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368" autoAdjust="0"/>
    <p:restoredTop sz="94610"/>
  </p:normalViewPr>
  <p:slideViewPr>
    <p:cSldViewPr snapToGrid="0" snapToObjects="1">
      <p:cViewPr varScale="1">
        <p:scale>
          <a:sx n="68" d="100"/>
          <a:sy n="68" d="100"/>
        </p:scale>
        <p:origin x="80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587912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Opening (about 20 seconds):
This presentation answers Questions 4 and 5 using Microsoft Teams as the chosen Microsoft 365 tool. I will first explain how Teams can improve efficiency and communication in the Ashford case, then critically evaluate its advantages and limitations. The aim is not simply to describe features, but to connect the technology to organisational communication research.</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About 35 seconds:
The key argument is that Teams is useful because it can change the flow of communication. Instead of information remaining scattered across separate messages, meetings and files, Teams can centralise that material, make it traceable, and support coordination. Research on digital workplace technologies shows that the important issue is not the platform alone, but how its features shape team processes. Puţanu’s 2026 study also found that structured channels and Microsoft 365 integration were associated with clearer communication and perceived productivity.</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About 45 seconds:
For Question 4, I would explain four mechanisms. First, speed: staff can share updates in real time. Second, continuity: the conversation remains available, so another employee or shift can catch up without asking for the same information again. Third, coordination: channels provide a common place for priorities and shared documents. Finally, reach: remote staff can participate in the same communication space. These benefits matter because research shows digital collaboration tools can support team coordination, while remote work itself can otherwise create more fragmented communication patterns.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About 50 seconds:
To make the benefit concrete, imagine a shift handover at Ashford. Without a shared digital space, one update may be verbal, a file may be sent elsewhere, and later staff may repeat the same question. In Teams, the update, document and follow-up can remain in one thread. That does not automatically make the information correct, but it makes the communication trail easier to find and continue. This is important in shift-based work because the value comes from continuity: staff who were not present at the original conversation can still review what was recorded.</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About 50 seconds:
The main advantages are a visible record, a more integrated workspace, flexible access and shared context. These are practical advantages because they can reduce the cost of finding information and repeating communication. Importantly, a 2026 study of 200 respondents found that daily Teams users perceived internal communication as more efficient, while structured channels were linked with informational clarity and Microsoft 365 integration with perceived productivity. So the advantage is not simply that Teams has many features; it is that the features can support a more coherent workflow.</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About 55 seconds:
Question 5 also requires the limitations. Teams can become difficult to manage if an organisation creates too many channels or produces a constant stream of notifications. Another limitation is unequal digital confidence. Wu and colleagues found that when employees differed in how easy they believed the main communication technology was to use, advice-seeking ties were less likely to be maintained in hybrid work. Finally, digital communication cannot fully reproduce informal face-to-face contact. Therefore, Teams should be evaluated as a communication infrastructure, not as an automatic solution.</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About 45 seconds:
A balanced academic evaluation is that the tool is only half of the equation. Teams provides the technical environment, but value depends on structure and adoption. Puţanu’s findings emphasise structured channels and integration, while Wu and colleagues show that differences in ease-of-use perceptions can damage information-sharing relationships. For Ashford, this means Teams can improve communication only when staff use it in a consistent way and can understand where information should be placed and found.</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About 35 seconds:
To conclude, Teams can improve efficiency because information becomes easier to locate, revisit and continue. It can improve communication because staff can contribute across time and location. However, those advantages are conditional. If channels are poorly organised, notifications are excessive or staff have very different levels of confidence, Teams can create new forms of communication friction. So the overall conclusion for Ashford is that Teams is a useful platform, but its effectiveness depends on structured and consistent use.</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 slide. No detailed speaking is required unless the tutor asks about the academic basis.</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 slide. No detailed speaking is required unless the tutor asks about the academic basis.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LIGHT">
    <p:bg>
      <p:bgPr>
        <a:solidFill>
          <a:srgbClr val="F6F7FB"/>
        </a:solidFill>
        <a:effectLst/>
      </p:bgPr>
    </p:bg>
    <p:spTree>
      <p:nvGrpSpPr>
        <p:cNvPr id="1" name=""/>
        <p:cNvGrpSpPr/>
        <p:nvPr/>
      </p:nvGrpSpPr>
      <p:grpSpPr>
        <a:xfrm>
          <a:off x="0" y="0"/>
          <a:ext cx="0" cy="0"/>
          <a:chOff x="0" y="0"/>
          <a:chExt cx="0" cy="0"/>
        </a:xfrm>
      </p:grpSpPr>
      <p:sp>
        <p:nvSpPr>
          <p:cNvPr id="2" name="Shape 0"/>
          <p:cNvSpPr/>
          <p:nvPr/>
        </p:nvSpPr>
        <p:spPr>
          <a:xfrm>
            <a:off x="0" y="0"/>
            <a:ext cx="12191695" cy="164592"/>
          </a:xfrm>
          <a:prstGeom prst="rect">
            <a:avLst/>
          </a:prstGeom>
          <a:solidFill>
            <a:srgbClr val="7C5CFC"/>
          </a:solidFill>
          <a:ln w="12700">
            <a:solidFill>
              <a:srgbClr val="7C5CFC">
                <a:alpha val="0"/>
              </a:srgbClr>
            </a:solidFill>
            <a:prstDash val="solid"/>
          </a:ln>
        </p:spPr>
        <p:txBody>
          <a:bodyPr/>
          <a:lstStyle/>
          <a:p>
            <a:endParaRPr/>
          </a:p>
        </p:txBody>
      </p:sp>
      <p:sp>
        <p:nvSpPr>
          <p:cNvPr id="3" name="Text 1"/>
          <p:cNvSpPr/>
          <p:nvPr/>
        </p:nvSpPr>
        <p:spPr>
          <a:xfrm>
            <a:off x="502920" y="6473952"/>
            <a:ext cx="4937760" cy="164592"/>
          </a:xfrm>
          <a:prstGeom prst="rect">
            <a:avLst/>
          </a:prstGeom>
          <a:noFill/>
          <a:ln/>
        </p:spPr>
        <p:txBody>
          <a:bodyPr wrap="square" lIns="0" tIns="0" rIns="0" bIns="0" rtlCol="0" anchor="ctr"/>
          <a:lstStyle/>
          <a:p>
            <a:pPr marL="0" indent="0">
              <a:buNone/>
            </a:pPr>
            <a:r>
              <a:rPr lang="en-US" sz="800" b="1" dirty="0">
                <a:solidFill>
                  <a:srgbClr val="6F7890"/>
                </a:solidFill>
                <a:latin typeface="Times New Roman" pitchFamily="34" charset="0"/>
                <a:ea typeface="Aptos" pitchFamily="34" charset="-122"/>
                <a:cs typeface="Aptos" pitchFamily="34" charset="-120"/>
              </a:rPr>
              <a:t>MICROSOFT TEAMS • ASHFORD CASE STUDY</a:t>
            </a:r>
            <a:endParaRPr lang="en-US" sz="800" dirty="0"/>
          </a:p>
        </p:txBody>
      </p:sp>
      <p:sp>
        <p:nvSpPr>
          <p:cNvPr id="4" name="Text 2"/>
          <p:cNvSpPr/>
          <p:nvPr/>
        </p:nvSpPr>
        <p:spPr>
          <a:xfrm>
            <a:off x="10287000" y="6473952"/>
            <a:ext cx="1417320" cy="164592"/>
          </a:xfrm>
          <a:prstGeom prst="rect">
            <a:avLst/>
          </a:prstGeom>
          <a:noFill/>
          <a:ln/>
        </p:spPr>
        <p:txBody>
          <a:bodyPr wrap="square" lIns="0" tIns="0" rIns="0" bIns="0" rtlCol="0" anchor="ctr"/>
          <a:lstStyle/>
          <a:p>
            <a:pPr marL="0" indent="0" algn="r">
              <a:buNone/>
            </a:pPr>
            <a:r>
              <a:rPr lang="en-US" sz="800" b="1" dirty="0">
                <a:solidFill>
                  <a:srgbClr val="6F7890"/>
                </a:solidFill>
                <a:latin typeface="Times New Roman" pitchFamily="34" charset="0"/>
                <a:ea typeface="Aptos" pitchFamily="34" charset="-122"/>
                <a:cs typeface="Aptos" pitchFamily="34" charset="-120"/>
              </a:rPr>
              <a:t>Questions 4 &amp; 5</a:t>
            </a:r>
            <a:endParaRPr lang="en-US" sz="800" dirty="0"/>
          </a:p>
        </p:txBody>
      </p:sp>
      <p:sp>
        <p:nvSpPr>
          <p:cNvPr id="25" name="Slide Number Placeholder 0"/>
          <p:cNvSpPr>
            <a:spLocks noGrp="1"/>
          </p:cNvSpPr>
          <p:nvPr>
            <p:ph type="sldNum" sz="quarter" idx="4294967295"/>
          </p:nvPr>
        </p:nvSpPr>
        <p:spPr>
          <a:xfrm>
            <a:off x="11722608" y="6446520"/>
            <a:ext cx="800000" cy="3000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F7890"/>
                </a:solidFill>
                <a:latin typeface="Aptos"/>
                <a:ea typeface="Aptos"/>
                <a:cs typeface="Aptos"/>
              </a:defRPr>
            </a:lvl1pPr>
          </a:lstStyle>
          <a:p>
            <a:pPr algn="l"/>
            <a:fld id="{F7021451-1387-4CA6-816F-3879F97B5CBC}" type="slidenum">
              <a:rPr lang="en-US" b="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5" name="Slide Number Placeholder 0"/>
          <p:cNvSpPr>
            <a:spLocks noGrp="1"/>
          </p:cNvSpPr>
          <p:nvPr>
            <p:ph type="sldNum" sz="quarter" idx="4294967295"/>
          </p:nvPr>
        </p:nvSpPr>
        <p:spPr>
          <a:xfrm>
            <a:off x="11722608" y="6446520"/>
            <a:ext cx="800000" cy="300000"/>
          </a:xfrm>
          <a:prstGeom prst="rect">
            <a:avLst/>
          </a:prstGeom>
          <a:extLst>
            <a:ext uri="{C572A759-6A51-4108-AA02-DFA0A04FC94B}">
              <ma14:wrappingTextBoxFlag xmlns:ma14="http://schemas.microsoft.com/office/mac/drawingml/2011/main" xmlns="" val="0"/>
            </a:ext>
          </a:extLst>
        </p:spPr>
        <p:txBody>
          <a:bodyPr/>
          <a:lstStyle>
            <a:lvl1pPr>
              <a:defRPr sz="800">
                <a:solidFill>
                  <a:srgbClr val="6F7890"/>
                </a:solidFill>
                <a:latin typeface="Aptos"/>
                <a:ea typeface="Aptos"/>
                <a:cs typeface="Aptos"/>
              </a:defRPr>
            </a:lvl1pPr>
          </a:lstStyle>
          <a:p>
            <a:pPr algn="l"/>
            <a:fld id="{F7021451-1387-4CA6-816F-3879F97B5CBC}" type="slidenum">
              <a:rPr lang="en-US" b="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png"/><Relationship Id="rId7" Type="http://schemas.openxmlformats.org/officeDocument/2006/relationships/image" Target="../media/image5.png"/><Relationship Id="rId12" Type="http://schemas.openxmlformats.org/officeDocument/2006/relationships/image" Target="../media/image10.sv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4.svg"/><Relationship Id="rId11" Type="http://schemas.openxmlformats.org/officeDocument/2006/relationships/image" Target="../media/image9.png"/><Relationship Id="rId5" Type="http://schemas.openxmlformats.org/officeDocument/2006/relationships/image" Target="../media/image3.png"/><Relationship Id="rId10" Type="http://schemas.openxmlformats.org/officeDocument/2006/relationships/image" Target="../media/image8.svg"/><Relationship Id="rId4" Type="http://schemas.openxmlformats.org/officeDocument/2006/relationships/image" Target="../media/image2.svg"/><Relationship Id="rId9" Type="http://schemas.openxmlformats.org/officeDocument/2006/relationships/image" Target="../media/image7.png"/></Relationships>
</file>

<file path=ppt/slides/_rels/slide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11.png"/><Relationship Id="rId7"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6.svg"/><Relationship Id="rId4" Type="http://schemas.openxmlformats.org/officeDocument/2006/relationships/image" Target="../media/image12.svg"/><Relationship Id="rId9" Type="http://schemas.openxmlformats.org/officeDocument/2006/relationships/image" Target="../media/image15.png"/></Relationships>
</file>

<file path=ppt/slides/_rels/slide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5.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19.png"/><Relationship Id="rId7"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4.svg"/><Relationship Id="rId4" Type="http://schemas.openxmlformats.org/officeDocument/2006/relationships/image" Target="../media/image20.svg"/><Relationship Id="rId9" Type="http://schemas.openxmlformats.org/officeDocument/2006/relationships/image" Target="../media/image23.png"/></Relationships>
</file>

<file path=ppt/slides/_rels/slide6.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3.png"/><Relationship Id="rId7" Type="http://schemas.openxmlformats.org/officeDocument/2006/relationships/image" Target="../media/image27.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4.svg"/><Relationship Id="rId9" Type="http://schemas.openxmlformats.org/officeDocument/2006/relationships/image" Target="../media/image29.png"/></Relationships>
</file>

<file path=ppt/slides/_rels/slide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B1020"/>
        </a:solidFill>
        <a:effectLst/>
      </p:bgPr>
    </p:bg>
    <p:spTree>
      <p:nvGrpSpPr>
        <p:cNvPr id="1" name=""/>
        <p:cNvGrpSpPr/>
        <p:nvPr/>
      </p:nvGrpSpPr>
      <p:grpSpPr>
        <a:xfrm>
          <a:off x="0" y="0"/>
          <a:ext cx="0" cy="0"/>
          <a:chOff x="0" y="0"/>
          <a:chExt cx="0" cy="0"/>
        </a:xfrm>
      </p:grpSpPr>
      <p:sp>
        <p:nvSpPr>
          <p:cNvPr id="2" name="Shape 0"/>
          <p:cNvSpPr/>
          <p:nvPr/>
        </p:nvSpPr>
        <p:spPr>
          <a:xfrm>
            <a:off x="8452965" y="0"/>
            <a:ext cx="3685032" cy="6858000"/>
          </a:xfrm>
          <a:prstGeom prst="rect">
            <a:avLst/>
          </a:prstGeom>
          <a:solidFill>
            <a:srgbClr val="141B33"/>
          </a:solidFill>
          <a:ln w="12700">
            <a:solidFill>
              <a:srgbClr val="141B33">
                <a:alpha val="0"/>
              </a:srgbClr>
            </a:solidFill>
            <a:prstDash val="solid"/>
          </a:ln>
        </p:spPr>
        <p:txBody>
          <a:bodyPr wrap="square"/>
          <a:lstStyle/>
          <a:p>
            <a:endParaRPr/>
          </a:p>
        </p:txBody>
      </p:sp>
      <p:sp>
        <p:nvSpPr>
          <p:cNvPr id="3" name="Shape 1"/>
          <p:cNvSpPr/>
          <p:nvPr/>
        </p:nvSpPr>
        <p:spPr>
          <a:xfrm rot="720000">
            <a:off x="7909560" y="45720"/>
            <a:ext cx="3977640" cy="3337560"/>
          </a:xfrm>
          <a:prstGeom prst="arc">
            <a:avLst/>
          </a:prstGeom>
          <a:solidFill>
            <a:srgbClr val="7C5CFC">
              <a:alpha val="45000"/>
            </a:srgbClr>
          </a:solidFill>
          <a:ln w="12700">
            <a:solidFill>
              <a:srgbClr val="7C5CFC">
                <a:alpha val="0"/>
              </a:srgbClr>
            </a:solidFill>
            <a:prstDash val="solid"/>
          </a:ln>
        </p:spPr>
        <p:txBody>
          <a:bodyPr wrap="square"/>
          <a:lstStyle/>
          <a:p>
            <a:endParaRPr/>
          </a:p>
        </p:txBody>
      </p:sp>
      <p:sp>
        <p:nvSpPr>
          <p:cNvPr id="4" name="Shape 2"/>
          <p:cNvSpPr/>
          <p:nvPr/>
        </p:nvSpPr>
        <p:spPr>
          <a:xfrm>
            <a:off x="9555480" y="4480560"/>
            <a:ext cx="2194560" cy="2194560"/>
          </a:xfrm>
          <a:prstGeom prst="ellipse">
            <a:avLst/>
          </a:prstGeom>
          <a:solidFill>
            <a:srgbClr val="36D3C5">
              <a:alpha val="28000"/>
            </a:srgbClr>
          </a:solidFill>
          <a:ln w="12700">
            <a:solidFill>
              <a:srgbClr val="36D3C5">
                <a:alpha val="0"/>
              </a:srgbClr>
            </a:solidFill>
            <a:prstDash val="solid"/>
          </a:ln>
        </p:spPr>
        <p:txBody>
          <a:bodyPr wrap="square"/>
          <a:lstStyle/>
          <a:p>
            <a:endParaRPr/>
          </a:p>
        </p:txBody>
      </p:sp>
      <p:sp>
        <p:nvSpPr>
          <p:cNvPr id="5" name="Shape 3"/>
          <p:cNvSpPr/>
          <p:nvPr/>
        </p:nvSpPr>
        <p:spPr>
          <a:xfrm>
            <a:off x="658367" y="731520"/>
            <a:ext cx="6857999" cy="0"/>
          </a:xfrm>
          <a:prstGeom prst="line">
            <a:avLst/>
          </a:prstGeom>
          <a:noFill/>
          <a:ln w="63500">
            <a:solidFill>
              <a:srgbClr val="36D3C5"/>
            </a:solidFill>
            <a:prstDash val="solid"/>
            <a:headEnd type="none"/>
            <a:tailEnd type="none"/>
          </a:ln>
        </p:spPr>
        <p:txBody>
          <a:bodyPr wrap="square"/>
          <a:lstStyle/>
          <a:p>
            <a:endParaRPr/>
          </a:p>
        </p:txBody>
      </p:sp>
      <p:sp>
        <p:nvSpPr>
          <p:cNvPr id="6" name="Text 4"/>
          <p:cNvSpPr/>
          <p:nvPr/>
        </p:nvSpPr>
        <p:spPr>
          <a:xfrm>
            <a:off x="658368" y="1051560"/>
            <a:ext cx="7406640" cy="877824"/>
          </a:xfrm>
          <a:prstGeom prst="rect">
            <a:avLst/>
          </a:prstGeom>
          <a:noFill/>
          <a:ln/>
        </p:spPr>
        <p:txBody>
          <a:bodyPr wrap="square" lIns="0" tIns="0" rIns="0" bIns="0" rtlCol="0" anchor="ctr">
            <a:noAutofit/>
          </a:bodyPr>
          <a:lstStyle/>
          <a:p>
            <a:pPr marL="0" indent="0" algn="l">
              <a:buNone/>
            </a:pPr>
            <a:r>
              <a:rPr lang="en-US" sz="5400" b="1" dirty="0">
                <a:solidFill>
                  <a:srgbClr val="36D3C5"/>
                </a:solidFill>
                <a:latin typeface="Times New Roman" pitchFamily="34" charset="0"/>
                <a:ea typeface="Aptos" pitchFamily="34" charset="-122"/>
                <a:cs typeface="Aptos" pitchFamily="34" charset="-120"/>
              </a:rPr>
              <a:t>MICROSOFT TEAMS</a:t>
            </a:r>
            <a:endParaRPr lang="en-US" sz="5400" dirty="0"/>
          </a:p>
        </p:txBody>
      </p:sp>
      <p:sp>
        <p:nvSpPr>
          <p:cNvPr id="7" name="Text 5"/>
          <p:cNvSpPr/>
          <p:nvPr/>
        </p:nvSpPr>
        <p:spPr>
          <a:xfrm>
            <a:off x="658368" y="2130552"/>
            <a:ext cx="6858000" cy="1252728"/>
          </a:xfrm>
          <a:prstGeom prst="rect">
            <a:avLst/>
          </a:prstGeom>
          <a:noFill/>
          <a:ln/>
        </p:spPr>
        <p:txBody>
          <a:bodyPr wrap="square" lIns="0" tIns="0" rIns="0" bIns="0" rtlCol="0" anchor="t">
            <a:normAutofit/>
          </a:bodyPr>
          <a:lstStyle/>
          <a:p>
            <a:pPr marL="0" indent="0" algn="l">
              <a:buNone/>
            </a:pPr>
            <a:r>
              <a:rPr lang="en-US" sz="3200" b="1" dirty="0">
                <a:solidFill>
                  <a:srgbClr val="FFFFFF"/>
                </a:solidFill>
                <a:latin typeface="Times New Roman" pitchFamily="34" charset="0"/>
                <a:ea typeface="Aptos" pitchFamily="34" charset="-122"/>
                <a:cs typeface="Aptos" pitchFamily="34" charset="-120"/>
              </a:rPr>
              <a:t>Communication,</a:t>
            </a:r>
            <a:r>
              <a:rPr lang="en-US" sz="2800" dirty="0"/>
              <a:t> </a:t>
            </a:r>
            <a:r>
              <a:rPr lang="en-US" sz="3200" b="1" dirty="0">
                <a:solidFill>
                  <a:srgbClr val="FFFFFF"/>
                </a:solidFill>
                <a:latin typeface="Times New Roman" pitchFamily="34" charset="0"/>
                <a:ea typeface="Aptos" pitchFamily="34" charset="-122"/>
                <a:cs typeface="Aptos" pitchFamily="34" charset="-120"/>
              </a:rPr>
              <a:t>Efficiency &amp;</a:t>
            </a:r>
            <a:endParaRPr lang="en-US" sz="2800" dirty="0"/>
          </a:p>
          <a:p>
            <a:pPr marL="0" indent="0" algn="l">
              <a:buNone/>
            </a:pPr>
            <a:r>
              <a:rPr lang="en-US" sz="3200" b="1" dirty="0">
                <a:solidFill>
                  <a:srgbClr val="FFFFFF"/>
                </a:solidFill>
                <a:latin typeface="Times New Roman" pitchFamily="34" charset="0"/>
                <a:ea typeface="Aptos" pitchFamily="34" charset="-122"/>
                <a:cs typeface="Aptos" pitchFamily="34" charset="-120"/>
              </a:rPr>
              <a:t>Critical Evaluation</a:t>
            </a:r>
            <a:endParaRPr lang="en-US" sz="2800" dirty="0"/>
          </a:p>
        </p:txBody>
      </p:sp>
      <p:sp>
        <p:nvSpPr>
          <p:cNvPr id="8" name="Text 6"/>
          <p:cNvSpPr/>
          <p:nvPr/>
        </p:nvSpPr>
        <p:spPr>
          <a:xfrm>
            <a:off x="676655" y="3584448"/>
            <a:ext cx="7645709" cy="1106822"/>
          </a:xfrm>
          <a:prstGeom prst="rect">
            <a:avLst/>
          </a:prstGeom>
          <a:noFill/>
          <a:ln/>
        </p:spPr>
        <p:txBody>
          <a:bodyPr wrap="square" lIns="0" tIns="0" rIns="0" bIns="0" rtlCol="0" anchor="ctr">
            <a:normAutofit/>
          </a:bodyPr>
          <a:lstStyle/>
          <a:p>
            <a:pPr marL="0" indent="0" algn="l">
              <a:buNone/>
            </a:pPr>
            <a:r>
              <a:rPr sz="3200" b="1" dirty="0">
                <a:solidFill>
                  <a:srgbClr val="C9C4D7"/>
                </a:solidFill>
                <a:latin typeface="Times New Roman"/>
              </a:rPr>
              <a:t>Q4 Efficiency &amp; communication   </a:t>
            </a:r>
            <a:endParaRPr lang="en-US" sz="3200" b="1" dirty="0">
              <a:solidFill>
                <a:srgbClr val="C9C4D7"/>
              </a:solidFill>
              <a:latin typeface="Times New Roman"/>
            </a:endParaRPr>
          </a:p>
          <a:p>
            <a:pPr marL="0" indent="0" algn="l">
              <a:buNone/>
            </a:pPr>
            <a:r>
              <a:rPr sz="3200" b="1" dirty="0">
                <a:solidFill>
                  <a:srgbClr val="C9C4D7"/>
                </a:solidFill>
                <a:latin typeface="Times New Roman"/>
              </a:rPr>
              <a:t>Q5 Advantages &amp; limitations</a:t>
            </a:r>
            <a:endParaRPr lang="en-US" sz="3200" dirty="0"/>
          </a:p>
        </p:txBody>
      </p:sp>
      <p:sp>
        <p:nvSpPr>
          <p:cNvPr id="12" name="Shape 10"/>
          <p:cNvSpPr/>
          <p:nvPr/>
        </p:nvSpPr>
        <p:spPr>
          <a:xfrm>
            <a:off x="8942832" y="1856232"/>
            <a:ext cx="2331720" cy="1920240"/>
          </a:xfrm>
          <a:prstGeom prst="roundRect">
            <a:avLst>
              <a:gd name="adj" fmla="val 5714"/>
            </a:avLst>
          </a:prstGeom>
          <a:solidFill>
            <a:srgbClr val="171F39"/>
          </a:solidFill>
          <a:ln w="12700">
            <a:solidFill>
              <a:srgbClr val="2A3555"/>
            </a:solidFill>
            <a:prstDash val="solid"/>
          </a:ln>
          <a:effectLst>
            <a:outerShdw blurRad="16510" dist="50800" dir="2700000" algn="bl" rotWithShape="0">
              <a:srgbClr val="B8C0D2">
                <a:alpha val="15000"/>
              </a:srgbClr>
            </a:outerShdw>
          </a:effectLst>
        </p:spPr>
        <p:txBody>
          <a:bodyPr wrap="square"/>
          <a:lstStyle/>
          <a:p>
            <a:endParaRPr/>
          </a:p>
        </p:txBody>
      </p:sp>
      <p:sp>
        <p:nvSpPr>
          <p:cNvPr id="13" name="Shape 11"/>
          <p:cNvSpPr/>
          <p:nvPr/>
        </p:nvSpPr>
        <p:spPr>
          <a:xfrm>
            <a:off x="9308592" y="2276856"/>
            <a:ext cx="868680" cy="868680"/>
          </a:xfrm>
          <a:prstGeom prst="roundRect">
            <a:avLst>
              <a:gd name="adj" fmla="val 12632"/>
            </a:avLst>
          </a:prstGeom>
          <a:solidFill>
            <a:srgbClr val="7C5CFC"/>
          </a:solidFill>
          <a:ln w="12700">
            <a:solidFill>
              <a:srgbClr val="7C5CFC">
                <a:alpha val="0"/>
              </a:srgbClr>
            </a:solidFill>
            <a:prstDash val="solid"/>
          </a:ln>
        </p:spPr>
        <p:txBody>
          <a:bodyPr wrap="square"/>
          <a:lstStyle/>
          <a:p>
            <a:endParaRPr/>
          </a:p>
        </p:txBody>
      </p:sp>
      <p:sp>
        <p:nvSpPr>
          <p:cNvPr id="14" name="Text 12"/>
          <p:cNvSpPr/>
          <p:nvPr/>
        </p:nvSpPr>
        <p:spPr>
          <a:xfrm>
            <a:off x="9308592" y="2240280"/>
            <a:ext cx="868680" cy="914400"/>
          </a:xfrm>
          <a:prstGeom prst="rect">
            <a:avLst/>
          </a:prstGeom>
          <a:noFill/>
          <a:ln/>
        </p:spPr>
        <p:txBody>
          <a:bodyPr wrap="square" lIns="0" tIns="0" rIns="0" bIns="0" rtlCol="0" anchor="ctr">
            <a:normAutofit/>
          </a:bodyPr>
          <a:lstStyle/>
          <a:p>
            <a:pPr marL="0" indent="0" algn="ctr">
              <a:buNone/>
            </a:pPr>
            <a:r>
              <a:rPr lang="en-US" sz="3100" b="1" dirty="0">
                <a:solidFill>
                  <a:srgbClr val="FFFFFF"/>
                </a:solidFill>
                <a:latin typeface="Times New Roman" pitchFamily="34" charset="0"/>
                <a:ea typeface="Aptos" pitchFamily="34" charset="-122"/>
                <a:cs typeface="Aptos" pitchFamily="34" charset="-120"/>
              </a:rPr>
              <a:t>T</a:t>
            </a:r>
            <a:endParaRPr lang="en-US" sz="3100" dirty="0"/>
          </a:p>
        </p:txBody>
      </p:sp>
      <p:sp>
        <p:nvSpPr>
          <p:cNvPr id="15" name="Shape 13"/>
          <p:cNvSpPr/>
          <p:nvPr/>
        </p:nvSpPr>
        <p:spPr>
          <a:xfrm>
            <a:off x="10259568" y="2130552"/>
            <a:ext cx="402336" cy="402336"/>
          </a:xfrm>
          <a:prstGeom prst="ellipse">
            <a:avLst/>
          </a:prstGeom>
          <a:solidFill>
            <a:srgbClr val="36D3C5"/>
          </a:solidFill>
          <a:ln w="12700">
            <a:solidFill>
              <a:srgbClr val="36D3C5">
                <a:alpha val="0"/>
              </a:srgbClr>
            </a:solidFill>
            <a:prstDash val="solid"/>
          </a:ln>
        </p:spPr>
        <p:txBody>
          <a:bodyPr wrap="square"/>
          <a:lstStyle/>
          <a:p>
            <a:endParaRPr/>
          </a:p>
        </p:txBody>
      </p:sp>
      <p:sp>
        <p:nvSpPr>
          <p:cNvPr id="16" name="Shape 14"/>
          <p:cNvSpPr/>
          <p:nvPr/>
        </p:nvSpPr>
        <p:spPr>
          <a:xfrm>
            <a:off x="10140696" y="2596896"/>
            <a:ext cx="658368" cy="704088"/>
          </a:xfrm>
          <a:prstGeom prst="roundRect">
            <a:avLst>
              <a:gd name="adj" fmla="val 22222"/>
            </a:avLst>
          </a:prstGeom>
          <a:solidFill>
            <a:srgbClr val="2C3561"/>
          </a:solidFill>
          <a:ln w="12700">
            <a:solidFill>
              <a:srgbClr val="2C3561">
                <a:alpha val="0"/>
              </a:srgbClr>
            </a:solidFill>
            <a:prstDash val="solid"/>
          </a:ln>
        </p:spPr>
        <p:txBody>
          <a:bodyPr wrap="square"/>
          <a:lstStyle/>
          <a:p>
            <a:endParaRPr/>
          </a:p>
        </p:txBody>
      </p:sp>
      <p:sp>
        <p:nvSpPr>
          <p:cNvPr id="17" name="Shape 15"/>
          <p:cNvSpPr/>
          <p:nvPr/>
        </p:nvSpPr>
        <p:spPr>
          <a:xfrm>
            <a:off x="10725912" y="2258568"/>
            <a:ext cx="310896" cy="310896"/>
          </a:xfrm>
          <a:prstGeom prst="ellipse">
            <a:avLst/>
          </a:prstGeom>
          <a:solidFill>
            <a:srgbClr val="A99BFF"/>
          </a:solidFill>
          <a:ln w="12700">
            <a:solidFill>
              <a:srgbClr val="A99BFF">
                <a:alpha val="0"/>
              </a:srgbClr>
            </a:solidFill>
            <a:prstDash val="solid"/>
          </a:ln>
        </p:spPr>
        <p:txBody>
          <a:bodyPr wrap="square"/>
          <a:lstStyle/>
          <a:p>
            <a:endParaRPr/>
          </a:p>
        </p:txBody>
      </p:sp>
      <p:sp>
        <p:nvSpPr>
          <p:cNvPr id="18" name="Text 16"/>
          <p:cNvSpPr/>
          <p:nvPr/>
        </p:nvSpPr>
        <p:spPr>
          <a:xfrm>
            <a:off x="676655" y="4876264"/>
            <a:ext cx="2816352" cy="493776"/>
          </a:xfrm>
          <a:prstGeom prst="rect">
            <a:avLst/>
          </a:prstGeom>
          <a:noFill/>
          <a:ln/>
        </p:spPr>
        <p:txBody>
          <a:bodyPr wrap="square" lIns="0" tIns="0" rIns="0" bIns="0" rtlCol="0" anchor="ctr">
            <a:noAutofit/>
          </a:bodyPr>
          <a:lstStyle/>
          <a:p>
            <a:pPr marL="0" indent="0" algn="l">
              <a:buNone/>
            </a:pPr>
            <a:r>
              <a:rPr lang="en-US" sz="2000" dirty="0">
                <a:solidFill>
                  <a:srgbClr val="B9C3D9"/>
                </a:solidFill>
                <a:latin typeface="Times New Roman" pitchFamily="34" charset="0"/>
                <a:ea typeface="Aptos" pitchFamily="34" charset="-122"/>
                <a:cs typeface="Aptos" pitchFamily="34" charset="-120"/>
              </a:rPr>
              <a:t>Student Name: Sofia Nasir</a:t>
            </a:r>
            <a:endParaRPr lang="en-US" sz="2000" dirty="0"/>
          </a:p>
        </p:txBody>
      </p:sp>
      <p:sp>
        <p:nvSpPr>
          <p:cNvPr id="19" name="Text 17"/>
          <p:cNvSpPr/>
          <p:nvPr/>
        </p:nvSpPr>
        <p:spPr>
          <a:xfrm>
            <a:off x="692491" y="5203843"/>
            <a:ext cx="2505456" cy="657431"/>
          </a:xfrm>
          <a:prstGeom prst="rect">
            <a:avLst/>
          </a:prstGeom>
          <a:noFill/>
          <a:ln/>
        </p:spPr>
        <p:txBody>
          <a:bodyPr wrap="square" lIns="0" tIns="0" rIns="0" bIns="0" rtlCol="0" anchor="ctr">
            <a:noAutofit/>
          </a:bodyPr>
          <a:lstStyle/>
          <a:p>
            <a:r>
              <a:rPr lang="en-US" sz="2000" dirty="0">
                <a:solidFill>
                  <a:srgbClr val="B9C3D9"/>
                </a:solidFill>
                <a:latin typeface="Times New Roman" pitchFamily="34" charset="0"/>
                <a:ea typeface="Aptos" pitchFamily="34" charset="-122"/>
                <a:cs typeface="Aptos" pitchFamily="34" charset="-120"/>
              </a:rPr>
              <a:t>Student ID: 2604391 </a:t>
            </a:r>
            <a:endParaRPr lang="en-US" sz="2000" dirty="0"/>
          </a:p>
        </p:txBody>
      </p:sp>
      <p:sp>
        <p:nvSpPr>
          <p:cNvPr id="21" name="Text 19"/>
          <p:cNvSpPr/>
          <p:nvPr/>
        </p:nvSpPr>
        <p:spPr>
          <a:xfrm>
            <a:off x="11265408" y="6355080"/>
            <a:ext cx="411480" cy="256032"/>
          </a:xfrm>
          <a:prstGeom prst="rect">
            <a:avLst/>
          </a:prstGeom>
          <a:noFill/>
          <a:ln/>
        </p:spPr>
        <p:txBody>
          <a:bodyPr wrap="square" lIns="0" tIns="0" rIns="0" bIns="0" rtlCol="0" anchor="ctr">
            <a:normAutofit/>
          </a:bodyPr>
          <a:lstStyle/>
          <a:p>
            <a:pPr marL="0" indent="0" algn="r">
              <a:buNone/>
            </a:pPr>
            <a:r>
              <a:rPr lang="en-US" sz="1250" b="1" dirty="0">
                <a:solidFill>
                  <a:srgbClr val="6F7890"/>
                </a:solidFill>
                <a:latin typeface="Times New Roman" pitchFamily="34" charset="0"/>
                <a:ea typeface="Aptos" pitchFamily="34" charset="-122"/>
                <a:cs typeface="Aptos" pitchFamily="34" charset="-120"/>
              </a:rPr>
              <a:t>01</a:t>
            </a:r>
            <a:endParaRPr lang="en-US" sz="1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Shape 0"/>
          <p:cNvSpPr/>
          <p:nvPr/>
        </p:nvSpPr>
        <p:spPr>
          <a:xfrm>
            <a:off x="566928" y="438912"/>
            <a:ext cx="868680" cy="310896"/>
          </a:xfrm>
          <a:prstGeom prst="roundRect">
            <a:avLst>
              <a:gd name="adj" fmla="val 23529"/>
            </a:avLst>
          </a:prstGeom>
          <a:solidFill>
            <a:srgbClr val="EEEAFE"/>
          </a:solidFill>
          <a:ln w="12700">
            <a:solidFill>
              <a:srgbClr val="EEEAFE">
                <a:alpha val="0"/>
              </a:srgbClr>
            </a:solidFill>
            <a:prstDash val="solid"/>
          </a:ln>
        </p:spPr>
        <p:txBody>
          <a:bodyPr wrap="square"/>
          <a:lstStyle/>
          <a:p>
            <a:endParaRPr/>
          </a:p>
        </p:txBody>
      </p:sp>
      <p:sp>
        <p:nvSpPr>
          <p:cNvPr id="4" name="Text 2"/>
          <p:cNvSpPr/>
          <p:nvPr/>
        </p:nvSpPr>
        <p:spPr>
          <a:xfrm>
            <a:off x="530352" y="456897"/>
            <a:ext cx="10789920" cy="566928"/>
          </a:xfrm>
          <a:prstGeom prst="rect">
            <a:avLst/>
          </a:prstGeom>
          <a:noFill/>
          <a:ln/>
        </p:spPr>
        <p:txBody>
          <a:bodyPr wrap="square" lIns="0" tIns="0" rIns="0" bIns="0" rtlCol="0" anchor="b">
            <a:normAutofit/>
          </a:bodyPr>
          <a:lstStyle/>
          <a:p>
            <a:pPr marL="0" indent="0" algn="l">
              <a:buNone/>
            </a:pPr>
            <a:r>
              <a:rPr lang="en-US" sz="3000" b="1" dirty="0">
                <a:solidFill>
                  <a:srgbClr val="141827"/>
                </a:solidFill>
                <a:latin typeface="Times New Roman" pitchFamily="34" charset="0"/>
                <a:ea typeface="Aptos" pitchFamily="34" charset="-122"/>
                <a:cs typeface="Aptos" pitchFamily="34" charset="-120"/>
              </a:rPr>
              <a:t>Two questions, one argument</a:t>
            </a:r>
            <a:endParaRPr lang="en-US" sz="2650" dirty="0"/>
          </a:p>
        </p:txBody>
      </p:sp>
      <p:sp>
        <p:nvSpPr>
          <p:cNvPr id="5" name="Text 3"/>
          <p:cNvSpPr/>
          <p:nvPr/>
        </p:nvSpPr>
        <p:spPr>
          <a:xfrm>
            <a:off x="566928" y="1069545"/>
            <a:ext cx="11109960" cy="750989"/>
          </a:xfrm>
          <a:prstGeom prst="rect">
            <a:avLst/>
          </a:prstGeom>
          <a:noFill/>
          <a:ln/>
        </p:spPr>
        <p:txBody>
          <a:bodyPr wrap="square" lIns="0" tIns="0" rIns="0" bIns="0" rtlCol="0" anchor="t">
            <a:normAutofit/>
          </a:bodyPr>
          <a:lstStyle/>
          <a:p>
            <a:pPr marL="0" indent="0" algn="l">
              <a:buNone/>
            </a:pPr>
            <a:r>
              <a:rPr lang="en-US" sz="2000" dirty="0">
                <a:solidFill>
                  <a:schemeClr val="tx2">
                    <a:lumMod val="75000"/>
                  </a:schemeClr>
                </a:solidFill>
                <a:latin typeface="Times New Roman" pitchFamily="34" charset="0"/>
                <a:ea typeface="Aptos" pitchFamily="34" charset="-122"/>
                <a:cs typeface="Aptos" pitchFamily="34" charset="-120"/>
              </a:rPr>
              <a:t>Microsoft Teams adds value when communication becomes visible, organised and easy to continue across time and location.</a:t>
            </a:r>
            <a:endParaRPr lang="en-US" sz="2000" dirty="0">
              <a:solidFill>
                <a:schemeClr val="tx2">
                  <a:lumMod val="75000"/>
                </a:schemeClr>
              </a:solidFill>
            </a:endParaRPr>
          </a:p>
        </p:txBody>
      </p:sp>
      <p:sp>
        <p:nvSpPr>
          <p:cNvPr id="7" name="Shape 5"/>
          <p:cNvSpPr/>
          <p:nvPr/>
        </p:nvSpPr>
        <p:spPr>
          <a:xfrm>
            <a:off x="818956" y="2487167"/>
            <a:ext cx="1467044" cy="2606415"/>
          </a:xfrm>
          <a:prstGeom prst="roundRect">
            <a:avLst>
              <a:gd name="adj" fmla="val 6452"/>
            </a:avLst>
          </a:prstGeom>
          <a:solidFill>
            <a:srgbClr val="FFECEC"/>
          </a:solidFill>
          <a:ln w="12700">
            <a:solidFill>
              <a:srgbClr val="FFECEC">
                <a:alpha val="0"/>
              </a:srgbClr>
            </a:solidFill>
            <a:prstDash val="solid"/>
          </a:ln>
        </p:spPr>
        <p:txBody>
          <a:bodyPr wrap="square"/>
          <a:lstStyle/>
          <a:p>
            <a:endParaRPr sz="2000"/>
          </a:p>
        </p:txBody>
      </p:sp>
      <p:sp>
        <p:nvSpPr>
          <p:cNvPr id="11" name="Text 8"/>
          <p:cNvSpPr/>
          <p:nvPr/>
        </p:nvSpPr>
        <p:spPr>
          <a:xfrm>
            <a:off x="328052" y="2868917"/>
            <a:ext cx="1723076" cy="283465"/>
          </a:xfrm>
          <a:prstGeom prst="rect">
            <a:avLst/>
          </a:prstGeom>
          <a:noFill/>
          <a:ln/>
        </p:spPr>
        <p:txBody>
          <a:bodyPr wrap="square" lIns="0" tIns="0" rIns="0" bIns="0" rtlCol="0" anchor="ctr">
            <a:noAutofit/>
          </a:bodyPr>
          <a:lstStyle/>
          <a:p>
            <a:pPr marL="0" indent="0" algn="ctr">
              <a:buNone/>
            </a:pPr>
            <a:r>
              <a:rPr lang="en-US" sz="2000" b="1" dirty="0">
                <a:solidFill>
                  <a:srgbClr val="141827"/>
                </a:solidFill>
                <a:latin typeface="Times New Roman" pitchFamily="34" charset="0"/>
                <a:ea typeface="Aptos" pitchFamily="34" charset="-122"/>
                <a:cs typeface="Aptos" pitchFamily="34" charset="-120"/>
              </a:rPr>
              <a:t>SCATTERED</a:t>
            </a:r>
            <a:endParaRPr lang="en-US" sz="2000" dirty="0"/>
          </a:p>
        </p:txBody>
      </p:sp>
      <p:sp>
        <p:nvSpPr>
          <p:cNvPr id="12" name="Text 9"/>
          <p:cNvSpPr/>
          <p:nvPr/>
        </p:nvSpPr>
        <p:spPr>
          <a:xfrm>
            <a:off x="453196" y="3252877"/>
            <a:ext cx="1686500" cy="2197324"/>
          </a:xfrm>
          <a:prstGeom prst="rect">
            <a:avLst/>
          </a:prstGeom>
          <a:noFill/>
          <a:ln/>
        </p:spPr>
        <p:txBody>
          <a:bodyPr wrap="square" lIns="0" tIns="0" rIns="0" bIns="0" rtlCol="0" anchor="t">
            <a:noAutofit/>
          </a:bodyPr>
          <a:lstStyle/>
          <a:p>
            <a:pPr marL="0" indent="0" algn="ctr">
              <a:buNone/>
            </a:pPr>
            <a:r>
              <a:rPr lang="en-US" sz="2400" dirty="0">
                <a:solidFill>
                  <a:srgbClr val="5C667D"/>
                </a:solidFill>
                <a:latin typeface="Times New Roman" pitchFamily="34" charset="0"/>
                <a:ea typeface="Aptos" pitchFamily="34" charset="-122"/>
                <a:cs typeface="Aptos" pitchFamily="34" charset="-120"/>
              </a:rPr>
              <a:t>Messages, files and decisions sit in different places.</a:t>
            </a:r>
            <a:endParaRPr lang="en-US" sz="2400" dirty="0"/>
          </a:p>
        </p:txBody>
      </p:sp>
      <p:pic>
        <p:nvPicPr>
          <p:cNvPr id="13" name="Image 1"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020493" y="2933482"/>
            <a:ext cx="245310" cy="245310"/>
          </a:xfrm>
          <a:prstGeom prst="rect">
            <a:avLst/>
          </a:prstGeom>
        </p:spPr>
      </p:pic>
      <p:sp>
        <p:nvSpPr>
          <p:cNvPr id="14" name="Shape 10"/>
          <p:cNvSpPr/>
          <p:nvPr/>
        </p:nvSpPr>
        <p:spPr>
          <a:xfrm>
            <a:off x="2602036" y="2487167"/>
            <a:ext cx="1467044" cy="2606415"/>
          </a:xfrm>
          <a:prstGeom prst="roundRect">
            <a:avLst>
              <a:gd name="adj" fmla="val 6452"/>
            </a:avLst>
          </a:prstGeom>
          <a:solidFill>
            <a:srgbClr val="EEEAFE"/>
          </a:solidFill>
          <a:ln w="12700">
            <a:solidFill>
              <a:srgbClr val="EEEAFE">
                <a:alpha val="0"/>
              </a:srgbClr>
            </a:solidFill>
            <a:prstDash val="solid"/>
          </a:ln>
        </p:spPr>
        <p:txBody>
          <a:bodyPr wrap="square"/>
          <a:lstStyle/>
          <a:p>
            <a:endParaRPr sz="2000"/>
          </a:p>
        </p:txBody>
      </p:sp>
      <p:sp>
        <p:nvSpPr>
          <p:cNvPr id="18" name="Text 13"/>
          <p:cNvSpPr/>
          <p:nvPr/>
        </p:nvSpPr>
        <p:spPr>
          <a:xfrm>
            <a:off x="2333734" y="2569464"/>
            <a:ext cx="1900506" cy="945065"/>
          </a:xfrm>
          <a:prstGeom prst="rect">
            <a:avLst/>
          </a:prstGeom>
          <a:noFill/>
          <a:ln/>
        </p:spPr>
        <p:txBody>
          <a:bodyPr wrap="square" lIns="0" tIns="0" rIns="0" bIns="0" rtlCol="0" anchor="ctr">
            <a:noAutofit/>
          </a:bodyPr>
          <a:lstStyle/>
          <a:p>
            <a:pPr marL="0" indent="0" algn="ctr">
              <a:buNone/>
            </a:pPr>
            <a:r>
              <a:rPr lang="en-US" sz="2000" b="1" dirty="0">
                <a:solidFill>
                  <a:srgbClr val="141827"/>
                </a:solidFill>
                <a:latin typeface="Times New Roman" pitchFamily="34" charset="0"/>
                <a:ea typeface="Aptos" pitchFamily="34" charset="-122"/>
                <a:cs typeface="Aptos" pitchFamily="34" charset="-120"/>
              </a:rPr>
              <a:t>CENTRALISED</a:t>
            </a:r>
            <a:endParaRPr lang="en-US" sz="2000" dirty="0"/>
          </a:p>
        </p:txBody>
      </p:sp>
      <p:sp>
        <p:nvSpPr>
          <p:cNvPr id="19" name="Text 14"/>
          <p:cNvSpPr/>
          <p:nvPr/>
        </p:nvSpPr>
        <p:spPr>
          <a:xfrm>
            <a:off x="2407998" y="3252876"/>
            <a:ext cx="1826242" cy="735929"/>
          </a:xfrm>
          <a:prstGeom prst="rect">
            <a:avLst/>
          </a:prstGeom>
          <a:noFill/>
          <a:ln/>
        </p:spPr>
        <p:txBody>
          <a:bodyPr wrap="square" lIns="0" tIns="0" rIns="0" bIns="0" rtlCol="0" anchor="t">
            <a:noAutofit/>
          </a:bodyPr>
          <a:lstStyle/>
          <a:p>
            <a:pPr marL="0" indent="0" algn="ctr">
              <a:buNone/>
            </a:pPr>
            <a:r>
              <a:rPr lang="en-US" sz="2400" dirty="0">
                <a:solidFill>
                  <a:srgbClr val="5C667D"/>
                </a:solidFill>
                <a:latin typeface="Times New Roman" pitchFamily="34" charset="0"/>
                <a:ea typeface="Aptos" pitchFamily="34" charset="-122"/>
                <a:cs typeface="Aptos" pitchFamily="34" charset="-120"/>
              </a:rPr>
              <a:t>Teams brings conversations, meetings and shared files together.</a:t>
            </a:r>
            <a:endParaRPr lang="en-US" sz="2400" dirty="0"/>
          </a:p>
        </p:txBody>
      </p:sp>
      <p:pic>
        <p:nvPicPr>
          <p:cNvPr id="20" name="Image 3"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289517" y="2944063"/>
            <a:ext cx="245310" cy="245310"/>
          </a:xfrm>
          <a:prstGeom prst="rect">
            <a:avLst/>
          </a:prstGeom>
        </p:spPr>
      </p:pic>
      <p:sp>
        <p:nvSpPr>
          <p:cNvPr id="25" name="Text 18"/>
          <p:cNvSpPr/>
          <p:nvPr/>
        </p:nvSpPr>
        <p:spPr>
          <a:xfrm>
            <a:off x="4598848" y="2893593"/>
            <a:ext cx="1715425" cy="286195"/>
          </a:xfrm>
          <a:prstGeom prst="rect">
            <a:avLst/>
          </a:prstGeom>
          <a:noFill/>
          <a:ln/>
        </p:spPr>
        <p:txBody>
          <a:bodyPr wrap="square" lIns="0" tIns="0" rIns="0" bIns="0" rtlCol="0" anchor="ctr">
            <a:noAutofit/>
          </a:bodyPr>
          <a:lstStyle/>
          <a:p>
            <a:pPr marL="0" indent="0" algn="ctr">
              <a:buNone/>
            </a:pPr>
            <a:r>
              <a:rPr lang="en-US" sz="2000" b="1" dirty="0">
                <a:solidFill>
                  <a:srgbClr val="141827"/>
                </a:solidFill>
                <a:latin typeface="Times New Roman" pitchFamily="34" charset="0"/>
                <a:ea typeface="Aptos" pitchFamily="34" charset="-122"/>
                <a:cs typeface="Aptos" pitchFamily="34" charset="-120"/>
              </a:rPr>
              <a:t>TRACEABLE</a:t>
            </a:r>
            <a:endParaRPr lang="en-US" sz="2000" dirty="0"/>
          </a:p>
        </p:txBody>
      </p:sp>
      <p:sp>
        <p:nvSpPr>
          <p:cNvPr id="26" name="Text 19"/>
          <p:cNvSpPr/>
          <p:nvPr/>
        </p:nvSpPr>
        <p:spPr>
          <a:xfrm>
            <a:off x="4598849" y="3323392"/>
            <a:ext cx="1715424" cy="735929"/>
          </a:xfrm>
          <a:prstGeom prst="rect">
            <a:avLst/>
          </a:prstGeom>
          <a:noFill/>
          <a:ln/>
        </p:spPr>
        <p:txBody>
          <a:bodyPr wrap="square" lIns="0" tIns="0" rIns="0" bIns="0" rtlCol="0" anchor="t">
            <a:noAutofit/>
          </a:bodyPr>
          <a:lstStyle/>
          <a:p>
            <a:pPr marL="0" indent="0" algn="ctr">
              <a:buNone/>
            </a:pPr>
            <a:r>
              <a:rPr lang="en-US" sz="2400" dirty="0">
                <a:solidFill>
                  <a:srgbClr val="5C667D"/>
                </a:solidFill>
                <a:latin typeface="Times New Roman" pitchFamily="34" charset="0"/>
                <a:ea typeface="Aptos" pitchFamily="34" charset="-122"/>
                <a:cs typeface="Aptos" pitchFamily="34" charset="-120"/>
              </a:rPr>
              <a:t>Staff can revisit decisions and catch up</a:t>
            </a:r>
            <a:endParaRPr lang="en-US" sz="2400" dirty="0"/>
          </a:p>
        </p:txBody>
      </p:sp>
      <p:pic>
        <p:nvPicPr>
          <p:cNvPr id="27" name="Image 5"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287430" y="2944063"/>
            <a:ext cx="245310" cy="245310"/>
          </a:xfrm>
          <a:prstGeom prst="rect">
            <a:avLst/>
          </a:prstGeom>
        </p:spPr>
      </p:pic>
      <p:grpSp>
        <p:nvGrpSpPr>
          <p:cNvPr id="42" name="Group 41">
            <a:extLst>
              <a:ext uri="{FF2B5EF4-FFF2-40B4-BE49-F238E27FC236}">
                <a16:creationId xmlns:a16="http://schemas.microsoft.com/office/drawing/2014/main" id="{7D019956-44F4-45FB-85BD-1558E9449BE8}"/>
              </a:ext>
            </a:extLst>
          </p:cNvPr>
          <p:cNvGrpSpPr/>
          <p:nvPr/>
        </p:nvGrpSpPr>
        <p:grpSpPr>
          <a:xfrm>
            <a:off x="453196" y="2047339"/>
            <a:ext cx="7504566" cy="868178"/>
            <a:chOff x="955954" y="2697480"/>
            <a:chExt cx="6231230" cy="868178"/>
          </a:xfrm>
        </p:grpSpPr>
        <p:sp>
          <p:nvSpPr>
            <p:cNvPr id="8" name="Shape 6"/>
            <p:cNvSpPr/>
            <p:nvPr/>
          </p:nvSpPr>
          <p:spPr>
            <a:xfrm>
              <a:off x="1288986" y="2697480"/>
              <a:ext cx="548958" cy="592832"/>
            </a:xfrm>
            <a:prstGeom prst="ellipse">
              <a:avLst/>
            </a:prstGeom>
            <a:solidFill>
              <a:srgbClr val="FF6B6B"/>
            </a:solidFill>
            <a:ln w="12700">
              <a:solidFill>
                <a:srgbClr val="FF6B6B">
                  <a:alpha val="0"/>
                </a:srgbClr>
              </a:solidFill>
              <a:prstDash val="solid"/>
            </a:ln>
          </p:spPr>
          <p:txBody>
            <a:bodyPr wrap="square"/>
            <a:lstStyle/>
            <a:p>
              <a:endParaRPr sz="2000"/>
            </a:p>
          </p:txBody>
        </p:sp>
        <p:pic>
          <p:nvPicPr>
            <p:cNvPr id="9" name="Image 0"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422046" y="2840674"/>
              <a:ext cx="272703" cy="272703"/>
            </a:xfrm>
            <a:prstGeom prst="rect">
              <a:avLst/>
            </a:prstGeom>
          </p:spPr>
        </p:pic>
        <p:sp>
          <p:nvSpPr>
            <p:cNvPr id="10" name="Text 7"/>
            <p:cNvSpPr/>
            <p:nvPr/>
          </p:nvSpPr>
          <p:spPr>
            <a:xfrm>
              <a:off x="955954" y="3310127"/>
              <a:ext cx="1202030" cy="255531"/>
            </a:xfrm>
            <a:prstGeom prst="rect">
              <a:avLst/>
            </a:prstGeom>
            <a:noFill/>
            <a:ln/>
          </p:spPr>
          <p:txBody>
            <a:bodyPr wrap="square" lIns="0" tIns="0" rIns="0" bIns="0" rtlCol="0" anchor="ctr">
              <a:noAutofit/>
            </a:bodyPr>
            <a:lstStyle/>
            <a:p>
              <a:pPr marL="0" indent="0" algn="ctr">
                <a:buNone/>
              </a:pPr>
              <a:r>
                <a:rPr lang="en-US" sz="2000" b="1" dirty="0">
                  <a:solidFill>
                    <a:srgbClr val="FF6B6B"/>
                  </a:solidFill>
                  <a:latin typeface="Times New Roman" pitchFamily="34" charset="0"/>
                  <a:ea typeface="Aptos" pitchFamily="34" charset="-122"/>
                  <a:cs typeface="Aptos" pitchFamily="34" charset="-120"/>
                </a:rPr>
                <a:t>01</a:t>
              </a:r>
              <a:endParaRPr lang="en-US" sz="2000" dirty="0"/>
            </a:p>
          </p:txBody>
        </p:sp>
        <p:sp>
          <p:nvSpPr>
            <p:cNvPr id="15" name="Shape 11"/>
            <p:cNvSpPr/>
            <p:nvPr/>
          </p:nvSpPr>
          <p:spPr>
            <a:xfrm>
              <a:off x="3072066" y="2697480"/>
              <a:ext cx="548958" cy="592832"/>
            </a:xfrm>
            <a:prstGeom prst="ellipse">
              <a:avLst/>
            </a:prstGeom>
            <a:solidFill>
              <a:srgbClr val="7C5CFC"/>
            </a:solidFill>
            <a:ln w="12700">
              <a:solidFill>
                <a:srgbClr val="7C5CFC">
                  <a:alpha val="0"/>
                </a:srgbClr>
              </a:solidFill>
              <a:prstDash val="solid"/>
            </a:ln>
          </p:spPr>
          <p:txBody>
            <a:bodyPr wrap="square"/>
            <a:lstStyle/>
            <a:p>
              <a:endParaRPr sz="2000"/>
            </a:p>
          </p:txBody>
        </p:sp>
        <p:pic>
          <p:nvPicPr>
            <p:cNvPr id="16"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3205126" y="2840674"/>
              <a:ext cx="272703" cy="272703"/>
            </a:xfrm>
            <a:prstGeom prst="rect">
              <a:avLst/>
            </a:prstGeom>
          </p:spPr>
        </p:pic>
        <p:sp>
          <p:nvSpPr>
            <p:cNvPr id="17" name="Text 12"/>
            <p:cNvSpPr/>
            <p:nvPr/>
          </p:nvSpPr>
          <p:spPr>
            <a:xfrm>
              <a:off x="2739034" y="3310127"/>
              <a:ext cx="1202030" cy="255531"/>
            </a:xfrm>
            <a:prstGeom prst="rect">
              <a:avLst/>
            </a:prstGeom>
            <a:noFill/>
            <a:ln/>
          </p:spPr>
          <p:txBody>
            <a:bodyPr wrap="square" lIns="0" tIns="0" rIns="0" bIns="0" rtlCol="0" anchor="ctr">
              <a:noAutofit/>
            </a:bodyPr>
            <a:lstStyle/>
            <a:p>
              <a:pPr marL="0" indent="0" algn="ctr">
                <a:buNone/>
              </a:pPr>
              <a:r>
                <a:rPr lang="en-US" sz="2000" b="1" dirty="0">
                  <a:solidFill>
                    <a:srgbClr val="7C5CFC"/>
                  </a:solidFill>
                  <a:latin typeface="Times New Roman" pitchFamily="34" charset="0"/>
                  <a:ea typeface="Aptos" pitchFamily="34" charset="-122"/>
                  <a:cs typeface="Aptos" pitchFamily="34" charset="-120"/>
                </a:rPr>
                <a:t>02</a:t>
              </a:r>
              <a:endParaRPr lang="en-US" sz="2000" dirty="0"/>
            </a:p>
          </p:txBody>
        </p:sp>
        <p:sp>
          <p:nvSpPr>
            <p:cNvPr id="22" name="Shape 16"/>
            <p:cNvSpPr/>
            <p:nvPr/>
          </p:nvSpPr>
          <p:spPr>
            <a:xfrm>
              <a:off x="4855146" y="2697480"/>
              <a:ext cx="548958" cy="592832"/>
            </a:xfrm>
            <a:prstGeom prst="ellipse">
              <a:avLst/>
            </a:prstGeom>
            <a:solidFill>
              <a:srgbClr val="36D3C5"/>
            </a:solidFill>
            <a:ln w="12700">
              <a:solidFill>
                <a:srgbClr val="36D3C5">
                  <a:alpha val="0"/>
                </a:srgbClr>
              </a:solidFill>
              <a:prstDash val="solid"/>
            </a:ln>
          </p:spPr>
          <p:txBody>
            <a:bodyPr wrap="square"/>
            <a:lstStyle/>
            <a:p>
              <a:endParaRPr sz="2000"/>
            </a:p>
          </p:txBody>
        </p:sp>
        <p:pic>
          <p:nvPicPr>
            <p:cNvPr id="23" name="Image 4"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4988206" y="2840674"/>
              <a:ext cx="272703" cy="272703"/>
            </a:xfrm>
            <a:prstGeom prst="rect">
              <a:avLst/>
            </a:prstGeom>
          </p:spPr>
        </p:pic>
        <p:sp>
          <p:nvSpPr>
            <p:cNvPr id="24" name="Text 17"/>
            <p:cNvSpPr/>
            <p:nvPr/>
          </p:nvSpPr>
          <p:spPr>
            <a:xfrm>
              <a:off x="4522114" y="3310127"/>
              <a:ext cx="1202030" cy="255531"/>
            </a:xfrm>
            <a:prstGeom prst="rect">
              <a:avLst/>
            </a:prstGeom>
            <a:noFill/>
            <a:ln/>
          </p:spPr>
          <p:txBody>
            <a:bodyPr wrap="square" lIns="0" tIns="0" rIns="0" bIns="0" rtlCol="0" anchor="ctr">
              <a:noAutofit/>
            </a:bodyPr>
            <a:lstStyle/>
            <a:p>
              <a:pPr marL="0" indent="0" algn="ctr">
                <a:buNone/>
              </a:pPr>
              <a:r>
                <a:rPr lang="en-US" sz="2000" b="1" dirty="0">
                  <a:solidFill>
                    <a:srgbClr val="36D3C5"/>
                  </a:solidFill>
                  <a:latin typeface="Times New Roman" pitchFamily="34" charset="0"/>
                  <a:ea typeface="Aptos" pitchFamily="34" charset="-122"/>
                  <a:cs typeface="Aptos" pitchFamily="34" charset="-120"/>
                </a:rPr>
                <a:t>03</a:t>
              </a:r>
              <a:endParaRPr lang="en-US" sz="2000" dirty="0"/>
            </a:p>
          </p:txBody>
        </p:sp>
        <p:sp>
          <p:nvSpPr>
            <p:cNvPr id="29" name="Shape 21"/>
            <p:cNvSpPr/>
            <p:nvPr/>
          </p:nvSpPr>
          <p:spPr>
            <a:xfrm>
              <a:off x="6638226" y="2697480"/>
              <a:ext cx="548958" cy="592832"/>
            </a:xfrm>
            <a:prstGeom prst="ellipse">
              <a:avLst/>
            </a:prstGeom>
            <a:solidFill>
              <a:srgbClr val="FFB84D"/>
            </a:solidFill>
            <a:ln w="12700">
              <a:solidFill>
                <a:srgbClr val="FFB84D">
                  <a:alpha val="0"/>
                </a:srgbClr>
              </a:solidFill>
              <a:prstDash val="solid"/>
            </a:ln>
          </p:spPr>
          <p:txBody>
            <a:bodyPr wrap="square"/>
            <a:lstStyle/>
            <a:p>
              <a:endParaRPr sz="2000"/>
            </a:p>
          </p:txBody>
        </p:sp>
        <p:pic>
          <p:nvPicPr>
            <p:cNvPr id="30" name="Image 6" descr="preencoded.png"/>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6771286" y="2840674"/>
              <a:ext cx="272703" cy="272703"/>
            </a:xfrm>
            <a:prstGeom prst="rect">
              <a:avLst/>
            </a:prstGeom>
          </p:spPr>
        </p:pic>
      </p:grpSp>
      <p:sp>
        <p:nvSpPr>
          <p:cNvPr id="31" name="Text 22"/>
          <p:cNvSpPr/>
          <p:nvPr/>
        </p:nvSpPr>
        <p:spPr>
          <a:xfrm>
            <a:off x="7035850" y="2644923"/>
            <a:ext cx="1202030" cy="255531"/>
          </a:xfrm>
          <a:prstGeom prst="rect">
            <a:avLst/>
          </a:prstGeom>
          <a:noFill/>
          <a:ln/>
        </p:spPr>
        <p:txBody>
          <a:bodyPr wrap="square" lIns="0" tIns="0" rIns="0" bIns="0" rtlCol="0" anchor="ctr">
            <a:noAutofit/>
          </a:bodyPr>
          <a:lstStyle/>
          <a:p>
            <a:pPr marL="0" indent="0" algn="ctr">
              <a:buNone/>
            </a:pPr>
            <a:r>
              <a:rPr lang="en-US" sz="2000" b="1" dirty="0">
                <a:solidFill>
                  <a:srgbClr val="FFB84D"/>
                </a:solidFill>
                <a:latin typeface="Times New Roman" pitchFamily="34" charset="0"/>
                <a:ea typeface="Aptos" pitchFamily="34" charset="-122"/>
                <a:cs typeface="Aptos" pitchFamily="34" charset="-120"/>
              </a:rPr>
              <a:t>04</a:t>
            </a:r>
            <a:endParaRPr lang="en-US" sz="2000" dirty="0"/>
          </a:p>
        </p:txBody>
      </p:sp>
      <p:sp>
        <p:nvSpPr>
          <p:cNvPr id="32" name="Text 23"/>
          <p:cNvSpPr/>
          <p:nvPr/>
        </p:nvSpPr>
        <p:spPr>
          <a:xfrm>
            <a:off x="6507402" y="2883562"/>
            <a:ext cx="2081137" cy="345149"/>
          </a:xfrm>
          <a:prstGeom prst="rect">
            <a:avLst/>
          </a:prstGeom>
          <a:noFill/>
          <a:ln/>
        </p:spPr>
        <p:txBody>
          <a:bodyPr wrap="square" lIns="0" tIns="0" rIns="0" bIns="0" rtlCol="0" anchor="ctr">
            <a:noAutofit/>
          </a:bodyPr>
          <a:lstStyle/>
          <a:p>
            <a:pPr marL="0" indent="0" algn="ctr">
              <a:buNone/>
            </a:pPr>
            <a:r>
              <a:rPr lang="en-US" sz="2000" b="1" dirty="0">
                <a:solidFill>
                  <a:srgbClr val="141827"/>
                </a:solidFill>
                <a:latin typeface="Times New Roman" pitchFamily="34" charset="0"/>
                <a:ea typeface="Aptos" pitchFamily="34" charset="-122"/>
                <a:cs typeface="Aptos" pitchFamily="34" charset="-120"/>
              </a:rPr>
              <a:t>COORDINATED</a:t>
            </a:r>
            <a:endParaRPr lang="en-US" sz="2000" dirty="0"/>
          </a:p>
        </p:txBody>
      </p:sp>
      <p:sp>
        <p:nvSpPr>
          <p:cNvPr id="33" name="Text 24"/>
          <p:cNvSpPr/>
          <p:nvPr/>
        </p:nvSpPr>
        <p:spPr>
          <a:xfrm>
            <a:off x="6532740" y="3239843"/>
            <a:ext cx="2242608" cy="735929"/>
          </a:xfrm>
          <a:prstGeom prst="rect">
            <a:avLst/>
          </a:prstGeom>
          <a:noFill/>
          <a:ln/>
        </p:spPr>
        <p:txBody>
          <a:bodyPr wrap="square" lIns="0" tIns="0" rIns="0" bIns="0" rtlCol="0" anchor="t">
            <a:noAutofit/>
          </a:bodyPr>
          <a:lstStyle/>
          <a:p>
            <a:pPr marL="0" indent="0" algn="ctr">
              <a:buNone/>
            </a:pPr>
            <a:r>
              <a:rPr lang="en-US" sz="2400" dirty="0">
                <a:solidFill>
                  <a:srgbClr val="5C667D"/>
                </a:solidFill>
                <a:latin typeface="Times New Roman" pitchFamily="34" charset="0"/>
                <a:ea typeface="Aptos" pitchFamily="34" charset="-122"/>
                <a:cs typeface="Aptos" pitchFamily="34" charset="-120"/>
              </a:rPr>
              <a:t>Clearer information supports faster action and fewer repeats.</a:t>
            </a:r>
            <a:endParaRPr lang="en-US" sz="2400" dirty="0"/>
          </a:p>
        </p:txBody>
      </p:sp>
      <p:sp>
        <p:nvSpPr>
          <p:cNvPr id="34" name="Shape 25"/>
          <p:cNvSpPr/>
          <p:nvPr/>
        </p:nvSpPr>
        <p:spPr>
          <a:xfrm>
            <a:off x="8933134" y="2057399"/>
            <a:ext cx="2679745" cy="3866319"/>
          </a:xfrm>
          <a:prstGeom prst="roundRect">
            <a:avLst>
              <a:gd name="adj" fmla="val 3380"/>
            </a:avLst>
          </a:prstGeom>
          <a:solidFill>
            <a:srgbClr val="0B1020"/>
          </a:solidFill>
          <a:ln w="12700">
            <a:solidFill>
              <a:srgbClr val="0B1020"/>
            </a:solidFill>
            <a:prstDash val="solid"/>
          </a:ln>
          <a:effectLst>
            <a:outerShdw blurRad="16510" dist="50800" dir="2700000" algn="bl" rotWithShape="0">
              <a:srgbClr val="B8C0D2">
                <a:alpha val="15000"/>
              </a:srgbClr>
            </a:outerShdw>
          </a:effectLst>
        </p:spPr>
        <p:txBody>
          <a:bodyPr wrap="square"/>
          <a:lstStyle/>
          <a:p>
            <a:endParaRPr/>
          </a:p>
        </p:txBody>
      </p:sp>
      <p:sp>
        <p:nvSpPr>
          <p:cNvPr id="35" name="Text 26"/>
          <p:cNvSpPr/>
          <p:nvPr/>
        </p:nvSpPr>
        <p:spPr>
          <a:xfrm>
            <a:off x="9123206" y="2331719"/>
            <a:ext cx="2151345" cy="275409"/>
          </a:xfrm>
          <a:prstGeom prst="rect">
            <a:avLst/>
          </a:prstGeom>
          <a:noFill/>
          <a:ln/>
        </p:spPr>
        <p:txBody>
          <a:bodyPr wrap="square" lIns="0" tIns="0" rIns="0" bIns="0" rtlCol="0" anchor="ctr">
            <a:normAutofit/>
          </a:bodyPr>
          <a:lstStyle/>
          <a:p>
            <a:pPr marL="0" indent="0" algn="l">
              <a:buNone/>
            </a:pPr>
            <a:r>
              <a:rPr lang="en-US" sz="1150" b="1" dirty="0">
                <a:solidFill>
                  <a:srgbClr val="36D3C5"/>
                </a:solidFill>
                <a:latin typeface="Times New Roman" pitchFamily="34" charset="0"/>
                <a:ea typeface="Aptos" pitchFamily="34" charset="-122"/>
                <a:cs typeface="Aptos" pitchFamily="34" charset="-120"/>
              </a:rPr>
              <a:t>EVIDENCE LENS</a:t>
            </a:r>
            <a:endParaRPr lang="en-US" sz="1000" dirty="0"/>
          </a:p>
        </p:txBody>
      </p:sp>
      <p:sp>
        <p:nvSpPr>
          <p:cNvPr id="36" name="Text 27"/>
          <p:cNvSpPr/>
          <p:nvPr/>
        </p:nvSpPr>
        <p:spPr>
          <a:xfrm>
            <a:off x="9121612" y="2697480"/>
            <a:ext cx="2143796" cy="1355860"/>
          </a:xfrm>
          <a:prstGeom prst="rect">
            <a:avLst/>
          </a:prstGeom>
          <a:noFill/>
          <a:ln/>
        </p:spPr>
        <p:txBody>
          <a:bodyPr wrap="square" lIns="0" tIns="0" rIns="0" bIns="0" rtlCol="0" anchor="t">
            <a:normAutofit fontScale="92500" lnSpcReduction="20000"/>
          </a:bodyPr>
          <a:lstStyle/>
          <a:p>
            <a:pPr marL="0" indent="0" algn="l">
              <a:buNone/>
            </a:pPr>
            <a:r>
              <a:rPr lang="en-US" sz="2250" b="1" dirty="0">
                <a:solidFill>
                  <a:srgbClr val="FFFFFF"/>
                </a:solidFill>
                <a:latin typeface="Times New Roman" pitchFamily="34" charset="0"/>
                <a:ea typeface="Aptos" pitchFamily="34" charset="-122"/>
                <a:cs typeface="Aptos" pitchFamily="34" charset="-120"/>
              </a:rPr>
              <a:t>Digital platforms shape team processes — not just message exchange.</a:t>
            </a:r>
            <a:endParaRPr lang="en-US" sz="2100" dirty="0"/>
          </a:p>
        </p:txBody>
      </p:sp>
      <p:sp>
        <p:nvSpPr>
          <p:cNvPr id="37" name="Shape 28"/>
          <p:cNvSpPr/>
          <p:nvPr/>
        </p:nvSpPr>
        <p:spPr>
          <a:xfrm>
            <a:off x="9155580" y="4053340"/>
            <a:ext cx="2075859" cy="0"/>
          </a:xfrm>
          <a:prstGeom prst="line">
            <a:avLst/>
          </a:prstGeom>
          <a:noFill/>
          <a:ln w="12700">
            <a:solidFill>
              <a:srgbClr val="33415D"/>
            </a:solidFill>
            <a:prstDash val="solid"/>
          </a:ln>
        </p:spPr>
        <p:txBody>
          <a:bodyPr wrap="square"/>
          <a:lstStyle/>
          <a:p>
            <a:endParaRPr/>
          </a:p>
        </p:txBody>
      </p:sp>
      <p:sp>
        <p:nvSpPr>
          <p:cNvPr id="38" name="Text 29"/>
          <p:cNvSpPr/>
          <p:nvPr/>
        </p:nvSpPr>
        <p:spPr>
          <a:xfrm>
            <a:off x="9118420" y="4114799"/>
            <a:ext cx="2128699" cy="1059265"/>
          </a:xfrm>
          <a:prstGeom prst="rect">
            <a:avLst/>
          </a:prstGeom>
          <a:noFill/>
          <a:ln/>
        </p:spPr>
        <p:txBody>
          <a:bodyPr wrap="square" lIns="0" tIns="0" rIns="0" bIns="0" rtlCol="0" anchor="t">
            <a:normAutofit/>
          </a:bodyPr>
          <a:lstStyle/>
          <a:p>
            <a:pPr marL="0" indent="0" algn="l">
              <a:buNone/>
            </a:pPr>
            <a:r>
              <a:rPr lang="en-US" sz="1250" dirty="0">
                <a:solidFill>
                  <a:srgbClr val="CAD2E3"/>
                </a:solidFill>
                <a:latin typeface="Times New Roman" pitchFamily="34" charset="0"/>
                <a:ea typeface="Aptos" pitchFamily="34" charset="-122"/>
                <a:cs typeface="Aptos" pitchFamily="34" charset="-120"/>
              </a:rPr>
              <a:t>Lane et al. (2024) review how collaboration technologies affect communication, coordination and performance in teams.</a:t>
            </a:r>
            <a:endParaRPr lang="en-US" sz="1120" dirty="0"/>
          </a:p>
        </p:txBody>
      </p:sp>
      <p:sp>
        <p:nvSpPr>
          <p:cNvPr id="39" name="Shape 30"/>
          <p:cNvSpPr/>
          <p:nvPr/>
        </p:nvSpPr>
        <p:spPr>
          <a:xfrm>
            <a:off x="530352" y="6144768"/>
            <a:ext cx="11109960" cy="0"/>
          </a:xfrm>
          <a:prstGeom prst="line">
            <a:avLst/>
          </a:prstGeom>
          <a:noFill/>
          <a:ln w="10160">
            <a:solidFill>
              <a:srgbClr val="D5DAE7"/>
            </a:solidFill>
            <a:prstDash val="solid"/>
          </a:ln>
        </p:spPr>
        <p:txBody>
          <a:bodyPr wrap="square"/>
          <a:lstStyle/>
          <a:p>
            <a:endParaRPr/>
          </a:p>
        </p:txBody>
      </p:sp>
      <p:sp>
        <p:nvSpPr>
          <p:cNvPr id="40" name="Text 31"/>
          <p:cNvSpPr/>
          <p:nvPr/>
        </p:nvSpPr>
        <p:spPr>
          <a:xfrm>
            <a:off x="2992076" y="6472097"/>
            <a:ext cx="10972800" cy="192024"/>
          </a:xfrm>
          <a:prstGeom prst="rect">
            <a:avLst/>
          </a:prstGeom>
          <a:noFill/>
          <a:ln/>
        </p:spPr>
        <p:txBody>
          <a:bodyPr wrap="square" lIns="0" tIns="0" rIns="0" bIns="0" rtlCol="0" anchor="t">
            <a:normAutofit/>
          </a:bodyPr>
          <a:lstStyle/>
          <a:p>
            <a:pPr marL="0" indent="0" algn="l">
              <a:buNone/>
            </a:pPr>
            <a:r>
              <a:rPr lang="en-US" sz="980" i="1" dirty="0">
                <a:solidFill>
                  <a:srgbClr val="6B7489"/>
                </a:solidFill>
                <a:latin typeface="Times New Roman" pitchFamily="34" charset="0"/>
                <a:ea typeface="Aptos" pitchFamily="34" charset="-122"/>
                <a:cs typeface="Aptos" pitchFamily="34" charset="-120"/>
              </a:rPr>
              <a:t>Academic basis: Lane et al. (2024); Puţanu (2026).</a:t>
            </a:r>
            <a:endParaRPr lang="en-US" sz="850" dirty="0"/>
          </a:p>
        </p:txBody>
      </p:sp>
      <p:sp>
        <p:nvSpPr>
          <p:cNvPr id="41" name="Slide Number Placeholder 0"/>
          <p:cNvSpPr>
            <a:spLocks noGrp="1"/>
          </p:cNvSpPr>
          <p:nvPr>
            <p:ph type="sldNum" sz="quarter" idx="4294967295"/>
          </p:nvPr>
        </p:nvSpPr>
        <p:spPr>
          <a:xfrm>
            <a:off x="11722608" y="6446520"/>
            <a:ext cx="800000" cy="300000"/>
          </a:xfrm>
          <a:prstGeom prst="rect">
            <a:avLst/>
          </a:prstGeom>
          <a:extLst>
            <a:ext uri="{C572A759-6A51-4108-AA02-DFA0A04FC94B}">
              <ma14:wrappingTextBoxFlag xmlns:ma14="http://schemas.microsoft.com/office/mac/drawingml/2011/main" xmlns="" val="0"/>
            </a:ext>
          </a:extLst>
        </p:spPr>
        <p:txBody>
          <a:bodyPr wrap="square"/>
          <a:lstStyle>
            <a:lvl1pPr>
              <a:defRPr sz="800">
                <a:solidFill>
                  <a:srgbClr val="6F7890"/>
                </a:solidFill>
                <a:latin typeface="Aptos"/>
                <a:ea typeface="Aptos"/>
                <a:cs typeface="Aptos"/>
              </a:defRPr>
            </a:lvl1pPr>
          </a:lstStyle>
          <a:p>
            <a:pPr algn="l"/>
            <a:fld id="{F7021451-1387-4CA6-816F-3879F97B5CBC}" type="slidenum">
              <a:rPr lang="en-US" b="0"/>
              <a:t>2</a:t>
            </a:fld>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Shape 0"/>
          <p:cNvSpPr/>
          <p:nvPr/>
        </p:nvSpPr>
        <p:spPr>
          <a:xfrm>
            <a:off x="566928" y="438912"/>
            <a:ext cx="868680" cy="310896"/>
          </a:xfrm>
          <a:prstGeom prst="roundRect">
            <a:avLst>
              <a:gd name="adj" fmla="val 23529"/>
            </a:avLst>
          </a:prstGeom>
          <a:solidFill>
            <a:srgbClr val="EEEAFE"/>
          </a:solidFill>
          <a:ln w="12700">
            <a:solidFill>
              <a:srgbClr val="EEEAFE">
                <a:alpha val="0"/>
              </a:srgbClr>
            </a:solidFill>
            <a:prstDash val="solid"/>
          </a:ln>
        </p:spPr>
        <p:txBody>
          <a:bodyPr wrap="square"/>
          <a:lstStyle/>
          <a:p>
            <a:endParaRPr/>
          </a:p>
        </p:txBody>
      </p:sp>
      <p:sp>
        <p:nvSpPr>
          <p:cNvPr id="3" name="Text 1"/>
          <p:cNvSpPr/>
          <p:nvPr/>
        </p:nvSpPr>
        <p:spPr>
          <a:xfrm>
            <a:off x="640080" y="457200"/>
            <a:ext cx="722376" cy="265176"/>
          </a:xfrm>
          <a:prstGeom prst="rect">
            <a:avLst/>
          </a:prstGeom>
          <a:noFill/>
          <a:ln/>
        </p:spPr>
        <p:txBody>
          <a:bodyPr wrap="square" lIns="0" tIns="0" rIns="0" bIns="0" rtlCol="0" anchor="ctr">
            <a:normAutofit/>
          </a:bodyPr>
          <a:lstStyle/>
          <a:p>
            <a:pPr marL="0" indent="0" algn="ctr">
              <a:buNone/>
            </a:pPr>
            <a:r>
              <a:rPr lang="en-US" sz="100" b="1" dirty="0">
                <a:solidFill>
                  <a:srgbClr val="EEEAFE"/>
                </a:solidFill>
                <a:latin typeface="Times New Roman" pitchFamily="34" charset="0"/>
                <a:ea typeface="Aptos" pitchFamily="34" charset="-122"/>
                <a:cs typeface="Aptos" pitchFamily="34" charset="-120"/>
              </a:rPr>
              <a:t>Q4</a:t>
            </a:r>
            <a:endParaRPr lang="en-US" sz="950" dirty="0"/>
          </a:p>
        </p:txBody>
      </p:sp>
      <p:sp>
        <p:nvSpPr>
          <p:cNvPr id="4" name="Text 2"/>
          <p:cNvSpPr/>
          <p:nvPr/>
        </p:nvSpPr>
        <p:spPr>
          <a:xfrm>
            <a:off x="566928" y="841248"/>
            <a:ext cx="10789920" cy="566928"/>
          </a:xfrm>
          <a:prstGeom prst="rect">
            <a:avLst/>
          </a:prstGeom>
          <a:noFill/>
          <a:ln/>
        </p:spPr>
        <p:txBody>
          <a:bodyPr wrap="square" lIns="0" tIns="0" rIns="0" bIns="0" rtlCol="0" anchor="b">
            <a:normAutofit/>
          </a:bodyPr>
          <a:lstStyle/>
          <a:p>
            <a:pPr marL="0" indent="0" algn="l">
              <a:buNone/>
            </a:pPr>
            <a:r>
              <a:rPr lang="en-US" sz="3050" b="1" dirty="0">
                <a:solidFill>
                  <a:srgbClr val="141827"/>
                </a:solidFill>
                <a:latin typeface="Times New Roman" pitchFamily="34" charset="0"/>
                <a:ea typeface="Aptos" pitchFamily="34" charset="-122"/>
                <a:cs typeface="Aptos" pitchFamily="34" charset="-120"/>
              </a:rPr>
              <a:t>How Microsoft Teams improves efficiency and communication</a:t>
            </a:r>
            <a:endParaRPr lang="en-US" sz="2650" dirty="0"/>
          </a:p>
        </p:txBody>
      </p:sp>
      <p:sp>
        <p:nvSpPr>
          <p:cNvPr id="5" name="Text 3"/>
          <p:cNvSpPr/>
          <p:nvPr/>
        </p:nvSpPr>
        <p:spPr>
          <a:xfrm>
            <a:off x="576867" y="1471818"/>
            <a:ext cx="10607040" cy="347472"/>
          </a:xfrm>
          <a:prstGeom prst="rect">
            <a:avLst/>
          </a:prstGeom>
          <a:noFill/>
          <a:ln/>
        </p:spPr>
        <p:txBody>
          <a:bodyPr wrap="square" lIns="0" tIns="0" rIns="0" bIns="0" rtlCol="0" anchor="t">
            <a:normAutofit/>
          </a:bodyPr>
          <a:lstStyle/>
          <a:p>
            <a:pPr marL="0" indent="0" algn="l">
              <a:buNone/>
            </a:pPr>
            <a:r>
              <a:rPr lang="en-US" sz="1520" dirty="0">
                <a:solidFill>
                  <a:srgbClr val="5C667D"/>
                </a:solidFill>
                <a:latin typeface="Times New Roman" pitchFamily="34" charset="0"/>
                <a:ea typeface="Aptos" pitchFamily="34" charset="-122"/>
                <a:cs typeface="Aptos" pitchFamily="34" charset="-120"/>
              </a:rPr>
              <a:t>Four mechanisms matter most for Ashford: speed, continuity, coordination and reach.</a:t>
            </a:r>
            <a:endParaRPr lang="en-US" sz="1300" dirty="0"/>
          </a:p>
        </p:txBody>
      </p:sp>
      <p:sp>
        <p:nvSpPr>
          <p:cNvPr id="6" name="Shape 4"/>
          <p:cNvSpPr/>
          <p:nvPr/>
        </p:nvSpPr>
        <p:spPr>
          <a:xfrm>
            <a:off x="4840194" y="2157984"/>
            <a:ext cx="2560320" cy="2560320"/>
          </a:xfrm>
          <a:prstGeom prst="ellipse">
            <a:avLst/>
          </a:prstGeom>
          <a:solidFill>
            <a:srgbClr val="0B1020"/>
          </a:solidFill>
          <a:ln w="12700">
            <a:solidFill>
              <a:srgbClr val="0B1020">
                <a:alpha val="0"/>
              </a:srgbClr>
            </a:solidFill>
            <a:prstDash val="solid"/>
          </a:ln>
          <a:effectLst>
            <a:outerShdw blurRad="15240" dist="50800" dir="16200000" algn="bl" rotWithShape="0">
              <a:srgbClr val="7783A6">
                <a:alpha val="22000"/>
              </a:srgbClr>
            </a:outerShdw>
          </a:effectLst>
        </p:spPr>
        <p:txBody>
          <a:bodyPr wrap="square"/>
          <a:lstStyle/>
          <a:p>
            <a:endParaRPr/>
          </a:p>
        </p:txBody>
      </p:sp>
      <p:sp>
        <p:nvSpPr>
          <p:cNvPr id="7" name="Text 5"/>
          <p:cNvSpPr/>
          <p:nvPr/>
        </p:nvSpPr>
        <p:spPr>
          <a:xfrm>
            <a:off x="5193792" y="2953512"/>
            <a:ext cx="1755648" cy="429768"/>
          </a:xfrm>
          <a:prstGeom prst="rect">
            <a:avLst/>
          </a:prstGeom>
          <a:noFill/>
          <a:ln/>
        </p:spPr>
        <p:txBody>
          <a:bodyPr wrap="square" lIns="0" tIns="0" rIns="0" bIns="0" rtlCol="0" anchor="ctr">
            <a:normAutofit fontScale="92500" lnSpcReduction="10000"/>
          </a:bodyPr>
          <a:lstStyle/>
          <a:p>
            <a:pPr marL="0" indent="0" algn="ctr">
              <a:buNone/>
            </a:pPr>
            <a:r>
              <a:rPr lang="en-US" sz="3200" b="1" dirty="0">
                <a:solidFill>
                  <a:srgbClr val="FFFFFF"/>
                </a:solidFill>
                <a:latin typeface="Times New Roman" pitchFamily="34" charset="0"/>
                <a:ea typeface="Aptos" pitchFamily="34" charset="-122"/>
                <a:cs typeface="Aptos" pitchFamily="34" charset="-120"/>
              </a:rPr>
              <a:t>TEAMS</a:t>
            </a:r>
            <a:endParaRPr lang="en-US" sz="3200" dirty="0"/>
          </a:p>
        </p:txBody>
      </p:sp>
      <p:sp>
        <p:nvSpPr>
          <p:cNvPr id="8" name="Text 6"/>
          <p:cNvSpPr/>
          <p:nvPr/>
        </p:nvSpPr>
        <p:spPr>
          <a:xfrm>
            <a:off x="5175504" y="3438144"/>
            <a:ext cx="1783080" cy="274320"/>
          </a:xfrm>
          <a:prstGeom prst="rect">
            <a:avLst/>
          </a:prstGeom>
          <a:noFill/>
          <a:ln/>
        </p:spPr>
        <p:txBody>
          <a:bodyPr wrap="square" lIns="0" tIns="0" rIns="0" bIns="0" rtlCol="0" anchor="ctr">
            <a:normAutofit fontScale="92500" lnSpcReduction="10000"/>
          </a:bodyPr>
          <a:lstStyle/>
          <a:p>
            <a:pPr marL="0" indent="0" algn="ctr">
              <a:buNone/>
            </a:pPr>
            <a:r>
              <a:rPr lang="en-US" sz="2000" dirty="0">
                <a:solidFill>
                  <a:srgbClr val="BFC9DE"/>
                </a:solidFill>
                <a:latin typeface="Times New Roman" pitchFamily="34" charset="0"/>
                <a:ea typeface="Aptos" pitchFamily="34" charset="-122"/>
                <a:cs typeface="Aptos" pitchFamily="34" charset="-120"/>
              </a:rPr>
              <a:t>shared workspace</a:t>
            </a:r>
            <a:endParaRPr lang="en-US" dirty="0"/>
          </a:p>
        </p:txBody>
      </p:sp>
      <p:sp>
        <p:nvSpPr>
          <p:cNvPr id="9" name="Shape 7"/>
          <p:cNvSpPr/>
          <p:nvPr/>
        </p:nvSpPr>
        <p:spPr>
          <a:xfrm>
            <a:off x="658368" y="1901952"/>
            <a:ext cx="3297950" cy="1714322"/>
          </a:xfrm>
          <a:prstGeom prst="roundRect">
            <a:avLst>
              <a:gd name="adj" fmla="val 7895"/>
            </a:avLst>
          </a:prstGeom>
          <a:solidFill>
            <a:srgbClr val="FFFFFF"/>
          </a:solidFill>
          <a:ln w="12700">
            <a:solidFill>
              <a:srgbClr val="DCE2EE"/>
            </a:solidFill>
            <a:prstDash val="solid"/>
          </a:ln>
          <a:effectLst>
            <a:outerShdw blurRad="16510" dist="50800" dir="2700000" algn="bl" rotWithShape="0">
              <a:srgbClr val="B8C0D2">
                <a:alpha val="15000"/>
              </a:srgbClr>
            </a:outerShdw>
          </a:effectLst>
        </p:spPr>
        <p:txBody>
          <a:bodyPr wrap="square"/>
          <a:lstStyle/>
          <a:p>
            <a:endParaRPr/>
          </a:p>
        </p:txBody>
      </p:sp>
      <p:sp>
        <p:nvSpPr>
          <p:cNvPr id="10" name="Shape 8"/>
          <p:cNvSpPr/>
          <p:nvPr/>
        </p:nvSpPr>
        <p:spPr>
          <a:xfrm>
            <a:off x="859535" y="2012046"/>
            <a:ext cx="458845" cy="438912"/>
          </a:xfrm>
          <a:prstGeom prst="ellipse">
            <a:avLst/>
          </a:prstGeom>
          <a:solidFill>
            <a:srgbClr val="FFB84D"/>
          </a:solidFill>
          <a:ln w="12700">
            <a:solidFill>
              <a:srgbClr val="FFB84D">
                <a:alpha val="0"/>
              </a:srgbClr>
            </a:solidFill>
            <a:prstDash val="solid"/>
          </a:ln>
        </p:spPr>
        <p:txBody>
          <a:bodyPr wrap="square"/>
          <a:lstStyle/>
          <a:p>
            <a:endParaRPr/>
          </a:p>
        </p:txBody>
      </p:sp>
      <p:pic>
        <p:nvPicPr>
          <p:cNvPr id="11"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78041" y="2130552"/>
            <a:ext cx="211069" cy="201900"/>
          </a:xfrm>
          <a:prstGeom prst="rect">
            <a:avLst/>
          </a:prstGeom>
        </p:spPr>
      </p:pic>
      <p:sp>
        <p:nvSpPr>
          <p:cNvPr id="12" name="Text 9"/>
          <p:cNvSpPr/>
          <p:nvPr/>
        </p:nvSpPr>
        <p:spPr>
          <a:xfrm>
            <a:off x="1426464" y="2103120"/>
            <a:ext cx="2294226" cy="274320"/>
          </a:xfrm>
          <a:prstGeom prst="rect">
            <a:avLst/>
          </a:prstGeom>
          <a:noFill/>
          <a:ln/>
        </p:spPr>
        <p:txBody>
          <a:bodyPr wrap="square" lIns="0" tIns="0" rIns="0" bIns="0" rtlCol="0" anchor="ctr">
            <a:normAutofit/>
          </a:bodyPr>
          <a:lstStyle/>
          <a:p>
            <a:pPr marL="0" indent="0" algn="l">
              <a:buNone/>
            </a:pPr>
            <a:r>
              <a:rPr lang="en-US" b="1" dirty="0">
                <a:solidFill>
                  <a:srgbClr val="FFB84D"/>
                </a:solidFill>
                <a:latin typeface="Times New Roman" pitchFamily="34" charset="0"/>
                <a:ea typeface="Aptos" pitchFamily="34" charset="-122"/>
                <a:cs typeface="Aptos" pitchFamily="34" charset="-120"/>
              </a:rPr>
              <a:t>01  SPEED</a:t>
            </a:r>
            <a:endParaRPr lang="en-US" dirty="0"/>
          </a:p>
        </p:txBody>
      </p:sp>
      <p:sp>
        <p:nvSpPr>
          <p:cNvPr id="13" name="Text 10"/>
          <p:cNvSpPr/>
          <p:nvPr/>
        </p:nvSpPr>
        <p:spPr>
          <a:xfrm>
            <a:off x="859536" y="2487168"/>
            <a:ext cx="2877342" cy="713232"/>
          </a:xfrm>
          <a:prstGeom prst="rect">
            <a:avLst/>
          </a:prstGeom>
          <a:noFill/>
          <a:ln/>
        </p:spPr>
        <p:txBody>
          <a:bodyPr wrap="square" lIns="0" tIns="0" rIns="0" bIns="0" rtlCol="0" anchor="t">
            <a:noAutofit/>
          </a:bodyPr>
          <a:lstStyle/>
          <a:p>
            <a:pPr marL="0" indent="0" algn="l">
              <a:buNone/>
            </a:pPr>
            <a:r>
              <a:rPr lang="en-US" dirty="0">
                <a:solidFill>
                  <a:srgbClr val="5C667D"/>
                </a:solidFill>
                <a:latin typeface="Times New Roman" pitchFamily="34" charset="0"/>
                <a:ea typeface="Aptos" pitchFamily="34" charset="-122"/>
                <a:cs typeface="Aptos" pitchFamily="34" charset="-120"/>
              </a:rPr>
              <a:t>Real-time chat and channel updates reduce delays created by waiting for separate emails or meetings.</a:t>
            </a:r>
            <a:endParaRPr lang="en-US" dirty="0"/>
          </a:p>
        </p:txBody>
      </p:sp>
      <p:sp>
        <p:nvSpPr>
          <p:cNvPr id="14" name="Shape 11"/>
          <p:cNvSpPr/>
          <p:nvPr/>
        </p:nvSpPr>
        <p:spPr>
          <a:xfrm>
            <a:off x="658368" y="3803903"/>
            <a:ext cx="3154680" cy="1737359"/>
          </a:xfrm>
          <a:prstGeom prst="roundRect">
            <a:avLst>
              <a:gd name="adj" fmla="val 7895"/>
            </a:avLst>
          </a:prstGeom>
          <a:solidFill>
            <a:srgbClr val="FFFFFF"/>
          </a:solidFill>
          <a:ln w="12700">
            <a:solidFill>
              <a:srgbClr val="DCE2EE"/>
            </a:solidFill>
            <a:prstDash val="solid"/>
          </a:ln>
          <a:effectLst>
            <a:outerShdw blurRad="16510" dist="50800" dir="2700000" algn="bl" rotWithShape="0">
              <a:srgbClr val="B8C0D2">
                <a:alpha val="15000"/>
              </a:srgbClr>
            </a:outerShdw>
          </a:effectLst>
        </p:spPr>
        <p:txBody>
          <a:bodyPr wrap="square"/>
          <a:lstStyle/>
          <a:p>
            <a:endParaRPr/>
          </a:p>
        </p:txBody>
      </p:sp>
      <p:sp>
        <p:nvSpPr>
          <p:cNvPr id="15" name="Shape 12"/>
          <p:cNvSpPr/>
          <p:nvPr/>
        </p:nvSpPr>
        <p:spPr>
          <a:xfrm>
            <a:off x="847374" y="3913633"/>
            <a:ext cx="438912" cy="438912"/>
          </a:xfrm>
          <a:prstGeom prst="ellipse">
            <a:avLst/>
          </a:prstGeom>
          <a:solidFill>
            <a:srgbClr val="36D3C5"/>
          </a:solidFill>
          <a:ln w="12700">
            <a:solidFill>
              <a:srgbClr val="36D3C5">
                <a:alpha val="0"/>
              </a:srgbClr>
            </a:solidFill>
            <a:prstDash val="solid"/>
          </a:ln>
        </p:spPr>
        <p:txBody>
          <a:bodyPr wrap="square"/>
          <a:lstStyle/>
          <a:p>
            <a:endParaRPr/>
          </a:p>
        </p:txBody>
      </p:sp>
      <p:pic>
        <p:nvPicPr>
          <p:cNvPr id="16"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92580" y="4067983"/>
            <a:ext cx="201900" cy="201900"/>
          </a:xfrm>
          <a:prstGeom prst="rect">
            <a:avLst/>
          </a:prstGeom>
        </p:spPr>
      </p:pic>
      <p:sp>
        <p:nvSpPr>
          <p:cNvPr id="17" name="Text 13"/>
          <p:cNvSpPr/>
          <p:nvPr/>
        </p:nvSpPr>
        <p:spPr>
          <a:xfrm>
            <a:off x="1426464" y="4005072"/>
            <a:ext cx="2194560" cy="274320"/>
          </a:xfrm>
          <a:prstGeom prst="rect">
            <a:avLst/>
          </a:prstGeom>
          <a:noFill/>
          <a:ln/>
        </p:spPr>
        <p:txBody>
          <a:bodyPr wrap="square" lIns="0" tIns="0" rIns="0" bIns="0" rtlCol="0" anchor="ctr">
            <a:normAutofit/>
          </a:bodyPr>
          <a:lstStyle/>
          <a:p>
            <a:pPr marL="0" indent="0" algn="l">
              <a:buNone/>
            </a:pPr>
            <a:r>
              <a:rPr lang="en-US" b="1" dirty="0">
                <a:solidFill>
                  <a:srgbClr val="36D3C5"/>
                </a:solidFill>
                <a:latin typeface="Times New Roman" pitchFamily="34" charset="0"/>
                <a:ea typeface="Aptos" pitchFamily="34" charset="-122"/>
                <a:cs typeface="Aptos" pitchFamily="34" charset="-120"/>
              </a:rPr>
              <a:t>02  CONTINUITY</a:t>
            </a:r>
            <a:endParaRPr lang="en-US" dirty="0"/>
          </a:p>
        </p:txBody>
      </p:sp>
      <p:sp>
        <p:nvSpPr>
          <p:cNvPr id="18" name="Text 14"/>
          <p:cNvSpPr/>
          <p:nvPr/>
        </p:nvSpPr>
        <p:spPr>
          <a:xfrm>
            <a:off x="859536" y="4389120"/>
            <a:ext cx="2752344" cy="713232"/>
          </a:xfrm>
          <a:prstGeom prst="rect">
            <a:avLst/>
          </a:prstGeom>
          <a:noFill/>
          <a:ln/>
        </p:spPr>
        <p:txBody>
          <a:bodyPr wrap="square" lIns="0" tIns="0" rIns="0" bIns="0" rtlCol="0" anchor="t">
            <a:noAutofit/>
          </a:bodyPr>
          <a:lstStyle/>
          <a:p>
            <a:pPr marL="0" indent="0" algn="l">
              <a:buNone/>
            </a:pPr>
            <a:r>
              <a:rPr lang="en-US" dirty="0">
                <a:solidFill>
                  <a:srgbClr val="5C667D"/>
                </a:solidFill>
                <a:latin typeface="Times New Roman" pitchFamily="34" charset="0"/>
                <a:ea typeface="Aptos" pitchFamily="34" charset="-122"/>
                <a:cs typeface="Aptos" pitchFamily="34" charset="-120"/>
              </a:rPr>
              <a:t>Conversation history and shared files let the next shift see what happened before they started.</a:t>
            </a:r>
            <a:endParaRPr lang="en-US" dirty="0"/>
          </a:p>
        </p:txBody>
      </p:sp>
      <p:sp>
        <p:nvSpPr>
          <p:cNvPr id="19" name="Shape 15"/>
          <p:cNvSpPr/>
          <p:nvPr/>
        </p:nvSpPr>
        <p:spPr>
          <a:xfrm>
            <a:off x="8375904" y="1901952"/>
            <a:ext cx="3154680" cy="1714322"/>
          </a:xfrm>
          <a:prstGeom prst="roundRect">
            <a:avLst>
              <a:gd name="adj" fmla="val 7895"/>
            </a:avLst>
          </a:prstGeom>
          <a:solidFill>
            <a:srgbClr val="FFFFFF"/>
          </a:solidFill>
          <a:ln w="12700">
            <a:solidFill>
              <a:srgbClr val="DCE2EE"/>
            </a:solidFill>
            <a:prstDash val="solid"/>
          </a:ln>
          <a:effectLst>
            <a:outerShdw blurRad="16510" dist="50800" dir="2700000" algn="bl" rotWithShape="0">
              <a:srgbClr val="B8C0D2">
                <a:alpha val="15000"/>
              </a:srgbClr>
            </a:outerShdw>
          </a:effectLst>
        </p:spPr>
        <p:txBody>
          <a:bodyPr wrap="square"/>
          <a:lstStyle/>
          <a:p>
            <a:pPr algn="ctr"/>
            <a:endParaRPr/>
          </a:p>
        </p:txBody>
      </p:sp>
      <p:sp>
        <p:nvSpPr>
          <p:cNvPr id="20" name="Shape 16"/>
          <p:cNvSpPr/>
          <p:nvPr/>
        </p:nvSpPr>
        <p:spPr>
          <a:xfrm>
            <a:off x="8569531" y="2021190"/>
            <a:ext cx="438912" cy="438912"/>
          </a:xfrm>
          <a:prstGeom prst="ellipse">
            <a:avLst/>
          </a:prstGeom>
          <a:solidFill>
            <a:srgbClr val="7C5CFC"/>
          </a:solidFill>
          <a:ln w="12700">
            <a:solidFill>
              <a:srgbClr val="7C5CFC">
                <a:alpha val="0"/>
              </a:srgbClr>
            </a:solidFill>
            <a:prstDash val="solid"/>
          </a:ln>
        </p:spPr>
        <p:txBody>
          <a:bodyPr wrap="square"/>
          <a:lstStyle/>
          <a:p>
            <a:pPr algn="ctr"/>
            <a:endParaRPr/>
          </a:p>
        </p:txBody>
      </p:sp>
      <p:pic>
        <p:nvPicPr>
          <p:cNvPr id="21"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688037" y="2139696"/>
            <a:ext cx="201900" cy="201900"/>
          </a:xfrm>
          <a:prstGeom prst="rect">
            <a:avLst/>
          </a:prstGeom>
        </p:spPr>
      </p:pic>
      <p:sp>
        <p:nvSpPr>
          <p:cNvPr id="22" name="Text 17"/>
          <p:cNvSpPr/>
          <p:nvPr/>
        </p:nvSpPr>
        <p:spPr>
          <a:xfrm>
            <a:off x="9144000" y="2103120"/>
            <a:ext cx="2194560" cy="274320"/>
          </a:xfrm>
          <a:prstGeom prst="rect">
            <a:avLst/>
          </a:prstGeom>
          <a:noFill/>
          <a:ln/>
        </p:spPr>
        <p:txBody>
          <a:bodyPr wrap="square" lIns="0" tIns="0" rIns="0" bIns="0" rtlCol="0" anchor="ctr">
            <a:normAutofit/>
          </a:bodyPr>
          <a:lstStyle/>
          <a:p>
            <a:pPr marL="0" indent="0">
              <a:buNone/>
            </a:pPr>
            <a:r>
              <a:rPr lang="en-US" b="1" dirty="0">
                <a:solidFill>
                  <a:srgbClr val="7C5CFC"/>
                </a:solidFill>
                <a:latin typeface="Times New Roman" pitchFamily="34" charset="0"/>
                <a:ea typeface="Aptos" pitchFamily="34" charset="-122"/>
                <a:cs typeface="Aptos" pitchFamily="34" charset="-120"/>
              </a:rPr>
              <a:t>03  COORDINATION</a:t>
            </a:r>
            <a:endParaRPr lang="en-US" dirty="0"/>
          </a:p>
        </p:txBody>
      </p:sp>
      <p:sp>
        <p:nvSpPr>
          <p:cNvPr id="23" name="Text 18"/>
          <p:cNvSpPr/>
          <p:nvPr/>
        </p:nvSpPr>
        <p:spPr>
          <a:xfrm>
            <a:off x="8577072" y="2487168"/>
            <a:ext cx="2752344" cy="713232"/>
          </a:xfrm>
          <a:prstGeom prst="rect">
            <a:avLst/>
          </a:prstGeom>
          <a:noFill/>
          <a:ln/>
        </p:spPr>
        <p:txBody>
          <a:bodyPr wrap="square" lIns="0" tIns="0" rIns="0" bIns="0" rtlCol="0" anchor="t">
            <a:noAutofit/>
          </a:bodyPr>
          <a:lstStyle/>
          <a:p>
            <a:pPr marL="0" indent="0" algn="ctr">
              <a:buNone/>
            </a:pPr>
            <a:r>
              <a:rPr lang="en-US" dirty="0">
                <a:solidFill>
                  <a:srgbClr val="5C667D"/>
                </a:solidFill>
                <a:latin typeface="Times New Roman" pitchFamily="34" charset="0"/>
                <a:ea typeface="Aptos" pitchFamily="34" charset="-122"/>
                <a:cs typeface="Aptos" pitchFamily="34" charset="-120"/>
              </a:rPr>
              <a:t>Channels create a shared place for priorities, actions and decisions, reducing duplicated communication.</a:t>
            </a:r>
            <a:endParaRPr lang="en-US" dirty="0"/>
          </a:p>
        </p:txBody>
      </p:sp>
      <p:sp>
        <p:nvSpPr>
          <p:cNvPr id="24" name="Shape 19"/>
          <p:cNvSpPr/>
          <p:nvPr/>
        </p:nvSpPr>
        <p:spPr>
          <a:xfrm>
            <a:off x="8375904" y="3803904"/>
            <a:ext cx="3154680" cy="1737358"/>
          </a:xfrm>
          <a:prstGeom prst="roundRect">
            <a:avLst>
              <a:gd name="adj" fmla="val 7895"/>
            </a:avLst>
          </a:prstGeom>
          <a:solidFill>
            <a:srgbClr val="FFFFFF"/>
          </a:solidFill>
          <a:ln w="12700">
            <a:solidFill>
              <a:srgbClr val="DCE2EE"/>
            </a:solidFill>
            <a:prstDash val="solid"/>
          </a:ln>
          <a:effectLst>
            <a:outerShdw blurRad="16510" dist="50800" dir="2700000" algn="bl" rotWithShape="0">
              <a:srgbClr val="B8C0D2">
                <a:alpha val="15000"/>
              </a:srgbClr>
            </a:outerShdw>
          </a:effectLst>
        </p:spPr>
        <p:txBody>
          <a:bodyPr wrap="square"/>
          <a:lstStyle/>
          <a:p>
            <a:pPr algn="ctr"/>
            <a:endParaRPr/>
          </a:p>
        </p:txBody>
      </p:sp>
      <p:sp>
        <p:nvSpPr>
          <p:cNvPr id="25" name="Shape 20"/>
          <p:cNvSpPr/>
          <p:nvPr/>
        </p:nvSpPr>
        <p:spPr>
          <a:xfrm>
            <a:off x="8590422" y="3886566"/>
            <a:ext cx="438912" cy="438912"/>
          </a:xfrm>
          <a:prstGeom prst="ellipse">
            <a:avLst/>
          </a:prstGeom>
          <a:solidFill>
            <a:srgbClr val="FF6B6B"/>
          </a:solidFill>
          <a:ln w="12700">
            <a:solidFill>
              <a:srgbClr val="FF6B6B">
                <a:alpha val="0"/>
              </a:srgbClr>
            </a:solidFill>
            <a:prstDash val="solid"/>
          </a:ln>
        </p:spPr>
        <p:txBody>
          <a:bodyPr wrap="square"/>
          <a:lstStyle/>
          <a:p>
            <a:pPr algn="ctr"/>
            <a:endParaRPr/>
          </a:p>
        </p:txBody>
      </p:sp>
      <p:pic>
        <p:nvPicPr>
          <p:cNvPr id="26"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8708928" y="4005072"/>
            <a:ext cx="201900" cy="201900"/>
          </a:xfrm>
          <a:prstGeom prst="rect">
            <a:avLst/>
          </a:prstGeom>
        </p:spPr>
      </p:pic>
      <p:sp>
        <p:nvSpPr>
          <p:cNvPr id="27" name="Text 21"/>
          <p:cNvSpPr/>
          <p:nvPr/>
        </p:nvSpPr>
        <p:spPr>
          <a:xfrm>
            <a:off x="9144000" y="4005072"/>
            <a:ext cx="2194560" cy="274320"/>
          </a:xfrm>
          <a:prstGeom prst="rect">
            <a:avLst/>
          </a:prstGeom>
          <a:noFill/>
          <a:ln/>
        </p:spPr>
        <p:txBody>
          <a:bodyPr wrap="square" lIns="0" tIns="0" rIns="0" bIns="0" rtlCol="0" anchor="ctr">
            <a:normAutofit/>
          </a:bodyPr>
          <a:lstStyle/>
          <a:p>
            <a:pPr marL="0" indent="0">
              <a:buNone/>
            </a:pPr>
            <a:r>
              <a:rPr lang="en-US" b="1" dirty="0">
                <a:solidFill>
                  <a:srgbClr val="FF6B6B"/>
                </a:solidFill>
                <a:latin typeface="Times New Roman" pitchFamily="34" charset="0"/>
                <a:ea typeface="Aptos" pitchFamily="34" charset="-122"/>
                <a:cs typeface="Aptos" pitchFamily="34" charset="-120"/>
              </a:rPr>
              <a:t>04  REACH</a:t>
            </a:r>
            <a:endParaRPr lang="en-US" dirty="0"/>
          </a:p>
        </p:txBody>
      </p:sp>
      <p:sp>
        <p:nvSpPr>
          <p:cNvPr id="28" name="Text 22"/>
          <p:cNvSpPr/>
          <p:nvPr/>
        </p:nvSpPr>
        <p:spPr>
          <a:xfrm>
            <a:off x="8577072" y="4389120"/>
            <a:ext cx="2752344" cy="713232"/>
          </a:xfrm>
          <a:prstGeom prst="rect">
            <a:avLst/>
          </a:prstGeom>
          <a:noFill/>
          <a:ln/>
        </p:spPr>
        <p:txBody>
          <a:bodyPr wrap="square" lIns="0" tIns="0" rIns="0" bIns="0" rtlCol="0" anchor="t">
            <a:noAutofit/>
          </a:bodyPr>
          <a:lstStyle/>
          <a:p>
            <a:pPr marL="0" indent="0" algn="ctr">
              <a:buNone/>
            </a:pPr>
            <a:r>
              <a:rPr lang="en-US" dirty="0">
                <a:solidFill>
                  <a:srgbClr val="5C667D"/>
                </a:solidFill>
                <a:latin typeface="Times New Roman" pitchFamily="34" charset="0"/>
                <a:ea typeface="Aptos" pitchFamily="34" charset="-122"/>
                <a:cs typeface="Aptos" pitchFamily="34" charset="-120"/>
              </a:rPr>
              <a:t>Remote or off-site staff can participate in the same conversation without being physically present.</a:t>
            </a:r>
            <a:endParaRPr lang="en-US" dirty="0"/>
          </a:p>
        </p:txBody>
      </p:sp>
      <p:sp>
        <p:nvSpPr>
          <p:cNvPr id="29" name="Shape 23"/>
          <p:cNvSpPr/>
          <p:nvPr/>
        </p:nvSpPr>
        <p:spPr>
          <a:xfrm>
            <a:off x="3956318" y="2715768"/>
            <a:ext cx="825994" cy="667512"/>
          </a:xfrm>
          <a:prstGeom prst="line">
            <a:avLst/>
          </a:prstGeom>
          <a:noFill/>
          <a:ln w="17780">
            <a:solidFill>
              <a:srgbClr val="B7C0D5"/>
            </a:solidFill>
            <a:prstDash val="solid"/>
          </a:ln>
        </p:spPr>
        <p:txBody>
          <a:bodyPr wrap="square"/>
          <a:lstStyle/>
          <a:p>
            <a:endParaRPr/>
          </a:p>
        </p:txBody>
      </p:sp>
      <p:sp>
        <p:nvSpPr>
          <p:cNvPr id="30" name="Shape 24"/>
          <p:cNvSpPr/>
          <p:nvPr/>
        </p:nvSpPr>
        <p:spPr>
          <a:xfrm flipV="1">
            <a:off x="3794760" y="3616274"/>
            <a:ext cx="1005840" cy="882574"/>
          </a:xfrm>
          <a:prstGeom prst="line">
            <a:avLst/>
          </a:prstGeom>
          <a:noFill/>
          <a:ln w="17780">
            <a:solidFill>
              <a:srgbClr val="B7C0D5"/>
            </a:solidFill>
            <a:prstDash val="solid"/>
          </a:ln>
        </p:spPr>
        <p:txBody>
          <a:bodyPr wrap="square"/>
          <a:lstStyle/>
          <a:p>
            <a:endParaRPr/>
          </a:p>
        </p:txBody>
      </p:sp>
      <p:sp>
        <p:nvSpPr>
          <p:cNvPr id="31" name="Shape 25"/>
          <p:cNvSpPr/>
          <p:nvPr/>
        </p:nvSpPr>
        <p:spPr>
          <a:xfrm flipV="1">
            <a:off x="7379208" y="2569464"/>
            <a:ext cx="1005840" cy="859536"/>
          </a:xfrm>
          <a:prstGeom prst="line">
            <a:avLst/>
          </a:prstGeom>
          <a:noFill/>
          <a:ln w="17780">
            <a:solidFill>
              <a:srgbClr val="B7C0D5"/>
            </a:solidFill>
            <a:prstDash val="solid"/>
          </a:ln>
        </p:spPr>
        <p:txBody>
          <a:bodyPr wrap="square"/>
          <a:lstStyle/>
          <a:p>
            <a:endParaRPr/>
          </a:p>
        </p:txBody>
      </p:sp>
      <p:sp>
        <p:nvSpPr>
          <p:cNvPr id="32" name="Shape 26"/>
          <p:cNvSpPr/>
          <p:nvPr/>
        </p:nvSpPr>
        <p:spPr>
          <a:xfrm>
            <a:off x="7379208" y="3616274"/>
            <a:ext cx="969264" cy="859536"/>
          </a:xfrm>
          <a:prstGeom prst="line">
            <a:avLst/>
          </a:prstGeom>
          <a:noFill/>
          <a:ln w="17780">
            <a:solidFill>
              <a:srgbClr val="B7C0D5"/>
            </a:solidFill>
            <a:prstDash val="solid"/>
          </a:ln>
        </p:spPr>
        <p:txBody>
          <a:bodyPr wrap="square"/>
          <a:lstStyle/>
          <a:p>
            <a:endParaRPr/>
          </a:p>
        </p:txBody>
      </p:sp>
      <p:sp>
        <p:nvSpPr>
          <p:cNvPr id="33" name="Shape 27"/>
          <p:cNvSpPr/>
          <p:nvPr/>
        </p:nvSpPr>
        <p:spPr>
          <a:xfrm>
            <a:off x="530352" y="6144768"/>
            <a:ext cx="11109960" cy="0"/>
          </a:xfrm>
          <a:prstGeom prst="line">
            <a:avLst/>
          </a:prstGeom>
          <a:noFill/>
          <a:ln w="10160">
            <a:solidFill>
              <a:srgbClr val="D5DAE7"/>
            </a:solidFill>
            <a:prstDash val="solid"/>
          </a:ln>
        </p:spPr>
        <p:txBody>
          <a:bodyPr wrap="square"/>
          <a:lstStyle/>
          <a:p>
            <a:endParaRPr/>
          </a:p>
        </p:txBody>
      </p:sp>
      <p:sp>
        <p:nvSpPr>
          <p:cNvPr id="34" name="Text 28"/>
          <p:cNvSpPr/>
          <p:nvPr/>
        </p:nvSpPr>
        <p:spPr>
          <a:xfrm>
            <a:off x="566928" y="6181344"/>
            <a:ext cx="10972800" cy="192024"/>
          </a:xfrm>
          <a:prstGeom prst="rect">
            <a:avLst/>
          </a:prstGeom>
          <a:noFill/>
          <a:ln/>
        </p:spPr>
        <p:txBody>
          <a:bodyPr wrap="square" lIns="0" tIns="0" rIns="0" bIns="0" rtlCol="0" anchor="t">
            <a:normAutofit/>
          </a:bodyPr>
          <a:lstStyle/>
          <a:p>
            <a:pPr marL="0" indent="0" algn="l">
              <a:buNone/>
            </a:pPr>
            <a:r>
              <a:rPr lang="en-US" sz="980" i="1" dirty="0">
                <a:solidFill>
                  <a:srgbClr val="6B7489"/>
                </a:solidFill>
                <a:latin typeface="Times New Roman" pitchFamily="34" charset="0"/>
                <a:ea typeface="Aptos" pitchFamily="34" charset="-122"/>
                <a:cs typeface="Aptos" pitchFamily="34" charset="-120"/>
              </a:rPr>
              <a:t>Academic basis: Lane et al. (2024); Yang et al. (2022); Khalilia et al. (2023).</a:t>
            </a:r>
            <a:endParaRPr lang="en-US" sz="850" dirty="0"/>
          </a:p>
        </p:txBody>
      </p:sp>
      <p:sp>
        <p:nvSpPr>
          <p:cNvPr id="35" name="Slide Number Placeholder 0"/>
          <p:cNvSpPr>
            <a:spLocks noGrp="1"/>
          </p:cNvSpPr>
          <p:nvPr>
            <p:ph type="sldNum" sz="quarter" idx="4294967295"/>
          </p:nvPr>
        </p:nvSpPr>
        <p:spPr>
          <a:xfrm>
            <a:off x="11722608" y="6446520"/>
            <a:ext cx="800000" cy="300000"/>
          </a:xfrm>
          <a:prstGeom prst="rect">
            <a:avLst/>
          </a:prstGeom>
          <a:extLst>
            <a:ext uri="{C572A759-6A51-4108-AA02-DFA0A04FC94B}">
              <ma14:wrappingTextBoxFlag xmlns:ma14="http://schemas.microsoft.com/office/mac/drawingml/2011/main" xmlns="" val="0"/>
            </a:ext>
          </a:extLst>
        </p:spPr>
        <p:txBody>
          <a:bodyPr wrap="square"/>
          <a:lstStyle>
            <a:lvl1pPr>
              <a:defRPr sz="800">
                <a:solidFill>
                  <a:srgbClr val="6F7890"/>
                </a:solidFill>
                <a:latin typeface="Aptos"/>
                <a:ea typeface="Aptos"/>
                <a:cs typeface="Aptos"/>
              </a:defRPr>
            </a:lvl1pPr>
          </a:lstStyle>
          <a:p>
            <a:pPr algn="l"/>
            <a:fld id="{F7021451-1387-4CA6-816F-3879F97B5CBC}" type="slidenum">
              <a:rPr lang="en-US" b="0"/>
              <a:t>3</a:t>
            </a:fld>
            <a:endParaRPr lang="en-US"/>
          </a:p>
        </p:txBody>
      </p:sp>
      <p:sp>
        <p:nvSpPr>
          <p:cNvPr id="36" name="Rounded Rectangle 35"/>
          <p:cNvSpPr/>
          <p:nvPr/>
        </p:nvSpPr>
        <p:spPr>
          <a:xfrm>
            <a:off x="566928" y="310896"/>
            <a:ext cx="7543800" cy="438912"/>
          </a:xfrm>
          <a:prstGeom prst="roundRect">
            <a:avLst/>
          </a:prstGeom>
          <a:solidFill>
            <a:srgbClr val="EEEAFE"/>
          </a:solidFill>
          <a:ln w="6350">
            <a:solidFill>
              <a:srgbClr val="EEEAF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Rounded Rectangle 36"/>
          <p:cNvSpPr/>
          <p:nvPr/>
        </p:nvSpPr>
        <p:spPr>
          <a:xfrm>
            <a:off x="612648" y="361188"/>
            <a:ext cx="530352" cy="338328"/>
          </a:xfrm>
          <a:prstGeom prst="roundRect">
            <a:avLst/>
          </a:prstGeom>
          <a:solidFill>
            <a:srgbClr val="36D3C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400" b="1">
                <a:solidFill>
                  <a:srgbClr val="FFFFFF"/>
                </a:solidFill>
                <a:latin typeface="Times New Roman"/>
              </a:rPr>
              <a:t>4</a:t>
            </a:r>
          </a:p>
        </p:txBody>
      </p:sp>
      <p:sp>
        <p:nvSpPr>
          <p:cNvPr id="38" name="Oval 37"/>
          <p:cNvSpPr/>
          <p:nvPr/>
        </p:nvSpPr>
        <p:spPr>
          <a:xfrm>
            <a:off x="1207007" y="374904"/>
            <a:ext cx="292608" cy="292608"/>
          </a:xfrm>
          <a:prstGeom prst="ellipse">
            <a:avLst/>
          </a:prstGeom>
          <a:solidFill>
            <a:srgbClr val="FFFFFF"/>
          </a:solidFill>
          <a:ln w="15240">
            <a:solidFill>
              <a:srgbClr val="36D3C5"/>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100" b="1">
                <a:solidFill>
                  <a:srgbClr val="36D3C5"/>
                </a:solidFill>
                <a:latin typeface="Times New Roman"/>
              </a:rPr>
              <a:t>↔</a:t>
            </a:r>
          </a:p>
        </p:txBody>
      </p:sp>
      <p:sp>
        <p:nvSpPr>
          <p:cNvPr id="39" name="TextBox 38"/>
          <p:cNvSpPr txBox="1"/>
          <p:nvPr/>
        </p:nvSpPr>
        <p:spPr>
          <a:xfrm>
            <a:off x="1572768" y="329184"/>
            <a:ext cx="6464808" cy="402336"/>
          </a:xfrm>
          <a:prstGeom prst="rect">
            <a:avLst/>
          </a:prstGeom>
          <a:noFill/>
        </p:spPr>
        <p:txBody>
          <a:bodyPr wrap="none" anchor="ctr">
            <a:spAutoFit/>
          </a:bodyPr>
          <a:lstStyle/>
          <a:p>
            <a:r>
              <a:rPr sz="1350" b="1">
                <a:solidFill>
                  <a:srgbClr val="0B1020"/>
                </a:solidFill>
                <a:latin typeface="Times New Roman"/>
              </a:rPr>
              <a:t>QUESTION 4  •  How it improves efficiency or communication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Shape 0"/>
          <p:cNvSpPr/>
          <p:nvPr/>
        </p:nvSpPr>
        <p:spPr>
          <a:xfrm>
            <a:off x="566928" y="438912"/>
            <a:ext cx="868680" cy="310896"/>
          </a:xfrm>
          <a:prstGeom prst="roundRect">
            <a:avLst>
              <a:gd name="adj" fmla="val 23529"/>
            </a:avLst>
          </a:prstGeom>
          <a:solidFill>
            <a:srgbClr val="EEEAFE"/>
          </a:solidFill>
          <a:ln w="12700">
            <a:solidFill>
              <a:srgbClr val="EEEAFE">
                <a:alpha val="0"/>
              </a:srgbClr>
            </a:solidFill>
            <a:prstDash val="solid"/>
          </a:ln>
        </p:spPr>
        <p:txBody>
          <a:bodyPr wrap="square"/>
          <a:lstStyle/>
          <a:p>
            <a:endParaRPr/>
          </a:p>
        </p:txBody>
      </p:sp>
      <p:sp>
        <p:nvSpPr>
          <p:cNvPr id="3" name="Text 1"/>
          <p:cNvSpPr/>
          <p:nvPr/>
        </p:nvSpPr>
        <p:spPr>
          <a:xfrm>
            <a:off x="640080" y="457200"/>
            <a:ext cx="722376" cy="265176"/>
          </a:xfrm>
          <a:prstGeom prst="rect">
            <a:avLst/>
          </a:prstGeom>
          <a:noFill/>
          <a:ln/>
        </p:spPr>
        <p:txBody>
          <a:bodyPr wrap="square" lIns="0" tIns="0" rIns="0" bIns="0" rtlCol="0" anchor="ctr">
            <a:normAutofit/>
          </a:bodyPr>
          <a:lstStyle/>
          <a:p>
            <a:pPr marL="0" indent="0" algn="ctr">
              <a:buNone/>
            </a:pPr>
            <a:r>
              <a:rPr lang="en-US" sz="100" b="1" dirty="0">
                <a:solidFill>
                  <a:srgbClr val="EEEAFE"/>
                </a:solidFill>
                <a:latin typeface="Times New Roman" pitchFamily="34" charset="0"/>
                <a:ea typeface="Aptos" pitchFamily="34" charset="-122"/>
                <a:cs typeface="Aptos" pitchFamily="34" charset="-120"/>
              </a:rPr>
              <a:t>Q4 • APPLIED</a:t>
            </a:r>
            <a:endParaRPr lang="en-US" sz="950" dirty="0"/>
          </a:p>
        </p:txBody>
      </p:sp>
      <p:sp>
        <p:nvSpPr>
          <p:cNvPr id="4" name="Text 2"/>
          <p:cNvSpPr/>
          <p:nvPr/>
        </p:nvSpPr>
        <p:spPr>
          <a:xfrm>
            <a:off x="566928" y="841248"/>
            <a:ext cx="10789920" cy="566928"/>
          </a:xfrm>
          <a:prstGeom prst="rect">
            <a:avLst/>
          </a:prstGeom>
          <a:noFill/>
          <a:ln/>
        </p:spPr>
        <p:txBody>
          <a:bodyPr wrap="square" lIns="0" tIns="0" rIns="0" bIns="0" rtlCol="0" anchor="b">
            <a:normAutofit/>
          </a:bodyPr>
          <a:lstStyle/>
          <a:p>
            <a:pPr marL="0" indent="0" algn="l">
              <a:buNone/>
            </a:pPr>
            <a:r>
              <a:rPr lang="en-US" sz="3000" b="1" dirty="0">
                <a:solidFill>
                  <a:srgbClr val="141827"/>
                </a:solidFill>
                <a:latin typeface="Times New Roman" pitchFamily="34" charset="0"/>
                <a:ea typeface="Aptos" pitchFamily="34" charset="-122"/>
                <a:cs typeface="Aptos" pitchFamily="34" charset="-120"/>
              </a:rPr>
              <a:t>Ashford: what changes during a shift handover?</a:t>
            </a:r>
            <a:endParaRPr lang="en-US" sz="2650" dirty="0"/>
          </a:p>
        </p:txBody>
      </p:sp>
      <p:sp>
        <p:nvSpPr>
          <p:cNvPr id="5" name="Text 3"/>
          <p:cNvSpPr/>
          <p:nvPr/>
        </p:nvSpPr>
        <p:spPr>
          <a:xfrm>
            <a:off x="566928" y="1417320"/>
            <a:ext cx="10607040" cy="347472"/>
          </a:xfrm>
          <a:prstGeom prst="rect">
            <a:avLst/>
          </a:prstGeom>
          <a:noFill/>
          <a:ln/>
        </p:spPr>
        <p:txBody>
          <a:bodyPr wrap="square" lIns="0" tIns="0" rIns="0" bIns="0" rtlCol="0" anchor="t">
            <a:normAutofit/>
          </a:bodyPr>
          <a:lstStyle/>
          <a:p>
            <a:pPr marL="0" indent="0" algn="l">
              <a:buNone/>
            </a:pPr>
            <a:r>
              <a:rPr lang="en-US" sz="1520" dirty="0">
                <a:solidFill>
                  <a:srgbClr val="5C667D"/>
                </a:solidFill>
                <a:latin typeface="Times New Roman" pitchFamily="34" charset="0"/>
                <a:ea typeface="Aptos" pitchFamily="34" charset="-122"/>
                <a:cs typeface="Aptos" pitchFamily="34" charset="-120"/>
              </a:rPr>
              <a:t>The strongest benefit is not “more messages”; it is a clearer communication trail that the next person can follow.</a:t>
            </a:r>
            <a:endParaRPr lang="en-US" sz="1300" dirty="0"/>
          </a:p>
        </p:txBody>
      </p:sp>
      <p:sp>
        <p:nvSpPr>
          <p:cNvPr id="6" name="Shape 4"/>
          <p:cNvSpPr/>
          <p:nvPr/>
        </p:nvSpPr>
        <p:spPr>
          <a:xfrm>
            <a:off x="594360" y="1993392"/>
            <a:ext cx="5349240" cy="3639312"/>
          </a:xfrm>
          <a:prstGeom prst="roundRect">
            <a:avLst>
              <a:gd name="adj" fmla="val 3015"/>
            </a:avLst>
          </a:prstGeom>
          <a:solidFill>
            <a:srgbClr val="FFF9F9"/>
          </a:solidFill>
          <a:ln w="12700">
            <a:solidFill>
              <a:srgbClr val="F1D6D6"/>
            </a:solidFill>
            <a:prstDash val="solid"/>
          </a:ln>
          <a:effectLst>
            <a:outerShdw blurRad="16510" dist="50800" dir="2700000" algn="bl" rotWithShape="0">
              <a:srgbClr val="B8C0D2">
                <a:alpha val="15000"/>
              </a:srgbClr>
            </a:outerShdw>
          </a:effectLst>
        </p:spPr>
        <p:txBody>
          <a:bodyPr wrap="square"/>
          <a:lstStyle/>
          <a:p>
            <a:endParaRPr sz="3600"/>
          </a:p>
        </p:txBody>
      </p:sp>
      <p:sp>
        <p:nvSpPr>
          <p:cNvPr id="7" name="Shape 5"/>
          <p:cNvSpPr/>
          <p:nvPr/>
        </p:nvSpPr>
        <p:spPr>
          <a:xfrm>
            <a:off x="850392" y="2267712"/>
            <a:ext cx="960120" cy="310896"/>
          </a:xfrm>
          <a:prstGeom prst="roundRect">
            <a:avLst>
              <a:gd name="adj" fmla="val 23529"/>
            </a:avLst>
          </a:prstGeom>
          <a:solidFill>
            <a:srgbClr val="FFECEC"/>
          </a:solidFill>
          <a:ln w="12700">
            <a:solidFill>
              <a:srgbClr val="FFECEC">
                <a:alpha val="0"/>
              </a:srgbClr>
            </a:solidFill>
            <a:prstDash val="solid"/>
          </a:ln>
        </p:spPr>
        <p:txBody>
          <a:bodyPr wrap="square"/>
          <a:lstStyle/>
          <a:p>
            <a:endParaRPr sz="3600"/>
          </a:p>
        </p:txBody>
      </p:sp>
      <p:sp>
        <p:nvSpPr>
          <p:cNvPr id="8" name="Text 6"/>
          <p:cNvSpPr/>
          <p:nvPr/>
        </p:nvSpPr>
        <p:spPr>
          <a:xfrm>
            <a:off x="923544" y="2286000"/>
            <a:ext cx="813816" cy="265176"/>
          </a:xfrm>
          <a:prstGeom prst="rect">
            <a:avLst/>
          </a:prstGeom>
          <a:noFill/>
          <a:ln/>
        </p:spPr>
        <p:txBody>
          <a:bodyPr wrap="square" lIns="0" tIns="0" rIns="0" bIns="0" rtlCol="0" anchor="ctr">
            <a:normAutofit fontScale="92500"/>
          </a:bodyPr>
          <a:lstStyle/>
          <a:p>
            <a:pPr marL="0" indent="0" algn="ctr">
              <a:buNone/>
            </a:pPr>
            <a:r>
              <a:rPr lang="en-US" sz="1600" b="1" dirty="0">
                <a:solidFill>
                  <a:srgbClr val="FF6B6B"/>
                </a:solidFill>
                <a:latin typeface="Times New Roman" pitchFamily="34" charset="0"/>
                <a:ea typeface="Aptos" pitchFamily="34" charset="-122"/>
                <a:cs typeface="Aptos" pitchFamily="34" charset="-120"/>
              </a:rPr>
              <a:t>BEFORE</a:t>
            </a:r>
            <a:endParaRPr lang="en-US" sz="1100" dirty="0"/>
          </a:p>
        </p:txBody>
      </p:sp>
      <p:sp>
        <p:nvSpPr>
          <p:cNvPr id="9" name="Text 7"/>
          <p:cNvSpPr/>
          <p:nvPr/>
        </p:nvSpPr>
        <p:spPr>
          <a:xfrm>
            <a:off x="850391" y="2697480"/>
            <a:ext cx="5002591" cy="384048"/>
          </a:xfrm>
          <a:prstGeom prst="rect">
            <a:avLst/>
          </a:prstGeom>
          <a:noFill/>
          <a:ln/>
        </p:spPr>
        <p:txBody>
          <a:bodyPr wrap="square" lIns="0" tIns="0" rIns="0" bIns="0" rtlCol="0" anchor="ctr">
            <a:noAutofit/>
          </a:bodyPr>
          <a:lstStyle/>
          <a:p>
            <a:pPr marL="0" indent="0" algn="l">
              <a:buNone/>
            </a:pPr>
            <a:r>
              <a:rPr lang="en-US" sz="4000" b="1" dirty="0">
                <a:solidFill>
                  <a:srgbClr val="141827"/>
                </a:solidFill>
                <a:latin typeface="Times New Roman" pitchFamily="34" charset="0"/>
                <a:ea typeface="Aptos" pitchFamily="34" charset="-122"/>
                <a:cs typeface="Aptos" pitchFamily="34" charset="-120"/>
              </a:rPr>
              <a:t>Fragmented handover</a:t>
            </a:r>
            <a:endParaRPr lang="en-US" sz="4000" dirty="0"/>
          </a:p>
        </p:txBody>
      </p:sp>
      <p:sp>
        <p:nvSpPr>
          <p:cNvPr id="10" name="Shape 8"/>
          <p:cNvSpPr/>
          <p:nvPr/>
        </p:nvSpPr>
        <p:spPr>
          <a:xfrm>
            <a:off x="914400" y="3346704"/>
            <a:ext cx="155448" cy="155448"/>
          </a:xfrm>
          <a:prstGeom prst="ellipse">
            <a:avLst/>
          </a:prstGeom>
          <a:solidFill>
            <a:srgbClr val="FF6B6B"/>
          </a:solidFill>
          <a:ln w="12700">
            <a:solidFill>
              <a:srgbClr val="FF6B6B">
                <a:alpha val="0"/>
              </a:srgbClr>
            </a:solidFill>
            <a:prstDash val="solid"/>
          </a:ln>
        </p:spPr>
        <p:txBody>
          <a:bodyPr wrap="square"/>
          <a:lstStyle/>
          <a:p>
            <a:endParaRPr sz="3600"/>
          </a:p>
        </p:txBody>
      </p:sp>
      <p:sp>
        <p:nvSpPr>
          <p:cNvPr id="11" name="Shape 9"/>
          <p:cNvSpPr/>
          <p:nvPr/>
        </p:nvSpPr>
        <p:spPr>
          <a:xfrm>
            <a:off x="992124" y="3493008"/>
            <a:ext cx="0" cy="365760"/>
          </a:xfrm>
          <a:prstGeom prst="line">
            <a:avLst/>
          </a:prstGeom>
          <a:noFill/>
          <a:ln w="15240">
            <a:solidFill>
              <a:srgbClr val="E3A5A5"/>
            </a:solidFill>
            <a:prstDash val="solid"/>
          </a:ln>
        </p:spPr>
        <p:txBody>
          <a:bodyPr wrap="square"/>
          <a:lstStyle/>
          <a:p>
            <a:endParaRPr sz="3600"/>
          </a:p>
        </p:txBody>
      </p:sp>
      <p:sp>
        <p:nvSpPr>
          <p:cNvPr id="12" name="Text 10"/>
          <p:cNvSpPr/>
          <p:nvPr/>
        </p:nvSpPr>
        <p:spPr>
          <a:xfrm>
            <a:off x="1216152" y="3273552"/>
            <a:ext cx="594360" cy="256032"/>
          </a:xfrm>
          <a:prstGeom prst="rect">
            <a:avLst/>
          </a:prstGeom>
          <a:noFill/>
          <a:ln/>
        </p:spPr>
        <p:txBody>
          <a:bodyPr wrap="square" lIns="0" tIns="0" rIns="0" bIns="0" rtlCol="0" anchor="ctr">
            <a:normAutofit fontScale="92500" lnSpcReduction="20000"/>
          </a:bodyPr>
          <a:lstStyle/>
          <a:p>
            <a:pPr marL="0" indent="0" algn="l">
              <a:buNone/>
            </a:pPr>
            <a:r>
              <a:rPr lang="en-US" sz="2000" b="1" dirty="0">
                <a:solidFill>
                  <a:srgbClr val="FF6B6B"/>
                </a:solidFill>
                <a:latin typeface="Times New Roman" pitchFamily="34" charset="0"/>
                <a:ea typeface="Aptos" pitchFamily="34" charset="-122"/>
                <a:cs typeface="Aptos" pitchFamily="34" charset="-120"/>
              </a:rPr>
              <a:t>08:00</a:t>
            </a:r>
            <a:endParaRPr lang="en-US" dirty="0"/>
          </a:p>
        </p:txBody>
      </p:sp>
      <p:sp>
        <p:nvSpPr>
          <p:cNvPr id="13" name="Text 11"/>
          <p:cNvSpPr/>
          <p:nvPr/>
        </p:nvSpPr>
        <p:spPr>
          <a:xfrm>
            <a:off x="1874520" y="3273552"/>
            <a:ext cx="3474720" cy="310896"/>
          </a:xfrm>
          <a:prstGeom prst="rect">
            <a:avLst/>
          </a:prstGeom>
          <a:noFill/>
          <a:ln/>
        </p:spPr>
        <p:txBody>
          <a:bodyPr wrap="square" lIns="0" tIns="0" rIns="0" bIns="0" rtlCol="0" anchor="ctr">
            <a:normAutofit fontScale="92500" lnSpcReduction="10000"/>
          </a:bodyPr>
          <a:lstStyle/>
          <a:p>
            <a:pPr marL="0" indent="0" algn="l">
              <a:buNone/>
            </a:pPr>
            <a:r>
              <a:rPr lang="en-US" sz="2400" dirty="0">
                <a:solidFill>
                  <a:srgbClr val="5C667D"/>
                </a:solidFill>
                <a:latin typeface="Times New Roman" pitchFamily="34" charset="0"/>
                <a:ea typeface="Aptos" pitchFamily="34" charset="-122"/>
                <a:cs typeface="Aptos" pitchFamily="34" charset="-120"/>
              </a:rPr>
              <a:t>Update shared verbally</a:t>
            </a:r>
            <a:endParaRPr lang="en-US" sz="2000" dirty="0"/>
          </a:p>
        </p:txBody>
      </p:sp>
      <p:sp>
        <p:nvSpPr>
          <p:cNvPr id="14" name="Shape 12"/>
          <p:cNvSpPr/>
          <p:nvPr/>
        </p:nvSpPr>
        <p:spPr>
          <a:xfrm>
            <a:off x="914400" y="3858768"/>
            <a:ext cx="155448" cy="155448"/>
          </a:xfrm>
          <a:prstGeom prst="ellipse">
            <a:avLst/>
          </a:prstGeom>
          <a:solidFill>
            <a:srgbClr val="FF6B6B"/>
          </a:solidFill>
          <a:ln w="12700">
            <a:solidFill>
              <a:srgbClr val="FF6B6B">
                <a:alpha val="0"/>
              </a:srgbClr>
            </a:solidFill>
            <a:prstDash val="solid"/>
          </a:ln>
        </p:spPr>
        <p:txBody>
          <a:bodyPr wrap="square"/>
          <a:lstStyle/>
          <a:p>
            <a:endParaRPr sz="3600"/>
          </a:p>
        </p:txBody>
      </p:sp>
      <p:sp>
        <p:nvSpPr>
          <p:cNvPr id="15" name="Shape 13"/>
          <p:cNvSpPr/>
          <p:nvPr/>
        </p:nvSpPr>
        <p:spPr>
          <a:xfrm>
            <a:off x="992124" y="4005072"/>
            <a:ext cx="0" cy="365760"/>
          </a:xfrm>
          <a:prstGeom prst="line">
            <a:avLst/>
          </a:prstGeom>
          <a:noFill/>
          <a:ln w="15240">
            <a:solidFill>
              <a:srgbClr val="E3A5A5"/>
            </a:solidFill>
            <a:prstDash val="solid"/>
          </a:ln>
        </p:spPr>
        <p:txBody>
          <a:bodyPr wrap="square"/>
          <a:lstStyle/>
          <a:p>
            <a:endParaRPr sz="3600"/>
          </a:p>
        </p:txBody>
      </p:sp>
      <p:sp>
        <p:nvSpPr>
          <p:cNvPr id="16" name="Text 14"/>
          <p:cNvSpPr/>
          <p:nvPr/>
        </p:nvSpPr>
        <p:spPr>
          <a:xfrm>
            <a:off x="1216152" y="3785616"/>
            <a:ext cx="594360" cy="256032"/>
          </a:xfrm>
          <a:prstGeom prst="rect">
            <a:avLst/>
          </a:prstGeom>
          <a:noFill/>
          <a:ln/>
        </p:spPr>
        <p:txBody>
          <a:bodyPr wrap="square" lIns="0" tIns="0" rIns="0" bIns="0" rtlCol="0" anchor="ctr">
            <a:normAutofit fontScale="92500" lnSpcReduction="20000"/>
          </a:bodyPr>
          <a:lstStyle/>
          <a:p>
            <a:pPr marL="0" indent="0" algn="l">
              <a:buNone/>
            </a:pPr>
            <a:r>
              <a:rPr lang="en-US" sz="2000" b="1" dirty="0">
                <a:solidFill>
                  <a:srgbClr val="FF6B6B"/>
                </a:solidFill>
                <a:latin typeface="Times New Roman" pitchFamily="34" charset="0"/>
                <a:ea typeface="Aptos" pitchFamily="34" charset="-122"/>
                <a:cs typeface="Aptos" pitchFamily="34" charset="-120"/>
              </a:rPr>
              <a:t>08:10</a:t>
            </a:r>
            <a:endParaRPr lang="en-US" dirty="0"/>
          </a:p>
        </p:txBody>
      </p:sp>
      <p:sp>
        <p:nvSpPr>
          <p:cNvPr id="17" name="Text 15"/>
          <p:cNvSpPr/>
          <p:nvPr/>
        </p:nvSpPr>
        <p:spPr>
          <a:xfrm>
            <a:off x="1874520" y="3785616"/>
            <a:ext cx="3474720" cy="310896"/>
          </a:xfrm>
          <a:prstGeom prst="rect">
            <a:avLst/>
          </a:prstGeom>
          <a:noFill/>
          <a:ln/>
        </p:spPr>
        <p:txBody>
          <a:bodyPr wrap="square" lIns="0" tIns="0" rIns="0" bIns="0" rtlCol="0" anchor="ctr">
            <a:normAutofit fontScale="92500" lnSpcReduction="10000"/>
          </a:bodyPr>
          <a:lstStyle/>
          <a:p>
            <a:pPr marL="0" indent="0" algn="l">
              <a:buNone/>
            </a:pPr>
            <a:r>
              <a:rPr lang="en-US" sz="2400" dirty="0">
                <a:solidFill>
                  <a:srgbClr val="5C667D"/>
                </a:solidFill>
                <a:latin typeface="Times New Roman" pitchFamily="34" charset="0"/>
                <a:ea typeface="Aptos" pitchFamily="34" charset="-122"/>
                <a:cs typeface="Aptos" pitchFamily="34" charset="-120"/>
              </a:rPr>
              <a:t>File sent separately</a:t>
            </a:r>
            <a:endParaRPr lang="en-US" sz="2000" dirty="0"/>
          </a:p>
        </p:txBody>
      </p:sp>
      <p:sp>
        <p:nvSpPr>
          <p:cNvPr id="18" name="Shape 16"/>
          <p:cNvSpPr/>
          <p:nvPr/>
        </p:nvSpPr>
        <p:spPr>
          <a:xfrm>
            <a:off x="914400" y="4370832"/>
            <a:ext cx="155448" cy="155448"/>
          </a:xfrm>
          <a:prstGeom prst="ellipse">
            <a:avLst/>
          </a:prstGeom>
          <a:solidFill>
            <a:srgbClr val="FF6B6B"/>
          </a:solidFill>
          <a:ln w="12700">
            <a:solidFill>
              <a:srgbClr val="FF6B6B">
                <a:alpha val="0"/>
              </a:srgbClr>
            </a:solidFill>
            <a:prstDash val="solid"/>
          </a:ln>
        </p:spPr>
        <p:txBody>
          <a:bodyPr wrap="square"/>
          <a:lstStyle/>
          <a:p>
            <a:endParaRPr sz="3600"/>
          </a:p>
        </p:txBody>
      </p:sp>
      <p:sp>
        <p:nvSpPr>
          <p:cNvPr id="19" name="Shape 17"/>
          <p:cNvSpPr/>
          <p:nvPr/>
        </p:nvSpPr>
        <p:spPr>
          <a:xfrm>
            <a:off x="992124" y="4517136"/>
            <a:ext cx="0" cy="365760"/>
          </a:xfrm>
          <a:prstGeom prst="line">
            <a:avLst/>
          </a:prstGeom>
          <a:noFill/>
          <a:ln w="15240">
            <a:solidFill>
              <a:srgbClr val="E3A5A5"/>
            </a:solidFill>
            <a:prstDash val="solid"/>
          </a:ln>
        </p:spPr>
        <p:txBody>
          <a:bodyPr wrap="square"/>
          <a:lstStyle/>
          <a:p>
            <a:endParaRPr sz="3600"/>
          </a:p>
        </p:txBody>
      </p:sp>
      <p:sp>
        <p:nvSpPr>
          <p:cNvPr id="20" name="Text 18"/>
          <p:cNvSpPr/>
          <p:nvPr/>
        </p:nvSpPr>
        <p:spPr>
          <a:xfrm>
            <a:off x="1216152" y="4297680"/>
            <a:ext cx="594360" cy="256032"/>
          </a:xfrm>
          <a:prstGeom prst="rect">
            <a:avLst/>
          </a:prstGeom>
          <a:noFill/>
          <a:ln/>
        </p:spPr>
        <p:txBody>
          <a:bodyPr wrap="square" lIns="0" tIns="0" rIns="0" bIns="0" rtlCol="0" anchor="ctr">
            <a:normAutofit fontScale="92500" lnSpcReduction="20000"/>
          </a:bodyPr>
          <a:lstStyle/>
          <a:p>
            <a:pPr marL="0" indent="0" algn="l">
              <a:buNone/>
            </a:pPr>
            <a:r>
              <a:rPr lang="en-US" sz="2000" b="1" dirty="0">
                <a:solidFill>
                  <a:srgbClr val="FF6B6B"/>
                </a:solidFill>
                <a:latin typeface="Times New Roman" pitchFamily="34" charset="0"/>
                <a:ea typeface="Aptos" pitchFamily="34" charset="-122"/>
                <a:cs typeface="Aptos" pitchFamily="34" charset="-120"/>
              </a:rPr>
              <a:t>08:25</a:t>
            </a:r>
            <a:endParaRPr lang="en-US" dirty="0"/>
          </a:p>
        </p:txBody>
      </p:sp>
      <p:sp>
        <p:nvSpPr>
          <p:cNvPr id="21" name="Text 19"/>
          <p:cNvSpPr/>
          <p:nvPr/>
        </p:nvSpPr>
        <p:spPr>
          <a:xfrm>
            <a:off x="1874520" y="4297680"/>
            <a:ext cx="3474720" cy="310896"/>
          </a:xfrm>
          <a:prstGeom prst="rect">
            <a:avLst/>
          </a:prstGeom>
          <a:noFill/>
          <a:ln/>
        </p:spPr>
        <p:txBody>
          <a:bodyPr wrap="square" lIns="0" tIns="0" rIns="0" bIns="0" rtlCol="0" anchor="ctr">
            <a:normAutofit fontScale="85000" lnSpcReduction="10000"/>
          </a:bodyPr>
          <a:lstStyle/>
          <a:p>
            <a:pPr marL="0" indent="0" algn="l">
              <a:buNone/>
            </a:pPr>
            <a:r>
              <a:rPr lang="en-US" sz="2400" dirty="0">
                <a:solidFill>
                  <a:srgbClr val="5C667D"/>
                </a:solidFill>
                <a:latin typeface="Times New Roman" pitchFamily="34" charset="0"/>
                <a:ea typeface="Aptos" pitchFamily="34" charset="-122"/>
                <a:cs typeface="Aptos" pitchFamily="34" charset="-120"/>
              </a:rPr>
              <a:t>Question repeated by colleague</a:t>
            </a:r>
            <a:endParaRPr lang="en-US" sz="2000" dirty="0"/>
          </a:p>
        </p:txBody>
      </p:sp>
      <p:sp>
        <p:nvSpPr>
          <p:cNvPr id="22" name="Shape 20"/>
          <p:cNvSpPr/>
          <p:nvPr/>
        </p:nvSpPr>
        <p:spPr>
          <a:xfrm>
            <a:off x="914400" y="4882896"/>
            <a:ext cx="155448" cy="155448"/>
          </a:xfrm>
          <a:prstGeom prst="ellipse">
            <a:avLst/>
          </a:prstGeom>
          <a:solidFill>
            <a:srgbClr val="FF6B6B"/>
          </a:solidFill>
          <a:ln w="12700">
            <a:solidFill>
              <a:srgbClr val="FF6B6B">
                <a:alpha val="0"/>
              </a:srgbClr>
            </a:solidFill>
            <a:prstDash val="solid"/>
          </a:ln>
        </p:spPr>
        <p:txBody>
          <a:bodyPr wrap="square"/>
          <a:lstStyle/>
          <a:p>
            <a:endParaRPr sz="3600"/>
          </a:p>
        </p:txBody>
      </p:sp>
      <p:sp>
        <p:nvSpPr>
          <p:cNvPr id="23" name="Text 21"/>
          <p:cNvSpPr/>
          <p:nvPr/>
        </p:nvSpPr>
        <p:spPr>
          <a:xfrm>
            <a:off x="1216152" y="4809744"/>
            <a:ext cx="594360" cy="256032"/>
          </a:xfrm>
          <a:prstGeom prst="rect">
            <a:avLst/>
          </a:prstGeom>
          <a:noFill/>
          <a:ln/>
        </p:spPr>
        <p:txBody>
          <a:bodyPr wrap="square" lIns="0" tIns="0" rIns="0" bIns="0" rtlCol="0" anchor="ctr">
            <a:normAutofit fontScale="92500" lnSpcReduction="20000"/>
          </a:bodyPr>
          <a:lstStyle/>
          <a:p>
            <a:pPr marL="0" indent="0" algn="l">
              <a:buNone/>
            </a:pPr>
            <a:r>
              <a:rPr lang="en-US" sz="2000" b="1" dirty="0">
                <a:solidFill>
                  <a:srgbClr val="FF6B6B"/>
                </a:solidFill>
                <a:latin typeface="Times New Roman" pitchFamily="34" charset="0"/>
                <a:ea typeface="Aptos" pitchFamily="34" charset="-122"/>
                <a:cs typeface="Aptos" pitchFamily="34" charset="-120"/>
              </a:rPr>
              <a:t>09:00</a:t>
            </a:r>
            <a:endParaRPr lang="en-US" dirty="0"/>
          </a:p>
        </p:txBody>
      </p:sp>
      <p:sp>
        <p:nvSpPr>
          <p:cNvPr id="24" name="Text 22"/>
          <p:cNvSpPr/>
          <p:nvPr/>
        </p:nvSpPr>
        <p:spPr>
          <a:xfrm>
            <a:off x="1874520" y="4809744"/>
            <a:ext cx="3474720" cy="310896"/>
          </a:xfrm>
          <a:prstGeom prst="rect">
            <a:avLst/>
          </a:prstGeom>
          <a:noFill/>
          <a:ln/>
        </p:spPr>
        <p:txBody>
          <a:bodyPr wrap="square" lIns="0" tIns="0" rIns="0" bIns="0" rtlCol="0" anchor="ctr">
            <a:normAutofit fontScale="85000" lnSpcReduction="10000"/>
          </a:bodyPr>
          <a:lstStyle/>
          <a:p>
            <a:pPr marL="0" indent="0" algn="l">
              <a:buNone/>
            </a:pPr>
            <a:r>
              <a:rPr lang="en-US" sz="2400" dirty="0">
                <a:solidFill>
                  <a:srgbClr val="5C667D"/>
                </a:solidFill>
                <a:latin typeface="Times New Roman" pitchFamily="34" charset="0"/>
                <a:ea typeface="Aptos" pitchFamily="34" charset="-122"/>
                <a:cs typeface="Aptos" pitchFamily="34" charset="-120"/>
              </a:rPr>
              <a:t>Important detail is hard to trace</a:t>
            </a:r>
            <a:endParaRPr lang="en-US" sz="2000" dirty="0"/>
          </a:p>
        </p:txBody>
      </p:sp>
      <p:sp>
        <p:nvSpPr>
          <p:cNvPr id="25" name="Shape 23"/>
          <p:cNvSpPr/>
          <p:nvPr/>
        </p:nvSpPr>
        <p:spPr>
          <a:xfrm>
            <a:off x="6245352" y="1993392"/>
            <a:ext cx="5349240" cy="3639312"/>
          </a:xfrm>
          <a:prstGeom prst="roundRect">
            <a:avLst>
              <a:gd name="adj" fmla="val 3015"/>
            </a:avLst>
          </a:prstGeom>
          <a:solidFill>
            <a:srgbClr val="F7FFFD"/>
          </a:solidFill>
          <a:ln w="12700">
            <a:solidFill>
              <a:srgbClr val="CCEDE8"/>
            </a:solidFill>
            <a:prstDash val="solid"/>
          </a:ln>
          <a:effectLst>
            <a:outerShdw blurRad="16510" dist="50800" dir="2700000" algn="bl" rotWithShape="0">
              <a:srgbClr val="B8C0D2">
                <a:alpha val="15000"/>
              </a:srgbClr>
            </a:outerShdw>
          </a:effectLst>
        </p:spPr>
        <p:txBody>
          <a:bodyPr wrap="square"/>
          <a:lstStyle/>
          <a:p>
            <a:endParaRPr sz="3600"/>
          </a:p>
        </p:txBody>
      </p:sp>
      <p:sp>
        <p:nvSpPr>
          <p:cNvPr id="26" name="Shape 24"/>
          <p:cNvSpPr/>
          <p:nvPr/>
        </p:nvSpPr>
        <p:spPr>
          <a:xfrm>
            <a:off x="6492240" y="2267712"/>
            <a:ext cx="1234440" cy="310896"/>
          </a:xfrm>
          <a:prstGeom prst="roundRect">
            <a:avLst>
              <a:gd name="adj" fmla="val 23529"/>
            </a:avLst>
          </a:prstGeom>
          <a:solidFill>
            <a:srgbClr val="E8FBF8"/>
          </a:solidFill>
          <a:ln w="12700">
            <a:solidFill>
              <a:srgbClr val="E8FBF8">
                <a:alpha val="0"/>
              </a:srgbClr>
            </a:solidFill>
            <a:prstDash val="solid"/>
          </a:ln>
        </p:spPr>
        <p:txBody>
          <a:bodyPr wrap="square"/>
          <a:lstStyle/>
          <a:p>
            <a:endParaRPr sz="3600"/>
          </a:p>
        </p:txBody>
      </p:sp>
      <p:sp>
        <p:nvSpPr>
          <p:cNvPr id="27" name="Text 25"/>
          <p:cNvSpPr/>
          <p:nvPr/>
        </p:nvSpPr>
        <p:spPr>
          <a:xfrm>
            <a:off x="6565392" y="2286000"/>
            <a:ext cx="1088136" cy="265176"/>
          </a:xfrm>
          <a:prstGeom prst="rect">
            <a:avLst/>
          </a:prstGeom>
          <a:noFill/>
          <a:ln/>
        </p:spPr>
        <p:txBody>
          <a:bodyPr wrap="square" lIns="0" tIns="0" rIns="0" bIns="0" rtlCol="0" anchor="ctr">
            <a:normAutofit fontScale="85000" lnSpcReduction="10000"/>
          </a:bodyPr>
          <a:lstStyle/>
          <a:p>
            <a:pPr marL="0" indent="0" algn="ctr">
              <a:buNone/>
            </a:pPr>
            <a:r>
              <a:rPr lang="en-US" sz="1400" b="1" dirty="0">
                <a:solidFill>
                  <a:srgbClr val="159E91"/>
                </a:solidFill>
                <a:latin typeface="Times New Roman" pitchFamily="34" charset="0"/>
                <a:ea typeface="Aptos" pitchFamily="34" charset="-122"/>
                <a:cs typeface="Aptos" pitchFamily="34" charset="-120"/>
              </a:rPr>
              <a:t>WITH TEAMS</a:t>
            </a:r>
            <a:endParaRPr lang="en-US" sz="1000" dirty="0"/>
          </a:p>
        </p:txBody>
      </p:sp>
      <p:sp>
        <p:nvSpPr>
          <p:cNvPr id="28" name="Text 26"/>
          <p:cNvSpPr/>
          <p:nvPr/>
        </p:nvSpPr>
        <p:spPr>
          <a:xfrm>
            <a:off x="6492240" y="2697480"/>
            <a:ext cx="4389120" cy="384048"/>
          </a:xfrm>
          <a:prstGeom prst="rect">
            <a:avLst/>
          </a:prstGeom>
          <a:noFill/>
          <a:ln/>
        </p:spPr>
        <p:txBody>
          <a:bodyPr wrap="square" lIns="0" tIns="0" rIns="0" bIns="0" rtlCol="0" anchor="ctr">
            <a:noAutofit/>
          </a:bodyPr>
          <a:lstStyle/>
          <a:p>
            <a:pPr marL="0" indent="0" algn="l">
              <a:buNone/>
            </a:pPr>
            <a:r>
              <a:rPr lang="en-US" sz="4000" b="1" dirty="0">
                <a:solidFill>
                  <a:srgbClr val="141827"/>
                </a:solidFill>
                <a:latin typeface="Times New Roman" pitchFamily="34" charset="0"/>
                <a:ea typeface="Aptos" pitchFamily="34" charset="-122"/>
                <a:cs typeface="Aptos" pitchFamily="34" charset="-120"/>
              </a:rPr>
              <a:t>Traceable handover</a:t>
            </a:r>
            <a:endParaRPr lang="en-US" sz="4000" dirty="0"/>
          </a:p>
        </p:txBody>
      </p:sp>
      <p:sp>
        <p:nvSpPr>
          <p:cNvPr id="29" name="Shape 27"/>
          <p:cNvSpPr/>
          <p:nvPr/>
        </p:nvSpPr>
        <p:spPr>
          <a:xfrm>
            <a:off x="6565392" y="3346704"/>
            <a:ext cx="155448" cy="155448"/>
          </a:xfrm>
          <a:prstGeom prst="ellipse">
            <a:avLst/>
          </a:prstGeom>
          <a:solidFill>
            <a:srgbClr val="36D3C5"/>
          </a:solidFill>
          <a:ln w="12700">
            <a:solidFill>
              <a:srgbClr val="36D3C5">
                <a:alpha val="0"/>
              </a:srgbClr>
            </a:solidFill>
            <a:prstDash val="solid"/>
          </a:ln>
        </p:spPr>
        <p:txBody>
          <a:bodyPr wrap="square"/>
          <a:lstStyle/>
          <a:p>
            <a:endParaRPr sz="3600"/>
          </a:p>
        </p:txBody>
      </p:sp>
      <p:sp>
        <p:nvSpPr>
          <p:cNvPr id="30" name="Shape 28"/>
          <p:cNvSpPr/>
          <p:nvPr/>
        </p:nvSpPr>
        <p:spPr>
          <a:xfrm>
            <a:off x="6643116" y="3493008"/>
            <a:ext cx="0" cy="365760"/>
          </a:xfrm>
          <a:prstGeom prst="line">
            <a:avLst/>
          </a:prstGeom>
          <a:noFill/>
          <a:ln w="15240">
            <a:solidFill>
              <a:srgbClr val="8EDFD7"/>
            </a:solidFill>
            <a:prstDash val="solid"/>
          </a:ln>
        </p:spPr>
        <p:txBody>
          <a:bodyPr wrap="square"/>
          <a:lstStyle/>
          <a:p>
            <a:endParaRPr sz="3600"/>
          </a:p>
        </p:txBody>
      </p:sp>
      <p:sp>
        <p:nvSpPr>
          <p:cNvPr id="31" name="Text 29"/>
          <p:cNvSpPr/>
          <p:nvPr/>
        </p:nvSpPr>
        <p:spPr>
          <a:xfrm>
            <a:off x="6858000" y="3273552"/>
            <a:ext cx="594360" cy="256032"/>
          </a:xfrm>
          <a:prstGeom prst="rect">
            <a:avLst/>
          </a:prstGeom>
          <a:noFill/>
          <a:ln/>
        </p:spPr>
        <p:txBody>
          <a:bodyPr wrap="square" lIns="0" tIns="0" rIns="0" bIns="0" rtlCol="0" anchor="ctr">
            <a:normAutofit fontScale="92500" lnSpcReduction="20000"/>
          </a:bodyPr>
          <a:lstStyle/>
          <a:p>
            <a:pPr marL="0" indent="0" algn="l">
              <a:buNone/>
            </a:pPr>
            <a:r>
              <a:rPr lang="en-US" sz="2000" b="1" dirty="0">
                <a:solidFill>
                  <a:srgbClr val="159E91"/>
                </a:solidFill>
                <a:latin typeface="Times New Roman" pitchFamily="34" charset="0"/>
                <a:ea typeface="Aptos" pitchFamily="34" charset="-122"/>
                <a:cs typeface="Aptos" pitchFamily="34" charset="-120"/>
              </a:rPr>
              <a:t>08:00</a:t>
            </a:r>
            <a:endParaRPr lang="en-US" dirty="0"/>
          </a:p>
        </p:txBody>
      </p:sp>
      <p:sp>
        <p:nvSpPr>
          <p:cNvPr id="32" name="Text 30"/>
          <p:cNvSpPr/>
          <p:nvPr/>
        </p:nvSpPr>
        <p:spPr>
          <a:xfrm>
            <a:off x="7516368" y="3273552"/>
            <a:ext cx="3566160" cy="310896"/>
          </a:xfrm>
          <a:prstGeom prst="rect">
            <a:avLst/>
          </a:prstGeom>
          <a:noFill/>
          <a:ln/>
        </p:spPr>
        <p:txBody>
          <a:bodyPr wrap="square" lIns="0" tIns="0" rIns="0" bIns="0" rtlCol="0" anchor="ctr">
            <a:normAutofit fontScale="92500" lnSpcReduction="10000"/>
          </a:bodyPr>
          <a:lstStyle/>
          <a:p>
            <a:pPr marL="0" indent="0" algn="l">
              <a:buNone/>
            </a:pPr>
            <a:r>
              <a:rPr lang="en-US" sz="2400" dirty="0">
                <a:solidFill>
                  <a:srgbClr val="5C667D"/>
                </a:solidFill>
                <a:latin typeface="Times New Roman" pitchFamily="34" charset="0"/>
                <a:ea typeface="Aptos" pitchFamily="34" charset="-122"/>
                <a:cs typeface="Aptos" pitchFamily="34" charset="-120"/>
              </a:rPr>
              <a:t>Channel update posted once</a:t>
            </a:r>
            <a:endParaRPr lang="en-US" sz="2000" dirty="0"/>
          </a:p>
        </p:txBody>
      </p:sp>
      <p:sp>
        <p:nvSpPr>
          <p:cNvPr id="33" name="Shape 31"/>
          <p:cNvSpPr/>
          <p:nvPr/>
        </p:nvSpPr>
        <p:spPr>
          <a:xfrm>
            <a:off x="6565392" y="3858768"/>
            <a:ext cx="155448" cy="155448"/>
          </a:xfrm>
          <a:prstGeom prst="ellipse">
            <a:avLst/>
          </a:prstGeom>
          <a:solidFill>
            <a:srgbClr val="36D3C5"/>
          </a:solidFill>
          <a:ln w="12700">
            <a:solidFill>
              <a:srgbClr val="36D3C5">
                <a:alpha val="0"/>
              </a:srgbClr>
            </a:solidFill>
            <a:prstDash val="solid"/>
          </a:ln>
        </p:spPr>
        <p:txBody>
          <a:bodyPr wrap="square"/>
          <a:lstStyle/>
          <a:p>
            <a:endParaRPr sz="3600"/>
          </a:p>
        </p:txBody>
      </p:sp>
      <p:sp>
        <p:nvSpPr>
          <p:cNvPr id="34" name="Shape 32"/>
          <p:cNvSpPr/>
          <p:nvPr/>
        </p:nvSpPr>
        <p:spPr>
          <a:xfrm>
            <a:off x="6643116" y="4005072"/>
            <a:ext cx="0" cy="365760"/>
          </a:xfrm>
          <a:prstGeom prst="line">
            <a:avLst/>
          </a:prstGeom>
          <a:noFill/>
          <a:ln w="15240">
            <a:solidFill>
              <a:srgbClr val="8EDFD7"/>
            </a:solidFill>
            <a:prstDash val="solid"/>
          </a:ln>
        </p:spPr>
        <p:txBody>
          <a:bodyPr wrap="square"/>
          <a:lstStyle/>
          <a:p>
            <a:endParaRPr sz="3600"/>
          </a:p>
        </p:txBody>
      </p:sp>
      <p:sp>
        <p:nvSpPr>
          <p:cNvPr id="35" name="Text 33"/>
          <p:cNvSpPr/>
          <p:nvPr/>
        </p:nvSpPr>
        <p:spPr>
          <a:xfrm>
            <a:off x="6858000" y="3785616"/>
            <a:ext cx="594360" cy="256032"/>
          </a:xfrm>
          <a:prstGeom prst="rect">
            <a:avLst/>
          </a:prstGeom>
          <a:noFill/>
          <a:ln/>
        </p:spPr>
        <p:txBody>
          <a:bodyPr wrap="square" lIns="0" tIns="0" rIns="0" bIns="0" rtlCol="0" anchor="ctr">
            <a:normAutofit fontScale="92500" lnSpcReduction="20000"/>
          </a:bodyPr>
          <a:lstStyle/>
          <a:p>
            <a:pPr marL="0" indent="0" algn="l">
              <a:buNone/>
            </a:pPr>
            <a:r>
              <a:rPr lang="en-US" sz="2000" b="1" dirty="0">
                <a:solidFill>
                  <a:srgbClr val="159E91"/>
                </a:solidFill>
                <a:latin typeface="Times New Roman" pitchFamily="34" charset="0"/>
                <a:ea typeface="Aptos" pitchFamily="34" charset="-122"/>
                <a:cs typeface="Aptos" pitchFamily="34" charset="-120"/>
              </a:rPr>
              <a:t>08:05</a:t>
            </a:r>
            <a:endParaRPr lang="en-US" dirty="0"/>
          </a:p>
        </p:txBody>
      </p:sp>
      <p:sp>
        <p:nvSpPr>
          <p:cNvPr id="36" name="Text 34"/>
          <p:cNvSpPr/>
          <p:nvPr/>
        </p:nvSpPr>
        <p:spPr>
          <a:xfrm>
            <a:off x="7516368" y="3785616"/>
            <a:ext cx="3566160" cy="310896"/>
          </a:xfrm>
          <a:prstGeom prst="rect">
            <a:avLst/>
          </a:prstGeom>
          <a:noFill/>
          <a:ln/>
        </p:spPr>
        <p:txBody>
          <a:bodyPr wrap="square" lIns="0" tIns="0" rIns="0" bIns="0" rtlCol="0" anchor="ctr">
            <a:normAutofit fontScale="92500"/>
          </a:bodyPr>
          <a:lstStyle/>
          <a:p>
            <a:pPr marL="0" indent="0" algn="l">
              <a:buNone/>
            </a:pPr>
            <a:r>
              <a:rPr lang="en-US" sz="2000" dirty="0">
                <a:solidFill>
                  <a:srgbClr val="5C667D"/>
                </a:solidFill>
                <a:latin typeface="Times New Roman" pitchFamily="34" charset="0"/>
                <a:ea typeface="Aptos" pitchFamily="34" charset="-122"/>
                <a:cs typeface="Aptos" pitchFamily="34" charset="-120"/>
              </a:rPr>
              <a:t>Shared file linked in the same thread</a:t>
            </a:r>
            <a:endParaRPr lang="en-US" dirty="0"/>
          </a:p>
        </p:txBody>
      </p:sp>
      <p:sp>
        <p:nvSpPr>
          <p:cNvPr id="37" name="Shape 35"/>
          <p:cNvSpPr/>
          <p:nvPr/>
        </p:nvSpPr>
        <p:spPr>
          <a:xfrm>
            <a:off x="6565392" y="4370832"/>
            <a:ext cx="155448" cy="155448"/>
          </a:xfrm>
          <a:prstGeom prst="ellipse">
            <a:avLst/>
          </a:prstGeom>
          <a:solidFill>
            <a:srgbClr val="36D3C5"/>
          </a:solidFill>
          <a:ln w="12700">
            <a:solidFill>
              <a:srgbClr val="36D3C5">
                <a:alpha val="0"/>
              </a:srgbClr>
            </a:solidFill>
            <a:prstDash val="solid"/>
          </a:ln>
        </p:spPr>
        <p:txBody>
          <a:bodyPr wrap="square"/>
          <a:lstStyle/>
          <a:p>
            <a:endParaRPr sz="3600"/>
          </a:p>
        </p:txBody>
      </p:sp>
      <p:sp>
        <p:nvSpPr>
          <p:cNvPr id="38" name="Shape 36"/>
          <p:cNvSpPr/>
          <p:nvPr/>
        </p:nvSpPr>
        <p:spPr>
          <a:xfrm>
            <a:off x="6643116" y="4517136"/>
            <a:ext cx="0" cy="365760"/>
          </a:xfrm>
          <a:prstGeom prst="line">
            <a:avLst/>
          </a:prstGeom>
          <a:noFill/>
          <a:ln w="15240">
            <a:solidFill>
              <a:srgbClr val="8EDFD7"/>
            </a:solidFill>
            <a:prstDash val="solid"/>
          </a:ln>
        </p:spPr>
        <p:txBody>
          <a:bodyPr wrap="square"/>
          <a:lstStyle/>
          <a:p>
            <a:endParaRPr sz="3600"/>
          </a:p>
        </p:txBody>
      </p:sp>
      <p:sp>
        <p:nvSpPr>
          <p:cNvPr id="39" name="Text 37"/>
          <p:cNvSpPr/>
          <p:nvPr/>
        </p:nvSpPr>
        <p:spPr>
          <a:xfrm>
            <a:off x="6858000" y="4297680"/>
            <a:ext cx="594360" cy="256032"/>
          </a:xfrm>
          <a:prstGeom prst="rect">
            <a:avLst/>
          </a:prstGeom>
          <a:noFill/>
          <a:ln/>
        </p:spPr>
        <p:txBody>
          <a:bodyPr wrap="square" lIns="0" tIns="0" rIns="0" bIns="0" rtlCol="0" anchor="ctr">
            <a:normAutofit fontScale="92500" lnSpcReduction="20000"/>
          </a:bodyPr>
          <a:lstStyle/>
          <a:p>
            <a:pPr marL="0" indent="0" algn="l">
              <a:buNone/>
            </a:pPr>
            <a:r>
              <a:rPr lang="en-US" sz="2000" b="1" dirty="0">
                <a:solidFill>
                  <a:srgbClr val="159E91"/>
                </a:solidFill>
                <a:latin typeface="Times New Roman" pitchFamily="34" charset="0"/>
                <a:ea typeface="Aptos" pitchFamily="34" charset="-122"/>
                <a:cs typeface="Aptos" pitchFamily="34" charset="-120"/>
              </a:rPr>
              <a:t>08:25</a:t>
            </a:r>
            <a:endParaRPr lang="en-US" dirty="0"/>
          </a:p>
        </p:txBody>
      </p:sp>
      <p:sp>
        <p:nvSpPr>
          <p:cNvPr id="40" name="Text 38"/>
          <p:cNvSpPr/>
          <p:nvPr/>
        </p:nvSpPr>
        <p:spPr>
          <a:xfrm>
            <a:off x="7516368" y="4297680"/>
            <a:ext cx="3566160" cy="310896"/>
          </a:xfrm>
          <a:prstGeom prst="rect">
            <a:avLst/>
          </a:prstGeom>
          <a:noFill/>
          <a:ln/>
        </p:spPr>
        <p:txBody>
          <a:bodyPr wrap="square" lIns="0" tIns="0" rIns="0" bIns="0" rtlCol="0" anchor="ctr">
            <a:normAutofit fontScale="92500"/>
          </a:bodyPr>
          <a:lstStyle/>
          <a:p>
            <a:pPr marL="0" indent="0" algn="l">
              <a:buNone/>
            </a:pPr>
            <a:r>
              <a:rPr lang="en-US" sz="1600" dirty="0">
                <a:solidFill>
                  <a:srgbClr val="5C667D"/>
                </a:solidFill>
                <a:latin typeface="Times New Roman" pitchFamily="34" charset="0"/>
                <a:ea typeface="Aptos" pitchFamily="34" charset="-122"/>
                <a:cs typeface="Aptos" pitchFamily="34" charset="-120"/>
              </a:rPr>
              <a:t>Question answered where everyone can see it</a:t>
            </a:r>
            <a:endParaRPr lang="en-US" sz="1400" dirty="0"/>
          </a:p>
        </p:txBody>
      </p:sp>
      <p:sp>
        <p:nvSpPr>
          <p:cNvPr id="41" name="Shape 39"/>
          <p:cNvSpPr/>
          <p:nvPr/>
        </p:nvSpPr>
        <p:spPr>
          <a:xfrm>
            <a:off x="6565392" y="4882896"/>
            <a:ext cx="155448" cy="155448"/>
          </a:xfrm>
          <a:prstGeom prst="ellipse">
            <a:avLst/>
          </a:prstGeom>
          <a:solidFill>
            <a:srgbClr val="36D3C5"/>
          </a:solidFill>
          <a:ln w="12700">
            <a:solidFill>
              <a:srgbClr val="36D3C5">
                <a:alpha val="0"/>
              </a:srgbClr>
            </a:solidFill>
            <a:prstDash val="solid"/>
          </a:ln>
        </p:spPr>
        <p:txBody>
          <a:bodyPr wrap="square"/>
          <a:lstStyle/>
          <a:p>
            <a:endParaRPr sz="3600"/>
          </a:p>
        </p:txBody>
      </p:sp>
      <p:sp>
        <p:nvSpPr>
          <p:cNvPr id="42" name="Text 40"/>
          <p:cNvSpPr/>
          <p:nvPr/>
        </p:nvSpPr>
        <p:spPr>
          <a:xfrm>
            <a:off x="6858000" y="4809744"/>
            <a:ext cx="594360" cy="256032"/>
          </a:xfrm>
          <a:prstGeom prst="rect">
            <a:avLst/>
          </a:prstGeom>
          <a:noFill/>
          <a:ln/>
        </p:spPr>
        <p:txBody>
          <a:bodyPr wrap="square" lIns="0" tIns="0" rIns="0" bIns="0" rtlCol="0" anchor="ctr">
            <a:normAutofit fontScale="92500" lnSpcReduction="20000"/>
          </a:bodyPr>
          <a:lstStyle/>
          <a:p>
            <a:pPr marL="0" indent="0" algn="l">
              <a:buNone/>
            </a:pPr>
            <a:r>
              <a:rPr lang="en-US" sz="2000" b="1" dirty="0">
                <a:solidFill>
                  <a:srgbClr val="159E91"/>
                </a:solidFill>
                <a:latin typeface="Times New Roman" pitchFamily="34" charset="0"/>
                <a:ea typeface="Aptos" pitchFamily="34" charset="-122"/>
                <a:cs typeface="Aptos" pitchFamily="34" charset="-120"/>
              </a:rPr>
              <a:t>09:00</a:t>
            </a:r>
            <a:endParaRPr lang="en-US" dirty="0"/>
          </a:p>
        </p:txBody>
      </p:sp>
      <p:sp>
        <p:nvSpPr>
          <p:cNvPr id="43" name="Text 41"/>
          <p:cNvSpPr/>
          <p:nvPr/>
        </p:nvSpPr>
        <p:spPr>
          <a:xfrm>
            <a:off x="7516368" y="4809744"/>
            <a:ext cx="3566160" cy="310896"/>
          </a:xfrm>
          <a:prstGeom prst="rect">
            <a:avLst/>
          </a:prstGeom>
          <a:noFill/>
          <a:ln/>
        </p:spPr>
        <p:txBody>
          <a:bodyPr wrap="square" lIns="0" tIns="0" rIns="0" bIns="0" rtlCol="0" anchor="ctr">
            <a:normAutofit/>
          </a:bodyPr>
          <a:lstStyle/>
          <a:p>
            <a:pPr marL="0" indent="0" algn="l">
              <a:buNone/>
            </a:pPr>
            <a:r>
              <a:rPr lang="en-US" dirty="0">
                <a:solidFill>
                  <a:srgbClr val="5C667D"/>
                </a:solidFill>
                <a:latin typeface="Times New Roman" pitchFamily="34" charset="0"/>
                <a:ea typeface="Aptos" pitchFamily="34" charset="-122"/>
                <a:cs typeface="Aptos" pitchFamily="34" charset="-120"/>
              </a:rPr>
              <a:t>Next staff member reviews the history</a:t>
            </a:r>
            <a:endParaRPr lang="en-US" sz="1600" dirty="0"/>
          </a:p>
        </p:txBody>
      </p:sp>
      <p:sp>
        <p:nvSpPr>
          <p:cNvPr id="44" name="Shape 42"/>
          <p:cNvSpPr/>
          <p:nvPr/>
        </p:nvSpPr>
        <p:spPr>
          <a:xfrm>
            <a:off x="5687568" y="3456432"/>
            <a:ext cx="612648" cy="612648"/>
          </a:xfrm>
          <a:prstGeom prst="ellipse">
            <a:avLst/>
          </a:prstGeom>
          <a:solidFill>
            <a:srgbClr val="0B1020"/>
          </a:solidFill>
          <a:ln w="12700">
            <a:solidFill>
              <a:srgbClr val="0B1020">
                <a:alpha val="0"/>
              </a:srgbClr>
            </a:solidFill>
            <a:prstDash val="solid"/>
          </a:ln>
        </p:spPr>
        <p:txBody>
          <a:bodyPr wrap="square"/>
          <a:lstStyle/>
          <a:p>
            <a:endParaRPr sz="3600"/>
          </a:p>
        </p:txBody>
      </p:sp>
      <p:pic>
        <p:nvPicPr>
          <p:cNvPr id="45"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852983" y="3621847"/>
            <a:ext cx="281818" cy="281818"/>
          </a:xfrm>
          <a:prstGeom prst="rect">
            <a:avLst/>
          </a:prstGeom>
        </p:spPr>
      </p:pic>
      <p:sp>
        <p:nvSpPr>
          <p:cNvPr id="46" name="Text 43"/>
          <p:cNvSpPr/>
          <p:nvPr/>
        </p:nvSpPr>
        <p:spPr>
          <a:xfrm>
            <a:off x="4251960" y="5148072"/>
            <a:ext cx="1325880" cy="201168"/>
          </a:xfrm>
          <a:prstGeom prst="rect">
            <a:avLst/>
          </a:prstGeom>
          <a:noFill/>
          <a:ln/>
        </p:spPr>
        <p:txBody>
          <a:bodyPr wrap="square" lIns="0" tIns="0" rIns="0" bIns="0" rtlCol="0" anchor="ctr">
            <a:normAutofit fontScale="85000" lnSpcReduction="10000"/>
          </a:bodyPr>
          <a:lstStyle/>
          <a:p>
            <a:pPr marL="0" indent="0" algn="r">
              <a:buNone/>
            </a:pPr>
            <a:r>
              <a:rPr lang="en-US" sz="1400" b="1" dirty="0">
                <a:solidFill>
                  <a:srgbClr val="FF6B6B"/>
                </a:solidFill>
                <a:latin typeface="Times New Roman" pitchFamily="34" charset="0"/>
                <a:ea typeface="Aptos" pitchFamily="34" charset="-122"/>
                <a:cs typeface="Aptos" pitchFamily="34" charset="-120"/>
              </a:rPr>
              <a:t>LESS REPEATING</a:t>
            </a:r>
            <a:endParaRPr lang="en-US" sz="1200" dirty="0"/>
          </a:p>
        </p:txBody>
      </p:sp>
      <p:sp>
        <p:nvSpPr>
          <p:cNvPr id="47" name="Text 44"/>
          <p:cNvSpPr/>
          <p:nvPr/>
        </p:nvSpPr>
        <p:spPr>
          <a:xfrm>
            <a:off x="6601968" y="5148072"/>
            <a:ext cx="1508760" cy="201168"/>
          </a:xfrm>
          <a:prstGeom prst="rect">
            <a:avLst/>
          </a:prstGeom>
          <a:noFill/>
          <a:ln/>
        </p:spPr>
        <p:txBody>
          <a:bodyPr wrap="square" lIns="0" tIns="0" rIns="0" bIns="0" rtlCol="0" anchor="ctr">
            <a:normAutofit fontScale="85000" lnSpcReduction="10000"/>
          </a:bodyPr>
          <a:lstStyle/>
          <a:p>
            <a:pPr marL="0" indent="0" algn="l">
              <a:buNone/>
            </a:pPr>
            <a:r>
              <a:rPr lang="en-US" sz="1400" b="1" dirty="0">
                <a:solidFill>
                  <a:srgbClr val="159E91"/>
                </a:solidFill>
                <a:latin typeface="Times New Roman" pitchFamily="34" charset="0"/>
                <a:ea typeface="Aptos" pitchFamily="34" charset="-122"/>
                <a:cs typeface="Aptos" pitchFamily="34" charset="-120"/>
              </a:rPr>
              <a:t>MORE CONTINUITY</a:t>
            </a:r>
            <a:endParaRPr lang="en-US" sz="1200" dirty="0"/>
          </a:p>
        </p:txBody>
      </p:sp>
      <p:sp>
        <p:nvSpPr>
          <p:cNvPr id="48" name="Shape 45"/>
          <p:cNvSpPr/>
          <p:nvPr/>
        </p:nvSpPr>
        <p:spPr>
          <a:xfrm>
            <a:off x="530352" y="6144768"/>
            <a:ext cx="11109960" cy="0"/>
          </a:xfrm>
          <a:prstGeom prst="line">
            <a:avLst/>
          </a:prstGeom>
          <a:noFill/>
          <a:ln w="10160">
            <a:solidFill>
              <a:srgbClr val="D5DAE7"/>
            </a:solidFill>
            <a:prstDash val="solid"/>
          </a:ln>
        </p:spPr>
        <p:txBody>
          <a:bodyPr wrap="square"/>
          <a:lstStyle/>
          <a:p>
            <a:endParaRPr/>
          </a:p>
        </p:txBody>
      </p:sp>
      <p:sp>
        <p:nvSpPr>
          <p:cNvPr id="49" name="Text 46"/>
          <p:cNvSpPr/>
          <p:nvPr/>
        </p:nvSpPr>
        <p:spPr>
          <a:xfrm>
            <a:off x="566928" y="6181344"/>
            <a:ext cx="10972800" cy="256032"/>
          </a:xfrm>
          <a:prstGeom prst="rect">
            <a:avLst/>
          </a:prstGeom>
          <a:noFill/>
          <a:ln/>
        </p:spPr>
        <p:txBody>
          <a:bodyPr wrap="square" lIns="0" tIns="0" rIns="0" bIns="0" rtlCol="0" anchor="t">
            <a:normAutofit/>
          </a:bodyPr>
          <a:lstStyle/>
          <a:p>
            <a:pPr marL="0" indent="0" algn="l">
              <a:buNone/>
            </a:pPr>
            <a:r>
              <a:rPr lang="en-US" sz="950" i="1" dirty="0">
                <a:solidFill>
                  <a:srgbClr val="6B7489"/>
                </a:solidFill>
                <a:latin typeface="Times New Roman" pitchFamily="34" charset="0"/>
                <a:ea typeface="Aptos" pitchFamily="34" charset="-122"/>
                <a:cs typeface="Aptos" pitchFamily="34" charset="-120"/>
              </a:rPr>
              <a:t>Applied to the Ashford scenario described in the brief: staff may work across locations and shifts; communication history can support continuity. See also Wu et al. (2023).</a:t>
            </a:r>
            <a:endParaRPr lang="en-US" sz="850" dirty="0"/>
          </a:p>
        </p:txBody>
      </p:sp>
      <p:sp>
        <p:nvSpPr>
          <p:cNvPr id="50" name="Slide Number Placeholder 0"/>
          <p:cNvSpPr>
            <a:spLocks noGrp="1"/>
          </p:cNvSpPr>
          <p:nvPr>
            <p:ph type="sldNum" sz="quarter" idx="4294967295"/>
          </p:nvPr>
        </p:nvSpPr>
        <p:spPr>
          <a:xfrm>
            <a:off x="11722608" y="6446520"/>
            <a:ext cx="800000" cy="300000"/>
          </a:xfrm>
          <a:prstGeom prst="rect">
            <a:avLst/>
          </a:prstGeom>
          <a:extLst>
            <a:ext uri="{C572A759-6A51-4108-AA02-DFA0A04FC94B}">
              <ma14:wrappingTextBoxFlag xmlns:ma14="http://schemas.microsoft.com/office/mac/drawingml/2011/main" xmlns="" val="0"/>
            </a:ext>
          </a:extLst>
        </p:spPr>
        <p:txBody>
          <a:bodyPr wrap="square"/>
          <a:lstStyle>
            <a:lvl1pPr>
              <a:defRPr sz="800">
                <a:solidFill>
                  <a:srgbClr val="6F7890"/>
                </a:solidFill>
                <a:latin typeface="Aptos"/>
                <a:ea typeface="Aptos"/>
                <a:cs typeface="Aptos"/>
              </a:defRPr>
            </a:lvl1pPr>
          </a:lstStyle>
          <a:p>
            <a:pPr algn="l"/>
            <a:fld id="{F7021451-1387-4CA6-816F-3879F97B5CBC}" type="slidenum">
              <a:rPr lang="en-US" b="0"/>
              <a:t>4</a:t>
            </a:fld>
            <a:endParaRPr lang="en-US"/>
          </a:p>
        </p:txBody>
      </p:sp>
      <p:sp>
        <p:nvSpPr>
          <p:cNvPr id="51" name="Rounded Rectangle 50"/>
          <p:cNvSpPr/>
          <p:nvPr/>
        </p:nvSpPr>
        <p:spPr>
          <a:xfrm>
            <a:off x="566928" y="310896"/>
            <a:ext cx="7543800" cy="438912"/>
          </a:xfrm>
          <a:prstGeom prst="roundRect">
            <a:avLst/>
          </a:prstGeom>
          <a:solidFill>
            <a:srgbClr val="EEEAFE"/>
          </a:solidFill>
          <a:ln w="6350">
            <a:solidFill>
              <a:srgbClr val="EEEAF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2" name="Rounded Rectangle 51"/>
          <p:cNvSpPr/>
          <p:nvPr/>
        </p:nvSpPr>
        <p:spPr>
          <a:xfrm>
            <a:off x="612648" y="361188"/>
            <a:ext cx="530352" cy="338328"/>
          </a:xfrm>
          <a:prstGeom prst="roundRect">
            <a:avLst/>
          </a:prstGeom>
          <a:solidFill>
            <a:srgbClr val="36D3C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400" b="1">
                <a:solidFill>
                  <a:srgbClr val="FFFFFF"/>
                </a:solidFill>
                <a:latin typeface="Times New Roman"/>
              </a:rPr>
              <a:t>4</a:t>
            </a:r>
          </a:p>
        </p:txBody>
      </p:sp>
      <p:sp>
        <p:nvSpPr>
          <p:cNvPr id="53" name="Oval 52"/>
          <p:cNvSpPr/>
          <p:nvPr/>
        </p:nvSpPr>
        <p:spPr>
          <a:xfrm>
            <a:off x="1207007" y="374904"/>
            <a:ext cx="292608" cy="292608"/>
          </a:xfrm>
          <a:prstGeom prst="ellipse">
            <a:avLst/>
          </a:prstGeom>
          <a:solidFill>
            <a:srgbClr val="FFFFFF"/>
          </a:solidFill>
          <a:ln w="15240">
            <a:solidFill>
              <a:srgbClr val="36D3C5"/>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100" b="1">
                <a:solidFill>
                  <a:srgbClr val="36D3C5"/>
                </a:solidFill>
                <a:latin typeface="Times New Roman"/>
              </a:rPr>
              <a:t>↔</a:t>
            </a:r>
          </a:p>
        </p:txBody>
      </p:sp>
      <p:sp>
        <p:nvSpPr>
          <p:cNvPr id="54" name="TextBox 53"/>
          <p:cNvSpPr txBox="1"/>
          <p:nvPr/>
        </p:nvSpPr>
        <p:spPr>
          <a:xfrm>
            <a:off x="1572768" y="329184"/>
            <a:ext cx="6464808" cy="402336"/>
          </a:xfrm>
          <a:prstGeom prst="rect">
            <a:avLst/>
          </a:prstGeom>
          <a:noFill/>
        </p:spPr>
        <p:txBody>
          <a:bodyPr wrap="none" anchor="ctr">
            <a:spAutoFit/>
          </a:bodyPr>
          <a:lstStyle/>
          <a:p>
            <a:r>
              <a:rPr sz="1350" b="1">
                <a:solidFill>
                  <a:srgbClr val="0B1020"/>
                </a:solidFill>
                <a:latin typeface="Times New Roman"/>
              </a:rPr>
              <a:t>QUESTION 4  •  How it improves efficiency or communication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Shape 0"/>
          <p:cNvSpPr/>
          <p:nvPr/>
        </p:nvSpPr>
        <p:spPr>
          <a:xfrm>
            <a:off x="566928" y="438912"/>
            <a:ext cx="868680" cy="310896"/>
          </a:xfrm>
          <a:prstGeom prst="roundRect">
            <a:avLst>
              <a:gd name="adj" fmla="val 23529"/>
            </a:avLst>
          </a:prstGeom>
          <a:solidFill>
            <a:srgbClr val="EEEAFE"/>
          </a:solidFill>
          <a:ln w="12700">
            <a:solidFill>
              <a:srgbClr val="EEEAFE">
                <a:alpha val="0"/>
              </a:srgbClr>
            </a:solidFill>
            <a:prstDash val="solid"/>
          </a:ln>
        </p:spPr>
        <p:txBody>
          <a:bodyPr wrap="square"/>
          <a:lstStyle/>
          <a:p>
            <a:endParaRPr/>
          </a:p>
        </p:txBody>
      </p:sp>
      <p:sp>
        <p:nvSpPr>
          <p:cNvPr id="3" name="Text 1"/>
          <p:cNvSpPr/>
          <p:nvPr/>
        </p:nvSpPr>
        <p:spPr>
          <a:xfrm>
            <a:off x="640080" y="457200"/>
            <a:ext cx="722376" cy="265176"/>
          </a:xfrm>
          <a:prstGeom prst="rect">
            <a:avLst/>
          </a:prstGeom>
          <a:noFill/>
          <a:ln/>
        </p:spPr>
        <p:txBody>
          <a:bodyPr wrap="square" lIns="0" tIns="0" rIns="0" bIns="0" rtlCol="0" anchor="ctr">
            <a:normAutofit/>
          </a:bodyPr>
          <a:lstStyle/>
          <a:p>
            <a:pPr marL="0" indent="0" algn="ctr">
              <a:buNone/>
            </a:pPr>
            <a:r>
              <a:rPr lang="en-US" sz="100" b="1" dirty="0">
                <a:solidFill>
                  <a:srgbClr val="EEEAFE"/>
                </a:solidFill>
                <a:latin typeface="Times New Roman" pitchFamily="34" charset="0"/>
                <a:ea typeface="Aptos" pitchFamily="34" charset="-122"/>
                <a:cs typeface="Aptos" pitchFamily="34" charset="-120"/>
              </a:rPr>
              <a:t>Q5</a:t>
            </a:r>
            <a:endParaRPr lang="en-US" sz="950" dirty="0"/>
          </a:p>
        </p:txBody>
      </p:sp>
      <p:sp>
        <p:nvSpPr>
          <p:cNvPr id="4" name="Text 2"/>
          <p:cNvSpPr/>
          <p:nvPr/>
        </p:nvSpPr>
        <p:spPr>
          <a:xfrm>
            <a:off x="566928" y="841248"/>
            <a:ext cx="10789920" cy="566928"/>
          </a:xfrm>
          <a:prstGeom prst="rect">
            <a:avLst/>
          </a:prstGeom>
          <a:noFill/>
          <a:ln/>
        </p:spPr>
        <p:txBody>
          <a:bodyPr wrap="square" lIns="0" tIns="0" rIns="0" bIns="0" rtlCol="0" anchor="b">
            <a:normAutofit/>
          </a:bodyPr>
          <a:lstStyle/>
          <a:p>
            <a:pPr marL="0" indent="0" algn="l">
              <a:buNone/>
            </a:pPr>
            <a:r>
              <a:rPr lang="en-US" sz="3050" b="1" dirty="0">
                <a:solidFill>
                  <a:srgbClr val="141827"/>
                </a:solidFill>
                <a:latin typeface="Times New Roman" pitchFamily="34" charset="0"/>
                <a:ea typeface="Aptos" pitchFamily="34" charset="-122"/>
                <a:cs typeface="Aptos" pitchFamily="34" charset="-120"/>
              </a:rPr>
              <a:t>Advantages of Microsoft Teams</a:t>
            </a:r>
            <a:endParaRPr lang="en-US" sz="2650" dirty="0"/>
          </a:p>
        </p:txBody>
      </p:sp>
      <p:sp>
        <p:nvSpPr>
          <p:cNvPr id="5" name="Text 3"/>
          <p:cNvSpPr/>
          <p:nvPr/>
        </p:nvSpPr>
        <p:spPr>
          <a:xfrm>
            <a:off x="566928" y="1417320"/>
            <a:ext cx="10607040" cy="347472"/>
          </a:xfrm>
          <a:prstGeom prst="rect">
            <a:avLst/>
          </a:prstGeom>
          <a:noFill/>
          <a:ln/>
        </p:spPr>
        <p:txBody>
          <a:bodyPr wrap="square" lIns="0" tIns="0" rIns="0" bIns="0" rtlCol="0" anchor="t">
            <a:normAutofit/>
          </a:bodyPr>
          <a:lstStyle/>
          <a:p>
            <a:pPr marL="0" indent="0" algn="l">
              <a:buNone/>
            </a:pPr>
            <a:r>
              <a:rPr lang="en-US" sz="1520" dirty="0">
                <a:solidFill>
                  <a:srgbClr val="5C667D"/>
                </a:solidFill>
                <a:latin typeface="Times New Roman" pitchFamily="34" charset="0"/>
                <a:ea typeface="Aptos" pitchFamily="34" charset="-122"/>
                <a:cs typeface="Aptos" pitchFamily="34" charset="-120"/>
              </a:rPr>
              <a:t>The benefits are strongest when the platform reduces communication friction rather than simply adding another channel.</a:t>
            </a:r>
            <a:endParaRPr lang="en-US" sz="1300" dirty="0"/>
          </a:p>
        </p:txBody>
      </p:sp>
      <p:sp>
        <p:nvSpPr>
          <p:cNvPr id="6" name="Shape 4"/>
          <p:cNvSpPr/>
          <p:nvPr/>
        </p:nvSpPr>
        <p:spPr>
          <a:xfrm>
            <a:off x="658368" y="2066544"/>
            <a:ext cx="2331720" cy="3557008"/>
          </a:xfrm>
          <a:prstGeom prst="roundRect">
            <a:avLst>
              <a:gd name="adj" fmla="val 4706"/>
            </a:avLst>
          </a:prstGeom>
          <a:solidFill>
            <a:srgbClr val="FFFFFF"/>
          </a:solidFill>
          <a:ln w="12700">
            <a:solidFill>
              <a:srgbClr val="DCE2EE"/>
            </a:solidFill>
            <a:prstDash val="solid"/>
          </a:ln>
          <a:effectLst>
            <a:outerShdw blurRad="16510" dist="50800" dir="2700000" algn="bl" rotWithShape="0">
              <a:srgbClr val="B8C0D2">
                <a:alpha val="15000"/>
              </a:srgbClr>
            </a:outerShdw>
          </a:effectLst>
        </p:spPr>
        <p:txBody>
          <a:bodyPr wrap="square"/>
          <a:lstStyle/>
          <a:p>
            <a:endParaRPr/>
          </a:p>
        </p:txBody>
      </p:sp>
      <p:sp>
        <p:nvSpPr>
          <p:cNvPr id="7" name="Shape 5"/>
          <p:cNvSpPr/>
          <p:nvPr/>
        </p:nvSpPr>
        <p:spPr>
          <a:xfrm>
            <a:off x="658368" y="2066544"/>
            <a:ext cx="2331720" cy="109728"/>
          </a:xfrm>
          <a:prstGeom prst="rect">
            <a:avLst/>
          </a:prstGeom>
          <a:solidFill>
            <a:srgbClr val="36D3C5"/>
          </a:solidFill>
          <a:ln w="12700">
            <a:solidFill>
              <a:srgbClr val="36D3C5">
                <a:alpha val="0"/>
              </a:srgbClr>
            </a:solidFill>
            <a:prstDash val="solid"/>
          </a:ln>
        </p:spPr>
        <p:txBody>
          <a:bodyPr wrap="square"/>
          <a:lstStyle/>
          <a:p>
            <a:endParaRPr/>
          </a:p>
        </p:txBody>
      </p:sp>
      <p:sp>
        <p:nvSpPr>
          <p:cNvPr id="8" name="Shape 6"/>
          <p:cNvSpPr/>
          <p:nvPr/>
        </p:nvSpPr>
        <p:spPr>
          <a:xfrm>
            <a:off x="841248" y="2386584"/>
            <a:ext cx="493776" cy="493776"/>
          </a:xfrm>
          <a:prstGeom prst="ellipse">
            <a:avLst/>
          </a:prstGeom>
          <a:solidFill>
            <a:srgbClr val="36D3C5"/>
          </a:solidFill>
          <a:ln w="12700">
            <a:solidFill>
              <a:srgbClr val="36D3C5">
                <a:alpha val="0"/>
              </a:srgbClr>
            </a:solidFill>
            <a:prstDash val="solid"/>
          </a:ln>
        </p:spPr>
        <p:txBody>
          <a:bodyPr wrap="square"/>
          <a:lstStyle/>
          <a:p>
            <a:endParaRPr/>
          </a:p>
        </p:txBody>
      </p:sp>
      <p:pic>
        <p:nvPicPr>
          <p:cNvPr id="9"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74568" y="2519904"/>
            <a:ext cx="227137" cy="227137"/>
          </a:xfrm>
          <a:prstGeom prst="rect">
            <a:avLst/>
          </a:prstGeom>
        </p:spPr>
      </p:pic>
      <p:sp>
        <p:nvSpPr>
          <p:cNvPr id="10" name="Text 7"/>
          <p:cNvSpPr/>
          <p:nvPr/>
        </p:nvSpPr>
        <p:spPr>
          <a:xfrm>
            <a:off x="841248" y="3008376"/>
            <a:ext cx="1938528" cy="274320"/>
          </a:xfrm>
          <a:prstGeom prst="rect">
            <a:avLst/>
          </a:prstGeom>
          <a:noFill/>
          <a:ln/>
        </p:spPr>
        <p:txBody>
          <a:bodyPr wrap="square" lIns="0" tIns="0" rIns="0" bIns="0" rtlCol="0" anchor="ctr">
            <a:normAutofit/>
          </a:bodyPr>
          <a:lstStyle/>
          <a:p>
            <a:pPr marL="0" indent="0" algn="l">
              <a:buNone/>
            </a:pPr>
            <a:r>
              <a:rPr lang="en-US" sz="1450" b="1" dirty="0">
                <a:solidFill>
                  <a:srgbClr val="141827"/>
                </a:solidFill>
                <a:latin typeface="Times New Roman" pitchFamily="34" charset="0"/>
                <a:ea typeface="Aptos" pitchFamily="34" charset="-122"/>
                <a:cs typeface="Aptos" pitchFamily="34" charset="-120"/>
              </a:rPr>
              <a:t>VISIBLE RECORD</a:t>
            </a:r>
            <a:endParaRPr lang="en-US" sz="1240" dirty="0"/>
          </a:p>
        </p:txBody>
      </p:sp>
      <p:sp>
        <p:nvSpPr>
          <p:cNvPr id="11" name="Text 8"/>
          <p:cNvSpPr/>
          <p:nvPr/>
        </p:nvSpPr>
        <p:spPr>
          <a:xfrm>
            <a:off x="743712" y="3410711"/>
            <a:ext cx="2218944" cy="2514597"/>
          </a:xfrm>
          <a:prstGeom prst="rect">
            <a:avLst/>
          </a:prstGeom>
          <a:noFill/>
          <a:ln/>
        </p:spPr>
        <p:txBody>
          <a:bodyPr wrap="square" lIns="0" tIns="0" rIns="0" bIns="0" rtlCol="0" anchor="t">
            <a:normAutofit/>
          </a:bodyPr>
          <a:lstStyle/>
          <a:p>
            <a:pPr marL="0" indent="0" algn="ctr">
              <a:buNone/>
            </a:pPr>
            <a:r>
              <a:rPr lang="en-US" sz="2000" dirty="0">
                <a:solidFill>
                  <a:srgbClr val="5C667D"/>
                </a:solidFill>
                <a:latin typeface="Times New Roman" pitchFamily="34" charset="0"/>
                <a:ea typeface="Aptos" pitchFamily="34" charset="-122"/>
                <a:cs typeface="Aptos" pitchFamily="34" charset="-120"/>
              </a:rPr>
              <a:t>Searchable conversations and shared files reduce dependence on memory and private message chains.</a:t>
            </a:r>
            <a:endParaRPr lang="en-US" sz="1600" dirty="0"/>
          </a:p>
        </p:txBody>
      </p:sp>
      <p:sp>
        <p:nvSpPr>
          <p:cNvPr id="12" name="Shape 9"/>
          <p:cNvSpPr/>
          <p:nvPr/>
        </p:nvSpPr>
        <p:spPr>
          <a:xfrm>
            <a:off x="3547872" y="2066544"/>
            <a:ext cx="2331720" cy="3557008"/>
          </a:xfrm>
          <a:prstGeom prst="roundRect">
            <a:avLst>
              <a:gd name="adj" fmla="val 4706"/>
            </a:avLst>
          </a:prstGeom>
          <a:solidFill>
            <a:srgbClr val="FFFFFF"/>
          </a:solidFill>
          <a:ln w="12700">
            <a:solidFill>
              <a:srgbClr val="DCE2EE"/>
            </a:solidFill>
            <a:prstDash val="solid"/>
          </a:ln>
          <a:effectLst>
            <a:outerShdw blurRad="16510" dist="50800" dir="2700000" algn="bl" rotWithShape="0">
              <a:srgbClr val="B8C0D2">
                <a:alpha val="15000"/>
              </a:srgbClr>
            </a:outerShdw>
          </a:effectLst>
        </p:spPr>
        <p:txBody>
          <a:bodyPr wrap="square"/>
          <a:lstStyle/>
          <a:p>
            <a:endParaRPr/>
          </a:p>
        </p:txBody>
      </p:sp>
      <p:sp>
        <p:nvSpPr>
          <p:cNvPr id="13" name="Shape 10"/>
          <p:cNvSpPr/>
          <p:nvPr/>
        </p:nvSpPr>
        <p:spPr>
          <a:xfrm>
            <a:off x="3547872" y="2066544"/>
            <a:ext cx="2331720" cy="109728"/>
          </a:xfrm>
          <a:prstGeom prst="rect">
            <a:avLst/>
          </a:prstGeom>
          <a:solidFill>
            <a:srgbClr val="7C5CFC"/>
          </a:solidFill>
          <a:ln w="12700">
            <a:solidFill>
              <a:srgbClr val="7C5CFC">
                <a:alpha val="0"/>
              </a:srgbClr>
            </a:solidFill>
            <a:prstDash val="solid"/>
          </a:ln>
        </p:spPr>
        <p:txBody>
          <a:bodyPr wrap="square"/>
          <a:lstStyle/>
          <a:p>
            <a:endParaRPr/>
          </a:p>
        </p:txBody>
      </p:sp>
      <p:sp>
        <p:nvSpPr>
          <p:cNvPr id="14" name="Shape 11"/>
          <p:cNvSpPr/>
          <p:nvPr/>
        </p:nvSpPr>
        <p:spPr>
          <a:xfrm>
            <a:off x="3730752" y="2386584"/>
            <a:ext cx="493776" cy="493776"/>
          </a:xfrm>
          <a:prstGeom prst="ellipse">
            <a:avLst/>
          </a:prstGeom>
          <a:solidFill>
            <a:srgbClr val="7C5CFC"/>
          </a:solidFill>
          <a:ln w="12700">
            <a:solidFill>
              <a:srgbClr val="7C5CFC">
                <a:alpha val="0"/>
              </a:srgbClr>
            </a:solidFill>
            <a:prstDash val="solid"/>
          </a:ln>
        </p:spPr>
        <p:txBody>
          <a:bodyPr wrap="square"/>
          <a:lstStyle/>
          <a:p>
            <a:endParaRPr/>
          </a:p>
        </p:txBody>
      </p:sp>
      <p:pic>
        <p:nvPicPr>
          <p:cNvPr id="15"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864072" y="2519904"/>
            <a:ext cx="227137" cy="227137"/>
          </a:xfrm>
          <a:prstGeom prst="rect">
            <a:avLst/>
          </a:prstGeom>
        </p:spPr>
      </p:pic>
      <p:sp>
        <p:nvSpPr>
          <p:cNvPr id="16" name="Text 12"/>
          <p:cNvSpPr/>
          <p:nvPr/>
        </p:nvSpPr>
        <p:spPr>
          <a:xfrm>
            <a:off x="3730752" y="3008376"/>
            <a:ext cx="1938528" cy="274320"/>
          </a:xfrm>
          <a:prstGeom prst="rect">
            <a:avLst/>
          </a:prstGeom>
          <a:noFill/>
          <a:ln/>
        </p:spPr>
        <p:txBody>
          <a:bodyPr wrap="square" lIns="0" tIns="0" rIns="0" bIns="0" rtlCol="0" anchor="ctr">
            <a:normAutofit/>
          </a:bodyPr>
          <a:lstStyle/>
          <a:p>
            <a:pPr marL="0" indent="0" algn="l">
              <a:buNone/>
            </a:pPr>
            <a:r>
              <a:rPr lang="en-US" sz="1450" b="1" dirty="0">
                <a:solidFill>
                  <a:srgbClr val="141827"/>
                </a:solidFill>
                <a:latin typeface="Times New Roman" pitchFamily="34" charset="0"/>
                <a:ea typeface="Aptos" pitchFamily="34" charset="-122"/>
                <a:cs typeface="Aptos" pitchFamily="34" charset="-120"/>
              </a:rPr>
              <a:t>ONE WORKSPACE</a:t>
            </a:r>
            <a:endParaRPr lang="en-US" sz="1240" dirty="0"/>
          </a:p>
        </p:txBody>
      </p:sp>
      <p:sp>
        <p:nvSpPr>
          <p:cNvPr id="17" name="Text 13"/>
          <p:cNvSpPr/>
          <p:nvPr/>
        </p:nvSpPr>
        <p:spPr>
          <a:xfrm>
            <a:off x="3730752" y="3410711"/>
            <a:ext cx="1938528" cy="2514595"/>
          </a:xfrm>
          <a:prstGeom prst="rect">
            <a:avLst/>
          </a:prstGeom>
          <a:noFill/>
          <a:ln/>
        </p:spPr>
        <p:txBody>
          <a:bodyPr wrap="square" lIns="0" tIns="0" rIns="0" bIns="0" rtlCol="0" anchor="t">
            <a:normAutofit/>
          </a:bodyPr>
          <a:lstStyle/>
          <a:p>
            <a:pPr marL="0" indent="0" algn="ctr">
              <a:buNone/>
            </a:pPr>
            <a:r>
              <a:rPr lang="en-US" sz="2000" dirty="0">
                <a:solidFill>
                  <a:srgbClr val="5C667D"/>
                </a:solidFill>
                <a:latin typeface="Times New Roman" pitchFamily="34" charset="0"/>
                <a:ea typeface="Aptos" pitchFamily="34" charset="-122"/>
                <a:cs typeface="Aptos" pitchFamily="34" charset="-120"/>
              </a:rPr>
              <a:t>Chat, meetings and documents can sit within the same team context, reducing switching between tools.</a:t>
            </a:r>
            <a:endParaRPr lang="en-US" sz="2000" dirty="0"/>
          </a:p>
        </p:txBody>
      </p:sp>
      <p:sp>
        <p:nvSpPr>
          <p:cNvPr id="18" name="Shape 14"/>
          <p:cNvSpPr/>
          <p:nvPr/>
        </p:nvSpPr>
        <p:spPr>
          <a:xfrm>
            <a:off x="6437376" y="2066544"/>
            <a:ext cx="2331720" cy="3557008"/>
          </a:xfrm>
          <a:prstGeom prst="roundRect">
            <a:avLst>
              <a:gd name="adj" fmla="val 4706"/>
            </a:avLst>
          </a:prstGeom>
          <a:solidFill>
            <a:srgbClr val="FFFFFF"/>
          </a:solidFill>
          <a:ln w="12700">
            <a:solidFill>
              <a:srgbClr val="DCE2EE"/>
            </a:solidFill>
            <a:prstDash val="solid"/>
          </a:ln>
          <a:effectLst>
            <a:outerShdw blurRad="16510" dist="50800" dir="2700000" algn="bl" rotWithShape="0">
              <a:srgbClr val="B8C0D2">
                <a:alpha val="15000"/>
              </a:srgbClr>
            </a:outerShdw>
          </a:effectLst>
        </p:spPr>
        <p:txBody>
          <a:bodyPr wrap="square"/>
          <a:lstStyle/>
          <a:p>
            <a:endParaRPr/>
          </a:p>
        </p:txBody>
      </p:sp>
      <p:sp>
        <p:nvSpPr>
          <p:cNvPr id="19" name="Shape 15"/>
          <p:cNvSpPr/>
          <p:nvPr/>
        </p:nvSpPr>
        <p:spPr>
          <a:xfrm>
            <a:off x="6437376" y="2066544"/>
            <a:ext cx="2331720" cy="109728"/>
          </a:xfrm>
          <a:prstGeom prst="rect">
            <a:avLst/>
          </a:prstGeom>
          <a:solidFill>
            <a:srgbClr val="FFB84D"/>
          </a:solidFill>
          <a:ln w="12700">
            <a:solidFill>
              <a:srgbClr val="FFB84D">
                <a:alpha val="0"/>
              </a:srgbClr>
            </a:solidFill>
            <a:prstDash val="solid"/>
          </a:ln>
        </p:spPr>
        <p:txBody>
          <a:bodyPr wrap="square"/>
          <a:lstStyle/>
          <a:p>
            <a:endParaRPr/>
          </a:p>
        </p:txBody>
      </p:sp>
      <p:sp>
        <p:nvSpPr>
          <p:cNvPr id="20" name="Shape 16"/>
          <p:cNvSpPr/>
          <p:nvPr/>
        </p:nvSpPr>
        <p:spPr>
          <a:xfrm>
            <a:off x="6620256" y="2386584"/>
            <a:ext cx="493776" cy="493776"/>
          </a:xfrm>
          <a:prstGeom prst="ellipse">
            <a:avLst/>
          </a:prstGeom>
          <a:solidFill>
            <a:srgbClr val="FFB84D"/>
          </a:solidFill>
          <a:ln w="12700">
            <a:solidFill>
              <a:srgbClr val="FFB84D">
                <a:alpha val="0"/>
              </a:srgbClr>
            </a:solidFill>
            <a:prstDash val="solid"/>
          </a:ln>
        </p:spPr>
        <p:txBody>
          <a:bodyPr wrap="square"/>
          <a:lstStyle/>
          <a:p>
            <a:endParaRPr/>
          </a:p>
        </p:txBody>
      </p:sp>
      <p:pic>
        <p:nvPicPr>
          <p:cNvPr id="21"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753576" y="2519904"/>
            <a:ext cx="227137" cy="227137"/>
          </a:xfrm>
          <a:prstGeom prst="rect">
            <a:avLst/>
          </a:prstGeom>
        </p:spPr>
      </p:pic>
      <p:sp>
        <p:nvSpPr>
          <p:cNvPr id="22" name="Text 17"/>
          <p:cNvSpPr/>
          <p:nvPr/>
        </p:nvSpPr>
        <p:spPr>
          <a:xfrm>
            <a:off x="6620256" y="3008376"/>
            <a:ext cx="1938528" cy="274320"/>
          </a:xfrm>
          <a:prstGeom prst="rect">
            <a:avLst/>
          </a:prstGeom>
          <a:noFill/>
          <a:ln/>
        </p:spPr>
        <p:txBody>
          <a:bodyPr wrap="square" lIns="0" tIns="0" rIns="0" bIns="0" rtlCol="0" anchor="ctr">
            <a:normAutofit/>
          </a:bodyPr>
          <a:lstStyle/>
          <a:p>
            <a:pPr marL="0" indent="0" algn="l">
              <a:buNone/>
            </a:pPr>
            <a:r>
              <a:rPr lang="en-US" sz="1450" b="1" dirty="0">
                <a:solidFill>
                  <a:srgbClr val="141827"/>
                </a:solidFill>
                <a:latin typeface="Times New Roman" pitchFamily="34" charset="0"/>
                <a:ea typeface="Aptos" pitchFamily="34" charset="-122"/>
                <a:cs typeface="Aptos" pitchFamily="34" charset="-120"/>
              </a:rPr>
              <a:t>FLEXIBLE ACCESS</a:t>
            </a:r>
            <a:endParaRPr lang="en-US" sz="1240" dirty="0"/>
          </a:p>
        </p:txBody>
      </p:sp>
      <p:sp>
        <p:nvSpPr>
          <p:cNvPr id="23" name="Text 18"/>
          <p:cNvSpPr/>
          <p:nvPr/>
        </p:nvSpPr>
        <p:spPr>
          <a:xfrm>
            <a:off x="6620256" y="3410712"/>
            <a:ext cx="1938528" cy="960120"/>
          </a:xfrm>
          <a:prstGeom prst="rect">
            <a:avLst/>
          </a:prstGeom>
          <a:noFill/>
          <a:ln/>
        </p:spPr>
        <p:txBody>
          <a:bodyPr wrap="square" lIns="0" tIns="0" rIns="0" bIns="0" rtlCol="0" anchor="t">
            <a:noAutofit/>
          </a:bodyPr>
          <a:lstStyle/>
          <a:p>
            <a:pPr marL="0" indent="0" algn="ctr">
              <a:buNone/>
            </a:pPr>
            <a:r>
              <a:rPr lang="en-US" sz="2000" dirty="0">
                <a:solidFill>
                  <a:srgbClr val="5C667D"/>
                </a:solidFill>
                <a:latin typeface="Times New Roman" pitchFamily="34" charset="0"/>
                <a:ea typeface="Aptos" pitchFamily="34" charset="-122"/>
                <a:cs typeface="Aptos" pitchFamily="34" charset="-120"/>
              </a:rPr>
              <a:t>Employees can contribute synchronously or asynchronously, which supports dispersed or shift-based teams.</a:t>
            </a:r>
            <a:endParaRPr lang="en-US" sz="2000" dirty="0"/>
          </a:p>
        </p:txBody>
      </p:sp>
      <p:sp>
        <p:nvSpPr>
          <p:cNvPr id="24" name="Shape 19"/>
          <p:cNvSpPr/>
          <p:nvPr/>
        </p:nvSpPr>
        <p:spPr>
          <a:xfrm>
            <a:off x="9326880" y="2066543"/>
            <a:ext cx="2331720" cy="3557005"/>
          </a:xfrm>
          <a:prstGeom prst="roundRect">
            <a:avLst>
              <a:gd name="adj" fmla="val 4706"/>
            </a:avLst>
          </a:prstGeom>
          <a:solidFill>
            <a:srgbClr val="FFFFFF"/>
          </a:solidFill>
          <a:ln w="12700">
            <a:solidFill>
              <a:srgbClr val="DCE2EE"/>
            </a:solidFill>
            <a:prstDash val="solid"/>
          </a:ln>
          <a:effectLst>
            <a:outerShdw blurRad="16510" dist="50800" dir="2700000" algn="bl" rotWithShape="0">
              <a:srgbClr val="B8C0D2">
                <a:alpha val="15000"/>
              </a:srgbClr>
            </a:outerShdw>
          </a:effectLst>
        </p:spPr>
        <p:txBody>
          <a:bodyPr wrap="square"/>
          <a:lstStyle/>
          <a:p>
            <a:endParaRPr/>
          </a:p>
        </p:txBody>
      </p:sp>
      <p:sp>
        <p:nvSpPr>
          <p:cNvPr id="25" name="Shape 20"/>
          <p:cNvSpPr/>
          <p:nvPr/>
        </p:nvSpPr>
        <p:spPr>
          <a:xfrm>
            <a:off x="9326880" y="2066544"/>
            <a:ext cx="2331720" cy="109728"/>
          </a:xfrm>
          <a:prstGeom prst="rect">
            <a:avLst/>
          </a:prstGeom>
          <a:solidFill>
            <a:srgbClr val="FF6B6B"/>
          </a:solidFill>
          <a:ln w="12700">
            <a:solidFill>
              <a:srgbClr val="FF6B6B">
                <a:alpha val="0"/>
              </a:srgbClr>
            </a:solidFill>
            <a:prstDash val="solid"/>
          </a:ln>
        </p:spPr>
        <p:txBody>
          <a:bodyPr wrap="square"/>
          <a:lstStyle/>
          <a:p>
            <a:endParaRPr/>
          </a:p>
        </p:txBody>
      </p:sp>
      <p:sp>
        <p:nvSpPr>
          <p:cNvPr id="26" name="Shape 21"/>
          <p:cNvSpPr/>
          <p:nvPr/>
        </p:nvSpPr>
        <p:spPr>
          <a:xfrm>
            <a:off x="9509760" y="2386584"/>
            <a:ext cx="493776" cy="493776"/>
          </a:xfrm>
          <a:prstGeom prst="ellipse">
            <a:avLst/>
          </a:prstGeom>
          <a:solidFill>
            <a:srgbClr val="FF6B6B"/>
          </a:solidFill>
          <a:ln w="12700">
            <a:solidFill>
              <a:srgbClr val="FF6B6B">
                <a:alpha val="0"/>
              </a:srgbClr>
            </a:solidFill>
            <a:prstDash val="solid"/>
          </a:ln>
        </p:spPr>
        <p:txBody>
          <a:bodyPr wrap="square"/>
          <a:lstStyle/>
          <a:p>
            <a:endParaRPr/>
          </a:p>
        </p:txBody>
      </p:sp>
      <p:pic>
        <p:nvPicPr>
          <p:cNvPr id="27"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9643080" y="2519904"/>
            <a:ext cx="227137" cy="227137"/>
          </a:xfrm>
          <a:prstGeom prst="rect">
            <a:avLst/>
          </a:prstGeom>
        </p:spPr>
      </p:pic>
      <p:sp>
        <p:nvSpPr>
          <p:cNvPr id="28" name="Text 22"/>
          <p:cNvSpPr/>
          <p:nvPr/>
        </p:nvSpPr>
        <p:spPr>
          <a:xfrm>
            <a:off x="9509760" y="3008376"/>
            <a:ext cx="1938528" cy="274320"/>
          </a:xfrm>
          <a:prstGeom prst="rect">
            <a:avLst/>
          </a:prstGeom>
          <a:noFill/>
          <a:ln/>
        </p:spPr>
        <p:txBody>
          <a:bodyPr wrap="square" lIns="0" tIns="0" rIns="0" bIns="0" rtlCol="0" anchor="ctr">
            <a:normAutofit/>
          </a:bodyPr>
          <a:lstStyle/>
          <a:p>
            <a:pPr marL="0" indent="0" algn="l">
              <a:buNone/>
            </a:pPr>
            <a:r>
              <a:rPr lang="en-US" sz="1450" b="1" dirty="0">
                <a:solidFill>
                  <a:srgbClr val="141827"/>
                </a:solidFill>
                <a:latin typeface="Times New Roman" pitchFamily="34" charset="0"/>
                <a:ea typeface="Aptos" pitchFamily="34" charset="-122"/>
                <a:cs typeface="Aptos" pitchFamily="34" charset="-120"/>
              </a:rPr>
              <a:t>SHARED CONTEXT</a:t>
            </a:r>
            <a:endParaRPr lang="en-US" sz="1240" dirty="0"/>
          </a:p>
        </p:txBody>
      </p:sp>
      <p:sp>
        <p:nvSpPr>
          <p:cNvPr id="29" name="Text 23"/>
          <p:cNvSpPr/>
          <p:nvPr/>
        </p:nvSpPr>
        <p:spPr>
          <a:xfrm>
            <a:off x="9509760" y="3410712"/>
            <a:ext cx="1938528" cy="960120"/>
          </a:xfrm>
          <a:prstGeom prst="rect">
            <a:avLst/>
          </a:prstGeom>
          <a:noFill/>
          <a:ln/>
        </p:spPr>
        <p:txBody>
          <a:bodyPr wrap="square" lIns="0" tIns="0" rIns="0" bIns="0" rtlCol="0" anchor="t">
            <a:noAutofit/>
          </a:bodyPr>
          <a:lstStyle/>
          <a:p>
            <a:pPr marL="0" indent="0" algn="ctr">
              <a:buNone/>
            </a:pPr>
            <a:r>
              <a:rPr lang="en-US" sz="2000" dirty="0">
                <a:solidFill>
                  <a:srgbClr val="5C667D"/>
                </a:solidFill>
                <a:latin typeface="Times New Roman" pitchFamily="34" charset="0"/>
                <a:ea typeface="Aptos" pitchFamily="34" charset="-122"/>
                <a:cs typeface="Aptos" pitchFamily="34" charset="-120"/>
              </a:rPr>
              <a:t>A conversation can remain visible to the group, helping staff understand why a decision was made.</a:t>
            </a:r>
            <a:endParaRPr lang="en-US" sz="2000" dirty="0"/>
          </a:p>
        </p:txBody>
      </p:sp>
      <p:sp>
        <p:nvSpPr>
          <p:cNvPr id="35" name="Shape 28"/>
          <p:cNvSpPr/>
          <p:nvPr/>
        </p:nvSpPr>
        <p:spPr>
          <a:xfrm>
            <a:off x="530352" y="6144768"/>
            <a:ext cx="11109960" cy="0"/>
          </a:xfrm>
          <a:prstGeom prst="line">
            <a:avLst/>
          </a:prstGeom>
          <a:noFill/>
          <a:ln w="10160">
            <a:solidFill>
              <a:srgbClr val="D5DAE7"/>
            </a:solidFill>
            <a:prstDash val="solid"/>
          </a:ln>
        </p:spPr>
        <p:txBody>
          <a:bodyPr wrap="square"/>
          <a:lstStyle/>
          <a:p>
            <a:endParaRPr/>
          </a:p>
        </p:txBody>
      </p:sp>
      <p:sp>
        <p:nvSpPr>
          <p:cNvPr id="37" name="Slide Number Placeholder 0"/>
          <p:cNvSpPr>
            <a:spLocks noGrp="1"/>
          </p:cNvSpPr>
          <p:nvPr>
            <p:ph type="sldNum" sz="quarter" idx="4294967295"/>
          </p:nvPr>
        </p:nvSpPr>
        <p:spPr>
          <a:xfrm>
            <a:off x="11722608" y="6446520"/>
            <a:ext cx="800000" cy="300000"/>
          </a:xfrm>
          <a:prstGeom prst="rect">
            <a:avLst/>
          </a:prstGeom>
          <a:extLst>
            <a:ext uri="{C572A759-6A51-4108-AA02-DFA0A04FC94B}">
              <ma14:wrappingTextBoxFlag xmlns:ma14="http://schemas.microsoft.com/office/mac/drawingml/2011/main" xmlns="" val="0"/>
            </a:ext>
          </a:extLst>
        </p:spPr>
        <p:txBody>
          <a:bodyPr wrap="square"/>
          <a:lstStyle>
            <a:lvl1pPr>
              <a:defRPr sz="800">
                <a:solidFill>
                  <a:srgbClr val="6F7890"/>
                </a:solidFill>
                <a:latin typeface="Aptos"/>
                <a:ea typeface="Aptos"/>
                <a:cs typeface="Aptos"/>
              </a:defRPr>
            </a:lvl1pPr>
          </a:lstStyle>
          <a:p>
            <a:pPr algn="l"/>
            <a:fld id="{F7021451-1387-4CA6-816F-3879F97B5CBC}" type="slidenum">
              <a:rPr lang="en-US" b="0"/>
              <a:t>5</a:t>
            </a:fld>
            <a:endParaRPr lang="en-US"/>
          </a:p>
        </p:txBody>
      </p:sp>
      <p:sp>
        <p:nvSpPr>
          <p:cNvPr id="38" name="Rounded Rectangle 37"/>
          <p:cNvSpPr/>
          <p:nvPr/>
        </p:nvSpPr>
        <p:spPr>
          <a:xfrm>
            <a:off x="566928" y="310896"/>
            <a:ext cx="7543800" cy="438912"/>
          </a:xfrm>
          <a:prstGeom prst="roundRect">
            <a:avLst/>
          </a:prstGeom>
          <a:solidFill>
            <a:srgbClr val="EEEAFE"/>
          </a:solidFill>
          <a:ln w="6350">
            <a:solidFill>
              <a:srgbClr val="EEEAF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9" name="Rounded Rectangle 38"/>
          <p:cNvSpPr/>
          <p:nvPr/>
        </p:nvSpPr>
        <p:spPr>
          <a:xfrm>
            <a:off x="612648" y="361188"/>
            <a:ext cx="530352" cy="338328"/>
          </a:xfrm>
          <a:prstGeom prst="roundRect">
            <a:avLst/>
          </a:prstGeom>
          <a:solidFill>
            <a:srgbClr val="7C5CF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400" b="1">
                <a:solidFill>
                  <a:srgbClr val="FFFFFF"/>
                </a:solidFill>
                <a:latin typeface="Times New Roman"/>
              </a:rPr>
              <a:t>5</a:t>
            </a:r>
          </a:p>
        </p:txBody>
      </p:sp>
      <p:sp>
        <p:nvSpPr>
          <p:cNvPr id="40" name="Oval 39"/>
          <p:cNvSpPr/>
          <p:nvPr/>
        </p:nvSpPr>
        <p:spPr>
          <a:xfrm>
            <a:off x="1207007" y="374904"/>
            <a:ext cx="292608" cy="292608"/>
          </a:xfrm>
          <a:prstGeom prst="ellipse">
            <a:avLst/>
          </a:prstGeom>
          <a:solidFill>
            <a:srgbClr val="FFFFFF"/>
          </a:solidFill>
          <a:ln w="15240">
            <a:solidFill>
              <a:srgbClr val="7C5CFC"/>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100" b="1">
                <a:solidFill>
                  <a:srgbClr val="7C5CFC"/>
                </a:solidFill>
                <a:latin typeface="Times New Roman"/>
              </a:rPr>
              <a:t>±</a:t>
            </a:r>
          </a:p>
        </p:txBody>
      </p:sp>
      <p:sp>
        <p:nvSpPr>
          <p:cNvPr id="41" name="TextBox 40"/>
          <p:cNvSpPr txBox="1"/>
          <p:nvPr/>
        </p:nvSpPr>
        <p:spPr>
          <a:xfrm>
            <a:off x="1572768" y="329184"/>
            <a:ext cx="6464808" cy="402336"/>
          </a:xfrm>
          <a:prstGeom prst="rect">
            <a:avLst/>
          </a:prstGeom>
          <a:noFill/>
        </p:spPr>
        <p:txBody>
          <a:bodyPr wrap="none" anchor="ctr">
            <a:spAutoFit/>
          </a:bodyPr>
          <a:lstStyle/>
          <a:p>
            <a:r>
              <a:rPr sz="1300" b="1">
                <a:solidFill>
                  <a:srgbClr val="0B1020"/>
                </a:solidFill>
                <a:latin typeface="Times New Roman"/>
              </a:rPr>
              <a:t>QUESTION 5  •  Advantages and limitations of using the chosen tool</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Shape 0"/>
          <p:cNvSpPr/>
          <p:nvPr/>
        </p:nvSpPr>
        <p:spPr>
          <a:xfrm>
            <a:off x="566928" y="438912"/>
            <a:ext cx="868680" cy="310896"/>
          </a:xfrm>
          <a:prstGeom prst="roundRect">
            <a:avLst>
              <a:gd name="adj" fmla="val 23529"/>
            </a:avLst>
          </a:prstGeom>
          <a:solidFill>
            <a:srgbClr val="EEEAFE"/>
          </a:solidFill>
          <a:ln w="12700">
            <a:solidFill>
              <a:srgbClr val="EEEAFE">
                <a:alpha val="0"/>
              </a:srgbClr>
            </a:solidFill>
            <a:prstDash val="solid"/>
          </a:ln>
        </p:spPr>
        <p:txBody>
          <a:bodyPr wrap="square"/>
          <a:lstStyle/>
          <a:p>
            <a:endParaRPr/>
          </a:p>
        </p:txBody>
      </p:sp>
      <p:sp>
        <p:nvSpPr>
          <p:cNvPr id="3" name="Text 1"/>
          <p:cNvSpPr/>
          <p:nvPr/>
        </p:nvSpPr>
        <p:spPr>
          <a:xfrm>
            <a:off x="640080" y="457200"/>
            <a:ext cx="722376" cy="265176"/>
          </a:xfrm>
          <a:prstGeom prst="rect">
            <a:avLst/>
          </a:prstGeom>
          <a:noFill/>
          <a:ln/>
        </p:spPr>
        <p:txBody>
          <a:bodyPr wrap="square" lIns="0" tIns="0" rIns="0" bIns="0" rtlCol="0" anchor="ctr">
            <a:normAutofit fontScale="77500" lnSpcReduction="20000"/>
          </a:bodyPr>
          <a:lstStyle/>
          <a:p>
            <a:pPr marL="0" indent="0" algn="ctr">
              <a:buNone/>
            </a:pPr>
            <a:r>
              <a:rPr lang="en-US" sz="950" b="1" dirty="0">
                <a:solidFill>
                  <a:srgbClr val="7C5CFC"/>
                </a:solidFill>
                <a:latin typeface="Times New Roman" pitchFamily="34" charset="0"/>
                <a:ea typeface="Aptos" pitchFamily="34" charset="-122"/>
                <a:cs typeface="Aptos" pitchFamily="34" charset="-120"/>
              </a:rPr>
              <a:t>Q5 • CRITICAL VIEW</a:t>
            </a:r>
            <a:endParaRPr lang="en-US" sz="950" dirty="0"/>
          </a:p>
        </p:txBody>
      </p:sp>
      <p:sp>
        <p:nvSpPr>
          <p:cNvPr id="4" name="Text 2"/>
          <p:cNvSpPr/>
          <p:nvPr/>
        </p:nvSpPr>
        <p:spPr>
          <a:xfrm>
            <a:off x="566928" y="841248"/>
            <a:ext cx="10789920" cy="566928"/>
          </a:xfrm>
          <a:prstGeom prst="rect">
            <a:avLst/>
          </a:prstGeom>
          <a:noFill/>
          <a:ln/>
        </p:spPr>
        <p:txBody>
          <a:bodyPr wrap="square" lIns="0" tIns="0" rIns="0" bIns="0" rtlCol="0" anchor="b">
            <a:normAutofit/>
          </a:bodyPr>
          <a:lstStyle/>
          <a:p>
            <a:pPr marL="0" indent="0" algn="l">
              <a:buNone/>
            </a:pPr>
            <a:r>
              <a:rPr sz="3050" b="1">
                <a:latin typeface="Times New Roman"/>
              </a:rPr>
              <a:t>Limitations of Microsoft Teams</a:t>
            </a:r>
            <a:endParaRPr lang="en-US" sz="2650" dirty="0"/>
          </a:p>
        </p:txBody>
      </p:sp>
      <p:sp>
        <p:nvSpPr>
          <p:cNvPr id="5" name="Text 3"/>
          <p:cNvSpPr/>
          <p:nvPr/>
        </p:nvSpPr>
        <p:spPr>
          <a:xfrm>
            <a:off x="566928" y="1417320"/>
            <a:ext cx="10607040" cy="347472"/>
          </a:xfrm>
          <a:prstGeom prst="rect">
            <a:avLst/>
          </a:prstGeom>
          <a:noFill/>
          <a:ln/>
        </p:spPr>
        <p:txBody>
          <a:bodyPr wrap="square" lIns="0" tIns="0" rIns="0" bIns="0" rtlCol="0" anchor="t">
            <a:normAutofit/>
          </a:bodyPr>
          <a:lstStyle/>
          <a:p>
            <a:pPr marL="0" indent="0" algn="l">
              <a:buNone/>
            </a:pPr>
            <a:r>
              <a:rPr lang="en-US" sz="1520" dirty="0">
                <a:solidFill>
                  <a:srgbClr val="5C667D"/>
                </a:solidFill>
                <a:latin typeface="Times New Roman" pitchFamily="34" charset="0"/>
                <a:ea typeface="Aptos" pitchFamily="34" charset="-122"/>
                <a:cs typeface="Aptos" pitchFamily="34" charset="-120"/>
              </a:rPr>
              <a:t>A collaboration platform can also create overload, fragmentation or exclusion when people use it inconsistently.</a:t>
            </a:r>
            <a:endParaRPr lang="en-US" sz="1300" dirty="0"/>
          </a:p>
        </p:txBody>
      </p:sp>
      <p:sp>
        <p:nvSpPr>
          <p:cNvPr id="6" name="Shape 4"/>
          <p:cNvSpPr/>
          <p:nvPr/>
        </p:nvSpPr>
        <p:spPr>
          <a:xfrm>
            <a:off x="640080" y="1706747"/>
            <a:ext cx="2606040" cy="2973587"/>
          </a:xfrm>
          <a:prstGeom prst="roundRect">
            <a:avLst>
              <a:gd name="adj" fmla="val 4364"/>
            </a:avLst>
          </a:prstGeom>
          <a:solidFill>
            <a:srgbClr val="FFFFFF"/>
          </a:solidFill>
          <a:ln w="12700">
            <a:solidFill>
              <a:srgbClr val="DCE2EE"/>
            </a:solidFill>
            <a:prstDash val="solid"/>
          </a:ln>
          <a:effectLst>
            <a:outerShdw blurRad="16510" dist="50800" dir="2700000" algn="bl" rotWithShape="0">
              <a:srgbClr val="B8C0D2">
                <a:alpha val="15000"/>
              </a:srgbClr>
            </a:outerShdw>
          </a:effectLst>
        </p:spPr>
        <p:txBody>
          <a:bodyPr wrap="square"/>
          <a:lstStyle/>
          <a:p>
            <a:endParaRPr/>
          </a:p>
        </p:txBody>
      </p:sp>
      <p:sp>
        <p:nvSpPr>
          <p:cNvPr id="7" name="Shape 5"/>
          <p:cNvSpPr/>
          <p:nvPr/>
        </p:nvSpPr>
        <p:spPr>
          <a:xfrm>
            <a:off x="804672" y="1871340"/>
            <a:ext cx="694944" cy="310896"/>
          </a:xfrm>
          <a:prstGeom prst="roundRect">
            <a:avLst>
              <a:gd name="adj" fmla="val 23529"/>
            </a:avLst>
          </a:prstGeom>
          <a:solidFill>
            <a:srgbClr val="FFECEC"/>
          </a:solidFill>
          <a:ln w="12700">
            <a:solidFill>
              <a:srgbClr val="FFECEC">
                <a:alpha val="0"/>
              </a:srgbClr>
            </a:solidFill>
            <a:prstDash val="solid"/>
          </a:ln>
        </p:spPr>
        <p:txBody>
          <a:bodyPr wrap="square"/>
          <a:lstStyle/>
          <a:p>
            <a:endParaRPr/>
          </a:p>
        </p:txBody>
      </p:sp>
      <p:sp>
        <p:nvSpPr>
          <p:cNvPr id="8" name="Text 6"/>
          <p:cNvSpPr/>
          <p:nvPr/>
        </p:nvSpPr>
        <p:spPr>
          <a:xfrm>
            <a:off x="877824" y="1889628"/>
            <a:ext cx="1115568" cy="182880"/>
          </a:xfrm>
          <a:prstGeom prst="rect">
            <a:avLst/>
          </a:prstGeom>
          <a:noFill/>
          <a:ln/>
        </p:spPr>
        <p:txBody>
          <a:bodyPr wrap="square" lIns="0" tIns="0" rIns="0" bIns="0" rtlCol="0" anchor="ctr">
            <a:noAutofit/>
          </a:bodyPr>
          <a:lstStyle/>
          <a:p>
            <a:pPr marL="0" indent="0" algn="ctr">
              <a:buNone/>
            </a:pPr>
            <a:r>
              <a:rPr lang="en-US" b="1" dirty="0">
                <a:solidFill>
                  <a:srgbClr val="FF6B6B"/>
                </a:solidFill>
                <a:latin typeface="Times New Roman" pitchFamily="34" charset="0"/>
                <a:ea typeface="Aptos" pitchFamily="34" charset="-122"/>
                <a:cs typeface="Aptos" pitchFamily="34" charset="-120"/>
              </a:rPr>
              <a:t>RISK 01</a:t>
            </a:r>
            <a:endParaRPr lang="en-US" dirty="0"/>
          </a:p>
        </p:txBody>
      </p:sp>
      <p:sp>
        <p:nvSpPr>
          <p:cNvPr id="9" name="Shape 7"/>
          <p:cNvSpPr/>
          <p:nvPr/>
        </p:nvSpPr>
        <p:spPr>
          <a:xfrm>
            <a:off x="2606040" y="1889628"/>
            <a:ext cx="420624" cy="420624"/>
          </a:xfrm>
          <a:prstGeom prst="ellipse">
            <a:avLst/>
          </a:prstGeom>
          <a:solidFill>
            <a:srgbClr val="FF6B6B"/>
          </a:solidFill>
          <a:ln w="12700">
            <a:solidFill>
              <a:srgbClr val="FF6B6B">
                <a:alpha val="0"/>
              </a:srgbClr>
            </a:solidFill>
            <a:prstDash val="solid"/>
          </a:ln>
        </p:spPr>
        <p:txBody>
          <a:bodyPr wrap="square"/>
          <a:lstStyle/>
          <a:p>
            <a:endParaRPr/>
          </a:p>
        </p:txBody>
      </p:sp>
      <p:pic>
        <p:nvPicPr>
          <p:cNvPr id="10"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2719608" y="2003196"/>
            <a:ext cx="193487" cy="193487"/>
          </a:xfrm>
          <a:prstGeom prst="rect">
            <a:avLst/>
          </a:prstGeom>
        </p:spPr>
      </p:pic>
      <p:sp>
        <p:nvSpPr>
          <p:cNvPr id="11" name="Text 8"/>
          <p:cNvSpPr/>
          <p:nvPr/>
        </p:nvSpPr>
        <p:spPr>
          <a:xfrm>
            <a:off x="804672" y="2511420"/>
            <a:ext cx="2148840" cy="310896"/>
          </a:xfrm>
          <a:prstGeom prst="rect">
            <a:avLst/>
          </a:prstGeom>
          <a:noFill/>
          <a:ln/>
        </p:spPr>
        <p:txBody>
          <a:bodyPr wrap="square" lIns="0" tIns="0" rIns="0" bIns="0" rtlCol="0" anchor="ctr">
            <a:noAutofit/>
          </a:bodyPr>
          <a:lstStyle/>
          <a:p>
            <a:pPr marL="0" indent="0" algn="l">
              <a:buNone/>
            </a:pPr>
            <a:r>
              <a:rPr lang="en-US" b="1" dirty="0">
                <a:solidFill>
                  <a:srgbClr val="141827"/>
                </a:solidFill>
                <a:latin typeface="Times New Roman" pitchFamily="34" charset="0"/>
                <a:ea typeface="Aptos" pitchFamily="34" charset="-122"/>
                <a:cs typeface="Aptos" pitchFamily="34" charset="-120"/>
              </a:rPr>
              <a:t>CHANNEL OVERLOAD</a:t>
            </a:r>
            <a:endParaRPr lang="en-US" dirty="0"/>
          </a:p>
        </p:txBody>
      </p:sp>
      <p:sp>
        <p:nvSpPr>
          <p:cNvPr id="12" name="Text 9"/>
          <p:cNvSpPr/>
          <p:nvPr/>
        </p:nvSpPr>
        <p:spPr>
          <a:xfrm>
            <a:off x="804672" y="2932044"/>
            <a:ext cx="2148840" cy="877824"/>
          </a:xfrm>
          <a:prstGeom prst="rect">
            <a:avLst/>
          </a:prstGeom>
          <a:noFill/>
          <a:ln/>
        </p:spPr>
        <p:txBody>
          <a:bodyPr wrap="square" lIns="0" tIns="0" rIns="0" bIns="0" rtlCol="0" anchor="t">
            <a:noAutofit/>
          </a:bodyPr>
          <a:lstStyle/>
          <a:p>
            <a:pPr marL="0" indent="0" algn="l">
              <a:buNone/>
            </a:pPr>
            <a:r>
              <a:rPr lang="en-US" dirty="0">
                <a:solidFill>
                  <a:srgbClr val="5C667D"/>
                </a:solidFill>
                <a:latin typeface="Times New Roman" pitchFamily="34" charset="0"/>
                <a:ea typeface="Aptos" pitchFamily="34" charset="-122"/>
                <a:cs typeface="Aptos" pitchFamily="34" charset="-120"/>
              </a:rPr>
              <a:t>Too many teams, channels or threads make information harder — not easier — to locate.</a:t>
            </a:r>
            <a:endParaRPr lang="en-US" dirty="0"/>
          </a:p>
        </p:txBody>
      </p:sp>
      <p:sp>
        <p:nvSpPr>
          <p:cNvPr id="13" name="Shape 10"/>
          <p:cNvSpPr/>
          <p:nvPr/>
        </p:nvSpPr>
        <p:spPr>
          <a:xfrm>
            <a:off x="3419856" y="1999355"/>
            <a:ext cx="2606040" cy="3093853"/>
          </a:xfrm>
          <a:prstGeom prst="roundRect">
            <a:avLst>
              <a:gd name="adj" fmla="val 4364"/>
            </a:avLst>
          </a:prstGeom>
          <a:solidFill>
            <a:srgbClr val="FFFFFF"/>
          </a:solidFill>
          <a:ln w="12700">
            <a:solidFill>
              <a:srgbClr val="DCE2EE"/>
            </a:solidFill>
            <a:prstDash val="solid"/>
          </a:ln>
          <a:effectLst>
            <a:outerShdw blurRad="16510" dist="50800" dir="2700000" algn="bl" rotWithShape="0">
              <a:srgbClr val="B8C0D2">
                <a:alpha val="15000"/>
              </a:srgbClr>
            </a:outerShdw>
          </a:effectLst>
        </p:spPr>
        <p:txBody>
          <a:bodyPr wrap="square"/>
          <a:lstStyle/>
          <a:p>
            <a:endParaRPr/>
          </a:p>
        </p:txBody>
      </p:sp>
      <p:sp>
        <p:nvSpPr>
          <p:cNvPr id="14" name="Shape 11"/>
          <p:cNvSpPr/>
          <p:nvPr/>
        </p:nvSpPr>
        <p:spPr>
          <a:xfrm>
            <a:off x="3584448" y="2163948"/>
            <a:ext cx="694944" cy="310896"/>
          </a:xfrm>
          <a:prstGeom prst="roundRect">
            <a:avLst>
              <a:gd name="adj" fmla="val 23529"/>
            </a:avLst>
          </a:prstGeom>
          <a:solidFill>
            <a:srgbClr val="FFF4E2"/>
          </a:solidFill>
          <a:ln w="12700">
            <a:solidFill>
              <a:srgbClr val="FFF4E2">
                <a:alpha val="0"/>
              </a:srgbClr>
            </a:solidFill>
            <a:prstDash val="solid"/>
          </a:ln>
        </p:spPr>
        <p:txBody>
          <a:bodyPr wrap="square"/>
          <a:lstStyle/>
          <a:p>
            <a:endParaRPr/>
          </a:p>
        </p:txBody>
      </p:sp>
      <p:sp>
        <p:nvSpPr>
          <p:cNvPr id="15" name="Text 12"/>
          <p:cNvSpPr/>
          <p:nvPr/>
        </p:nvSpPr>
        <p:spPr>
          <a:xfrm>
            <a:off x="3657599" y="2182236"/>
            <a:ext cx="949121" cy="128016"/>
          </a:xfrm>
          <a:prstGeom prst="rect">
            <a:avLst/>
          </a:prstGeom>
          <a:noFill/>
          <a:ln/>
        </p:spPr>
        <p:txBody>
          <a:bodyPr wrap="square" lIns="0" tIns="0" rIns="0" bIns="0" rtlCol="0" anchor="ctr">
            <a:noAutofit/>
          </a:bodyPr>
          <a:lstStyle/>
          <a:p>
            <a:pPr marL="0" indent="0" algn="ctr">
              <a:buNone/>
            </a:pPr>
            <a:r>
              <a:rPr lang="en-US" b="1" dirty="0">
                <a:solidFill>
                  <a:srgbClr val="FFB84D"/>
                </a:solidFill>
                <a:latin typeface="Times New Roman" pitchFamily="34" charset="0"/>
                <a:ea typeface="Aptos" pitchFamily="34" charset="-122"/>
                <a:cs typeface="Aptos" pitchFamily="34" charset="-120"/>
              </a:rPr>
              <a:t>RISK 02</a:t>
            </a:r>
            <a:endParaRPr lang="en-US" dirty="0"/>
          </a:p>
        </p:txBody>
      </p:sp>
      <p:sp>
        <p:nvSpPr>
          <p:cNvPr id="16" name="Shape 13"/>
          <p:cNvSpPr/>
          <p:nvPr/>
        </p:nvSpPr>
        <p:spPr>
          <a:xfrm>
            <a:off x="5385816" y="2182236"/>
            <a:ext cx="420624" cy="420624"/>
          </a:xfrm>
          <a:prstGeom prst="ellipse">
            <a:avLst/>
          </a:prstGeom>
          <a:solidFill>
            <a:srgbClr val="FFB84D"/>
          </a:solidFill>
          <a:ln w="12700">
            <a:solidFill>
              <a:srgbClr val="FFB84D">
                <a:alpha val="0"/>
              </a:srgbClr>
            </a:solidFill>
            <a:prstDash val="solid"/>
          </a:ln>
        </p:spPr>
        <p:txBody>
          <a:bodyPr wrap="square"/>
          <a:lstStyle/>
          <a:p>
            <a:endParaRPr/>
          </a:p>
        </p:txBody>
      </p:sp>
      <p:pic>
        <p:nvPicPr>
          <p:cNvPr id="17"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499384" y="2295804"/>
            <a:ext cx="193487" cy="193487"/>
          </a:xfrm>
          <a:prstGeom prst="rect">
            <a:avLst/>
          </a:prstGeom>
        </p:spPr>
      </p:pic>
      <p:sp>
        <p:nvSpPr>
          <p:cNvPr id="18" name="Text 14"/>
          <p:cNvSpPr/>
          <p:nvPr/>
        </p:nvSpPr>
        <p:spPr>
          <a:xfrm>
            <a:off x="3584448" y="2804028"/>
            <a:ext cx="2148840" cy="310896"/>
          </a:xfrm>
          <a:prstGeom prst="rect">
            <a:avLst/>
          </a:prstGeom>
          <a:noFill/>
          <a:ln/>
        </p:spPr>
        <p:txBody>
          <a:bodyPr wrap="square" lIns="0" tIns="0" rIns="0" bIns="0" rtlCol="0" anchor="ctr">
            <a:noAutofit/>
          </a:bodyPr>
          <a:lstStyle/>
          <a:p>
            <a:pPr marL="0" indent="0" algn="l">
              <a:buNone/>
            </a:pPr>
            <a:r>
              <a:rPr lang="en-US" b="1" dirty="0">
                <a:solidFill>
                  <a:srgbClr val="141827"/>
                </a:solidFill>
                <a:latin typeface="Times New Roman" pitchFamily="34" charset="0"/>
                <a:ea typeface="Aptos" pitchFamily="34" charset="-122"/>
                <a:cs typeface="Aptos" pitchFamily="34" charset="-120"/>
              </a:rPr>
              <a:t>NOTIFICATION FATIGUE</a:t>
            </a:r>
            <a:endParaRPr lang="en-US" dirty="0"/>
          </a:p>
        </p:txBody>
      </p:sp>
      <p:sp>
        <p:nvSpPr>
          <p:cNvPr id="19" name="Text 15"/>
          <p:cNvSpPr/>
          <p:nvPr/>
        </p:nvSpPr>
        <p:spPr>
          <a:xfrm>
            <a:off x="3584448" y="3224652"/>
            <a:ext cx="2148840" cy="877824"/>
          </a:xfrm>
          <a:prstGeom prst="rect">
            <a:avLst/>
          </a:prstGeom>
          <a:noFill/>
          <a:ln/>
        </p:spPr>
        <p:txBody>
          <a:bodyPr wrap="square" lIns="0" tIns="0" rIns="0" bIns="0" rtlCol="0" anchor="t">
            <a:noAutofit/>
          </a:bodyPr>
          <a:lstStyle/>
          <a:p>
            <a:pPr marL="0" indent="0" algn="l">
              <a:buNone/>
            </a:pPr>
            <a:r>
              <a:rPr lang="en-US" dirty="0">
                <a:solidFill>
                  <a:srgbClr val="5C667D"/>
                </a:solidFill>
                <a:latin typeface="Times New Roman" pitchFamily="34" charset="0"/>
                <a:ea typeface="Aptos" pitchFamily="34" charset="-122"/>
                <a:cs typeface="Aptos" pitchFamily="34" charset="-120"/>
              </a:rPr>
              <a:t>High message volume can interrupt focused work and create pressure to remain constantly available.</a:t>
            </a:r>
            <a:endParaRPr lang="en-US" dirty="0"/>
          </a:p>
        </p:txBody>
      </p:sp>
      <p:sp>
        <p:nvSpPr>
          <p:cNvPr id="20" name="Shape 16"/>
          <p:cNvSpPr/>
          <p:nvPr/>
        </p:nvSpPr>
        <p:spPr>
          <a:xfrm>
            <a:off x="6199632" y="2291964"/>
            <a:ext cx="2606040" cy="3029844"/>
          </a:xfrm>
          <a:prstGeom prst="roundRect">
            <a:avLst>
              <a:gd name="adj" fmla="val 4364"/>
            </a:avLst>
          </a:prstGeom>
          <a:solidFill>
            <a:srgbClr val="FFFFFF"/>
          </a:solidFill>
          <a:ln w="12700">
            <a:solidFill>
              <a:srgbClr val="DCE2EE"/>
            </a:solidFill>
            <a:prstDash val="solid"/>
          </a:ln>
          <a:effectLst>
            <a:outerShdw blurRad="16510" dist="50800" dir="2700000" algn="bl" rotWithShape="0">
              <a:srgbClr val="B8C0D2">
                <a:alpha val="15000"/>
              </a:srgbClr>
            </a:outerShdw>
          </a:effectLst>
        </p:spPr>
        <p:txBody>
          <a:bodyPr wrap="square"/>
          <a:lstStyle/>
          <a:p>
            <a:endParaRPr/>
          </a:p>
        </p:txBody>
      </p:sp>
      <p:sp>
        <p:nvSpPr>
          <p:cNvPr id="21" name="Shape 17"/>
          <p:cNvSpPr/>
          <p:nvPr/>
        </p:nvSpPr>
        <p:spPr>
          <a:xfrm>
            <a:off x="6364224" y="2456556"/>
            <a:ext cx="694944" cy="310896"/>
          </a:xfrm>
          <a:prstGeom prst="roundRect">
            <a:avLst>
              <a:gd name="adj" fmla="val 23529"/>
            </a:avLst>
          </a:prstGeom>
          <a:solidFill>
            <a:srgbClr val="EEEAFE"/>
          </a:solidFill>
          <a:ln w="12700">
            <a:solidFill>
              <a:srgbClr val="EEEAFE">
                <a:alpha val="0"/>
              </a:srgbClr>
            </a:solidFill>
            <a:prstDash val="solid"/>
          </a:ln>
        </p:spPr>
        <p:txBody>
          <a:bodyPr wrap="square"/>
          <a:lstStyle/>
          <a:p>
            <a:endParaRPr/>
          </a:p>
        </p:txBody>
      </p:sp>
      <p:sp>
        <p:nvSpPr>
          <p:cNvPr id="22" name="Text 18"/>
          <p:cNvSpPr/>
          <p:nvPr/>
        </p:nvSpPr>
        <p:spPr>
          <a:xfrm>
            <a:off x="6437376" y="2474844"/>
            <a:ext cx="1110264" cy="292608"/>
          </a:xfrm>
          <a:prstGeom prst="rect">
            <a:avLst/>
          </a:prstGeom>
          <a:noFill/>
          <a:ln/>
        </p:spPr>
        <p:txBody>
          <a:bodyPr wrap="square" lIns="0" tIns="0" rIns="0" bIns="0" rtlCol="0" anchor="ctr">
            <a:noAutofit/>
          </a:bodyPr>
          <a:lstStyle/>
          <a:p>
            <a:pPr marL="0" indent="0" algn="ctr">
              <a:buNone/>
            </a:pPr>
            <a:r>
              <a:rPr lang="en-US" b="1" dirty="0">
                <a:solidFill>
                  <a:srgbClr val="7C5CFC"/>
                </a:solidFill>
                <a:latin typeface="Times New Roman" pitchFamily="34" charset="0"/>
                <a:ea typeface="Aptos" pitchFamily="34" charset="-122"/>
                <a:cs typeface="Aptos" pitchFamily="34" charset="-120"/>
              </a:rPr>
              <a:t>RISK 03</a:t>
            </a:r>
            <a:endParaRPr lang="en-US" dirty="0"/>
          </a:p>
        </p:txBody>
      </p:sp>
      <p:sp>
        <p:nvSpPr>
          <p:cNvPr id="23" name="Shape 19"/>
          <p:cNvSpPr/>
          <p:nvPr/>
        </p:nvSpPr>
        <p:spPr>
          <a:xfrm>
            <a:off x="8165592" y="2474844"/>
            <a:ext cx="420624" cy="420624"/>
          </a:xfrm>
          <a:prstGeom prst="ellipse">
            <a:avLst/>
          </a:prstGeom>
          <a:solidFill>
            <a:srgbClr val="7C5CFC"/>
          </a:solidFill>
          <a:ln w="12700">
            <a:solidFill>
              <a:srgbClr val="7C5CFC">
                <a:alpha val="0"/>
              </a:srgbClr>
            </a:solidFill>
            <a:prstDash val="solid"/>
          </a:ln>
        </p:spPr>
        <p:txBody>
          <a:bodyPr wrap="square"/>
          <a:lstStyle/>
          <a:p>
            <a:endParaRPr/>
          </a:p>
        </p:txBody>
      </p:sp>
      <p:pic>
        <p:nvPicPr>
          <p:cNvPr id="24"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279160" y="2588412"/>
            <a:ext cx="193487" cy="193487"/>
          </a:xfrm>
          <a:prstGeom prst="rect">
            <a:avLst/>
          </a:prstGeom>
        </p:spPr>
      </p:pic>
      <p:sp>
        <p:nvSpPr>
          <p:cNvPr id="25" name="Text 20"/>
          <p:cNvSpPr/>
          <p:nvPr/>
        </p:nvSpPr>
        <p:spPr>
          <a:xfrm>
            <a:off x="6364224" y="3096636"/>
            <a:ext cx="2148840" cy="310896"/>
          </a:xfrm>
          <a:prstGeom prst="rect">
            <a:avLst/>
          </a:prstGeom>
          <a:noFill/>
          <a:ln/>
        </p:spPr>
        <p:txBody>
          <a:bodyPr wrap="square" lIns="0" tIns="0" rIns="0" bIns="0" rtlCol="0" anchor="ctr">
            <a:noAutofit/>
          </a:bodyPr>
          <a:lstStyle/>
          <a:p>
            <a:pPr marL="0" indent="0" algn="l">
              <a:buNone/>
            </a:pPr>
            <a:r>
              <a:rPr lang="en-US" b="1" dirty="0">
                <a:solidFill>
                  <a:srgbClr val="141827"/>
                </a:solidFill>
                <a:latin typeface="Times New Roman" pitchFamily="34" charset="0"/>
                <a:ea typeface="Aptos" pitchFamily="34" charset="-122"/>
                <a:cs typeface="Aptos" pitchFamily="34" charset="-120"/>
              </a:rPr>
              <a:t>UNEQUAL CONFIDENCE</a:t>
            </a:r>
            <a:endParaRPr lang="en-US" dirty="0"/>
          </a:p>
        </p:txBody>
      </p:sp>
      <p:sp>
        <p:nvSpPr>
          <p:cNvPr id="26" name="Text 21"/>
          <p:cNvSpPr/>
          <p:nvPr/>
        </p:nvSpPr>
        <p:spPr>
          <a:xfrm>
            <a:off x="6364224" y="3517260"/>
            <a:ext cx="2148840" cy="877824"/>
          </a:xfrm>
          <a:prstGeom prst="rect">
            <a:avLst/>
          </a:prstGeom>
          <a:noFill/>
          <a:ln/>
        </p:spPr>
        <p:txBody>
          <a:bodyPr wrap="square" lIns="0" tIns="0" rIns="0" bIns="0" rtlCol="0" anchor="t">
            <a:noAutofit/>
          </a:bodyPr>
          <a:lstStyle/>
          <a:p>
            <a:pPr marL="0" indent="0" algn="l">
              <a:buNone/>
            </a:pPr>
            <a:r>
              <a:rPr lang="en-US" dirty="0">
                <a:solidFill>
                  <a:srgbClr val="5C667D"/>
                </a:solidFill>
                <a:latin typeface="Times New Roman" pitchFamily="34" charset="0"/>
                <a:ea typeface="Aptos" pitchFamily="34" charset="-122"/>
                <a:cs typeface="Aptos" pitchFamily="34" charset="-120"/>
              </a:rPr>
              <a:t>When staff differ in how easy they find the technology, information-sharing relationships may weaken.</a:t>
            </a:r>
            <a:endParaRPr lang="en-US" dirty="0"/>
          </a:p>
        </p:txBody>
      </p:sp>
      <p:sp>
        <p:nvSpPr>
          <p:cNvPr id="27" name="Shape 22"/>
          <p:cNvSpPr/>
          <p:nvPr/>
        </p:nvSpPr>
        <p:spPr>
          <a:xfrm>
            <a:off x="8979408" y="2584572"/>
            <a:ext cx="2606040" cy="2997840"/>
          </a:xfrm>
          <a:prstGeom prst="roundRect">
            <a:avLst>
              <a:gd name="adj" fmla="val 4364"/>
            </a:avLst>
          </a:prstGeom>
          <a:solidFill>
            <a:srgbClr val="FFFFFF"/>
          </a:solidFill>
          <a:ln w="12700">
            <a:solidFill>
              <a:srgbClr val="DCE2EE"/>
            </a:solidFill>
            <a:prstDash val="solid"/>
          </a:ln>
          <a:effectLst>
            <a:outerShdw blurRad="16510" dist="50800" dir="2700000" algn="bl" rotWithShape="0">
              <a:srgbClr val="B8C0D2">
                <a:alpha val="15000"/>
              </a:srgbClr>
            </a:outerShdw>
          </a:effectLst>
        </p:spPr>
        <p:txBody>
          <a:bodyPr wrap="square"/>
          <a:lstStyle/>
          <a:p>
            <a:endParaRPr/>
          </a:p>
        </p:txBody>
      </p:sp>
      <p:sp>
        <p:nvSpPr>
          <p:cNvPr id="28" name="Shape 23"/>
          <p:cNvSpPr/>
          <p:nvPr/>
        </p:nvSpPr>
        <p:spPr>
          <a:xfrm>
            <a:off x="9144000" y="2749164"/>
            <a:ext cx="694944" cy="310896"/>
          </a:xfrm>
          <a:prstGeom prst="roundRect">
            <a:avLst>
              <a:gd name="adj" fmla="val 23529"/>
            </a:avLst>
          </a:prstGeom>
          <a:solidFill>
            <a:srgbClr val="E8FBF8"/>
          </a:solidFill>
          <a:ln w="12700">
            <a:solidFill>
              <a:srgbClr val="E8FBF8">
                <a:alpha val="0"/>
              </a:srgbClr>
            </a:solidFill>
            <a:prstDash val="solid"/>
          </a:ln>
        </p:spPr>
        <p:txBody>
          <a:bodyPr wrap="square"/>
          <a:lstStyle/>
          <a:p>
            <a:endParaRPr/>
          </a:p>
        </p:txBody>
      </p:sp>
      <p:sp>
        <p:nvSpPr>
          <p:cNvPr id="29" name="Text 24"/>
          <p:cNvSpPr/>
          <p:nvPr/>
        </p:nvSpPr>
        <p:spPr>
          <a:xfrm>
            <a:off x="9217152" y="2767452"/>
            <a:ext cx="996696" cy="292608"/>
          </a:xfrm>
          <a:prstGeom prst="rect">
            <a:avLst/>
          </a:prstGeom>
          <a:noFill/>
          <a:ln/>
        </p:spPr>
        <p:txBody>
          <a:bodyPr wrap="square" lIns="0" tIns="0" rIns="0" bIns="0" rtlCol="0" anchor="ctr">
            <a:noAutofit/>
          </a:bodyPr>
          <a:lstStyle/>
          <a:p>
            <a:pPr marL="0" indent="0" algn="ctr">
              <a:buNone/>
            </a:pPr>
            <a:r>
              <a:rPr lang="en-US" b="1" dirty="0">
                <a:solidFill>
                  <a:srgbClr val="36D3C5"/>
                </a:solidFill>
                <a:latin typeface="Times New Roman" pitchFamily="34" charset="0"/>
                <a:ea typeface="Aptos" pitchFamily="34" charset="-122"/>
                <a:cs typeface="Aptos" pitchFamily="34" charset="-120"/>
              </a:rPr>
              <a:t>RISK 04</a:t>
            </a:r>
            <a:endParaRPr lang="en-US" dirty="0"/>
          </a:p>
        </p:txBody>
      </p:sp>
      <p:sp>
        <p:nvSpPr>
          <p:cNvPr id="30" name="Shape 25"/>
          <p:cNvSpPr/>
          <p:nvPr/>
        </p:nvSpPr>
        <p:spPr>
          <a:xfrm>
            <a:off x="10945368" y="2767452"/>
            <a:ext cx="420624" cy="420624"/>
          </a:xfrm>
          <a:prstGeom prst="ellipse">
            <a:avLst/>
          </a:prstGeom>
          <a:solidFill>
            <a:srgbClr val="36D3C5"/>
          </a:solidFill>
          <a:ln w="12700">
            <a:solidFill>
              <a:srgbClr val="36D3C5">
                <a:alpha val="0"/>
              </a:srgbClr>
            </a:solidFill>
            <a:prstDash val="solid"/>
          </a:ln>
        </p:spPr>
        <p:txBody>
          <a:bodyPr wrap="square"/>
          <a:lstStyle/>
          <a:p>
            <a:endParaRPr/>
          </a:p>
        </p:txBody>
      </p:sp>
      <p:pic>
        <p:nvPicPr>
          <p:cNvPr id="31" name="Image 3" descr="preencoded.png"/>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1058936" y="2881020"/>
            <a:ext cx="193487" cy="193487"/>
          </a:xfrm>
          <a:prstGeom prst="rect">
            <a:avLst/>
          </a:prstGeom>
        </p:spPr>
      </p:pic>
      <p:sp>
        <p:nvSpPr>
          <p:cNvPr id="32" name="Text 26"/>
          <p:cNvSpPr/>
          <p:nvPr/>
        </p:nvSpPr>
        <p:spPr>
          <a:xfrm>
            <a:off x="9144000" y="3389244"/>
            <a:ext cx="2148840" cy="310896"/>
          </a:xfrm>
          <a:prstGeom prst="rect">
            <a:avLst/>
          </a:prstGeom>
          <a:noFill/>
          <a:ln/>
        </p:spPr>
        <p:txBody>
          <a:bodyPr wrap="square" lIns="0" tIns="0" rIns="0" bIns="0" rtlCol="0" anchor="ctr">
            <a:noAutofit/>
          </a:bodyPr>
          <a:lstStyle/>
          <a:p>
            <a:pPr marL="0" indent="0" algn="l">
              <a:buNone/>
            </a:pPr>
            <a:r>
              <a:rPr lang="en-US" b="1" dirty="0">
                <a:solidFill>
                  <a:srgbClr val="141827"/>
                </a:solidFill>
                <a:latin typeface="Times New Roman" pitchFamily="34" charset="0"/>
                <a:ea typeface="Aptos" pitchFamily="34" charset="-122"/>
                <a:cs typeface="Aptos" pitchFamily="34" charset="-120"/>
              </a:rPr>
              <a:t>LESS INFORMAL CONTACT</a:t>
            </a:r>
            <a:endParaRPr lang="en-US" dirty="0"/>
          </a:p>
        </p:txBody>
      </p:sp>
      <p:sp>
        <p:nvSpPr>
          <p:cNvPr id="33" name="Text 27"/>
          <p:cNvSpPr/>
          <p:nvPr/>
        </p:nvSpPr>
        <p:spPr>
          <a:xfrm>
            <a:off x="9144000" y="3809868"/>
            <a:ext cx="2148840" cy="877824"/>
          </a:xfrm>
          <a:prstGeom prst="rect">
            <a:avLst/>
          </a:prstGeom>
          <a:noFill/>
          <a:ln/>
        </p:spPr>
        <p:txBody>
          <a:bodyPr wrap="square" lIns="0" tIns="0" rIns="0" bIns="0" rtlCol="0" anchor="t">
            <a:noAutofit/>
          </a:bodyPr>
          <a:lstStyle/>
          <a:p>
            <a:pPr marL="0" indent="0" algn="l">
              <a:buNone/>
            </a:pPr>
            <a:r>
              <a:rPr lang="en-US" dirty="0">
                <a:solidFill>
                  <a:srgbClr val="5C667D"/>
                </a:solidFill>
                <a:latin typeface="Times New Roman" pitchFamily="34" charset="0"/>
                <a:ea typeface="Aptos" pitchFamily="34" charset="-122"/>
                <a:cs typeface="Aptos" pitchFamily="34" charset="-120"/>
              </a:rPr>
              <a:t>Digital communication may not fully replace spontaneous face-to-face interactions and social cues.</a:t>
            </a:r>
            <a:endParaRPr lang="en-US" dirty="0"/>
          </a:p>
        </p:txBody>
      </p:sp>
      <p:sp>
        <p:nvSpPr>
          <p:cNvPr id="34" name="Text 28"/>
          <p:cNvSpPr/>
          <p:nvPr/>
        </p:nvSpPr>
        <p:spPr>
          <a:xfrm>
            <a:off x="566928" y="5582412"/>
            <a:ext cx="1686339" cy="274319"/>
          </a:xfrm>
          <a:prstGeom prst="rect">
            <a:avLst/>
          </a:prstGeom>
          <a:noFill/>
          <a:ln/>
        </p:spPr>
        <p:txBody>
          <a:bodyPr wrap="square" lIns="0" tIns="0" rIns="0" bIns="0" rtlCol="0" anchor="ctr">
            <a:noAutofit/>
          </a:bodyPr>
          <a:lstStyle/>
          <a:p>
            <a:pPr marL="0" indent="0" algn="l">
              <a:buNone/>
            </a:pPr>
            <a:r>
              <a:rPr lang="en-US" b="1" dirty="0">
                <a:solidFill>
                  <a:srgbClr val="FF6B6B"/>
                </a:solidFill>
                <a:latin typeface="Times New Roman" pitchFamily="34" charset="0"/>
                <a:ea typeface="Aptos" pitchFamily="34" charset="-122"/>
                <a:cs typeface="Aptos" pitchFamily="34" charset="-120"/>
              </a:rPr>
              <a:t>Critical point →</a:t>
            </a:r>
            <a:endParaRPr lang="en-US" dirty="0"/>
          </a:p>
        </p:txBody>
      </p:sp>
      <p:sp>
        <p:nvSpPr>
          <p:cNvPr id="35" name="Text 29"/>
          <p:cNvSpPr/>
          <p:nvPr/>
        </p:nvSpPr>
        <p:spPr>
          <a:xfrm>
            <a:off x="2253267" y="5582412"/>
            <a:ext cx="9469341" cy="502920"/>
          </a:xfrm>
          <a:prstGeom prst="rect">
            <a:avLst/>
          </a:prstGeom>
          <a:noFill/>
          <a:ln/>
        </p:spPr>
        <p:txBody>
          <a:bodyPr wrap="square" lIns="0" tIns="0" rIns="0" bIns="0" rtlCol="0" anchor="ctr">
            <a:noAutofit/>
          </a:bodyPr>
          <a:lstStyle/>
          <a:p>
            <a:pPr marL="0" indent="0" algn="l">
              <a:buNone/>
            </a:pPr>
            <a:r>
              <a:rPr lang="en-US" sz="1600" b="1" dirty="0">
                <a:solidFill>
                  <a:srgbClr val="141827"/>
                </a:solidFill>
                <a:latin typeface="Times New Roman" pitchFamily="34" charset="0"/>
                <a:ea typeface="Aptos" pitchFamily="34" charset="-122"/>
                <a:cs typeface="Aptos" pitchFamily="34" charset="-120"/>
              </a:rPr>
              <a:t>Technology does not automatically create better communication. Shared norms, training and sensible channel design determine whether the tool reduces or increases friction.</a:t>
            </a:r>
            <a:endParaRPr lang="en-US" sz="1600" dirty="0"/>
          </a:p>
        </p:txBody>
      </p:sp>
      <p:sp>
        <p:nvSpPr>
          <p:cNvPr id="36" name="Shape 30"/>
          <p:cNvSpPr/>
          <p:nvPr/>
        </p:nvSpPr>
        <p:spPr>
          <a:xfrm>
            <a:off x="530352" y="6144768"/>
            <a:ext cx="11109960" cy="0"/>
          </a:xfrm>
          <a:prstGeom prst="line">
            <a:avLst/>
          </a:prstGeom>
          <a:noFill/>
          <a:ln w="10160">
            <a:solidFill>
              <a:srgbClr val="D5DAE7"/>
            </a:solidFill>
            <a:prstDash val="solid"/>
          </a:ln>
        </p:spPr>
        <p:txBody>
          <a:bodyPr wrap="square"/>
          <a:lstStyle/>
          <a:p>
            <a:endParaRPr/>
          </a:p>
        </p:txBody>
      </p:sp>
      <p:sp>
        <p:nvSpPr>
          <p:cNvPr id="37" name="Text 31"/>
          <p:cNvSpPr/>
          <p:nvPr/>
        </p:nvSpPr>
        <p:spPr>
          <a:xfrm>
            <a:off x="566928" y="6181344"/>
            <a:ext cx="10972800" cy="192024"/>
          </a:xfrm>
          <a:prstGeom prst="rect">
            <a:avLst/>
          </a:prstGeom>
          <a:noFill/>
          <a:ln/>
        </p:spPr>
        <p:txBody>
          <a:bodyPr wrap="square" lIns="0" tIns="0" rIns="0" bIns="0" rtlCol="0" anchor="t">
            <a:normAutofit/>
          </a:bodyPr>
          <a:lstStyle/>
          <a:p>
            <a:pPr marL="0" indent="0" algn="l">
              <a:buNone/>
            </a:pPr>
            <a:r>
              <a:rPr lang="en-US" sz="980" i="1" dirty="0">
                <a:solidFill>
                  <a:srgbClr val="6B7489"/>
                </a:solidFill>
                <a:latin typeface="Times New Roman" pitchFamily="34" charset="0"/>
                <a:ea typeface="Aptos" pitchFamily="34" charset="-122"/>
                <a:cs typeface="Aptos" pitchFamily="34" charset="-120"/>
              </a:rPr>
              <a:t>Academic basis: Wu et al. (2023); Yang et al. (2022); Lane et al. (2024).</a:t>
            </a:r>
            <a:endParaRPr lang="en-US" sz="850" dirty="0"/>
          </a:p>
        </p:txBody>
      </p:sp>
      <p:sp>
        <p:nvSpPr>
          <p:cNvPr id="38" name="Slide Number Placeholder 0"/>
          <p:cNvSpPr>
            <a:spLocks noGrp="1"/>
          </p:cNvSpPr>
          <p:nvPr>
            <p:ph type="sldNum" sz="quarter" idx="4294967295"/>
          </p:nvPr>
        </p:nvSpPr>
        <p:spPr>
          <a:xfrm>
            <a:off x="11722608" y="6446520"/>
            <a:ext cx="800000" cy="300000"/>
          </a:xfrm>
          <a:prstGeom prst="rect">
            <a:avLst/>
          </a:prstGeom>
          <a:extLst>
            <a:ext uri="{C572A759-6A51-4108-AA02-DFA0A04FC94B}">
              <ma14:wrappingTextBoxFlag xmlns:ma14="http://schemas.microsoft.com/office/mac/drawingml/2011/main" xmlns="" val="0"/>
            </a:ext>
          </a:extLst>
        </p:spPr>
        <p:txBody>
          <a:bodyPr wrap="square"/>
          <a:lstStyle>
            <a:lvl1pPr>
              <a:defRPr sz="800">
                <a:solidFill>
                  <a:srgbClr val="6F7890"/>
                </a:solidFill>
                <a:latin typeface="Aptos"/>
                <a:ea typeface="Aptos"/>
                <a:cs typeface="Aptos"/>
              </a:defRPr>
            </a:lvl1pPr>
          </a:lstStyle>
          <a:p>
            <a:pPr algn="l"/>
            <a:fld id="{F7021451-1387-4CA6-816F-3879F97B5CBC}" type="slidenum">
              <a:rPr lang="en-US" b="0"/>
              <a:t>6</a:t>
            </a:fld>
            <a:endParaRPr lang="en-US"/>
          </a:p>
        </p:txBody>
      </p:sp>
      <p:sp>
        <p:nvSpPr>
          <p:cNvPr id="39" name="Rounded Rectangle 38"/>
          <p:cNvSpPr/>
          <p:nvPr/>
        </p:nvSpPr>
        <p:spPr>
          <a:xfrm>
            <a:off x="566928" y="310896"/>
            <a:ext cx="7543800" cy="438912"/>
          </a:xfrm>
          <a:prstGeom prst="roundRect">
            <a:avLst/>
          </a:prstGeom>
          <a:solidFill>
            <a:srgbClr val="EEEAFE"/>
          </a:solidFill>
          <a:ln w="6350">
            <a:solidFill>
              <a:srgbClr val="EEEAF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0" name="Rounded Rectangle 39"/>
          <p:cNvSpPr/>
          <p:nvPr/>
        </p:nvSpPr>
        <p:spPr>
          <a:xfrm>
            <a:off x="612648" y="361188"/>
            <a:ext cx="530352" cy="338328"/>
          </a:xfrm>
          <a:prstGeom prst="roundRect">
            <a:avLst/>
          </a:prstGeom>
          <a:solidFill>
            <a:srgbClr val="7C5CF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400" b="1">
                <a:solidFill>
                  <a:srgbClr val="FFFFFF"/>
                </a:solidFill>
                <a:latin typeface="Times New Roman"/>
              </a:rPr>
              <a:t>5</a:t>
            </a:r>
          </a:p>
        </p:txBody>
      </p:sp>
      <p:sp>
        <p:nvSpPr>
          <p:cNvPr id="41" name="Oval 40"/>
          <p:cNvSpPr/>
          <p:nvPr/>
        </p:nvSpPr>
        <p:spPr>
          <a:xfrm>
            <a:off x="1207007" y="374904"/>
            <a:ext cx="292608" cy="292608"/>
          </a:xfrm>
          <a:prstGeom prst="ellipse">
            <a:avLst/>
          </a:prstGeom>
          <a:solidFill>
            <a:srgbClr val="FFFFFF"/>
          </a:solidFill>
          <a:ln w="15240">
            <a:solidFill>
              <a:srgbClr val="7C5CFC"/>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100" b="1">
                <a:solidFill>
                  <a:srgbClr val="7C5CFC"/>
                </a:solidFill>
                <a:latin typeface="Times New Roman"/>
              </a:rPr>
              <a:t>±</a:t>
            </a:r>
          </a:p>
        </p:txBody>
      </p:sp>
      <p:sp>
        <p:nvSpPr>
          <p:cNvPr id="42" name="TextBox 41"/>
          <p:cNvSpPr txBox="1"/>
          <p:nvPr/>
        </p:nvSpPr>
        <p:spPr>
          <a:xfrm>
            <a:off x="1572768" y="329184"/>
            <a:ext cx="6464808" cy="402336"/>
          </a:xfrm>
          <a:prstGeom prst="rect">
            <a:avLst/>
          </a:prstGeom>
          <a:noFill/>
        </p:spPr>
        <p:txBody>
          <a:bodyPr wrap="none" anchor="ctr">
            <a:spAutoFit/>
          </a:bodyPr>
          <a:lstStyle/>
          <a:p>
            <a:r>
              <a:rPr sz="1300" b="1">
                <a:solidFill>
                  <a:srgbClr val="0B1020"/>
                </a:solidFill>
                <a:latin typeface="Times New Roman"/>
              </a:rPr>
              <a:t>QUESTION 5  •  Advantages and limitations of using the chosen tool</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Shape 0"/>
          <p:cNvSpPr/>
          <p:nvPr/>
        </p:nvSpPr>
        <p:spPr>
          <a:xfrm>
            <a:off x="566928" y="438912"/>
            <a:ext cx="868680" cy="310896"/>
          </a:xfrm>
          <a:prstGeom prst="roundRect">
            <a:avLst>
              <a:gd name="adj" fmla="val 23529"/>
            </a:avLst>
          </a:prstGeom>
          <a:solidFill>
            <a:srgbClr val="EEEAFE"/>
          </a:solidFill>
          <a:ln w="12700">
            <a:solidFill>
              <a:srgbClr val="EEEAFE">
                <a:alpha val="0"/>
              </a:srgbClr>
            </a:solidFill>
            <a:prstDash val="solid"/>
          </a:ln>
        </p:spPr>
        <p:txBody>
          <a:bodyPr wrap="square"/>
          <a:lstStyle/>
          <a:p>
            <a:endParaRPr/>
          </a:p>
        </p:txBody>
      </p:sp>
      <p:sp>
        <p:nvSpPr>
          <p:cNvPr id="3" name="Text 1"/>
          <p:cNvSpPr/>
          <p:nvPr/>
        </p:nvSpPr>
        <p:spPr>
          <a:xfrm>
            <a:off x="640080" y="457200"/>
            <a:ext cx="722376" cy="265176"/>
          </a:xfrm>
          <a:prstGeom prst="rect">
            <a:avLst/>
          </a:prstGeom>
          <a:noFill/>
          <a:ln/>
        </p:spPr>
        <p:txBody>
          <a:bodyPr wrap="square" lIns="0" tIns="0" rIns="0" bIns="0" rtlCol="0" anchor="ctr">
            <a:normAutofit fontScale="85000" lnSpcReduction="10000"/>
          </a:bodyPr>
          <a:lstStyle/>
          <a:p>
            <a:pPr marL="0" indent="0" algn="ctr">
              <a:buNone/>
            </a:pPr>
            <a:r>
              <a:rPr lang="en-US" sz="1150" b="1" dirty="0">
                <a:solidFill>
                  <a:srgbClr val="7C5CFC"/>
                </a:solidFill>
                <a:latin typeface="Times New Roman" pitchFamily="34" charset="0"/>
                <a:ea typeface="Aptos" pitchFamily="34" charset="-122"/>
                <a:cs typeface="Aptos" pitchFamily="34" charset="-120"/>
              </a:rPr>
              <a:t>SYNTHESIS</a:t>
            </a:r>
            <a:endParaRPr lang="en-US" sz="950" dirty="0"/>
          </a:p>
        </p:txBody>
      </p:sp>
      <p:sp>
        <p:nvSpPr>
          <p:cNvPr id="4" name="Text 2"/>
          <p:cNvSpPr/>
          <p:nvPr/>
        </p:nvSpPr>
        <p:spPr>
          <a:xfrm>
            <a:off x="566928" y="841248"/>
            <a:ext cx="10789920" cy="566928"/>
          </a:xfrm>
          <a:prstGeom prst="rect">
            <a:avLst/>
          </a:prstGeom>
          <a:noFill/>
          <a:ln/>
        </p:spPr>
        <p:txBody>
          <a:bodyPr wrap="square" lIns="0" tIns="0" rIns="0" bIns="0" rtlCol="0" anchor="b">
            <a:normAutofit/>
          </a:bodyPr>
          <a:lstStyle/>
          <a:p>
            <a:pPr marL="0" indent="0" algn="l">
              <a:buNone/>
            </a:pPr>
            <a:r>
              <a:rPr lang="en-US" sz="3050" b="1" dirty="0">
                <a:solidFill>
                  <a:srgbClr val="141827"/>
                </a:solidFill>
                <a:latin typeface="Times New Roman" pitchFamily="34" charset="0"/>
                <a:ea typeface="Aptos" pitchFamily="34" charset="-122"/>
                <a:cs typeface="Aptos" pitchFamily="34" charset="-120"/>
              </a:rPr>
              <a:t>The tool is only half of the equation</a:t>
            </a:r>
            <a:endParaRPr lang="en-US" sz="2650" dirty="0"/>
          </a:p>
        </p:txBody>
      </p:sp>
      <p:sp>
        <p:nvSpPr>
          <p:cNvPr id="5" name="Text 3"/>
          <p:cNvSpPr/>
          <p:nvPr/>
        </p:nvSpPr>
        <p:spPr>
          <a:xfrm>
            <a:off x="566928" y="1417320"/>
            <a:ext cx="10607040" cy="347472"/>
          </a:xfrm>
          <a:prstGeom prst="rect">
            <a:avLst/>
          </a:prstGeom>
          <a:noFill/>
          <a:ln/>
        </p:spPr>
        <p:txBody>
          <a:bodyPr wrap="square" lIns="0" tIns="0" rIns="0" bIns="0" rtlCol="0" anchor="t">
            <a:normAutofit/>
          </a:bodyPr>
          <a:lstStyle/>
          <a:p>
            <a:pPr marL="0" indent="0" algn="l">
              <a:buNone/>
            </a:pPr>
            <a:r>
              <a:rPr lang="en-US" sz="1500" dirty="0">
                <a:solidFill>
                  <a:srgbClr val="5C667D"/>
                </a:solidFill>
                <a:latin typeface="Times New Roman" pitchFamily="34" charset="0"/>
                <a:ea typeface="Aptos" pitchFamily="34" charset="-122"/>
                <a:cs typeface="Aptos" pitchFamily="34" charset="-120"/>
              </a:rPr>
              <a:t>The academic evidence points to a conditional conclusion: Teams works best when technology and organisational practice are aligned.</a:t>
            </a:r>
            <a:endParaRPr lang="en-US" sz="1300" dirty="0"/>
          </a:p>
        </p:txBody>
      </p:sp>
      <p:sp>
        <p:nvSpPr>
          <p:cNvPr id="6" name="Shape 4"/>
          <p:cNvSpPr/>
          <p:nvPr/>
        </p:nvSpPr>
        <p:spPr>
          <a:xfrm>
            <a:off x="667512" y="1870147"/>
            <a:ext cx="10972800" cy="1874520"/>
          </a:xfrm>
          <a:prstGeom prst="roundRect">
            <a:avLst>
              <a:gd name="adj" fmla="val 5854"/>
            </a:avLst>
          </a:prstGeom>
          <a:solidFill>
            <a:srgbClr val="0B1020"/>
          </a:solidFill>
          <a:ln w="12700">
            <a:solidFill>
              <a:srgbClr val="0B1020"/>
            </a:solidFill>
            <a:prstDash val="solid"/>
          </a:ln>
          <a:effectLst>
            <a:outerShdw blurRad="16510" dist="50800" dir="2700000" algn="bl" rotWithShape="0">
              <a:srgbClr val="B8C0D2">
                <a:alpha val="15000"/>
              </a:srgbClr>
            </a:outerShdw>
          </a:effectLst>
        </p:spPr>
        <p:txBody>
          <a:bodyPr wrap="square"/>
          <a:lstStyle/>
          <a:p>
            <a:endParaRPr sz="2400"/>
          </a:p>
        </p:txBody>
      </p:sp>
      <p:sp>
        <p:nvSpPr>
          <p:cNvPr id="7" name="Text 5"/>
          <p:cNvSpPr/>
          <p:nvPr/>
        </p:nvSpPr>
        <p:spPr>
          <a:xfrm>
            <a:off x="850392" y="2086815"/>
            <a:ext cx="2240280" cy="289499"/>
          </a:xfrm>
          <a:prstGeom prst="rect">
            <a:avLst/>
          </a:prstGeom>
          <a:noFill/>
          <a:ln/>
        </p:spPr>
        <p:txBody>
          <a:bodyPr wrap="square" lIns="0" tIns="0" rIns="0" bIns="0" rtlCol="0" anchor="ctr">
            <a:noAutofit/>
          </a:bodyPr>
          <a:lstStyle/>
          <a:p>
            <a:pPr marL="0" indent="0" algn="ctr">
              <a:buNone/>
            </a:pPr>
            <a:r>
              <a:rPr lang="en-US" sz="2400" b="1" dirty="0">
                <a:solidFill>
                  <a:srgbClr val="36D3C5"/>
                </a:solidFill>
                <a:latin typeface="Times New Roman" pitchFamily="34" charset="0"/>
                <a:ea typeface="Aptos" pitchFamily="34" charset="-122"/>
                <a:cs typeface="Aptos" pitchFamily="34" charset="-120"/>
              </a:rPr>
              <a:t>TECHNOLOGY</a:t>
            </a:r>
            <a:endParaRPr lang="en-US" sz="2400" dirty="0"/>
          </a:p>
        </p:txBody>
      </p:sp>
      <p:sp>
        <p:nvSpPr>
          <p:cNvPr id="8" name="Text 6"/>
          <p:cNvSpPr/>
          <p:nvPr/>
        </p:nvSpPr>
        <p:spPr>
          <a:xfrm>
            <a:off x="987552" y="2693107"/>
            <a:ext cx="2103120" cy="329184"/>
          </a:xfrm>
          <a:prstGeom prst="rect">
            <a:avLst/>
          </a:prstGeom>
          <a:noFill/>
          <a:ln/>
        </p:spPr>
        <p:txBody>
          <a:bodyPr wrap="square" lIns="0" tIns="0" rIns="0" bIns="0" rtlCol="0" anchor="ctr">
            <a:noAutofit/>
          </a:bodyPr>
          <a:lstStyle/>
          <a:p>
            <a:pPr marL="0" indent="0" algn="ctr">
              <a:buNone/>
            </a:pPr>
            <a:r>
              <a:rPr lang="en-US" sz="2400" dirty="0">
                <a:solidFill>
                  <a:srgbClr val="C7D0E5"/>
                </a:solidFill>
                <a:latin typeface="Times New Roman" pitchFamily="34" charset="0"/>
                <a:ea typeface="Aptos" pitchFamily="34" charset="-122"/>
                <a:cs typeface="Aptos" pitchFamily="34" charset="-120"/>
              </a:rPr>
              <a:t>channels • meetings • files</a:t>
            </a:r>
            <a:endParaRPr lang="en-US" sz="2400" dirty="0"/>
          </a:p>
        </p:txBody>
      </p:sp>
      <p:sp>
        <p:nvSpPr>
          <p:cNvPr id="9" name="Text 7"/>
          <p:cNvSpPr/>
          <p:nvPr/>
        </p:nvSpPr>
        <p:spPr>
          <a:xfrm>
            <a:off x="3319272" y="2327347"/>
            <a:ext cx="411480" cy="310896"/>
          </a:xfrm>
          <a:prstGeom prst="rect">
            <a:avLst/>
          </a:prstGeom>
          <a:noFill/>
          <a:ln/>
        </p:spPr>
        <p:txBody>
          <a:bodyPr wrap="square" lIns="0" tIns="0" rIns="0" bIns="0" rtlCol="0" anchor="ctr">
            <a:noAutofit/>
          </a:bodyPr>
          <a:lstStyle/>
          <a:p>
            <a:pPr marL="0" indent="0" algn="ctr">
              <a:buNone/>
            </a:pPr>
            <a:r>
              <a:rPr lang="en-US" sz="2400" b="1" dirty="0">
                <a:solidFill>
                  <a:srgbClr val="7D8AA8"/>
                </a:solidFill>
                <a:latin typeface="Times New Roman" pitchFamily="34" charset="0"/>
                <a:ea typeface="Aptos" pitchFamily="34" charset="-122"/>
                <a:cs typeface="Aptos" pitchFamily="34" charset="-120"/>
              </a:rPr>
              <a:t>+</a:t>
            </a:r>
            <a:endParaRPr lang="en-US" sz="2400" dirty="0"/>
          </a:p>
        </p:txBody>
      </p:sp>
      <p:sp>
        <p:nvSpPr>
          <p:cNvPr id="10" name="Text 8"/>
          <p:cNvSpPr/>
          <p:nvPr/>
        </p:nvSpPr>
        <p:spPr>
          <a:xfrm>
            <a:off x="3867912" y="2045341"/>
            <a:ext cx="2103120" cy="310896"/>
          </a:xfrm>
          <a:prstGeom prst="rect">
            <a:avLst/>
          </a:prstGeom>
          <a:noFill/>
          <a:ln/>
        </p:spPr>
        <p:txBody>
          <a:bodyPr wrap="square" lIns="0" tIns="0" rIns="0" bIns="0" rtlCol="0" anchor="ctr">
            <a:noAutofit/>
          </a:bodyPr>
          <a:lstStyle/>
          <a:p>
            <a:pPr marL="0" indent="0" algn="ctr">
              <a:buNone/>
            </a:pPr>
            <a:r>
              <a:rPr lang="en-US" sz="2400" b="1" dirty="0">
                <a:solidFill>
                  <a:srgbClr val="7C5CFC"/>
                </a:solidFill>
                <a:latin typeface="Times New Roman" pitchFamily="34" charset="0"/>
                <a:ea typeface="Aptos" pitchFamily="34" charset="-122"/>
                <a:cs typeface="Aptos" pitchFamily="34" charset="-120"/>
              </a:rPr>
              <a:t>STRUCTURE</a:t>
            </a:r>
            <a:endParaRPr lang="en-US" sz="2400" dirty="0"/>
          </a:p>
        </p:txBody>
      </p:sp>
      <p:sp>
        <p:nvSpPr>
          <p:cNvPr id="11" name="Text 9"/>
          <p:cNvSpPr/>
          <p:nvPr/>
        </p:nvSpPr>
        <p:spPr>
          <a:xfrm>
            <a:off x="3867912" y="2693107"/>
            <a:ext cx="2103120" cy="329184"/>
          </a:xfrm>
          <a:prstGeom prst="rect">
            <a:avLst/>
          </a:prstGeom>
          <a:noFill/>
          <a:ln/>
        </p:spPr>
        <p:txBody>
          <a:bodyPr wrap="square" lIns="0" tIns="0" rIns="0" bIns="0" rtlCol="0" anchor="ctr">
            <a:noAutofit/>
          </a:bodyPr>
          <a:lstStyle/>
          <a:p>
            <a:pPr marL="0" indent="0" algn="ctr">
              <a:buNone/>
            </a:pPr>
            <a:r>
              <a:rPr lang="en-US" sz="2400" dirty="0">
                <a:solidFill>
                  <a:srgbClr val="C7D0E5"/>
                </a:solidFill>
                <a:latin typeface="Times New Roman" pitchFamily="34" charset="0"/>
                <a:ea typeface="Aptos" pitchFamily="34" charset="-122"/>
                <a:cs typeface="Aptos" pitchFamily="34" charset="-120"/>
              </a:rPr>
              <a:t>clear topics • ownership • naming</a:t>
            </a:r>
            <a:endParaRPr lang="en-US" sz="2400" dirty="0"/>
          </a:p>
        </p:txBody>
      </p:sp>
      <p:sp>
        <p:nvSpPr>
          <p:cNvPr id="12" name="Text 10"/>
          <p:cNvSpPr/>
          <p:nvPr/>
        </p:nvSpPr>
        <p:spPr>
          <a:xfrm>
            <a:off x="6199632" y="2327347"/>
            <a:ext cx="411480" cy="310896"/>
          </a:xfrm>
          <a:prstGeom prst="rect">
            <a:avLst/>
          </a:prstGeom>
          <a:noFill/>
          <a:ln/>
        </p:spPr>
        <p:txBody>
          <a:bodyPr wrap="square" lIns="0" tIns="0" rIns="0" bIns="0" rtlCol="0" anchor="ctr">
            <a:noAutofit/>
          </a:bodyPr>
          <a:lstStyle/>
          <a:p>
            <a:pPr marL="0" indent="0" algn="ctr">
              <a:buNone/>
            </a:pPr>
            <a:r>
              <a:rPr lang="en-US" sz="2400" b="1" dirty="0">
                <a:solidFill>
                  <a:srgbClr val="7D8AA8"/>
                </a:solidFill>
                <a:latin typeface="Times New Roman" pitchFamily="34" charset="0"/>
                <a:ea typeface="Aptos" pitchFamily="34" charset="-122"/>
                <a:cs typeface="Aptos" pitchFamily="34" charset="-120"/>
              </a:rPr>
              <a:t>+</a:t>
            </a:r>
            <a:endParaRPr lang="en-US" sz="2400" dirty="0"/>
          </a:p>
        </p:txBody>
      </p:sp>
      <p:sp>
        <p:nvSpPr>
          <p:cNvPr id="13" name="Text 11"/>
          <p:cNvSpPr/>
          <p:nvPr/>
        </p:nvSpPr>
        <p:spPr>
          <a:xfrm>
            <a:off x="6727466" y="2016981"/>
            <a:ext cx="2103120" cy="310896"/>
          </a:xfrm>
          <a:prstGeom prst="rect">
            <a:avLst/>
          </a:prstGeom>
          <a:noFill/>
          <a:ln/>
        </p:spPr>
        <p:txBody>
          <a:bodyPr wrap="square" lIns="0" tIns="0" rIns="0" bIns="0" rtlCol="0" anchor="ctr">
            <a:noAutofit/>
          </a:bodyPr>
          <a:lstStyle/>
          <a:p>
            <a:pPr marL="0" indent="0" algn="ctr">
              <a:buNone/>
            </a:pPr>
            <a:r>
              <a:rPr lang="en-US" sz="2400" b="1" dirty="0">
                <a:solidFill>
                  <a:srgbClr val="FFB84D"/>
                </a:solidFill>
                <a:latin typeface="Times New Roman" pitchFamily="34" charset="0"/>
                <a:ea typeface="Aptos" pitchFamily="34" charset="-122"/>
                <a:cs typeface="Aptos" pitchFamily="34" charset="-120"/>
              </a:rPr>
              <a:t>ADOPTION</a:t>
            </a:r>
            <a:endParaRPr lang="en-US" sz="2400" dirty="0"/>
          </a:p>
        </p:txBody>
      </p:sp>
      <p:sp>
        <p:nvSpPr>
          <p:cNvPr id="14" name="Text 12"/>
          <p:cNvSpPr/>
          <p:nvPr/>
        </p:nvSpPr>
        <p:spPr>
          <a:xfrm>
            <a:off x="6748272" y="2693107"/>
            <a:ext cx="2103120" cy="329184"/>
          </a:xfrm>
          <a:prstGeom prst="rect">
            <a:avLst/>
          </a:prstGeom>
          <a:noFill/>
          <a:ln/>
        </p:spPr>
        <p:txBody>
          <a:bodyPr wrap="square" lIns="0" tIns="0" rIns="0" bIns="0" rtlCol="0" anchor="ctr">
            <a:noAutofit/>
          </a:bodyPr>
          <a:lstStyle/>
          <a:p>
            <a:pPr marL="0" indent="0" algn="ctr">
              <a:buNone/>
            </a:pPr>
            <a:r>
              <a:rPr lang="en-US" sz="2400" dirty="0">
                <a:solidFill>
                  <a:srgbClr val="C7D0E5"/>
                </a:solidFill>
                <a:latin typeface="Times New Roman" pitchFamily="34" charset="0"/>
                <a:ea typeface="Aptos" pitchFamily="34" charset="-122"/>
                <a:cs typeface="Aptos" pitchFamily="34" charset="-120"/>
              </a:rPr>
              <a:t>confidence • shared norms • training</a:t>
            </a:r>
            <a:endParaRPr lang="en-US" sz="2400" dirty="0"/>
          </a:p>
        </p:txBody>
      </p:sp>
      <p:sp>
        <p:nvSpPr>
          <p:cNvPr id="15" name="Text 13"/>
          <p:cNvSpPr/>
          <p:nvPr/>
        </p:nvSpPr>
        <p:spPr>
          <a:xfrm>
            <a:off x="8967746" y="2277055"/>
            <a:ext cx="502920" cy="292608"/>
          </a:xfrm>
          <a:prstGeom prst="rect">
            <a:avLst/>
          </a:prstGeom>
          <a:noFill/>
          <a:ln/>
        </p:spPr>
        <p:txBody>
          <a:bodyPr wrap="square" lIns="0" tIns="0" rIns="0" bIns="0" rtlCol="0" anchor="ctr">
            <a:noAutofit/>
          </a:bodyPr>
          <a:lstStyle/>
          <a:p>
            <a:pPr marL="0" indent="0" algn="ctr">
              <a:buNone/>
            </a:pPr>
            <a:r>
              <a:rPr lang="en-US" sz="2400" b="1" dirty="0">
                <a:solidFill>
                  <a:srgbClr val="7D8AA8"/>
                </a:solidFill>
                <a:latin typeface="Times New Roman" pitchFamily="34" charset="0"/>
                <a:ea typeface="Aptos" pitchFamily="34" charset="-122"/>
                <a:cs typeface="Aptos" pitchFamily="34" charset="-120"/>
              </a:rPr>
              <a:t>=</a:t>
            </a:r>
            <a:endParaRPr lang="en-US" sz="2400" dirty="0"/>
          </a:p>
        </p:txBody>
      </p:sp>
      <p:sp>
        <p:nvSpPr>
          <p:cNvPr id="16" name="Text 14"/>
          <p:cNvSpPr/>
          <p:nvPr/>
        </p:nvSpPr>
        <p:spPr>
          <a:xfrm>
            <a:off x="9861804" y="2021354"/>
            <a:ext cx="1261872" cy="310896"/>
          </a:xfrm>
          <a:prstGeom prst="rect">
            <a:avLst/>
          </a:prstGeom>
          <a:noFill/>
          <a:ln/>
        </p:spPr>
        <p:txBody>
          <a:bodyPr wrap="square" lIns="0" tIns="0" rIns="0" bIns="0" rtlCol="0" anchor="ctr">
            <a:noAutofit/>
          </a:bodyPr>
          <a:lstStyle/>
          <a:p>
            <a:pPr marL="0" indent="0" algn="ctr">
              <a:buNone/>
            </a:pPr>
            <a:r>
              <a:rPr lang="en-US" sz="2400" b="1" dirty="0">
                <a:solidFill>
                  <a:srgbClr val="FFFFFF"/>
                </a:solidFill>
                <a:latin typeface="Times New Roman" pitchFamily="34" charset="0"/>
                <a:ea typeface="Aptos" pitchFamily="34" charset="-122"/>
                <a:cs typeface="Aptos" pitchFamily="34" charset="-120"/>
              </a:rPr>
              <a:t>VALUE</a:t>
            </a:r>
            <a:endParaRPr lang="en-US" sz="2400" dirty="0"/>
          </a:p>
        </p:txBody>
      </p:sp>
      <p:sp>
        <p:nvSpPr>
          <p:cNvPr id="17" name="Text 15"/>
          <p:cNvSpPr/>
          <p:nvPr/>
        </p:nvSpPr>
        <p:spPr>
          <a:xfrm>
            <a:off x="9601200" y="2803100"/>
            <a:ext cx="1920240" cy="329184"/>
          </a:xfrm>
          <a:prstGeom prst="rect">
            <a:avLst/>
          </a:prstGeom>
          <a:noFill/>
          <a:ln/>
        </p:spPr>
        <p:txBody>
          <a:bodyPr wrap="square" lIns="0" tIns="0" rIns="0" bIns="0" rtlCol="0" anchor="ctr">
            <a:noAutofit/>
          </a:bodyPr>
          <a:lstStyle/>
          <a:p>
            <a:pPr marL="0" indent="0" algn="ctr">
              <a:buNone/>
            </a:pPr>
            <a:r>
              <a:rPr lang="en-US" sz="2400" dirty="0">
                <a:solidFill>
                  <a:srgbClr val="C7D0E5"/>
                </a:solidFill>
                <a:latin typeface="Times New Roman" pitchFamily="34" charset="0"/>
                <a:ea typeface="Aptos" pitchFamily="34" charset="-122"/>
                <a:cs typeface="Aptos" pitchFamily="34" charset="-120"/>
              </a:rPr>
              <a:t>communication that people can actually use</a:t>
            </a:r>
            <a:endParaRPr lang="en-US" sz="2400" dirty="0"/>
          </a:p>
        </p:txBody>
      </p:sp>
      <p:sp>
        <p:nvSpPr>
          <p:cNvPr id="18" name="Shape 16"/>
          <p:cNvSpPr/>
          <p:nvPr/>
        </p:nvSpPr>
        <p:spPr>
          <a:xfrm>
            <a:off x="617816" y="3848663"/>
            <a:ext cx="5321808" cy="2061806"/>
          </a:xfrm>
          <a:prstGeom prst="roundRect">
            <a:avLst>
              <a:gd name="adj" fmla="val 9677"/>
            </a:avLst>
          </a:prstGeom>
          <a:solidFill>
            <a:srgbClr val="FFFFFF"/>
          </a:solidFill>
          <a:ln w="12700">
            <a:solidFill>
              <a:srgbClr val="DCE2EE"/>
            </a:solidFill>
            <a:prstDash val="solid"/>
          </a:ln>
          <a:effectLst>
            <a:outerShdw blurRad="16510" dist="50800" dir="2700000" algn="bl" rotWithShape="0">
              <a:srgbClr val="B8C0D2">
                <a:alpha val="15000"/>
              </a:srgbClr>
            </a:outerShdw>
          </a:effectLst>
        </p:spPr>
        <p:txBody>
          <a:bodyPr wrap="square"/>
          <a:lstStyle/>
          <a:p>
            <a:endParaRPr sz="2400"/>
          </a:p>
        </p:txBody>
      </p:sp>
      <p:sp>
        <p:nvSpPr>
          <p:cNvPr id="19" name="Shape 17"/>
          <p:cNvSpPr/>
          <p:nvPr/>
        </p:nvSpPr>
        <p:spPr>
          <a:xfrm>
            <a:off x="846416" y="4113839"/>
            <a:ext cx="384048" cy="384048"/>
          </a:xfrm>
          <a:prstGeom prst="ellipse">
            <a:avLst/>
          </a:prstGeom>
          <a:solidFill>
            <a:srgbClr val="36D3C5"/>
          </a:solidFill>
          <a:ln w="12700">
            <a:solidFill>
              <a:srgbClr val="36D3C5">
                <a:alpha val="0"/>
              </a:srgbClr>
            </a:solidFill>
            <a:prstDash val="solid"/>
          </a:ln>
        </p:spPr>
        <p:txBody>
          <a:bodyPr wrap="square"/>
          <a:lstStyle/>
          <a:p>
            <a:endParaRPr sz="2400"/>
          </a:p>
        </p:txBody>
      </p:sp>
      <p:pic>
        <p:nvPicPr>
          <p:cNvPr id="20"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0109" y="4217532"/>
            <a:ext cx="176662" cy="176662"/>
          </a:xfrm>
          <a:prstGeom prst="rect">
            <a:avLst/>
          </a:prstGeom>
        </p:spPr>
      </p:pic>
      <p:sp>
        <p:nvSpPr>
          <p:cNvPr id="21" name="Text 18"/>
          <p:cNvSpPr/>
          <p:nvPr/>
        </p:nvSpPr>
        <p:spPr>
          <a:xfrm>
            <a:off x="1395055" y="3949247"/>
            <a:ext cx="3307743" cy="320040"/>
          </a:xfrm>
          <a:prstGeom prst="rect">
            <a:avLst/>
          </a:prstGeom>
          <a:noFill/>
          <a:ln/>
        </p:spPr>
        <p:txBody>
          <a:bodyPr wrap="square" lIns="0" tIns="0" rIns="0" bIns="0" rtlCol="0" anchor="ctr">
            <a:noAutofit/>
          </a:bodyPr>
          <a:lstStyle/>
          <a:p>
            <a:pPr marL="0" indent="0" algn="l">
              <a:buNone/>
            </a:pPr>
            <a:r>
              <a:rPr lang="en-US" sz="2400" b="1" dirty="0">
                <a:solidFill>
                  <a:srgbClr val="141827"/>
                </a:solidFill>
                <a:latin typeface="Times New Roman" pitchFamily="34" charset="0"/>
                <a:ea typeface="Aptos" pitchFamily="34" charset="-122"/>
                <a:cs typeface="Aptos" pitchFamily="34" charset="-120"/>
              </a:rPr>
              <a:t>What supports success</a:t>
            </a:r>
            <a:endParaRPr lang="en-US" sz="2400" dirty="0"/>
          </a:p>
        </p:txBody>
      </p:sp>
      <p:sp>
        <p:nvSpPr>
          <p:cNvPr id="22" name="Text 19"/>
          <p:cNvSpPr/>
          <p:nvPr/>
        </p:nvSpPr>
        <p:spPr>
          <a:xfrm>
            <a:off x="1395056" y="4342439"/>
            <a:ext cx="4114800" cy="475488"/>
          </a:xfrm>
          <a:prstGeom prst="rect">
            <a:avLst/>
          </a:prstGeom>
          <a:noFill/>
          <a:ln/>
        </p:spPr>
        <p:txBody>
          <a:bodyPr wrap="square" lIns="0" tIns="0" rIns="0" bIns="0" rtlCol="0" anchor="t">
            <a:noAutofit/>
          </a:bodyPr>
          <a:lstStyle/>
          <a:p>
            <a:pPr marL="0" indent="0" algn="l">
              <a:buNone/>
            </a:pPr>
            <a:r>
              <a:rPr lang="en-US" sz="2400" dirty="0">
                <a:solidFill>
                  <a:schemeClr val="tx2">
                    <a:lumMod val="75000"/>
                  </a:schemeClr>
                </a:solidFill>
                <a:latin typeface="Times New Roman" pitchFamily="34" charset="0"/>
                <a:ea typeface="Aptos" pitchFamily="34" charset="-122"/>
                <a:cs typeface="Aptos" pitchFamily="34" charset="-120"/>
              </a:rPr>
              <a:t>Thematic channel structures, Microsoft 365 integration and regular use can support clarity and productivity.</a:t>
            </a:r>
            <a:endParaRPr lang="en-US" sz="2400" dirty="0">
              <a:solidFill>
                <a:schemeClr val="tx2">
                  <a:lumMod val="75000"/>
                </a:schemeClr>
              </a:solidFill>
            </a:endParaRPr>
          </a:p>
        </p:txBody>
      </p:sp>
      <p:sp>
        <p:nvSpPr>
          <p:cNvPr id="23" name="Shape 20"/>
          <p:cNvSpPr/>
          <p:nvPr/>
        </p:nvSpPr>
        <p:spPr>
          <a:xfrm>
            <a:off x="6195656" y="3848662"/>
            <a:ext cx="5394960" cy="2061807"/>
          </a:xfrm>
          <a:prstGeom prst="roundRect">
            <a:avLst>
              <a:gd name="adj" fmla="val 9677"/>
            </a:avLst>
          </a:prstGeom>
          <a:solidFill>
            <a:srgbClr val="FFFFFF"/>
          </a:solidFill>
          <a:ln w="12700">
            <a:solidFill>
              <a:srgbClr val="DCE2EE"/>
            </a:solidFill>
            <a:prstDash val="solid"/>
          </a:ln>
          <a:effectLst>
            <a:outerShdw blurRad="16510" dist="50800" dir="2700000" algn="bl" rotWithShape="0">
              <a:srgbClr val="B8C0D2">
                <a:alpha val="15000"/>
              </a:srgbClr>
            </a:outerShdw>
          </a:effectLst>
        </p:spPr>
        <p:txBody>
          <a:bodyPr wrap="square"/>
          <a:lstStyle/>
          <a:p>
            <a:endParaRPr sz="2400"/>
          </a:p>
        </p:txBody>
      </p:sp>
      <p:sp>
        <p:nvSpPr>
          <p:cNvPr id="24" name="Shape 21"/>
          <p:cNvSpPr/>
          <p:nvPr/>
        </p:nvSpPr>
        <p:spPr>
          <a:xfrm>
            <a:off x="6424256" y="4113839"/>
            <a:ext cx="384048" cy="384048"/>
          </a:xfrm>
          <a:prstGeom prst="ellipse">
            <a:avLst/>
          </a:prstGeom>
          <a:solidFill>
            <a:srgbClr val="FF6B6B"/>
          </a:solidFill>
          <a:ln w="12700">
            <a:solidFill>
              <a:srgbClr val="FF6B6B">
                <a:alpha val="0"/>
              </a:srgbClr>
            </a:solidFill>
            <a:prstDash val="solid"/>
          </a:ln>
        </p:spPr>
        <p:txBody>
          <a:bodyPr wrap="square"/>
          <a:lstStyle/>
          <a:p>
            <a:endParaRPr sz="2400"/>
          </a:p>
        </p:txBody>
      </p:sp>
      <p:pic>
        <p:nvPicPr>
          <p:cNvPr id="25"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527949" y="4217532"/>
            <a:ext cx="176662" cy="176662"/>
          </a:xfrm>
          <a:prstGeom prst="rect">
            <a:avLst/>
          </a:prstGeom>
        </p:spPr>
      </p:pic>
      <p:sp>
        <p:nvSpPr>
          <p:cNvPr id="26" name="Text 22"/>
          <p:cNvSpPr/>
          <p:nvPr/>
        </p:nvSpPr>
        <p:spPr>
          <a:xfrm>
            <a:off x="6972895" y="4031543"/>
            <a:ext cx="3824049" cy="146304"/>
          </a:xfrm>
          <a:prstGeom prst="rect">
            <a:avLst/>
          </a:prstGeom>
          <a:noFill/>
          <a:ln/>
        </p:spPr>
        <p:txBody>
          <a:bodyPr wrap="square" lIns="0" tIns="0" rIns="0" bIns="0" rtlCol="0" anchor="ctr">
            <a:noAutofit/>
          </a:bodyPr>
          <a:lstStyle/>
          <a:p>
            <a:pPr marL="0" indent="0" algn="l">
              <a:buNone/>
            </a:pPr>
            <a:r>
              <a:rPr lang="en-US" sz="2400" b="1" dirty="0">
                <a:solidFill>
                  <a:srgbClr val="141827"/>
                </a:solidFill>
                <a:latin typeface="Times New Roman" pitchFamily="34" charset="0"/>
                <a:ea typeface="Aptos" pitchFamily="34" charset="-122"/>
                <a:cs typeface="Aptos" pitchFamily="34" charset="-120"/>
              </a:rPr>
              <a:t>What weakens success</a:t>
            </a:r>
            <a:endParaRPr lang="en-US" sz="2400" dirty="0"/>
          </a:p>
        </p:txBody>
      </p:sp>
      <p:sp>
        <p:nvSpPr>
          <p:cNvPr id="27" name="Text 23"/>
          <p:cNvSpPr/>
          <p:nvPr/>
        </p:nvSpPr>
        <p:spPr>
          <a:xfrm>
            <a:off x="6972896" y="4342439"/>
            <a:ext cx="4160520" cy="475488"/>
          </a:xfrm>
          <a:prstGeom prst="rect">
            <a:avLst/>
          </a:prstGeom>
          <a:noFill/>
          <a:ln/>
        </p:spPr>
        <p:txBody>
          <a:bodyPr wrap="square" lIns="0" tIns="0" rIns="0" bIns="0" rtlCol="0" anchor="t">
            <a:noAutofit/>
          </a:bodyPr>
          <a:lstStyle/>
          <a:p>
            <a:pPr marL="0" indent="0" algn="l">
              <a:buNone/>
            </a:pPr>
            <a:r>
              <a:rPr lang="en-US" sz="2400" dirty="0">
                <a:solidFill>
                  <a:schemeClr val="tx2">
                    <a:lumMod val="75000"/>
                  </a:schemeClr>
                </a:solidFill>
                <a:latin typeface="Times New Roman" pitchFamily="34" charset="0"/>
                <a:ea typeface="Aptos" pitchFamily="34" charset="-122"/>
                <a:cs typeface="Aptos" pitchFamily="34" charset="-120"/>
              </a:rPr>
              <a:t>Misaligned ease-of-use perceptions can hinder advice seeking and weaken information-sharing relationships.</a:t>
            </a:r>
            <a:endParaRPr lang="en-US" sz="2400" dirty="0">
              <a:solidFill>
                <a:schemeClr val="tx2">
                  <a:lumMod val="75000"/>
                </a:schemeClr>
              </a:solidFill>
            </a:endParaRPr>
          </a:p>
        </p:txBody>
      </p:sp>
      <p:sp>
        <p:nvSpPr>
          <p:cNvPr id="28" name="Shape 24"/>
          <p:cNvSpPr/>
          <p:nvPr/>
        </p:nvSpPr>
        <p:spPr>
          <a:xfrm>
            <a:off x="566928" y="6016752"/>
            <a:ext cx="11023688" cy="164591"/>
          </a:xfrm>
          <a:prstGeom prst="line">
            <a:avLst/>
          </a:prstGeom>
          <a:noFill/>
          <a:ln w="10160">
            <a:solidFill>
              <a:srgbClr val="D5DAE7"/>
            </a:solidFill>
            <a:prstDash val="solid"/>
          </a:ln>
        </p:spPr>
        <p:txBody>
          <a:bodyPr wrap="square"/>
          <a:lstStyle/>
          <a:p>
            <a:endParaRPr/>
          </a:p>
        </p:txBody>
      </p:sp>
      <p:sp>
        <p:nvSpPr>
          <p:cNvPr id="29" name="Text 25"/>
          <p:cNvSpPr/>
          <p:nvPr/>
        </p:nvSpPr>
        <p:spPr>
          <a:xfrm>
            <a:off x="566928" y="6181344"/>
            <a:ext cx="10972800" cy="192024"/>
          </a:xfrm>
          <a:prstGeom prst="rect">
            <a:avLst/>
          </a:prstGeom>
          <a:noFill/>
          <a:ln/>
        </p:spPr>
        <p:txBody>
          <a:bodyPr wrap="square" lIns="0" tIns="0" rIns="0" bIns="0" rtlCol="0" anchor="t">
            <a:normAutofit/>
          </a:bodyPr>
          <a:lstStyle/>
          <a:p>
            <a:pPr marL="0" indent="0" algn="l">
              <a:buNone/>
            </a:pPr>
            <a:r>
              <a:rPr lang="en-US" sz="980" i="1" dirty="0">
                <a:solidFill>
                  <a:srgbClr val="6B7489"/>
                </a:solidFill>
                <a:latin typeface="Times New Roman" pitchFamily="34" charset="0"/>
                <a:ea typeface="Aptos" pitchFamily="34" charset="-122"/>
                <a:cs typeface="Aptos" pitchFamily="34" charset="-120"/>
              </a:rPr>
              <a:t>Synthesis of Puţanu (2026) and Wu et al. (2023).</a:t>
            </a:r>
            <a:endParaRPr lang="en-US" sz="850" dirty="0"/>
          </a:p>
        </p:txBody>
      </p:sp>
      <p:sp>
        <p:nvSpPr>
          <p:cNvPr id="30" name="Slide Number Placeholder 0"/>
          <p:cNvSpPr>
            <a:spLocks noGrp="1"/>
          </p:cNvSpPr>
          <p:nvPr>
            <p:ph type="sldNum" sz="quarter" idx="4294967295"/>
          </p:nvPr>
        </p:nvSpPr>
        <p:spPr>
          <a:xfrm>
            <a:off x="11722608" y="6446520"/>
            <a:ext cx="800000" cy="300000"/>
          </a:xfrm>
          <a:prstGeom prst="rect">
            <a:avLst/>
          </a:prstGeom>
          <a:extLst>
            <a:ext uri="{C572A759-6A51-4108-AA02-DFA0A04FC94B}">
              <ma14:wrappingTextBoxFlag xmlns:ma14="http://schemas.microsoft.com/office/mac/drawingml/2011/main" xmlns="" val="0"/>
            </a:ext>
          </a:extLst>
        </p:spPr>
        <p:txBody>
          <a:bodyPr wrap="square"/>
          <a:lstStyle>
            <a:lvl1pPr>
              <a:defRPr sz="800">
                <a:solidFill>
                  <a:srgbClr val="6F7890"/>
                </a:solidFill>
                <a:latin typeface="Aptos"/>
                <a:ea typeface="Aptos"/>
                <a:cs typeface="Aptos"/>
              </a:defRPr>
            </a:lvl1pPr>
          </a:lstStyle>
          <a:p>
            <a:pPr algn="l"/>
            <a:fld id="{F7021451-1387-4CA6-816F-3879F97B5CBC}" type="slidenum">
              <a:rPr lang="en-US" b="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0B1020"/>
        </a:solidFill>
        <a:effectLst/>
      </p:bgPr>
    </p:bg>
    <p:spTree>
      <p:nvGrpSpPr>
        <p:cNvPr id="1" name=""/>
        <p:cNvGrpSpPr/>
        <p:nvPr/>
      </p:nvGrpSpPr>
      <p:grpSpPr>
        <a:xfrm>
          <a:off x="0" y="0"/>
          <a:ext cx="0" cy="0"/>
          <a:chOff x="0" y="0"/>
          <a:chExt cx="0" cy="0"/>
        </a:xfrm>
      </p:grpSpPr>
      <p:sp>
        <p:nvSpPr>
          <p:cNvPr id="2" name="Shape 0"/>
          <p:cNvSpPr/>
          <p:nvPr/>
        </p:nvSpPr>
        <p:spPr>
          <a:xfrm>
            <a:off x="0" y="0"/>
            <a:ext cx="12191695" cy="146304"/>
          </a:xfrm>
          <a:prstGeom prst="rect">
            <a:avLst/>
          </a:prstGeom>
          <a:solidFill>
            <a:srgbClr val="36D3C5"/>
          </a:solidFill>
          <a:ln w="12700">
            <a:solidFill>
              <a:srgbClr val="36D3C5">
                <a:alpha val="0"/>
              </a:srgbClr>
            </a:solidFill>
            <a:prstDash val="solid"/>
          </a:ln>
        </p:spPr>
        <p:txBody>
          <a:bodyPr wrap="square"/>
          <a:lstStyle/>
          <a:p>
            <a:endParaRPr/>
          </a:p>
        </p:txBody>
      </p:sp>
      <p:sp>
        <p:nvSpPr>
          <p:cNvPr id="4" name="Text 2"/>
          <p:cNvSpPr/>
          <p:nvPr/>
        </p:nvSpPr>
        <p:spPr>
          <a:xfrm>
            <a:off x="731519" y="585216"/>
            <a:ext cx="3548933" cy="493776"/>
          </a:xfrm>
          <a:prstGeom prst="rect">
            <a:avLst/>
          </a:prstGeom>
          <a:noFill/>
          <a:ln/>
        </p:spPr>
        <p:txBody>
          <a:bodyPr wrap="square" lIns="0" tIns="0" rIns="0" bIns="0" rtlCol="0" anchor="ctr">
            <a:noAutofit/>
          </a:bodyPr>
          <a:lstStyle/>
          <a:p>
            <a:pPr marL="0" indent="0" algn="ctr">
              <a:buNone/>
            </a:pPr>
            <a:r>
              <a:rPr lang="en-US" sz="3600" b="1" dirty="0">
                <a:solidFill>
                  <a:srgbClr val="36D3C5"/>
                </a:solidFill>
                <a:latin typeface="Times New Roman" pitchFamily="34" charset="0"/>
                <a:ea typeface="Aptos" pitchFamily="34" charset="-122"/>
                <a:cs typeface="Aptos" pitchFamily="34" charset="-120"/>
              </a:rPr>
              <a:t>CONCLUSION</a:t>
            </a:r>
            <a:endParaRPr lang="en-US" sz="3600" dirty="0"/>
          </a:p>
        </p:txBody>
      </p:sp>
      <p:sp>
        <p:nvSpPr>
          <p:cNvPr id="5" name="Text 3"/>
          <p:cNvSpPr/>
          <p:nvPr/>
        </p:nvSpPr>
        <p:spPr>
          <a:xfrm>
            <a:off x="658368" y="1078992"/>
            <a:ext cx="8778240" cy="530352"/>
          </a:xfrm>
          <a:prstGeom prst="rect">
            <a:avLst/>
          </a:prstGeom>
          <a:noFill/>
          <a:ln/>
        </p:spPr>
        <p:txBody>
          <a:bodyPr wrap="square" lIns="0" tIns="0" rIns="0" bIns="0" rtlCol="0" anchor="ctr">
            <a:normAutofit/>
          </a:bodyPr>
          <a:lstStyle/>
          <a:p>
            <a:pPr marL="0" indent="0" algn="l">
              <a:buNone/>
            </a:pPr>
            <a:r>
              <a:rPr lang="en-US" sz="3100" b="1" dirty="0">
                <a:solidFill>
                  <a:srgbClr val="FFFFFF"/>
                </a:solidFill>
                <a:latin typeface="Times New Roman" pitchFamily="34" charset="0"/>
                <a:ea typeface="Aptos" pitchFamily="34" charset="-122"/>
                <a:cs typeface="Aptos" pitchFamily="34" charset="-120"/>
              </a:rPr>
              <a:t>Answering Questions 4 &amp; 5</a:t>
            </a:r>
            <a:endParaRPr lang="en-US" sz="2800" dirty="0"/>
          </a:p>
        </p:txBody>
      </p:sp>
      <p:sp>
        <p:nvSpPr>
          <p:cNvPr id="6" name="Text 4"/>
          <p:cNvSpPr/>
          <p:nvPr/>
        </p:nvSpPr>
        <p:spPr>
          <a:xfrm>
            <a:off x="658368" y="1636776"/>
            <a:ext cx="7680960" cy="310896"/>
          </a:xfrm>
          <a:prstGeom prst="rect">
            <a:avLst/>
          </a:prstGeom>
          <a:noFill/>
          <a:ln/>
        </p:spPr>
        <p:txBody>
          <a:bodyPr wrap="square" lIns="0" tIns="0" rIns="0" bIns="0" rtlCol="0" anchor="ctr">
            <a:normAutofit/>
          </a:bodyPr>
          <a:lstStyle/>
          <a:p>
            <a:pPr marL="0" indent="0" algn="l">
              <a:buNone/>
            </a:pPr>
            <a:r>
              <a:rPr lang="en-US" sz="1520" dirty="0">
                <a:solidFill>
                  <a:srgbClr val="AEBAD2"/>
                </a:solidFill>
                <a:latin typeface="Times New Roman" pitchFamily="34" charset="0"/>
                <a:ea typeface="Aptos" pitchFamily="34" charset="-122"/>
                <a:cs typeface="Aptos" pitchFamily="34" charset="-120"/>
              </a:rPr>
              <a:t>Three statements to leave with the audience</a:t>
            </a:r>
            <a:endParaRPr lang="en-US" sz="1300" dirty="0"/>
          </a:p>
        </p:txBody>
      </p:sp>
      <p:sp>
        <p:nvSpPr>
          <p:cNvPr id="7" name="Text 5"/>
          <p:cNvSpPr/>
          <p:nvPr/>
        </p:nvSpPr>
        <p:spPr>
          <a:xfrm>
            <a:off x="758951" y="2081585"/>
            <a:ext cx="571915" cy="411480"/>
          </a:xfrm>
          <a:prstGeom prst="rect">
            <a:avLst/>
          </a:prstGeom>
          <a:noFill/>
          <a:ln/>
        </p:spPr>
        <p:txBody>
          <a:bodyPr wrap="square" lIns="0" tIns="0" rIns="0" bIns="0" rtlCol="0" anchor="ctr">
            <a:normAutofit/>
          </a:bodyPr>
          <a:lstStyle/>
          <a:p>
            <a:pPr marL="0" indent="0" algn="ctr">
              <a:buNone/>
            </a:pPr>
            <a:r>
              <a:rPr lang="en-US" sz="2400" b="1" dirty="0">
                <a:solidFill>
                  <a:srgbClr val="36D3C5"/>
                </a:solidFill>
                <a:latin typeface="Times New Roman" pitchFamily="34" charset="0"/>
                <a:ea typeface="Aptos" pitchFamily="34" charset="-122"/>
                <a:cs typeface="Aptos" pitchFamily="34" charset="-120"/>
              </a:rPr>
              <a:t>01</a:t>
            </a:r>
            <a:endParaRPr lang="en-US" sz="2400" dirty="0"/>
          </a:p>
        </p:txBody>
      </p:sp>
      <p:sp>
        <p:nvSpPr>
          <p:cNvPr id="8" name="Shape 6"/>
          <p:cNvSpPr/>
          <p:nvPr/>
        </p:nvSpPr>
        <p:spPr>
          <a:xfrm>
            <a:off x="1417320" y="2291897"/>
            <a:ext cx="499126" cy="0"/>
          </a:xfrm>
          <a:prstGeom prst="line">
            <a:avLst/>
          </a:prstGeom>
          <a:noFill/>
          <a:ln w="38100">
            <a:solidFill>
              <a:srgbClr val="36D3C5"/>
            </a:solidFill>
            <a:prstDash val="solid"/>
          </a:ln>
        </p:spPr>
        <p:txBody>
          <a:bodyPr wrap="square"/>
          <a:lstStyle/>
          <a:p>
            <a:endParaRPr sz="2400"/>
          </a:p>
        </p:txBody>
      </p:sp>
      <p:sp>
        <p:nvSpPr>
          <p:cNvPr id="9" name="Text 7"/>
          <p:cNvSpPr/>
          <p:nvPr/>
        </p:nvSpPr>
        <p:spPr>
          <a:xfrm>
            <a:off x="2029968" y="2249424"/>
            <a:ext cx="9171432" cy="347472"/>
          </a:xfrm>
          <a:prstGeom prst="rect">
            <a:avLst/>
          </a:prstGeom>
          <a:noFill/>
          <a:ln/>
        </p:spPr>
        <p:txBody>
          <a:bodyPr wrap="square" lIns="0" tIns="0" rIns="0" bIns="0" rtlCol="0" anchor="ctr">
            <a:noAutofit/>
          </a:bodyPr>
          <a:lstStyle/>
          <a:p>
            <a:pPr marL="0" indent="0" algn="l">
              <a:buNone/>
            </a:pPr>
            <a:r>
              <a:rPr lang="en-US" sz="2400" b="1" dirty="0">
                <a:solidFill>
                  <a:srgbClr val="FFFFFF"/>
                </a:solidFill>
                <a:latin typeface="Times New Roman" pitchFamily="34" charset="0"/>
                <a:ea typeface="Aptos" pitchFamily="34" charset="-122"/>
                <a:cs typeface="Aptos" pitchFamily="34" charset="-120"/>
              </a:rPr>
              <a:t>Efficiency improves when communication is easier to find and continue.</a:t>
            </a:r>
            <a:endParaRPr lang="en-US" sz="2400" dirty="0"/>
          </a:p>
        </p:txBody>
      </p:sp>
      <p:sp>
        <p:nvSpPr>
          <p:cNvPr id="10" name="Text 8"/>
          <p:cNvSpPr/>
          <p:nvPr/>
        </p:nvSpPr>
        <p:spPr>
          <a:xfrm>
            <a:off x="2029968" y="2660904"/>
            <a:ext cx="9317010" cy="512064"/>
          </a:xfrm>
          <a:prstGeom prst="rect">
            <a:avLst/>
          </a:prstGeom>
          <a:noFill/>
          <a:ln/>
        </p:spPr>
        <p:txBody>
          <a:bodyPr wrap="square" lIns="0" tIns="0" rIns="0" bIns="0" rtlCol="0" anchor="t">
            <a:noAutofit/>
          </a:bodyPr>
          <a:lstStyle/>
          <a:p>
            <a:pPr marL="0" indent="0" algn="l">
              <a:buNone/>
            </a:pPr>
            <a:r>
              <a:rPr lang="en-US" sz="2400" dirty="0">
                <a:solidFill>
                  <a:srgbClr val="BEC8DB"/>
                </a:solidFill>
                <a:latin typeface="Times New Roman" pitchFamily="34" charset="0"/>
                <a:ea typeface="Aptos" pitchFamily="34" charset="-122"/>
                <a:cs typeface="Aptos" pitchFamily="34" charset="-120"/>
              </a:rPr>
              <a:t>Teams can reduce repeated updates by keeping conversations, files and decisions in a shared digital context.</a:t>
            </a:r>
            <a:endParaRPr lang="en-US" sz="2400" dirty="0"/>
          </a:p>
        </p:txBody>
      </p:sp>
      <p:sp>
        <p:nvSpPr>
          <p:cNvPr id="11" name="Text 9"/>
          <p:cNvSpPr/>
          <p:nvPr/>
        </p:nvSpPr>
        <p:spPr>
          <a:xfrm>
            <a:off x="694944" y="3422506"/>
            <a:ext cx="571915" cy="411480"/>
          </a:xfrm>
          <a:prstGeom prst="rect">
            <a:avLst/>
          </a:prstGeom>
          <a:noFill/>
          <a:ln/>
        </p:spPr>
        <p:txBody>
          <a:bodyPr wrap="square" lIns="0" tIns="0" rIns="0" bIns="0" rtlCol="0" anchor="ctr">
            <a:normAutofit/>
          </a:bodyPr>
          <a:lstStyle/>
          <a:p>
            <a:pPr marL="0" indent="0" algn="ctr">
              <a:buNone/>
            </a:pPr>
            <a:r>
              <a:rPr lang="en-US" sz="2400" b="1" dirty="0">
                <a:solidFill>
                  <a:srgbClr val="7C5CFC"/>
                </a:solidFill>
                <a:latin typeface="Times New Roman" pitchFamily="34" charset="0"/>
                <a:ea typeface="Aptos" pitchFamily="34" charset="-122"/>
                <a:cs typeface="Aptos" pitchFamily="34" charset="-120"/>
              </a:rPr>
              <a:t>02</a:t>
            </a:r>
            <a:endParaRPr lang="en-US" sz="2400" dirty="0"/>
          </a:p>
        </p:txBody>
      </p:sp>
      <p:sp>
        <p:nvSpPr>
          <p:cNvPr id="12" name="Shape 10"/>
          <p:cNvSpPr/>
          <p:nvPr/>
        </p:nvSpPr>
        <p:spPr>
          <a:xfrm>
            <a:off x="1353313" y="3632818"/>
            <a:ext cx="499126" cy="0"/>
          </a:xfrm>
          <a:prstGeom prst="line">
            <a:avLst/>
          </a:prstGeom>
          <a:noFill/>
          <a:ln w="38100">
            <a:solidFill>
              <a:srgbClr val="7C5CFC"/>
            </a:solidFill>
            <a:prstDash val="solid"/>
          </a:ln>
        </p:spPr>
        <p:txBody>
          <a:bodyPr wrap="square"/>
          <a:lstStyle/>
          <a:p>
            <a:endParaRPr sz="2400"/>
          </a:p>
        </p:txBody>
      </p:sp>
      <p:sp>
        <p:nvSpPr>
          <p:cNvPr id="13" name="Text 11"/>
          <p:cNvSpPr/>
          <p:nvPr/>
        </p:nvSpPr>
        <p:spPr>
          <a:xfrm>
            <a:off x="2029968" y="3654950"/>
            <a:ext cx="9171432" cy="347472"/>
          </a:xfrm>
          <a:prstGeom prst="rect">
            <a:avLst/>
          </a:prstGeom>
          <a:noFill/>
          <a:ln/>
        </p:spPr>
        <p:txBody>
          <a:bodyPr wrap="square" lIns="0" tIns="0" rIns="0" bIns="0" rtlCol="0" anchor="ctr">
            <a:noAutofit/>
          </a:bodyPr>
          <a:lstStyle/>
          <a:p>
            <a:pPr marL="0" indent="0" algn="l">
              <a:buNone/>
            </a:pPr>
            <a:r>
              <a:rPr lang="en-US" sz="2400" b="1" dirty="0">
                <a:solidFill>
                  <a:srgbClr val="FFFFFF"/>
                </a:solidFill>
                <a:latin typeface="Times New Roman" pitchFamily="34" charset="0"/>
                <a:ea typeface="Aptos" pitchFamily="34" charset="-122"/>
                <a:cs typeface="Aptos" pitchFamily="34" charset="-120"/>
              </a:rPr>
              <a:t>Communication improves when staff can participate across time and location.</a:t>
            </a:r>
            <a:endParaRPr lang="en-US" sz="2400" dirty="0"/>
          </a:p>
        </p:txBody>
      </p:sp>
      <p:sp>
        <p:nvSpPr>
          <p:cNvPr id="14" name="Text 12"/>
          <p:cNvSpPr/>
          <p:nvPr/>
        </p:nvSpPr>
        <p:spPr>
          <a:xfrm>
            <a:off x="2029968" y="4066429"/>
            <a:ext cx="9317010" cy="737417"/>
          </a:xfrm>
          <a:prstGeom prst="rect">
            <a:avLst/>
          </a:prstGeom>
          <a:noFill/>
          <a:ln/>
        </p:spPr>
        <p:txBody>
          <a:bodyPr wrap="square" lIns="0" tIns="0" rIns="0" bIns="0" rtlCol="0" anchor="t">
            <a:noAutofit/>
          </a:bodyPr>
          <a:lstStyle/>
          <a:p>
            <a:pPr marL="0" indent="0" algn="l">
              <a:buNone/>
            </a:pPr>
            <a:r>
              <a:rPr lang="en-US" sz="2400" dirty="0">
                <a:solidFill>
                  <a:srgbClr val="BEC8DB"/>
                </a:solidFill>
                <a:latin typeface="Times New Roman" pitchFamily="34" charset="0"/>
                <a:ea typeface="Aptos" pitchFamily="34" charset="-122"/>
                <a:cs typeface="Aptos" pitchFamily="34" charset="-120"/>
              </a:rPr>
              <a:t>This is especially relevant for remote staff and shift handovers in the Ashford scenario.</a:t>
            </a:r>
            <a:endParaRPr lang="en-US" sz="2400" dirty="0"/>
          </a:p>
        </p:txBody>
      </p:sp>
      <p:sp>
        <p:nvSpPr>
          <p:cNvPr id="15" name="Text 13"/>
          <p:cNvSpPr/>
          <p:nvPr/>
        </p:nvSpPr>
        <p:spPr>
          <a:xfrm>
            <a:off x="758951" y="4865932"/>
            <a:ext cx="571915" cy="411480"/>
          </a:xfrm>
          <a:prstGeom prst="rect">
            <a:avLst/>
          </a:prstGeom>
          <a:noFill/>
          <a:ln/>
        </p:spPr>
        <p:txBody>
          <a:bodyPr wrap="square" lIns="0" tIns="0" rIns="0" bIns="0" rtlCol="0" anchor="ctr">
            <a:normAutofit/>
          </a:bodyPr>
          <a:lstStyle/>
          <a:p>
            <a:pPr marL="0" indent="0" algn="ctr">
              <a:buNone/>
            </a:pPr>
            <a:r>
              <a:rPr lang="en-US" sz="2400" b="1" dirty="0">
                <a:solidFill>
                  <a:srgbClr val="FFB84D"/>
                </a:solidFill>
                <a:latin typeface="Times New Roman" pitchFamily="34" charset="0"/>
                <a:ea typeface="Aptos" pitchFamily="34" charset="-122"/>
                <a:cs typeface="Aptos" pitchFamily="34" charset="-120"/>
              </a:rPr>
              <a:t>03</a:t>
            </a:r>
            <a:endParaRPr lang="en-US" sz="2400" dirty="0"/>
          </a:p>
        </p:txBody>
      </p:sp>
      <p:sp>
        <p:nvSpPr>
          <p:cNvPr id="16" name="Shape 14"/>
          <p:cNvSpPr/>
          <p:nvPr/>
        </p:nvSpPr>
        <p:spPr>
          <a:xfrm>
            <a:off x="1417320" y="5076244"/>
            <a:ext cx="499126" cy="0"/>
          </a:xfrm>
          <a:prstGeom prst="line">
            <a:avLst/>
          </a:prstGeom>
          <a:noFill/>
          <a:ln w="38100">
            <a:solidFill>
              <a:srgbClr val="FFB84D"/>
            </a:solidFill>
            <a:prstDash val="solid"/>
          </a:ln>
        </p:spPr>
        <p:txBody>
          <a:bodyPr wrap="square"/>
          <a:lstStyle/>
          <a:p>
            <a:endParaRPr sz="2400"/>
          </a:p>
        </p:txBody>
      </p:sp>
      <p:sp>
        <p:nvSpPr>
          <p:cNvPr id="17" name="Text 15"/>
          <p:cNvSpPr/>
          <p:nvPr/>
        </p:nvSpPr>
        <p:spPr>
          <a:xfrm>
            <a:off x="2029968" y="4913575"/>
            <a:ext cx="9171432" cy="347472"/>
          </a:xfrm>
          <a:prstGeom prst="rect">
            <a:avLst/>
          </a:prstGeom>
          <a:noFill/>
          <a:ln/>
        </p:spPr>
        <p:txBody>
          <a:bodyPr wrap="square" lIns="0" tIns="0" rIns="0" bIns="0" rtlCol="0" anchor="ctr">
            <a:noAutofit/>
          </a:bodyPr>
          <a:lstStyle/>
          <a:p>
            <a:pPr marL="0" indent="0" algn="l">
              <a:buNone/>
            </a:pPr>
            <a:r>
              <a:rPr lang="en-US" sz="2400" b="1" dirty="0">
                <a:solidFill>
                  <a:srgbClr val="FFFFFF"/>
                </a:solidFill>
                <a:latin typeface="Times New Roman" pitchFamily="34" charset="0"/>
                <a:ea typeface="Aptos" pitchFamily="34" charset="-122"/>
                <a:cs typeface="Aptos" pitchFamily="34" charset="-120"/>
              </a:rPr>
              <a:t>The advantages are conditional, not automatic.</a:t>
            </a:r>
            <a:endParaRPr lang="en-US" sz="2400" dirty="0"/>
          </a:p>
        </p:txBody>
      </p:sp>
      <p:sp>
        <p:nvSpPr>
          <p:cNvPr id="18" name="Text 16"/>
          <p:cNvSpPr/>
          <p:nvPr/>
        </p:nvSpPr>
        <p:spPr>
          <a:xfrm>
            <a:off x="2029968" y="5325055"/>
            <a:ext cx="9317010" cy="512064"/>
          </a:xfrm>
          <a:prstGeom prst="rect">
            <a:avLst/>
          </a:prstGeom>
          <a:noFill/>
          <a:ln/>
        </p:spPr>
        <p:txBody>
          <a:bodyPr wrap="square" lIns="0" tIns="0" rIns="0" bIns="0" rtlCol="0" anchor="t">
            <a:noAutofit/>
          </a:bodyPr>
          <a:lstStyle/>
          <a:p>
            <a:pPr marL="0" indent="0" algn="l">
              <a:buNone/>
            </a:pPr>
            <a:r>
              <a:rPr lang="en-US" sz="2400" dirty="0">
                <a:solidFill>
                  <a:srgbClr val="BEC8DB"/>
                </a:solidFill>
                <a:latin typeface="Times New Roman" pitchFamily="34" charset="0"/>
                <a:ea typeface="Aptos" pitchFamily="34" charset="-122"/>
                <a:cs typeface="Aptos" pitchFamily="34" charset="-120"/>
              </a:rPr>
              <a:t>Too many channels, notifications or uneven digital confidence can recreate the same communication problems in a new form.</a:t>
            </a:r>
            <a:endParaRPr lang="en-US" sz="2400" dirty="0"/>
          </a:p>
        </p:txBody>
      </p:sp>
      <p:sp>
        <p:nvSpPr>
          <p:cNvPr id="19" name="Shape 17"/>
          <p:cNvSpPr/>
          <p:nvPr/>
        </p:nvSpPr>
        <p:spPr>
          <a:xfrm>
            <a:off x="7235687" y="264446"/>
            <a:ext cx="4538207" cy="1332507"/>
          </a:xfrm>
          <a:prstGeom prst="roundRect">
            <a:avLst>
              <a:gd name="adj" fmla="val 10000"/>
            </a:avLst>
          </a:prstGeom>
          <a:solidFill>
            <a:srgbClr val="171F39"/>
          </a:solidFill>
          <a:ln w="12700">
            <a:solidFill>
              <a:srgbClr val="293556"/>
            </a:solidFill>
            <a:prstDash val="solid"/>
          </a:ln>
          <a:effectLst>
            <a:outerShdw blurRad="16510" dist="50800" dir="2700000" algn="bl" rotWithShape="0">
              <a:srgbClr val="B8C0D2">
                <a:alpha val="15000"/>
              </a:srgbClr>
            </a:outerShdw>
          </a:effectLst>
        </p:spPr>
        <p:txBody>
          <a:bodyPr wrap="square"/>
          <a:lstStyle/>
          <a:p>
            <a:endParaRPr sz="1400"/>
          </a:p>
        </p:txBody>
      </p:sp>
      <p:sp>
        <p:nvSpPr>
          <p:cNvPr id="20" name="Text 18"/>
          <p:cNvSpPr/>
          <p:nvPr/>
        </p:nvSpPr>
        <p:spPr>
          <a:xfrm>
            <a:off x="7401024" y="474758"/>
            <a:ext cx="4125982" cy="414660"/>
          </a:xfrm>
          <a:prstGeom prst="rect">
            <a:avLst/>
          </a:prstGeom>
          <a:noFill/>
          <a:ln/>
        </p:spPr>
        <p:txBody>
          <a:bodyPr wrap="square" lIns="0" tIns="0" rIns="0" bIns="0" rtlCol="0" anchor="ctr">
            <a:normAutofit/>
          </a:bodyPr>
          <a:lstStyle/>
          <a:p>
            <a:pPr marL="0" indent="0" algn="ctr">
              <a:buNone/>
            </a:pPr>
            <a:r>
              <a:rPr lang="en-US" sz="1400" b="1" dirty="0">
                <a:solidFill>
                  <a:srgbClr val="36D3C5"/>
                </a:solidFill>
                <a:latin typeface="Times New Roman" pitchFamily="34" charset="0"/>
                <a:ea typeface="Aptos" pitchFamily="34" charset="-122"/>
                <a:cs typeface="Aptos" pitchFamily="34" charset="-120"/>
              </a:rPr>
              <a:t>OVERALL</a:t>
            </a:r>
            <a:endParaRPr lang="en-US" sz="1400" dirty="0"/>
          </a:p>
        </p:txBody>
      </p:sp>
      <p:sp>
        <p:nvSpPr>
          <p:cNvPr id="21" name="Text 19"/>
          <p:cNvSpPr/>
          <p:nvPr/>
        </p:nvSpPr>
        <p:spPr>
          <a:xfrm>
            <a:off x="7382687" y="730790"/>
            <a:ext cx="4144319" cy="1036651"/>
          </a:xfrm>
          <a:prstGeom prst="rect">
            <a:avLst/>
          </a:prstGeom>
          <a:noFill/>
          <a:ln/>
        </p:spPr>
        <p:txBody>
          <a:bodyPr wrap="square" lIns="0" tIns="0" rIns="0" bIns="0" rtlCol="0" anchor="t">
            <a:normAutofit/>
          </a:bodyPr>
          <a:lstStyle/>
          <a:p>
            <a:pPr marL="0" indent="0" algn="ctr">
              <a:buNone/>
            </a:pPr>
            <a:r>
              <a:rPr lang="en-US" sz="2000" b="1" dirty="0">
                <a:solidFill>
                  <a:srgbClr val="FFFFFF"/>
                </a:solidFill>
                <a:latin typeface="Times New Roman" pitchFamily="34" charset="0"/>
                <a:ea typeface="Aptos" pitchFamily="34" charset="-122"/>
                <a:cs typeface="Aptos" pitchFamily="34" charset="-120"/>
              </a:rPr>
              <a:t>Teams can help Ashford — when use is structured and shared.</a:t>
            </a:r>
            <a:endParaRPr lang="en-US" sz="2000" dirty="0"/>
          </a:p>
        </p:txBody>
      </p:sp>
      <p:sp>
        <p:nvSpPr>
          <p:cNvPr id="22" name="Text 20"/>
          <p:cNvSpPr/>
          <p:nvPr/>
        </p:nvSpPr>
        <p:spPr>
          <a:xfrm>
            <a:off x="694944" y="6144768"/>
            <a:ext cx="8412480" cy="228600"/>
          </a:xfrm>
          <a:prstGeom prst="rect">
            <a:avLst/>
          </a:prstGeom>
          <a:noFill/>
          <a:ln/>
        </p:spPr>
        <p:txBody>
          <a:bodyPr wrap="square" lIns="0" tIns="0" rIns="0" bIns="0" rtlCol="0" anchor="ctr">
            <a:normAutofit/>
          </a:bodyPr>
          <a:lstStyle/>
          <a:p>
            <a:pPr marL="0" indent="0" algn="l">
              <a:buNone/>
            </a:pPr>
            <a:r>
              <a:rPr lang="en-US" sz="980" i="1" dirty="0">
                <a:solidFill>
                  <a:srgbClr val="7F8BA8"/>
                </a:solidFill>
                <a:latin typeface="Times New Roman" pitchFamily="34" charset="0"/>
                <a:ea typeface="Aptos" pitchFamily="34" charset="-122"/>
                <a:cs typeface="Aptos" pitchFamily="34" charset="-120"/>
              </a:rPr>
              <a:t>Academic synthesis: Lane et al. (2024); Wu et al. (2023); Puţanu (2026).</a:t>
            </a:r>
            <a:endParaRPr lang="en-US" sz="900" dirty="0"/>
          </a:p>
        </p:txBody>
      </p:sp>
      <p:sp>
        <p:nvSpPr>
          <p:cNvPr id="23" name="Text 21"/>
          <p:cNvSpPr/>
          <p:nvPr/>
        </p:nvSpPr>
        <p:spPr>
          <a:xfrm>
            <a:off x="11256264" y="6355080"/>
            <a:ext cx="438912" cy="256032"/>
          </a:xfrm>
          <a:prstGeom prst="rect">
            <a:avLst/>
          </a:prstGeom>
          <a:noFill/>
          <a:ln/>
        </p:spPr>
        <p:txBody>
          <a:bodyPr wrap="square" lIns="0" tIns="0" rIns="0" bIns="0" rtlCol="0" anchor="ctr">
            <a:normAutofit/>
          </a:bodyPr>
          <a:lstStyle/>
          <a:p>
            <a:pPr marL="0" indent="0" algn="r">
              <a:buNone/>
            </a:pPr>
            <a:r>
              <a:rPr lang="en-US" sz="1250" b="1" dirty="0">
                <a:solidFill>
                  <a:srgbClr val="6F7890"/>
                </a:solidFill>
                <a:latin typeface="Times New Roman" pitchFamily="34" charset="0"/>
                <a:ea typeface="Aptos" pitchFamily="34" charset="-122"/>
                <a:cs typeface="Aptos" pitchFamily="34" charset="-120"/>
              </a:rPr>
              <a:t>08</a:t>
            </a:r>
            <a:endParaRPr lang="en-US" sz="1200" dirty="0"/>
          </a:p>
        </p:txBody>
      </p:sp>
      <p:sp>
        <p:nvSpPr>
          <p:cNvPr id="24" name="Oval 23"/>
          <p:cNvSpPr/>
          <p:nvPr/>
        </p:nvSpPr>
        <p:spPr>
          <a:xfrm>
            <a:off x="1444751" y="2099873"/>
            <a:ext cx="353547" cy="310896"/>
          </a:xfrm>
          <a:prstGeom prst="ellipse">
            <a:avLst/>
          </a:prstGeom>
          <a:solidFill>
            <a:srgbClr val="36D3C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sz="2400" b="1">
                <a:solidFill>
                  <a:srgbClr val="0B1020"/>
                </a:solidFill>
                <a:latin typeface="Times New Roman"/>
              </a:rPr>
              <a:t>✓</a:t>
            </a:r>
          </a:p>
        </p:txBody>
      </p:sp>
      <p:sp>
        <p:nvSpPr>
          <p:cNvPr id="25" name="Oval 24"/>
          <p:cNvSpPr/>
          <p:nvPr/>
        </p:nvSpPr>
        <p:spPr>
          <a:xfrm>
            <a:off x="1380744" y="3440794"/>
            <a:ext cx="353547" cy="310896"/>
          </a:xfrm>
          <a:prstGeom prst="ellipse">
            <a:avLst/>
          </a:prstGeom>
          <a:solidFill>
            <a:srgbClr val="7C5CF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sz="2400" b="1" dirty="0">
                <a:solidFill>
                  <a:srgbClr val="0B1020"/>
                </a:solidFill>
                <a:latin typeface="Times New Roman"/>
              </a:rPr>
              <a:t>↔</a:t>
            </a:r>
          </a:p>
        </p:txBody>
      </p:sp>
      <p:sp>
        <p:nvSpPr>
          <p:cNvPr id="26" name="Oval 25"/>
          <p:cNvSpPr/>
          <p:nvPr/>
        </p:nvSpPr>
        <p:spPr>
          <a:xfrm>
            <a:off x="1444751" y="4884220"/>
            <a:ext cx="353547" cy="310896"/>
          </a:xfrm>
          <a:prstGeom prst="ellipse">
            <a:avLst/>
          </a:prstGeom>
          <a:solidFill>
            <a:srgbClr val="FFB84D"/>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sz="2400" b="1">
                <a:solidFill>
                  <a:srgbClr val="0B1020"/>
                </a:solidFill>
                <a:latin typeface="Times New Roman"/>
              </a:rPr>
              <a: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Shape 0"/>
          <p:cNvSpPr/>
          <p:nvPr/>
        </p:nvSpPr>
        <p:spPr>
          <a:xfrm>
            <a:off x="566928" y="438912"/>
            <a:ext cx="1566672" cy="402336"/>
          </a:xfrm>
          <a:prstGeom prst="roundRect">
            <a:avLst>
              <a:gd name="adj" fmla="val 23529"/>
            </a:avLst>
          </a:prstGeom>
          <a:solidFill>
            <a:srgbClr val="EEEAFE"/>
          </a:solidFill>
          <a:ln w="12700">
            <a:solidFill>
              <a:srgbClr val="EEEAFE">
                <a:alpha val="0"/>
              </a:srgbClr>
            </a:solidFill>
            <a:prstDash val="solid"/>
          </a:ln>
        </p:spPr>
        <p:txBody>
          <a:bodyPr wrap="square"/>
          <a:lstStyle/>
          <a:p>
            <a:endParaRPr/>
          </a:p>
        </p:txBody>
      </p:sp>
      <p:sp>
        <p:nvSpPr>
          <p:cNvPr id="3" name="Text 1"/>
          <p:cNvSpPr/>
          <p:nvPr/>
        </p:nvSpPr>
        <p:spPr>
          <a:xfrm>
            <a:off x="640080" y="457200"/>
            <a:ext cx="1811572" cy="420623"/>
          </a:xfrm>
          <a:prstGeom prst="rect">
            <a:avLst/>
          </a:prstGeom>
          <a:noFill/>
          <a:ln/>
        </p:spPr>
        <p:txBody>
          <a:bodyPr wrap="square" lIns="0" tIns="0" rIns="0" bIns="0" rtlCol="0" anchor="ctr">
            <a:normAutofit/>
          </a:bodyPr>
          <a:lstStyle/>
          <a:p>
            <a:pPr marL="0" indent="0" algn="ctr">
              <a:buNone/>
            </a:pPr>
            <a:r>
              <a:rPr lang="en-US" b="1" dirty="0">
                <a:solidFill>
                  <a:srgbClr val="7C5CFC"/>
                </a:solidFill>
                <a:latin typeface="Times New Roman" pitchFamily="34" charset="0"/>
                <a:ea typeface="Aptos" pitchFamily="34" charset="-122"/>
                <a:cs typeface="Aptos" pitchFamily="34" charset="-120"/>
              </a:rPr>
              <a:t>REFERENCES</a:t>
            </a:r>
            <a:endParaRPr lang="en-US" dirty="0"/>
          </a:p>
        </p:txBody>
      </p:sp>
      <p:sp>
        <p:nvSpPr>
          <p:cNvPr id="4" name="Text 2"/>
          <p:cNvSpPr/>
          <p:nvPr/>
        </p:nvSpPr>
        <p:spPr>
          <a:xfrm>
            <a:off x="566928" y="841248"/>
            <a:ext cx="10789920" cy="566928"/>
          </a:xfrm>
          <a:prstGeom prst="rect">
            <a:avLst/>
          </a:prstGeom>
          <a:noFill/>
          <a:ln/>
        </p:spPr>
        <p:txBody>
          <a:bodyPr wrap="square" lIns="0" tIns="0" rIns="0" bIns="0" rtlCol="0" anchor="b">
            <a:normAutofit/>
          </a:bodyPr>
          <a:lstStyle/>
          <a:p>
            <a:pPr marL="0" indent="0" algn="l">
              <a:buNone/>
            </a:pPr>
            <a:r>
              <a:rPr lang="en-US" sz="3000" b="1" dirty="0">
                <a:solidFill>
                  <a:srgbClr val="141827"/>
                </a:solidFill>
                <a:latin typeface="Times New Roman" pitchFamily="34" charset="0"/>
                <a:ea typeface="Aptos" pitchFamily="34" charset="-122"/>
                <a:cs typeface="Aptos" pitchFamily="34" charset="-120"/>
              </a:rPr>
              <a:t>Academic sources</a:t>
            </a:r>
            <a:endParaRPr lang="en-US" sz="2650" dirty="0"/>
          </a:p>
        </p:txBody>
      </p:sp>
      <p:sp>
        <p:nvSpPr>
          <p:cNvPr id="5" name="Text 3"/>
          <p:cNvSpPr/>
          <p:nvPr/>
        </p:nvSpPr>
        <p:spPr>
          <a:xfrm>
            <a:off x="566928" y="1417320"/>
            <a:ext cx="10607040" cy="347472"/>
          </a:xfrm>
          <a:prstGeom prst="rect">
            <a:avLst/>
          </a:prstGeom>
          <a:noFill/>
          <a:ln/>
        </p:spPr>
        <p:txBody>
          <a:bodyPr wrap="square" lIns="0" tIns="0" rIns="0" bIns="0" rtlCol="0" anchor="t">
            <a:normAutofit/>
          </a:bodyPr>
          <a:lstStyle/>
          <a:p>
            <a:pPr marL="0" indent="0" algn="l">
              <a:buNone/>
            </a:pPr>
            <a:r>
              <a:rPr lang="en-US" sz="1500" dirty="0">
                <a:solidFill>
                  <a:srgbClr val="5C667D"/>
                </a:solidFill>
                <a:latin typeface="Times New Roman" pitchFamily="34" charset="0"/>
                <a:ea typeface="Aptos" pitchFamily="34" charset="-122"/>
                <a:cs typeface="Aptos" pitchFamily="34" charset="-120"/>
              </a:rPr>
              <a:t>Harvard-style references used across the presentation.</a:t>
            </a:r>
            <a:endParaRPr lang="en-US" sz="1300" dirty="0"/>
          </a:p>
        </p:txBody>
      </p:sp>
      <p:sp>
        <p:nvSpPr>
          <p:cNvPr id="6" name="Shape 4"/>
          <p:cNvSpPr/>
          <p:nvPr/>
        </p:nvSpPr>
        <p:spPr>
          <a:xfrm>
            <a:off x="658368" y="1965960"/>
            <a:ext cx="10972800" cy="3977640"/>
          </a:xfrm>
          <a:prstGeom prst="roundRect">
            <a:avLst>
              <a:gd name="adj" fmla="val 2759"/>
            </a:avLst>
          </a:prstGeom>
          <a:solidFill>
            <a:srgbClr val="FFFFFF"/>
          </a:solidFill>
          <a:ln w="12700">
            <a:solidFill>
              <a:srgbClr val="DCE2EE"/>
            </a:solidFill>
            <a:prstDash val="solid"/>
          </a:ln>
          <a:effectLst>
            <a:outerShdw blurRad="16510" dist="50800" dir="2700000" algn="bl" rotWithShape="0">
              <a:srgbClr val="B8C0D2">
                <a:alpha val="15000"/>
              </a:srgbClr>
            </a:outerShdw>
          </a:effectLst>
        </p:spPr>
        <p:txBody>
          <a:bodyPr wrap="square"/>
          <a:lstStyle/>
          <a:p>
            <a:endParaRPr/>
          </a:p>
        </p:txBody>
      </p:sp>
      <p:sp>
        <p:nvSpPr>
          <p:cNvPr id="7" name="Text 5"/>
          <p:cNvSpPr/>
          <p:nvPr/>
        </p:nvSpPr>
        <p:spPr>
          <a:xfrm>
            <a:off x="914400" y="2331720"/>
            <a:ext cx="384048" cy="310896"/>
          </a:xfrm>
          <a:prstGeom prst="rect">
            <a:avLst/>
          </a:prstGeom>
          <a:noFill/>
          <a:ln/>
        </p:spPr>
        <p:txBody>
          <a:bodyPr wrap="square" lIns="0" tIns="0" rIns="0" bIns="0" rtlCol="0" anchor="ctr">
            <a:normAutofit/>
          </a:bodyPr>
          <a:lstStyle/>
          <a:p>
            <a:pPr marL="0" indent="0" algn="ctr">
              <a:buNone/>
            </a:pPr>
            <a:r>
              <a:rPr lang="en-US" sz="1300" b="1" dirty="0">
                <a:solidFill>
                  <a:srgbClr val="7C5CFC"/>
                </a:solidFill>
                <a:latin typeface="Times New Roman" pitchFamily="34" charset="0"/>
                <a:ea typeface="Aptos" pitchFamily="34" charset="-122"/>
                <a:cs typeface="Aptos" pitchFamily="34" charset="-120"/>
              </a:rPr>
              <a:t>1</a:t>
            </a:r>
            <a:endParaRPr lang="en-US" sz="1200" dirty="0"/>
          </a:p>
        </p:txBody>
      </p:sp>
      <p:sp>
        <p:nvSpPr>
          <p:cNvPr id="8" name="Text 6"/>
          <p:cNvSpPr/>
          <p:nvPr/>
        </p:nvSpPr>
        <p:spPr>
          <a:xfrm>
            <a:off x="1426464" y="2313432"/>
            <a:ext cx="9646920" cy="877824"/>
          </a:xfrm>
          <a:prstGeom prst="rect">
            <a:avLst/>
          </a:prstGeom>
          <a:noFill/>
          <a:ln/>
        </p:spPr>
        <p:txBody>
          <a:bodyPr wrap="square" lIns="0" tIns="0" rIns="0" bIns="0" rtlCol="0" anchor="t">
            <a:normAutofit/>
          </a:bodyPr>
          <a:lstStyle/>
          <a:p>
            <a:pPr marL="0" indent="0" algn="l">
              <a:buNone/>
            </a:pPr>
            <a:r>
              <a:rPr lang="en-US" sz="1250" dirty="0">
                <a:solidFill>
                  <a:srgbClr val="5C667D"/>
                </a:solidFill>
                <a:latin typeface="Times New Roman" pitchFamily="34" charset="0"/>
                <a:ea typeface="Aptos" pitchFamily="34" charset="-122"/>
                <a:cs typeface="Aptos" pitchFamily="34" charset="-120"/>
              </a:rPr>
              <a:t>Khalilia, W.M., Abuowda, A., Mystakidis, S. and Fragkaki, M. (2023) ‘A mediation model of the usability and intergroup relation for Online Project Management Community effectiveness with Microsoft Teams’, Societies, 13(12), 255. doi:10.3390/soc13120255.</a:t>
            </a:r>
            <a:endParaRPr lang="en-US" sz="1110" dirty="0"/>
          </a:p>
        </p:txBody>
      </p:sp>
      <p:sp>
        <p:nvSpPr>
          <p:cNvPr id="9" name="Shape 7"/>
          <p:cNvSpPr/>
          <p:nvPr/>
        </p:nvSpPr>
        <p:spPr>
          <a:xfrm>
            <a:off x="1408176" y="3163824"/>
            <a:ext cx="9756648" cy="0"/>
          </a:xfrm>
          <a:prstGeom prst="line">
            <a:avLst/>
          </a:prstGeom>
          <a:noFill/>
          <a:ln w="10160">
            <a:solidFill>
              <a:srgbClr val="E4E8F1"/>
            </a:solidFill>
            <a:prstDash val="solid"/>
          </a:ln>
        </p:spPr>
        <p:txBody>
          <a:bodyPr wrap="square"/>
          <a:lstStyle/>
          <a:p>
            <a:endParaRPr/>
          </a:p>
        </p:txBody>
      </p:sp>
      <p:sp>
        <p:nvSpPr>
          <p:cNvPr id="10" name="Text 8"/>
          <p:cNvSpPr/>
          <p:nvPr/>
        </p:nvSpPr>
        <p:spPr>
          <a:xfrm>
            <a:off x="914400" y="3364992"/>
            <a:ext cx="384048" cy="310896"/>
          </a:xfrm>
          <a:prstGeom prst="rect">
            <a:avLst/>
          </a:prstGeom>
          <a:noFill/>
          <a:ln/>
        </p:spPr>
        <p:txBody>
          <a:bodyPr wrap="square" lIns="0" tIns="0" rIns="0" bIns="0" rtlCol="0" anchor="ctr">
            <a:normAutofit/>
          </a:bodyPr>
          <a:lstStyle/>
          <a:p>
            <a:pPr marL="0" indent="0" algn="ctr">
              <a:buNone/>
            </a:pPr>
            <a:r>
              <a:rPr lang="en-US" sz="1300" b="1" dirty="0">
                <a:solidFill>
                  <a:srgbClr val="7C5CFC"/>
                </a:solidFill>
                <a:latin typeface="Times New Roman" pitchFamily="34" charset="0"/>
                <a:ea typeface="Aptos" pitchFamily="34" charset="-122"/>
                <a:cs typeface="Aptos" pitchFamily="34" charset="-120"/>
              </a:rPr>
              <a:t>2</a:t>
            </a:r>
            <a:endParaRPr lang="en-US" sz="1200" dirty="0"/>
          </a:p>
        </p:txBody>
      </p:sp>
      <p:sp>
        <p:nvSpPr>
          <p:cNvPr id="11" name="Text 9"/>
          <p:cNvSpPr/>
          <p:nvPr/>
        </p:nvSpPr>
        <p:spPr>
          <a:xfrm>
            <a:off x="1426464" y="3346704"/>
            <a:ext cx="9646920" cy="877824"/>
          </a:xfrm>
          <a:prstGeom prst="rect">
            <a:avLst/>
          </a:prstGeom>
          <a:noFill/>
          <a:ln/>
        </p:spPr>
        <p:txBody>
          <a:bodyPr wrap="square" lIns="0" tIns="0" rIns="0" bIns="0" rtlCol="0" anchor="t">
            <a:normAutofit/>
          </a:bodyPr>
          <a:lstStyle/>
          <a:p>
            <a:pPr marL="0" indent="0" algn="l">
              <a:buNone/>
            </a:pPr>
            <a:r>
              <a:rPr lang="en-US" sz="1250" dirty="0">
                <a:solidFill>
                  <a:srgbClr val="5C667D"/>
                </a:solidFill>
                <a:latin typeface="Times New Roman" pitchFamily="34" charset="0"/>
                <a:ea typeface="Aptos" pitchFamily="34" charset="-122"/>
                <a:cs typeface="Aptos" pitchFamily="34" charset="-120"/>
              </a:rPr>
              <a:t>Lane, J.N., Leonardi, P.M., Contractor, N.S. and DeChurch, L.A. (2024) ‘Teams in the Digital Workplace: Technology’s Role for Communication, Collaboration, and Performance’, Small Group Research, 55(1), pp. 139–183. doi:10.1177/10464964231200015.</a:t>
            </a:r>
            <a:endParaRPr lang="en-US" sz="1110" dirty="0"/>
          </a:p>
        </p:txBody>
      </p:sp>
      <p:sp>
        <p:nvSpPr>
          <p:cNvPr id="12" name="Shape 10"/>
          <p:cNvSpPr/>
          <p:nvPr/>
        </p:nvSpPr>
        <p:spPr>
          <a:xfrm>
            <a:off x="1408176" y="4197096"/>
            <a:ext cx="9756648" cy="0"/>
          </a:xfrm>
          <a:prstGeom prst="line">
            <a:avLst/>
          </a:prstGeom>
          <a:noFill/>
          <a:ln w="10160">
            <a:solidFill>
              <a:srgbClr val="E4E8F1"/>
            </a:solidFill>
            <a:prstDash val="solid"/>
          </a:ln>
        </p:spPr>
        <p:txBody>
          <a:bodyPr wrap="square"/>
          <a:lstStyle/>
          <a:p>
            <a:endParaRPr/>
          </a:p>
        </p:txBody>
      </p:sp>
      <p:sp>
        <p:nvSpPr>
          <p:cNvPr id="13" name="Text 11"/>
          <p:cNvSpPr/>
          <p:nvPr/>
        </p:nvSpPr>
        <p:spPr>
          <a:xfrm>
            <a:off x="914400" y="4398264"/>
            <a:ext cx="384048" cy="310896"/>
          </a:xfrm>
          <a:prstGeom prst="rect">
            <a:avLst/>
          </a:prstGeom>
          <a:noFill/>
          <a:ln/>
        </p:spPr>
        <p:txBody>
          <a:bodyPr wrap="square" lIns="0" tIns="0" rIns="0" bIns="0" rtlCol="0" anchor="ctr">
            <a:normAutofit/>
          </a:bodyPr>
          <a:lstStyle/>
          <a:p>
            <a:pPr marL="0" indent="0" algn="ctr">
              <a:buNone/>
            </a:pPr>
            <a:r>
              <a:rPr lang="en-US" sz="1300" b="1" dirty="0">
                <a:solidFill>
                  <a:srgbClr val="7C5CFC"/>
                </a:solidFill>
                <a:latin typeface="Times New Roman" pitchFamily="34" charset="0"/>
                <a:ea typeface="Aptos" pitchFamily="34" charset="-122"/>
                <a:cs typeface="Aptos" pitchFamily="34" charset="-120"/>
              </a:rPr>
              <a:t>3</a:t>
            </a:r>
            <a:endParaRPr lang="en-US" sz="1200" dirty="0"/>
          </a:p>
        </p:txBody>
      </p:sp>
      <p:sp>
        <p:nvSpPr>
          <p:cNvPr id="14" name="Text 12"/>
          <p:cNvSpPr/>
          <p:nvPr/>
        </p:nvSpPr>
        <p:spPr>
          <a:xfrm>
            <a:off x="1426464" y="4379976"/>
            <a:ext cx="9646920" cy="877824"/>
          </a:xfrm>
          <a:prstGeom prst="rect">
            <a:avLst/>
          </a:prstGeom>
          <a:noFill/>
          <a:ln/>
        </p:spPr>
        <p:txBody>
          <a:bodyPr wrap="square" lIns="0" tIns="0" rIns="0" bIns="0" rtlCol="0" anchor="t">
            <a:normAutofit/>
          </a:bodyPr>
          <a:lstStyle/>
          <a:p>
            <a:pPr marL="0" indent="0" algn="l">
              <a:buNone/>
            </a:pPr>
            <a:r>
              <a:rPr lang="en-US" sz="1250" dirty="0">
                <a:solidFill>
                  <a:srgbClr val="5C667D"/>
                </a:solidFill>
                <a:latin typeface="Times New Roman" pitchFamily="34" charset="0"/>
                <a:ea typeface="Aptos" pitchFamily="34" charset="-122"/>
                <a:cs typeface="Aptos" pitchFamily="34" charset="-120"/>
              </a:rPr>
              <a:t>Puţanu, A. (2026) ‘Assessing Digital Platforms’ Impact on Organisational Communication Using Microsoft Teams’, Proceedings of the International Conference on Business Excellence, 20(1), pp. 1482–1492. doi:10.2478/picbe-2026-0113.</a:t>
            </a:r>
            <a:endParaRPr lang="en-US" sz="1110" dirty="0"/>
          </a:p>
        </p:txBody>
      </p:sp>
      <p:sp>
        <p:nvSpPr>
          <p:cNvPr id="15" name="Shape 13"/>
          <p:cNvSpPr/>
          <p:nvPr/>
        </p:nvSpPr>
        <p:spPr>
          <a:xfrm>
            <a:off x="530352" y="6144768"/>
            <a:ext cx="11109960" cy="0"/>
          </a:xfrm>
          <a:prstGeom prst="line">
            <a:avLst/>
          </a:prstGeom>
          <a:noFill/>
          <a:ln w="10160">
            <a:solidFill>
              <a:srgbClr val="D5DAE7"/>
            </a:solidFill>
            <a:prstDash val="solid"/>
          </a:ln>
        </p:spPr>
        <p:txBody>
          <a:bodyPr wrap="square"/>
          <a:lstStyle/>
          <a:p>
            <a:endParaRPr/>
          </a:p>
        </p:txBody>
      </p:sp>
      <p:sp>
        <p:nvSpPr>
          <p:cNvPr id="16" name="Text 14"/>
          <p:cNvSpPr/>
          <p:nvPr/>
        </p:nvSpPr>
        <p:spPr>
          <a:xfrm>
            <a:off x="566928" y="6181344"/>
            <a:ext cx="10972800" cy="192024"/>
          </a:xfrm>
          <a:prstGeom prst="rect">
            <a:avLst/>
          </a:prstGeom>
          <a:noFill/>
          <a:ln/>
        </p:spPr>
        <p:txBody>
          <a:bodyPr wrap="square" lIns="0" tIns="0" rIns="0" bIns="0" rtlCol="0" anchor="t">
            <a:normAutofit/>
          </a:bodyPr>
          <a:lstStyle/>
          <a:p>
            <a:pPr marL="0" indent="0" algn="l">
              <a:buNone/>
            </a:pPr>
            <a:r>
              <a:rPr lang="en-US" sz="980" i="1" dirty="0">
                <a:solidFill>
                  <a:srgbClr val="6B7489"/>
                </a:solidFill>
                <a:latin typeface="Times New Roman" pitchFamily="34" charset="0"/>
                <a:ea typeface="Aptos" pitchFamily="34" charset="-122"/>
                <a:cs typeface="Aptos" pitchFamily="34" charset="-120"/>
              </a:rPr>
              <a:t>References selected for direct relevance to workplace communication, collaboration and Microsoft Teams.</a:t>
            </a:r>
            <a:endParaRPr lang="en-US" sz="850" dirty="0"/>
          </a:p>
        </p:txBody>
      </p:sp>
      <p:sp>
        <p:nvSpPr>
          <p:cNvPr id="25" name="Slide Number Placeholder 0"/>
          <p:cNvSpPr>
            <a:spLocks noGrp="1"/>
          </p:cNvSpPr>
          <p:nvPr>
            <p:ph type="sldNum" sz="quarter" idx="4294967295"/>
          </p:nvPr>
        </p:nvSpPr>
        <p:spPr>
          <a:xfrm>
            <a:off x="11722608" y="6446520"/>
            <a:ext cx="800000" cy="300000"/>
          </a:xfrm>
          <a:prstGeom prst="rect">
            <a:avLst/>
          </a:prstGeom>
          <a:extLst>
            <a:ext uri="{C572A759-6A51-4108-AA02-DFA0A04FC94B}">
              <ma14:wrappingTextBoxFlag xmlns:ma14="http://schemas.microsoft.com/office/mac/drawingml/2011/main" xmlns="" val="0"/>
            </a:ext>
          </a:extLst>
        </p:spPr>
        <p:txBody>
          <a:bodyPr wrap="square"/>
          <a:lstStyle>
            <a:lvl1pPr>
              <a:defRPr sz="800">
                <a:solidFill>
                  <a:srgbClr val="6F7890"/>
                </a:solidFill>
                <a:latin typeface="Aptos"/>
                <a:ea typeface="Aptos"/>
                <a:cs typeface="Aptos"/>
              </a:defRPr>
            </a:lvl1pPr>
          </a:lstStyle>
          <a:p>
            <a:pPr algn="l"/>
            <a:fld id="{F7021451-1387-4CA6-816F-3879F97B5CBC}" type="slidenum">
              <a:rPr lang="en-US" b="0"/>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Shape 0"/>
          <p:cNvSpPr/>
          <p:nvPr/>
        </p:nvSpPr>
        <p:spPr>
          <a:xfrm>
            <a:off x="566928" y="438912"/>
            <a:ext cx="868680" cy="310896"/>
          </a:xfrm>
          <a:prstGeom prst="roundRect">
            <a:avLst>
              <a:gd name="adj" fmla="val 23529"/>
            </a:avLst>
          </a:prstGeom>
          <a:solidFill>
            <a:srgbClr val="EEEAFE"/>
          </a:solidFill>
          <a:ln w="12700">
            <a:solidFill>
              <a:srgbClr val="EEEAFE">
                <a:alpha val="0"/>
              </a:srgbClr>
            </a:solidFill>
            <a:prstDash val="solid"/>
          </a:ln>
        </p:spPr>
        <p:txBody>
          <a:bodyPr wrap="square"/>
          <a:lstStyle/>
          <a:p>
            <a:endParaRPr/>
          </a:p>
        </p:txBody>
      </p:sp>
      <p:sp>
        <p:nvSpPr>
          <p:cNvPr id="3" name="Text 1"/>
          <p:cNvSpPr/>
          <p:nvPr/>
        </p:nvSpPr>
        <p:spPr>
          <a:xfrm>
            <a:off x="640079" y="457200"/>
            <a:ext cx="1573033" cy="301752"/>
          </a:xfrm>
          <a:prstGeom prst="rect">
            <a:avLst/>
          </a:prstGeom>
          <a:noFill/>
          <a:ln/>
        </p:spPr>
        <p:txBody>
          <a:bodyPr wrap="square" lIns="0" tIns="0" rIns="0" bIns="0" rtlCol="0" anchor="ctr">
            <a:normAutofit/>
          </a:bodyPr>
          <a:lstStyle/>
          <a:p>
            <a:pPr marL="0" indent="0" algn="ctr">
              <a:buNone/>
            </a:pPr>
            <a:r>
              <a:rPr lang="en-US" b="1" dirty="0">
                <a:solidFill>
                  <a:srgbClr val="7C5CFC"/>
                </a:solidFill>
                <a:latin typeface="Times New Roman" pitchFamily="34" charset="0"/>
                <a:ea typeface="Aptos" pitchFamily="34" charset="-122"/>
                <a:cs typeface="Aptos" pitchFamily="34" charset="-120"/>
              </a:rPr>
              <a:t>REFERENCES</a:t>
            </a:r>
            <a:endParaRPr lang="en-US" sz="1200" dirty="0"/>
          </a:p>
        </p:txBody>
      </p:sp>
      <p:sp>
        <p:nvSpPr>
          <p:cNvPr id="4" name="Text 2"/>
          <p:cNvSpPr/>
          <p:nvPr/>
        </p:nvSpPr>
        <p:spPr>
          <a:xfrm>
            <a:off x="566928" y="841248"/>
            <a:ext cx="10789920" cy="566928"/>
          </a:xfrm>
          <a:prstGeom prst="rect">
            <a:avLst/>
          </a:prstGeom>
          <a:noFill/>
          <a:ln/>
        </p:spPr>
        <p:txBody>
          <a:bodyPr wrap="square" lIns="0" tIns="0" rIns="0" bIns="0" rtlCol="0" anchor="b">
            <a:normAutofit/>
          </a:bodyPr>
          <a:lstStyle/>
          <a:p>
            <a:pPr marL="0" indent="0" algn="l">
              <a:buNone/>
            </a:pPr>
            <a:r>
              <a:rPr lang="en-US" sz="3000" b="1" dirty="0">
                <a:solidFill>
                  <a:srgbClr val="141827"/>
                </a:solidFill>
                <a:latin typeface="Times New Roman" pitchFamily="34" charset="0"/>
                <a:ea typeface="Aptos" pitchFamily="34" charset="-122"/>
                <a:cs typeface="Aptos" pitchFamily="34" charset="-120"/>
              </a:rPr>
              <a:t>Academic sources — continued</a:t>
            </a:r>
            <a:endParaRPr lang="en-US" sz="2650" dirty="0"/>
          </a:p>
        </p:txBody>
      </p:sp>
      <p:sp>
        <p:nvSpPr>
          <p:cNvPr id="5" name="Text 3"/>
          <p:cNvSpPr/>
          <p:nvPr/>
        </p:nvSpPr>
        <p:spPr>
          <a:xfrm>
            <a:off x="566928" y="1417320"/>
            <a:ext cx="10607040" cy="347472"/>
          </a:xfrm>
          <a:prstGeom prst="rect">
            <a:avLst/>
          </a:prstGeom>
          <a:noFill/>
          <a:ln/>
        </p:spPr>
        <p:txBody>
          <a:bodyPr wrap="square" lIns="0" tIns="0" rIns="0" bIns="0" rtlCol="0" anchor="t">
            <a:normAutofit/>
          </a:bodyPr>
          <a:lstStyle/>
          <a:p>
            <a:pPr marL="0" indent="0" algn="l">
              <a:buNone/>
            </a:pPr>
            <a:r>
              <a:rPr lang="en-US" sz="1500" dirty="0">
                <a:solidFill>
                  <a:srgbClr val="5C667D"/>
                </a:solidFill>
                <a:latin typeface="Times New Roman" pitchFamily="34" charset="0"/>
                <a:ea typeface="Aptos" pitchFamily="34" charset="-122"/>
                <a:cs typeface="Aptos" pitchFamily="34" charset="-120"/>
              </a:rPr>
              <a:t>Evidence used for the critical evaluation of remote and hybrid communication.</a:t>
            </a:r>
            <a:endParaRPr lang="en-US" sz="1300" dirty="0"/>
          </a:p>
        </p:txBody>
      </p:sp>
      <p:sp>
        <p:nvSpPr>
          <p:cNvPr id="6" name="Shape 4"/>
          <p:cNvSpPr/>
          <p:nvPr/>
        </p:nvSpPr>
        <p:spPr>
          <a:xfrm>
            <a:off x="658368" y="1965960"/>
            <a:ext cx="10972800" cy="3977640"/>
          </a:xfrm>
          <a:prstGeom prst="roundRect">
            <a:avLst>
              <a:gd name="adj" fmla="val 2759"/>
            </a:avLst>
          </a:prstGeom>
          <a:solidFill>
            <a:srgbClr val="FFFFFF"/>
          </a:solidFill>
          <a:ln w="12700">
            <a:solidFill>
              <a:srgbClr val="DCE2EE"/>
            </a:solidFill>
            <a:prstDash val="solid"/>
          </a:ln>
          <a:effectLst>
            <a:outerShdw blurRad="16510" dist="50800" dir="2700000" algn="bl" rotWithShape="0">
              <a:srgbClr val="B8C0D2">
                <a:alpha val="15000"/>
              </a:srgbClr>
            </a:outerShdw>
          </a:effectLst>
        </p:spPr>
        <p:txBody>
          <a:bodyPr wrap="square"/>
          <a:lstStyle/>
          <a:p>
            <a:endParaRPr/>
          </a:p>
        </p:txBody>
      </p:sp>
      <p:sp>
        <p:nvSpPr>
          <p:cNvPr id="7" name="Text 5"/>
          <p:cNvSpPr/>
          <p:nvPr/>
        </p:nvSpPr>
        <p:spPr>
          <a:xfrm>
            <a:off x="914400" y="2286000"/>
            <a:ext cx="384048" cy="310896"/>
          </a:xfrm>
          <a:prstGeom prst="rect">
            <a:avLst/>
          </a:prstGeom>
          <a:noFill/>
          <a:ln/>
        </p:spPr>
        <p:txBody>
          <a:bodyPr wrap="square" lIns="0" tIns="0" rIns="0" bIns="0" rtlCol="0" anchor="ctr">
            <a:normAutofit/>
          </a:bodyPr>
          <a:lstStyle/>
          <a:p>
            <a:pPr marL="0" indent="0" algn="ctr">
              <a:buNone/>
            </a:pPr>
            <a:r>
              <a:rPr lang="en-US" sz="1300" b="1" dirty="0">
                <a:solidFill>
                  <a:srgbClr val="36D3C5"/>
                </a:solidFill>
                <a:latin typeface="Times New Roman" pitchFamily="34" charset="0"/>
                <a:ea typeface="Aptos" pitchFamily="34" charset="-122"/>
                <a:cs typeface="Aptos" pitchFamily="34" charset="-120"/>
              </a:rPr>
              <a:t>4</a:t>
            </a:r>
            <a:endParaRPr lang="en-US" sz="1200" dirty="0"/>
          </a:p>
        </p:txBody>
      </p:sp>
      <p:sp>
        <p:nvSpPr>
          <p:cNvPr id="8" name="Text 6"/>
          <p:cNvSpPr/>
          <p:nvPr/>
        </p:nvSpPr>
        <p:spPr>
          <a:xfrm>
            <a:off x="1426464" y="2267712"/>
            <a:ext cx="9646920" cy="932688"/>
          </a:xfrm>
          <a:prstGeom prst="rect">
            <a:avLst/>
          </a:prstGeom>
          <a:noFill/>
          <a:ln/>
        </p:spPr>
        <p:txBody>
          <a:bodyPr wrap="square" lIns="0" tIns="0" rIns="0" bIns="0" rtlCol="0" anchor="t">
            <a:normAutofit/>
          </a:bodyPr>
          <a:lstStyle/>
          <a:p>
            <a:pPr marL="0" indent="0" algn="l">
              <a:buNone/>
            </a:pPr>
            <a:r>
              <a:rPr lang="en-US" sz="1220" dirty="0">
                <a:solidFill>
                  <a:srgbClr val="5C667D"/>
                </a:solidFill>
                <a:latin typeface="Times New Roman" pitchFamily="34" charset="0"/>
                <a:ea typeface="Aptos" pitchFamily="34" charset="-122"/>
                <a:cs typeface="Aptos" pitchFamily="34" charset="-120"/>
              </a:rPr>
              <a:t>Wu, Y.J., Antone, B., DeChurch, L. and Contractor, N. (2023) ‘Information sharing in a hybrid workplace: understanding the role of ease-of-use perceptions of communication technologies in advice-seeking relationship maintenance’, Journal of Computer-Mediated Communication, 28(4), zmad025. doi:10.1093/jcmc/zmad025.</a:t>
            </a:r>
            <a:endParaRPr lang="en-US" sz="1090" dirty="0"/>
          </a:p>
        </p:txBody>
      </p:sp>
      <p:sp>
        <p:nvSpPr>
          <p:cNvPr id="9" name="Shape 7"/>
          <p:cNvSpPr/>
          <p:nvPr/>
        </p:nvSpPr>
        <p:spPr>
          <a:xfrm>
            <a:off x="1408176" y="3163824"/>
            <a:ext cx="9756648" cy="0"/>
          </a:xfrm>
          <a:prstGeom prst="line">
            <a:avLst/>
          </a:prstGeom>
          <a:noFill/>
          <a:ln w="10160">
            <a:solidFill>
              <a:srgbClr val="E4E8F1"/>
            </a:solidFill>
            <a:prstDash val="solid"/>
          </a:ln>
        </p:spPr>
        <p:txBody>
          <a:bodyPr wrap="square"/>
          <a:lstStyle/>
          <a:p>
            <a:endParaRPr/>
          </a:p>
        </p:txBody>
      </p:sp>
      <p:sp>
        <p:nvSpPr>
          <p:cNvPr id="10" name="Text 8"/>
          <p:cNvSpPr/>
          <p:nvPr/>
        </p:nvSpPr>
        <p:spPr>
          <a:xfrm>
            <a:off x="914400" y="3364992"/>
            <a:ext cx="384048" cy="310896"/>
          </a:xfrm>
          <a:prstGeom prst="rect">
            <a:avLst/>
          </a:prstGeom>
          <a:noFill/>
          <a:ln/>
        </p:spPr>
        <p:txBody>
          <a:bodyPr wrap="square" lIns="0" tIns="0" rIns="0" bIns="0" rtlCol="0" anchor="ctr">
            <a:normAutofit/>
          </a:bodyPr>
          <a:lstStyle/>
          <a:p>
            <a:pPr marL="0" indent="0" algn="ctr">
              <a:buNone/>
            </a:pPr>
            <a:r>
              <a:rPr lang="en-US" sz="1300" b="1" dirty="0">
                <a:solidFill>
                  <a:srgbClr val="36D3C5"/>
                </a:solidFill>
                <a:latin typeface="Times New Roman" pitchFamily="34" charset="0"/>
                <a:ea typeface="Aptos" pitchFamily="34" charset="-122"/>
                <a:cs typeface="Aptos" pitchFamily="34" charset="-120"/>
              </a:rPr>
              <a:t>5</a:t>
            </a:r>
            <a:endParaRPr lang="en-US" sz="1200" dirty="0"/>
          </a:p>
        </p:txBody>
      </p:sp>
      <p:sp>
        <p:nvSpPr>
          <p:cNvPr id="11" name="Text 9"/>
          <p:cNvSpPr/>
          <p:nvPr/>
        </p:nvSpPr>
        <p:spPr>
          <a:xfrm>
            <a:off x="1426464" y="3346704"/>
            <a:ext cx="9646920" cy="932688"/>
          </a:xfrm>
          <a:prstGeom prst="rect">
            <a:avLst/>
          </a:prstGeom>
          <a:noFill/>
          <a:ln/>
        </p:spPr>
        <p:txBody>
          <a:bodyPr wrap="square" lIns="0" tIns="0" rIns="0" bIns="0" rtlCol="0" anchor="t">
            <a:normAutofit/>
          </a:bodyPr>
          <a:lstStyle/>
          <a:p>
            <a:pPr marL="0" indent="0" algn="l">
              <a:buNone/>
            </a:pPr>
            <a:r>
              <a:rPr lang="en-US" sz="1220" dirty="0">
                <a:solidFill>
                  <a:srgbClr val="5C667D"/>
                </a:solidFill>
                <a:latin typeface="Times New Roman" pitchFamily="34" charset="0"/>
                <a:ea typeface="Aptos" pitchFamily="34" charset="-122"/>
                <a:cs typeface="Aptos" pitchFamily="34" charset="-120"/>
              </a:rPr>
              <a:t>Yang, L., Holtz, D., Jaffe, S., Suri, S., Sinha, S., Weston, J., Joyce, C., Shah, N., Sherman, K., Lee, C.J., Hecht, B. and Teevan, J. (2022) ‘The effects of remote work on collaboration among information workers’, Nature Human Behaviour, 6(1), pp. 43–54.</a:t>
            </a:r>
            <a:endParaRPr lang="en-US" sz="1090" dirty="0"/>
          </a:p>
        </p:txBody>
      </p:sp>
      <p:sp>
        <p:nvSpPr>
          <p:cNvPr id="12" name="Shape 10"/>
          <p:cNvSpPr/>
          <p:nvPr/>
        </p:nvSpPr>
        <p:spPr>
          <a:xfrm>
            <a:off x="1408176" y="4242816"/>
            <a:ext cx="9756648" cy="0"/>
          </a:xfrm>
          <a:prstGeom prst="line">
            <a:avLst/>
          </a:prstGeom>
          <a:noFill/>
          <a:ln w="10160">
            <a:solidFill>
              <a:srgbClr val="E4E8F1"/>
            </a:solidFill>
            <a:prstDash val="solid"/>
          </a:ln>
        </p:spPr>
        <p:txBody>
          <a:bodyPr wrap="square"/>
          <a:lstStyle/>
          <a:p>
            <a:endParaRPr/>
          </a:p>
        </p:txBody>
      </p:sp>
      <p:sp>
        <p:nvSpPr>
          <p:cNvPr id="13" name="Text 11"/>
          <p:cNvSpPr/>
          <p:nvPr/>
        </p:nvSpPr>
        <p:spPr>
          <a:xfrm>
            <a:off x="914400" y="4443984"/>
            <a:ext cx="384048" cy="310896"/>
          </a:xfrm>
          <a:prstGeom prst="rect">
            <a:avLst/>
          </a:prstGeom>
          <a:noFill/>
          <a:ln/>
        </p:spPr>
        <p:txBody>
          <a:bodyPr wrap="square" lIns="0" tIns="0" rIns="0" bIns="0" rtlCol="0" anchor="ctr">
            <a:normAutofit/>
          </a:bodyPr>
          <a:lstStyle/>
          <a:p>
            <a:pPr marL="0" indent="0" algn="ctr">
              <a:buNone/>
            </a:pPr>
            <a:r>
              <a:rPr lang="en-US" sz="1300" b="1" dirty="0">
                <a:solidFill>
                  <a:srgbClr val="36D3C5"/>
                </a:solidFill>
                <a:latin typeface="Times New Roman" pitchFamily="34" charset="0"/>
                <a:ea typeface="Aptos" pitchFamily="34" charset="-122"/>
                <a:cs typeface="Aptos" pitchFamily="34" charset="-120"/>
              </a:rPr>
              <a:t>6</a:t>
            </a:r>
            <a:endParaRPr lang="en-US" sz="1200" dirty="0"/>
          </a:p>
        </p:txBody>
      </p:sp>
      <p:sp>
        <p:nvSpPr>
          <p:cNvPr id="14" name="Text 12"/>
          <p:cNvSpPr/>
          <p:nvPr/>
        </p:nvSpPr>
        <p:spPr>
          <a:xfrm>
            <a:off x="1426464" y="4425696"/>
            <a:ext cx="9646920" cy="932688"/>
          </a:xfrm>
          <a:prstGeom prst="rect">
            <a:avLst/>
          </a:prstGeom>
          <a:noFill/>
          <a:ln/>
        </p:spPr>
        <p:txBody>
          <a:bodyPr wrap="square" lIns="0" tIns="0" rIns="0" bIns="0" rtlCol="0" anchor="t">
            <a:normAutofit/>
          </a:bodyPr>
          <a:lstStyle/>
          <a:p>
            <a:pPr marL="0" indent="0" algn="l">
              <a:buNone/>
            </a:pPr>
            <a:r>
              <a:rPr lang="en-US" sz="1220" dirty="0">
                <a:solidFill>
                  <a:srgbClr val="5C667D"/>
                </a:solidFill>
                <a:latin typeface="Times New Roman" pitchFamily="34" charset="0"/>
                <a:ea typeface="Aptos" pitchFamily="34" charset="-122"/>
                <a:cs typeface="Aptos" pitchFamily="34" charset="-120"/>
              </a:rPr>
              <a:t>Flame, R.R.F., Prasetyo, Y.T., Nadlifatin, R., Ayuwati, I.D., Persada, S.F. and Chuenyindee, T. (2023) ‘Usability evaluation of communication tools used as remote support in machine service industry: A comparison between Microsoft Teams and Skype’, Proceedings of the 2023 6th International Conference on Computers in Management and Business, pp. 117–121. doi:10.1145/3584816.3584834.</a:t>
            </a:r>
            <a:endParaRPr lang="en-US" sz="1090" dirty="0"/>
          </a:p>
        </p:txBody>
      </p:sp>
      <p:sp>
        <p:nvSpPr>
          <p:cNvPr id="15" name="Shape 13"/>
          <p:cNvSpPr/>
          <p:nvPr/>
        </p:nvSpPr>
        <p:spPr>
          <a:xfrm>
            <a:off x="530352" y="6144768"/>
            <a:ext cx="11109960" cy="0"/>
          </a:xfrm>
          <a:prstGeom prst="line">
            <a:avLst/>
          </a:prstGeom>
          <a:noFill/>
          <a:ln w="10160">
            <a:solidFill>
              <a:srgbClr val="D5DAE7"/>
            </a:solidFill>
            <a:prstDash val="solid"/>
          </a:ln>
        </p:spPr>
        <p:txBody>
          <a:bodyPr wrap="square"/>
          <a:lstStyle/>
          <a:p>
            <a:endParaRPr/>
          </a:p>
        </p:txBody>
      </p:sp>
      <p:sp>
        <p:nvSpPr>
          <p:cNvPr id="16" name="Text 14"/>
          <p:cNvSpPr/>
          <p:nvPr/>
        </p:nvSpPr>
        <p:spPr>
          <a:xfrm>
            <a:off x="566928" y="6181344"/>
            <a:ext cx="10972800" cy="192024"/>
          </a:xfrm>
          <a:prstGeom prst="rect">
            <a:avLst/>
          </a:prstGeom>
          <a:noFill/>
          <a:ln/>
        </p:spPr>
        <p:txBody>
          <a:bodyPr wrap="square" lIns="0" tIns="0" rIns="0" bIns="0" rtlCol="0" anchor="t">
            <a:normAutofit/>
          </a:bodyPr>
          <a:lstStyle/>
          <a:p>
            <a:pPr marL="0" indent="0" algn="l">
              <a:buNone/>
            </a:pPr>
            <a:r>
              <a:rPr lang="en-US" sz="980" i="1" dirty="0">
                <a:solidFill>
                  <a:srgbClr val="6B7489"/>
                </a:solidFill>
                <a:latin typeface="Times New Roman" pitchFamily="34" charset="0"/>
                <a:ea typeface="Aptos" pitchFamily="34" charset="-122"/>
                <a:cs typeface="Aptos" pitchFamily="34" charset="-120"/>
              </a:rPr>
              <a:t>Reference list complements the source material supplied by the user and adds independent academic evidence.</a:t>
            </a:r>
            <a:endParaRPr lang="en-US" sz="850" dirty="0"/>
          </a:p>
        </p:txBody>
      </p:sp>
      <p:sp>
        <p:nvSpPr>
          <p:cNvPr id="25" name="Slide Number Placeholder 0"/>
          <p:cNvSpPr>
            <a:spLocks noGrp="1"/>
          </p:cNvSpPr>
          <p:nvPr>
            <p:ph type="sldNum" sz="quarter" idx="4294967295"/>
          </p:nvPr>
        </p:nvSpPr>
        <p:spPr>
          <a:xfrm>
            <a:off x="11722608" y="6446520"/>
            <a:ext cx="800000" cy="300000"/>
          </a:xfrm>
          <a:prstGeom prst="rect">
            <a:avLst/>
          </a:prstGeom>
          <a:extLst>
            <a:ext uri="{C572A759-6A51-4108-AA02-DFA0A04FC94B}">
              <ma14:wrappingTextBoxFlag xmlns:ma14="http://schemas.microsoft.com/office/mac/drawingml/2011/main" xmlns="" val="0"/>
            </a:ext>
          </a:extLst>
        </p:spPr>
        <p:txBody>
          <a:bodyPr wrap="square"/>
          <a:lstStyle>
            <a:lvl1pPr>
              <a:defRPr sz="800">
                <a:solidFill>
                  <a:srgbClr val="6F7890"/>
                </a:solidFill>
                <a:latin typeface="Aptos"/>
                <a:ea typeface="Aptos"/>
                <a:cs typeface="Aptos"/>
              </a:defRPr>
            </a:lvl1pPr>
          </a:lstStyle>
          <a:p>
            <a:pPr algn="l"/>
            <a:fld id="{F7021451-1387-4CA6-816F-3879F97B5CBC}" type="slidenum">
              <a:rPr lang="en-US" b="0"/>
              <a:t>10</a:t>
            </a:fld>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Times New Roman"/>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Times New Roman"/>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Times New Roman"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Times New Roman"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119</TotalTime>
  <Words>2180</Words>
  <Application>Microsoft Office PowerPoint</Application>
  <PresentationFormat>Widescreen</PresentationFormat>
  <Paragraphs>194</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Arial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OpenAI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Microsoft Teams: Communication, Efficiency and Critical Evaluation</dc:title>
  <dc:subject>Microsoft Teams - Questions 4 and 5 - Ashford Case Study</dc:subject>
  <dc:creator>OpenAI</dc:creator>
  <cp:lastModifiedBy>ABC</cp:lastModifiedBy>
  <cp:revision>4</cp:revision>
  <dcterms:created xsi:type="dcterms:W3CDTF">2026-10-02T20:50:18Z</dcterms:created>
  <dcterms:modified xsi:type="dcterms:W3CDTF">2026-10-06T14:12:20Z</dcterms:modified>
</cp:coreProperties>
</file>