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handoutMasterIdLst>
    <p:handoutMasterId r:id="rId18"/>
  </p:handoutMasterIdLst>
  <p:sldIdLst>
    <p:sldId id="257" r:id="rId2"/>
    <p:sldId id="258" r:id="rId3"/>
    <p:sldId id="260" r:id="rId4"/>
    <p:sldId id="261" r:id="rId5"/>
    <p:sldId id="262" r:id="rId6"/>
    <p:sldId id="259" r:id="rId7"/>
    <p:sldId id="263" r:id="rId8"/>
    <p:sldId id="264" r:id="rId9"/>
    <p:sldId id="265" r:id="rId10"/>
    <p:sldId id="268" r:id="rId11"/>
    <p:sldId id="267" r:id="rId12"/>
    <p:sldId id="270" r:id="rId13"/>
    <p:sldId id="271" r:id="rId14"/>
    <p:sldId id="269"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cYiyufiy0gwxuqbuJxIKg==" hashData="IBt3jvxc6pqpuuuY4Xu4XW2GJtjLEkH7dDRGIJzoumR1uwPovA651kBcPX0TCA4XGpc4/nLa7x+UYCZMhTgLj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6971" autoAdjust="0"/>
  </p:normalViewPr>
  <p:slideViewPr>
    <p:cSldViewPr snapToGrid="0">
      <p:cViewPr varScale="1">
        <p:scale>
          <a:sx n="79" d="100"/>
          <a:sy n="79" d="100"/>
        </p:scale>
        <p:origin x="182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D1141A-79C3-4993-B334-B8E9035142CA}"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15100779-CE74-4C2B-B180-1FFFDEBB0957}">
      <dgm:prSet phldrT="[Text]"/>
      <dgm:spPr>
        <a:solidFill>
          <a:srgbClr val="00B050"/>
        </a:solidFill>
      </dgm:spPr>
      <dgm:t>
        <a:bodyPr/>
        <a:lstStyle/>
        <a:p>
          <a:endParaRPr lang="en-US" dirty="0"/>
        </a:p>
      </dgm:t>
    </dgm:pt>
    <dgm:pt modelId="{71F64EC3-1F05-4345-9D7E-7C326A66760E}" type="parTrans" cxnId="{289BA427-1BD2-4046-9EFE-2D5334D1BF5B}">
      <dgm:prSet/>
      <dgm:spPr/>
      <dgm:t>
        <a:bodyPr/>
        <a:lstStyle/>
        <a:p>
          <a:endParaRPr lang="en-US"/>
        </a:p>
      </dgm:t>
    </dgm:pt>
    <dgm:pt modelId="{B2C0ACE2-7EFF-4AF4-A7F3-A686107D45E4}" type="sibTrans" cxnId="{289BA427-1BD2-4046-9EFE-2D5334D1BF5B}">
      <dgm:prSet/>
      <dgm:spPr/>
      <dgm:t>
        <a:bodyPr/>
        <a:lstStyle/>
        <a:p>
          <a:endParaRPr lang="en-US"/>
        </a:p>
      </dgm:t>
    </dgm:pt>
    <dgm:pt modelId="{28DD4D30-342F-44A1-8377-AC1910F5FCBA}">
      <dgm:prSet phldrT="[Text]"/>
      <dgm:spPr>
        <a:solidFill>
          <a:srgbClr val="FFC000"/>
        </a:solidFill>
      </dgm:spPr>
      <dgm:t>
        <a:bodyPr/>
        <a:lstStyle/>
        <a:p>
          <a:endParaRPr lang="en-US" dirty="0"/>
        </a:p>
      </dgm:t>
    </dgm:pt>
    <dgm:pt modelId="{5B22E1FB-405B-4D91-ACA8-31E78F538EAE}" type="parTrans" cxnId="{724B5EBC-CD04-4F74-A3AE-90141A7D86F7}">
      <dgm:prSet/>
      <dgm:spPr/>
      <dgm:t>
        <a:bodyPr/>
        <a:lstStyle/>
        <a:p>
          <a:endParaRPr lang="en-US"/>
        </a:p>
      </dgm:t>
    </dgm:pt>
    <dgm:pt modelId="{A750C949-5A58-4C65-9507-FB308D7424CA}" type="sibTrans" cxnId="{724B5EBC-CD04-4F74-A3AE-90141A7D86F7}">
      <dgm:prSet/>
      <dgm:spPr/>
      <dgm:t>
        <a:bodyPr/>
        <a:lstStyle/>
        <a:p>
          <a:endParaRPr lang="en-US"/>
        </a:p>
      </dgm:t>
    </dgm:pt>
    <dgm:pt modelId="{906D89EA-6F8A-436D-8D1E-43B4088C5812}">
      <dgm:prSet/>
      <dgm:spPr>
        <a:solidFill>
          <a:srgbClr val="FF0000"/>
        </a:solidFill>
      </dgm:spPr>
      <dgm:t>
        <a:bodyPr/>
        <a:lstStyle/>
        <a:p>
          <a:endParaRPr lang="en-US"/>
        </a:p>
      </dgm:t>
    </dgm:pt>
    <dgm:pt modelId="{36465B94-922F-4C80-8169-1E61A8EE5465}" type="parTrans" cxnId="{67F3C79F-AC47-4AA3-80F4-26EE28464B09}">
      <dgm:prSet/>
      <dgm:spPr/>
      <dgm:t>
        <a:bodyPr/>
        <a:lstStyle/>
        <a:p>
          <a:endParaRPr lang="en-US"/>
        </a:p>
      </dgm:t>
    </dgm:pt>
    <dgm:pt modelId="{67026E42-A935-4FA8-B821-1475C665A016}" type="sibTrans" cxnId="{67F3C79F-AC47-4AA3-80F4-26EE28464B09}">
      <dgm:prSet/>
      <dgm:spPr/>
      <dgm:t>
        <a:bodyPr/>
        <a:lstStyle/>
        <a:p>
          <a:endParaRPr lang="en-US"/>
        </a:p>
      </dgm:t>
    </dgm:pt>
    <dgm:pt modelId="{95FB4FC9-95DA-411D-9DA4-A1FC3F72D857}">
      <dgm:prSet/>
      <dgm:spPr/>
      <dgm:t>
        <a:bodyPr/>
        <a:lstStyle/>
        <a:p>
          <a:r>
            <a:rPr lang="en-US" dirty="0" smtClean="0"/>
            <a:t>Low risk</a:t>
          </a:r>
          <a:endParaRPr lang="en-US" dirty="0"/>
        </a:p>
      </dgm:t>
    </dgm:pt>
    <dgm:pt modelId="{B07B5D29-2792-4C34-8ABF-AEE37373DBC3}" type="parTrans" cxnId="{AF06F873-261D-4B49-8F7B-BA0A492F9B12}">
      <dgm:prSet/>
      <dgm:spPr/>
      <dgm:t>
        <a:bodyPr/>
        <a:lstStyle/>
        <a:p>
          <a:endParaRPr lang="en-US"/>
        </a:p>
      </dgm:t>
    </dgm:pt>
    <dgm:pt modelId="{1175D380-F408-47EE-877B-2B91DD6781AB}" type="sibTrans" cxnId="{AF06F873-261D-4B49-8F7B-BA0A492F9B12}">
      <dgm:prSet/>
      <dgm:spPr/>
      <dgm:t>
        <a:bodyPr/>
        <a:lstStyle/>
        <a:p>
          <a:endParaRPr lang="en-US"/>
        </a:p>
      </dgm:t>
    </dgm:pt>
    <dgm:pt modelId="{5B5BEF69-3ED7-4A04-906F-1F48A7E43579}">
      <dgm:prSet/>
      <dgm:spPr/>
      <dgm:t>
        <a:bodyPr/>
        <a:lstStyle/>
        <a:p>
          <a:r>
            <a:rPr lang="en-US" dirty="0" smtClean="0"/>
            <a:t>High risk</a:t>
          </a:r>
          <a:endParaRPr lang="en-US" dirty="0"/>
        </a:p>
      </dgm:t>
    </dgm:pt>
    <dgm:pt modelId="{B4DC3C7B-EA92-4EC5-8417-001ACF42C6F9}" type="parTrans" cxnId="{360DE401-79DF-4377-862B-2967B18DF88B}">
      <dgm:prSet/>
      <dgm:spPr/>
      <dgm:t>
        <a:bodyPr/>
        <a:lstStyle/>
        <a:p>
          <a:endParaRPr lang="en-US"/>
        </a:p>
      </dgm:t>
    </dgm:pt>
    <dgm:pt modelId="{940373ED-B3FE-42D6-A72C-D993800A28CB}" type="sibTrans" cxnId="{360DE401-79DF-4377-862B-2967B18DF88B}">
      <dgm:prSet/>
      <dgm:spPr/>
      <dgm:t>
        <a:bodyPr/>
        <a:lstStyle/>
        <a:p>
          <a:endParaRPr lang="en-US"/>
        </a:p>
      </dgm:t>
    </dgm:pt>
    <dgm:pt modelId="{21875C4D-031F-4A28-BABB-C677C84C8C06}">
      <dgm:prSet/>
      <dgm:spPr/>
      <dgm:t>
        <a:bodyPr/>
        <a:lstStyle/>
        <a:p>
          <a:r>
            <a:rPr lang="en-US" dirty="0" smtClean="0"/>
            <a:t>Medium risk</a:t>
          </a:r>
          <a:endParaRPr lang="en-US" dirty="0"/>
        </a:p>
      </dgm:t>
    </dgm:pt>
    <dgm:pt modelId="{9828A039-3076-43DE-B666-6A75465DDCD9}" type="parTrans" cxnId="{908976F3-1513-4BCE-8102-AB81C90B3EB0}">
      <dgm:prSet/>
      <dgm:spPr/>
      <dgm:t>
        <a:bodyPr/>
        <a:lstStyle/>
        <a:p>
          <a:endParaRPr lang="en-US"/>
        </a:p>
      </dgm:t>
    </dgm:pt>
    <dgm:pt modelId="{21A5F305-DFB3-43FD-985A-E65A22F7D3F4}" type="sibTrans" cxnId="{908976F3-1513-4BCE-8102-AB81C90B3EB0}">
      <dgm:prSet/>
      <dgm:spPr/>
      <dgm:t>
        <a:bodyPr/>
        <a:lstStyle/>
        <a:p>
          <a:endParaRPr lang="en-US"/>
        </a:p>
      </dgm:t>
    </dgm:pt>
    <dgm:pt modelId="{6E6A8ECA-96D9-428C-9CC0-6AECABB3ECC6}" type="pres">
      <dgm:prSet presAssocID="{39D1141A-79C3-4993-B334-B8E9035142CA}" presName="Name0" presStyleCnt="0">
        <dgm:presLayoutVars>
          <dgm:dir/>
          <dgm:animLvl val="lvl"/>
          <dgm:resizeHandles/>
        </dgm:presLayoutVars>
      </dgm:prSet>
      <dgm:spPr/>
      <dgm:t>
        <a:bodyPr/>
        <a:lstStyle/>
        <a:p>
          <a:endParaRPr lang="en-US"/>
        </a:p>
      </dgm:t>
    </dgm:pt>
    <dgm:pt modelId="{F738CE8B-B4A9-4F48-973F-C8E91647EBA8}" type="pres">
      <dgm:prSet presAssocID="{15100779-CE74-4C2B-B180-1FFFDEBB0957}" presName="linNode" presStyleCnt="0"/>
      <dgm:spPr/>
    </dgm:pt>
    <dgm:pt modelId="{928D0722-A3D6-40E7-AE75-A9826ABADD41}" type="pres">
      <dgm:prSet presAssocID="{15100779-CE74-4C2B-B180-1FFFDEBB0957}" presName="parentShp" presStyleLbl="node1" presStyleIdx="0" presStyleCnt="3">
        <dgm:presLayoutVars>
          <dgm:bulletEnabled val="1"/>
        </dgm:presLayoutVars>
      </dgm:prSet>
      <dgm:spPr/>
      <dgm:t>
        <a:bodyPr/>
        <a:lstStyle/>
        <a:p>
          <a:endParaRPr lang="en-US"/>
        </a:p>
      </dgm:t>
    </dgm:pt>
    <dgm:pt modelId="{0314898D-886D-4F1E-8512-24C83F810186}" type="pres">
      <dgm:prSet presAssocID="{15100779-CE74-4C2B-B180-1FFFDEBB0957}" presName="childShp" presStyleLbl="bgAccFollowNode1" presStyleIdx="0" presStyleCnt="3">
        <dgm:presLayoutVars>
          <dgm:bulletEnabled val="1"/>
        </dgm:presLayoutVars>
      </dgm:prSet>
      <dgm:spPr/>
      <dgm:t>
        <a:bodyPr/>
        <a:lstStyle/>
        <a:p>
          <a:endParaRPr lang="en-US"/>
        </a:p>
      </dgm:t>
    </dgm:pt>
    <dgm:pt modelId="{76105575-D04F-4E30-979D-E119335331E6}" type="pres">
      <dgm:prSet presAssocID="{B2C0ACE2-7EFF-4AF4-A7F3-A686107D45E4}" presName="spacing" presStyleCnt="0"/>
      <dgm:spPr/>
    </dgm:pt>
    <dgm:pt modelId="{52E9D106-6990-410E-B880-BACAAB4C896F}" type="pres">
      <dgm:prSet presAssocID="{28DD4D30-342F-44A1-8377-AC1910F5FCBA}" presName="linNode" presStyleCnt="0"/>
      <dgm:spPr/>
    </dgm:pt>
    <dgm:pt modelId="{37E1E460-6DEA-49BF-9038-98B78AEC7B57}" type="pres">
      <dgm:prSet presAssocID="{28DD4D30-342F-44A1-8377-AC1910F5FCBA}" presName="parentShp" presStyleLbl="node1" presStyleIdx="1" presStyleCnt="3">
        <dgm:presLayoutVars>
          <dgm:bulletEnabled val="1"/>
        </dgm:presLayoutVars>
      </dgm:prSet>
      <dgm:spPr/>
      <dgm:t>
        <a:bodyPr/>
        <a:lstStyle/>
        <a:p>
          <a:endParaRPr lang="en-US"/>
        </a:p>
      </dgm:t>
    </dgm:pt>
    <dgm:pt modelId="{44061ECC-D894-406A-80C1-BFD04284F91E}" type="pres">
      <dgm:prSet presAssocID="{28DD4D30-342F-44A1-8377-AC1910F5FCBA}" presName="childShp" presStyleLbl="bgAccFollowNode1" presStyleIdx="1" presStyleCnt="3" custLinFactNeighborX="0" custLinFactNeighborY="-3463">
        <dgm:presLayoutVars>
          <dgm:bulletEnabled val="1"/>
        </dgm:presLayoutVars>
      </dgm:prSet>
      <dgm:spPr/>
      <dgm:t>
        <a:bodyPr/>
        <a:lstStyle/>
        <a:p>
          <a:endParaRPr lang="en-US"/>
        </a:p>
      </dgm:t>
    </dgm:pt>
    <dgm:pt modelId="{A6A76D4A-FAFF-4E72-95DC-29C48AD92122}" type="pres">
      <dgm:prSet presAssocID="{A750C949-5A58-4C65-9507-FB308D7424CA}" presName="spacing" presStyleCnt="0"/>
      <dgm:spPr/>
    </dgm:pt>
    <dgm:pt modelId="{03B5B525-13FA-4FA9-9C51-01CEFB9B3537}" type="pres">
      <dgm:prSet presAssocID="{906D89EA-6F8A-436D-8D1E-43B4088C5812}" presName="linNode" presStyleCnt="0"/>
      <dgm:spPr/>
    </dgm:pt>
    <dgm:pt modelId="{55ECC697-DB22-4B02-AC67-64B9DF94A069}" type="pres">
      <dgm:prSet presAssocID="{906D89EA-6F8A-436D-8D1E-43B4088C5812}" presName="parentShp" presStyleLbl="node1" presStyleIdx="2" presStyleCnt="3">
        <dgm:presLayoutVars>
          <dgm:bulletEnabled val="1"/>
        </dgm:presLayoutVars>
      </dgm:prSet>
      <dgm:spPr/>
      <dgm:t>
        <a:bodyPr/>
        <a:lstStyle/>
        <a:p>
          <a:endParaRPr lang="en-US"/>
        </a:p>
      </dgm:t>
    </dgm:pt>
    <dgm:pt modelId="{38BA2A57-4655-4E10-A05E-90C7F4F39C3B}" type="pres">
      <dgm:prSet presAssocID="{906D89EA-6F8A-436D-8D1E-43B4088C5812}" presName="childShp" presStyleLbl="bgAccFollowNode1" presStyleIdx="2" presStyleCnt="3">
        <dgm:presLayoutVars>
          <dgm:bulletEnabled val="1"/>
        </dgm:presLayoutVars>
      </dgm:prSet>
      <dgm:spPr/>
      <dgm:t>
        <a:bodyPr/>
        <a:lstStyle/>
        <a:p>
          <a:endParaRPr lang="en-US"/>
        </a:p>
      </dgm:t>
    </dgm:pt>
  </dgm:ptLst>
  <dgm:cxnLst>
    <dgm:cxn modelId="{49CB6538-8A76-45F3-9D90-3B629B0781D0}" type="presOf" srcId="{5B5BEF69-3ED7-4A04-906F-1F48A7E43579}" destId="{38BA2A57-4655-4E10-A05E-90C7F4F39C3B}" srcOrd="0" destOrd="0" presId="urn:microsoft.com/office/officeart/2005/8/layout/vList6"/>
    <dgm:cxn modelId="{AF06F873-261D-4B49-8F7B-BA0A492F9B12}" srcId="{15100779-CE74-4C2B-B180-1FFFDEBB0957}" destId="{95FB4FC9-95DA-411D-9DA4-A1FC3F72D857}" srcOrd="0" destOrd="0" parTransId="{B07B5D29-2792-4C34-8ABF-AEE37373DBC3}" sibTransId="{1175D380-F408-47EE-877B-2B91DD6781AB}"/>
    <dgm:cxn modelId="{724B5EBC-CD04-4F74-A3AE-90141A7D86F7}" srcId="{39D1141A-79C3-4993-B334-B8E9035142CA}" destId="{28DD4D30-342F-44A1-8377-AC1910F5FCBA}" srcOrd="1" destOrd="0" parTransId="{5B22E1FB-405B-4D91-ACA8-31E78F538EAE}" sibTransId="{A750C949-5A58-4C65-9507-FB308D7424CA}"/>
    <dgm:cxn modelId="{908976F3-1513-4BCE-8102-AB81C90B3EB0}" srcId="{28DD4D30-342F-44A1-8377-AC1910F5FCBA}" destId="{21875C4D-031F-4A28-BABB-C677C84C8C06}" srcOrd="0" destOrd="0" parTransId="{9828A039-3076-43DE-B666-6A75465DDCD9}" sibTransId="{21A5F305-DFB3-43FD-985A-E65A22F7D3F4}"/>
    <dgm:cxn modelId="{A5A660B8-70EA-4023-A170-7CD21C56C512}" type="presOf" srcId="{39D1141A-79C3-4993-B334-B8E9035142CA}" destId="{6E6A8ECA-96D9-428C-9CC0-6AECABB3ECC6}" srcOrd="0" destOrd="0" presId="urn:microsoft.com/office/officeart/2005/8/layout/vList6"/>
    <dgm:cxn modelId="{360DE401-79DF-4377-862B-2967B18DF88B}" srcId="{906D89EA-6F8A-436D-8D1E-43B4088C5812}" destId="{5B5BEF69-3ED7-4A04-906F-1F48A7E43579}" srcOrd="0" destOrd="0" parTransId="{B4DC3C7B-EA92-4EC5-8417-001ACF42C6F9}" sibTransId="{940373ED-B3FE-42D6-A72C-D993800A28CB}"/>
    <dgm:cxn modelId="{08033F1F-9234-4207-8014-58E45E0C48F5}" type="presOf" srcId="{21875C4D-031F-4A28-BABB-C677C84C8C06}" destId="{44061ECC-D894-406A-80C1-BFD04284F91E}" srcOrd="0" destOrd="0" presId="urn:microsoft.com/office/officeart/2005/8/layout/vList6"/>
    <dgm:cxn modelId="{A50EF2C3-0299-4F56-A160-DA8B71B5CBF3}" type="presOf" srcId="{28DD4D30-342F-44A1-8377-AC1910F5FCBA}" destId="{37E1E460-6DEA-49BF-9038-98B78AEC7B57}" srcOrd="0" destOrd="0" presId="urn:microsoft.com/office/officeart/2005/8/layout/vList6"/>
    <dgm:cxn modelId="{289BA427-1BD2-4046-9EFE-2D5334D1BF5B}" srcId="{39D1141A-79C3-4993-B334-B8E9035142CA}" destId="{15100779-CE74-4C2B-B180-1FFFDEBB0957}" srcOrd="0" destOrd="0" parTransId="{71F64EC3-1F05-4345-9D7E-7C326A66760E}" sibTransId="{B2C0ACE2-7EFF-4AF4-A7F3-A686107D45E4}"/>
    <dgm:cxn modelId="{23B04070-26CD-4747-89B3-A8E2F2259EF9}" type="presOf" srcId="{906D89EA-6F8A-436D-8D1E-43B4088C5812}" destId="{55ECC697-DB22-4B02-AC67-64B9DF94A069}" srcOrd="0" destOrd="0" presId="urn:microsoft.com/office/officeart/2005/8/layout/vList6"/>
    <dgm:cxn modelId="{67F3C79F-AC47-4AA3-80F4-26EE28464B09}" srcId="{39D1141A-79C3-4993-B334-B8E9035142CA}" destId="{906D89EA-6F8A-436D-8D1E-43B4088C5812}" srcOrd="2" destOrd="0" parTransId="{36465B94-922F-4C80-8169-1E61A8EE5465}" sibTransId="{67026E42-A935-4FA8-B821-1475C665A016}"/>
    <dgm:cxn modelId="{C7AE8DDD-21C1-41AA-BCDE-6FE1BB9A3D62}" type="presOf" srcId="{15100779-CE74-4C2B-B180-1FFFDEBB0957}" destId="{928D0722-A3D6-40E7-AE75-A9826ABADD41}" srcOrd="0" destOrd="0" presId="urn:microsoft.com/office/officeart/2005/8/layout/vList6"/>
    <dgm:cxn modelId="{7F3196B5-D9A2-45CC-984F-9670DCE440D7}" type="presOf" srcId="{95FB4FC9-95DA-411D-9DA4-A1FC3F72D857}" destId="{0314898D-886D-4F1E-8512-24C83F810186}" srcOrd="0" destOrd="0" presId="urn:microsoft.com/office/officeart/2005/8/layout/vList6"/>
    <dgm:cxn modelId="{4DF189EF-D657-4807-A623-1B020BBDF3BC}" type="presParOf" srcId="{6E6A8ECA-96D9-428C-9CC0-6AECABB3ECC6}" destId="{F738CE8B-B4A9-4F48-973F-C8E91647EBA8}" srcOrd="0" destOrd="0" presId="urn:microsoft.com/office/officeart/2005/8/layout/vList6"/>
    <dgm:cxn modelId="{F362C10E-08C1-428A-83C9-D621F6317DFF}" type="presParOf" srcId="{F738CE8B-B4A9-4F48-973F-C8E91647EBA8}" destId="{928D0722-A3D6-40E7-AE75-A9826ABADD41}" srcOrd="0" destOrd="0" presId="urn:microsoft.com/office/officeart/2005/8/layout/vList6"/>
    <dgm:cxn modelId="{8023BCA1-E079-4FED-9A81-6344A29150C7}" type="presParOf" srcId="{F738CE8B-B4A9-4F48-973F-C8E91647EBA8}" destId="{0314898D-886D-4F1E-8512-24C83F810186}" srcOrd="1" destOrd="0" presId="urn:microsoft.com/office/officeart/2005/8/layout/vList6"/>
    <dgm:cxn modelId="{C44C744F-99B4-4191-9431-6EFFBC9C5D8C}" type="presParOf" srcId="{6E6A8ECA-96D9-428C-9CC0-6AECABB3ECC6}" destId="{76105575-D04F-4E30-979D-E119335331E6}" srcOrd="1" destOrd="0" presId="urn:microsoft.com/office/officeart/2005/8/layout/vList6"/>
    <dgm:cxn modelId="{EAE6B8A9-836C-4A9C-A69A-F7E6D29F4180}" type="presParOf" srcId="{6E6A8ECA-96D9-428C-9CC0-6AECABB3ECC6}" destId="{52E9D106-6990-410E-B880-BACAAB4C896F}" srcOrd="2" destOrd="0" presId="urn:microsoft.com/office/officeart/2005/8/layout/vList6"/>
    <dgm:cxn modelId="{655A026B-F781-4E37-A482-CC1A7AEB66C6}" type="presParOf" srcId="{52E9D106-6990-410E-B880-BACAAB4C896F}" destId="{37E1E460-6DEA-49BF-9038-98B78AEC7B57}" srcOrd="0" destOrd="0" presId="urn:microsoft.com/office/officeart/2005/8/layout/vList6"/>
    <dgm:cxn modelId="{0B08FBD8-3A09-4336-96E4-CF71F196B90D}" type="presParOf" srcId="{52E9D106-6990-410E-B880-BACAAB4C896F}" destId="{44061ECC-D894-406A-80C1-BFD04284F91E}" srcOrd="1" destOrd="0" presId="urn:microsoft.com/office/officeart/2005/8/layout/vList6"/>
    <dgm:cxn modelId="{1B1E835B-416F-4A76-AAD7-FF73F97BD806}" type="presParOf" srcId="{6E6A8ECA-96D9-428C-9CC0-6AECABB3ECC6}" destId="{A6A76D4A-FAFF-4E72-95DC-29C48AD92122}" srcOrd="3" destOrd="0" presId="urn:microsoft.com/office/officeart/2005/8/layout/vList6"/>
    <dgm:cxn modelId="{885E1497-9000-4D81-85A1-4799F5E91697}" type="presParOf" srcId="{6E6A8ECA-96D9-428C-9CC0-6AECABB3ECC6}" destId="{03B5B525-13FA-4FA9-9C51-01CEFB9B3537}" srcOrd="4" destOrd="0" presId="urn:microsoft.com/office/officeart/2005/8/layout/vList6"/>
    <dgm:cxn modelId="{24B7EF82-E9A4-40D5-9613-33FB574D1F88}" type="presParOf" srcId="{03B5B525-13FA-4FA9-9C51-01CEFB9B3537}" destId="{55ECC697-DB22-4B02-AC67-64B9DF94A069}" srcOrd="0" destOrd="0" presId="urn:microsoft.com/office/officeart/2005/8/layout/vList6"/>
    <dgm:cxn modelId="{0CC25298-3DC2-4753-9E26-9839CC5BAFF2}" type="presParOf" srcId="{03B5B525-13FA-4FA9-9C51-01CEFB9B3537}" destId="{38BA2A57-4655-4E10-A05E-90C7F4F39C3B}" srcOrd="1" destOrd="0" presId="urn:microsoft.com/office/officeart/2005/8/layout/vList6"/>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14898D-886D-4F1E-8512-24C83F810186}">
      <dsp:nvSpPr>
        <dsp:cNvPr id="0" name=""/>
        <dsp:cNvSpPr/>
      </dsp:nvSpPr>
      <dsp:spPr>
        <a:xfrm>
          <a:off x="3251199" y="0"/>
          <a:ext cx="4876800" cy="144698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285750" lvl="1" indent="-285750" algn="l" defTabSz="2667000">
            <a:lnSpc>
              <a:spcPct val="90000"/>
            </a:lnSpc>
            <a:spcBef>
              <a:spcPct val="0"/>
            </a:spcBef>
            <a:spcAft>
              <a:spcPct val="15000"/>
            </a:spcAft>
            <a:buChar char="••"/>
          </a:pPr>
          <a:r>
            <a:rPr lang="en-US" sz="6000" kern="1200" dirty="0" smtClean="0"/>
            <a:t>Low risk</a:t>
          </a:r>
          <a:endParaRPr lang="en-US" sz="6000" kern="1200" dirty="0"/>
        </a:p>
      </dsp:txBody>
      <dsp:txXfrm>
        <a:off x="3251199" y="180874"/>
        <a:ext cx="4334179" cy="1085241"/>
      </dsp:txXfrm>
    </dsp:sp>
    <dsp:sp modelId="{928D0722-A3D6-40E7-AE75-A9826ABADD41}">
      <dsp:nvSpPr>
        <dsp:cNvPr id="0" name=""/>
        <dsp:cNvSpPr/>
      </dsp:nvSpPr>
      <dsp:spPr>
        <a:xfrm>
          <a:off x="0" y="0"/>
          <a:ext cx="3251200" cy="144698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endParaRPr lang="en-US" sz="6500" kern="1200" dirty="0"/>
        </a:p>
      </dsp:txBody>
      <dsp:txXfrm>
        <a:off x="70636" y="70636"/>
        <a:ext cx="3109928" cy="1305717"/>
      </dsp:txXfrm>
    </dsp:sp>
    <dsp:sp modelId="{44061ECC-D894-406A-80C1-BFD04284F91E}">
      <dsp:nvSpPr>
        <dsp:cNvPr id="0" name=""/>
        <dsp:cNvSpPr/>
      </dsp:nvSpPr>
      <dsp:spPr>
        <a:xfrm>
          <a:off x="3251199" y="1541579"/>
          <a:ext cx="4876800" cy="144698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285750" lvl="1" indent="-285750" algn="l" defTabSz="2667000">
            <a:lnSpc>
              <a:spcPct val="90000"/>
            </a:lnSpc>
            <a:spcBef>
              <a:spcPct val="0"/>
            </a:spcBef>
            <a:spcAft>
              <a:spcPct val="15000"/>
            </a:spcAft>
            <a:buChar char="••"/>
          </a:pPr>
          <a:r>
            <a:rPr lang="en-US" sz="6000" kern="1200" dirty="0" smtClean="0"/>
            <a:t>Medium risk</a:t>
          </a:r>
          <a:endParaRPr lang="en-US" sz="6000" kern="1200" dirty="0"/>
        </a:p>
      </dsp:txBody>
      <dsp:txXfrm>
        <a:off x="3251199" y="1722453"/>
        <a:ext cx="4334179" cy="1085241"/>
      </dsp:txXfrm>
    </dsp:sp>
    <dsp:sp modelId="{37E1E460-6DEA-49BF-9038-98B78AEC7B57}">
      <dsp:nvSpPr>
        <dsp:cNvPr id="0" name=""/>
        <dsp:cNvSpPr/>
      </dsp:nvSpPr>
      <dsp:spPr>
        <a:xfrm>
          <a:off x="0" y="1591688"/>
          <a:ext cx="3251200" cy="1446989"/>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endParaRPr lang="en-US" sz="6500" kern="1200" dirty="0"/>
        </a:p>
      </dsp:txBody>
      <dsp:txXfrm>
        <a:off x="70636" y="1662324"/>
        <a:ext cx="3109928" cy="1305717"/>
      </dsp:txXfrm>
    </dsp:sp>
    <dsp:sp modelId="{38BA2A57-4655-4E10-A05E-90C7F4F39C3B}">
      <dsp:nvSpPr>
        <dsp:cNvPr id="0" name=""/>
        <dsp:cNvSpPr/>
      </dsp:nvSpPr>
      <dsp:spPr>
        <a:xfrm>
          <a:off x="3251199" y="3183377"/>
          <a:ext cx="4876800" cy="144698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285750" lvl="1" indent="-285750" algn="l" defTabSz="2667000">
            <a:lnSpc>
              <a:spcPct val="90000"/>
            </a:lnSpc>
            <a:spcBef>
              <a:spcPct val="0"/>
            </a:spcBef>
            <a:spcAft>
              <a:spcPct val="15000"/>
            </a:spcAft>
            <a:buChar char="••"/>
          </a:pPr>
          <a:r>
            <a:rPr lang="en-US" sz="6000" kern="1200" dirty="0" smtClean="0"/>
            <a:t>High risk</a:t>
          </a:r>
          <a:endParaRPr lang="en-US" sz="6000" kern="1200" dirty="0"/>
        </a:p>
      </dsp:txBody>
      <dsp:txXfrm>
        <a:off x="3251199" y="3364251"/>
        <a:ext cx="4334179" cy="1085241"/>
      </dsp:txXfrm>
    </dsp:sp>
    <dsp:sp modelId="{55ECC697-DB22-4B02-AC67-64B9DF94A069}">
      <dsp:nvSpPr>
        <dsp:cNvPr id="0" name=""/>
        <dsp:cNvSpPr/>
      </dsp:nvSpPr>
      <dsp:spPr>
        <a:xfrm>
          <a:off x="0" y="3183377"/>
          <a:ext cx="3251200" cy="1446989"/>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endParaRPr lang="en-US" sz="6500" kern="1200"/>
        </a:p>
      </dsp:txBody>
      <dsp:txXfrm>
        <a:off x="70636" y="3254013"/>
        <a:ext cx="3109928" cy="130571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5D99F77-86AA-4DA4-8FAD-6D52F0F76FAF}" type="datetimeFigureOut">
              <a:rPr lang="en-GB" smtClean="0"/>
              <a:t>26/02/2019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9D881BB-AA33-4E33-A8D4-3DE18B575DE8}" type="slidenum">
              <a:rPr lang="en-GB" smtClean="0"/>
              <a:t>‹#›</a:t>
            </a:fld>
            <a:endParaRPr lang="en-GB"/>
          </a:p>
        </p:txBody>
      </p:sp>
    </p:spTree>
    <p:extLst>
      <p:ext uri="{BB962C8B-B14F-4D97-AF65-F5344CB8AC3E}">
        <p14:creationId xmlns:p14="http://schemas.microsoft.com/office/powerpoint/2010/main" val="169104423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92784D-ED53-4E9B-B179-FE8AA48110AD}" type="datetimeFigureOut">
              <a:rPr lang="en-GB" smtClean="0"/>
              <a:t>26/02/2019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8007BC-5629-41CB-B76F-2C4EF9F317FD}" type="slidenum">
              <a:rPr lang="en-GB" smtClean="0"/>
              <a:t>‹#›</a:t>
            </a:fld>
            <a:endParaRPr lang="en-GB"/>
          </a:p>
        </p:txBody>
      </p:sp>
    </p:spTree>
    <p:extLst>
      <p:ext uri="{BB962C8B-B14F-4D97-AF65-F5344CB8AC3E}">
        <p14:creationId xmlns:p14="http://schemas.microsoft.com/office/powerpoint/2010/main" val="338435179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100" b="1" kern="1200" dirty="0" smtClean="0">
                <a:solidFill>
                  <a:schemeClr val="tx1"/>
                </a:solidFill>
                <a:effectLst/>
                <a:latin typeface="Arial" panose="020B0604020202020204" pitchFamily="34" charset="0"/>
                <a:ea typeface="+mn-ea"/>
                <a:cs typeface="Arial" panose="020B0604020202020204" pitchFamily="34" charset="0"/>
              </a:rPr>
              <a:t>Objectives:</a:t>
            </a:r>
          </a:p>
          <a:p>
            <a:pPr lvl="0"/>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p>
            <a:pPr marL="228600" lvl="0" indent="-228600">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State</a:t>
            </a:r>
            <a:r>
              <a:rPr lang="en-GB" sz="1100" kern="1200" dirty="0" smtClean="0">
                <a:solidFill>
                  <a:schemeClr val="tx1"/>
                </a:solidFill>
                <a:effectLst/>
                <a:latin typeface="Arial" panose="020B0604020202020204" pitchFamily="34" charset="0"/>
                <a:ea typeface="+mn-ea"/>
                <a:cs typeface="Arial" panose="020B0604020202020204" pitchFamily="34" charset="0"/>
              </a:rPr>
              <a:t> the three categories of missing persons</a:t>
            </a:r>
          </a:p>
          <a:p>
            <a:pPr marL="228600" lvl="0" indent="-228600">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Specify</a:t>
            </a:r>
            <a:r>
              <a:rPr lang="en-GB" sz="1100" kern="1200" dirty="0" smtClean="0">
                <a:solidFill>
                  <a:schemeClr val="tx1"/>
                </a:solidFill>
                <a:effectLst/>
                <a:latin typeface="Arial" panose="020B0604020202020204" pitchFamily="34" charset="0"/>
                <a:ea typeface="+mn-ea"/>
                <a:cs typeface="Arial" panose="020B0604020202020204" pitchFamily="34" charset="0"/>
              </a:rPr>
              <a:t> considerations for responding to common high-risk incidents</a:t>
            </a:r>
            <a:endParaRPr lang="en-GB" sz="11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fld id="{428007BC-5629-41CB-B76F-2C4EF9F317FD}" type="slidenum">
              <a:rPr lang="en-GB" smtClean="0"/>
              <a:t>1</a:t>
            </a:fld>
            <a:endParaRPr lang="en-GB"/>
          </a:p>
        </p:txBody>
      </p:sp>
    </p:spTree>
    <p:extLst>
      <p:ext uri="{BB962C8B-B14F-4D97-AF65-F5344CB8AC3E}">
        <p14:creationId xmlns:p14="http://schemas.microsoft.com/office/powerpoint/2010/main" val="17472447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The investigation of a missing person begins at the point of first notification to the police</a:t>
            </a:r>
          </a:p>
          <a:p>
            <a:r>
              <a:rPr lang="en-GB" sz="1100" dirty="0" smtClean="0">
                <a:latin typeface="Arial" panose="020B0604020202020204" pitchFamily="34" charset="0"/>
                <a:cs typeface="Arial" panose="020B0604020202020204" pitchFamily="34" charset="0"/>
              </a:rPr>
              <a:t>Prompt and thorough actions by the police can provide a positive contribution to community confidence</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Missing persons cases often receive high levels of media coverage.</a:t>
            </a:r>
          </a:p>
          <a:p>
            <a:r>
              <a:rPr lang="en-GB" sz="1100" dirty="0" smtClean="0">
                <a:latin typeface="Arial" panose="020B0604020202020204" pitchFamily="34" charset="0"/>
                <a:cs typeface="Arial" panose="020B0604020202020204" pitchFamily="34" charset="0"/>
              </a:rPr>
              <a:t>This is especially true when children are reported missing.</a:t>
            </a:r>
          </a:p>
          <a:p>
            <a:r>
              <a:rPr lang="en-GB" sz="1100" dirty="0" smtClean="0">
                <a:latin typeface="Arial" panose="020B0604020202020204" pitchFamily="34" charset="0"/>
                <a:cs typeface="Arial" panose="020B0604020202020204" pitchFamily="34" charset="0"/>
              </a:rPr>
              <a:t>The initial approach of officers attending may have great impact on the case.</a:t>
            </a:r>
          </a:p>
          <a:p>
            <a:r>
              <a:rPr lang="en-GB" sz="1100" dirty="0" smtClean="0">
                <a:latin typeface="Arial" panose="020B0604020202020204" pitchFamily="34" charset="0"/>
                <a:cs typeface="Arial" panose="020B0604020202020204" pitchFamily="34" charset="0"/>
              </a:rPr>
              <a:t>No two cases are ever the same.</a:t>
            </a:r>
          </a:p>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2</a:t>
            </a:fld>
            <a:endParaRPr lang="en-GB"/>
          </a:p>
        </p:txBody>
      </p:sp>
    </p:spTree>
    <p:extLst>
      <p:ext uri="{BB962C8B-B14F-4D97-AF65-F5344CB8AC3E}">
        <p14:creationId xmlns:p14="http://schemas.microsoft.com/office/powerpoint/2010/main" val="4265967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smtClean="0">
                <a:latin typeface="Arial" panose="020B0604020202020204" pitchFamily="34" charset="0"/>
                <a:cs typeface="Arial" panose="020B0604020202020204" pitchFamily="34" charset="0"/>
              </a:rPr>
              <a:t>Some examples of voluntary MISPERS</a:t>
            </a:r>
          </a:p>
          <a:p>
            <a:r>
              <a:rPr lang="en-GB" sz="1100" dirty="0" smtClean="0">
                <a:latin typeface="Arial" panose="020B0604020202020204" pitchFamily="34" charset="0"/>
                <a:cs typeface="Arial" panose="020B0604020202020204" pitchFamily="34" charset="0"/>
              </a:rPr>
              <a:t>Leave a partner</a:t>
            </a:r>
          </a:p>
          <a:p>
            <a:r>
              <a:rPr lang="en-GB" sz="1100" dirty="0" smtClean="0">
                <a:latin typeface="Arial" panose="020B0604020202020204" pitchFamily="34" charset="0"/>
                <a:cs typeface="Arial" panose="020B0604020202020204" pitchFamily="34" charset="0"/>
              </a:rPr>
              <a:t>Escape Parental Control</a:t>
            </a:r>
          </a:p>
          <a:p>
            <a:r>
              <a:rPr lang="en-GB" sz="1100" dirty="0" smtClean="0">
                <a:latin typeface="Arial" panose="020B0604020202020204" pitchFamily="34" charset="0"/>
                <a:cs typeface="Arial" panose="020B0604020202020204" pitchFamily="34" charset="0"/>
              </a:rPr>
              <a:t>Avoid Paying Debts</a:t>
            </a:r>
          </a:p>
          <a:p>
            <a:r>
              <a:rPr lang="en-GB" sz="1100" dirty="0" smtClean="0">
                <a:latin typeface="Arial" panose="020B0604020202020204" pitchFamily="34" charset="0"/>
                <a:cs typeface="Arial" panose="020B0604020202020204" pitchFamily="34" charset="0"/>
              </a:rPr>
              <a:t>Seek A Different Life Style</a:t>
            </a:r>
          </a:p>
          <a:p>
            <a:r>
              <a:rPr lang="en-GB" sz="1100" dirty="0" smtClean="0">
                <a:latin typeface="Arial" panose="020B0604020202020204" pitchFamily="34" charset="0"/>
                <a:cs typeface="Arial" panose="020B0604020202020204" pitchFamily="34" charset="0"/>
              </a:rPr>
              <a:t>Wander (Children)</a:t>
            </a:r>
          </a:p>
          <a:p>
            <a:r>
              <a:rPr lang="en-GB" sz="1100" dirty="0" smtClean="0">
                <a:latin typeface="Arial" panose="020B0604020202020204" pitchFamily="34" charset="0"/>
                <a:cs typeface="Arial" panose="020B0604020202020204" pitchFamily="34" charset="0"/>
              </a:rPr>
              <a:t>Escape Arrest Or Investigation</a:t>
            </a:r>
          </a:p>
          <a:p>
            <a:r>
              <a:rPr lang="en-GB" sz="1100" dirty="0" smtClean="0">
                <a:latin typeface="Arial" panose="020B0604020202020204" pitchFamily="34" charset="0"/>
                <a:cs typeface="Arial" panose="020B0604020202020204" pitchFamily="34" charset="0"/>
              </a:rPr>
              <a:t>Suicide</a:t>
            </a:r>
          </a:p>
          <a:p>
            <a:endParaRPr lang="en-GB" sz="1100" dirty="0" smtClean="0">
              <a:latin typeface="Arial" panose="020B0604020202020204" pitchFamily="34" charset="0"/>
              <a:cs typeface="Arial" panose="020B0604020202020204" pitchFamily="34" charset="0"/>
            </a:endParaRPr>
          </a:p>
          <a:p>
            <a:r>
              <a:rPr lang="en-GB" sz="1100" b="1" dirty="0" smtClean="0">
                <a:latin typeface="Arial" panose="020B0604020202020204" pitchFamily="34" charset="0"/>
                <a:cs typeface="Arial" panose="020B0604020202020204" pitchFamily="34" charset="0"/>
              </a:rPr>
              <a:t>Some examples of involuntary MISPERS</a:t>
            </a:r>
          </a:p>
          <a:p>
            <a:r>
              <a:rPr lang="en-GB" sz="1100" dirty="0" smtClean="0">
                <a:latin typeface="Arial" panose="020B0604020202020204" pitchFamily="34" charset="0"/>
                <a:cs typeface="Arial" panose="020B0604020202020204" pitchFamily="34" charset="0"/>
              </a:rPr>
              <a:t>Crimes Such As Murder</a:t>
            </a:r>
          </a:p>
          <a:p>
            <a:r>
              <a:rPr lang="en-GB" sz="1100" dirty="0" smtClean="0">
                <a:latin typeface="Arial" panose="020B0604020202020204" pitchFamily="34" charset="0"/>
                <a:cs typeface="Arial" panose="020B0604020202020204" pitchFamily="34" charset="0"/>
              </a:rPr>
              <a:t>Assault</a:t>
            </a:r>
          </a:p>
          <a:p>
            <a:r>
              <a:rPr lang="en-GB" sz="1100" dirty="0" smtClean="0">
                <a:latin typeface="Arial" panose="020B0604020202020204" pitchFamily="34" charset="0"/>
                <a:cs typeface="Arial" panose="020B0604020202020204" pitchFamily="34" charset="0"/>
              </a:rPr>
              <a:t>Child Stealing</a:t>
            </a:r>
          </a:p>
          <a:p>
            <a:r>
              <a:rPr lang="en-GB" sz="1100" dirty="0" smtClean="0">
                <a:latin typeface="Arial" panose="020B0604020202020204" pitchFamily="34" charset="0"/>
                <a:cs typeface="Arial" panose="020B0604020202020204" pitchFamily="34" charset="0"/>
              </a:rPr>
              <a:t>Loss Of Memory</a:t>
            </a:r>
          </a:p>
          <a:p>
            <a:r>
              <a:rPr lang="en-GB" sz="1100" dirty="0" smtClean="0">
                <a:latin typeface="Arial" panose="020B0604020202020204" pitchFamily="34" charset="0"/>
                <a:cs typeface="Arial" panose="020B0604020202020204" pitchFamily="34" charset="0"/>
              </a:rPr>
              <a:t>Mental Illness</a:t>
            </a:r>
          </a:p>
          <a:p>
            <a:r>
              <a:rPr lang="en-GB" sz="1100" dirty="0" smtClean="0">
                <a:latin typeface="Arial" panose="020B0604020202020204" pitchFamily="34" charset="0"/>
                <a:cs typeface="Arial" panose="020B0604020202020204" pitchFamily="34" charset="0"/>
              </a:rPr>
              <a:t>Physical Illness</a:t>
            </a:r>
          </a:p>
          <a:p>
            <a:r>
              <a:rPr lang="en-GB" sz="1100" dirty="0" smtClean="0">
                <a:latin typeface="Arial" panose="020B0604020202020204" pitchFamily="34" charset="0"/>
                <a:cs typeface="Arial" panose="020B0604020202020204" pitchFamily="34" charset="0"/>
              </a:rPr>
              <a:t>Accident Or Sudden Death</a:t>
            </a:r>
          </a:p>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3</a:t>
            </a:fld>
            <a:endParaRPr lang="en-GB"/>
          </a:p>
        </p:txBody>
      </p:sp>
    </p:spTree>
    <p:extLst>
      <p:ext uri="{BB962C8B-B14F-4D97-AF65-F5344CB8AC3E}">
        <p14:creationId xmlns:p14="http://schemas.microsoft.com/office/powerpoint/2010/main" val="13850349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Whilst the call handler may make the initial risk assessment and determine the level of response, a secondary risk assessment must be carried out by the first officer on the scene. </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The risk assessment will result in a classification of Low, Medium or High risk. </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The definition of each of these categories is as follows: </a:t>
            </a:r>
          </a:p>
          <a:p>
            <a:endParaRPr lang="en-GB" sz="1100" dirty="0" smtClean="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Low risk: </a:t>
            </a:r>
            <a:r>
              <a:rPr lang="en-GB" sz="1100" dirty="0" smtClean="0">
                <a:latin typeface="Arial" panose="020B0604020202020204" pitchFamily="34" charset="0"/>
                <a:cs typeface="Arial" panose="020B0604020202020204" pitchFamily="34" charset="0"/>
              </a:rPr>
              <a:t>there is no apparent threat of danger to either the subject or the public. A young person under the age of 18 should not be categorised as low risk. </a:t>
            </a: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Medium risk: </a:t>
            </a:r>
            <a:r>
              <a:rPr lang="en-GB" sz="1100" dirty="0" smtClean="0">
                <a:latin typeface="Arial" panose="020B0604020202020204" pitchFamily="34" charset="0"/>
                <a:cs typeface="Arial" panose="020B0604020202020204" pitchFamily="34" charset="0"/>
              </a:rPr>
              <a:t>the risk posed is likely to place the subject in danger or they are a threat to themselves or others.</a:t>
            </a: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High risk: </a:t>
            </a:r>
            <a:r>
              <a:rPr lang="en-GB" sz="1100" dirty="0" smtClean="0">
                <a:latin typeface="Arial" panose="020B0604020202020204" pitchFamily="34" charset="0"/>
                <a:cs typeface="Arial" panose="020B0604020202020204" pitchFamily="34" charset="0"/>
              </a:rPr>
              <a:t>the risk posed is immediate and there are substantial grounds for believing that the subject is in danger through their own vulnerability; or they may have been the victim of a serious crime; or the risk posed is immediate and there are substantial grounds for believing that the public is in danger. </a:t>
            </a:r>
          </a:p>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5</a:t>
            </a:fld>
            <a:endParaRPr lang="en-GB"/>
          </a:p>
        </p:txBody>
      </p:sp>
    </p:spTree>
    <p:extLst>
      <p:ext uri="{BB962C8B-B14F-4D97-AF65-F5344CB8AC3E}">
        <p14:creationId xmlns:p14="http://schemas.microsoft.com/office/powerpoint/2010/main" val="2403379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6</a:t>
            </a:fld>
            <a:endParaRPr lang="en-GB"/>
          </a:p>
        </p:txBody>
      </p:sp>
    </p:spTree>
    <p:extLst>
      <p:ext uri="{BB962C8B-B14F-4D97-AF65-F5344CB8AC3E}">
        <p14:creationId xmlns:p14="http://schemas.microsoft.com/office/powerpoint/2010/main" val="2996431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8007BC-5629-41CB-B76F-2C4EF9F317FD}" type="slidenum">
              <a:rPr lang="en-GB" smtClean="0"/>
              <a:t>7</a:t>
            </a:fld>
            <a:endParaRPr lang="en-GB"/>
          </a:p>
        </p:txBody>
      </p:sp>
    </p:spTree>
    <p:extLst>
      <p:ext uri="{BB962C8B-B14F-4D97-AF65-F5344CB8AC3E}">
        <p14:creationId xmlns:p14="http://schemas.microsoft.com/office/powerpoint/2010/main" val="4083416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8</a:t>
            </a:fld>
            <a:endParaRPr lang="en-GB"/>
          </a:p>
        </p:txBody>
      </p:sp>
    </p:spTree>
    <p:extLst>
      <p:ext uri="{BB962C8B-B14F-4D97-AF65-F5344CB8AC3E}">
        <p14:creationId xmlns:p14="http://schemas.microsoft.com/office/powerpoint/2010/main" val="2436987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The responsibilities of the first responder attending the report of a missing person are: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Carry out a thorough search of the missing persons home address and/or the address they went missing from. You should ensure that a thorough ‘open door’ search is made of the premises; this will enable you to gather evidence relating to their disappearance, gather intelligence which may lead to their discovery or locate the missing person.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Make all immediate relevant enquiries in order to locate the missing person.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Consider obtaining any physical evidence of identity such as recent photographs, fingerprints, DNA samples.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Identify the person who is the point of contact for the police and assess levels of support required.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Gather the relevant information to allow the Missing Person report to be fully completed with relevant information. Where it is not considered necessary to take all the details, comments should be included about this to ensure clarity about why they have not been recorded.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To identify and secure any potential crime scene. </a:t>
            </a:r>
          </a:p>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9</a:t>
            </a:fld>
            <a:endParaRPr lang="en-GB"/>
          </a:p>
        </p:txBody>
      </p:sp>
    </p:spTree>
    <p:extLst>
      <p:ext uri="{BB962C8B-B14F-4D97-AF65-F5344CB8AC3E}">
        <p14:creationId xmlns:p14="http://schemas.microsoft.com/office/powerpoint/2010/main" val="207599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List is not exhaustive, the idea is to stimulate discussion around how the officer attending has to balance the circumstances they find with the need to be thorough and professional.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investigation into a missing person begins at the point of first notification to the police. As a first responder you will play a crucial role in shaping the subsequent pace and the extent of the police investigation. It is important to remember that the act of going missing could be a possible indicator of other issues or problems in the person’s life. It could be related to their own personal circumstances or something more sinister, it is only by thorough investigation that you can uncover these circumstances. One of the primary facts to be determined is why the person has go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ACPO Guidance on the Management, Recording and Investigation of Missing Persons 2010 states ‘whether they have been identified as being high, medium or low risk, positive action is required at every stage of the investigation, </a:t>
            </a:r>
            <a:r>
              <a:rPr kumimoji="0" lang="en-GB" sz="11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if in doubt, think murder. </a:t>
            </a: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By doing so you will ensure that all valuable investigative opportunities are covered. ne missing. </a:t>
            </a:r>
          </a:p>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10</a:t>
            </a:fld>
            <a:endParaRPr lang="en-GB"/>
          </a:p>
        </p:txBody>
      </p:sp>
    </p:spTree>
    <p:extLst>
      <p:ext uri="{BB962C8B-B14F-4D97-AF65-F5344CB8AC3E}">
        <p14:creationId xmlns:p14="http://schemas.microsoft.com/office/powerpoint/2010/main" val="35328471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Specify Item Sought. </a:t>
            </a:r>
            <a:r>
              <a:rPr lang="en-GB" sz="1100" dirty="0" smtClean="0">
                <a:latin typeface="Arial" panose="020B0604020202020204" pitchFamily="34" charset="0"/>
                <a:cs typeface="Arial" panose="020B0604020202020204" pitchFamily="34" charset="0"/>
              </a:rPr>
              <a:t>In this case it is the child but may include clothing.</a:t>
            </a:r>
          </a:p>
          <a:p>
            <a:pPr marL="0" indent="0">
              <a:buFont typeface="Arial" panose="020B0604020202020204" pitchFamily="34" charset="0"/>
              <a:buNone/>
            </a:pPr>
            <a:endParaRPr lang="en-GB" sz="1100" dirty="0" smtClean="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Confirm Last Location. </a:t>
            </a:r>
            <a:r>
              <a:rPr lang="en-GB" sz="1100" dirty="0" smtClean="0">
                <a:latin typeface="Arial" panose="020B0604020202020204" pitchFamily="34" charset="0"/>
                <a:cs typeface="Arial" panose="020B0604020202020204" pitchFamily="34" charset="0"/>
              </a:rPr>
              <a:t>This is the  Place Last Seen (PLS) or the Last Known Position (LKP) should be used as the point to begin the initial search.</a:t>
            </a:r>
          </a:p>
          <a:p>
            <a:endParaRPr lang="en-GB" sz="1100" dirty="0" smtClean="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Establish Circumstances of Disappearance. </a:t>
            </a:r>
            <a:r>
              <a:rPr lang="en-GB" sz="1100" dirty="0" smtClean="0">
                <a:latin typeface="Arial" panose="020B0604020202020204" pitchFamily="34" charset="0"/>
                <a:cs typeface="Arial" panose="020B0604020202020204" pitchFamily="34" charset="0"/>
              </a:rPr>
              <a:t>This stage examines the circumstances of the loss, considering why and how the disappearance occurred. All facts, no matter how trivial they might appear to be, should be considered as it is at this stage that the most successful clues to resolving a search are often found.</a:t>
            </a:r>
          </a:p>
          <a:p>
            <a:pPr marL="171450" indent="-171450">
              <a:buFont typeface="Arial" panose="020B0604020202020204" pitchFamily="34" charset="0"/>
              <a:buChar char="•"/>
            </a:pPr>
            <a:endParaRPr lang="en-GB" sz="1100" b="1" dirty="0" smtClean="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Note Factors Influencing Discovery. </a:t>
            </a:r>
            <a:r>
              <a:rPr lang="en-GB" sz="1100" dirty="0" smtClean="0">
                <a:latin typeface="Arial" panose="020B0604020202020204" pitchFamily="34" charset="0"/>
                <a:cs typeface="Arial" panose="020B0604020202020204" pitchFamily="34" charset="0"/>
              </a:rPr>
              <a:t>In missing person cases, friends and families may wish to involve themselves. Other influences may include the weather both current and forecast, the rising tide in shoreline searches. </a:t>
            </a:r>
          </a:p>
          <a:p>
            <a:endParaRPr lang="en-GB" sz="1100" dirty="0" smtClean="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Analyse Possible Scenarios. </a:t>
            </a:r>
            <a:r>
              <a:rPr lang="en-GB" sz="1100" dirty="0" smtClean="0">
                <a:latin typeface="Arial" panose="020B0604020202020204" pitchFamily="34" charset="0"/>
                <a:cs typeface="Arial" panose="020B0604020202020204" pitchFamily="34" charset="0"/>
              </a:rPr>
              <a:t>This is the ‘what happened’ phase and must include identification of all likely scenarios from the previous four stages. It will involve assessment of any relevant information and.</a:t>
            </a:r>
          </a:p>
          <a:p>
            <a:endParaRPr lang="en-GB" sz="1100" dirty="0" smtClean="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Raise Search Strategies. </a:t>
            </a:r>
            <a:r>
              <a:rPr lang="en-GB" sz="1100" dirty="0" smtClean="0">
                <a:latin typeface="Arial" panose="020B0604020202020204" pitchFamily="34" charset="0"/>
                <a:cs typeface="Arial" panose="020B0604020202020204" pitchFamily="34" charset="0"/>
              </a:rPr>
              <a:t>A search strategy should be planned for the most likely scenarios, identifying boundary limitations and search areas, including any possible routes. </a:t>
            </a:r>
          </a:p>
          <a:p>
            <a:endParaRPr lang="en-GB" sz="1100" b="1" dirty="0" smtClean="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Identify Priority Search</a:t>
            </a:r>
            <a:r>
              <a:rPr lang="en-GB" sz="1100" dirty="0" smtClean="0">
                <a:latin typeface="Arial" panose="020B0604020202020204" pitchFamily="34" charset="0"/>
                <a:cs typeface="Arial" panose="020B0604020202020204" pitchFamily="34" charset="0"/>
              </a:rPr>
              <a:t>. The knowledge gained from previous stages should be used to identify the best scenario. Each scenario must be considered to identify the most likely option. It is possible that scenarios and priorities will change as new information becomes available. Where resources permit, multiple scenarios can be searched. Where this is not the case, priority must be given to the most likely option. </a:t>
            </a:r>
          </a:p>
          <a:p>
            <a:endParaRPr lang="en-GB" sz="1100" dirty="0" smtClean="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1" dirty="0" smtClean="0">
                <a:latin typeface="Arial" panose="020B0604020202020204" pitchFamily="34" charset="0"/>
                <a:cs typeface="Arial" panose="020B0604020202020204" pitchFamily="34" charset="0"/>
              </a:rPr>
              <a:t>Ongoing Reassessment.  </a:t>
            </a:r>
            <a:r>
              <a:rPr lang="en-GB" sz="1100" dirty="0" smtClean="0">
                <a:latin typeface="Arial" panose="020B0604020202020204" pitchFamily="34" charset="0"/>
                <a:cs typeface="Arial" panose="020B0604020202020204" pitchFamily="34" charset="0"/>
              </a:rPr>
              <a:t>The whole process must be constantly reassessed to ensure the appropriate use of available resources, and that the best scenario is being pursued. When reassessing the scenario, any new information arising from the investigation must be considered. It may also be necessary to review the search strategy, which should be carried out by a supervisor and/or </a:t>
            </a:r>
            <a:r>
              <a:rPr lang="en-GB" sz="1100" dirty="0" err="1" smtClean="0">
                <a:latin typeface="Arial" panose="020B0604020202020204" pitchFamily="34" charset="0"/>
                <a:cs typeface="Arial" panose="020B0604020202020204" pitchFamily="34" charset="0"/>
              </a:rPr>
              <a:t>PolSA</a:t>
            </a:r>
            <a:r>
              <a:rPr lang="en-GB" sz="1100" dirty="0" smtClean="0">
                <a:latin typeface="Arial" panose="020B0604020202020204" pitchFamily="34" charset="0"/>
                <a:cs typeface="Arial" panose="020B0604020202020204" pitchFamily="34" charset="0"/>
              </a:rPr>
              <a:t>, particularly</a:t>
            </a:r>
            <a:r>
              <a:rPr lang="en-GB" sz="1100" baseline="0" dirty="0" smtClean="0">
                <a:latin typeface="Arial" panose="020B0604020202020204" pitchFamily="34" charset="0"/>
                <a:cs typeface="Arial" panose="020B0604020202020204" pitchFamily="34" charset="0"/>
              </a:rPr>
              <a:t> </a:t>
            </a:r>
            <a:r>
              <a:rPr lang="en-GB" sz="1100" dirty="0" smtClean="0">
                <a:latin typeface="Arial" panose="020B0604020202020204" pitchFamily="34" charset="0"/>
                <a:cs typeface="Arial" panose="020B0604020202020204" pitchFamily="34" charset="0"/>
              </a:rPr>
              <a:t>where expected results are not forthcoming. </a:t>
            </a:r>
          </a:p>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11</a:t>
            </a:fld>
            <a:endParaRPr lang="en-GB"/>
          </a:p>
        </p:txBody>
      </p:sp>
    </p:spTree>
    <p:extLst>
      <p:ext uri="{BB962C8B-B14F-4D97-AF65-F5344CB8AC3E}">
        <p14:creationId xmlns:p14="http://schemas.microsoft.com/office/powerpoint/2010/main" val="1223913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Home address search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Garden and outbuildings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Immediate surrounding area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Roads, Footpaths and tracks immediate area and leading to the shops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How to you explain the need to search the house?  This is to look for the person but also to pick up any clues, notes, medication taken or not taken, -it also helps to look in wardrobes to ascertain the clothing taken and any other preparations.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minimum search is the open door search and SEARCH DON’T JUST HAVE A LOOK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This is a large area for one person to search and you may need to quickly conduct an initial visual check followed by a more thorough search.  Remember to look under, up , behind and into objects, buildings, ditches </a:t>
            </a:r>
            <a:r>
              <a:rPr kumimoji="0" lang="en-GB" altLang="en-US" sz="1100" b="0" i="0" u="none" strike="noStrike" kern="1200" cap="none" spc="0" normalizeH="0" baseline="0" noProof="0" dirty="0" err="1" smtClean="0">
                <a:ln>
                  <a:noFill/>
                </a:ln>
                <a:solidFill>
                  <a:prstClr val="black"/>
                </a:solidFill>
                <a:effectLst/>
                <a:uLnTx/>
                <a:uFillTx/>
                <a:latin typeface="Arial" panose="020B0604020202020204" pitchFamily="34" charset="0"/>
                <a:ea typeface="+mn-ea"/>
                <a:cs typeface="Arial" panose="020B0604020202020204" pitchFamily="34" charset="0"/>
              </a:rPr>
              <a:t>etc</a:t>
            </a: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12</a:t>
            </a:fld>
            <a:endParaRPr lang="en-GB"/>
          </a:p>
        </p:txBody>
      </p:sp>
    </p:spTree>
    <p:extLst>
      <p:ext uri="{BB962C8B-B14F-4D97-AF65-F5344CB8AC3E}">
        <p14:creationId xmlns:p14="http://schemas.microsoft.com/office/powerpoint/2010/main" val="1847896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8007BC-5629-41CB-B76F-2C4EF9F317FD}" type="slidenum">
              <a:rPr lang="en-GB" smtClean="0"/>
              <a:t>13</a:t>
            </a:fld>
            <a:endParaRPr lang="en-GB"/>
          </a:p>
        </p:txBody>
      </p:sp>
    </p:spTree>
    <p:extLst>
      <p:ext uri="{BB962C8B-B14F-4D97-AF65-F5344CB8AC3E}">
        <p14:creationId xmlns:p14="http://schemas.microsoft.com/office/powerpoint/2010/main" val="2704650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Officers are reminded that when a child (under 16) or young person (16-17 years) is located after being reported as missing they must be physically seen and a de-brief interview conducted by a police officer. In some circumstances it may be appropriate for some other professional to carry out a more detailed return interview such as a teacher or social worker who may have built up a rapport with the subject.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This is not an exhaustive list. The purpose of these questions is 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Ensure that the subject was missing of their own accord and not by kidnap or abduction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Ascertain whether there was any trigger event that precipitated the missing episode and which requires recording and investigation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Gather intelligence to assist enquiries should there be a repeat missing episode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Establish whether they were the victim of any crime whilst they were missing.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missing person is under no obligation to answer these questions and under human rights legislation their privacy is protected. The purpose of these enquiries is to ensure the wellbeing of the subject.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Officers must record the details of the above conversation on COMPACT and bring the entry to the attention of a supervisor. If the interview is carried out by another professional they should be given guidance regarding the benefit of making a written record of what was said during the interview.</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It is the duty of all officers to safeguard children. Where it is considered that a child remains at risk and is likely to suffer significant harm, officers should consider use of powers under s46 Children Act 1989. Immediate steps to secure and preserve evidence should also be taken at the earliest opportunity where offences are identified.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428007BC-5629-41CB-B76F-2C4EF9F317FD}" type="slidenum">
              <a:rPr lang="en-GB" smtClean="0"/>
              <a:t>14</a:t>
            </a:fld>
            <a:endParaRPr lang="en-GB"/>
          </a:p>
        </p:txBody>
      </p:sp>
    </p:spTree>
    <p:extLst>
      <p:ext uri="{BB962C8B-B14F-4D97-AF65-F5344CB8AC3E}">
        <p14:creationId xmlns:p14="http://schemas.microsoft.com/office/powerpoint/2010/main" val="8003752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8007BC-5629-41CB-B76F-2C4EF9F317FD}" type="slidenum">
              <a:rPr lang="en-GB" smtClean="0"/>
              <a:t>15</a:t>
            </a:fld>
            <a:endParaRPr lang="en-GB"/>
          </a:p>
        </p:txBody>
      </p:sp>
    </p:spTree>
    <p:extLst>
      <p:ext uri="{BB962C8B-B14F-4D97-AF65-F5344CB8AC3E}">
        <p14:creationId xmlns:p14="http://schemas.microsoft.com/office/powerpoint/2010/main" val="1542244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668610081"/>
      </p:ext>
    </p:extLst>
  </p:cSld>
  <p:clrMapOvr>
    <a:masterClrMapping/>
  </p:clrMapOvr>
  <p:timing>
    <p:tnLst>
      <p:par>
        <p:cTn id="1" dur="indefinite" restart="never" nodeType="tmRoot"/>
      </p:par>
    </p:tnLst>
  </p:timing>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941590281"/>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56444002"/>
      </p:ext>
    </p:extLst>
  </p:cSld>
  <p:clrMapOvr>
    <a:masterClrMapping/>
  </p:clrMapOvr>
  <p:timing>
    <p:tnLst>
      <p:par>
        <p:cTn id="1" dur="indefinite" restart="never" nodeType="tmRoot"/>
      </p:par>
    </p:tnLst>
  </p:timing>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05192259"/>
      </p:ext>
    </p:extLst>
  </p:cSld>
  <p:clrMapOvr>
    <a:masterClrMapping/>
  </p:clrMapOvr>
  <p:timing>
    <p:tnLst>
      <p:par>
        <p:cTn id="1" dur="indefinite" restart="never" nodeType="tmRoot"/>
      </p:par>
    </p:tnLst>
  </p:timing>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26/02/2019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232278421"/>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26/02/2019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947554492"/>
      </p:ext>
    </p:extLst>
  </p:cSld>
  <p:clrMapOvr>
    <a:masterClrMapping/>
  </p:clrMapOvr>
  <p:timing>
    <p:tnLst>
      <p:par>
        <p:cTn id="1" dur="indefinite" restart="never" nodeType="tmRoot"/>
      </p:par>
    </p:tnLst>
  </p:timing>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26/02/2019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11970193"/>
      </p:ext>
    </p:extLst>
  </p:cSld>
  <p:clrMapOvr>
    <a:masterClrMapping/>
  </p:clrMapOvr>
  <p:timing>
    <p:tnLst>
      <p:par>
        <p:cTn id="1" dur="indefinite" restart="never" nodeType="tmRoot"/>
      </p:par>
    </p:tnLst>
  </p:timing>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04653888"/>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27271605"/>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43254388"/>
      </p:ext>
    </p:extLst>
  </p:cSld>
  <p:clrMapOvr>
    <a:masterClrMapping/>
  </p:clrMapOvr>
  <p:timing>
    <p:tnLst>
      <p:par>
        <p:cTn id="1" dur="indefinite" restart="never" nodeType="tmRoot"/>
      </p:par>
    </p:tnLst>
  </p:timing>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03579996"/>
      </p:ext>
    </p:extLst>
  </p:cSld>
  <p:clrMapOvr>
    <a:masterClrMapping/>
  </p:clrMapOvr>
  <p:timing>
    <p:tnLst>
      <p:par>
        <p:cTn id="1" dur="indefinite" restart="never" nodeType="tmRoot"/>
      </p:par>
    </p:tn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26/02/2019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40424495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Missing%20Persons.pptx"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025477" y="448066"/>
            <a:ext cx="4551903" cy="31085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1" dirty="0" smtClean="0">
                <a:solidFill>
                  <a:srgbClr val="CD1141"/>
                </a:solidFill>
                <a:latin typeface="Tahoma" panose="020B0604030504040204" pitchFamily="34" charset="0"/>
                <a:ea typeface="Tahoma" panose="020B0604030504040204" pitchFamily="34" charset="0"/>
                <a:cs typeface="Tahoma" panose="020B0604030504040204" pitchFamily="34" charset="0"/>
              </a:rPr>
              <a:t>Responding to High Risk Incidents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srgbClr val="CD1141"/>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GB" sz="3600" b="1" dirty="0" smtClean="0">
                <a:solidFill>
                  <a:srgbClr val="CD1141"/>
                </a:solidFill>
                <a:latin typeface="Tahoma" panose="020B0604030504040204" pitchFamily="34" charset="0"/>
                <a:ea typeface="Tahoma" panose="020B0604030504040204" pitchFamily="34" charset="0"/>
                <a:cs typeface="Tahoma" panose="020B0604030504040204" pitchFamily="34" charset="0"/>
              </a:rPr>
              <a:t>Missing </a:t>
            </a:r>
          </a:p>
          <a:p>
            <a:pPr marL="0" marR="0" lvl="0" indent="0" defTabSz="914400" rtl="0" eaLnBrk="1" fontAlgn="auto" latinLnBrk="0" hangingPunct="1">
              <a:lnSpc>
                <a:spcPct val="100000"/>
              </a:lnSpc>
              <a:spcBef>
                <a:spcPts val="0"/>
              </a:spcBef>
              <a:spcAft>
                <a:spcPts val="0"/>
              </a:spcAft>
              <a:buClrTx/>
              <a:buSzTx/>
              <a:buFontTx/>
              <a:buNone/>
              <a:tabLst/>
              <a:defRPr/>
            </a:pPr>
            <a:r>
              <a:rPr lang="en-GB" sz="3600" b="1" dirty="0" smtClean="0">
                <a:solidFill>
                  <a:srgbClr val="CD1141"/>
                </a:solidFill>
                <a:latin typeface="Tahoma" panose="020B0604030504040204" pitchFamily="34" charset="0"/>
                <a:ea typeface="Tahoma" panose="020B0604030504040204" pitchFamily="34" charset="0"/>
                <a:cs typeface="Tahoma" panose="020B0604030504040204" pitchFamily="34" charset="0"/>
              </a:rPr>
              <a:t>Persons</a:t>
            </a:r>
            <a:endParaRPr kumimoji="0" lang="en-GB" sz="3600" b="1" i="0" u="none" strike="noStrike" kern="1200" cap="none" spc="0" normalizeH="0" baseline="0" noProof="0" dirty="0" smtClean="0">
              <a:ln>
                <a:noFill/>
              </a:ln>
              <a:solidFill>
                <a:srgbClr val="CD1141"/>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206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stretch>
            <a:fillRect/>
          </a:stretch>
        </p:blipFill>
        <p:spPr>
          <a:xfrm>
            <a:off x="30393" y="82777"/>
            <a:ext cx="792549" cy="957155"/>
          </a:xfrm>
          <a:prstGeom prst="rect">
            <a:avLst/>
          </a:prstGeom>
        </p:spPr>
      </p:pic>
    </p:spTree>
    <p:extLst>
      <p:ext uri="{BB962C8B-B14F-4D97-AF65-F5344CB8AC3E}">
        <p14:creationId xmlns:p14="http://schemas.microsoft.com/office/powerpoint/2010/main" val="3248523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658303" y="1176630"/>
            <a:ext cx="8376630" cy="4645555"/>
          </a:xfrm>
          <a:prstGeom prst="rect">
            <a:avLst/>
          </a:prstGeom>
        </p:spPr>
      </p:pic>
      <p:sp>
        <p:nvSpPr>
          <p:cNvPr id="5" name="TextBox 4"/>
          <p:cNvSpPr txBox="1"/>
          <p:nvPr/>
        </p:nvSpPr>
        <p:spPr>
          <a:xfrm>
            <a:off x="1823907" y="247006"/>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Missing Persons</a:t>
            </a:r>
            <a:endParaRPr lang="en-GB" sz="3600" b="1" dirty="0">
              <a:solidFill>
                <a:schemeClr val="bg1"/>
              </a:solidFill>
            </a:endParaRPr>
          </a:p>
        </p:txBody>
      </p:sp>
    </p:spTree>
    <p:extLst>
      <p:ext uri="{BB962C8B-B14F-4D97-AF65-F5344CB8AC3E}">
        <p14:creationId xmlns:p14="http://schemas.microsoft.com/office/powerpoint/2010/main" val="8848543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2026567" y="1409949"/>
            <a:ext cx="8244775" cy="4523624"/>
          </a:xfrm>
          <a:prstGeom prst="rect">
            <a:avLst/>
          </a:prstGeom>
        </p:spPr>
      </p:pic>
      <p:sp>
        <p:nvSpPr>
          <p:cNvPr id="5" name="TextBox 4"/>
          <p:cNvSpPr txBox="1"/>
          <p:nvPr/>
        </p:nvSpPr>
        <p:spPr>
          <a:xfrm>
            <a:off x="2026567" y="363393"/>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Categories of Missing Persons</a:t>
            </a:r>
            <a:endParaRPr lang="en-GB" sz="3600" b="1" dirty="0">
              <a:solidFill>
                <a:schemeClr val="bg1"/>
              </a:solidFill>
            </a:endParaRPr>
          </a:p>
        </p:txBody>
      </p:sp>
    </p:spTree>
    <p:extLst>
      <p:ext uri="{BB962C8B-B14F-4D97-AF65-F5344CB8AC3E}">
        <p14:creationId xmlns:p14="http://schemas.microsoft.com/office/powerpoint/2010/main" val="18530517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4"/>
          <p:cNvSpPr txBox="1">
            <a:spLocks/>
          </p:cNvSpPr>
          <p:nvPr/>
        </p:nvSpPr>
        <p:spPr>
          <a:xfrm>
            <a:off x="4559554" y="1712067"/>
            <a:ext cx="5751766" cy="3463048"/>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altLang="en-US" sz="5700" b="0" i="0" u="none" strike="noStrike" kern="1200" cap="none" spc="0" normalizeH="0" baseline="0" noProof="0" dirty="0" smtClean="0">
                <a:ln>
                  <a:noFill/>
                </a:ln>
                <a:solidFill>
                  <a:srgbClr val="002060"/>
                </a:solidFill>
                <a:effectLst/>
                <a:uLnTx/>
                <a:uFillTx/>
                <a:latin typeface="Calibri"/>
                <a:ea typeface="+mn-ea"/>
                <a:cs typeface="+mn-cs"/>
              </a:rPr>
              <a:t>IF IN DOUBT, THINK THE WORST UNTIL THE CONTRARY IS PROVED</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3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5" name="Picture 4"/>
          <p:cNvPicPr>
            <a:picLocks noChangeAspect="1"/>
          </p:cNvPicPr>
          <p:nvPr/>
        </p:nvPicPr>
        <p:blipFill rotWithShape="1">
          <a:blip r:embed="rId3"/>
          <a:srcRect l="12625" r="18053"/>
          <a:stretch/>
        </p:blipFill>
        <p:spPr>
          <a:xfrm rot="19840473">
            <a:off x="568993" y="574121"/>
            <a:ext cx="3169376" cy="3152775"/>
          </a:xfrm>
          <a:prstGeom prst="rect">
            <a:avLst/>
          </a:prstGeom>
        </p:spPr>
      </p:pic>
    </p:spTree>
    <p:extLst>
      <p:ext uri="{BB962C8B-B14F-4D97-AF65-F5344CB8AC3E}">
        <p14:creationId xmlns:p14="http://schemas.microsoft.com/office/powerpoint/2010/main" val="10507291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Missing Persons - Grading</a:t>
            </a:r>
            <a:endParaRPr lang="en-GB" sz="3600" b="1" dirty="0">
              <a:solidFill>
                <a:schemeClr val="bg1"/>
              </a:solidFill>
            </a:endParaRPr>
          </a:p>
        </p:txBody>
      </p:sp>
      <p:graphicFrame>
        <p:nvGraphicFramePr>
          <p:cNvPr id="2" name="Diagram 1"/>
          <p:cNvGraphicFramePr/>
          <p:nvPr>
            <p:extLst>
              <p:ext uri="{D42A27DB-BD31-4B8C-83A1-F6EECF244321}">
                <p14:modId xmlns:p14="http://schemas.microsoft.com/office/powerpoint/2010/main" val="420173990"/>
              </p:ext>
            </p:extLst>
          </p:nvPr>
        </p:nvGraphicFramePr>
        <p:xfrm>
          <a:off x="1943989" y="1245139"/>
          <a:ext cx="8128000" cy="46303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878542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Missing Persons - Grading</a:t>
            </a:r>
            <a:endParaRPr lang="en-GB" sz="3600" b="1" dirty="0">
              <a:solidFill>
                <a:schemeClr val="bg1"/>
              </a:solidFill>
            </a:endParaRPr>
          </a:p>
        </p:txBody>
      </p:sp>
      <p:grpSp>
        <p:nvGrpSpPr>
          <p:cNvPr id="8" name="Group 7"/>
          <p:cNvGrpSpPr/>
          <p:nvPr/>
        </p:nvGrpSpPr>
        <p:grpSpPr>
          <a:xfrm>
            <a:off x="2026567" y="1365639"/>
            <a:ext cx="8127999" cy="4165268"/>
            <a:chOff x="2032000" y="720327"/>
            <a:chExt cx="8127999" cy="2579687"/>
          </a:xfrm>
        </p:grpSpPr>
        <p:sp>
          <p:nvSpPr>
            <p:cNvPr id="9" name="Freeform 8"/>
            <p:cNvSpPr/>
            <p:nvPr/>
          </p:nvSpPr>
          <p:spPr>
            <a:xfrm>
              <a:off x="5283199" y="720327"/>
              <a:ext cx="4876800" cy="2579687"/>
            </a:xfrm>
            <a:custGeom>
              <a:avLst/>
              <a:gdLst>
                <a:gd name="connsiteX0" fmla="*/ 0 w 4876800"/>
                <a:gd name="connsiteY0" fmla="*/ 322461 h 2579687"/>
                <a:gd name="connsiteX1" fmla="*/ 3586957 w 4876800"/>
                <a:gd name="connsiteY1" fmla="*/ 322461 h 2579687"/>
                <a:gd name="connsiteX2" fmla="*/ 3586957 w 4876800"/>
                <a:gd name="connsiteY2" fmla="*/ 0 h 2579687"/>
                <a:gd name="connsiteX3" fmla="*/ 4876800 w 4876800"/>
                <a:gd name="connsiteY3" fmla="*/ 1289844 h 2579687"/>
                <a:gd name="connsiteX4" fmla="*/ 3586957 w 4876800"/>
                <a:gd name="connsiteY4" fmla="*/ 2579687 h 2579687"/>
                <a:gd name="connsiteX5" fmla="*/ 3586957 w 4876800"/>
                <a:gd name="connsiteY5" fmla="*/ 2257226 h 2579687"/>
                <a:gd name="connsiteX6" fmla="*/ 0 w 4876800"/>
                <a:gd name="connsiteY6" fmla="*/ 2257226 h 2579687"/>
                <a:gd name="connsiteX7" fmla="*/ 0 w 4876800"/>
                <a:gd name="connsiteY7" fmla="*/ 322461 h 257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6800" h="2579687">
                  <a:moveTo>
                    <a:pt x="0" y="322461"/>
                  </a:moveTo>
                  <a:lnTo>
                    <a:pt x="3586957" y="322461"/>
                  </a:lnTo>
                  <a:lnTo>
                    <a:pt x="3586957" y="0"/>
                  </a:lnTo>
                  <a:lnTo>
                    <a:pt x="4876800" y="1289844"/>
                  </a:lnTo>
                  <a:lnTo>
                    <a:pt x="3586957" y="2579687"/>
                  </a:lnTo>
                  <a:lnTo>
                    <a:pt x="3586957" y="2257226"/>
                  </a:lnTo>
                  <a:lnTo>
                    <a:pt x="0" y="2257226"/>
                  </a:lnTo>
                  <a:lnTo>
                    <a:pt x="0" y="322461"/>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38735" tIns="361196" rIns="1006118" bIns="361196" numCol="1" spcCol="1270" anchor="t" anchorCtr="0">
              <a:noAutofit/>
            </a:bodyPr>
            <a:lstStyle/>
            <a:p>
              <a:pPr marL="857250" lvl="1" indent="-857250" algn="l" defTabSz="2711450">
                <a:lnSpc>
                  <a:spcPct val="90000"/>
                </a:lnSpc>
                <a:spcBef>
                  <a:spcPct val="0"/>
                </a:spcBef>
                <a:spcAft>
                  <a:spcPct val="15000"/>
                </a:spcAft>
                <a:buFont typeface="Arial" panose="020B0604020202020204" pitchFamily="34" charset="0"/>
                <a:buChar char="•"/>
              </a:pPr>
              <a:endParaRPr lang="en-US" sz="6100" kern="1200" dirty="0" smtClean="0"/>
            </a:p>
            <a:p>
              <a:pPr marL="0" lvl="1" algn="l" defTabSz="2711450">
                <a:lnSpc>
                  <a:spcPct val="90000"/>
                </a:lnSpc>
                <a:spcBef>
                  <a:spcPct val="0"/>
                </a:spcBef>
                <a:spcAft>
                  <a:spcPct val="15000"/>
                </a:spcAft>
              </a:pPr>
              <a:r>
                <a:rPr lang="en-US" sz="6100" kern="1200" dirty="0" smtClean="0"/>
                <a:t>    Low risk</a:t>
              </a:r>
              <a:endParaRPr lang="en-US" sz="6100" kern="1200" dirty="0"/>
            </a:p>
          </p:txBody>
        </p:sp>
        <p:sp>
          <p:nvSpPr>
            <p:cNvPr id="10" name="Freeform 9"/>
            <p:cNvSpPr/>
            <p:nvPr/>
          </p:nvSpPr>
          <p:spPr>
            <a:xfrm>
              <a:off x="2032000" y="720327"/>
              <a:ext cx="3251200" cy="2579687"/>
            </a:xfrm>
            <a:custGeom>
              <a:avLst/>
              <a:gdLst>
                <a:gd name="connsiteX0" fmla="*/ 0 w 3251200"/>
                <a:gd name="connsiteY0" fmla="*/ 429956 h 2579687"/>
                <a:gd name="connsiteX1" fmla="*/ 429956 w 3251200"/>
                <a:gd name="connsiteY1" fmla="*/ 0 h 2579687"/>
                <a:gd name="connsiteX2" fmla="*/ 2821244 w 3251200"/>
                <a:gd name="connsiteY2" fmla="*/ 0 h 2579687"/>
                <a:gd name="connsiteX3" fmla="*/ 3251200 w 3251200"/>
                <a:gd name="connsiteY3" fmla="*/ 429956 h 2579687"/>
                <a:gd name="connsiteX4" fmla="*/ 3251200 w 3251200"/>
                <a:gd name="connsiteY4" fmla="*/ 2149731 h 2579687"/>
                <a:gd name="connsiteX5" fmla="*/ 2821244 w 3251200"/>
                <a:gd name="connsiteY5" fmla="*/ 2579687 h 2579687"/>
                <a:gd name="connsiteX6" fmla="*/ 429956 w 3251200"/>
                <a:gd name="connsiteY6" fmla="*/ 2579687 h 2579687"/>
                <a:gd name="connsiteX7" fmla="*/ 0 w 3251200"/>
                <a:gd name="connsiteY7" fmla="*/ 2149731 h 2579687"/>
                <a:gd name="connsiteX8" fmla="*/ 0 w 3251200"/>
                <a:gd name="connsiteY8" fmla="*/ 429956 h 257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1200" h="2579687">
                  <a:moveTo>
                    <a:pt x="0" y="429956"/>
                  </a:moveTo>
                  <a:cubicBezTo>
                    <a:pt x="0" y="192498"/>
                    <a:pt x="192498" y="0"/>
                    <a:pt x="429956" y="0"/>
                  </a:cubicBezTo>
                  <a:lnTo>
                    <a:pt x="2821244" y="0"/>
                  </a:lnTo>
                  <a:cubicBezTo>
                    <a:pt x="3058702" y="0"/>
                    <a:pt x="3251200" y="192498"/>
                    <a:pt x="3251200" y="429956"/>
                  </a:cubicBezTo>
                  <a:lnTo>
                    <a:pt x="3251200" y="2149731"/>
                  </a:lnTo>
                  <a:cubicBezTo>
                    <a:pt x="3251200" y="2387189"/>
                    <a:pt x="3058702" y="2579687"/>
                    <a:pt x="2821244" y="2579687"/>
                  </a:cubicBezTo>
                  <a:lnTo>
                    <a:pt x="429956" y="2579687"/>
                  </a:lnTo>
                  <a:cubicBezTo>
                    <a:pt x="192498" y="2579687"/>
                    <a:pt x="0" y="2387189"/>
                    <a:pt x="0" y="2149731"/>
                  </a:cubicBezTo>
                  <a:lnTo>
                    <a:pt x="0" y="429956"/>
                  </a:lnTo>
                  <a:close/>
                </a:path>
              </a:pathLst>
            </a:custGeom>
            <a:solidFill>
              <a:srgbClr val="00B05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3580" tIns="249755" rIns="373580" bIns="249755" numCol="1" spcCol="1270" anchor="ctr" anchorCtr="0">
              <a:noAutofit/>
            </a:bodyPr>
            <a:lstStyle/>
            <a:p>
              <a:pPr lvl="0" algn="ctr" defTabSz="2889250">
                <a:lnSpc>
                  <a:spcPct val="90000"/>
                </a:lnSpc>
                <a:spcBef>
                  <a:spcPct val="0"/>
                </a:spcBef>
                <a:spcAft>
                  <a:spcPct val="35000"/>
                </a:spcAft>
              </a:pPr>
              <a:endParaRPr lang="en-US" sz="6500" kern="1200"/>
            </a:p>
          </p:txBody>
        </p:sp>
      </p:grpSp>
      <p:sp>
        <p:nvSpPr>
          <p:cNvPr id="13" name="Rectangle 12"/>
          <p:cNvSpPr/>
          <p:nvPr/>
        </p:nvSpPr>
        <p:spPr>
          <a:xfrm>
            <a:off x="2218402" y="1924779"/>
            <a:ext cx="2867529" cy="3046988"/>
          </a:xfrm>
          <a:prstGeom prst="rect">
            <a:avLst/>
          </a:prstGeom>
        </p:spPr>
        <p:txBody>
          <a:bodyPr wrap="square">
            <a:spAutoFit/>
          </a:bodyPr>
          <a:lstStyle/>
          <a:p>
            <a:pPr lvl="0" algn="ctr">
              <a:spcBef>
                <a:spcPct val="20000"/>
              </a:spcBef>
              <a:defRPr/>
            </a:pPr>
            <a:r>
              <a:rPr lang="en-GB" sz="2400" dirty="0" smtClean="0"/>
              <a:t>There </a:t>
            </a:r>
            <a:r>
              <a:rPr lang="en-GB" sz="2400" dirty="0"/>
              <a:t>is no apparent threat of danger to either the subject or the public. A young person under the age of 18 should not be categorised as low risk. </a:t>
            </a:r>
          </a:p>
        </p:txBody>
      </p:sp>
    </p:spTree>
    <p:extLst>
      <p:ext uri="{BB962C8B-B14F-4D97-AF65-F5344CB8AC3E}">
        <p14:creationId xmlns:p14="http://schemas.microsoft.com/office/powerpoint/2010/main" val="38457424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p:nvGrpSpPr>
        <p:grpSpPr>
          <a:xfrm>
            <a:off x="2026567" y="1340587"/>
            <a:ext cx="8459849" cy="4165268"/>
            <a:chOff x="2032000" y="720327"/>
            <a:chExt cx="8459849" cy="2579687"/>
          </a:xfrm>
        </p:grpSpPr>
        <p:sp>
          <p:nvSpPr>
            <p:cNvPr id="5" name="Freeform 4"/>
            <p:cNvSpPr/>
            <p:nvPr/>
          </p:nvSpPr>
          <p:spPr>
            <a:xfrm>
              <a:off x="5283198" y="720327"/>
              <a:ext cx="5208651" cy="2579687"/>
            </a:xfrm>
            <a:custGeom>
              <a:avLst/>
              <a:gdLst>
                <a:gd name="connsiteX0" fmla="*/ 0 w 4876800"/>
                <a:gd name="connsiteY0" fmla="*/ 322461 h 2579687"/>
                <a:gd name="connsiteX1" fmla="*/ 3586957 w 4876800"/>
                <a:gd name="connsiteY1" fmla="*/ 322461 h 2579687"/>
                <a:gd name="connsiteX2" fmla="*/ 3586957 w 4876800"/>
                <a:gd name="connsiteY2" fmla="*/ 0 h 2579687"/>
                <a:gd name="connsiteX3" fmla="*/ 4876800 w 4876800"/>
                <a:gd name="connsiteY3" fmla="*/ 1289844 h 2579687"/>
                <a:gd name="connsiteX4" fmla="*/ 3586957 w 4876800"/>
                <a:gd name="connsiteY4" fmla="*/ 2579687 h 2579687"/>
                <a:gd name="connsiteX5" fmla="*/ 3586957 w 4876800"/>
                <a:gd name="connsiteY5" fmla="*/ 2257226 h 2579687"/>
                <a:gd name="connsiteX6" fmla="*/ 0 w 4876800"/>
                <a:gd name="connsiteY6" fmla="*/ 2257226 h 2579687"/>
                <a:gd name="connsiteX7" fmla="*/ 0 w 4876800"/>
                <a:gd name="connsiteY7" fmla="*/ 322461 h 257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6800" h="2579687">
                  <a:moveTo>
                    <a:pt x="0" y="322461"/>
                  </a:moveTo>
                  <a:lnTo>
                    <a:pt x="3586957" y="322461"/>
                  </a:lnTo>
                  <a:lnTo>
                    <a:pt x="3586957" y="0"/>
                  </a:lnTo>
                  <a:lnTo>
                    <a:pt x="4876800" y="1289844"/>
                  </a:lnTo>
                  <a:lnTo>
                    <a:pt x="3586957" y="2579687"/>
                  </a:lnTo>
                  <a:lnTo>
                    <a:pt x="3586957" y="2257226"/>
                  </a:lnTo>
                  <a:lnTo>
                    <a:pt x="0" y="2257226"/>
                  </a:lnTo>
                  <a:lnTo>
                    <a:pt x="0" y="322461"/>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38735" tIns="361196" rIns="1006118" bIns="361196" numCol="1" spcCol="1270" anchor="t" anchorCtr="0">
              <a:noAutofit/>
            </a:bodyPr>
            <a:lstStyle/>
            <a:p>
              <a:pPr marL="857250" lvl="1" indent="-857250" algn="l" defTabSz="2711450">
                <a:lnSpc>
                  <a:spcPct val="90000"/>
                </a:lnSpc>
                <a:spcBef>
                  <a:spcPct val="0"/>
                </a:spcBef>
                <a:spcAft>
                  <a:spcPct val="15000"/>
                </a:spcAft>
                <a:buFont typeface="Arial" panose="020B0604020202020204" pitchFamily="34" charset="0"/>
                <a:buChar char="•"/>
              </a:pPr>
              <a:endParaRPr lang="en-US" sz="6100" kern="1200" dirty="0" smtClean="0"/>
            </a:p>
            <a:p>
              <a:pPr marL="0" lvl="1" algn="l" defTabSz="2711450">
                <a:lnSpc>
                  <a:spcPct val="90000"/>
                </a:lnSpc>
                <a:spcBef>
                  <a:spcPct val="0"/>
                </a:spcBef>
                <a:spcAft>
                  <a:spcPct val="15000"/>
                </a:spcAft>
              </a:pPr>
              <a:r>
                <a:rPr lang="en-US" sz="6100" dirty="0" smtClean="0"/>
                <a:t> Medium </a:t>
              </a:r>
              <a:r>
                <a:rPr lang="en-US" sz="6100" kern="1200" dirty="0" smtClean="0"/>
                <a:t>risk</a:t>
              </a:r>
              <a:endParaRPr lang="en-US" sz="6100" kern="1200" dirty="0"/>
            </a:p>
          </p:txBody>
        </p:sp>
        <p:sp>
          <p:nvSpPr>
            <p:cNvPr id="6" name="Freeform 5"/>
            <p:cNvSpPr/>
            <p:nvPr/>
          </p:nvSpPr>
          <p:spPr>
            <a:xfrm>
              <a:off x="2032000" y="720327"/>
              <a:ext cx="3251200" cy="2579687"/>
            </a:xfrm>
            <a:custGeom>
              <a:avLst/>
              <a:gdLst>
                <a:gd name="connsiteX0" fmla="*/ 0 w 3251200"/>
                <a:gd name="connsiteY0" fmla="*/ 429956 h 2579687"/>
                <a:gd name="connsiteX1" fmla="*/ 429956 w 3251200"/>
                <a:gd name="connsiteY1" fmla="*/ 0 h 2579687"/>
                <a:gd name="connsiteX2" fmla="*/ 2821244 w 3251200"/>
                <a:gd name="connsiteY2" fmla="*/ 0 h 2579687"/>
                <a:gd name="connsiteX3" fmla="*/ 3251200 w 3251200"/>
                <a:gd name="connsiteY3" fmla="*/ 429956 h 2579687"/>
                <a:gd name="connsiteX4" fmla="*/ 3251200 w 3251200"/>
                <a:gd name="connsiteY4" fmla="*/ 2149731 h 2579687"/>
                <a:gd name="connsiteX5" fmla="*/ 2821244 w 3251200"/>
                <a:gd name="connsiteY5" fmla="*/ 2579687 h 2579687"/>
                <a:gd name="connsiteX6" fmla="*/ 429956 w 3251200"/>
                <a:gd name="connsiteY6" fmla="*/ 2579687 h 2579687"/>
                <a:gd name="connsiteX7" fmla="*/ 0 w 3251200"/>
                <a:gd name="connsiteY7" fmla="*/ 2149731 h 2579687"/>
                <a:gd name="connsiteX8" fmla="*/ 0 w 3251200"/>
                <a:gd name="connsiteY8" fmla="*/ 429956 h 257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1200" h="2579687">
                  <a:moveTo>
                    <a:pt x="0" y="429956"/>
                  </a:moveTo>
                  <a:cubicBezTo>
                    <a:pt x="0" y="192498"/>
                    <a:pt x="192498" y="0"/>
                    <a:pt x="429956" y="0"/>
                  </a:cubicBezTo>
                  <a:lnTo>
                    <a:pt x="2821244" y="0"/>
                  </a:lnTo>
                  <a:cubicBezTo>
                    <a:pt x="3058702" y="0"/>
                    <a:pt x="3251200" y="192498"/>
                    <a:pt x="3251200" y="429956"/>
                  </a:cubicBezTo>
                  <a:lnTo>
                    <a:pt x="3251200" y="2149731"/>
                  </a:lnTo>
                  <a:cubicBezTo>
                    <a:pt x="3251200" y="2387189"/>
                    <a:pt x="3058702" y="2579687"/>
                    <a:pt x="2821244" y="2579687"/>
                  </a:cubicBezTo>
                  <a:lnTo>
                    <a:pt x="429956" y="2579687"/>
                  </a:lnTo>
                  <a:cubicBezTo>
                    <a:pt x="192498" y="2579687"/>
                    <a:pt x="0" y="2387189"/>
                    <a:pt x="0" y="2149731"/>
                  </a:cubicBezTo>
                  <a:lnTo>
                    <a:pt x="0" y="429956"/>
                  </a:lnTo>
                  <a:close/>
                </a:path>
              </a:pathLst>
            </a:custGeom>
            <a:solidFill>
              <a:srgbClr val="FFC0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3580" tIns="249755" rIns="373580" bIns="249755" numCol="1" spcCol="1270" anchor="ctr" anchorCtr="0">
              <a:noAutofit/>
            </a:bodyPr>
            <a:lstStyle/>
            <a:p>
              <a:pPr lvl="0" algn="ctr" defTabSz="2889250">
                <a:lnSpc>
                  <a:spcPct val="90000"/>
                </a:lnSpc>
                <a:spcBef>
                  <a:spcPct val="0"/>
                </a:spcBef>
                <a:spcAft>
                  <a:spcPct val="35000"/>
                </a:spcAft>
              </a:pPr>
              <a:endParaRPr lang="en-US" sz="6500" kern="1200"/>
            </a:p>
          </p:txBody>
        </p:sp>
      </p:grpSp>
      <p:sp>
        <p:nvSpPr>
          <p:cNvPr id="7" name="TextBox 6"/>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Missing Persons - Grading</a:t>
            </a:r>
            <a:endParaRPr lang="en-GB" sz="3600" b="1" dirty="0">
              <a:solidFill>
                <a:schemeClr val="bg1"/>
              </a:solidFill>
            </a:endParaRPr>
          </a:p>
        </p:txBody>
      </p:sp>
      <p:sp>
        <p:nvSpPr>
          <p:cNvPr id="8" name="Rectangle 7"/>
          <p:cNvSpPr/>
          <p:nvPr/>
        </p:nvSpPr>
        <p:spPr>
          <a:xfrm>
            <a:off x="2197342" y="1592041"/>
            <a:ext cx="2899952" cy="3108543"/>
          </a:xfrm>
          <a:prstGeom prst="rect">
            <a:avLst/>
          </a:prstGeom>
        </p:spPr>
        <p:txBody>
          <a:bodyPr wrap="square">
            <a:spAutoFit/>
          </a:bodyPr>
          <a:lstStyle/>
          <a:p>
            <a:pPr lvl="0" algn="ctr">
              <a:spcBef>
                <a:spcPct val="20000"/>
              </a:spcBef>
              <a:defRPr/>
            </a:pPr>
            <a:r>
              <a:rPr lang="en-GB" sz="2800" dirty="0"/>
              <a:t>The risk posed is likely to place the subject in danger or they are a threat to themselves or others.</a:t>
            </a:r>
          </a:p>
        </p:txBody>
      </p:sp>
    </p:spTree>
    <p:extLst>
      <p:ext uri="{BB962C8B-B14F-4D97-AF65-F5344CB8AC3E}">
        <p14:creationId xmlns:p14="http://schemas.microsoft.com/office/powerpoint/2010/main" val="17454373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p:nvGrpSpPr>
        <p:grpSpPr>
          <a:xfrm>
            <a:off x="2026567" y="1340587"/>
            <a:ext cx="8459849" cy="4165268"/>
            <a:chOff x="2032000" y="720327"/>
            <a:chExt cx="8459849" cy="2579687"/>
          </a:xfrm>
        </p:grpSpPr>
        <p:sp>
          <p:nvSpPr>
            <p:cNvPr id="5" name="Freeform 4"/>
            <p:cNvSpPr/>
            <p:nvPr/>
          </p:nvSpPr>
          <p:spPr>
            <a:xfrm>
              <a:off x="5283198" y="720327"/>
              <a:ext cx="5208651" cy="2579687"/>
            </a:xfrm>
            <a:custGeom>
              <a:avLst/>
              <a:gdLst>
                <a:gd name="connsiteX0" fmla="*/ 0 w 4876800"/>
                <a:gd name="connsiteY0" fmla="*/ 322461 h 2579687"/>
                <a:gd name="connsiteX1" fmla="*/ 3586957 w 4876800"/>
                <a:gd name="connsiteY1" fmla="*/ 322461 h 2579687"/>
                <a:gd name="connsiteX2" fmla="*/ 3586957 w 4876800"/>
                <a:gd name="connsiteY2" fmla="*/ 0 h 2579687"/>
                <a:gd name="connsiteX3" fmla="*/ 4876800 w 4876800"/>
                <a:gd name="connsiteY3" fmla="*/ 1289844 h 2579687"/>
                <a:gd name="connsiteX4" fmla="*/ 3586957 w 4876800"/>
                <a:gd name="connsiteY4" fmla="*/ 2579687 h 2579687"/>
                <a:gd name="connsiteX5" fmla="*/ 3586957 w 4876800"/>
                <a:gd name="connsiteY5" fmla="*/ 2257226 h 2579687"/>
                <a:gd name="connsiteX6" fmla="*/ 0 w 4876800"/>
                <a:gd name="connsiteY6" fmla="*/ 2257226 h 2579687"/>
                <a:gd name="connsiteX7" fmla="*/ 0 w 4876800"/>
                <a:gd name="connsiteY7" fmla="*/ 322461 h 257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6800" h="2579687">
                  <a:moveTo>
                    <a:pt x="0" y="322461"/>
                  </a:moveTo>
                  <a:lnTo>
                    <a:pt x="3586957" y="322461"/>
                  </a:lnTo>
                  <a:lnTo>
                    <a:pt x="3586957" y="0"/>
                  </a:lnTo>
                  <a:lnTo>
                    <a:pt x="4876800" y="1289844"/>
                  </a:lnTo>
                  <a:lnTo>
                    <a:pt x="3586957" y="2579687"/>
                  </a:lnTo>
                  <a:lnTo>
                    <a:pt x="3586957" y="2257226"/>
                  </a:lnTo>
                  <a:lnTo>
                    <a:pt x="0" y="2257226"/>
                  </a:lnTo>
                  <a:lnTo>
                    <a:pt x="0" y="322461"/>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38735" tIns="361196" rIns="1006118" bIns="361196" numCol="1" spcCol="1270" anchor="t" anchorCtr="0">
              <a:noAutofit/>
            </a:bodyPr>
            <a:lstStyle/>
            <a:p>
              <a:pPr marL="857250" lvl="1" indent="-857250" algn="l" defTabSz="2711450">
                <a:lnSpc>
                  <a:spcPct val="90000"/>
                </a:lnSpc>
                <a:spcBef>
                  <a:spcPct val="0"/>
                </a:spcBef>
                <a:spcAft>
                  <a:spcPct val="15000"/>
                </a:spcAft>
                <a:buFont typeface="Arial" panose="020B0604020202020204" pitchFamily="34" charset="0"/>
                <a:buChar char="•"/>
              </a:pPr>
              <a:endParaRPr lang="en-US" sz="6100" kern="1200" dirty="0" smtClean="0"/>
            </a:p>
            <a:p>
              <a:pPr marL="0" lvl="1" algn="l" defTabSz="2711450">
                <a:lnSpc>
                  <a:spcPct val="90000"/>
                </a:lnSpc>
                <a:spcBef>
                  <a:spcPct val="0"/>
                </a:spcBef>
                <a:spcAft>
                  <a:spcPct val="15000"/>
                </a:spcAft>
              </a:pPr>
              <a:r>
                <a:rPr lang="en-US" sz="6100" dirty="0" smtClean="0"/>
                <a:t>   High </a:t>
              </a:r>
              <a:r>
                <a:rPr lang="en-US" sz="6100" kern="1200" dirty="0" smtClean="0"/>
                <a:t>risk</a:t>
              </a:r>
              <a:endParaRPr lang="en-US" sz="6100" kern="1200" dirty="0"/>
            </a:p>
          </p:txBody>
        </p:sp>
        <p:sp>
          <p:nvSpPr>
            <p:cNvPr id="6" name="Freeform 5"/>
            <p:cNvSpPr/>
            <p:nvPr/>
          </p:nvSpPr>
          <p:spPr>
            <a:xfrm>
              <a:off x="2032000" y="720327"/>
              <a:ext cx="3251200" cy="2579687"/>
            </a:xfrm>
            <a:custGeom>
              <a:avLst/>
              <a:gdLst>
                <a:gd name="connsiteX0" fmla="*/ 0 w 3251200"/>
                <a:gd name="connsiteY0" fmla="*/ 429956 h 2579687"/>
                <a:gd name="connsiteX1" fmla="*/ 429956 w 3251200"/>
                <a:gd name="connsiteY1" fmla="*/ 0 h 2579687"/>
                <a:gd name="connsiteX2" fmla="*/ 2821244 w 3251200"/>
                <a:gd name="connsiteY2" fmla="*/ 0 h 2579687"/>
                <a:gd name="connsiteX3" fmla="*/ 3251200 w 3251200"/>
                <a:gd name="connsiteY3" fmla="*/ 429956 h 2579687"/>
                <a:gd name="connsiteX4" fmla="*/ 3251200 w 3251200"/>
                <a:gd name="connsiteY4" fmla="*/ 2149731 h 2579687"/>
                <a:gd name="connsiteX5" fmla="*/ 2821244 w 3251200"/>
                <a:gd name="connsiteY5" fmla="*/ 2579687 h 2579687"/>
                <a:gd name="connsiteX6" fmla="*/ 429956 w 3251200"/>
                <a:gd name="connsiteY6" fmla="*/ 2579687 h 2579687"/>
                <a:gd name="connsiteX7" fmla="*/ 0 w 3251200"/>
                <a:gd name="connsiteY7" fmla="*/ 2149731 h 2579687"/>
                <a:gd name="connsiteX8" fmla="*/ 0 w 3251200"/>
                <a:gd name="connsiteY8" fmla="*/ 429956 h 257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1200" h="2579687">
                  <a:moveTo>
                    <a:pt x="0" y="429956"/>
                  </a:moveTo>
                  <a:cubicBezTo>
                    <a:pt x="0" y="192498"/>
                    <a:pt x="192498" y="0"/>
                    <a:pt x="429956" y="0"/>
                  </a:cubicBezTo>
                  <a:lnTo>
                    <a:pt x="2821244" y="0"/>
                  </a:lnTo>
                  <a:cubicBezTo>
                    <a:pt x="3058702" y="0"/>
                    <a:pt x="3251200" y="192498"/>
                    <a:pt x="3251200" y="429956"/>
                  </a:cubicBezTo>
                  <a:lnTo>
                    <a:pt x="3251200" y="2149731"/>
                  </a:lnTo>
                  <a:cubicBezTo>
                    <a:pt x="3251200" y="2387189"/>
                    <a:pt x="3058702" y="2579687"/>
                    <a:pt x="2821244" y="2579687"/>
                  </a:cubicBezTo>
                  <a:lnTo>
                    <a:pt x="429956" y="2579687"/>
                  </a:lnTo>
                  <a:cubicBezTo>
                    <a:pt x="192498" y="2579687"/>
                    <a:pt x="0" y="2387189"/>
                    <a:pt x="0" y="2149731"/>
                  </a:cubicBezTo>
                  <a:lnTo>
                    <a:pt x="0" y="429956"/>
                  </a:lnTo>
                  <a:close/>
                </a:path>
              </a:pathLst>
            </a:custGeom>
            <a:solidFill>
              <a:srgbClr val="FF00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3580" tIns="249755" rIns="373580" bIns="249755" numCol="1" spcCol="1270" anchor="ctr" anchorCtr="0">
              <a:noAutofit/>
            </a:bodyPr>
            <a:lstStyle/>
            <a:p>
              <a:pPr lvl="0" algn="ctr" defTabSz="2889250">
                <a:lnSpc>
                  <a:spcPct val="90000"/>
                </a:lnSpc>
                <a:spcBef>
                  <a:spcPct val="0"/>
                </a:spcBef>
                <a:spcAft>
                  <a:spcPct val="35000"/>
                </a:spcAft>
              </a:pPr>
              <a:endParaRPr lang="en-US" sz="6500" kern="1200"/>
            </a:p>
          </p:txBody>
        </p:sp>
      </p:grpSp>
      <p:sp>
        <p:nvSpPr>
          <p:cNvPr id="7" name="Rectangle 6"/>
          <p:cNvSpPr/>
          <p:nvPr/>
        </p:nvSpPr>
        <p:spPr>
          <a:xfrm>
            <a:off x="2178997" y="1484107"/>
            <a:ext cx="3098768" cy="3785652"/>
          </a:xfrm>
          <a:prstGeom prst="rect">
            <a:avLst/>
          </a:prstGeom>
        </p:spPr>
        <p:txBody>
          <a:bodyPr wrap="square">
            <a:spAutoFit/>
          </a:bodyPr>
          <a:lstStyle/>
          <a:p>
            <a:pPr lvl="0" algn="ctr">
              <a:spcBef>
                <a:spcPct val="20000"/>
              </a:spcBef>
              <a:defRPr/>
            </a:pPr>
            <a:r>
              <a:rPr lang="en-GB" sz="2000" dirty="0"/>
              <a:t>The risk posed is immediate and there are substantial grounds for believing that the subject is in danger through their own vulnerability; or they may have been the victim of a serious crime; or the risk posed is immediate and there are substantial grounds for believing that the public is in danger. </a:t>
            </a:r>
          </a:p>
        </p:txBody>
      </p:sp>
      <p:sp>
        <p:nvSpPr>
          <p:cNvPr id="8" name="TextBox 7"/>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Missing Persons - Grading</a:t>
            </a:r>
            <a:endParaRPr lang="en-GB" sz="3600" b="1" dirty="0">
              <a:solidFill>
                <a:schemeClr val="bg1"/>
              </a:solidFill>
            </a:endParaRPr>
          </a:p>
        </p:txBody>
      </p:sp>
    </p:spTree>
    <p:extLst>
      <p:ext uri="{BB962C8B-B14F-4D97-AF65-F5344CB8AC3E}">
        <p14:creationId xmlns:p14="http://schemas.microsoft.com/office/powerpoint/2010/main" val="12636604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4"/>
          <p:cNvSpPr txBox="1">
            <a:spLocks/>
          </p:cNvSpPr>
          <p:nvPr/>
        </p:nvSpPr>
        <p:spPr>
          <a:xfrm>
            <a:off x="1932039" y="1301439"/>
            <a:ext cx="8229600" cy="4464497"/>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3200" b="0" i="0" u="none" strike="noStrike" kern="1200" cap="none" spc="0" normalizeH="0" baseline="0" noProof="0" dirty="0" smtClean="0">
                <a:ln>
                  <a:noFill/>
                </a:ln>
                <a:solidFill>
                  <a:srgbClr val="002060"/>
                </a:solidFill>
                <a:effectLst/>
                <a:uLnTx/>
                <a:uFillTx/>
                <a:latin typeface="Calibri"/>
                <a:ea typeface="+mn-ea"/>
                <a:cs typeface="+mn-cs"/>
              </a:rPr>
              <a:t>The responsibilities of the first responder attending the report of a missing person are: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smtClean="0">
                <a:ln>
                  <a:noFill/>
                </a:ln>
                <a:solidFill>
                  <a:srgbClr val="002060"/>
                </a:solidFill>
                <a:effectLst/>
                <a:uLnTx/>
                <a:uFillTx/>
                <a:latin typeface="Calibri"/>
                <a:ea typeface="+mn-ea"/>
                <a:cs typeface="+mn-cs"/>
              </a:rPr>
              <a:t>Establish what the facts are and keep accurate records of what is said and by whom.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smtClean="0">
                <a:ln>
                  <a:noFill/>
                </a:ln>
                <a:solidFill>
                  <a:srgbClr val="002060"/>
                </a:solidFill>
                <a:effectLst/>
                <a:uLnTx/>
                <a:uFillTx/>
                <a:latin typeface="Calibri"/>
                <a:ea typeface="+mn-ea"/>
                <a:cs typeface="+mn-cs"/>
              </a:rPr>
              <a:t>Make an initial risk assessment based upon the circumstances of the disappearance and the risks to which that person or the community are likely to be exposed. The decision, the evidence supporting it and where the information came from should be recorded.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smtClean="0">
                <a:ln>
                  <a:noFill/>
                </a:ln>
                <a:solidFill>
                  <a:srgbClr val="002060"/>
                </a:solidFill>
                <a:effectLst/>
                <a:uLnTx/>
                <a:uFillTx/>
                <a:latin typeface="Calibri"/>
                <a:ea typeface="+mn-ea"/>
                <a:cs typeface="+mn-cs"/>
              </a:rPr>
              <a:t>Gather sufficient information about the missing person to enable an effective and thorough investigation to be conducted. The depth of that information will vary according to the assessment of risk. Very detailed information and a lifestyle profile will be needed in high-risk cases.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smtClean="0">
                <a:ln>
                  <a:noFill/>
                </a:ln>
                <a:solidFill>
                  <a:srgbClr val="002060"/>
                </a:solidFill>
                <a:effectLst/>
                <a:uLnTx/>
                <a:uFillTx/>
                <a:latin typeface="Calibri"/>
                <a:ea typeface="+mn-ea"/>
                <a:cs typeface="+mn-cs"/>
              </a:rPr>
              <a:t>To conduct a secondary risk assessment and submit to a supervisor. </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3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4" name="TextBox 3"/>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First Responder …..</a:t>
            </a:r>
            <a:endParaRPr lang="en-GB" sz="3600" b="1" dirty="0">
              <a:solidFill>
                <a:schemeClr val="bg1"/>
              </a:solidFill>
            </a:endParaRPr>
          </a:p>
        </p:txBody>
      </p:sp>
    </p:spTree>
    <p:extLst>
      <p:ext uri="{BB962C8B-B14F-4D97-AF65-F5344CB8AC3E}">
        <p14:creationId xmlns:p14="http://schemas.microsoft.com/office/powerpoint/2010/main" val="2046087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4"/>
          <p:cNvSpPr txBox="1">
            <a:spLocks/>
          </p:cNvSpPr>
          <p:nvPr/>
        </p:nvSpPr>
        <p:spPr>
          <a:xfrm>
            <a:off x="2168013" y="1305232"/>
            <a:ext cx="8229600" cy="4525963"/>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Polite, tolerant, patient</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Listen</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Appropriate language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Understanding of what might offend</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Social and cultural customs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Cultural diversity and language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Professionally handle what might be an emotional situation</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Explain the duty of the police service and its role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Explain what will need to happen next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4" name="TextBox 3"/>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First Contact …..</a:t>
            </a:r>
            <a:endParaRPr lang="en-GB" sz="3600" b="1" dirty="0">
              <a:solidFill>
                <a:schemeClr val="bg1"/>
              </a:solidFill>
            </a:endParaRPr>
          </a:p>
        </p:txBody>
      </p:sp>
    </p:spTree>
    <p:extLst>
      <p:ext uri="{BB962C8B-B14F-4D97-AF65-F5344CB8AC3E}">
        <p14:creationId xmlns:p14="http://schemas.microsoft.com/office/powerpoint/2010/main" val="157371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4"/>
          <p:cNvSpPr txBox="1">
            <a:spLocks/>
          </p:cNvSpPr>
          <p:nvPr/>
        </p:nvSpPr>
        <p:spPr>
          <a:xfrm>
            <a:off x="1189181" y="1277828"/>
            <a:ext cx="6476215" cy="4525963"/>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altLang="en-US" sz="4400" b="1" i="0" u="none" strike="noStrike" kern="1200" cap="none" spc="0" normalizeH="0" baseline="0" noProof="0" dirty="0" smtClean="0">
                <a:ln>
                  <a:noFill/>
                </a:ln>
                <a:solidFill>
                  <a:srgbClr val="002060"/>
                </a:solidFill>
                <a:effectLst/>
                <a:uLnTx/>
                <a:uFillTx/>
                <a:latin typeface="Calibri"/>
                <a:ea typeface="+mn-ea"/>
                <a:cs typeface="+mn-cs"/>
              </a:rPr>
              <a:t>S</a:t>
            </a:r>
            <a:r>
              <a:rPr kumimoji="0" lang="en-GB" altLang="en-US" sz="4400" b="0" i="0" u="none" strike="noStrike" kern="1200" cap="none" spc="0" normalizeH="0" baseline="0" noProof="0" dirty="0" smtClean="0">
                <a:ln>
                  <a:noFill/>
                </a:ln>
                <a:solidFill>
                  <a:srgbClr val="002060"/>
                </a:solidFill>
                <a:effectLst/>
                <a:uLnTx/>
                <a:uFillTx/>
                <a:latin typeface="Calibri"/>
                <a:ea typeface="+mn-ea"/>
                <a:cs typeface="+mn-cs"/>
              </a:rPr>
              <a:t> </a:t>
            </a: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 Specify Item Sought</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altLang="en-US" sz="4400" b="1" i="0" u="none" strike="noStrike" kern="1200" cap="none" spc="0" normalizeH="0" baseline="0" noProof="0" dirty="0" smtClean="0">
                <a:ln>
                  <a:noFill/>
                </a:ln>
                <a:solidFill>
                  <a:srgbClr val="002060"/>
                </a:solidFill>
                <a:effectLst/>
                <a:uLnTx/>
                <a:uFillTx/>
                <a:latin typeface="Calibri"/>
                <a:ea typeface="+mn-ea"/>
                <a:cs typeface="+mn-cs"/>
              </a:rPr>
              <a:t>C</a:t>
            </a: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  Confirm Last Location</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altLang="en-US" sz="4400" b="1" i="0" u="none" strike="noStrike" kern="1200" cap="none" spc="0" normalizeH="0" baseline="0" noProof="0" dirty="0" smtClean="0">
                <a:ln>
                  <a:noFill/>
                </a:ln>
                <a:solidFill>
                  <a:srgbClr val="002060"/>
                </a:solidFill>
                <a:effectLst/>
                <a:uLnTx/>
                <a:uFillTx/>
                <a:latin typeface="Calibri"/>
                <a:ea typeface="+mn-ea"/>
                <a:cs typeface="+mn-cs"/>
              </a:rPr>
              <a:t>E</a:t>
            </a:r>
            <a:r>
              <a:rPr kumimoji="0" lang="en-GB" altLang="en-US" sz="4400" b="0" i="0" u="none" strike="noStrike" kern="1200" cap="none" spc="0" normalizeH="0" baseline="0" noProof="0" dirty="0" smtClean="0">
                <a:ln>
                  <a:noFill/>
                </a:ln>
                <a:solidFill>
                  <a:srgbClr val="002060"/>
                </a:solidFill>
                <a:effectLst/>
                <a:uLnTx/>
                <a:uFillTx/>
                <a:latin typeface="Calibri"/>
                <a:ea typeface="+mn-ea"/>
                <a:cs typeface="+mn-cs"/>
              </a:rPr>
              <a:t> </a:t>
            </a: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 Establish Circumstances of Disappearance</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altLang="en-US" sz="4400" b="1" i="0" u="none" strike="noStrike" kern="1200" cap="none" spc="0" normalizeH="0" baseline="0" noProof="0" dirty="0" smtClean="0">
                <a:ln>
                  <a:noFill/>
                </a:ln>
                <a:solidFill>
                  <a:srgbClr val="002060"/>
                </a:solidFill>
                <a:effectLst/>
                <a:uLnTx/>
                <a:uFillTx/>
                <a:latin typeface="Calibri"/>
                <a:ea typeface="+mn-ea"/>
                <a:cs typeface="+mn-cs"/>
              </a:rPr>
              <a:t>N</a:t>
            </a: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 Note Factors Influencing Discovery</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altLang="en-US" sz="4800" b="1" i="0" u="none" strike="noStrike" kern="1200" cap="none" spc="0" normalizeH="0" baseline="0" noProof="0" dirty="0" smtClean="0">
                <a:ln>
                  <a:noFill/>
                </a:ln>
                <a:solidFill>
                  <a:srgbClr val="002060"/>
                </a:solidFill>
                <a:effectLst/>
                <a:uLnTx/>
                <a:uFillTx/>
                <a:latin typeface="Calibri"/>
                <a:ea typeface="+mn-ea"/>
                <a:cs typeface="+mn-cs"/>
              </a:rPr>
              <a:t>A</a:t>
            </a: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 Analyse Possible Scenarios</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altLang="en-US" sz="4800" b="1" i="0" u="none" strike="noStrike" kern="1200" cap="none" spc="0" normalizeH="0" baseline="0" noProof="0" dirty="0" smtClean="0">
                <a:ln>
                  <a:noFill/>
                </a:ln>
                <a:solidFill>
                  <a:srgbClr val="002060"/>
                </a:solidFill>
                <a:effectLst/>
                <a:uLnTx/>
                <a:uFillTx/>
                <a:latin typeface="Calibri"/>
                <a:ea typeface="+mn-ea"/>
                <a:cs typeface="+mn-cs"/>
              </a:rPr>
              <a:t>R</a:t>
            </a:r>
            <a:r>
              <a:rPr kumimoji="0" lang="en-GB" altLang="en-US" sz="4800" b="0" i="0" u="none" strike="noStrike" kern="1200" cap="none" spc="0" normalizeH="0" baseline="0" noProof="0" dirty="0" smtClean="0">
                <a:ln>
                  <a:noFill/>
                </a:ln>
                <a:solidFill>
                  <a:srgbClr val="002060"/>
                </a:solidFill>
                <a:effectLst/>
                <a:uLnTx/>
                <a:uFillTx/>
                <a:latin typeface="Calibri"/>
                <a:ea typeface="+mn-ea"/>
                <a:cs typeface="+mn-cs"/>
              </a:rPr>
              <a:t> </a:t>
            </a: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Raise Search Strategies</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altLang="en-US" sz="4800" b="1" i="0" u="none" strike="noStrike" kern="1200" cap="none" spc="0" normalizeH="0" baseline="0" noProof="0" dirty="0" smtClean="0">
                <a:ln>
                  <a:noFill/>
                </a:ln>
                <a:solidFill>
                  <a:srgbClr val="002060"/>
                </a:solidFill>
                <a:effectLst/>
                <a:uLnTx/>
                <a:uFillTx/>
                <a:latin typeface="Calibri"/>
                <a:ea typeface="+mn-ea"/>
                <a:cs typeface="+mn-cs"/>
              </a:rPr>
              <a:t>I</a:t>
            </a:r>
            <a:r>
              <a:rPr kumimoji="0" lang="en-GB" altLang="en-US" sz="4800" b="0" i="0" u="none" strike="noStrike" kern="1200" cap="none" spc="0" normalizeH="0" baseline="0" noProof="0" dirty="0" smtClean="0">
                <a:ln>
                  <a:noFill/>
                </a:ln>
                <a:solidFill>
                  <a:srgbClr val="002060"/>
                </a:solidFill>
                <a:effectLst/>
                <a:uLnTx/>
                <a:uFillTx/>
                <a:latin typeface="Calibri"/>
                <a:ea typeface="+mn-ea"/>
                <a:cs typeface="+mn-cs"/>
              </a:rPr>
              <a:t> </a:t>
            </a: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  Identify Priority Search</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altLang="en-US" sz="4800" b="1" i="0" u="none" strike="noStrike" kern="1200" cap="none" spc="0" normalizeH="0" baseline="0" noProof="0" dirty="0" smtClean="0">
                <a:ln>
                  <a:noFill/>
                </a:ln>
                <a:solidFill>
                  <a:srgbClr val="002060"/>
                </a:solidFill>
                <a:effectLst/>
                <a:uLnTx/>
                <a:uFillTx/>
                <a:latin typeface="Calibri"/>
                <a:ea typeface="+mn-ea"/>
                <a:cs typeface="+mn-cs"/>
              </a:rPr>
              <a:t>O</a:t>
            </a: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 Ongoing Reassessment</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4" name="TextBox 3"/>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SCENARIO based research</a:t>
            </a:r>
            <a:endParaRPr lang="en-GB" sz="3600" b="1" dirty="0">
              <a:solidFill>
                <a:schemeClr val="bg1"/>
              </a:solidFill>
            </a:endParaRPr>
          </a:p>
        </p:txBody>
      </p:sp>
      <p:pic>
        <p:nvPicPr>
          <p:cNvPr id="5" name="Picture 4"/>
          <p:cNvPicPr>
            <a:picLocks noChangeAspect="1"/>
          </p:cNvPicPr>
          <p:nvPr/>
        </p:nvPicPr>
        <p:blipFill>
          <a:blip r:embed="rId4"/>
          <a:stretch>
            <a:fillRect/>
          </a:stretch>
        </p:blipFill>
        <p:spPr>
          <a:xfrm>
            <a:off x="7665396" y="1657045"/>
            <a:ext cx="3323517" cy="3323517"/>
          </a:xfrm>
          <a:prstGeom prst="rect">
            <a:avLst/>
          </a:prstGeom>
        </p:spPr>
      </p:pic>
    </p:spTree>
    <p:extLst>
      <p:ext uri="{BB962C8B-B14F-4D97-AF65-F5344CB8AC3E}">
        <p14:creationId xmlns:p14="http://schemas.microsoft.com/office/powerpoint/2010/main" val="135577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4"/>
          <p:cNvSpPr txBox="1">
            <a:spLocks/>
          </p:cNvSpPr>
          <p:nvPr/>
        </p:nvSpPr>
        <p:spPr>
          <a:xfrm>
            <a:off x="1081496" y="1277826"/>
            <a:ext cx="5158065" cy="4525963"/>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Most missing children are found very quickly by a competent and thorough search</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Missing children provoke many reactions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Police have a responsibility to provide leadership</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rgbClr val="002060"/>
                </a:solidFill>
                <a:effectLst/>
                <a:uLnTx/>
                <a:uFillTx/>
                <a:latin typeface="Calibri"/>
                <a:ea typeface="+mn-ea"/>
                <a:cs typeface="+mn-cs"/>
              </a:rPr>
              <a:t>Some cases have resulted in the death of the missing child</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4" name="TextBox 3"/>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Importance of Searching</a:t>
            </a:r>
            <a:endParaRPr lang="en-GB" sz="3600" b="1" dirty="0">
              <a:solidFill>
                <a:schemeClr val="bg1"/>
              </a:solidFill>
            </a:endParaRPr>
          </a:p>
        </p:txBody>
      </p:sp>
      <p:pic>
        <p:nvPicPr>
          <p:cNvPr id="5" name="Picture 4"/>
          <p:cNvPicPr>
            <a:picLocks noChangeAspect="1"/>
          </p:cNvPicPr>
          <p:nvPr/>
        </p:nvPicPr>
        <p:blipFill>
          <a:blip r:embed="rId4"/>
          <a:stretch>
            <a:fillRect/>
          </a:stretch>
        </p:blipFill>
        <p:spPr>
          <a:xfrm>
            <a:off x="6841788" y="1277827"/>
            <a:ext cx="4228289" cy="4525963"/>
          </a:xfrm>
          <a:prstGeom prst="rect">
            <a:avLst/>
          </a:prstGeom>
        </p:spPr>
      </p:pic>
    </p:spTree>
    <p:extLst>
      <p:ext uri="{BB962C8B-B14F-4D97-AF65-F5344CB8AC3E}">
        <p14:creationId xmlns:p14="http://schemas.microsoft.com/office/powerpoint/2010/main" val="286959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3183257" y="3706450"/>
            <a:ext cx="5805820" cy="369332"/>
          </a:xfrm>
          <a:prstGeom prst="rect">
            <a:avLst/>
          </a:prstGeom>
        </p:spPr>
        <p:txBody>
          <a:bodyPr wrap="none">
            <a:spAutoFit/>
          </a:bodyPr>
          <a:lstStyle/>
          <a:p>
            <a:r>
              <a:rPr lang="en-GB" dirty="0">
                <a:hlinkClick r:id="rId4" action="ppaction://hlinkpres?slideindex=1&amp;slidetitle="/>
              </a:rPr>
              <a:t>https://www.bbc.co.uk/news/uk-england-london-19223085</a:t>
            </a:r>
            <a:endParaRPr lang="en-GB" dirty="0"/>
          </a:p>
        </p:txBody>
      </p:sp>
      <p:sp>
        <p:nvSpPr>
          <p:cNvPr id="4" name="TextBox 3"/>
          <p:cNvSpPr txBox="1"/>
          <p:nvPr/>
        </p:nvSpPr>
        <p:spPr>
          <a:xfrm>
            <a:off x="4041059" y="1592825"/>
            <a:ext cx="5791200" cy="1200329"/>
          </a:xfrm>
          <a:prstGeom prst="rect">
            <a:avLst/>
          </a:prstGeom>
          <a:noFill/>
        </p:spPr>
        <p:txBody>
          <a:bodyPr wrap="square" rtlCol="0">
            <a:spAutoFit/>
          </a:bodyPr>
          <a:lstStyle/>
          <a:p>
            <a:r>
              <a:rPr lang="en-GB" sz="7200" dirty="0" smtClean="0">
                <a:solidFill>
                  <a:schemeClr val="accent5">
                    <a:lumMod val="50000"/>
                  </a:schemeClr>
                </a:solidFill>
              </a:rPr>
              <a:t>Tia Sharp</a:t>
            </a:r>
            <a:endParaRPr lang="en-GB" sz="7200" dirty="0">
              <a:solidFill>
                <a:schemeClr val="accent5">
                  <a:lumMod val="50000"/>
                </a:schemeClr>
              </a:solidFill>
            </a:endParaRPr>
          </a:p>
        </p:txBody>
      </p:sp>
      <p:pic>
        <p:nvPicPr>
          <p:cNvPr id="3" name="Picture 2"/>
          <p:cNvPicPr>
            <a:picLocks noChangeAspect="1"/>
          </p:cNvPicPr>
          <p:nvPr/>
        </p:nvPicPr>
        <p:blipFill>
          <a:blip r:embed="rId5"/>
          <a:stretch>
            <a:fillRect/>
          </a:stretch>
        </p:blipFill>
        <p:spPr>
          <a:xfrm>
            <a:off x="1885298" y="1468627"/>
            <a:ext cx="1657350" cy="1781175"/>
          </a:xfrm>
          <a:prstGeom prst="rect">
            <a:avLst/>
          </a:prstGeom>
        </p:spPr>
      </p:pic>
      <p:pic>
        <p:nvPicPr>
          <p:cNvPr id="5" name="Picture 4"/>
          <p:cNvPicPr>
            <a:picLocks noChangeAspect="1"/>
          </p:cNvPicPr>
          <p:nvPr/>
        </p:nvPicPr>
        <p:blipFill>
          <a:blip r:embed="rId6"/>
          <a:stretch>
            <a:fillRect/>
          </a:stretch>
        </p:blipFill>
        <p:spPr>
          <a:xfrm>
            <a:off x="7967466" y="1468626"/>
            <a:ext cx="1543050" cy="1781175"/>
          </a:xfrm>
          <a:prstGeom prst="rect">
            <a:avLst/>
          </a:prstGeom>
        </p:spPr>
      </p:pic>
    </p:spTree>
    <p:extLst>
      <p:ext uri="{BB962C8B-B14F-4D97-AF65-F5344CB8AC3E}">
        <p14:creationId xmlns:p14="http://schemas.microsoft.com/office/powerpoint/2010/main" val="15635096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4"/>
          <p:cNvSpPr txBox="1">
            <a:spLocks/>
          </p:cNvSpPr>
          <p:nvPr/>
        </p:nvSpPr>
        <p:spPr>
          <a:xfrm>
            <a:off x="856034" y="992222"/>
            <a:ext cx="10330775" cy="5136204"/>
          </a:xfrm>
          <a:prstGeom prst="rect">
            <a:avLst/>
          </a:prstGeom>
        </p:spPr>
        <p:txBody>
          <a:bodyPr vert="horz" lIns="91440" tIns="45720" rIns="91440" bIns="45720" rtlCol="0">
            <a:normAutofit fontScale="4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6000" b="1" i="0" u="none" strike="noStrike" kern="1200" cap="none" spc="0" normalizeH="0" baseline="0" noProof="0" dirty="0" smtClean="0">
                <a:ln>
                  <a:noFill/>
                </a:ln>
                <a:solidFill>
                  <a:srgbClr val="002060"/>
                </a:solidFill>
                <a:effectLst/>
                <a:uLnTx/>
                <a:uFillTx/>
                <a:latin typeface="Calibri"/>
                <a:ea typeface="+mn-ea"/>
                <a:cs typeface="+mn-cs"/>
              </a:rPr>
              <a:t>The following information should be ascertained: </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6000" b="0" i="0" u="none" strike="noStrike" kern="1200" cap="none" spc="0" normalizeH="0" baseline="0" noProof="0" dirty="0" smtClean="0">
              <a:ln>
                <a:noFill/>
              </a:ln>
              <a:solidFill>
                <a:srgbClr val="00206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That the child / young person being spoken to is in fact the child / young person reported missing?</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Why did the child / young person go missing?</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Is there any assistance we can give to prevent the child / young person going missing again?</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Where did the child / young person go and who did they meet?</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What did they do whilst missing?</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Who did they go missing with (if applicable)?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Did they plan to go missing and was there any online communication?</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Did the child / young person place themselves at risk of sexual exploitation?</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6000" b="0" i="0" u="none" strike="noStrike" kern="1200" cap="none" spc="0" normalizeH="0" baseline="0" noProof="0" dirty="0" smtClean="0">
                <a:ln>
                  <a:noFill/>
                </a:ln>
                <a:solidFill>
                  <a:srgbClr val="002060"/>
                </a:solidFill>
                <a:effectLst/>
                <a:uLnTx/>
                <a:uFillTx/>
                <a:latin typeface="Calibri"/>
                <a:ea typeface="+mn-ea"/>
                <a:cs typeface="+mn-cs"/>
              </a:rPr>
              <a:t>Is there anything else the child / young person would like to discuss with police or partner agencies?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
        <p:nvSpPr>
          <p:cNvPr id="4" name="TextBox 3"/>
          <p:cNvSpPr txBox="1"/>
          <p:nvPr/>
        </p:nvSpPr>
        <p:spPr>
          <a:xfrm>
            <a:off x="2026567" y="169185"/>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Debrief</a:t>
            </a:r>
            <a:endParaRPr lang="en-GB" sz="3600" b="1" dirty="0">
              <a:solidFill>
                <a:schemeClr val="bg1"/>
              </a:solidFill>
            </a:endParaRPr>
          </a:p>
        </p:txBody>
      </p:sp>
    </p:spTree>
    <p:extLst>
      <p:ext uri="{BB962C8B-B14F-4D97-AF65-F5344CB8AC3E}">
        <p14:creationId xmlns:p14="http://schemas.microsoft.com/office/powerpoint/2010/main" val="2524375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2" descr="\\Client\G$\CKP Images\Induction\Questions 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0495" y="1406962"/>
            <a:ext cx="5400600"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967986"/>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407</TotalTime>
  <Words>1798</Words>
  <Application>Microsoft Office PowerPoint</Application>
  <PresentationFormat>Widescreen</PresentationFormat>
  <Paragraphs>172</Paragraphs>
  <Slides>15</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Microsoft Sans Serif</vt:lpstr>
      <vt:lpstr>Tahoma</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Gwent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 Rachel</dc:creator>
  <cp:lastModifiedBy>Jones,Sarah swp5354</cp:lastModifiedBy>
  <cp:revision>28</cp:revision>
  <dcterms:created xsi:type="dcterms:W3CDTF">2018-12-12T12:46:44Z</dcterms:created>
  <dcterms:modified xsi:type="dcterms:W3CDTF">2019-02-26T12:46:35Z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otective Marking Classification">
    <vt:lpwstr>OFFICIAL - NO MARKING</vt:lpwstr>
  </property>
  <property fmtid="{D5CDD505-2E9C-101B-9397-08002B2CF9AE}" pid="3" name="Additional Descriptor">
    <vt:lpwstr/>
  </property>
  <property fmtid="{D5CDD505-2E9C-101B-9397-08002B2CF9AE}" pid="4" name="Impact Level">
    <vt:i4>0</vt:i4>
  </property>
  <property fmtid="{D5CDD505-2E9C-101B-9397-08002B2CF9AE}" pid="5" name="TitusGUID">
    <vt:lpwstr>11fa0b56-1cc7-4867-b1f7-7357b7d6897f</vt:lpwstr>
  </property>
  <property fmtid="{D5CDD505-2E9C-101B-9397-08002B2CF9AE}" pid="6" name="Classification">
    <vt:lpwstr>OFFICIAL</vt:lpwstr>
  </property>
  <property fmtid="{D5CDD505-2E9C-101B-9397-08002B2CF9AE}" pid="7" name="Visibility">
    <vt:lpwstr>NOT VISIBLE</vt:lpwstr>
  </property>
</Properties>
</file>