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1"/>
  </p:notesMasterIdLst>
  <p:sldIdLst>
    <p:sldId id="256" r:id="rId5"/>
    <p:sldId id="267" r:id="rId6"/>
    <p:sldId id="312" r:id="rId7"/>
    <p:sldId id="273" r:id="rId8"/>
    <p:sldId id="420" r:id="rId9"/>
    <p:sldId id="421" r:id="rId10"/>
    <p:sldId id="412" r:id="rId11"/>
    <p:sldId id="288" r:id="rId12"/>
    <p:sldId id="416" r:id="rId13"/>
    <p:sldId id="414" r:id="rId14"/>
    <p:sldId id="415" r:id="rId15"/>
    <p:sldId id="419" r:id="rId16"/>
    <p:sldId id="418" r:id="rId17"/>
    <p:sldId id="417" r:id="rId18"/>
    <p:sldId id="422" r:id="rId19"/>
    <p:sldId id="410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B2F2CD-CA62-4E3E-BFC3-8A5EED7BFABD}" v="31" dt="2026-10-05T15:31:22.4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9" autoAdjust="0"/>
    <p:restoredTop sz="94660"/>
  </p:normalViewPr>
  <p:slideViewPr>
    <p:cSldViewPr snapToGrid="0">
      <p:cViewPr>
        <p:scale>
          <a:sx n="75" d="100"/>
          <a:sy n="75" d="100"/>
        </p:scale>
        <p:origin x="564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6B544-2B40-4167-9486-1EF630ABC92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622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sz="3100"/>
              <a:t>ECPS5013: counselling Theory and Approaches</a:t>
            </a:r>
            <a:br>
              <a:rPr lang="en-US" sz="3100"/>
            </a:br>
            <a:r>
              <a:rPr lang="en-US" sz="3100"/>
              <a:t>Module Lead: Andrea Williams</a:t>
            </a:r>
          </a:p>
        </p:txBody>
      </p:sp>
      <p:pic>
        <p:nvPicPr>
          <p:cNvPr id="6" name="Picture 5" descr="Team working on analyzing the factors or causes contributing to the ...">
            <a:extLst>
              <a:ext uri="{FF2B5EF4-FFF2-40B4-BE49-F238E27FC236}">
                <a16:creationId xmlns:a16="http://schemas.microsoft.com/office/drawing/2014/main" id="{69078BAB-6FBA-E018-3D3D-A9038D7C4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75" r="1" b="22748"/>
          <a:stretch>
            <a:fillRect/>
          </a:stretch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28D9B36-75B9-4435-83E6-0A9C81A12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F3D04A5F-3D8C-6D49-8188-F8BCFF9D9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l="1876" r="7459" b="1"/>
          <a:stretch>
            <a:fillRect/>
          </a:stretch>
        </p:blipFill>
        <p:spPr>
          <a:xfrm>
            <a:off x="533420" y="48996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>
                <a:solidFill>
                  <a:schemeClr val="accent1">
                    <a:lumMod val="75000"/>
                  </a:schemeClr>
                </a:solidFill>
              </a:rPr>
              <a:t>ECPS5013 Counselling Theory and Approaches</a:t>
            </a:r>
            <a:endParaRPr lang="en-US" sz="41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Week 2: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Assignment – Report Guidance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Psychoanalysis and Psychodynamic Theory</a:t>
            </a:r>
          </a:p>
        </p:txBody>
      </p:sp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Interactive Task: Group Contract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Working in small groups consider your expectations and ideas for working effectively and safely as a group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96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Sigmund Freud (1856 – 1939)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BBA5EC-D6FF-707C-6B8A-FD82C53D3D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205256" y="1875669"/>
            <a:ext cx="4414438" cy="312482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61992" y="2797629"/>
            <a:ext cx="6175012" cy="3237410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Psychoanalysis is both a theory of personality and a therapeutic approach developed by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Sigmund Freud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in the late nineteenth and early twentieth centuries.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Freud believed that much of human behaviour is driven by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unconscious processes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, including hidden desires, conflicts, memories, and motivations.</a:t>
            </a:r>
          </a:p>
          <a:p>
            <a:endParaRPr lang="en-US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062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E6CC1A1-97C5-D1B7-F3CB-1C38E8D68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Philosophical Roots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DAD90-22FA-B531-DDD5-2F36B107B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Ancient Greek philosophers (Plato, Aristotle) explored human consciousness and behaviour.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Dualism: Descartes' mind-body distinction influenced early psychological thought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Early Psychiatry: Pinel and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Esquirol’s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work on mental illness in the 18th and 19th centuries.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Mesmerism &amp; Hypnosis: Franz Mesmer’s ideas on animal magnetism and later developments in hypnotic therapy (e.g., Charcot and Janet).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Influence on Freud: Freud built upon hypnosis and early ideas of unconscious mental processes</a:t>
            </a:r>
          </a:p>
        </p:txBody>
      </p:sp>
    </p:spTree>
    <p:extLst>
      <p:ext uri="{BB962C8B-B14F-4D97-AF65-F5344CB8AC3E}">
        <p14:creationId xmlns:p14="http://schemas.microsoft.com/office/powerpoint/2010/main" val="2907095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E2CC7-ED9B-B0AA-4A08-13A007C6F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Philosophical Roots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D680C-00D8-BD46-3EDB-605E85A7D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Ancient Greek Philosophy: Plato’s concept of the tripartite soul (rational, spirited, appetitive) parallels Freud’s Id, Ego, and Superego.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Descartes’ Dualism: Mind-body distinction influenced Freud’s idea of conscious vs. unconscious thought.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Schopenhauer’s Will: Concept of unconscious drives shaping human behaviour influenced Freud’s idea of instinctual forces.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Nietzsche’s Concept of the Self: The idea of hidden desires and internal conflict parallels Freud’s notion of repression.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Influence on Psychoanalysis: These philosophical ideas laid the groundwork for Freud’s theory of unconscious motivation and psychic determinism</a:t>
            </a:r>
          </a:p>
        </p:txBody>
      </p:sp>
    </p:spTree>
    <p:extLst>
      <p:ext uri="{BB962C8B-B14F-4D97-AF65-F5344CB8AC3E}">
        <p14:creationId xmlns:p14="http://schemas.microsoft.com/office/powerpoint/2010/main" val="1384132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86515-C095-C281-C0FF-00C4AA3BE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Key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BB7D4-E631-90B3-3452-1568F1A51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923" y="1673290"/>
            <a:ext cx="10823510" cy="457511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Unconscious Mind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Freud proposed that much of mental life exists outside conscious awareness. Unconscious thoughts, feelings, and memories can influence behaviour without a person realising it.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Early Childhood Experiences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Experiences during childhood play a critical role in shaping personality and later psychological functioning. Unresolved childhood conflicts may contribute to difficulties in adulthood.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  Psychic Determinism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Freud argued that behaviour is not random; thoughts, feelings, and actions have underlying psychological causes.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  Internal Conflict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Individuals experience conflicts between instinctual drives, moral values, and reality. These conflicts can create anxiety and psychological distress.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80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07C0-0973-30D6-5AD3-9C0C75A97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Structure of Personality</a:t>
            </a:r>
            <a:endParaRPr lang="en-US" sz="4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2272065-EFAF-66B7-5ECB-80F1AB6C61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87166" y="2103438"/>
            <a:ext cx="3513831" cy="374808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179468-915D-D50F-8ACB-81C101262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35690" y="2057400"/>
            <a:ext cx="6071118" cy="4023360"/>
          </a:xfrm>
        </p:spPr>
        <p:txBody>
          <a:bodyPr/>
          <a:lstStyle/>
          <a:p>
            <a:pPr marL="45720" indent="0">
              <a:buNone/>
            </a:pPr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</a:rPr>
              <a:t>ID</a:t>
            </a:r>
          </a:p>
          <a:p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</a:rPr>
              <a:t>The primitive part of personality driven by pleasure and instinctual urges.</a:t>
            </a:r>
          </a:p>
          <a:p>
            <a:pPr marL="45720" indent="0">
              <a:buNone/>
            </a:pPr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EGO</a:t>
            </a:r>
          </a:p>
          <a:p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rational part that mediates between the id, reality, and the superego.</a:t>
            </a:r>
          </a:p>
          <a:p>
            <a:pPr marL="45720" indent="0">
              <a:buNone/>
            </a:pPr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SUPER EGO</a:t>
            </a:r>
          </a:p>
          <a:p>
            <a:r>
              <a:rPr lang="en-GB" sz="2400" kern="1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Internalised moral standards and ideals learned from parents and society.</a:t>
            </a:r>
          </a:p>
          <a:p>
            <a:endParaRPr lang="en-GB" sz="24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70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539BF-DCC0-7C6C-0BAC-504A28B94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Model of the Mind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D306454-C6FD-A013-8D5E-7C0DED2284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08919" y="2057400"/>
            <a:ext cx="4022725" cy="40227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93194-EDC2-D229-3B61-4B69C20797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chemeClr val="accent1">
                    <a:lumMod val="75000"/>
                  </a:schemeClr>
                </a:solidFill>
              </a:rPr>
              <a:t>Psychoanalysis is Freud's original theory, focusing on unconscious conflicts, childhood experiences, and the interaction between the id, ego, and superego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236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C5EE4-24DC-0758-30FD-625B3E9E6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Defence Mechanisms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05537-26D1-67B7-C25D-875C64D1AF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4090" y="2057399"/>
            <a:ext cx="5641910" cy="402336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Strategies the ego uses to manage conflict between the Id and Superego: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Repression: Pushing unwanted thoughts into the unconscious</a:t>
            </a: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. 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Projection: Attributing one’s own feelings to someone else.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Denial: Refusing to accept reality.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Rationalisation: Justifying behaviours with logical explanations.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Displacement: Redirecting emotions to a safer target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9761A-A1C6-2CD7-0BBA-F1B45316D3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378D64-5337-CC5F-50AD-71C02631C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250" y="317500"/>
            <a:ext cx="5245100" cy="621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19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59AFA-0C74-ED83-D547-2234FAF29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Psychodynamic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2D742-5BBF-FF9A-9004-D43C48F71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Free Association: Clients say whatever comes to mind to uncover unconscious thoughts. +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Dream Analysis: Interpreting dreams to reveal hidden conflicts. +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Transference: Exploring how feelings towards the therapist reflect past relationships. +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Interpretation: Therapist helps make unconscious material conscious</a:t>
            </a:r>
          </a:p>
        </p:txBody>
      </p:sp>
    </p:spTree>
    <p:extLst>
      <p:ext uri="{BB962C8B-B14F-4D97-AF65-F5344CB8AC3E}">
        <p14:creationId xmlns:p14="http://schemas.microsoft.com/office/powerpoint/2010/main" val="3340177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60648-01EA-73BD-6734-9D26BEA8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Core Principles of Psychodynamic Theory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DD638-5A12-D65A-6B83-F210C20A9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441450"/>
            <a:ext cx="9872871" cy="493395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Unconscious Influences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Like psychoanalysis, psychodynamic theory recognises that people are influenced by feelings and motivations outside awareness.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Importance of Relationships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Greater emphasis is placed on early relationships with caregivers and how these shape later patterns of relating to others.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Attachment and Development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Early attachment experiences contribute to an individual's sense of self, emotional regulation, and relationship patterns.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Patterns and Repetition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People may repeat familiar relationship patterns, even when these patterns are unhelpful.</a:t>
            </a:r>
          </a:p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Understanding the Whole Person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focus is on understanding the individual's unique life history, emotional experiences, and interpersonal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436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ECB77D-0F41-EE87-727C-D047DEAD8C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628650"/>
            <a:ext cx="4754880" cy="545210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Strengths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Emphasises the complexity of human behaviour.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Highlights the importance of early experiences.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Recognises the influence of unconscious processes.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Has contributed significantly to counselling and psychotherapy practice.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Provides a rich framework for understanding personality and relationships.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A095-EE60-FF11-E7CC-EC0367DCE8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612" y="628650"/>
            <a:ext cx="4754880" cy="545211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Limitations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concepts are difficult to test scientifically.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Freud's theories have been criticised for overemphasising sexuality.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Traditional psychoanalysis can be time-consuming and expensive.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explanations may rely heavily on subjective interpretation.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591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EF622-9433-46A0-3E24-64A11AD92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Major Contributors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7F734-A6D8-62C5-B80D-11A0BC292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Carl Jung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(Analytical Psychology)</a:t>
            </a:r>
          </a:p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Alfred Adler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(Individual Psychology)</a:t>
            </a:r>
          </a:p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Melanie Klein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(Object Relations Theory)</a:t>
            </a:r>
          </a:p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Donald Winnicott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John Bowlby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(Attachment Theory)</a:t>
            </a:r>
          </a:p>
          <a:p>
            <a:pPr lvl="0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Erik Erikson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(Psychosocial Development)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1945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5E81-B0E5-943F-C4FC-FFED9475E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F8B7F-2AAD-ADBE-E267-0EBBED9E9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How might psychodynamic counselling be beneficial for clients? 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What are the limitations of using this approach in modern therapy? +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How do psychodynamic principles apply to everyday life</a:t>
            </a:r>
          </a:p>
        </p:txBody>
      </p:sp>
    </p:spTree>
    <p:extLst>
      <p:ext uri="{BB962C8B-B14F-4D97-AF65-F5344CB8AC3E}">
        <p14:creationId xmlns:p14="http://schemas.microsoft.com/office/powerpoint/2010/main" val="37189051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D9C53-EF07-4617-7E21-56EC30F5A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35FF8-FB39-1579-442B-26D9188A5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806450" y="2057400"/>
            <a:ext cx="12674599" cy="4038600"/>
          </a:xfrm>
        </p:spPr>
        <p:txBody>
          <a:bodyPr vert="horz" lIns="91440" tIns="45720" rIns="91440" bIns="45720" rtlCol="0">
            <a:noAutofit/>
          </a:bodyPr>
          <a:lstStyle/>
          <a:p>
            <a:pPr lvl="8"/>
            <a:r>
              <a:rPr lang="en-GB" sz="2800" dirty="0">
                <a:solidFill>
                  <a:srgbClr val="FFFFFF"/>
                </a:solidFill>
              </a:rPr>
              <a:t>Psychoanalysis is Freud's original theory, focusing on unconscious conflicts, childhood experiences, and the interaction between the id, ego, and superego. </a:t>
            </a:r>
          </a:p>
          <a:p>
            <a:pPr lvl="8"/>
            <a:r>
              <a:rPr lang="en-GB" sz="2800" dirty="0">
                <a:solidFill>
                  <a:srgbClr val="FFFFFF"/>
                </a:solidFill>
              </a:rPr>
              <a:t>Psychodynamic theory evolved from psychoanalysis and retains many of its core ideas while placing greater emphasis on relationships, attachment, and interpersonal experiences. </a:t>
            </a:r>
          </a:p>
          <a:p>
            <a:pPr lvl="8"/>
            <a:r>
              <a:rPr lang="en-GB" sz="2800" dirty="0">
                <a:solidFill>
                  <a:srgbClr val="FFFFFF"/>
                </a:solidFill>
              </a:rPr>
              <a:t>Today, psychodynamic approaches remain widely used in counselling and psychotherapy as frameworks for understanding how past experiences shape present thoughts, feelings, and behaviour.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32933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908</Words>
  <Application>Microsoft Office PowerPoint</Application>
  <PresentationFormat>Widescreen</PresentationFormat>
  <Paragraphs>97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Calibri</vt:lpstr>
      <vt:lpstr>Corbel</vt:lpstr>
      <vt:lpstr>Basis</vt:lpstr>
      <vt:lpstr>ECPS5013: counselling Theory and Approaches Module Lead: Andrea Williams</vt:lpstr>
      <vt:lpstr>ECPS5013 Counselling Theory and Approaches</vt:lpstr>
      <vt:lpstr>Interactive Task: Group Contract </vt:lpstr>
      <vt:lpstr>Sigmund Freud (1856 – 1939)</vt:lpstr>
      <vt:lpstr>Philosophical Roots</vt:lpstr>
      <vt:lpstr>Philosophical Roots</vt:lpstr>
      <vt:lpstr>Key Assumptions</vt:lpstr>
      <vt:lpstr>Structure of Personality</vt:lpstr>
      <vt:lpstr>Model of the Mind</vt:lpstr>
      <vt:lpstr>Defence Mechanisms</vt:lpstr>
      <vt:lpstr>Psychodynamic Therapy</vt:lpstr>
      <vt:lpstr>Core Principles of Psychodynamic Theory </vt:lpstr>
      <vt:lpstr>PowerPoint Presentation</vt:lpstr>
      <vt:lpstr>Major Contributors</vt:lpstr>
      <vt:lpstr>Discussion</vt:lpstr>
      <vt:lpstr>Summary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2026-10-05T15:38:01Z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