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1296" y="-6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891821" y="5617774"/>
            <a:ext cx="7382935"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989952" y="1016990"/>
            <a:ext cx="7179733" cy="4831643"/>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990600" y="1009650"/>
            <a:ext cx="7179733" cy="4831643"/>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769521" y="702069"/>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7855433" y="749720"/>
            <a:ext cx="566928" cy="566928"/>
          </a:xfrm>
          <a:prstGeom prst="rect">
            <a:avLst/>
          </a:prstGeom>
          <a:noFill/>
        </p:spPr>
      </p:pic>
      <p:sp>
        <p:nvSpPr>
          <p:cNvPr id="2" name="Title 1"/>
          <p:cNvSpPr>
            <a:spLocks noGrp="1"/>
          </p:cNvSpPr>
          <p:nvPr>
            <p:ph type="ctrTitle"/>
          </p:nvPr>
        </p:nvSpPr>
        <p:spPr>
          <a:xfrm>
            <a:off x="1727201" y="1794935"/>
            <a:ext cx="5723468" cy="1828090"/>
          </a:xfrm>
        </p:spPr>
        <p:txBody>
          <a:bodyPr anchor="b">
            <a:normAutofit/>
          </a:bodyPr>
          <a:lstStyle>
            <a:lvl1pPr>
              <a:defRPr sz="4800"/>
            </a:lvl1pPr>
          </a:lstStyle>
          <a:p>
            <a:r>
              <a:rPr lang="en-US" smtClean="0"/>
              <a:t>Click to edit Master title style</a:t>
            </a:r>
            <a:endParaRPr lang="en-US"/>
          </a:p>
        </p:txBody>
      </p:sp>
      <p:sp>
        <p:nvSpPr>
          <p:cNvPr id="3" name="Subtitle 2"/>
          <p:cNvSpPr>
            <a:spLocks noGrp="1"/>
          </p:cNvSpPr>
          <p:nvPr>
            <p:ph type="subTitle" idx="1"/>
          </p:nvPr>
        </p:nvSpPr>
        <p:spPr>
          <a:xfrm>
            <a:off x="1727200" y="3736622"/>
            <a:ext cx="5712179" cy="1524000"/>
          </a:xfrm>
        </p:spPr>
        <p:txBody>
          <a:bodyPr/>
          <a:lstStyle>
            <a:lvl1pPr marL="0" indent="0" algn="ctr">
              <a:buNone/>
              <a:defRPr>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6770676" y="5357592"/>
            <a:ext cx="1213821" cy="365125"/>
          </a:xfrm>
        </p:spPr>
        <p:txBody>
          <a:bodyPr/>
          <a:lstStyle/>
          <a:p>
            <a:fld id="{23182530-442A-4769-822F-CD62833B2B8E}" type="datetimeFigureOut">
              <a:rPr lang="en-GB" smtClean="0"/>
              <a:t>08/02/2023</a:t>
            </a:fld>
            <a:endParaRPr lang="en-GB"/>
          </a:p>
        </p:txBody>
      </p:sp>
      <p:sp>
        <p:nvSpPr>
          <p:cNvPr id="5" name="Footer Placeholder 4"/>
          <p:cNvSpPr>
            <a:spLocks noGrp="1"/>
          </p:cNvSpPr>
          <p:nvPr>
            <p:ph type="ftr" sz="quarter" idx="11"/>
          </p:nvPr>
        </p:nvSpPr>
        <p:spPr>
          <a:xfrm>
            <a:off x="1174044" y="5357592"/>
            <a:ext cx="5034845" cy="365125"/>
          </a:xfrm>
        </p:spPr>
        <p:txBody>
          <a:bodyPr/>
          <a:lstStyle/>
          <a:p>
            <a:endParaRPr lang="en-GB"/>
          </a:p>
        </p:txBody>
      </p:sp>
      <p:sp>
        <p:nvSpPr>
          <p:cNvPr id="6" name="Slide Number Placeholder 5"/>
          <p:cNvSpPr>
            <a:spLocks noGrp="1"/>
          </p:cNvSpPr>
          <p:nvPr>
            <p:ph type="sldNum" sz="quarter" idx="12"/>
          </p:nvPr>
        </p:nvSpPr>
        <p:spPr>
          <a:xfrm>
            <a:off x="6213930" y="5357592"/>
            <a:ext cx="554023" cy="365125"/>
          </a:xfrm>
        </p:spPr>
        <p:txBody>
          <a:bodyPr/>
          <a:lstStyle>
            <a:lvl1pPr algn="ctr">
              <a:defRPr/>
            </a:lvl1pPr>
          </a:lstStyle>
          <a:p>
            <a:fld id="{A9C359FE-401A-4692-ADDB-B4FF0E6D692E}"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3182530-442A-4769-822F-CD62833B2B8E}"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C359FE-401A-4692-ADDB-B4FF0E6D692E}"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4979" y="2239430"/>
            <a:ext cx="6254044" cy="1362075"/>
          </a:xfrm>
        </p:spPr>
        <p:txBody>
          <a:bodyPr anchor="b"/>
          <a:lstStyle>
            <a:lvl1pPr algn="ctr">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456267" y="3725334"/>
            <a:ext cx="6231467" cy="1309511"/>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3182530-442A-4769-822F-CD62833B2B8E}"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C359FE-401A-4692-ADDB-B4FF0E6D692E}"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23182530-442A-4769-822F-CD62833B2B8E}" type="datetimeFigureOut">
              <a:rPr lang="en-GB" smtClean="0"/>
              <a:t>08/02/2023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C359FE-401A-4692-ADDB-B4FF0E6D692E}" type="slidenum">
              <a:rPr lang="en-GB" smtClean="0"/>
              <a:t>‹#›</a:t>
            </a:fld>
            <a:endParaRPr lang="en-GB"/>
          </a:p>
        </p:txBody>
      </p:sp>
      <p:sp>
        <p:nvSpPr>
          <p:cNvPr id="9" name="Content Placeholder 8"/>
          <p:cNvSpPr>
            <a:spLocks noGrp="1"/>
          </p:cNvSpPr>
          <p:nvPr>
            <p:ph sz="quarter" idx="13"/>
          </p:nvPr>
        </p:nvSpPr>
        <p:spPr>
          <a:xfrm>
            <a:off x="1298448" y="2121407"/>
            <a:ext cx="3200400" cy="360273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63440" y="2119313"/>
            <a:ext cx="3200400" cy="36052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23182530-442A-4769-822F-CD62833B2B8E}" type="datetimeFigureOut">
              <a:rPr lang="en-GB" smtClean="0"/>
              <a:t>08/02/2023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9C359FE-401A-4692-ADDB-B4FF0E6D692E}" type="slidenum">
              <a:rPr lang="en-GB" smtClean="0"/>
              <a:t>‹#›</a:t>
            </a:fld>
            <a:endParaRPr lang="en-GB"/>
          </a:p>
        </p:txBody>
      </p:sp>
      <p:sp>
        <p:nvSpPr>
          <p:cNvPr id="11" name="Content Placeholder 10"/>
          <p:cNvSpPr>
            <a:spLocks noGrp="1"/>
          </p:cNvSpPr>
          <p:nvPr>
            <p:ph sz="quarter" idx="13"/>
          </p:nvPr>
        </p:nvSpPr>
        <p:spPr>
          <a:xfrm>
            <a:off x="1298448" y="2944368"/>
            <a:ext cx="3227832"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3182530-442A-4769-822F-CD62833B2B8E}" type="datetimeFigureOut">
              <a:rPr lang="en-GB" smtClean="0"/>
              <a:t>08/02/2023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C359FE-401A-4692-ADDB-B4FF0E6D692E}"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182530-442A-4769-822F-CD62833B2B8E}" type="datetimeFigureOut">
              <a:rPr lang="en-GB" smtClean="0"/>
              <a:t>08/02/2023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9C359FE-401A-4692-ADDB-B4FF0E6D692E}"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Freeform 1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p:nvPr/>
        </p:nvSpPr>
        <p:spPr>
          <a:xfrm rot="60000">
            <a:off x="4471416" y="603504"/>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rot="21540000">
            <a:off x="749808" y="576072"/>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9"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8976" y="2020042"/>
            <a:ext cx="3064827" cy="1503037"/>
          </a:xfrm>
        </p:spPr>
        <p:txBody>
          <a:bodyPr anchor="b">
            <a:normAutofit/>
          </a:bodyPr>
          <a:lstStyle>
            <a:lvl1pPr algn="ctr">
              <a:defRPr sz="2400" b="0"/>
            </a:lvl1pPr>
          </a:lstStyle>
          <a:p>
            <a:r>
              <a:rPr lang="en-US" smtClean="0"/>
              <a:t>Click to edit Master title style</a:t>
            </a:r>
            <a:endParaRPr lang="en-US"/>
          </a:p>
        </p:txBody>
      </p:sp>
      <p:sp>
        <p:nvSpPr>
          <p:cNvPr id="3" name="Content Placeholder 2"/>
          <p:cNvSpPr>
            <a:spLocks noGrp="1"/>
          </p:cNvSpPr>
          <p:nvPr>
            <p:ph idx="1"/>
          </p:nvPr>
        </p:nvSpPr>
        <p:spPr>
          <a:xfrm rot="60000">
            <a:off x="4854291" y="1150993"/>
            <a:ext cx="3020792" cy="4625489"/>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60000">
            <a:off x="1148125" y="3623748"/>
            <a:ext cx="3048891" cy="2100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rot="60000">
            <a:off x="6341698" y="5885672"/>
            <a:ext cx="1213821" cy="365125"/>
          </a:xfrm>
        </p:spPr>
        <p:txBody>
          <a:bodyPr/>
          <a:lstStyle/>
          <a:p>
            <a:fld id="{23182530-442A-4769-822F-CD62833B2B8E}" type="datetimeFigureOut">
              <a:rPr lang="en-GB" smtClean="0"/>
              <a:t>08/02/2023</a:t>
            </a:fld>
            <a:endParaRPr lang="en-GB"/>
          </a:p>
        </p:txBody>
      </p:sp>
      <p:sp>
        <p:nvSpPr>
          <p:cNvPr id="6" name="Footer Placeholder 5"/>
          <p:cNvSpPr>
            <a:spLocks noGrp="1"/>
          </p:cNvSpPr>
          <p:nvPr>
            <p:ph type="ftr" sz="quarter" idx="11"/>
          </p:nvPr>
        </p:nvSpPr>
        <p:spPr>
          <a:xfrm rot="-60000">
            <a:off x="914554" y="5829261"/>
            <a:ext cx="3522607" cy="365125"/>
          </a:xfrm>
        </p:spPr>
        <p:txBody>
          <a:bodyPr/>
          <a:lstStyle/>
          <a:p>
            <a:endParaRPr lang="en-GB"/>
          </a:p>
        </p:txBody>
      </p:sp>
      <p:sp>
        <p:nvSpPr>
          <p:cNvPr id="7" name="Slide Number Placeholder 6"/>
          <p:cNvSpPr>
            <a:spLocks noGrp="1"/>
          </p:cNvSpPr>
          <p:nvPr>
            <p:ph type="sldNum" sz="quarter" idx="12"/>
          </p:nvPr>
        </p:nvSpPr>
        <p:spPr>
          <a:xfrm rot="60000">
            <a:off x="7557313" y="5896961"/>
            <a:ext cx="554023" cy="365125"/>
          </a:xfrm>
        </p:spPr>
        <p:txBody>
          <a:bodyPr/>
          <a:lstStyle/>
          <a:p>
            <a:fld id="{A9C359FE-401A-4692-ADDB-B4FF0E6D692E}"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3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5058" y="575769"/>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p:cNvSpPr/>
          <p:nvPr/>
        </p:nvSpPr>
        <p:spPr>
          <a:xfrm rot="60000">
            <a:off x="4464768" y="603920"/>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5"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6424" y="2020824"/>
            <a:ext cx="3063240" cy="1499616"/>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rot="60000">
            <a:off x="4898615" y="1207272"/>
            <a:ext cx="2913863" cy="4539412"/>
          </a:xfrm>
          <a:ln w="101600" cap="rnd">
            <a:solidFill>
              <a:srgbClr val="FFFFFF"/>
            </a:solidFill>
          </a:ln>
          <a:effectLst>
            <a:outerShdw blurRad="88900" dir="2700000" algn="tl" rotWithShape="0">
              <a:prstClr val="black">
                <a:alpha val="40000"/>
              </a:prstClr>
            </a:outerShdw>
          </a:effectLst>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rot="-60000">
            <a:off x="1152144" y="3621024"/>
            <a:ext cx="3044952" cy="210312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rot="60000">
            <a:off x="6345936" y="5888737"/>
            <a:ext cx="1213821" cy="365125"/>
          </a:xfrm>
        </p:spPr>
        <p:txBody>
          <a:bodyPr/>
          <a:lstStyle/>
          <a:p>
            <a:fld id="{23182530-442A-4769-822F-CD62833B2B8E}" type="datetimeFigureOut">
              <a:rPr lang="en-GB" smtClean="0"/>
              <a:t>08/02/2023</a:t>
            </a:fld>
            <a:endParaRPr lang="en-GB"/>
          </a:p>
        </p:txBody>
      </p:sp>
      <p:sp>
        <p:nvSpPr>
          <p:cNvPr id="6" name="Footer Placeholder 5"/>
          <p:cNvSpPr>
            <a:spLocks noGrp="1"/>
          </p:cNvSpPr>
          <p:nvPr>
            <p:ph type="ftr" sz="quarter" idx="11"/>
          </p:nvPr>
        </p:nvSpPr>
        <p:spPr>
          <a:xfrm rot="-60000">
            <a:off x="914569" y="5831037"/>
            <a:ext cx="3319043" cy="365125"/>
          </a:xfrm>
        </p:spPr>
        <p:txBody>
          <a:bodyPr/>
          <a:lstStyle/>
          <a:p>
            <a:endParaRPr lang="en-GB"/>
          </a:p>
        </p:txBody>
      </p:sp>
      <p:sp>
        <p:nvSpPr>
          <p:cNvPr id="7" name="Slide Number Placeholder 6"/>
          <p:cNvSpPr>
            <a:spLocks noGrp="1"/>
          </p:cNvSpPr>
          <p:nvPr>
            <p:ph type="sldNum" sz="quarter" idx="12"/>
          </p:nvPr>
        </p:nvSpPr>
        <p:spPr>
          <a:xfrm rot="60000">
            <a:off x="7562089" y="5900026"/>
            <a:ext cx="554023" cy="365125"/>
          </a:xfrm>
        </p:spPr>
        <p:txBody>
          <a:bodyPr/>
          <a:lstStyle/>
          <a:p>
            <a:fld id="{A9C359FE-401A-4692-ADDB-B4FF0E6D692E}"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3182530-442A-4769-822F-CD62833B2B8E}"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C359FE-401A-4692-ADDB-B4FF0E6D692E}"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1" y="925690"/>
            <a:ext cx="1430867" cy="476391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8221" y="1106312"/>
            <a:ext cx="5178779" cy="440266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3182530-442A-4769-822F-CD62833B2B8E}"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C359FE-401A-4692-ADDB-B4FF0E6D692E}"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628650" y="6069330"/>
            <a:ext cx="792099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731520" y="575310"/>
            <a:ext cx="7696200" cy="5715000"/>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31520" y="576072"/>
            <a:ext cx="7696200" cy="5715000"/>
          </a:xfrm>
          <a:prstGeom prst="rect">
            <a:avLst/>
          </a:prstGeom>
          <a:blipFill dpi="0" rotWithShape="1">
            <a:blip r:embed="rId13"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14" cstate="print"/>
          <a:srcRect/>
          <a:stretch>
            <a:fillRect/>
          </a:stretch>
        </p:blipFill>
        <p:spPr bwMode="auto">
          <a:xfrm rot="1435684">
            <a:off x="543741" y="273091"/>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14" cstate="print"/>
          <a:srcRect/>
          <a:stretch>
            <a:fillRect/>
          </a:stretch>
        </p:blipFill>
        <p:spPr bwMode="auto">
          <a:xfrm rot="4096196">
            <a:off x="8115079" y="298163"/>
            <a:ext cx="566928" cy="566928"/>
          </a:xfrm>
          <a:prstGeom prst="rect">
            <a:avLst/>
          </a:prstGeom>
          <a:noFill/>
        </p:spPr>
      </p:pic>
      <p:sp>
        <p:nvSpPr>
          <p:cNvPr id="2" name="Title Placeholder 1"/>
          <p:cNvSpPr>
            <a:spLocks noGrp="1"/>
          </p:cNvSpPr>
          <p:nvPr>
            <p:ph type="title"/>
          </p:nvPr>
        </p:nvSpPr>
        <p:spPr>
          <a:xfrm>
            <a:off x="1095023" y="817582"/>
            <a:ext cx="6965245" cy="1202485"/>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63040" y="2119257"/>
            <a:ext cx="6196405" cy="3603812"/>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454588" y="5809152"/>
            <a:ext cx="1213821" cy="365125"/>
          </a:xfrm>
          <a:prstGeom prst="rect">
            <a:avLst/>
          </a:prstGeom>
        </p:spPr>
        <p:txBody>
          <a:bodyPr vert="horz" lIns="91440" tIns="45720" rIns="91440" bIns="45720" rtlCol="0" anchor="ctr"/>
          <a:lstStyle>
            <a:lvl1pPr algn="r">
              <a:defRPr sz="1200">
                <a:solidFill>
                  <a:schemeClr val="tx2"/>
                </a:solidFill>
                <a:latin typeface="Rage Italic" pitchFamily="66" charset="0"/>
              </a:defRPr>
            </a:lvl1pPr>
          </a:lstStyle>
          <a:p>
            <a:fld id="{23182530-442A-4769-822F-CD62833B2B8E}" type="datetimeFigureOut">
              <a:rPr lang="en-GB" smtClean="0"/>
              <a:t>08/02/2023</a:t>
            </a:fld>
            <a:endParaRPr lang="en-GB"/>
          </a:p>
        </p:txBody>
      </p:sp>
      <p:sp>
        <p:nvSpPr>
          <p:cNvPr id="5" name="Footer Placeholder 4"/>
          <p:cNvSpPr>
            <a:spLocks noGrp="1"/>
          </p:cNvSpPr>
          <p:nvPr>
            <p:ph type="ftr" sz="quarter" idx="3"/>
          </p:nvPr>
        </p:nvSpPr>
        <p:spPr>
          <a:xfrm>
            <a:off x="914401" y="5809152"/>
            <a:ext cx="5540188" cy="365125"/>
          </a:xfrm>
          <a:prstGeom prst="rect">
            <a:avLst/>
          </a:prstGeom>
        </p:spPr>
        <p:txBody>
          <a:bodyPr vert="horz" lIns="91440" tIns="45720" rIns="91440" bIns="45720" rtlCol="0" anchor="ctr"/>
          <a:lstStyle>
            <a:lvl1pPr algn="l">
              <a:defRPr sz="1400">
                <a:solidFill>
                  <a:schemeClr val="tx2"/>
                </a:solidFill>
                <a:latin typeface="Rage Italic" pitchFamily="66" charset="0"/>
              </a:defRPr>
            </a:lvl1pPr>
          </a:lstStyle>
          <a:p>
            <a:endParaRPr lang="en-GB"/>
          </a:p>
        </p:txBody>
      </p:sp>
      <p:sp>
        <p:nvSpPr>
          <p:cNvPr id="6" name="Slide Number Placeholder 5"/>
          <p:cNvSpPr>
            <a:spLocks noGrp="1"/>
          </p:cNvSpPr>
          <p:nvPr>
            <p:ph type="sldNum" sz="quarter" idx="4"/>
          </p:nvPr>
        </p:nvSpPr>
        <p:spPr>
          <a:xfrm>
            <a:off x="7670202" y="5809152"/>
            <a:ext cx="554023" cy="365125"/>
          </a:xfrm>
          <a:prstGeom prst="rect">
            <a:avLst/>
          </a:prstGeom>
        </p:spPr>
        <p:txBody>
          <a:bodyPr vert="horz" lIns="91440" tIns="45720" rIns="91440" bIns="45720" rtlCol="0" anchor="ctr"/>
          <a:lstStyle>
            <a:lvl1pPr algn="r">
              <a:defRPr sz="1400">
                <a:solidFill>
                  <a:schemeClr val="tx2"/>
                </a:solidFill>
                <a:latin typeface="Rage Italic" pitchFamily="66" charset="0"/>
              </a:defRPr>
            </a:lvl1pPr>
          </a:lstStyle>
          <a:p>
            <a:fld id="{A9C359FE-401A-4692-ADDB-B4FF0E6D692E}"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2"/>
        </a:buClr>
        <a:buSzPct val="85000"/>
        <a:buFont typeface="Brush Script MT" pitchFamily="66" charset="0"/>
        <a:buChar char="O"/>
        <a:defRPr sz="2400" kern="1200">
          <a:solidFill>
            <a:schemeClr val="tx1"/>
          </a:solidFill>
          <a:latin typeface="+mn-lt"/>
          <a:ea typeface="+mn-ea"/>
          <a:cs typeface="+mn-cs"/>
        </a:defRPr>
      </a:lvl1pPr>
      <a:lvl2pPr marL="640080" indent="-274320" algn="l" defTabSz="914400" rtl="0" eaLnBrk="1" latinLnBrk="0" hangingPunct="1">
        <a:spcBef>
          <a:spcPct val="20000"/>
        </a:spcBef>
        <a:buClr>
          <a:schemeClr val="accent2"/>
        </a:buClr>
        <a:buSzPct val="85000"/>
        <a:buFont typeface="Brush Script MT" pitchFamily="66" charset="0"/>
        <a:buChar char="O"/>
        <a:defRPr sz="22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SzPct val="85000"/>
        <a:buFont typeface="Brush Script MT" pitchFamily="66" charset="0"/>
        <a:buChar char="O"/>
        <a:defRPr sz="2000" kern="1200">
          <a:solidFill>
            <a:schemeClr val="tx1"/>
          </a:solidFill>
          <a:latin typeface="+mn-lt"/>
          <a:ea typeface="+mn-ea"/>
          <a:cs typeface="+mn-cs"/>
        </a:defRPr>
      </a:lvl3pPr>
      <a:lvl4pPr marL="1280160" indent="-228600" algn="l" defTabSz="914400" rtl="0" eaLnBrk="1" latinLnBrk="0" hangingPunct="1">
        <a:spcBef>
          <a:spcPct val="20000"/>
        </a:spcBef>
        <a:buClr>
          <a:schemeClr val="accent2"/>
        </a:buClr>
        <a:buSzPct val="85000"/>
        <a:buFont typeface="Brush Script MT" pitchFamily="66" charset="0"/>
        <a:buChar char="O"/>
        <a:defRPr sz="1800" kern="1200">
          <a:solidFill>
            <a:schemeClr val="tx1"/>
          </a:solidFill>
          <a:latin typeface="+mn-lt"/>
          <a:ea typeface="+mn-ea"/>
          <a:cs typeface="+mn-cs"/>
        </a:defRPr>
      </a:lvl4pPr>
      <a:lvl5pPr marL="164592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5pPr>
      <a:lvl6pPr marL="201168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6pPr>
      <a:lvl7pPr marL="237744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7pPr>
      <a:lvl8pPr marL="274320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8pPr>
      <a:lvl9pPr marL="310896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2060848"/>
            <a:ext cx="7772400" cy="1470025"/>
          </a:xfrm>
        </p:spPr>
        <p:txBody>
          <a:bodyPr>
            <a:noAutofit/>
          </a:bodyPr>
          <a:lstStyle/>
          <a:p>
            <a:r>
              <a:rPr lang="en-US" sz="3600" b="1" dirty="0" smtClean="0">
                <a:solidFill>
                  <a:schemeClr val="tx1"/>
                </a:solidFill>
                <a:latin typeface="Arial" panose="020B0604020202020204" pitchFamily="34" charset="0"/>
                <a:cs typeface="Arial" panose="020B0604020202020204" pitchFamily="34" charset="0"/>
              </a:rPr>
              <a:t>HOSPITALITY AND GUEST SERVICES FOR THE HOTEL INDUSTRY</a:t>
            </a:r>
            <a:r>
              <a:rPr lang="en-US" sz="3600" dirty="0" smtClean="0">
                <a:solidFill>
                  <a:schemeClr val="tx1"/>
                </a:solidFill>
                <a:latin typeface="Arial" panose="020B0604020202020204" pitchFamily="34" charset="0"/>
                <a:cs typeface="Arial" panose="020B0604020202020204" pitchFamily="34" charset="0"/>
              </a:rPr>
              <a:t/>
            </a:r>
            <a:br>
              <a:rPr lang="en-US" sz="3600" dirty="0" smtClean="0">
                <a:solidFill>
                  <a:schemeClr val="tx1"/>
                </a:solidFill>
                <a:latin typeface="Arial" panose="020B0604020202020204" pitchFamily="34" charset="0"/>
                <a:cs typeface="Arial" panose="020B0604020202020204" pitchFamily="34" charset="0"/>
              </a:rPr>
            </a:br>
            <a:r>
              <a:rPr lang="en-US" sz="1200" dirty="0" smtClean="0">
                <a:latin typeface="Arial" panose="020B0604020202020204" pitchFamily="34" charset="0"/>
                <a:cs typeface="Arial" panose="020B0604020202020204" pitchFamily="34" charset="0"/>
              </a:rPr>
              <a:t>Student Name                                 </a:t>
            </a:r>
            <a:r>
              <a:rPr lang="en-US" sz="1200" dirty="0" err="1" smtClean="0">
                <a:latin typeface="Arial" panose="020B0604020202020204" pitchFamily="34" charset="0"/>
                <a:cs typeface="Arial" panose="020B0604020202020204" pitchFamily="34" charset="0"/>
              </a:rPr>
              <a:t>Alina</a:t>
            </a:r>
            <a:r>
              <a:rPr lang="en-US" sz="1200" dirty="0" smtClean="0">
                <a:latin typeface="Arial" panose="020B0604020202020204" pitchFamily="34" charset="0"/>
                <a:cs typeface="Arial" panose="020B0604020202020204" pitchFamily="34" charset="0"/>
              </a:rPr>
              <a:t> Elena </a:t>
            </a:r>
            <a:r>
              <a:rPr lang="en-US" sz="1200" dirty="0" err="1" smtClean="0">
                <a:latin typeface="Arial" panose="020B0604020202020204" pitchFamily="34" charset="0"/>
                <a:cs typeface="Arial" panose="020B0604020202020204" pitchFamily="34" charset="0"/>
              </a:rPr>
              <a:t>Craciun</a:t>
            </a:r>
            <a:r>
              <a:rPr lang="en-US" sz="1200" dirty="0">
                <a:latin typeface="Arial" panose="020B0604020202020204" pitchFamily="34" charset="0"/>
                <a:cs typeface="Arial" panose="020B0604020202020204" pitchFamily="34" charset="0"/>
              </a:rPr>
              <a:t/>
            </a:r>
            <a:br>
              <a:rPr lang="en-US" sz="1200" dirty="0">
                <a:latin typeface="Arial" panose="020B0604020202020204" pitchFamily="34" charset="0"/>
                <a:cs typeface="Arial" panose="020B0604020202020204" pitchFamily="34" charset="0"/>
              </a:rPr>
            </a:br>
            <a:r>
              <a:rPr lang="en-US" sz="1200" dirty="0" smtClean="0">
                <a:latin typeface="Arial" panose="020B0604020202020204" pitchFamily="34" charset="0"/>
                <a:cs typeface="Arial" panose="020B0604020202020204" pitchFamily="34" charset="0"/>
              </a:rPr>
              <a:t>Student Number                                               2212851</a:t>
            </a:r>
            <a:br>
              <a:rPr lang="en-US" sz="1200" dirty="0" smtClean="0">
                <a:latin typeface="Arial" panose="020B0604020202020204" pitchFamily="34" charset="0"/>
                <a:cs typeface="Arial" panose="020B0604020202020204" pitchFamily="34" charset="0"/>
              </a:rPr>
            </a:br>
            <a:r>
              <a:rPr lang="en-US" sz="1200" dirty="0" smtClean="0">
                <a:latin typeface="Arial" panose="020B0604020202020204" pitchFamily="34" charset="0"/>
                <a:cs typeface="Arial" panose="020B0604020202020204" pitchFamily="34" charset="0"/>
              </a:rPr>
              <a:t>Module Name  </a:t>
            </a:r>
            <a:r>
              <a:rPr lang="en-GB" sz="1200" dirty="0" smtClean="0">
                <a:latin typeface="Arial" panose="020B0604020202020204" pitchFamily="34" charset="0"/>
                <a:cs typeface="Arial" panose="020B0604020202020204" pitchFamily="34" charset="0"/>
              </a:rPr>
              <a:t>BMIH4003 </a:t>
            </a:r>
            <a:r>
              <a:rPr lang="en-GB" sz="1200" dirty="0">
                <a:latin typeface="Arial" panose="020B0604020202020204" pitchFamily="34" charset="0"/>
                <a:cs typeface="Arial" panose="020B0604020202020204" pitchFamily="34" charset="0"/>
              </a:rPr>
              <a:t>Hospitality &amp; Guest </a:t>
            </a:r>
            <a:r>
              <a:rPr lang="en-GB" sz="1200" dirty="0" smtClean="0">
                <a:latin typeface="Arial" panose="020B0604020202020204" pitchFamily="34" charset="0"/>
                <a:cs typeface="Arial" panose="020B0604020202020204" pitchFamily="34" charset="0"/>
              </a:rPr>
              <a:t>Services</a:t>
            </a:r>
            <a:br>
              <a:rPr lang="en-GB" sz="1200" dirty="0" smtClean="0">
                <a:latin typeface="Arial" panose="020B0604020202020204" pitchFamily="34" charset="0"/>
                <a:cs typeface="Arial" panose="020B0604020202020204" pitchFamily="34" charset="0"/>
              </a:rPr>
            </a:br>
            <a:r>
              <a:rPr lang="en-GB" sz="1200" smtClean="0">
                <a:latin typeface="Arial" panose="020B0604020202020204" pitchFamily="34" charset="0"/>
                <a:cs typeface="Arial" panose="020B0604020202020204" pitchFamily="34" charset="0"/>
              </a:rPr>
              <a:t>Module Lecturer                                   Charlotte Joyner</a:t>
            </a:r>
            <a:endParaRPr lang="en-GB" sz="12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1331641" y="3861048"/>
            <a:ext cx="2664296" cy="172819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4"/>
          <p:cNvPicPr>
            <a:picLocks noChangeAspect="1"/>
          </p:cNvPicPr>
          <p:nvPr/>
        </p:nvPicPr>
        <p:blipFill>
          <a:blip r:embed="rId3"/>
          <a:stretch>
            <a:fillRect/>
          </a:stretch>
        </p:blipFill>
        <p:spPr>
          <a:xfrm>
            <a:off x="4075482" y="3861048"/>
            <a:ext cx="3592862" cy="172819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44018266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91680" y="764704"/>
            <a:ext cx="1731371" cy="276999"/>
          </a:xfrm>
          <a:prstGeom prst="rect">
            <a:avLst/>
          </a:prstGeom>
        </p:spPr>
        <p:txBody>
          <a:bodyPr wrap="none">
            <a:spAutoFit/>
          </a:bodyPr>
          <a:lstStyle/>
          <a:p>
            <a:r>
              <a:rPr lang="en-US" sz="1200" b="1" dirty="0" smtClean="0">
                <a:solidFill>
                  <a:schemeClr val="tx1"/>
                </a:solidFill>
                <a:latin typeface="Arial" panose="020B0604020202020204" pitchFamily="34" charset="0"/>
                <a:cs typeface="Arial" panose="020B0604020202020204" pitchFamily="34" charset="0"/>
              </a:rPr>
              <a:t>TABLE OF CONTENT</a:t>
            </a:r>
            <a:endParaRPr lang="en-GB" sz="1200" dirty="0">
              <a:latin typeface="Arial" panose="020B0604020202020204" pitchFamily="34" charset="0"/>
              <a:cs typeface="Arial" panose="020B0604020202020204" pitchFamily="34" charset="0"/>
            </a:endParaRPr>
          </a:p>
        </p:txBody>
      </p:sp>
      <p:sp>
        <p:nvSpPr>
          <p:cNvPr id="3" name="Rectangle 2"/>
          <p:cNvSpPr/>
          <p:nvPr/>
        </p:nvSpPr>
        <p:spPr>
          <a:xfrm>
            <a:off x="611560" y="2204864"/>
            <a:ext cx="5112568" cy="2246769"/>
          </a:xfrm>
          <a:prstGeom prst="rect">
            <a:avLst/>
          </a:prstGeom>
        </p:spPr>
        <p:txBody>
          <a:bodyPr wrap="square">
            <a:spAutoFit/>
          </a:bodyPr>
          <a:lstStyle/>
          <a:p>
            <a:pPr algn="just">
              <a:buFont typeface="Wingdings" panose="05000000000000000000" pitchFamily="2" charset="2"/>
              <a:buChar char="q"/>
            </a:pPr>
            <a:r>
              <a:rPr lang="en-US" sz="1400" dirty="0" smtClean="0">
                <a:solidFill>
                  <a:schemeClr val="tx1"/>
                </a:solidFill>
                <a:latin typeface="Arial" panose="020B0604020202020204" pitchFamily="34" charset="0"/>
                <a:cs typeface="Arial" panose="020B0604020202020204" pitchFamily="34" charset="0"/>
              </a:rPr>
              <a:t> </a:t>
            </a:r>
            <a:r>
              <a:rPr lang="en-GB" sz="1400" dirty="0" smtClean="0">
                <a:solidFill>
                  <a:schemeClr val="tx1"/>
                </a:solidFill>
                <a:latin typeface="Arial" panose="020B0604020202020204" pitchFamily="34" charset="0"/>
                <a:cs typeface="Arial" panose="020B0604020202020204" pitchFamily="34" charset="0"/>
              </a:rPr>
              <a:t>Introduction of the Marriott international</a:t>
            </a:r>
          </a:p>
          <a:p>
            <a:pPr algn="just">
              <a:buFont typeface="Wingdings" panose="05000000000000000000" pitchFamily="2" charset="2"/>
              <a:buChar char="q"/>
            </a:pPr>
            <a:r>
              <a:rPr lang="en-GB" sz="1400" dirty="0" smtClean="0">
                <a:solidFill>
                  <a:schemeClr val="tx1"/>
                </a:solidFill>
                <a:latin typeface="Arial" panose="020B0604020202020204" pitchFamily="34" charset="0"/>
                <a:cs typeface="Arial" panose="020B0604020202020204" pitchFamily="34" charset="0"/>
              </a:rPr>
              <a:t>Main consumers of Marriott international</a:t>
            </a:r>
            <a:endParaRPr lang="en-US" sz="1400" dirty="0" smtClean="0">
              <a:solidFill>
                <a:schemeClr val="tx1"/>
              </a:solidFill>
              <a:latin typeface="Arial" panose="020B0604020202020204" pitchFamily="34" charset="0"/>
              <a:cs typeface="Arial" panose="020B0604020202020204" pitchFamily="34" charset="0"/>
            </a:endParaRPr>
          </a:p>
          <a:p>
            <a:pPr algn="just">
              <a:buFont typeface="Wingdings" panose="05000000000000000000" pitchFamily="2" charset="2"/>
              <a:buChar char="q"/>
            </a:pPr>
            <a:r>
              <a:rPr lang="en-GB" sz="1400" dirty="0" smtClean="0">
                <a:solidFill>
                  <a:schemeClr val="tx1"/>
                </a:solidFill>
                <a:latin typeface="Arial" panose="020B0604020202020204" pitchFamily="34" charset="0"/>
                <a:cs typeface="Arial" panose="020B0604020202020204" pitchFamily="34" charset="0"/>
              </a:rPr>
              <a:t>Nature, scope and role of the guest services and facilities provided by hotel brand to their guests</a:t>
            </a:r>
            <a:endParaRPr lang="en-US" sz="1400" dirty="0" smtClean="0">
              <a:solidFill>
                <a:schemeClr val="tx1"/>
              </a:solidFill>
              <a:latin typeface="Arial" panose="020B0604020202020204" pitchFamily="34" charset="0"/>
              <a:cs typeface="Arial" panose="020B0604020202020204" pitchFamily="34" charset="0"/>
            </a:endParaRPr>
          </a:p>
          <a:p>
            <a:pPr algn="just">
              <a:buFont typeface="Wingdings" panose="05000000000000000000" pitchFamily="2" charset="2"/>
              <a:buChar char="q"/>
            </a:pPr>
            <a:r>
              <a:rPr lang="en-GB" sz="1400" dirty="0" smtClean="0">
                <a:solidFill>
                  <a:schemeClr val="tx1"/>
                </a:solidFill>
                <a:latin typeface="Arial" panose="020B0604020202020204" pitchFamily="34" charset="0"/>
                <a:cs typeface="Arial" panose="020B0604020202020204" pitchFamily="34" charset="0"/>
              </a:rPr>
              <a:t>Need to consider the role and function of guests services</a:t>
            </a:r>
            <a:endParaRPr lang="en-US" sz="1400" dirty="0" smtClean="0">
              <a:solidFill>
                <a:schemeClr val="tx1"/>
              </a:solidFill>
              <a:latin typeface="Arial" panose="020B0604020202020204" pitchFamily="34" charset="0"/>
              <a:cs typeface="Arial" panose="020B0604020202020204" pitchFamily="34" charset="0"/>
            </a:endParaRPr>
          </a:p>
          <a:p>
            <a:pPr algn="just">
              <a:buFont typeface="Wingdings" panose="05000000000000000000" pitchFamily="2" charset="2"/>
              <a:buChar char="q"/>
            </a:pPr>
            <a:r>
              <a:rPr lang="en-GB" sz="1400" dirty="0" smtClean="0">
                <a:solidFill>
                  <a:schemeClr val="tx1"/>
                </a:solidFill>
                <a:latin typeface="Arial" panose="020B0604020202020204" pitchFamily="34" charset="0"/>
                <a:cs typeface="Arial" panose="020B0604020202020204" pitchFamily="34" charset="0"/>
              </a:rPr>
              <a:t>Importance of hospitality along with ways to meet and exceed guests’ expectations</a:t>
            </a:r>
            <a:endParaRPr lang="en-US" sz="1400" dirty="0" smtClean="0">
              <a:solidFill>
                <a:schemeClr val="tx1"/>
              </a:solidFill>
              <a:latin typeface="Arial" panose="020B0604020202020204" pitchFamily="34" charset="0"/>
              <a:cs typeface="Arial" panose="020B0604020202020204" pitchFamily="34" charset="0"/>
            </a:endParaRPr>
          </a:p>
          <a:p>
            <a:pPr lvl="0" algn="just">
              <a:buFont typeface="Wingdings" panose="05000000000000000000" pitchFamily="2" charset="2"/>
              <a:buChar char="q"/>
            </a:pPr>
            <a:r>
              <a:rPr lang="en-GB" sz="1400" dirty="0" smtClean="0">
                <a:solidFill>
                  <a:schemeClr val="tx1"/>
                </a:solidFill>
                <a:latin typeface="Arial" panose="020B0604020202020204" pitchFamily="34" charset="0"/>
                <a:cs typeface="Arial" panose="020B0604020202020204" pitchFamily="34" charset="0"/>
              </a:rPr>
              <a:t>Conclusion </a:t>
            </a:r>
            <a:endParaRPr lang="en-US" sz="1400" dirty="0" smtClean="0">
              <a:solidFill>
                <a:schemeClr val="tx1"/>
              </a:solidFill>
              <a:latin typeface="Arial" panose="020B0604020202020204" pitchFamily="34" charset="0"/>
              <a:cs typeface="Arial" panose="020B0604020202020204" pitchFamily="34" charset="0"/>
            </a:endParaRPr>
          </a:p>
          <a:p>
            <a:pPr algn="just">
              <a:buFont typeface="Wingdings" panose="05000000000000000000" pitchFamily="2" charset="2"/>
              <a:buChar char="q"/>
            </a:pPr>
            <a:r>
              <a:rPr lang="en-US" sz="1400" dirty="0" smtClean="0">
                <a:solidFill>
                  <a:schemeClr val="tx1"/>
                </a:solidFill>
                <a:latin typeface="Arial" panose="020B0604020202020204" pitchFamily="34" charset="0"/>
                <a:cs typeface="Arial" panose="020B0604020202020204" pitchFamily="34" charset="0"/>
              </a:rPr>
              <a:t>Introduction</a:t>
            </a:r>
          </a:p>
          <a:p>
            <a:pPr lvl="0" algn="just">
              <a:buFont typeface="Wingdings" panose="05000000000000000000" pitchFamily="2" charset="2"/>
              <a:buChar char="q"/>
            </a:pPr>
            <a:r>
              <a:rPr lang="en-GB" sz="1400" dirty="0" smtClean="0">
                <a:solidFill>
                  <a:schemeClr val="tx1"/>
                </a:solidFill>
                <a:latin typeface="Arial" panose="020B0604020202020204" pitchFamily="34" charset="0"/>
                <a:cs typeface="Arial" panose="020B0604020202020204" pitchFamily="34" charset="0"/>
              </a:rPr>
              <a:t>References</a:t>
            </a:r>
            <a:endParaRPr lang="en-US" sz="1400" dirty="0" smtClean="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1619581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412776"/>
            <a:ext cx="4320480" cy="4320480"/>
          </a:xfrm>
        </p:spPr>
        <p:txBody>
          <a:bodyPr>
            <a:normAutofit/>
          </a:bodyPr>
          <a:lstStyle/>
          <a:p>
            <a:pPr>
              <a:lnSpc>
                <a:spcPct val="150000"/>
              </a:lnSpc>
            </a:pPr>
            <a:r>
              <a:rPr lang="en-GB" sz="1200" b="0" dirty="0" smtClean="0">
                <a:solidFill>
                  <a:schemeClr val="tx1"/>
                </a:solidFill>
                <a:latin typeface="Arial" panose="020B0604020202020204" pitchFamily="34" charset="0"/>
                <a:cs typeface="Arial" panose="020B0604020202020204" pitchFamily="34" charset="0"/>
              </a:rPr>
              <a:t>Hospitality and its connected service management are responsibilities for handling and managing consumers and other related operations within the workplace (</a:t>
            </a:r>
            <a:r>
              <a:rPr lang="en-US" sz="1200" b="0" dirty="0" err="1" smtClean="0">
                <a:solidFill>
                  <a:schemeClr val="tx1"/>
                </a:solidFill>
                <a:latin typeface="Arial" panose="020B0604020202020204" pitchFamily="34" charset="0"/>
                <a:cs typeface="Arial" panose="020B0604020202020204" pitchFamily="34" charset="0"/>
              </a:rPr>
              <a:t>Semaw</a:t>
            </a:r>
            <a:r>
              <a:rPr lang="en-US" sz="1200" b="0" dirty="0" smtClean="0">
                <a:solidFill>
                  <a:schemeClr val="tx1"/>
                </a:solidFill>
                <a:latin typeface="Arial" panose="020B0604020202020204" pitchFamily="34" charset="0"/>
                <a:cs typeface="Arial" panose="020B0604020202020204" pitchFamily="34" charset="0"/>
              </a:rPr>
              <a:t> and et.al., 2014).</a:t>
            </a:r>
            <a:br>
              <a:rPr lang="en-US" sz="1200" b="0" dirty="0" smtClean="0">
                <a:solidFill>
                  <a:schemeClr val="tx1"/>
                </a:solidFill>
                <a:latin typeface="Arial" panose="020B0604020202020204" pitchFamily="34" charset="0"/>
                <a:cs typeface="Arial" panose="020B0604020202020204" pitchFamily="34" charset="0"/>
              </a:rPr>
            </a:br>
            <a:r>
              <a:rPr lang="en-GB" sz="1200" b="0" dirty="0" smtClean="0">
                <a:solidFill>
                  <a:schemeClr val="tx1"/>
                </a:solidFill>
                <a:latin typeface="Arial" panose="020B0604020202020204" pitchFamily="34" charset="0"/>
                <a:cs typeface="Arial" panose="020B0604020202020204" pitchFamily="34" charset="0"/>
              </a:rPr>
              <a:t>This report will elaborate the same concept by choosing Marriott International as a firm which is an American multinational company headquartered in Bethesda, Maryland. </a:t>
            </a:r>
            <a:r>
              <a:rPr lang="en-US" sz="1200" b="0" dirty="0" smtClean="0">
                <a:solidFill>
                  <a:schemeClr val="tx1"/>
                </a:solidFill>
                <a:latin typeface="Arial" panose="020B0604020202020204" pitchFamily="34" charset="0"/>
                <a:cs typeface="Arial" panose="020B0604020202020204" pitchFamily="34" charset="0"/>
              </a:rPr>
              <a:t/>
            </a:r>
            <a:br>
              <a:rPr lang="en-US" sz="1200" b="0" dirty="0" smtClean="0">
                <a:solidFill>
                  <a:schemeClr val="tx1"/>
                </a:solidFill>
                <a:latin typeface="Arial" panose="020B0604020202020204" pitchFamily="34" charset="0"/>
                <a:cs typeface="Arial" panose="020B0604020202020204" pitchFamily="34" charset="0"/>
              </a:rPr>
            </a:br>
            <a:endParaRPr lang="en-GB" sz="1200" b="0" dirty="0">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539552" y="836712"/>
            <a:ext cx="7772400" cy="648072"/>
          </a:xfrm>
        </p:spPr>
        <p:txBody>
          <a:bodyPr>
            <a:normAutofit/>
          </a:bodyPr>
          <a:lstStyle/>
          <a:p>
            <a:r>
              <a:rPr lang="en-GB" sz="1200" b="1" dirty="0" smtClean="0">
                <a:solidFill>
                  <a:schemeClr val="tx1"/>
                </a:solidFill>
                <a:latin typeface="Times New Roman" panose="02020603050405020304" pitchFamily="18" charset="0"/>
                <a:cs typeface="Times New Roman" panose="02020603050405020304" pitchFamily="18" charset="0"/>
              </a:rPr>
              <a:t>INTRODUCTION</a:t>
            </a:r>
            <a:r>
              <a:rPr lang="en-US" sz="1200" dirty="0" smtClean="0"/>
              <a:t/>
            </a:r>
            <a:br>
              <a:rPr lang="en-US" sz="1200" dirty="0" smtClean="0"/>
            </a:br>
            <a:endParaRPr lang="en-GB" sz="1200" dirty="0"/>
          </a:p>
        </p:txBody>
      </p:sp>
      <p:pic>
        <p:nvPicPr>
          <p:cNvPr id="4" name="Picture 3"/>
          <p:cNvPicPr>
            <a:picLocks noChangeAspect="1"/>
          </p:cNvPicPr>
          <p:nvPr/>
        </p:nvPicPr>
        <p:blipFill>
          <a:blip r:embed="rId2"/>
          <a:stretch>
            <a:fillRect/>
          </a:stretch>
        </p:blipFill>
        <p:spPr>
          <a:xfrm>
            <a:off x="4644008" y="1124745"/>
            <a:ext cx="3528613" cy="237626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92545303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1268760"/>
            <a:ext cx="5184576" cy="3816424"/>
          </a:xfrm>
        </p:spPr>
        <p:txBody>
          <a:bodyPr>
            <a:normAutofit/>
          </a:bodyPr>
          <a:lstStyle/>
          <a:p>
            <a:pPr>
              <a:lnSpc>
                <a:spcPct val="160000"/>
              </a:lnSpc>
            </a:pPr>
            <a:r>
              <a:rPr lang="en-GB" sz="1200" b="0" dirty="0" smtClean="0">
                <a:latin typeface="Arial" panose="020B0604020202020204" pitchFamily="34" charset="0"/>
                <a:cs typeface="Arial" panose="020B0604020202020204" pitchFamily="34" charset="0"/>
              </a:rPr>
              <a:t>Marriott International is among the most powerful group in the hospitality industry. </a:t>
            </a:r>
            <a:br>
              <a:rPr lang="en-GB" sz="1200" b="0" dirty="0" smtClean="0">
                <a:latin typeface="Arial" panose="020B0604020202020204" pitchFamily="34" charset="0"/>
                <a:cs typeface="Arial" panose="020B0604020202020204" pitchFamily="34" charset="0"/>
              </a:rPr>
            </a:br>
            <a:r>
              <a:rPr lang="en-GB" sz="1200" b="0" dirty="0" smtClean="0">
                <a:latin typeface="Arial" panose="020B0604020202020204" pitchFamily="34" charset="0"/>
                <a:cs typeface="Arial" panose="020B0604020202020204" pitchFamily="34" charset="0"/>
              </a:rPr>
              <a:t>The company is having itself more than 30 brands and 8000 plus properties all across 140 countries as well as territories (</a:t>
            </a:r>
            <a:r>
              <a:rPr lang="en-US" sz="1200" b="0" dirty="0" smtClean="0">
                <a:latin typeface="Arial" panose="020B0604020202020204" pitchFamily="34" charset="0"/>
                <a:cs typeface="Arial" panose="020B0604020202020204" pitchFamily="34" charset="0"/>
              </a:rPr>
              <a:t>Law, </a:t>
            </a:r>
            <a:r>
              <a:rPr lang="en-US" sz="1200" b="0" dirty="0" err="1" smtClean="0">
                <a:latin typeface="Arial" panose="020B0604020202020204" pitchFamily="34" charset="0"/>
                <a:cs typeface="Arial" panose="020B0604020202020204" pitchFamily="34" charset="0"/>
              </a:rPr>
              <a:t>Buhalis</a:t>
            </a:r>
            <a:r>
              <a:rPr lang="en-US" sz="1200" b="0" dirty="0" smtClean="0">
                <a:latin typeface="Arial" panose="020B0604020202020204" pitchFamily="34" charset="0"/>
                <a:cs typeface="Arial" panose="020B0604020202020204" pitchFamily="34" charset="0"/>
              </a:rPr>
              <a:t> and </a:t>
            </a:r>
            <a:r>
              <a:rPr lang="en-US" sz="1200" b="0" dirty="0" err="1" smtClean="0">
                <a:latin typeface="Arial" panose="020B0604020202020204" pitchFamily="34" charset="0"/>
                <a:cs typeface="Arial" panose="020B0604020202020204" pitchFamily="34" charset="0"/>
              </a:rPr>
              <a:t>Cobanoglu</a:t>
            </a:r>
            <a:r>
              <a:rPr lang="en-US" sz="1200" b="0" dirty="0" smtClean="0">
                <a:latin typeface="Arial" panose="020B0604020202020204" pitchFamily="34" charset="0"/>
                <a:cs typeface="Arial" panose="020B0604020202020204" pitchFamily="34" charset="0"/>
              </a:rPr>
              <a:t>, 2014).</a:t>
            </a:r>
            <a:br>
              <a:rPr lang="en-US" sz="1200" b="0" dirty="0" smtClean="0">
                <a:latin typeface="Arial" panose="020B0604020202020204" pitchFamily="34" charset="0"/>
                <a:cs typeface="Arial" panose="020B0604020202020204" pitchFamily="34" charset="0"/>
              </a:rPr>
            </a:br>
            <a:r>
              <a:rPr lang="en-GB" sz="1200" b="0" dirty="0" smtClean="0">
                <a:latin typeface="Arial" panose="020B0604020202020204" pitchFamily="34" charset="0"/>
                <a:cs typeface="Arial" panose="020B0604020202020204" pitchFamily="34" charset="0"/>
              </a:rPr>
              <a:t>The Marriott International employees more than 120000 employees all over their ambiences and offers hotel reservations, accommodation, timeshare vacations, hotel packages, car rental services, etc. to their guests which makes their services highly efficient and successful from others (</a:t>
            </a:r>
            <a:r>
              <a:rPr lang="en-US" sz="1200" b="0" i="1" dirty="0" smtClean="0">
                <a:latin typeface="Arial" panose="020B0604020202020204" pitchFamily="34" charset="0"/>
                <a:cs typeface="Arial" panose="020B0604020202020204" pitchFamily="34" charset="0"/>
              </a:rPr>
              <a:t>Institute of Hospitality</a:t>
            </a:r>
            <a:r>
              <a:rPr lang="en-US" sz="1200" b="0" dirty="0" smtClean="0">
                <a:latin typeface="Arial" panose="020B0604020202020204" pitchFamily="34" charset="0"/>
                <a:cs typeface="Arial" panose="020B0604020202020204" pitchFamily="34" charset="0"/>
              </a:rPr>
              <a:t>, 2023)</a:t>
            </a:r>
            <a:r>
              <a:rPr lang="en-GB" sz="1200" b="0" dirty="0" smtClean="0">
                <a:latin typeface="Arial" panose="020B0604020202020204" pitchFamily="34" charset="0"/>
                <a:cs typeface="Arial" panose="020B0604020202020204" pitchFamily="34" charset="0"/>
              </a:rPr>
              <a:t>.</a:t>
            </a:r>
            <a:r>
              <a:rPr lang="en-US" sz="1200" b="0" dirty="0" smtClean="0">
                <a:latin typeface="Arial" panose="020B0604020202020204" pitchFamily="34" charset="0"/>
                <a:cs typeface="Arial" panose="020B0604020202020204" pitchFamily="34" charset="0"/>
              </a:rPr>
              <a:t/>
            </a:r>
            <a:br>
              <a:rPr lang="en-US" sz="1200" b="0" dirty="0" smtClean="0">
                <a:latin typeface="Arial" panose="020B0604020202020204" pitchFamily="34" charset="0"/>
                <a:cs typeface="Arial" panose="020B0604020202020204" pitchFamily="34" charset="0"/>
              </a:rPr>
            </a:br>
            <a:r>
              <a:rPr lang="en-US" sz="1200" b="0" dirty="0" smtClean="0">
                <a:latin typeface="Arial" panose="020B0604020202020204" pitchFamily="34" charset="0"/>
                <a:cs typeface="Arial" panose="020B0604020202020204" pitchFamily="34" charset="0"/>
              </a:rPr>
              <a:t/>
            </a:r>
            <a:br>
              <a:rPr lang="en-US" sz="1200" b="0" dirty="0" smtClean="0">
                <a:latin typeface="Arial" panose="020B0604020202020204" pitchFamily="34" charset="0"/>
                <a:cs typeface="Arial" panose="020B0604020202020204" pitchFamily="34" charset="0"/>
              </a:rPr>
            </a:br>
            <a:endParaRPr lang="en-GB" sz="1200" b="0" dirty="0">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1835696" y="620688"/>
            <a:ext cx="5112568" cy="446773"/>
          </a:xfrm>
        </p:spPr>
        <p:txBody>
          <a:bodyPr>
            <a:normAutofit lnSpcReduction="10000"/>
          </a:bodyPr>
          <a:lstStyle/>
          <a:p>
            <a:r>
              <a:rPr lang="en-GB" sz="1200" b="1" dirty="0" smtClean="0">
                <a:solidFill>
                  <a:schemeClr val="tx1"/>
                </a:solidFill>
                <a:latin typeface="Arial" panose="020B0604020202020204" pitchFamily="34" charset="0"/>
                <a:cs typeface="Arial" panose="020B0604020202020204" pitchFamily="34" charset="0"/>
              </a:rPr>
              <a:t>INTRODUCTION OF THE MARRIOTT INTERNATIONAL</a:t>
            </a:r>
            <a:r>
              <a:rPr lang="en-US" sz="1200" u="sng" dirty="0" smtClean="0">
                <a:solidFill>
                  <a:schemeClr val="tx1"/>
                </a:solidFill>
                <a:latin typeface="Arial" panose="020B0604020202020204" pitchFamily="34" charset="0"/>
                <a:cs typeface="Arial" panose="020B0604020202020204" pitchFamily="34" charset="0"/>
              </a:rPr>
              <a:t/>
            </a:r>
            <a:br>
              <a:rPr lang="en-US" sz="1200" u="sng" dirty="0" smtClean="0">
                <a:solidFill>
                  <a:schemeClr val="tx1"/>
                </a:solidFill>
                <a:latin typeface="Arial" panose="020B0604020202020204" pitchFamily="34" charset="0"/>
                <a:cs typeface="Arial" panose="020B0604020202020204" pitchFamily="34" charset="0"/>
              </a:rPr>
            </a:br>
            <a:endParaRPr lang="en-GB" sz="1200" dirty="0">
              <a:solidFill>
                <a:schemeClr val="tx1"/>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6012160" y="3861048"/>
            <a:ext cx="2080302" cy="212396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212901855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620688"/>
            <a:ext cx="7488832" cy="3528392"/>
          </a:xfrm>
        </p:spPr>
        <p:txBody>
          <a:bodyPr>
            <a:normAutofit/>
          </a:bodyPr>
          <a:lstStyle/>
          <a:p>
            <a:pPr>
              <a:lnSpc>
                <a:spcPct val="160000"/>
              </a:lnSpc>
            </a:pPr>
            <a:r>
              <a:rPr lang="en-US" sz="1200" b="0" dirty="0" smtClean="0">
                <a:solidFill>
                  <a:schemeClr val="tx1"/>
                </a:solidFill>
                <a:latin typeface="Arial" panose="020B0604020202020204" pitchFamily="34" charset="0"/>
                <a:cs typeface="Arial" panose="020B0604020202020204" pitchFamily="34" charset="0"/>
              </a:rPr>
              <a:t>It is one of the most reputed establishment into the hospitality industry and has 30 sub brands those are diversified according to the consumers’ convenience and comfort (Fu, </a:t>
            </a:r>
            <a:r>
              <a:rPr lang="en-US" sz="1200" b="0" dirty="0" err="1" smtClean="0">
                <a:solidFill>
                  <a:schemeClr val="tx1"/>
                </a:solidFill>
                <a:latin typeface="Arial" panose="020B0604020202020204" pitchFamily="34" charset="0"/>
                <a:cs typeface="Arial" panose="020B0604020202020204" pitchFamily="34" charset="0"/>
              </a:rPr>
              <a:t>Tanyatanaboon</a:t>
            </a:r>
            <a:r>
              <a:rPr lang="en-US" sz="1200" b="0" dirty="0" smtClean="0">
                <a:solidFill>
                  <a:schemeClr val="tx1"/>
                </a:solidFill>
                <a:latin typeface="Arial" panose="020B0604020202020204" pitchFamily="34" charset="0"/>
                <a:cs typeface="Arial" panose="020B0604020202020204" pitchFamily="34" charset="0"/>
              </a:rPr>
              <a:t> and </a:t>
            </a:r>
            <a:r>
              <a:rPr lang="en-US" sz="1200" b="0" dirty="0" err="1" smtClean="0">
                <a:solidFill>
                  <a:schemeClr val="tx1"/>
                </a:solidFill>
                <a:latin typeface="Arial" panose="020B0604020202020204" pitchFamily="34" charset="0"/>
                <a:cs typeface="Arial" panose="020B0604020202020204" pitchFamily="34" charset="0"/>
              </a:rPr>
              <a:t>Lehto</a:t>
            </a:r>
            <a:r>
              <a:rPr lang="en-US" sz="1200" b="0" dirty="0" smtClean="0">
                <a:solidFill>
                  <a:schemeClr val="tx1"/>
                </a:solidFill>
                <a:latin typeface="Arial" panose="020B0604020202020204" pitchFamily="34" charset="0"/>
                <a:cs typeface="Arial" panose="020B0604020202020204" pitchFamily="34" charset="0"/>
              </a:rPr>
              <a:t>, 2019</a:t>
            </a:r>
            <a:br>
              <a:rPr lang="en-US" sz="1200" b="0" dirty="0" smtClean="0">
                <a:solidFill>
                  <a:schemeClr val="tx1"/>
                </a:solidFill>
                <a:latin typeface="Arial" panose="020B0604020202020204" pitchFamily="34" charset="0"/>
                <a:cs typeface="Arial" panose="020B0604020202020204" pitchFamily="34" charset="0"/>
              </a:rPr>
            </a:br>
            <a:r>
              <a:rPr lang="en-US" sz="1200" b="0" dirty="0" smtClean="0">
                <a:solidFill>
                  <a:schemeClr val="tx1"/>
                </a:solidFill>
                <a:latin typeface="Arial" panose="020B0604020202020204" pitchFamily="34" charset="0"/>
                <a:cs typeface="Arial" panose="020B0604020202020204" pitchFamily="34" charset="0"/>
              </a:rPr>
              <a:t>The Marriott International acts as a luxury brand and is meant to focus over customers who are seeking for quiet and luxurious atmosphere at the time of their accommodation. </a:t>
            </a:r>
            <a:br>
              <a:rPr lang="en-US" sz="1200" b="0" dirty="0" smtClean="0">
                <a:solidFill>
                  <a:schemeClr val="tx1"/>
                </a:solidFill>
                <a:latin typeface="Arial" panose="020B0604020202020204" pitchFamily="34" charset="0"/>
                <a:cs typeface="Arial" panose="020B0604020202020204" pitchFamily="34" charset="0"/>
              </a:rPr>
            </a:br>
            <a:r>
              <a:rPr lang="en-US" sz="1200" b="0" dirty="0" smtClean="0">
                <a:solidFill>
                  <a:schemeClr val="tx1"/>
                </a:solidFill>
                <a:latin typeface="Arial" panose="020B0604020202020204" pitchFamily="34" charset="0"/>
                <a:cs typeface="Arial" panose="020B0604020202020204" pitchFamily="34" charset="0"/>
              </a:rPr>
              <a:t>They offer their premium services to all kinds of people who are under the category of corporate, transient, wholesale or group users along with make their segmentation on the basis of demographic, geographic, psychographic and behavioral factors. </a:t>
            </a:r>
            <a:br>
              <a:rPr lang="en-US" sz="1200" b="0" dirty="0" smtClean="0">
                <a:solidFill>
                  <a:schemeClr val="tx1"/>
                </a:solidFill>
                <a:latin typeface="Arial" panose="020B0604020202020204" pitchFamily="34" charset="0"/>
                <a:cs typeface="Arial" panose="020B0604020202020204" pitchFamily="34" charset="0"/>
              </a:rPr>
            </a:br>
            <a:endParaRPr lang="en-GB" sz="1200" b="0" dirty="0">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539552" y="620688"/>
            <a:ext cx="7772400" cy="792087"/>
          </a:xfrm>
        </p:spPr>
        <p:txBody>
          <a:bodyPr/>
          <a:lstStyle/>
          <a:p>
            <a:r>
              <a:rPr lang="en-GB" sz="1200" b="1" dirty="0" smtClean="0">
                <a:solidFill>
                  <a:schemeClr val="tx1"/>
                </a:solidFill>
                <a:latin typeface="Arial" panose="020B0604020202020204" pitchFamily="34" charset="0"/>
                <a:cs typeface="Arial" panose="020B0604020202020204" pitchFamily="34" charset="0"/>
              </a:rPr>
              <a:t>MAIN CONSUMERS OF MARRIOTT INTERNATIONAL</a:t>
            </a:r>
            <a:r>
              <a:rPr lang="en-US" sz="1100" b="1" u="sng" dirty="0" smtClean="0"/>
              <a:t/>
            </a:r>
            <a:br>
              <a:rPr lang="en-US" sz="1100" b="1" u="sng" dirty="0" smtClean="0"/>
            </a:br>
            <a:endParaRPr lang="en-GB" b="1" dirty="0"/>
          </a:p>
        </p:txBody>
      </p:sp>
      <p:pic>
        <p:nvPicPr>
          <p:cNvPr id="4" name="Picture 3"/>
          <p:cNvPicPr>
            <a:picLocks noChangeAspect="1"/>
          </p:cNvPicPr>
          <p:nvPr/>
        </p:nvPicPr>
        <p:blipFill>
          <a:blip r:embed="rId2"/>
          <a:stretch>
            <a:fillRect/>
          </a:stretch>
        </p:blipFill>
        <p:spPr>
          <a:xfrm>
            <a:off x="5436096" y="3933056"/>
            <a:ext cx="2566018" cy="195942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83068164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15416"/>
            <a:ext cx="7772400" cy="5256584"/>
          </a:xfrm>
        </p:spPr>
        <p:txBody>
          <a:bodyPr>
            <a:normAutofit/>
          </a:bodyPr>
          <a:lstStyle/>
          <a:p>
            <a:pPr>
              <a:lnSpc>
                <a:spcPct val="150000"/>
              </a:lnSpc>
            </a:pPr>
            <a:r>
              <a:rPr lang="en-GB" sz="1200" dirty="0" smtClean="0">
                <a:latin typeface="Arial" panose="020B0604020202020204" pitchFamily="34" charset="0"/>
                <a:cs typeface="Arial" panose="020B0604020202020204" pitchFamily="34" charset="0"/>
              </a:rPr>
              <a:t>Marriott is the largest hotel chain all across the world by providing number of available rooms to their guests along with varied effectual services to them. The Marriott itself have 30 brands with 8000 properties containing 1425055 rooms into 132 countries and territories. It is basically a diversified hospitality company that manages and franchises a broad portfolio of hotels along with relevant lodging facilities (</a:t>
            </a:r>
            <a:r>
              <a:rPr lang="en-US" sz="1200" dirty="0" err="1" smtClean="0">
                <a:latin typeface="Arial" panose="020B0604020202020204" pitchFamily="34" charset="0"/>
                <a:cs typeface="Arial" panose="020B0604020202020204" pitchFamily="34" charset="0"/>
              </a:rPr>
              <a:t>Mintzberg</a:t>
            </a:r>
            <a:r>
              <a:rPr lang="en-US" sz="1200" dirty="0" smtClean="0">
                <a:latin typeface="Arial" panose="020B0604020202020204" pitchFamily="34" charset="0"/>
                <a:cs typeface="Arial" panose="020B0604020202020204" pitchFamily="34" charset="0"/>
              </a:rPr>
              <a:t>, 2004.</a:t>
            </a:r>
            <a:r>
              <a:rPr lang="en-GB" sz="1200" dirty="0" smtClean="0">
                <a:latin typeface="Arial" panose="020B0604020202020204" pitchFamily="34" charset="0"/>
                <a:cs typeface="Arial" panose="020B0604020202020204" pitchFamily="34" charset="0"/>
              </a:rPr>
              <a:t> </a:t>
            </a:r>
            <a:br>
              <a:rPr lang="en-GB" sz="1200" dirty="0" smtClean="0">
                <a:latin typeface="Arial" panose="020B0604020202020204" pitchFamily="34" charset="0"/>
                <a:cs typeface="Arial" panose="020B0604020202020204" pitchFamily="34" charset="0"/>
              </a:rPr>
            </a:br>
            <a:r>
              <a:rPr lang="en-GB" sz="1200" dirty="0" smtClean="0">
                <a:latin typeface="Arial" panose="020B0604020202020204" pitchFamily="34" charset="0"/>
                <a:cs typeface="Arial" panose="020B0604020202020204" pitchFamily="34" charset="0"/>
              </a:rPr>
              <a:t>This widens their scope in every context. Moreover, it also includes food and beverages, recreation, lodging, travel &amp; tourism and meetings &amp; events which also broadens their customer base. </a:t>
            </a:r>
            <a:br>
              <a:rPr lang="en-GB" sz="1200" dirty="0" smtClean="0">
                <a:latin typeface="Arial" panose="020B0604020202020204" pitchFamily="34" charset="0"/>
                <a:cs typeface="Arial" panose="020B0604020202020204" pitchFamily="34" charset="0"/>
              </a:rPr>
            </a:br>
            <a:r>
              <a:rPr lang="en-GB" sz="1200" dirty="0" smtClean="0">
                <a:latin typeface="Arial" panose="020B0604020202020204" pitchFamily="34" charset="0"/>
                <a:cs typeface="Arial" panose="020B0604020202020204" pitchFamily="34" charset="0"/>
              </a:rPr>
              <a:t>It illustrates the ways in which Marriott International staff members responds when anything goes wrong or a guest expresses a requirement or need (</a:t>
            </a:r>
            <a:r>
              <a:rPr lang="en-US" sz="1200" dirty="0" smtClean="0">
                <a:latin typeface="Arial" panose="020B0604020202020204" pitchFamily="34" charset="0"/>
                <a:cs typeface="Arial" panose="020B0604020202020204" pitchFamily="34" charset="0"/>
              </a:rPr>
              <a:t>Management Today, 2023)</a:t>
            </a:r>
            <a:r>
              <a:rPr lang="en-GB" sz="1200" dirty="0" smtClean="0">
                <a:latin typeface="Arial" panose="020B0604020202020204" pitchFamily="34" charset="0"/>
                <a:cs typeface="Arial" panose="020B0604020202020204" pitchFamily="34" charset="0"/>
              </a:rPr>
              <a:t>. </a:t>
            </a:r>
            <a:br>
              <a:rPr lang="en-GB" sz="1200" dirty="0" smtClean="0">
                <a:latin typeface="Arial" panose="020B0604020202020204" pitchFamily="34" charset="0"/>
                <a:cs typeface="Arial" panose="020B0604020202020204" pitchFamily="34" charset="0"/>
              </a:rPr>
            </a:br>
            <a:r>
              <a:rPr lang="en-GB" sz="1200" dirty="0" smtClean="0">
                <a:latin typeface="Arial" panose="020B0604020202020204" pitchFamily="34" charset="0"/>
                <a:cs typeface="Arial" panose="020B0604020202020204" pitchFamily="34" charset="0"/>
              </a:rPr>
              <a:t>. Thus, the role of the hotel brand is to stems continuous development into the field of hospitality provision and their scope is highly enormous in nature. </a:t>
            </a:r>
            <a:br>
              <a:rPr lang="en-GB" sz="1200" dirty="0" smtClean="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683568" y="692696"/>
            <a:ext cx="7484368" cy="792088"/>
          </a:xfrm>
        </p:spPr>
        <p:txBody>
          <a:bodyPr>
            <a:normAutofit/>
          </a:bodyPr>
          <a:lstStyle/>
          <a:p>
            <a:r>
              <a:rPr lang="en-GB" sz="1200" b="1" dirty="0" smtClean="0">
                <a:solidFill>
                  <a:schemeClr val="tx1"/>
                </a:solidFill>
                <a:latin typeface="Arial" panose="020B0604020202020204" pitchFamily="34" charset="0"/>
                <a:cs typeface="Arial" panose="020B0604020202020204" pitchFamily="34" charset="0"/>
              </a:rPr>
              <a:t>NATURE, SCOPE AND ROLE OF THE GUEST SERVICES AND FACILITIES PROVIDED BY HOTEL BRAND TO THEIR GUESTS</a:t>
            </a:r>
            <a:endParaRPr lang="en-GB" sz="12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472818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836712"/>
            <a:ext cx="6048672" cy="3456384"/>
          </a:xfrm>
        </p:spPr>
        <p:txBody>
          <a:bodyPr>
            <a:normAutofit/>
          </a:bodyPr>
          <a:lstStyle/>
          <a:p>
            <a:pPr>
              <a:lnSpc>
                <a:spcPct val="150000"/>
              </a:lnSpc>
            </a:pPr>
            <a:r>
              <a:rPr lang="en-GB" sz="1200" b="0" dirty="0" smtClean="0">
                <a:solidFill>
                  <a:schemeClr val="tx1"/>
                </a:solidFill>
                <a:latin typeface="Times New Roman" panose="02020603050405020304" pitchFamily="18" charset="0"/>
                <a:cs typeface="Times New Roman" panose="02020603050405020304" pitchFamily="18" charset="0"/>
              </a:rPr>
              <a:t>The hospitality and tourism industry is the fastest growing sector in today’s world (</a:t>
            </a:r>
            <a:r>
              <a:rPr lang="en-US" sz="1200" b="0" dirty="0" err="1" smtClean="0">
                <a:solidFill>
                  <a:schemeClr val="tx1"/>
                </a:solidFill>
              </a:rPr>
              <a:t>Tesone</a:t>
            </a:r>
            <a:r>
              <a:rPr lang="en-US" sz="1200" b="0" dirty="0" smtClean="0">
                <a:solidFill>
                  <a:schemeClr val="tx1"/>
                </a:solidFill>
              </a:rPr>
              <a:t>, 2014).</a:t>
            </a:r>
            <a:br>
              <a:rPr lang="en-US" sz="1200" b="0" dirty="0" smtClean="0">
                <a:solidFill>
                  <a:schemeClr val="tx1"/>
                </a:solidFill>
              </a:rPr>
            </a:br>
            <a:r>
              <a:rPr lang="en-GB" sz="1200" b="0" dirty="0" smtClean="0">
                <a:solidFill>
                  <a:schemeClr val="tx1"/>
                </a:solidFill>
                <a:latin typeface="Times New Roman" panose="02020603050405020304" pitchFamily="18" charset="0"/>
                <a:cs typeface="Times New Roman" panose="02020603050405020304" pitchFamily="18" charset="0"/>
              </a:rPr>
              <a:t>. This consists of so many professions which makes it highly unique in each and every aspect. Hence, providing quality guests services is the ultimate part and reason for appropriate success by the companies. </a:t>
            </a:r>
            <a:br>
              <a:rPr lang="en-GB" sz="1200" b="0" dirty="0" smtClean="0">
                <a:solidFill>
                  <a:schemeClr val="tx1"/>
                </a:solidFill>
                <a:latin typeface="Times New Roman" panose="02020603050405020304" pitchFamily="18" charset="0"/>
                <a:cs typeface="Times New Roman" panose="02020603050405020304" pitchFamily="18" charset="0"/>
              </a:rPr>
            </a:br>
            <a:r>
              <a:rPr lang="en-GB" sz="1200" b="0" dirty="0" smtClean="0">
                <a:solidFill>
                  <a:schemeClr val="tx1"/>
                </a:solidFill>
                <a:latin typeface="Times New Roman" panose="02020603050405020304" pitchFamily="18" charset="0"/>
                <a:cs typeface="Times New Roman" panose="02020603050405020304" pitchFamily="18" charset="0"/>
              </a:rPr>
              <a:t>Treating guests as their family members are the major role of the guest representatives which improves guests’ experiences. This enables their stay much more comfortable as well as satisfactory and could lead them to visit the hospitality again in the near future terms. </a:t>
            </a:r>
            <a:r>
              <a:rPr lang="en-US" sz="1200" b="0" dirty="0" smtClean="0">
                <a:solidFill>
                  <a:schemeClr val="tx1"/>
                </a:solidFill>
                <a:latin typeface="Times New Roman" panose="02020603050405020304" pitchFamily="18" charset="0"/>
                <a:cs typeface="Times New Roman" panose="02020603050405020304" pitchFamily="18" charset="0"/>
              </a:rPr>
              <a:t/>
            </a:r>
            <a:br>
              <a:rPr lang="en-US" sz="1200" b="0" dirty="0" smtClean="0">
                <a:solidFill>
                  <a:schemeClr val="tx1"/>
                </a:solidFill>
                <a:latin typeface="Times New Roman" panose="02020603050405020304" pitchFamily="18" charset="0"/>
                <a:cs typeface="Times New Roman" panose="02020603050405020304" pitchFamily="18" charset="0"/>
              </a:rPr>
            </a:br>
            <a:endParaRPr lang="en-GB" sz="1200" b="0" dirty="0">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611560" y="692695"/>
            <a:ext cx="7772400" cy="576065"/>
          </a:xfrm>
        </p:spPr>
        <p:txBody>
          <a:bodyPr>
            <a:normAutofit lnSpcReduction="10000"/>
          </a:bodyPr>
          <a:lstStyle/>
          <a:p>
            <a:r>
              <a:rPr lang="en-GB" sz="1200" b="1" dirty="0" smtClean="0">
                <a:solidFill>
                  <a:schemeClr val="tx1"/>
                </a:solidFill>
                <a:latin typeface="Arial" panose="020B0604020202020204" pitchFamily="34" charset="0"/>
                <a:cs typeface="Arial" panose="020B0604020202020204" pitchFamily="34" charset="0"/>
              </a:rPr>
              <a:t>NEED TO CONSIDER THE ROLE AND FUNCTION OF GUESTS SERVICES</a:t>
            </a:r>
            <a:r>
              <a:rPr lang="en-US" sz="1100" b="1" u="sng" dirty="0" smtClean="0"/>
              <a:t/>
            </a:r>
            <a:br>
              <a:rPr lang="en-US" sz="1100" b="1" u="sng" dirty="0" smtClean="0"/>
            </a:br>
            <a:endParaRPr lang="en-GB" dirty="0"/>
          </a:p>
        </p:txBody>
      </p:sp>
      <p:pic>
        <p:nvPicPr>
          <p:cNvPr id="4" name="Picture 3"/>
          <p:cNvPicPr>
            <a:picLocks noChangeAspect="1"/>
          </p:cNvPicPr>
          <p:nvPr/>
        </p:nvPicPr>
        <p:blipFill>
          <a:blip r:embed="rId2"/>
          <a:stretch>
            <a:fillRect/>
          </a:stretch>
        </p:blipFill>
        <p:spPr>
          <a:xfrm>
            <a:off x="5292080" y="4005064"/>
            <a:ext cx="3057861" cy="216024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34210044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918897"/>
            <a:ext cx="5328592" cy="4752528"/>
          </a:xfrm>
        </p:spPr>
        <p:txBody>
          <a:bodyPr>
            <a:normAutofit/>
          </a:bodyPr>
          <a:lstStyle/>
          <a:p>
            <a:pPr>
              <a:lnSpc>
                <a:spcPct val="150000"/>
              </a:lnSpc>
            </a:pPr>
            <a:r>
              <a:rPr lang="en-GB" sz="1200" b="0" dirty="0" smtClean="0">
                <a:solidFill>
                  <a:schemeClr val="tx1"/>
                </a:solidFill>
                <a:latin typeface="Arial" panose="020B0604020202020204" pitchFamily="34" charset="0"/>
                <a:cs typeface="Arial" panose="020B0604020202020204" pitchFamily="34" charset="0"/>
              </a:rPr>
              <a:t>Guests want entertainment and comfort within any hotel which illustrates that the rooms should be clean and comfortable along with amenities like pools and restaurants are a major bonus. </a:t>
            </a:r>
            <a:br>
              <a:rPr lang="en-GB" sz="1200" b="0" dirty="0" smtClean="0">
                <a:solidFill>
                  <a:schemeClr val="tx1"/>
                </a:solidFill>
                <a:latin typeface="Arial" panose="020B0604020202020204" pitchFamily="34" charset="0"/>
                <a:cs typeface="Arial" panose="020B0604020202020204" pitchFamily="34" charset="0"/>
              </a:rPr>
            </a:br>
            <a:r>
              <a:rPr lang="en-GB" sz="1200" b="0" dirty="0" smtClean="0">
                <a:solidFill>
                  <a:schemeClr val="tx1"/>
                </a:solidFill>
                <a:latin typeface="Arial" panose="020B0604020202020204" pitchFamily="34" charset="0"/>
                <a:cs typeface="Arial" panose="020B0604020202020204" pitchFamily="34" charset="0"/>
              </a:rPr>
              <a:t>Local attractions also encourage the people to move outside and reside in hotels that are located near local tourists’ attractions. This helps in making the hospitality highly popular and successful among their users (</a:t>
            </a:r>
            <a:r>
              <a:rPr lang="en-US" sz="1200" b="0" dirty="0" smtClean="0">
                <a:solidFill>
                  <a:schemeClr val="tx1"/>
                </a:solidFill>
                <a:latin typeface="Arial" panose="020B0604020202020204" pitchFamily="34" charset="0"/>
                <a:cs typeface="Arial" panose="020B0604020202020204" pitchFamily="34" charset="0"/>
              </a:rPr>
              <a:t>Walker, 2013) </a:t>
            </a:r>
            <a:br>
              <a:rPr lang="en-US" sz="1200" b="0" dirty="0" smtClean="0">
                <a:solidFill>
                  <a:schemeClr val="tx1"/>
                </a:solidFill>
                <a:latin typeface="Arial" panose="020B0604020202020204" pitchFamily="34" charset="0"/>
                <a:cs typeface="Arial" panose="020B0604020202020204" pitchFamily="34" charset="0"/>
              </a:rPr>
            </a:br>
            <a:endParaRPr lang="en-GB" sz="1200" b="0" dirty="0">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611560" y="620688"/>
            <a:ext cx="7772400" cy="648072"/>
          </a:xfrm>
        </p:spPr>
        <p:txBody>
          <a:bodyPr/>
          <a:lstStyle/>
          <a:p>
            <a:r>
              <a:rPr lang="en-US" sz="1200" b="1" dirty="0" smtClean="0">
                <a:solidFill>
                  <a:schemeClr val="tx1"/>
                </a:solidFill>
                <a:latin typeface="Arial" panose="020B0604020202020204" pitchFamily="34" charset="0"/>
                <a:cs typeface="Arial" panose="020B0604020202020204" pitchFamily="34" charset="0"/>
              </a:rPr>
              <a:t>CONTD</a:t>
            </a:r>
            <a:r>
              <a:rPr lang="en-US" b="1" dirty="0" smtClean="0">
                <a:solidFill>
                  <a:schemeClr val="tx1"/>
                </a:solidFill>
                <a:latin typeface="Times New Roman" panose="02020603050405020304" pitchFamily="18" charset="0"/>
                <a:cs typeface="Times New Roman" panose="02020603050405020304" pitchFamily="18" charset="0"/>
              </a:rPr>
              <a:t>.</a:t>
            </a:r>
            <a:endParaRPr lang="en-GB" dirty="0"/>
          </a:p>
        </p:txBody>
      </p:sp>
      <p:pic>
        <p:nvPicPr>
          <p:cNvPr id="4" name="Picture 3"/>
          <p:cNvPicPr>
            <a:picLocks noChangeAspect="1"/>
          </p:cNvPicPr>
          <p:nvPr/>
        </p:nvPicPr>
        <p:blipFill>
          <a:blip r:embed="rId2"/>
          <a:stretch>
            <a:fillRect/>
          </a:stretch>
        </p:blipFill>
        <p:spPr>
          <a:xfrm>
            <a:off x="4644008" y="3356992"/>
            <a:ext cx="3743325" cy="288032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34520712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99392"/>
            <a:ext cx="5184576" cy="4104456"/>
          </a:xfrm>
        </p:spPr>
        <p:txBody>
          <a:bodyPr>
            <a:normAutofit/>
          </a:bodyPr>
          <a:lstStyle/>
          <a:p>
            <a:pPr>
              <a:lnSpc>
                <a:spcPct val="150000"/>
              </a:lnSpc>
            </a:pPr>
            <a:r>
              <a:rPr lang="en-GB" sz="1200" b="0" dirty="0" smtClean="0">
                <a:solidFill>
                  <a:schemeClr val="tx1"/>
                </a:solidFill>
                <a:latin typeface="Times New Roman" panose="02020603050405020304" pitchFamily="18" charset="0"/>
                <a:cs typeface="Times New Roman" panose="02020603050405020304" pitchFamily="18" charset="0"/>
              </a:rPr>
              <a:t>Great level of services and efficient hospitality are key to any business. This ensures that the business gain their loyal customers, will separate the company from other competitors and will help in business growth (</a:t>
            </a:r>
            <a:r>
              <a:rPr lang="en-US" sz="1200" b="0" dirty="0" smtClean="0">
                <a:solidFill>
                  <a:schemeClr val="tx1"/>
                </a:solidFill>
                <a:latin typeface="Times New Roman" panose="02020603050405020304" pitchFamily="18" charset="0"/>
                <a:cs typeface="Times New Roman" panose="02020603050405020304" pitchFamily="18" charset="0"/>
              </a:rPr>
              <a:t>Johnston, Clark and </a:t>
            </a:r>
            <a:r>
              <a:rPr lang="en-US" sz="1200" b="0" dirty="0" err="1" smtClean="0">
                <a:solidFill>
                  <a:schemeClr val="tx1"/>
                </a:solidFill>
                <a:latin typeface="Times New Roman" panose="02020603050405020304" pitchFamily="18" charset="0"/>
                <a:cs typeface="Times New Roman" panose="02020603050405020304" pitchFamily="18" charset="0"/>
              </a:rPr>
              <a:t>Shulver</a:t>
            </a:r>
            <a:r>
              <a:rPr lang="en-US" sz="1200" b="0" dirty="0" smtClean="0">
                <a:solidFill>
                  <a:schemeClr val="tx1"/>
                </a:solidFill>
                <a:latin typeface="Times New Roman" panose="02020603050405020304" pitchFamily="18" charset="0"/>
                <a:cs typeface="Times New Roman" panose="02020603050405020304" pitchFamily="18" charset="0"/>
              </a:rPr>
              <a:t>, 2012) </a:t>
            </a:r>
            <a:r>
              <a:rPr lang="en-GB" sz="1200" b="0" dirty="0" smtClean="0">
                <a:solidFill>
                  <a:schemeClr val="tx1"/>
                </a:solidFill>
                <a:latin typeface="Times New Roman" panose="02020603050405020304" pitchFamily="18" charset="0"/>
                <a:cs typeface="Times New Roman" panose="02020603050405020304" pitchFamily="18" charset="0"/>
              </a:rPr>
              <a:t>. Those are:</a:t>
            </a:r>
            <a:r>
              <a:rPr lang="en-US" sz="1200" b="0" dirty="0" smtClean="0">
                <a:solidFill>
                  <a:schemeClr val="tx1"/>
                </a:solidFill>
                <a:latin typeface="Times New Roman" panose="02020603050405020304" pitchFamily="18" charset="0"/>
                <a:cs typeface="Times New Roman" panose="02020603050405020304" pitchFamily="18" charset="0"/>
              </a:rPr>
              <a:t/>
            </a:r>
            <a:br>
              <a:rPr lang="en-US" sz="1200" b="0" dirty="0" smtClean="0">
                <a:solidFill>
                  <a:schemeClr val="tx1"/>
                </a:solidFill>
                <a:latin typeface="Times New Roman" panose="02020603050405020304" pitchFamily="18" charset="0"/>
                <a:cs typeface="Times New Roman" panose="02020603050405020304" pitchFamily="18" charset="0"/>
              </a:rPr>
            </a:br>
            <a:r>
              <a:rPr lang="en-GB" sz="1200" b="0" dirty="0" smtClean="0">
                <a:solidFill>
                  <a:schemeClr val="tx1"/>
                </a:solidFill>
                <a:latin typeface="Times New Roman" panose="02020603050405020304" pitchFamily="18" charset="0"/>
                <a:cs typeface="Times New Roman" panose="02020603050405020304" pitchFamily="18" charset="0"/>
              </a:rPr>
              <a:t>Become a good listener</a:t>
            </a:r>
            <a:r>
              <a:rPr lang="en-US" sz="1200" b="0" dirty="0" smtClean="0">
                <a:solidFill>
                  <a:schemeClr val="tx1"/>
                </a:solidFill>
                <a:latin typeface="Times New Roman" panose="02020603050405020304" pitchFamily="18" charset="0"/>
                <a:cs typeface="Times New Roman" panose="02020603050405020304" pitchFamily="18" charset="0"/>
              </a:rPr>
              <a:t/>
            </a:r>
            <a:br>
              <a:rPr lang="en-US" sz="1200" b="0" dirty="0" smtClean="0">
                <a:solidFill>
                  <a:schemeClr val="tx1"/>
                </a:solidFill>
                <a:latin typeface="Times New Roman" panose="02020603050405020304" pitchFamily="18" charset="0"/>
                <a:cs typeface="Times New Roman" panose="02020603050405020304" pitchFamily="18" charset="0"/>
              </a:rPr>
            </a:br>
            <a:r>
              <a:rPr lang="en-GB" sz="1200" b="0" dirty="0" smtClean="0">
                <a:solidFill>
                  <a:schemeClr val="tx1"/>
                </a:solidFill>
                <a:latin typeface="Times New Roman" panose="02020603050405020304" pitchFamily="18" charset="0"/>
                <a:cs typeface="Times New Roman" panose="02020603050405020304" pitchFamily="18" charset="0"/>
              </a:rPr>
              <a:t>Identify and anticipate appropriate needs</a:t>
            </a:r>
            <a:r>
              <a:rPr lang="en-US" sz="1200" b="0" dirty="0" smtClean="0">
                <a:solidFill>
                  <a:schemeClr val="tx1"/>
                </a:solidFill>
                <a:latin typeface="Times New Roman" panose="02020603050405020304" pitchFamily="18" charset="0"/>
                <a:cs typeface="Times New Roman" panose="02020603050405020304" pitchFamily="18" charset="0"/>
              </a:rPr>
              <a:t/>
            </a:r>
            <a:br>
              <a:rPr lang="en-US" sz="1200" b="0" dirty="0" smtClean="0">
                <a:solidFill>
                  <a:schemeClr val="tx1"/>
                </a:solidFill>
                <a:latin typeface="Times New Roman" panose="02020603050405020304" pitchFamily="18" charset="0"/>
                <a:cs typeface="Times New Roman" panose="02020603050405020304" pitchFamily="18" charset="0"/>
              </a:rPr>
            </a:br>
            <a:r>
              <a:rPr lang="en-GB" sz="1200" b="0" dirty="0" smtClean="0">
                <a:solidFill>
                  <a:schemeClr val="tx1"/>
                </a:solidFill>
                <a:latin typeface="Times New Roman" panose="02020603050405020304" pitchFamily="18" charset="0"/>
                <a:cs typeface="Times New Roman" panose="02020603050405020304" pitchFamily="18" charset="0"/>
              </a:rPr>
              <a:t>Make consumers feel important and appreciated</a:t>
            </a:r>
            <a:r>
              <a:rPr lang="en-US" sz="1200" b="0" dirty="0" smtClean="0">
                <a:solidFill>
                  <a:schemeClr val="tx1"/>
                </a:solidFill>
                <a:latin typeface="Times New Roman" panose="02020603050405020304" pitchFamily="18" charset="0"/>
                <a:cs typeface="Times New Roman" panose="02020603050405020304" pitchFamily="18" charset="0"/>
              </a:rPr>
              <a:t/>
            </a:r>
            <a:br>
              <a:rPr lang="en-US" sz="1200" b="0" dirty="0" smtClean="0">
                <a:solidFill>
                  <a:schemeClr val="tx1"/>
                </a:solidFill>
                <a:latin typeface="Times New Roman" panose="02020603050405020304" pitchFamily="18" charset="0"/>
                <a:cs typeface="Times New Roman" panose="02020603050405020304" pitchFamily="18" charset="0"/>
              </a:rPr>
            </a:br>
            <a:r>
              <a:rPr lang="en-GB" sz="1200" b="0" dirty="0" smtClean="0">
                <a:solidFill>
                  <a:schemeClr val="tx1"/>
                </a:solidFill>
                <a:latin typeface="Times New Roman" panose="02020603050405020304" pitchFamily="18" charset="0"/>
                <a:cs typeface="Times New Roman" panose="02020603050405020304" pitchFamily="18" charset="0"/>
              </a:rPr>
              <a:t>Understand the power of always saying yes to the guests</a:t>
            </a:r>
            <a:r>
              <a:rPr lang="en-US" sz="1200" b="0" dirty="0" smtClean="0">
                <a:solidFill>
                  <a:schemeClr val="tx1"/>
                </a:solidFill>
                <a:latin typeface="Times New Roman" panose="02020603050405020304" pitchFamily="18" charset="0"/>
                <a:cs typeface="Times New Roman" panose="02020603050405020304" pitchFamily="18" charset="0"/>
              </a:rPr>
              <a:t/>
            </a:r>
            <a:br>
              <a:rPr lang="en-US" sz="1200" b="0" dirty="0" smtClean="0">
                <a:solidFill>
                  <a:schemeClr val="tx1"/>
                </a:solidFill>
                <a:latin typeface="Times New Roman" panose="02020603050405020304" pitchFamily="18" charset="0"/>
                <a:cs typeface="Times New Roman" panose="02020603050405020304" pitchFamily="18" charset="0"/>
              </a:rPr>
            </a:br>
            <a:endParaRPr lang="en-GB" sz="1200" b="0" dirty="0">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683568" y="836712"/>
            <a:ext cx="7772400" cy="792087"/>
          </a:xfrm>
        </p:spPr>
        <p:txBody>
          <a:bodyPr>
            <a:normAutofit lnSpcReduction="10000"/>
          </a:bodyPr>
          <a:lstStyle/>
          <a:p>
            <a:r>
              <a:rPr lang="en-GB" sz="1300" b="1" dirty="0" smtClean="0">
                <a:solidFill>
                  <a:schemeClr val="tx1"/>
                </a:solidFill>
                <a:latin typeface="Arial" panose="020B0604020202020204" pitchFamily="34" charset="0"/>
                <a:cs typeface="Arial" panose="020B0604020202020204" pitchFamily="34" charset="0"/>
              </a:rPr>
              <a:t>IMPORTANCE OF HOSPITALITY ALONG WITH WAYS TO MEET AND EXCEED GUESTS’ EXPECTATIONS</a:t>
            </a:r>
            <a:r>
              <a:rPr lang="en-US" sz="1100" b="1" u="sng" dirty="0" smtClean="0"/>
              <a:t/>
            </a:r>
            <a:br>
              <a:rPr lang="en-US" sz="1100" b="1" u="sng" dirty="0" smtClean="0"/>
            </a:br>
            <a:endParaRPr lang="en-GB" dirty="0"/>
          </a:p>
        </p:txBody>
      </p:sp>
      <p:pic>
        <p:nvPicPr>
          <p:cNvPr id="4" name="Picture 3"/>
          <p:cNvPicPr>
            <a:picLocks noChangeAspect="1"/>
          </p:cNvPicPr>
          <p:nvPr/>
        </p:nvPicPr>
        <p:blipFill>
          <a:blip r:embed="rId2"/>
          <a:stretch>
            <a:fillRect/>
          </a:stretch>
        </p:blipFill>
        <p:spPr>
          <a:xfrm>
            <a:off x="5292080" y="3362206"/>
            <a:ext cx="2857500" cy="257175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66605275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35363"/>
            <a:ext cx="4032448" cy="4176464"/>
          </a:xfrm>
        </p:spPr>
        <p:txBody>
          <a:bodyPr>
            <a:normAutofit/>
          </a:bodyPr>
          <a:lstStyle/>
          <a:p>
            <a:pPr>
              <a:lnSpc>
                <a:spcPct val="150000"/>
              </a:lnSpc>
            </a:pPr>
            <a:r>
              <a:rPr lang="en-GB" sz="1200" b="0" dirty="0" smtClean="0">
                <a:solidFill>
                  <a:schemeClr val="tx1"/>
                </a:solidFill>
                <a:latin typeface="Times New Roman" panose="02020603050405020304" pitchFamily="18" charset="0"/>
                <a:cs typeface="Times New Roman" panose="02020603050405020304" pitchFamily="18" charset="0"/>
              </a:rPr>
              <a:t>Getting regular and consistent feedbacks from the consumers</a:t>
            </a:r>
            <a:r>
              <a:rPr lang="en-US" sz="1200" b="0" dirty="0" smtClean="0">
                <a:solidFill>
                  <a:schemeClr val="tx1"/>
                </a:solidFill>
                <a:latin typeface="Times New Roman" panose="02020603050405020304" pitchFamily="18" charset="0"/>
                <a:cs typeface="Times New Roman" panose="02020603050405020304" pitchFamily="18" charset="0"/>
              </a:rPr>
              <a:t/>
            </a:r>
            <a:br>
              <a:rPr lang="en-US" sz="1200" b="0" dirty="0" smtClean="0">
                <a:solidFill>
                  <a:schemeClr val="tx1"/>
                </a:solidFill>
                <a:latin typeface="Times New Roman" panose="02020603050405020304" pitchFamily="18" charset="0"/>
                <a:cs typeface="Times New Roman" panose="02020603050405020304" pitchFamily="18" charset="0"/>
              </a:rPr>
            </a:br>
            <a:r>
              <a:rPr lang="en-GB" sz="1200" b="0" dirty="0" smtClean="0">
                <a:solidFill>
                  <a:schemeClr val="tx1"/>
                </a:solidFill>
                <a:latin typeface="Times New Roman" panose="02020603050405020304" pitchFamily="18" charset="0"/>
                <a:cs typeface="Times New Roman" panose="02020603050405020304" pitchFamily="18" charset="0"/>
              </a:rPr>
              <a:t>Always be polite and appreciative towards them</a:t>
            </a:r>
            <a:r>
              <a:rPr lang="en-US" sz="1200" b="0" dirty="0" smtClean="0">
                <a:solidFill>
                  <a:schemeClr val="tx1"/>
                </a:solidFill>
                <a:latin typeface="Times New Roman" panose="02020603050405020304" pitchFamily="18" charset="0"/>
                <a:cs typeface="Times New Roman" panose="02020603050405020304" pitchFamily="18" charset="0"/>
              </a:rPr>
              <a:t/>
            </a:r>
            <a:br>
              <a:rPr lang="en-US" sz="1200" b="0" dirty="0" smtClean="0">
                <a:solidFill>
                  <a:schemeClr val="tx1"/>
                </a:solidFill>
                <a:latin typeface="Times New Roman" panose="02020603050405020304" pitchFamily="18" charset="0"/>
                <a:cs typeface="Times New Roman" panose="02020603050405020304" pitchFamily="18" charset="0"/>
              </a:rPr>
            </a:br>
            <a:r>
              <a:rPr lang="en-GB" sz="1200" b="0" dirty="0" smtClean="0">
                <a:solidFill>
                  <a:schemeClr val="tx1"/>
                </a:solidFill>
                <a:latin typeface="Times New Roman" panose="02020603050405020304" pitchFamily="18" charset="0"/>
                <a:cs typeface="Times New Roman" panose="02020603050405020304" pitchFamily="18" charset="0"/>
              </a:rPr>
              <a:t>Treat the staff members well</a:t>
            </a:r>
            <a:r>
              <a:rPr lang="en-US" sz="1200" b="0" dirty="0" smtClean="0">
                <a:solidFill>
                  <a:schemeClr val="tx1"/>
                </a:solidFill>
                <a:latin typeface="Times New Roman" panose="02020603050405020304" pitchFamily="18" charset="0"/>
                <a:cs typeface="Times New Roman" panose="02020603050405020304" pitchFamily="18" charset="0"/>
              </a:rPr>
              <a:t/>
            </a:r>
            <a:br>
              <a:rPr lang="en-US" sz="1200" b="0" dirty="0" smtClean="0">
                <a:solidFill>
                  <a:schemeClr val="tx1"/>
                </a:solidFill>
                <a:latin typeface="Times New Roman" panose="02020603050405020304" pitchFamily="18" charset="0"/>
                <a:cs typeface="Times New Roman" panose="02020603050405020304" pitchFamily="18" charset="0"/>
              </a:rPr>
            </a:br>
            <a:r>
              <a:rPr lang="en-GB" sz="1200" b="0" dirty="0" smtClean="0">
                <a:solidFill>
                  <a:schemeClr val="tx1"/>
                </a:solidFill>
                <a:latin typeface="Times New Roman" panose="02020603050405020304" pitchFamily="18" charset="0"/>
                <a:cs typeface="Times New Roman" panose="02020603050405020304" pitchFamily="18" charset="0"/>
              </a:rPr>
              <a:t>Have help precisely available when the guests need (B</a:t>
            </a:r>
            <a:r>
              <a:rPr lang="en-US" sz="1200" b="0" i="1" dirty="0" smtClean="0">
                <a:solidFill>
                  <a:schemeClr val="tx1"/>
                </a:solidFill>
                <a:latin typeface="Times New Roman" panose="02020603050405020304" pitchFamily="18" charset="0"/>
                <a:cs typeface="Times New Roman" panose="02020603050405020304" pitchFamily="18" charset="0"/>
              </a:rPr>
              <a:t>USINESSBALLS</a:t>
            </a:r>
            <a:r>
              <a:rPr lang="en-US" sz="1200" b="0" dirty="0" smtClean="0">
                <a:solidFill>
                  <a:schemeClr val="tx1"/>
                </a:solidFill>
                <a:latin typeface="Times New Roman" panose="02020603050405020304" pitchFamily="18" charset="0"/>
                <a:cs typeface="Times New Roman" panose="02020603050405020304" pitchFamily="18" charset="0"/>
              </a:rPr>
              <a:t>,2023)</a:t>
            </a:r>
            <a:br>
              <a:rPr lang="en-US" sz="1200" b="0" dirty="0" smtClean="0">
                <a:solidFill>
                  <a:schemeClr val="tx1"/>
                </a:solidFill>
                <a:latin typeface="Times New Roman" panose="02020603050405020304" pitchFamily="18" charset="0"/>
                <a:cs typeface="Times New Roman" panose="02020603050405020304" pitchFamily="18" charset="0"/>
              </a:rPr>
            </a:br>
            <a:r>
              <a:rPr lang="en-GB" sz="1200" b="0" dirty="0" smtClean="0">
                <a:solidFill>
                  <a:schemeClr val="tx1"/>
                </a:solidFill>
                <a:latin typeface="Times New Roman" panose="02020603050405020304" pitchFamily="18" charset="0"/>
                <a:cs typeface="Times New Roman" panose="02020603050405020304" pitchFamily="18" charset="0"/>
              </a:rPr>
              <a:t>Going above and beyond the basics</a:t>
            </a:r>
            <a:r>
              <a:rPr lang="en-US" sz="1200" b="0" dirty="0" smtClean="0">
                <a:solidFill>
                  <a:schemeClr val="tx1"/>
                </a:solidFill>
                <a:latin typeface="Times New Roman" panose="02020603050405020304" pitchFamily="18" charset="0"/>
                <a:cs typeface="Times New Roman" panose="02020603050405020304" pitchFamily="18" charset="0"/>
              </a:rPr>
              <a:t/>
            </a:r>
            <a:br>
              <a:rPr lang="en-US" sz="1200" b="0" dirty="0" smtClean="0">
                <a:solidFill>
                  <a:schemeClr val="tx1"/>
                </a:solidFill>
                <a:latin typeface="Times New Roman" panose="02020603050405020304" pitchFamily="18" charset="0"/>
                <a:cs typeface="Times New Roman" panose="02020603050405020304" pitchFamily="18" charset="0"/>
              </a:rPr>
            </a:br>
            <a:endParaRPr lang="en-GB" sz="1200" b="0" dirty="0">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467544" y="692696"/>
            <a:ext cx="7772400" cy="432047"/>
          </a:xfrm>
        </p:spPr>
        <p:txBody>
          <a:bodyPr>
            <a:normAutofit/>
          </a:bodyPr>
          <a:lstStyle/>
          <a:p>
            <a:r>
              <a:rPr lang="en-US" sz="1200" b="1" dirty="0" smtClean="0">
                <a:solidFill>
                  <a:schemeClr val="tx1"/>
                </a:solidFill>
                <a:latin typeface="Arial" panose="020B0604020202020204" pitchFamily="34" charset="0"/>
                <a:cs typeface="Arial" panose="020B0604020202020204" pitchFamily="34" charset="0"/>
              </a:rPr>
              <a:t>CONTD.</a:t>
            </a:r>
            <a:endParaRPr lang="en-GB" sz="1200" b="1"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4499992" y="3284984"/>
            <a:ext cx="3619406" cy="244827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196372971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268760"/>
            <a:ext cx="4032448" cy="3888432"/>
          </a:xfrm>
        </p:spPr>
        <p:txBody>
          <a:bodyPr>
            <a:normAutofit/>
          </a:bodyPr>
          <a:lstStyle/>
          <a:p>
            <a:pPr marL="45720" indent="0">
              <a:lnSpc>
                <a:spcPct val="150000"/>
              </a:lnSpc>
            </a:pPr>
            <a:r>
              <a:rPr lang="en-GB" sz="1300" b="0" dirty="0" smtClean="0">
                <a:solidFill>
                  <a:schemeClr val="tx1"/>
                </a:solidFill>
                <a:latin typeface="Arial" panose="020B0604020202020204" pitchFamily="34" charset="0"/>
                <a:cs typeface="Arial" panose="020B0604020202020204" pitchFamily="34" charset="0"/>
              </a:rPr>
              <a:t>From the above report, it has been concluded that guests’ services play a major role in hospitality industry as the guests are spoilt for choices which means that offering outstanding consumer services can become the turning point that generates loyal consumers who keeps on coming back again and again. Moreover, excellent services improve the relationship among guests and establishments which generates profits for the company like Marriott International.  </a:t>
            </a:r>
            <a:r>
              <a:rPr lang="en-US" sz="1300" b="0" dirty="0" smtClean="0">
                <a:solidFill>
                  <a:schemeClr val="tx1"/>
                </a:solidFill>
                <a:latin typeface="Arial" panose="020B0604020202020204" pitchFamily="34" charset="0"/>
                <a:cs typeface="Arial" panose="020B0604020202020204" pitchFamily="34" charset="0"/>
              </a:rPr>
              <a:t/>
            </a:r>
            <a:br>
              <a:rPr lang="en-US" sz="1300" b="0" dirty="0" smtClean="0">
                <a:solidFill>
                  <a:schemeClr val="tx1"/>
                </a:solidFill>
                <a:latin typeface="Arial" panose="020B0604020202020204" pitchFamily="34" charset="0"/>
                <a:cs typeface="Arial" panose="020B0604020202020204" pitchFamily="34" charset="0"/>
              </a:rPr>
            </a:br>
            <a:r>
              <a:rPr lang="en-US" sz="1200" dirty="0" smtClean="0">
                <a:solidFill>
                  <a:schemeClr val="tx1"/>
                </a:solidFill>
                <a:latin typeface="Times New Roman" panose="02020603050405020304" pitchFamily="18" charset="0"/>
                <a:cs typeface="Times New Roman" panose="02020603050405020304" pitchFamily="18" charset="0"/>
              </a:rPr>
              <a:t/>
            </a:r>
            <a:br>
              <a:rPr lang="en-US" sz="1200" dirty="0" smtClean="0">
                <a:solidFill>
                  <a:schemeClr val="tx1"/>
                </a:solidFill>
                <a:latin typeface="Times New Roman" panose="02020603050405020304" pitchFamily="18" charset="0"/>
                <a:cs typeface="Times New Roman" panose="02020603050405020304" pitchFamily="18" charset="0"/>
              </a:rPr>
            </a:br>
            <a:endParaRPr lang="en-GB" sz="1200" dirty="0">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539552" y="764704"/>
            <a:ext cx="7772400" cy="648072"/>
          </a:xfrm>
        </p:spPr>
        <p:txBody>
          <a:bodyPr>
            <a:normAutofit/>
          </a:bodyPr>
          <a:lstStyle/>
          <a:p>
            <a:r>
              <a:rPr lang="en-GB" sz="1200" b="1" dirty="0" smtClean="0">
                <a:solidFill>
                  <a:schemeClr val="tx1"/>
                </a:solidFill>
                <a:latin typeface="Arial" panose="020B0604020202020204" pitchFamily="34" charset="0"/>
                <a:cs typeface="Arial" panose="020B0604020202020204" pitchFamily="34" charset="0"/>
              </a:rPr>
              <a:t>CONCLUSION</a:t>
            </a:r>
            <a:endParaRPr lang="en-GB" sz="12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4716017" y="3429000"/>
            <a:ext cx="3312368" cy="25922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76747664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764704"/>
            <a:ext cx="8208912" cy="5616624"/>
          </a:xfrm>
        </p:spPr>
        <p:txBody>
          <a:bodyPr>
            <a:normAutofit/>
          </a:bodyPr>
          <a:lstStyle/>
          <a:p>
            <a:pPr>
              <a:lnSpc>
                <a:spcPct val="150000"/>
              </a:lnSpc>
            </a:pPr>
            <a:r>
              <a:rPr lang="en-US" sz="1300" dirty="0" err="1" smtClean="0">
                <a:latin typeface="Arial" panose="020B0604020202020204" pitchFamily="34" charset="0"/>
                <a:cs typeface="Arial" panose="020B0604020202020204" pitchFamily="34" charset="0"/>
              </a:rPr>
              <a:t>Dhir</a:t>
            </a:r>
            <a:r>
              <a:rPr lang="en-US" sz="1300" dirty="0" smtClean="0">
                <a:latin typeface="Arial" panose="020B0604020202020204" pitchFamily="34" charset="0"/>
                <a:cs typeface="Arial" panose="020B0604020202020204" pitchFamily="34" charset="0"/>
              </a:rPr>
              <a:t>, S. and </a:t>
            </a:r>
            <a:r>
              <a:rPr lang="en-US" sz="1300" dirty="0" err="1" smtClean="0">
                <a:latin typeface="Arial" panose="020B0604020202020204" pitchFamily="34" charset="0"/>
                <a:cs typeface="Arial" panose="020B0604020202020204" pitchFamily="34" charset="0"/>
              </a:rPr>
              <a:t>Dhir</a:t>
            </a:r>
            <a:r>
              <a:rPr lang="en-US" sz="1300" dirty="0" smtClean="0">
                <a:latin typeface="Arial" panose="020B0604020202020204" pitchFamily="34" charset="0"/>
                <a:cs typeface="Arial" panose="020B0604020202020204" pitchFamily="34" charset="0"/>
              </a:rPr>
              <a:t>, S., 2019. Marriott Hotels. Cases in Strategic Management: A Flexibility Perspective, pp.147-162.</a:t>
            </a:r>
            <a:br>
              <a:rPr lang="en-US" sz="1300" dirty="0" smtClean="0">
                <a:latin typeface="Arial" panose="020B0604020202020204" pitchFamily="34" charset="0"/>
                <a:cs typeface="Arial" panose="020B0604020202020204" pitchFamily="34" charset="0"/>
              </a:rPr>
            </a:br>
            <a:r>
              <a:rPr lang="en-US" sz="1300" dirty="0" smtClean="0">
                <a:latin typeface="Arial" panose="020B0604020202020204" pitchFamily="34" charset="0"/>
                <a:cs typeface="Arial" panose="020B0604020202020204" pitchFamily="34" charset="0"/>
              </a:rPr>
              <a:t>Yu, J., </a:t>
            </a:r>
            <a:r>
              <a:rPr lang="en-US" sz="1300" dirty="0" err="1" smtClean="0">
                <a:latin typeface="Arial" panose="020B0604020202020204" pitchFamily="34" charset="0"/>
                <a:cs typeface="Arial" panose="020B0604020202020204" pitchFamily="34" charset="0"/>
              </a:rPr>
              <a:t>Seo</a:t>
            </a:r>
            <a:r>
              <a:rPr lang="en-US" sz="1300" dirty="0" smtClean="0">
                <a:latin typeface="Arial" panose="020B0604020202020204" pitchFamily="34" charset="0"/>
                <a:cs typeface="Arial" panose="020B0604020202020204" pitchFamily="34" charset="0"/>
              </a:rPr>
              <a:t>, J. and Hyun, S.S., 2021. Perceived hygiene attributes in the hotel industry: customer retention amid the COVID-19 crisis. International Journal of Hospitality Management. 93. p.102768.</a:t>
            </a:r>
            <a:br>
              <a:rPr lang="en-US" sz="1300" dirty="0" smtClean="0">
                <a:latin typeface="Arial" panose="020B0604020202020204" pitchFamily="34" charset="0"/>
                <a:cs typeface="Arial" panose="020B0604020202020204" pitchFamily="34" charset="0"/>
              </a:rPr>
            </a:br>
            <a:r>
              <a:rPr lang="en-US" sz="1300" dirty="0" err="1" smtClean="0">
                <a:latin typeface="Arial" panose="020B0604020202020204" pitchFamily="34" charset="0"/>
                <a:cs typeface="Arial" panose="020B0604020202020204" pitchFamily="34" charset="0"/>
              </a:rPr>
              <a:t>Semaw</a:t>
            </a:r>
            <a:r>
              <a:rPr lang="en-US" sz="1300" dirty="0" smtClean="0">
                <a:latin typeface="Arial" panose="020B0604020202020204" pitchFamily="34" charset="0"/>
                <a:cs typeface="Arial" panose="020B0604020202020204" pitchFamily="34" charset="0"/>
              </a:rPr>
              <a:t>, M. and et.al., 2014. Journal of Hospitality Management and Tourism. Development.</a:t>
            </a:r>
            <a:br>
              <a:rPr lang="en-US" sz="1300" dirty="0" smtClean="0">
                <a:latin typeface="Arial" panose="020B0604020202020204" pitchFamily="34" charset="0"/>
                <a:cs typeface="Arial" panose="020B0604020202020204" pitchFamily="34" charset="0"/>
              </a:rPr>
            </a:br>
            <a:r>
              <a:rPr lang="en-US" sz="1300" dirty="0" smtClean="0">
                <a:latin typeface="Arial" panose="020B0604020202020204" pitchFamily="34" charset="0"/>
                <a:cs typeface="Arial" panose="020B0604020202020204" pitchFamily="34" charset="0"/>
              </a:rPr>
              <a:t>Law, R., </a:t>
            </a:r>
            <a:r>
              <a:rPr lang="en-US" sz="1300" dirty="0" err="1" smtClean="0">
                <a:latin typeface="Arial" panose="020B0604020202020204" pitchFamily="34" charset="0"/>
                <a:cs typeface="Arial" panose="020B0604020202020204" pitchFamily="34" charset="0"/>
              </a:rPr>
              <a:t>Buhalis</a:t>
            </a:r>
            <a:r>
              <a:rPr lang="en-US" sz="1300" dirty="0" smtClean="0">
                <a:latin typeface="Arial" panose="020B0604020202020204" pitchFamily="34" charset="0"/>
                <a:cs typeface="Arial" panose="020B0604020202020204" pitchFamily="34" charset="0"/>
              </a:rPr>
              <a:t>, D. and </a:t>
            </a:r>
            <a:r>
              <a:rPr lang="en-US" sz="1300" dirty="0" err="1" smtClean="0">
                <a:latin typeface="Arial" panose="020B0604020202020204" pitchFamily="34" charset="0"/>
                <a:cs typeface="Arial" panose="020B0604020202020204" pitchFamily="34" charset="0"/>
              </a:rPr>
              <a:t>Cobanoglu</a:t>
            </a:r>
            <a:r>
              <a:rPr lang="en-US" sz="1300" dirty="0" smtClean="0">
                <a:latin typeface="Arial" panose="020B0604020202020204" pitchFamily="34" charset="0"/>
                <a:cs typeface="Arial" panose="020B0604020202020204" pitchFamily="34" charset="0"/>
              </a:rPr>
              <a:t>, C., 2014. International Journal of Contemporary Hospitality Management. Progress on information and communication technologies in hospitality and tourism. 26(5). pp.727-750.</a:t>
            </a:r>
            <a:br>
              <a:rPr lang="en-US" sz="1300" dirty="0" smtClean="0">
                <a:latin typeface="Arial" panose="020B0604020202020204" pitchFamily="34" charset="0"/>
                <a:cs typeface="Arial" panose="020B0604020202020204" pitchFamily="34" charset="0"/>
              </a:rPr>
            </a:br>
            <a:r>
              <a:rPr lang="en-GB" sz="1300" dirty="0" err="1" smtClean="0">
                <a:latin typeface="Arial" panose="020B0604020202020204" pitchFamily="34" charset="0"/>
                <a:cs typeface="Arial" panose="020B0604020202020204" pitchFamily="34" charset="0"/>
              </a:rPr>
              <a:t>Tesone</a:t>
            </a:r>
            <a:r>
              <a:rPr lang="en-GB" sz="1300" dirty="0">
                <a:latin typeface="Arial" panose="020B0604020202020204" pitchFamily="34" charset="0"/>
                <a:cs typeface="Arial" panose="020B0604020202020204" pitchFamily="34" charset="0"/>
              </a:rPr>
              <a:t>, V. (2014) Principles of Management for the Hospitality Industry, Butterworth </a:t>
            </a:r>
            <a:r>
              <a:rPr lang="en-GB" sz="1300" dirty="0" err="1">
                <a:latin typeface="Arial" panose="020B0604020202020204" pitchFamily="34" charset="0"/>
                <a:cs typeface="Arial" panose="020B0604020202020204" pitchFamily="34" charset="0"/>
              </a:rPr>
              <a:t>Heineman</a:t>
            </a:r>
            <a:r>
              <a:rPr lang="en-GB" sz="1300" dirty="0">
                <a:latin typeface="Arial" panose="020B0604020202020204" pitchFamily="34" charset="0"/>
                <a:cs typeface="Arial" panose="020B0604020202020204" pitchFamily="34" charset="0"/>
              </a:rPr>
              <a:t>, Oxford</a:t>
            </a:r>
            <a:r>
              <a:rPr lang="en-US" sz="1300" dirty="0" smtClean="0">
                <a:latin typeface="Arial" panose="020B0604020202020204" pitchFamily="34" charset="0"/>
                <a:cs typeface="Arial" panose="020B0604020202020204" pitchFamily="34" charset="0"/>
              </a:rPr>
              <a:t/>
            </a:r>
            <a:br>
              <a:rPr lang="en-US" sz="1300" dirty="0" smtClean="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Walker, J. (2013) Introduction to Hospitality Management, Pearson, London </a:t>
            </a:r>
            <a:r>
              <a:rPr lang="en-US" sz="1300" dirty="0">
                <a:latin typeface="Arial" panose="020B0604020202020204" pitchFamily="34" charset="0"/>
                <a:cs typeface="Arial" panose="020B0604020202020204" pitchFamily="34" charset="0"/>
              </a:rPr>
              <a:t/>
            </a:r>
            <a:br>
              <a:rPr lang="en-US" sz="1300" dirty="0">
                <a:latin typeface="Arial" panose="020B0604020202020204" pitchFamily="34" charset="0"/>
                <a:cs typeface="Arial" panose="020B0604020202020204" pitchFamily="34" charset="0"/>
              </a:rPr>
            </a:br>
            <a:r>
              <a:rPr lang="en-US" sz="1300" dirty="0" smtClean="0">
                <a:latin typeface="Arial" panose="020B0604020202020204" pitchFamily="34" charset="0"/>
                <a:cs typeface="Arial" panose="020B0604020202020204" pitchFamily="34" charset="0"/>
              </a:rPr>
              <a:t/>
            </a:r>
            <a:br>
              <a:rPr lang="en-US" sz="1300" dirty="0" smtClean="0">
                <a:latin typeface="Arial" panose="020B0604020202020204" pitchFamily="34" charset="0"/>
                <a:cs typeface="Arial" panose="020B0604020202020204" pitchFamily="34" charset="0"/>
              </a:rPr>
            </a:br>
            <a:r>
              <a:rPr lang="en-US" sz="1300" dirty="0">
                <a:latin typeface="Arial" panose="020B0604020202020204" pitchFamily="34" charset="0"/>
                <a:cs typeface="Arial" panose="020B0604020202020204" pitchFamily="34" charset="0"/>
              </a:rPr>
              <a:t/>
            </a:r>
            <a:br>
              <a:rPr lang="en-US" sz="1300" dirty="0">
                <a:latin typeface="Arial" panose="020B0604020202020204" pitchFamily="34" charset="0"/>
                <a:cs typeface="Arial" panose="020B0604020202020204" pitchFamily="34" charset="0"/>
              </a:rPr>
            </a:br>
            <a:r>
              <a:rPr lang="en-US" sz="1300" dirty="0" smtClean="0">
                <a:latin typeface="Arial" panose="020B0604020202020204" pitchFamily="34" charset="0"/>
                <a:cs typeface="Arial" panose="020B0604020202020204" pitchFamily="34" charset="0"/>
              </a:rPr>
              <a:t/>
            </a:r>
            <a:br>
              <a:rPr lang="en-US" sz="1300" dirty="0" smtClean="0">
                <a:latin typeface="Arial" panose="020B0604020202020204" pitchFamily="34" charset="0"/>
                <a:cs typeface="Arial" panose="020B0604020202020204" pitchFamily="34" charset="0"/>
              </a:rPr>
            </a:br>
            <a:r>
              <a:rPr lang="en-US" sz="1300" dirty="0">
                <a:latin typeface="Arial" panose="020B0604020202020204" pitchFamily="34" charset="0"/>
                <a:cs typeface="Arial" panose="020B0604020202020204" pitchFamily="34" charset="0"/>
              </a:rPr>
              <a:t/>
            </a:r>
            <a:br>
              <a:rPr lang="en-US" sz="1300" dirty="0">
                <a:latin typeface="Arial" panose="020B0604020202020204" pitchFamily="34" charset="0"/>
                <a:cs typeface="Arial" panose="020B0604020202020204" pitchFamily="34" charset="0"/>
              </a:rPr>
            </a:br>
            <a:r>
              <a:rPr lang="en-US" sz="1300" dirty="0" smtClean="0">
                <a:latin typeface="Arial" panose="020B0604020202020204" pitchFamily="34" charset="0"/>
                <a:cs typeface="Arial" panose="020B0604020202020204" pitchFamily="34" charset="0"/>
              </a:rPr>
              <a:t/>
            </a:r>
            <a:br>
              <a:rPr lang="en-US" sz="1300" dirty="0" smtClean="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
            </a:r>
            <a:br>
              <a:rPr lang="en-US" sz="1200" dirty="0">
                <a:latin typeface="Arial" panose="020B0604020202020204" pitchFamily="34" charset="0"/>
                <a:cs typeface="Arial" panose="020B0604020202020204" pitchFamily="34" charset="0"/>
              </a:rPr>
            </a:br>
            <a:r>
              <a:rPr lang="en-US" sz="1200" b="0" dirty="0" smtClean="0">
                <a:latin typeface="Arial" panose="020B0604020202020204" pitchFamily="34" charset="0"/>
                <a:cs typeface="Arial" panose="020B0604020202020204" pitchFamily="34" charset="0"/>
              </a:rPr>
              <a:t/>
            </a:r>
            <a:br>
              <a:rPr lang="en-US" sz="1200" b="0" dirty="0" smtClean="0">
                <a:latin typeface="Arial" panose="020B0604020202020204" pitchFamily="34" charset="0"/>
                <a:cs typeface="Arial" panose="020B0604020202020204" pitchFamily="34" charset="0"/>
              </a:rPr>
            </a:br>
            <a:endParaRPr lang="en-GB" sz="1200" b="0" dirty="0">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539552" y="692696"/>
            <a:ext cx="7772400" cy="432047"/>
          </a:xfrm>
        </p:spPr>
        <p:txBody>
          <a:bodyPr>
            <a:normAutofit fontScale="85000" lnSpcReduction="20000"/>
          </a:bodyPr>
          <a:lstStyle/>
          <a:p>
            <a:r>
              <a:rPr lang="en-GB" sz="1200" b="1" dirty="0" smtClean="0">
                <a:solidFill>
                  <a:schemeClr val="tx1"/>
                </a:solidFill>
                <a:latin typeface="Arial" panose="020B0604020202020204" pitchFamily="34" charset="0"/>
                <a:cs typeface="Arial" panose="020B0604020202020204" pitchFamily="34" charset="0"/>
              </a:rPr>
              <a:t>REFERENCES</a:t>
            </a:r>
            <a:r>
              <a:rPr lang="en-US" b="1" dirty="0" smtClean="0"/>
              <a:t/>
            </a:r>
            <a:br>
              <a:rPr lang="en-US" b="1" dirty="0" smtClean="0"/>
            </a:br>
            <a:endParaRPr lang="en-GB" dirty="0"/>
          </a:p>
        </p:txBody>
      </p:sp>
    </p:spTree>
    <p:extLst>
      <p:ext uri="{BB962C8B-B14F-4D97-AF65-F5344CB8AC3E}">
        <p14:creationId xmlns:p14="http://schemas.microsoft.com/office/powerpoint/2010/main" val="195395741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a:xfrm>
            <a:off x="683568" y="1196752"/>
            <a:ext cx="7772400" cy="1500187"/>
          </a:xfrm>
        </p:spPr>
        <p:txBody>
          <a:bodyPr/>
          <a:lstStyle/>
          <a:p>
            <a:endParaRPr lang="en-GB" dirty="0"/>
          </a:p>
        </p:txBody>
      </p:sp>
      <p:pic>
        <p:nvPicPr>
          <p:cNvPr id="4" name="Picture 3"/>
          <p:cNvPicPr>
            <a:picLocks noChangeAspect="1"/>
          </p:cNvPicPr>
          <p:nvPr/>
        </p:nvPicPr>
        <p:blipFill>
          <a:blip r:embed="rId2"/>
          <a:stretch>
            <a:fillRect/>
          </a:stretch>
        </p:blipFill>
        <p:spPr>
          <a:xfrm>
            <a:off x="354724" y="1064172"/>
            <a:ext cx="8434552" cy="472965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81491567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ushpin">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Pushpin">
      <a:majorFont>
        <a:latin typeface="Constantia"/>
        <a:ea typeface=""/>
        <a:cs typeface=""/>
        <a:font script="Jpan" typeface="HGS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Grek" typeface="Arial"/>
        <a:font script="Cyrl"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ushpin">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Pushpin</Template>
  <TotalTime>99</TotalTime>
  <Words>463</Words>
  <Application>Microsoft Office PowerPoint</Application>
  <PresentationFormat>On-screen Show (4:3)</PresentationFormat>
  <Paragraphs>30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Pushpin</vt:lpstr>
      <vt:lpstr>HOSPITALITY AND GUEST SERVICES FOR THE HOTEL INDUSTRY Student Name                                 Alina Elena Craciun Student Number                                               2212851 Module Name  BMIH4003 Hospitality &amp; Guest Services Module Lecturer                                   Charlotte Joyner</vt:lpstr>
      <vt:lpstr>PowerPoint Presentation</vt:lpstr>
      <vt:lpstr>Hospitality and its connected service management are responsibilities for handling and managing consumers and other related operations within the workplace (Semaw and et.al., 2014). This report will elaborate the same concept by choosing Marriott International as a firm which is an American multinational company headquartered in Bethesda, Maryland.  </vt:lpstr>
      <vt:lpstr>Marriott International is among the most powerful group in the hospitality industry.  The company is having itself more than 30 brands and 8000 plus properties all across 140 countries as well as territories (Law, Buhalis and Cobanoglu, 2014). The Marriott International employees more than 120000 employees all over their ambiences and offers hotel reservations, accommodation, timeshare vacations, hotel packages, car rental services, etc. to their guests which makes their services highly efficient and successful from others (Institute of Hospitality, 2023).  </vt:lpstr>
      <vt:lpstr>It is one of the most reputed establishment into the hospitality industry and has 30 sub brands those are diversified according to the consumers’ convenience and comfort (Fu, Tanyatanaboon and Lehto, 2019 The Marriott International acts as a luxury brand and is meant to focus over customers who are seeking for quiet and luxurious atmosphere at the time of their accommodation.  They offer their premium services to all kinds of people who are under the category of corporate, transient, wholesale or group users along with make their segmentation on the basis of demographic, geographic, psychographic and behavioral factors.  </vt:lpstr>
      <vt:lpstr>Marriott is the largest hotel chain all across the world by providing number of available rooms to their guests along with varied effectual services to them. The Marriott itself have 30 brands with 8000 properties containing 1425055 rooms into 132 countries and territories. It is basically a diversified hospitality company that manages and franchises a broad portfolio of hotels along with relevant lodging facilities (Mintzberg, 2004.  This widens their scope in every context. Moreover, it also includes food and beverages, recreation, lodging, travel &amp; tourism and meetings &amp; events which also broadens their customer base.  It illustrates the ways in which Marriott International staff members responds when anything goes wrong or a guest expresses a requirement or need (Management Today, 2023).  . Thus, the role of the hotel brand is to stems continuous development into the field of hospitality provision and their scope is highly enormous in nature.  </vt:lpstr>
      <vt:lpstr>The hospitality and tourism industry is the fastest growing sector in today’s world (Tesone, 2014). . This consists of so many professions which makes it highly unique in each and every aspect. Hence, providing quality guests services is the ultimate part and reason for appropriate success by the companies.  Treating guests as their family members are the major role of the guest representatives which improves guests’ experiences. This enables their stay much more comfortable as well as satisfactory and could lead them to visit the hospitality again in the near future terms.  </vt:lpstr>
      <vt:lpstr>Guests want entertainment and comfort within any hotel which illustrates that the rooms should be clean and comfortable along with amenities like pools and restaurants are a major bonus.  Local attractions also encourage the people to move outside and reside in hotels that are located near local tourists’ attractions. This helps in making the hospitality highly popular and successful among their users (Walker, 2013)  </vt:lpstr>
      <vt:lpstr>Great level of services and efficient hospitality are key to any business. This ensures that the business gain their loyal customers, will separate the company from other competitors and will help in business growth (Johnston, Clark and Shulver, 2012) . Those are: Become a good listener Identify and anticipate appropriate needs Make consumers feel important and appreciated Understand the power of always saying yes to the guests </vt:lpstr>
      <vt:lpstr>Getting regular and consistent feedbacks from the consumers Always be polite and appreciative towards them Treat the staff members well Have help precisely available when the guests need (BUSINESSBALLS,2023) Going above and beyond the basics </vt:lpstr>
      <vt:lpstr>From the above report, it has been concluded that guests’ services play a major role in hospitality industry as the guests are spoilt for choices which means that offering outstanding consumer services can become the turning point that generates loyal consumers who keeps on coming back again and again. Moreover, excellent services improve the relationship among guests and establishments which generates profits for the company like Marriott International.    </vt:lpstr>
      <vt:lpstr>Dhir, S. and Dhir, S., 2019. Marriott Hotels. Cases in Strategic Management: A Flexibility Perspective, pp.147-162. Yu, J., Seo, J. and Hyun, S.S., 2021. Perceived hygiene attributes in the hotel industry: customer retention amid the COVID-19 crisis. International Journal of Hospitality Management. 93. p.102768. Semaw, M. and et.al., 2014. Journal of Hospitality Management and Tourism. Development. Law, R., Buhalis, D. and Cobanoglu, C., 2014. International Journal of Contemporary Hospitality Management. Progress on information and communication technologies in hospitality and tourism. 26(5). pp.727-750. Tesone, V. (2014) Principles of Management for the Hospitality Industry, Butterworth Heineman, Oxford Walker, J. (2013) Introduction to Hospitality Management, Pearson, London         </vt:lpstr>
      <vt:lpstr>PowerPoint Presentation</vt:lpstr>
    </vt:vector>
  </TitlesOfParts>
  <Company>Grizli777</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AND GUEST SERVICES FOR THE HOTEL INDUSTRY</dc:title>
  <dc:creator>User</dc:creator>
  <cp:lastModifiedBy>User</cp:lastModifiedBy>
  <cp:revision>9</cp:revision>
  <dcterms:created xsi:type="dcterms:W3CDTF">2023-01-30T21:44:03Z</dcterms:created>
  <dcterms:modified xsi:type="dcterms:W3CDTF">2023-02-08T22:28:23Z</dcterms:modified>
</cp:coreProperties>
</file>