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microsoft.com/office/2016/11/relationships/changesInfo" Target="changesInfos/changesInfo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homira.kaneva@gmail.com" userId="b30c903f354e9620" providerId="LiveId" clId="{E697FC3D-541D-8B4F-BBB0-84620B4D0738}"/>
    <pc:docChg chg="modSld">
      <pc:chgData name="tihomira.kaneva@gmail.com" userId="b30c903f354e9620" providerId="LiveId" clId="{E697FC3D-541D-8B4F-BBB0-84620B4D0738}" dt="2022-04-19T21:24:49.679" v="2" actId="20577"/>
      <pc:docMkLst>
        <pc:docMk/>
      </pc:docMkLst>
      <pc:sldChg chg="modSp">
        <pc:chgData name="tihomira.kaneva@gmail.com" userId="b30c903f354e9620" providerId="LiveId" clId="{E697FC3D-541D-8B4F-BBB0-84620B4D0738}" dt="2022-04-19T21:24:49.679" v="2" actId="20577"/>
        <pc:sldMkLst>
          <pc:docMk/>
          <pc:sldMk cId="388114465" sldId="263"/>
        </pc:sldMkLst>
        <pc:spChg chg="mod">
          <ac:chgData name="tihomira.kaneva@gmail.com" userId="b30c903f354e9620" providerId="LiveId" clId="{E697FC3D-541D-8B4F-BBB0-84620B4D0738}" dt="2022-04-19T21:24:49.679" v="2" actId="20577"/>
          <ac:spMkLst>
            <pc:docMk/>
            <pc:sldMk cId="388114465" sldId="263"/>
            <ac:spMk id="3" creationId="{F09D59B4-4E40-E54E-AA1E-68789C8C58D4}"/>
          </ac:spMkLst>
        </pc:spChg>
      </pc:sldChg>
    </pc:docChg>
  </pc:docChgLst>
  <pc:docChgLst>
    <pc:chgData name="tihomira.kaneva@gmail.com" userId="b30c903f354e9620" providerId="LiveId" clId="{00BE6050-947E-4741-8E00-EEFE8CEBD41E}"/>
    <pc:docChg chg="undo custSel addSld modSld">
      <pc:chgData name="tihomira.kaneva@gmail.com" userId="b30c903f354e9620" providerId="LiveId" clId="{00BE6050-947E-4741-8E00-EEFE8CEBD41E}" dt="2022-04-10T21:21:19.132" v="2048"/>
      <pc:docMkLst>
        <pc:docMk/>
      </pc:docMkLst>
      <pc:sldChg chg="modSp">
        <pc:chgData name="tihomira.kaneva@gmail.com" userId="b30c903f354e9620" providerId="LiveId" clId="{00BE6050-947E-4741-8E00-EEFE8CEBD41E}" dt="2022-04-10T21:21:19.132" v="2048"/>
        <pc:sldMkLst>
          <pc:docMk/>
          <pc:sldMk cId="1701048190" sldId="256"/>
        </pc:sldMkLst>
        <pc:spChg chg="mod">
          <ac:chgData name="tihomira.kaneva@gmail.com" userId="b30c903f354e9620" providerId="LiveId" clId="{00BE6050-947E-4741-8E00-EEFE8CEBD41E}" dt="2022-04-10T21:21:19.132" v="2048"/>
          <ac:spMkLst>
            <pc:docMk/>
            <pc:sldMk cId="1701048190" sldId="256"/>
            <ac:spMk id="2" creationId="{BC7D168C-846D-DA43-A93A-B53230070A48}"/>
          </ac:spMkLst>
        </pc:spChg>
        <pc:spChg chg="mod">
          <ac:chgData name="tihomira.kaneva@gmail.com" userId="b30c903f354e9620" providerId="LiveId" clId="{00BE6050-947E-4741-8E00-EEFE8CEBD41E}" dt="2022-04-10T21:21:09.766" v="2047"/>
          <ac:spMkLst>
            <pc:docMk/>
            <pc:sldMk cId="1701048190" sldId="256"/>
            <ac:spMk id="3" creationId="{FB924C02-E2B4-BE4B-AE97-84312353F177}"/>
          </ac:spMkLst>
        </pc:spChg>
      </pc:sldChg>
      <pc:sldChg chg="delSp modSp">
        <pc:chgData name="tihomira.kaneva@gmail.com" userId="b30c903f354e9620" providerId="LiveId" clId="{00BE6050-947E-4741-8E00-EEFE8CEBD41E}" dt="2022-04-05T18:54:18.003" v="695" actId="20577"/>
        <pc:sldMkLst>
          <pc:docMk/>
          <pc:sldMk cId="388114465" sldId="263"/>
        </pc:sldMkLst>
        <pc:spChg chg="mod">
          <ac:chgData name="tihomira.kaneva@gmail.com" userId="b30c903f354e9620" providerId="LiveId" clId="{00BE6050-947E-4741-8E00-EEFE8CEBD41E}" dt="2022-04-05T18:54:18.003" v="695" actId="20577"/>
          <ac:spMkLst>
            <pc:docMk/>
            <pc:sldMk cId="388114465" sldId="263"/>
            <ac:spMk id="3" creationId="{F09D59B4-4E40-E54E-AA1E-68789C8C58D4}"/>
          </ac:spMkLst>
        </pc:spChg>
        <pc:spChg chg="del">
          <ac:chgData name="tihomira.kaneva@gmail.com" userId="b30c903f354e9620" providerId="LiveId" clId="{00BE6050-947E-4741-8E00-EEFE8CEBD41E}" dt="2022-04-05T18:48:05.962" v="0" actId="21"/>
          <ac:spMkLst>
            <pc:docMk/>
            <pc:sldMk cId="388114465" sldId="263"/>
            <ac:spMk id="6" creationId="{5CAB276D-0689-9742-B0E0-F1BBC61066F8}"/>
          </ac:spMkLst>
        </pc:spChg>
      </pc:sldChg>
      <pc:sldChg chg="delSp modSp new">
        <pc:chgData name="tihomira.kaneva@gmail.com" userId="b30c903f354e9620" providerId="LiveId" clId="{00BE6050-947E-4741-8E00-EEFE8CEBD41E}" dt="2022-04-05T19:07:20.163" v="846" actId="20577"/>
        <pc:sldMkLst>
          <pc:docMk/>
          <pc:sldMk cId="4057110156" sldId="264"/>
        </pc:sldMkLst>
        <pc:spChg chg="del">
          <ac:chgData name="tihomira.kaneva@gmail.com" userId="b30c903f354e9620" providerId="LiveId" clId="{00BE6050-947E-4741-8E00-EEFE8CEBD41E}" dt="2022-04-05T18:54:30.737" v="697" actId="21"/>
          <ac:spMkLst>
            <pc:docMk/>
            <pc:sldMk cId="4057110156" sldId="264"/>
            <ac:spMk id="2" creationId="{FA5CEE3D-FFA8-FD45-806A-4893662E3A0B}"/>
          </ac:spMkLst>
        </pc:spChg>
        <pc:spChg chg="mod">
          <ac:chgData name="tihomira.kaneva@gmail.com" userId="b30c903f354e9620" providerId="LiveId" clId="{00BE6050-947E-4741-8E00-EEFE8CEBD41E}" dt="2022-04-05T19:07:20.163" v="846" actId="20577"/>
          <ac:spMkLst>
            <pc:docMk/>
            <pc:sldMk cId="4057110156" sldId="264"/>
            <ac:spMk id="3" creationId="{C7C9899A-E7E9-8C4D-A301-80BF6BACF197}"/>
          </ac:spMkLst>
        </pc:spChg>
      </pc:sldChg>
      <pc:sldChg chg="modSp new">
        <pc:chgData name="tihomira.kaneva@gmail.com" userId="b30c903f354e9620" providerId="LiveId" clId="{00BE6050-947E-4741-8E00-EEFE8CEBD41E}" dt="2022-04-10T21:09:31.480" v="1584" actId="20577"/>
        <pc:sldMkLst>
          <pc:docMk/>
          <pc:sldMk cId="1766413118" sldId="265"/>
        </pc:sldMkLst>
        <pc:spChg chg="mod">
          <ac:chgData name="tihomira.kaneva@gmail.com" userId="b30c903f354e9620" providerId="LiveId" clId="{00BE6050-947E-4741-8E00-EEFE8CEBD41E}" dt="2022-04-10T20:58:03.176" v="871"/>
          <ac:spMkLst>
            <pc:docMk/>
            <pc:sldMk cId="1766413118" sldId="265"/>
            <ac:spMk id="2" creationId="{E0EDAF7F-69DC-244C-8648-98DD0AB130F2}"/>
          </ac:spMkLst>
        </pc:spChg>
        <pc:spChg chg="mod">
          <ac:chgData name="tihomira.kaneva@gmail.com" userId="b30c903f354e9620" providerId="LiveId" clId="{00BE6050-947E-4741-8E00-EEFE8CEBD41E}" dt="2022-04-10T21:09:31.480" v="1584" actId="20577"/>
          <ac:spMkLst>
            <pc:docMk/>
            <pc:sldMk cId="1766413118" sldId="265"/>
            <ac:spMk id="3" creationId="{A67300A1-6E40-3C41-BD21-1E81C7ED95F0}"/>
          </ac:spMkLst>
        </pc:spChg>
      </pc:sldChg>
      <pc:sldChg chg="delSp modSp new">
        <pc:chgData name="tihomira.kaneva@gmail.com" userId="b30c903f354e9620" providerId="LiveId" clId="{00BE6050-947E-4741-8E00-EEFE8CEBD41E}" dt="2022-04-10T21:18:49.283" v="2045" actId="20577"/>
        <pc:sldMkLst>
          <pc:docMk/>
          <pc:sldMk cId="2084668094" sldId="266"/>
        </pc:sldMkLst>
        <pc:spChg chg="del">
          <ac:chgData name="tihomira.kaneva@gmail.com" userId="b30c903f354e9620" providerId="LiveId" clId="{00BE6050-947E-4741-8E00-EEFE8CEBD41E}" dt="2022-04-10T21:09:46.540" v="1586" actId="21"/>
          <ac:spMkLst>
            <pc:docMk/>
            <pc:sldMk cId="2084668094" sldId="266"/>
            <ac:spMk id="2" creationId="{2E2CD71A-9EF4-7F4A-BC0E-3A18FE7C9206}"/>
          </ac:spMkLst>
        </pc:spChg>
        <pc:spChg chg="mod">
          <ac:chgData name="tihomira.kaneva@gmail.com" userId="b30c903f354e9620" providerId="LiveId" clId="{00BE6050-947E-4741-8E00-EEFE8CEBD41E}" dt="2022-04-10T21:18:49.283" v="2045" actId="20577"/>
          <ac:spMkLst>
            <pc:docMk/>
            <pc:sldMk cId="2084668094" sldId="266"/>
            <ac:spMk id="3" creationId="{90F9C6FF-88F3-B643-AEF9-280FDC37524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4/19/2022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4/19/2022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D168C-846D-DA43-A93A-B53230070A48}"/>
              </a:ext>
            </a:extLst>
          </p:cNvPr>
          <p:cNvSpPr>
            <a:spLocks noGrp="1"/>
          </p:cNvSpPr>
          <p:nvPr>
            <p:ph type="ctrTitle"/>
          </p:nvPr>
        </p:nvSpPr>
        <p:spPr>
          <a:xfrm>
            <a:off x="1751012" y="753035"/>
            <a:ext cx="8689976" cy="3056963"/>
          </a:xfrm>
        </p:spPr>
        <p:txBody>
          <a:bodyPr anchor="ctr">
            <a:normAutofit fontScale="90000"/>
          </a:bodyPr>
          <a:lstStyle/>
          <a:p>
            <a:r>
              <a:rPr lang="en-GB" sz="3200" b="1" i="1">
                <a:latin typeface="Arial Black" panose="020B0604020202020204" pitchFamily="34" charset="0"/>
                <a:cs typeface="Arial Black" panose="020B0604020202020204" pitchFamily="34" charset="0"/>
              </a:rPr>
              <a:t>ACADEMIC AND EMPLOYABILITY SKILLS </a:t>
            </a:r>
            <a:br>
              <a:rPr lang="en-GB" sz="3200" b="1" i="1">
                <a:latin typeface="Arial Black" panose="020B0604020202020204" pitchFamily="34" charset="0"/>
                <a:cs typeface="Arial Black" panose="020B0604020202020204" pitchFamily="34" charset="0"/>
              </a:rPr>
            </a:br>
            <a:br>
              <a:rPr lang="en-GB" sz="3200" b="1" i="1">
                <a:latin typeface="Arial Black" panose="020B0604020202020204" pitchFamily="34" charset="0"/>
                <a:cs typeface="Arial Black" panose="020B0604020202020204" pitchFamily="34" charset="0"/>
              </a:rPr>
            </a:br>
            <a:r>
              <a:rPr lang="en-GB" sz="3200" b="1" i="1">
                <a:latin typeface="Arial Black" panose="020B0604020202020204" pitchFamily="34" charset="0"/>
                <a:cs typeface="Arial Black" panose="020B0604020202020204" pitchFamily="34" charset="0"/>
              </a:rPr>
              <a:t>MODULE CODE : BMSW4001_LON</a:t>
            </a:r>
            <a:br>
              <a:rPr lang="en-GB" sz="3200" b="1" i="1">
                <a:latin typeface="Arial Black" panose="020B0604020202020204" pitchFamily="34" charset="0"/>
                <a:cs typeface="Arial Black" panose="020B0604020202020204" pitchFamily="34" charset="0"/>
              </a:rPr>
            </a:br>
            <a:br>
              <a:rPr lang="en-GB" sz="3200" b="1" i="1">
                <a:latin typeface="Arial Black" panose="020B0604020202020204" pitchFamily="34" charset="0"/>
                <a:cs typeface="Arial Black" panose="020B0604020202020204" pitchFamily="34" charset="0"/>
              </a:rPr>
            </a:br>
            <a:r>
              <a:rPr lang="en-GB" sz="3200" b="1" i="1">
                <a:latin typeface="Arial Black" panose="020B0604020202020204" pitchFamily="34" charset="0"/>
                <a:cs typeface="Arial Black" panose="020B0604020202020204" pitchFamily="34" charset="0"/>
              </a:rPr>
              <a:t>TIHOMIRA KANEVA</a:t>
            </a:r>
            <a:br>
              <a:rPr lang="en-GB" sz="3200" b="1" i="1">
                <a:latin typeface="Arial Black" panose="020B0604020202020204" pitchFamily="34" charset="0"/>
                <a:cs typeface="Arial Black" panose="020B0604020202020204" pitchFamily="34" charset="0"/>
              </a:rPr>
            </a:br>
            <a:r>
              <a:rPr lang="en-GB" sz="3200" b="1" i="1">
                <a:latin typeface="Arial Black" panose="020B0604020202020204" pitchFamily="34" charset="0"/>
                <a:cs typeface="Arial Black" panose="020B0604020202020204" pitchFamily="34" charset="0"/>
              </a:rPr>
              <a:t>STUDENT ID 2118131</a:t>
            </a:r>
            <a:br>
              <a:rPr lang="en-GB" sz="3200" b="1" i="1">
                <a:latin typeface="Arial Black" panose="020B0604020202020204" pitchFamily="34" charset="0"/>
                <a:cs typeface="Arial Black" panose="020B0604020202020204" pitchFamily="34" charset="0"/>
              </a:rPr>
            </a:br>
            <a:endParaRPr lang="en-US" sz="3200" b="1" i="1">
              <a:latin typeface="Arial Black" panose="020B0604020202020204" pitchFamily="34" charset="0"/>
              <a:cs typeface="Arial Black" panose="020B0604020202020204" pitchFamily="34" charset="0"/>
            </a:endParaRPr>
          </a:p>
        </p:txBody>
      </p:sp>
      <p:sp>
        <p:nvSpPr>
          <p:cNvPr id="3" name="Subtitle 2">
            <a:extLst>
              <a:ext uri="{FF2B5EF4-FFF2-40B4-BE49-F238E27FC236}">
                <a16:creationId xmlns:a16="http://schemas.microsoft.com/office/drawing/2014/main" id="{FB924C02-E2B4-BE4B-AE97-84312353F177}"/>
              </a:ext>
            </a:extLst>
          </p:cNvPr>
          <p:cNvSpPr>
            <a:spLocks noGrp="1"/>
          </p:cNvSpPr>
          <p:nvPr>
            <p:ph type="subTitle" idx="1"/>
          </p:nvPr>
        </p:nvSpPr>
        <p:spPr/>
        <p:txBody>
          <a:bodyPr>
            <a:normAutofit/>
          </a:bodyPr>
          <a:lstStyle/>
          <a:p>
            <a:r>
              <a:rPr lang="en-GB" sz="3200" b="1" i="1">
                <a:solidFill>
                  <a:srgbClr val="FF0000"/>
                </a:solidFill>
                <a:latin typeface="Arial Black" panose="020B0604020202020204" pitchFamily="34" charset="0"/>
                <a:cs typeface="Arial Black" panose="020B0604020202020204" pitchFamily="34" charset="0"/>
              </a:rPr>
              <a:t>CV WRITING</a:t>
            </a:r>
            <a:endParaRPr lang="en-US" sz="3200" b="1" i="1">
              <a:solidFill>
                <a:srgbClr val="FF0000"/>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1701048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EA65A2-DE2F-E94A-8C13-C004DCEDD667}"/>
              </a:ext>
            </a:extLst>
          </p:cNvPr>
          <p:cNvSpPr>
            <a:spLocks noGrp="1"/>
          </p:cNvSpPr>
          <p:nvPr>
            <p:ph type="title"/>
          </p:nvPr>
        </p:nvSpPr>
        <p:spPr/>
        <p:txBody>
          <a:bodyPr>
            <a:normAutofit/>
          </a:bodyPr>
          <a:lstStyle/>
          <a:p>
            <a:pPr algn="l"/>
            <a:r>
              <a:rPr lang="en-GB" sz="2400" b="1" i="1">
                <a:latin typeface="Arial" panose="020B0604020202020204" pitchFamily="34" charset="0"/>
                <a:cs typeface="Arial" panose="020B0604020202020204" pitchFamily="34" charset="0"/>
              </a:rPr>
              <a:t>The term cv is an abbreviati on of the latin word curriculim </a:t>
            </a:r>
            <a:r>
              <a:rPr lang="en-GB" sz="2400" b="1" i="1">
                <a:solidFill>
                  <a:srgbClr val="FF0000"/>
                </a:solidFill>
                <a:latin typeface="Arial" panose="020B0604020202020204" pitchFamily="34" charset="0"/>
                <a:cs typeface="Arial" panose="020B0604020202020204" pitchFamily="34" charset="0"/>
              </a:rPr>
              <a:t>vitac, </a:t>
            </a:r>
            <a:r>
              <a:rPr lang="en-GB" sz="2400" b="1" i="1">
                <a:latin typeface="Arial" panose="020B0604020202020204" pitchFamily="34" charset="0"/>
                <a:cs typeface="Arial" panose="020B0604020202020204" pitchFamily="34" charset="0"/>
              </a:rPr>
              <a:t>which is literally translated to </a:t>
            </a:r>
            <a:br>
              <a:rPr lang="en-GB" sz="2400" b="1" i="1">
                <a:latin typeface="Arial" panose="020B0604020202020204" pitchFamily="34" charset="0"/>
                <a:cs typeface="Arial" panose="020B0604020202020204" pitchFamily="34" charset="0"/>
              </a:rPr>
            </a:br>
            <a:r>
              <a:rPr lang="en-GB" sz="2400" b="1" i="1">
                <a:solidFill>
                  <a:srgbClr val="FF0000"/>
                </a:solidFill>
                <a:latin typeface="Arial" panose="020B0604020202020204" pitchFamily="34" charset="0"/>
                <a:cs typeface="Arial" panose="020B0604020202020204" pitchFamily="34" charset="0"/>
              </a:rPr>
              <a:t>“the coure of your life”</a:t>
            </a:r>
            <a:endParaRPr lang="en-US" sz="2400" b="1" i="1">
              <a:solidFill>
                <a:srgbClr val="FF0000"/>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5DC00ED4-D4DA-8E4D-ACAF-F4AF1F2AA3D8}"/>
              </a:ext>
            </a:extLst>
          </p:cNvPr>
          <p:cNvSpPr>
            <a:spLocks noGrp="1"/>
          </p:cNvSpPr>
          <p:nvPr>
            <p:ph sz="quarter" idx="13"/>
          </p:nvPr>
        </p:nvSpPr>
        <p:spPr/>
        <p:txBody>
          <a:bodyPr>
            <a:normAutofit/>
          </a:bodyPr>
          <a:lstStyle/>
          <a:p>
            <a:pPr marL="0" indent="0">
              <a:buNone/>
            </a:pPr>
            <a:r>
              <a:rPr lang="en-GB" sz="2400" b="1" i="1"/>
              <a:t>a cv is a very in-depth document that describes your career journey step-by-step, including all sorts of personal information.</a:t>
            </a:r>
          </a:p>
          <a:p>
            <a:pPr marL="0" indent="0">
              <a:buNone/>
            </a:pPr>
            <a:r>
              <a:rPr lang="en-GB" sz="2400" b="1" i="1"/>
              <a:t> You need to update your cv everytime your accomplish something new academicallyor professionally.</a:t>
            </a:r>
          </a:p>
          <a:p>
            <a:pPr marL="0" indent="0">
              <a:buNone/>
            </a:pPr>
            <a:endParaRPr lang="en-US" sz="2400" b="1" i="1"/>
          </a:p>
        </p:txBody>
      </p:sp>
    </p:spTree>
    <p:extLst>
      <p:ext uri="{BB962C8B-B14F-4D97-AF65-F5344CB8AC3E}">
        <p14:creationId xmlns:p14="http://schemas.microsoft.com/office/powerpoint/2010/main" val="3652966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F042-1794-A647-BCBB-4553A6B4EE12}"/>
              </a:ext>
            </a:extLst>
          </p:cNvPr>
          <p:cNvSpPr>
            <a:spLocks noGrp="1"/>
          </p:cNvSpPr>
          <p:nvPr>
            <p:ph type="title"/>
          </p:nvPr>
        </p:nvSpPr>
        <p:spPr>
          <a:xfrm>
            <a:off x="866710" y="141195"/>
            <a:ext cx="10364451" cy="840442"/>
          </a:xfrm>
        </p:spPr>
        <p:txBody>
          <a:bodyPr>
            <a:normAutofit/>
          </a:bodyPr>
          <a:lstStyle/>
          <a:p>
            <a:r>
              <a:rPr lang="en-GB" sz="2400" b="1" i="1">
                <a:latin typeface="Arial" panose="020B0604020202020204" pitchFamily="34" charset="0"/>
                <a:cs typeface="Arial" panose="020B0604020202020204" pitchFamily="34" charset="0"/>
              </a:rPr>
              <a:t>What to include on a cv?</a:t>
            </a:r>
            <a:endParaRPr lang="en-US" sz="2400" b="1" i="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7D0946-5065-864F-A439-3C218F998BDB}"/>
              </a:ext>
            </a:extLst>
          </p:cNvPr>
          <p:cNvSpPr>
            <a:spLocks noGrp="1"/>
          </p:cNvSpPr>
          <p:nvPr>
            <p:ph sz="quarter" idx="13"/>
          </p:nvPr>
        </p:nvSpPr>
        <p:spPr>
          <a:xfrm>
            <a:off x="913774" y="907676"/>
            <a:ext cx="10363826" cy="5466230"/>
          </a:xfrm>
        </p:spPr>
        <p:txBody>
          <a:bodyPr>
            <a:noAutofit/>
          </a:bodyPr>
          <a:lstStyle/>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Full name</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Contact information</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Professional title, resume summary or resume objective</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Research interests</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Education</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Publications ( both accademic papers and books )</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Theaching or lecturing experience</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Work experience</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Conferences and courses</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skills</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Certificates</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Languages</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Grants or fellow ships</a:t>
            </a:r>
          </a:p>
          <a:p>
            <a:pPr marL="457200" indent="-457200">
              <a:buFont typeface="+mj-lt"/>
              <a:buAutoNum type="arabicPeriod"/>
            </a:pPr>
            <a:r>
              <a:rPr lang="en-GB" sz="1600" b="1" i="1">
                <a:solidFill>
                  <a:srgbClr val="FF0000"/>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031510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A29CF-CA27-C540-9A4F-609F218D2E5D}"/>
              </a:ext>
            </a:extLst>
          </p:cNvPr>
          <p:cNvSpPr>
            <a:spLocks noGrp="1"/>
          </p:cNvSpPr>
          <p:nvPr>
            <p:ph type="title"/>
          </p:nvPr>
        </p:nvSpPr>
        <p:spPr/>
        <p:txBody>
          <a:bodyPr>
            <a:normAutofit/>
          </a:bodyPr>
          <a:lstStyle/>
          <a:p>
            <a:r>
              <a:rPr lang="en-GB" sz="2400" b="1" i="1">
                <a:latin typeface="Arial" panose="020B0604020202020204" pitchFamily="34" charset="0"/>
                <a:cs typeface="Arial" panose="020B0604020202020204" pitchFamily="34" charset="0"/>
              </a:rPr>
              <a:t>The skills section of your cv shows employers you have the abilities required to succeed in the role.</a:t>
            </a:r>
            <a:endParaRPr lang="en-US" sz="2400" b="1" i="1">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1B235EF6-3AEF-0941-B5A8-FA5451B10834}"/>
              </a:ext>
            </a:extLst>
          </p:cNvPr>
          <p:cNvSpPr>
            <a:spLocks noGrp="1"/>
          </p:cNvSpPr>
          <p:nvPr>
            <p:ph type="body" idx="1"/>
          </p:nvPr>
        </p:nvSpPr>
        <p:spPr>
          <a:xfrm>
            <a:off x="1146327" y="1990164"/>
            <a:ext cx="9530638" cy="497541"/>
          </a:xfrm>
        </p:spPr>
        <p:txBody>
          <a:bodyPr/>
          <a:lstStyle/>
          <a:p>
            <a:pPr algn="ctr"/>
            <a:r>
              <a:rPr lang="en-GB" sz="2400" b="1" i="1">
                <a:latin typeface="Arial" panose="020B0604020202020204" pitchFamily="34" charset="0"/>
                <a:cs typeface="Arial" panose="020B0604020202020204" pitchFamily="34" charset="0"/>
              </a:rPr>
              <a:t>Top 10 skills for cv</a:t>
            </a:r>
            <a:endParaRPr lang="en-US" sz="2400" b="1" i="1" baseline="-25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E22FD8-144E-6940-848B-36808A9DD5EB}"/>
              </a:ext>
            </a:extLst>
          </p:cNvPr>
          <p:cNvSpPr>
            <a:spLocks noGrp="1"/>
          </p:cNvSpPr>
          <p:nvPr>
            <p:ph sz="quarter" idx="13"/>
          </p:nvPr>
        </p:nvSpPr>
        <p:spPr/>
        <p:txBody>
          <a:bodyPr>
            <a:normAutofit/>
          </a:bodyPr>
          <a:lstStyle/>
          <a:p>
            <a:r>
              <a:rPr lang="en-GB" sz="1800" b="1" i="1">
                <a:solidFill>
                  <a:srgbClr val="FF0000"/>
                </a:solidFill>
                <a:latin typeface="Arial" panose="020B0604020202020204" pitchFamily="34" charset="0"/>
                <a:cs typeface="Arial" panose="020B0604020202020204" pitchFamily="34" charset="0"/>
              </a:rPr>
              <a:t>Active listening</a:t>
            </a:r>
          </a:p>
          <a:p>
            <a:r>
              <a:rPr lang="en-GB" sz="1800" b="1" i="1">
                <a:solidFill>
                  <a:srgbClr val="FF0000"/>
                </a:solidFill>
                <a:latin typeface="Arial" panose="020B0604020202020204" pitchFamily="34" charset="0"/>
                <a:cs typeface="Arial" panose="020B0604020202020204" pitchFamily="34" charset="0"/>
              </a:rPr>
              <a:t>Communication </a:t>
            </a:r>
          </a:p>
          <a:p>
            <a:r>
              <a:rPr lang="en-GB" sz="1800" b="1" i="1">
                <a:solidFill>
                  <a:srgbClr val="FF0000"/>
                </a:solidFill>
                <a:latin typeface="Arial" panose="020B0604020202020204" pitchFamily="34" charset="0"/>
                <a:cs typeface="Arial" panose="020B0604020202020204" pitchFamily="34" charset="0"/>
              </a:rPr>
              <a:t>Computer skills</a:t>
            </a:r>
          </a:p>
          <a:p>
            <a:r>
              <a:rPr lang="en-GB" sz="1800" b="1" i="1">
                <a:solidFill>
                  <a:srgbClr val="FF0000"/>
                </a:solidFill>
                <a:latin typeface="Arial" panose="020B0604020202020204" pitchFamily="34" charset="0"/>
                <a:cs typeface="Arial" panose="020B0604020202020204" pitchFamily="34" charset="0"/>
              </a:rPr>
              <a:t>Customer service</a:t>
            </a:r>
          </a:p>
          <a:p>
            <a:r>
              <a:rPr lang="en-GB" sz="1800" b="1" i="1">
                <a:solidFill>
                  <a:srgbClr val="FF0000"/>
                </a:solidFill>
                <a:latin typeface="Arial" panose="020B0604020202020204" pitchFamily="34" charset="0"/>
                <a:cs typeface="Arial" panose="020B0604020202020204" pitchFamily="34" charset="0"/>
              </a:rPr>
              <a:t>interpersonal skills</a:t>
            </a:r>
          </a:p>
          <a:p>
            <a:endParaRPr lang="en-US" sz="1800" b="1" i="1">
              <a:solidFill>
                <a:srgbClr val="FF0000"/>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28E23633-F3D4-B448-97BD-D670D9CB4489}"/>
              </a:ext>
            </a:extLst>
          </p:cNvPr>
          <p:cNvSpPr>
            <a:spLocks noGrp="1"/>
          </p:cNvSpPr>
          <p:nvPr>
            <p:ph sz="quarter" idx="14"/>
          </p:nvPr>
        </p:nvSpPr>
        <p:spPr/>
        <p:txBody>
          <a:bodyPr>
            <a:normAutofit/>
          </a:bodyPr>
          <a:lstStyle/>
          <a:p>
            <a:r>
              <a:rPr lang="en-GB" sz="1800" b="1" i="1">
                <a:solidFill>
                  <a:srgbClr val="FF0000"/>
                </a:solidFill>
                <a:latin typeface="Arial" panose="020B0604020202020204" pitchFamily="34" charset="0"/>
                <a:cs typeface="Arial" panose="020B0604020202020204" pitchFamily="34" charset="0"/>
              </a:rPr>
              <a:t>Leadership</a:t>
            </a:r>
          </a:p>
          <a:p>
            <a:r>
              <a:rPr lang="en-GB" sz="1800" b="1" i="1">
                <a:solidFill>
                  <a:srgbClr val="FF0000"/>
                </a:solidFill>
                <a:latin typeface="Arial" panose="020B0604020202020204" pitchFamily="34" charset="0"/>
                <a:cs typeface="Arial" panose="020B0604020202020204" pitchFamily="34" charset="0"/>
              </a:rPr>
              <a:t>Managements skills</a:t>
            </a:r>
          </a:p>
          <a:p>
            <a:r>
              <a:rPr lang="en-GB" sz="1800" b="1" i="1">
                <a:solidFill>
                  <a:srgbClr val="FF0000"/>
                </a:solidFill>
                <a:latin typeface="Arial" panose="020B0604020202020204" pitchFamily="34" charset="0"/>
                <a:cs typeface="Arial" panose="020B0604020202020204" pitchFamily="34" charset="0"/>
              </a:rPr>
              <a:t>Problem – solving</a:t>
            </a:r>
          </a:p>
          <a:p>
            <a:r>
              <a:rPr lang="en-GB" sz="1800" b="1" i="1">
                <a:solidFill>
                  <a:srgbClr val="FF0000"/>
                </a:solidFill>
                <a:latin typeface="Arial" panose="020B0604020202020204" pitchFamily="34" charset="0"/>
                <a:cs typeface="Arial" panose="020B0604020202020204" pitchFamily="34" charset="0"/>
              </a:rPr>
              <a:t>Time management</a:t>
            </a:r>
          </a:p>
          <a:p>
            <a:r>
              <a:rPr lang="en-GB" sz="1800" b="1" i="1">
                <a:solidFill>
                  <a:srgbClr val="FF0000"/>
                </a:solidFill>
                <a:latin typeface="Arial" panose="020B0604020202020204" pitchFamily="34" charset="0"/>
                <a:cs typeface="Arial" panose="020B0604020202020204" pitchFamily="34" charset="0"/>
              </a:rPr>
              <a:t>Tranferable skills</a:t>
            </a:r>
            <a:endParaRPr lang="en-US" sz="1800" b="1" i="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371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0805-8CA9-D149-BF06-E50E6156733A}"/>
              </a:ext>
            </a:extLst>
          </p:cNvPr>
          <p:cNvSpPr>
            <a:spLocks noGrp="1"/>
          </p:cNvSpPr>
          <p:nvPr>
            <p:ph type="title"/>
          </p:nvPr>
        </p:nvSpPr>
        <p:spPr>
          <a:xfrm>
            <a:off x="913775" y="383241"/>
            <a:ext cx="10364451" cy="880783"/>
          </a:xfrm>
        </p:spPr>
        <p:txBody>
          <a:bodyPr>
            <a:normAutofit/>
          </a:bodyPr>
          <a:lstStyle/>
          <a:p>
            <a:r>
              <a:rPr lang="en-GB" sz="2400" b="1" i="1">
                <a:latin typeface="Arial" panose="020B0604020202020204" pitchFamily="34" charset="0"/>
                <a:cs typeface="Arial" panose="020B0604020202020204" pitchFamily="34" charset="0"/>
              </a:rPr>
              <a:t>Hard skills vs. Soft skills</a:t>
            </a:r>
            <a:endParaRPr lang="en-US" sz="2400" b="1" i="1">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C1584E9-BAE7-8342-9B77-66BCBD2547BB}"/>
              </a:ext>
            </a:extLst>
          </p:cNvPr>
          <p:cNvSpPr>
            <a:spLocks noGrp="1"/>
          </p:cNvSpPr>
          <p:nvPr>
            <p:ph sz="quarter" idx="13"/>
          </p:nvPr>
        </p:nvSpPr>
        <p:spPr>
          <a:xfrm>
            <a:off x="913774" y="1418666"/>
            <a:ext cx="5106026" cy="4372534"/>
          </a:xfrm>
        </p:spPr>
        <p:txBody>
          <a:bodyPr>
            <a:normAutofit/>
          </a:bodyPr>
          <a:lstStyle/>
          <a:p>
            <a:pPr marL="0" indent="0">
              <a:buNone/>
            </a:pPr>
            <a:r>
              <a:rPr lang="en-GB" sz="1800" b="1" i="1">
                <a:latin typeface="Arial" panose="020B0604020202020204" pitchFamily="34" charset="0"/>
                <a:cs typeface="Arial" panose="020B0604020202020204" pitchFamily="34" charset="0"/>
              </a:rPr>
              <a:t>Hard skills are abilities specific to the job and / or industry. hard skills might include proficiency in things like:</a:t>
            </a:r>
          </a:p>
          <a:p>
            <a:r>
              <a:rPr lang="en-GB" sz="1800" b="1" i="1">
                <a:solidFill>
                  <a:srgbClr val="FF0000"/>
                </a:solidFill>
                <a:latin typeface="Arial" panose="020B0604020202020204" pitchFamily="34" charset="0"/>
                <a:cs typeface="Arial" panose="020B0604020202020204" pitchFamily="34" charset="0"/>
              </a:rPr>
              <a:t>Software</a:t>
            </a:r>
          </a:p>
          <a:p>
            <a:r>
              <a:rPr lang="en-GB" sz="1800" b="1" i="1">
                <a:solidFill>
                  <a:srgbClr val="FF0000"/>
                </a:solidFill>
                <a:latin typeface="Arial" panose="020B0604020202020204" pitchFamily="34" charset="0"/>
                <a:cs typeface="Arial" panose="020B0604020202020204" pitchFamily="34" charset="0"/>
              </a:rPr>
              <a:t>Foreign languages</a:t>
            </a:r>
          </a:p>
          <a:p>
            <a:r>
              <a:rPr lang="en-GB" sz="1800" b="1" i="1">
                <a:solidFill>
                  <a:srgbClr val="FF0000"/>
                </a:solidFill>
                <a:latin typeface="Arial" panose="020B0604020202020204" pitchFamily="34" charset="0"/>
                <a:cs typeface="Arial" panose="020B0604020202020204" pitchFamily="34" charset="0"/>
              </a:rPr>
              <a:t>Operating certain equipment or machinery</a:t>
            </a:r>
          </a:p>
        </p:txBody>
      </p:sp>
      <p:sp>
        <p:nvSpPr>
          <p:cNvPr id="6" name="Content Placeholder 5">
            <a:extLst>
              <a:ext uri="{FF2B5EF4-FFF2-40B4-BE49-F238E27FC236}">
                <a16:creationId xmlns:a16="http://schemas.microsoft.com/office/drawing/2014/main" id="{61EB632F-1839-464A-9B81-535E9CBE3D95}"/>
              </a:ext>
            </a:extLst>
          </p:cNvPr>
          <p:cNvSpPr>
            <a:spLocks noGrp="1"/>
          </p:cNvSpPr>
          <p:nvPr>
            <p:ph sz="quarter" idx="14"/>
          </p:nvPr>
        </p:nvSpPr>
        <p:spPr>
          <a:xfrm>
            <a:off x="6172200" y="1418666"/>
            <a:ext cx="5105400" cy="4372533"/>
          </a:xfrm>
        </p:spPr>
        <p:txBody>
          <a:bodyPr>
            <a:normAutofit/>
          </a:bodyPr>
          <a:lstStyle/>
          <a:p>
            <a:pPr marL="0" indent="0">
              <a:buNone/>
            </a:pPr>
            <a:r>
              <a:rPr lang="en-GB" sz="1800" b="1" i="1">
                <a:latin typeface="Arial" panose="020B0604020202020204" pitchFamily="34" charset="0"/>
                <a:cs typeface="Arial" panose="020B0604020202020204" pitchFamily="34" charset="0"/>
              </a:rPr>
              <a:t>Soft skills are abilities thatcan be applied in any job. Often, soft skills may be referred to as </a:t>
            </a:r>
            <a:r>
              <a:rPr lang="en-GB" sz="1800" b="1" i="1">
                <a:solidFill>
                  <a:srgbClr val="FF0000"/>
                </a:solidFill>
                <a:latin typeface="Arial" panose="020B0604020202020204" pitchFamily="34" charset="0"/>
                <a:cs typeface="Arial" panose="020B0604020202020204" pitchFamily="34" charset="0"/>
              </a:rPr>
              <a:t>“ people skills” </a:t>
            </a:r>
            <a:r>
              <a:rPr lang="en-GB" sz="1800" b="1" i="1">
                <a:latin typeface="Arial" panose="020B0604020202020204" pitchFamily="34" charset="0"/>
                <a:cs typeface="Arial" panose="020B0604020202020204" pitchFamily="34" charset="0"/>
              </a:rPr>
              <a:t>or </a:t>
            </a:r>
            <a:r>
              <a:rPr lang="en-GB" sz="1800" b="1" i="1">
                <a:solidFill>
                  <a:srgbClr val="FF0000"/>
                </a:solidFill>
                <a:latin typeface="Arial" panose="020B0604020202020204" pitchFamily="34" charset="0"/>
                <a:cs typeface="Arial" panose="020B0604020202020204" pitchFamily="34" charset="0"/>
              </a:rPr>
              <a:t>“social skills” </a:t>
            </a:r>
            <a:r>
              <a:rPr lang="en-GB" sz="1800" b="1" i="1">
                <a:latin typeface="Arial" panose="020B0604020202020204" pitchFamily="34" charset="0"/>
                <a:cs typeface="Arial" panose="020B0604020202020204" pitchFamily="34" charset="0"/>
              </a:rPr>
              <a:t>and include proficiency in things like:</a:t>
            </a:r>
          </a:p>
          <a:p>
            <a:r>
              <a:rPr lang="en-GB" sz="1800" b="1" i="1">
                <a:solidFill>
                  <a:srgbClr val="FF0000"/>
                </a:solidFill>
                <a:latin typeface="Arial" panose="020B0604020202020204" pitchFamily="34" charset="0"/>
                <a:cs typeface="Arial" panose="020B0604020202020204" pitchFamily="34" charset="0"/>
              </a:rPr>
              <a:t>Communication</a:t>
            </a:r>
          </a:p>
          <a:p>
            <a:r>
              <a:rPr lang="en-GB" sz="1800" b="1" i="1">
                <a:solidFill>
                  <a:srgbClr val="FF0000"/>
                </a:solidFill>
                <a:latin typeface="Arial" panose="020B0604020202020204" pitchFamily="34" charset="0"/>
                <a:cs typeface="Arial" panose="020B0604020202020204" pitchFamily="34" charset="0"/>
              </a:rPr>
              <a:t>Customer service</a:t>
            </a:r>
          </a:p>
          <a:p>
            <a:r>
              <a:rPr lang="en-GB" sz="1800" b="1" i="1">
                <a:solidFill>
                  <a:srgbClr val="FF0000"/>
                </a:solidFill>
                <a:latin typeface="Arial" panose="020B0604020202020204" pitchFamily="34" charset="0"/>
                <a:cs typeface="Arial" panose="020B0604020202020204" pitchFamily="34" charset="0"/>
              </a:rPr>
              <a:t>Problem – solving</a:t>
            </a:r>
          </a:p>
          <a:p>
            <a:r>
              <a:rPr lang="en-GB" sz="1800" b="1" i="1">
                <a:solidFill>
                  <a:srgbClr val="FF0000"/>
                </a:solidFill>
                <a:latin typeface="Arial" panose="020B0604020202020204" pitchFamily="34" charset="0"/>
                <a:cs typeface="Arial" panose="020B0604020202020204" pitchFamily="34" charset="0"/>
              </a:rPr>
              <a:t>Time management </a:t>
            </a:r>
          </a:p>
          <a:p>
            <a:r>
              <a:rPr lang="en-GB" sz="1800" b="1" i="1">
                <a:solidFill>
                  <a:srgbClr val="FF0000"/>
                </a:solidFill>
                <a:latin typeface="Arial" panose="020B0604020202020204" pitchFamily="34" charset="0"/>
                <a:cs typeface="Arial" panose="020B0604020202020204" pitchFamily="34" charset="0"/>
              </a:rPr>
              <a:t>leadership</a:t>
            </a:r>
            <a:endParaRPr lang="en-US" sz="1800" b="1"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7403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3EE9-83F4-FE47-AC2B-052339B7C576}"/>
              </a:ext>
            </a:extLst>
          </p:cNvPr>
          <p:cNvSpPr>
            <a:spLocks noGrp="1"/>
          </p:cNvSpPr>
          <p:nvPr>
            <p:ph type="title"/>
          </p:nvPr>
        </p:nvSpPr>
        <p:spPr>
          <a:xfrm>
            <a:off x="913775" y="766481"/>
            <a:ext cx="10364451" cy="2158253"/>
          </a:xfrm>
        </p:spPr>
        <p:txBody>
          <a:bodyPr>
            <a:normAutofit/>
          </a:bodyPr>
          <a:lstStyle/>
          <a:p>
            <a:pPr algn="l"/>
            <a:r>
              <a:rPr lang="en-GB" sz="2000" b="1" i="1">
                <a:latin typeface="Arial" panose="020B0604020202020204" pitchFamily="34" charset="0"/>
                <a:cs typeface="Arial" panose="020B0604020202020204" pitchFamily="34" charset="0"/>
              </a:rPr>
              <a:t>Hard skills are usually teachable while soft skills are typically personality traits much harder to develop and therefore extremely valuable to employers. In most cases, your soft skills can enhance your hard skiils</a:t>
            </a:r>
            <a:endParaRPr lang="en-US" sz="2000" b="1" i="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93C27C-D723-3D4B-9E48-0EC55ABFF184}"/>
              </a:ext>
            </a:extLst>
          </p:cNvPr>
          <p:cNvSpPr>
            <a:spLocks noGrp="1"/>
          </p:cNvSpPr>
          <p:nvPr>
            <p:ph sz="quarter" idx="13"/>
          </p:nvPr>
        </p:nvSpPr>
        <p:spPr>
          <a:xfrm>
            <a:off x="913774" y="3429000"/>
            <a:ext cx="10363826" cy="2362199"/>
          </a:xfrm>
        </p:spPr>
        <p:txBody>
          <a:bodyPr/>
          <a:lstStyle/>
          <a:p>
            <a:pPr marL="0" indent="0">
              <a:buNone/>
            </a:pPr>
            <a:r>
              <a:rPr lang="en-GB" b="1" i="1">
                <a:solidFill>
                  <a:srgbClr val="FF0000"/>
                </a:solidFill>
                <a:latin typeface="Arial" panose="020B0604020202020204" pitchFamily="34" charset="0"/>
                <a:cs typeface="Arial" panose="020B0604020202020204" pitchFamily="34" charset="0"/>
              </a:rPr>
              <a:t>The best skills to put on a cv vary by job type, career level, education. The goal of your cv skills list is to show the recruiter or manager that you’re the best candidate for the role and will bring defined value to their team</a:t>
            </a:r>
            <a:endParaRPr lang="en-US" b="1" i="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229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B3A4D-5380-BE48-8F65-732E487A3B93}"/>
              </a:ext>
            </a:extLst>
          </p:cNvPr>
          <p:cNvSpPr>
            <a:spLocks noGrp="1"/>
          </p:cNvSpPr>
          <p:nvPr>
            <p:ph type="title"/>
          </p:nvPr>
        </p:nvSpPr>
        <p:spPr>
          <a:xfrm>
            <a:off x="913775" y="524435"/>
            <a:ext cx="10364451" cy="968189"/>
          </a:xfrm>
        </p:spPr>
        <p:txBody>
          <a:bodyPr>
            <a:normAutofit/>
          </a:bodyPr>
          <a:lstStyle/>
          <a:p>
            <a:r>
              <a:rPr lang="en-GB" sz="3200" b="1" i="1">
                <a:latin typeface="Arial" panose="020B0604020202020204" pitchFamily="34" charset="0"/>
                <a:cs typeface="Arial" panose="020B0604020202020204" pitchFamily="34" charset="0"/>
              </a:rPr>
              <a:t>Plan to achieve those skills</a:t>
            </a:r>
            <a:endParaRPr lang="en-US" sz="3200" b="1" i="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1DD9C91-8FA6-2240-A746-C132042D2530}"/>
              </a:ext>
            </a:extLst>
          </p:cNvPr>
          <p:cNvSpPr>
            <a:spLocks noGrp="1"/>
          </p:cNvSpPr>
          <p:nvPr>
            <p:ph sz="quarter" idx="13"/>
          </p:nvPr>
        </p:nvSpPr>
        <p:spPr>
          <a:xfrm>
            <a:off x="913774" y="1882588"/>
            <a:ext cx="10363826" cy="3908611"/>
          </a:xfrm>
        </p:spPr>
        <p:txBody>
          <a:bodyPr>
            <a:normAutofit fontScale="92500" lnSpcReduction="20000"/>
          </a:bodyPr>
          <a:lstStyle/>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On-the-job </a:t>
            </a:r>
            <a:r>
              <a:rPr lang="en-GB" sz="1800" b="1" i="1">
                <a:latin typeface="Arial" panose="020B0604020202020204" pitchFamily="34" charset="0"/>
                <a:cs typeface="Arial" panose="020B0604020202020204" pitchFamily="34" charset="0"/>
              </a:rPr>
              <a:t>– if you have co-workers with particularly appealing skill sets, ask them how they acquired those skills.</a:t>
            </a:r>
          </a:p>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Training courses and workshops.</a:t>
            </a:r>
          </a:p>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E – learning.</a:t>
            </a:r>
          </a:p>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Book.</a:t>
            </a:r>
          </a:p>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Get feedback </a:t>
            </a:r>
            <a:r>
              <a:rPr lang="en-GB" sz="1800" b="1" i="1">
                <a:latin typeface="Arial" panose="020B0604020202020204" pitchFamily="34" charset="0"/>
                <a:cs typeface="Arial" panose="020B0604020202020204" pitchFamily="34" charset="0"/>
              </a:rPr>
              <a:t>– good feedback allows you to reflect more deeply, which is vital to the learning process.</a:t>
            </a:r>
          </a:p>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Take things step by step </a:t>
            </a:r>
            <a:r>
              <a:rPr lang="en-GB" sz="1800" b="1" i="1">
                <a:latin typeface="Arial" panose="020B0604020202020204" pitchFamily="34" charset="0"/>
                <a:cs typeface="Arial" panose="020B0604020202020204" pitchFamily="34" charset="0"/>
              </a:rPr>
              <a:t>– setting milestones like this also helps you monitor the progress you’re making.</a:t>
            </a:r>
          </a:p>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Learn from other people’s experience .</a:t>
            </a:r>
          </a:p>
          <a:p>
            <a:pPr marL="457200" indent="-457200">
              <a:buFont typeface="+mj-lt"/>
              <a:buAutoNum type="arabicPeriod"/>
            </a:pPr>
            <a:r>
              <a:rPr lang="en-GB" sz="1800" b="1" i="1">
                <a:solidFill>
                  <a:srgbClr val="FF0000"/>
                </a:solidFill>
                <a:latin typeface="Arial" panose="020B0604020202020204" pitchFamily="34" charset="0"/>
                <a:cs typeface="Arial" panose="020B0604020202020204" pitchFamily="34" charset="0"/>
              </a:rPr>
              <a:t>Find a mentor.</a:t>
            </a:r>
          </a:p>
        </p:txBody>
      </p:sp>
    </p:spTree>
    <p:extLst>
      <p:ext uri="{BB962C8B-B14F-4D97-AF65-F5344CB8AC3E}">
        <p14:creationId xmlns:p14="http://schemas.microsoft.com/office/powerpoint/2010/main" val="1496826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9D59B4-4E40-E54E-AA1E-68789C8C58D4}"/>
              </a:ext>
            </a:extLst>
          </p:cNvPr>
          <p:cNvSpPr>
            <a:spLocks noGrp="1"/>
          </p:cNvSpPr>
          <p:nvPr>
            <p:ph sz="quarter" idx="13"/>
          </p:nvPr>
        </p:nvSpPr>
        <p:spPr>
          <a:xfrm>
            <a:off x="893603" y="1727948"/>
            <a:ext cx="10363826" cy="4063252"/>
          </a:xfrm>
        </p:spPr>
        <p:txBody>
          <a:bodyPr>
            <a:noAutofit/>
          </a:bodyPr>
          <a:lstStyle/>
          <a:p>
            <a:pPr marL="0" indent="0">
              <a:buNone/>
            </a:pPr>
            <a:r>
              <a:rPr lang="en-GB" b="1" i="1">
                <a:latin typeface="Arial" panose="020B0604020202020204" pitchFamily="34" charset="0"/>
                <a:cs typeface="Arial" panose="020B0604020202020204" pitchFamily="34" charset="0"/>
              </a:rPr>
              <a:t>“ a cv will get you the interview, but your personality will get you the job. Hard work will get you recognised for promotion, but a good network will keep you on the radar for selection. Your track record will win you a following, and “people – skills” will make you a leader”</a:t>
            </a:r>
          </a:p>
          <a:p>
            <a:pPr marL="0" indent="0">
              <a:buNone/>
            </a:pPr>
            <a:r>
              <a:rPr lang="en-GB" b="1" i="1">
                <a:latin typeface="Arial" panose="020B0604020202020204" pitchFamily="34" charset="0"/>
                <a:cs typeface="Arial" panose="020B0604020202020204" pitchFamily="34" charset="0"/>
              </a:rPr>
              <a:t>                                                                                                 </a:t>
            </a:r>
          </a:p>
          <a:p>
            <a:pPr marL="0" indent="0">
              <a:buNone/>
            </a:pPr>
            <a:r>
              <a:rPr lang="en-GB" b="1" i="1">
                <a:latin typeface="Arial" panose="020B0604020202020204" pitchFamily="34" charset="0"/>
                <a:cs typeface="Arial" panose="020B0604020202020204" pitchFamily="34" charset="0"/>
              </a:rPr>
              <a:t>                                                                                      sir roger carr</a:t>
            </a:r>
          </a:p>
          <a:p>
            <a:pPr marL="0" indent="0">
              <a:buNone/>
            </a:pPr>
            <a:r>
              <a:rPr lang="en-GB" b="1" i="1">
                <a:latin typeface="Arial" panose="020B0604020202020204" pitchFamily="34" charset="0"/>
                <a:cs typeface="Arial" panose="020B0604020202020204" pitchFamily="34" charset="0"/>
              </a:rPr>
              <a:t>                                                                                     chair of bae systems plc</a:t>
            </a:r>
          </a:p>
        </p:txBody>
      </p:sp>
    </p:spTree>
    <p:extLst>
      <p:ext uri="{BB962C8B-B14F-4D97-AF65-F5344CB8AC3E}">
        <p14:creationId xmlns:p14="http://schemas.microsoft.com/office/powerpoint/2010/main" val="38811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DAF7F-69DC-244C-8648-98DD0AB130F2}"/>
              </a:ext>
            </a:extLst>
          </p:cNvPr>
          <p:cNvSpPr>
            <a:spLocks noGrp="1"/>
          </p:cNvSpPr>
          <p:nvPr>
            <p:ph type="title"/>
          </p:nvPr>
        </p:nvSpPr>
        <p:spPr>
          <a:xfrm>
            <a:off x="913775" y="618518"/>
            <a:ext cx="10364451" cy="712742"/>
          </a:xfrm>
        </p:spPr>
        <p:txBody>
          <a:bodyPr>
            <a:normAutofit/>
          </a:bodyPr>
          <a:lstStyle/>
          <a:p>
            <a:r>
              <a:rPr lang="en-GB" b="1" i="1">
                <a:solidFill>
                  <a:srgbClr val="FF0000"/>
                </a:solidFill>
                <a:latin typeface="Abadi" panose="020B0604020104020204" pitchFamily="34" charset="0"/>
              </a:rPr>
              <a:t>model</a:t>
            </a:r>
            <a:endParaRPr lang="en-US" b="1" i="1">
              <a:solidFill>
                <a:srgbClr val="FF0000"/>
              </a:solidFill>
              <a:latin typeface="Abadi" panose="020B0604020104020204" pitchFamily="34" charset="0"/>
            </a:endParaRPr>
          </a:p>
        </p:txBody>
      </p:sp>
      <p:sp>
        <p:nvSpPr>
          <p:cNvPr id="3" name="Content Placeholder 2">
            <a:extLst>
              <a:ext uri="{FF2B5EF4-FFF2-40B4-BE49-F238E27FC236}">
                <a16:creationId xmlns:a16="http://schemas.microsoft.com/office/drawing/2014/main" id="{A67300A1-6E40-3C41-BD21-1E81C7ED95F0}"/>
              </a:ext>
            </a:extLst>
          </p:cNvPr>
          <p:cNvSpPr>
            <a:spLocks noGrp="1"/>
          </p:cNvSpPr>
          <p:nvPr>
            <p:ph sz="quarter" idx="13"/>
          </p:nvPr>
        </p:nvSpPr>
        <p:spPr>
          <a:xfrm>
            <a:off x="913774" y="1405218"/>
            <a:ext cx="10363826" cy="5298141"/>
          </a:xfrm>
        </p:spPr>
        <p:txBody>
          <a:bodyPr>
            <a:normAutofit lnSpcReduction="10000"/>
          </a:bodyPr>
          <a:lstStyle/>
          <a:p>
            <a:pPr marL="0" indent="0" algn="ctr">
              <a:buNone/>
            </a:pPr>
            <a:r>
              <a:rPr lang="en-GB" b="1" i="1">
                <a:latin typeface="Abadi" panose="020B0604020104020204" pitchFamily="34" charset="0"/>
              </a:rPr>
              <a:t>Tihomira kancheva kaneva</a:t>
            </a:r>
          </a:p>
          <a:p>
            <a:pPr marL="0" indent="0" algn="ctr">
              <a:buNone/>
            </a:pPr>
            <a:r>
              <a:rPr lang="en-GB" b="1" i="1">
                <a:latin typeface="Abadi" panose="020B0604020104020204" pitchFamily="34" charset="0"/>
              </a:rPr>
              <a:t>19 palomino drive, downham market, pe389gg</a:t>
            </a:r>
          </a:p>
          <a:p>
            <a:pPr marL="0" indent="0">
              <a:buNone/>
            </a:pPr>
            <a:r>
              <a:rPr lang="en-GB" sz="1800" b="1">
                <a:latin typeface="Abadi" panose="020B0604020104020204" pitchFamily="34" charset="0"/>
              </a:rPr>
              <a:t>i have 10 years practical experience in the field of cleaning. I have skills and attributes to offer the team working, communication and leadership. I’m able to generate a love of learning.</a:t>
            </a:r>
          </a:p>
          <a:p>
            <a:pPr marL="0" indent="0">
              <a:buNone/>
            </a:pPr>
            <a:r>
              <a:rPr lang="en-GB" b="1" u="sng">
                <a:latin typeface="Abadi" panose="020B0604020104020204" pitchFamily="34" charset="0"/>
              </a:rPr>
              <a:t>education</a:t>
            </a:r>
          </a:p>
          <a:p>
            <a:r>
              <a:rPr lang="en-GB" sz="1800" b="1">
                <a:latin typeface="Abadi" panose="020B0604020104020204" pitchFamily="34" charset="0"/>
              </a:rPr>
              <a:t>the college of west anglia, king’s lynn.</a:t>
            </a:r>
          </a:p>
          <a:p>
            <a:pPr marL="0" indent="0">
              <a:buNone/>
            </a:pPr>
            <a:r>
              <a:rPr lang="en-GB" sz="1800" b="1">
                <a:latin typeface="Abadi" panose="020B0604020104020204" pitchFamily="34" charset="0"/>
              </a:rPr>
              <a:t>September 2011 – july 2013 ( study english )</a:t>
            </a:r>
          </a:p>
          <a:p>
            <a:r>
              <a:rPr lang="en-GB" sz="1800" b="1">
                <a:latin typeface="Abadi" panose="020B0604020104020204" pitchFamily="34" charset="0"/>
              </a:rPr>
              <a:t>Secondary education – “ vazrazhdane “ , secondary general education school the city of ruse, bulgaria.</a:t>
            </a:r>
          </a:p>
          <a:p>
            <a:pPr marL="0" indent="0">
              <a:buNone/>
            </a:pPr>
            <a:r>
              <a:rPr lang="en-GB" b="1" u="sng">
                <a:latin typeface="Abadi" panose="020B0604020104020204" pitchFamily="34" charset="0"/>
              </a:rPr>
              <a:t>Skills</a:t>
            </a:r>
          </a:p>
          <a:p>
            <a:r>
              <a:rPr lang="en-GB" sz="1800" b="1">
                <a:latin typeface="Abadi" panose="020B0604020104020204" pitchFamily="34" charset="0"/>
              </a:rPr>
              <a:t>Working in a team staff member at tc facilities management and nicservices group ltd cleaning stores and excellent service.</a:t>
            </a:r>
          </a:p>
        </p:txBody>
      </p:sp>
    </p:spTree>
    <p:extLst>
      <p:ext uri="{BB962C8B-B14F-4D97-AF65-F5344CB8AC3E}">
        <p14:creationId xmlns:p14="http://schemas.microsoft.com/office/powerpoint/2010/main" val="1766413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F9C6FF-88F3-B643-AEF9-280FDC375246}"/>
              </a:ext>
            </a:extLst>
          </p:cNvPr>
          <p:cNvSpPr>
            <a:spLocks noGrp="1"/>
          </p:cNvSpPr>
          <p:nvPr>
            <p:ph sz="quarter" idx="13"/>
          </p:nvPr>
        </p:nvSpPr>
        <p:spPr>
          <a:xfrm>
            <a:off x="913774" y="242048"/>
            <a:ext cx="10363826" cy="6387352"/>
          </a:xfrm>
        </p:spPr>
        <p:txBody>
          <a:bodyPr/>
          <a:lstStyle/>
          <a:p>
            <a:pPr marL="0" indent="0">
              <a:buNone/>
            </a:pPr>
            <a:r>
              <a:rPr lang="en-GB" b="1" u="sng">
                <a:latin typeface="Abadi" panose="020B0604020104020204" pitchFamily="34" charset="0"/>
              </a:rPr>
              <a:t>Organisation</a:t>
            </a:r>
          </a:p>
          <a:p>
            <a:r>
              <a:rPr lang="en-GB" sz="1800" b="1">
                <a:latin typeface="Abadi" panose="020B0604020104020204" pitchFamily="34" charset="0"/>
              </a:rPr>
              <a:t>Successfully combining study and part – time work</a:t>
            </a:r>
          </a:p>
          <a:p>
            <a:pPr marL="0" indent="0">
              <a:buNone/>
            </a:pPr>
            <a:r>
              <a:rPr lang="en-GB" b="1" u="sng">
                <a:latin typeface="Abadi" panose="020B0604020104020204" pitchFamily="34" charset="0"/>
              </a:rPr>
              <a:t>Leadership</a:t>
            </a:r>
          </a:p>
          <a:p>
            <a:r>
              <a:rPr lang="en-GB" sz="1800" b="1">
                <a:latin typeface="Abadi" panose="020B0604020104020204" pitchFamily="34" charset="0"/>
              </a:rPr>
              <a:t>Responsible for the coordination of the work of five cleaner staff and deputy manager of day shift.</a:t>
            </a:r>
          </a:p>
          <a:p>
            <a:pPr marL="0" indent="0">
              <a:buNone/>
            </a:pPr>
            <a:r>
              <a:rPr lang="en-GB" b="1" u="sng">
                <a:latin typeface="Abadi" panose="020B0604020104020204" pitchFamily="34" charset="0"/>
              </a:rPr>
              <a:t>Employment history</a:t>
            </a:r>
          </a:p>
          <a:p>
            <a:r>
              <a:rPr lang="en-GB" sz="1800" b="1">
                <a:latin typeface="Abadi" panose="020B0604020104020204" pitchFamily="34" charset="0"/>
              </a:rPr>
              <a:t>2017 – 2022 – nic services group ltd</a:t>
            </a:r>
          </a:p>
          <a:p>
            <a:r>
              <a:rPr lang="en-GB" sz="1800" b="1">
                <a:latin typeface="Abadi" panose="020B0604020104020204" pitchFamily="34" charset="0"/>
              </a:rPr>
              <a:t>2013 – 2017 – tc facilities management</a:t>
            </a:r>
          </a:p>
          <a:p>
            <a:pPr marL="0" indent="0">
              <a:buNone/>
            </a:pPr>
            <a:r>
              <a:rPr lang="en-GB" b="1" u="sng">
                <a:latin typeface="Abadi" panose="020B0604020104020204" pitchFamily="34" charset="0"/>
              </a:rPr>
              <a:t>Referenes </a:t>
            </a:r>
          </a:p>
          <a:p>
            <a:r>
              <a:rPr lang="en-GB" sz="1800" b="1">
                <a:latin typeface="Abadi" panose="020B0604020104020204" pitchFamily="34" charset="0"/>
              </a:rPr>
              <a:t>Nic services group ltd </a:t>
            </a:r>
          </a:p>
          <a:p>
            <a:pPr marL="0" indent="0">
              <a:buNone/>
            </a:pPr>
            <a:r>
              <a:rPr lang="en-GB" sz="1800" b="1">
                <a:latin typeface="Abadi" panose="020B0604020104020204" pitchFamily="34" charset="0"/>
              </a:rPr>
              <a:t>0845 409 0910 – kelly clarke</a:t>
            </a:r>
          </a:p>
          <a:p>
            <a:r>
              <a:rPr lang="en-GB" sz="1800" b="1">
                <a:latin typeface="Abadi" panose="020B0604020104020204" pitchFamily="34" charset="0"/>
              </a:rPr>
              <a:t>Tc facilities management</a:t>
            </a:r>
          </a:p>
          <a:p>
            <a:pPr marL="0" indent="0">
              <a:buNone/>
            </a:pPr>
            <a:r>
              <a:rPr lang="en-GB" sz="1800" b="1">
                <a:latin typeface="Abadi" panose="020B0604020104020204" pitchFamily="34" charset="0"/>
              </a:rPr>
              <a:t>01737814016 – karen hamer</a:t>
            </a:r>
            <a:endParaRPr lang="en-US" sz="1800" b="1">
              <a:latin typeface="Abadi" panose="020B0604020104020204" pitchFamily="34" charset="0"/>
            </a:endParaRPr>
          </a:p>
        </p:txBody>
      </p:sp>
    </p:spTree>
    <p:extLst>
      <p:ext uri="{BB962C8B-B14F-4D97-AF65-F5344CB8AC3E}">
        <p14:creationId xmlns:p14="http://schemas.microsoft.com/office/powerpoint/2010/main" val="2084668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C9899A-E7E9-8C4D-A301-80BF6BACF197}"/>
              </a:ext>
            </a:extLst>
          </p:cNvPr>
          <p:cNvSpPr>
            <a:spLocks noGrp="1"/>
          </p:cNvSpPr>
          <p:nvPr>
            <p:ph sz="quarter" idx="13"/>
          </p:nvPr>
        </p:nvSpPr>
        <p:spPr>
          <a:xfrm>
            <a:off x="765857" y="1102658"/>
            <a:ext cx="10363826" cy="3942229"/>
          </a:xfrm>
        </p:spPr>
        <p:txBody>
          <a:bodyPr>
            <a:normAutofit/>
          </a:bodyPr>
          <a:lstStyle/>
          <a:p>
            <a:pPr marL="0" indent="0" algn="ctr">
              <a:buNone/>
            </a:pPr>
            <a:r>
              <a:rPr lang="en-GB" sz="3200" b="1" i="1" u="sng"/>
              <a:t>References</a:t>
            </a:r>
          </a:p>
          <a:p>
            <a:pPr marL="0" indent="0" algn="ctr">
              <a:buNone/>
            </a:pPr>
            <a:endParaRPr lang="en-GB" sz="3200" b="1" i="1" u="sng"/>
          </a:p>
          <a:p>
            <a:r>
              <a:rPr lang="en-GB" b="1" i="1">
                <a:latin typeface="Abadi" panose="020B0604020104020204" pitchFamily="34" charset="0"/>
              </a:rPr>
              <a:t>https:// novoresume.com</a:t>
            </a:r>
          </a:p>
          <a:p>
            <a:r>
              <a:rPr lang="en-GB" b="1" i="1">
                <a:latin typeface="Abadi" panose="020B0604020104020204" pitchFamily="34" charset="0"/>
              </a:rPr>
              <a:t>https: // uk.indeed.com</a:t>
            </a:r>
          </a:p>
          <a:p>
            <a:pPr marL="0" indent="0">
              <a:buNone/>
            </a:pPr>
            <a:endParaRPr lang="en-GB" b="1" i="1">
              <a:latin typeface="Abadi" panose="020B0604020104020204" pitchFamily="34" charset="0"/>
            </a:endParaRPr>
          </a:p>
        </p:txBody>
      </p:sp>
    </p:spTree>
    <p:extLst>
      <p:ext uri="{BB962C8B-B14F-4D97-AF65-F5344CB8AC3E}">
        <p14:creationId xmlns:p14="http://schemas.microsoft.com/office/powerpoint/2010/main" val="405711015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Droplet</vt:lpstr>
      <vt:lpstr>ACADEMIC AND EMPLOYABILITY SKILLS   MODULE CODE : BMSW4001_LON  TIHOMIRA KANEVA STUDENT ID 2118131 </vt:lpstr>
      <vt:lpstr>The term cv is an abbreviati on of the latin word curriculim vitac, which is literally translated to  “the coure of your life”</vt:lpstr>
      <vt:lpstr>What to include on a cv?</vt:lpstr>
      <vt:lpstr>The skills section of your cv shows employers you have the abilities required to succeed in the role.</vt:lpstr>
      <vt:lpstr>Hard skills vs. Soft skills</vt:lpstr>
      <vt:lpstr>Hard skills are usually teachable while soft skills are typically personality traits much harder to develop and therefore extremely valuable to employers. In most cases, your soft skills can enhance your hard skiils</vt:lpstr>
      <vt:lpstr>Plan to achieve those skills</vt:lpstr>
      <vt:lpstr>PowerPoint Presentation</vt:lpstr>
      <vt:lpstr>model</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MODULE CODE : BMSW4001_LON  TIHOMIRA KANEVA STUDENT ID 2118131 </dc:title>
  <dc:creator>tihomira.kaneva@gmail.com</dc:creator>
  <cp:lastModifiedBy>tihomira.kaneva@gmail.com</cp:lastModifiedBy>
  <cp:revision>5</cp:revision>
  <dcterms:created xsi:type="dcterms:W3CDTF">2022-04-04T18:33:04Z</dcterms:created>
  <dcterms:modified xsi:type="dcterms:W3CDTF">2022-04-19T21:26:44Z</dcterms:modified>
</cp:coreProperties>
</file>