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1478"/>
  </p:normalViewPr>
  <p:slideViewPr>
    <p:cSldViewPr snapToGrid="0" snapToObjects="1">
      <p:cViewPr varScale="1">
        <p:scale>
          <a:sx n="117" d="100"/>
          <a:sy n="117" d="100"/>
        </p:scale>
        <p:origin x="3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3C9BD-BA87-464B-B3B4-7B2D9F24A469}" type="datetimeFigureOut">
              <a:rPr lang="en-US" smtClean="0"/>
              <a:t>10/15/18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68923E-1CA4-724C-8166-8A68462296D2}" type="slidenum">
              <a:rPr lang="en-US" smtClean="0"/>
              <a:t>‹#›</a:t>
            </a:fld>
            <a:endParaRPr lang="en-US"/>
          </a:p>
        </p:txBody>
      </p:sp>
    </p:spTree>
    <p:extLst>
      <p:ext uri="{BB962C8B-B14F-4D97-AF65-F5344CB8AC3E}">
        <p14:creationId xmlns:p14="http://schemas.microsoft.com/office/powerpoint/2010/main" val="1760257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68923E-1CA4-724C-8166-8A68462296D2}" type="slidenum">
              <a:rPr lang="en-US" smtClean="0"/>
              <a:t>1</a:t>
            </a:fld>
            <a:endParaRPr lang="en-US"/>
          </a:p>
        </p:txBody>
      </p:sp>
    </p:spTree>
    <p:extLst>
      <p:ext uri="{BB962C8B-B14F-4D97-AF65-F5344CB8AC3E}">
        <p14:creationId xmlns:p14="http://schemas.microsoft.com/office/powerpoint/2010/main" val="1574727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52EB-3499-D84C-AF31-FBC8AE0FE9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E6F64C-BFCE-3A43-B4F9-75E7FD2FBF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410625E-6420-D147-B07F-714E4BFF35CB}"/>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5" name="Footer Placeholder 4">
            <a:extLst>
              <a:ext uri="{FF2B5EF4-FFF2-40B4-BE49-F238E27FC236}">
                <a16:creationId xmlns:a16="http://schemas.microsoft.com/office/drawing/2014/main" id="{E7D87979-0649-994C-B3EB-C7578D52A1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8515CC-45BF-F04A-B189-35D84C9B20BE}"/>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1780150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EC5A7-7C6A-9A42-AE1D-39A0A8D897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8B911AB-522C-C04F-A063-C60B4BA4BE8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9120A6-9DDC-5443-B7D1-A487F33DD01B}"/>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5" name="Footer Placeholder 4">
            <a:extLst>
              <a:ext uri="{FF2B5EF4-FFF2-40B4-BE49-F238E27FC236}">
                <a16:creationId xmlns:a16="http://schemas.microsoft.com/office/drawing/2014/main" id="{3E777010-1720-4246-99C6-7776E33301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9946B9-E645-ED4F-8CD9-A4A74A575F30}"/>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1579525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2654-FC2C-A646-9877-F897464434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0B9982-5BAE-8543-85FF-B255C1098B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36BFE97-3DBB-E143-A4C8-1224883E17B9}"/>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5" name="Footer Placeholder 4">
            <a:extLst>
              <a:ext uri="{FF2B5EF4-FFF2-40B4-BE49-F238E27FC236}">
                <a16:creationId xmlns:a16="http://schemas.microsoft.com/office/drawing/2014/main" id="{E2159EBD-5722-0140-852C-46AAEBDCA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5BA23C-BD4C-CA42-83A7-3E0A60C13184}"/>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242471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C57F-1942-E849-8083-93769FAB29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6A0020-018D-D74F-AE42-17C85804416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F2E057-8B8E-174F-8FCE-D3A5FBAA03A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A2C7E32-F5F2-0843-BD26-59D40EBA3B33}"/>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6" name="Footer Placeholder 5">
            <a:extLst>
              <a:ext uri="{FF2B5EF4-FFF2-40B4-BE49-F238E27FC236}">
                <a16:creationId xmlns:a16="http://schemas.microsoft.com/office/drawing/2014/main" id="{66CB9114-E504-7645-BC34-0B9AC19CEC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C58850-AF86-2A4B-ADA0-25A289A7DDE3}"/>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868172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B9812-C0C1-AE41-B647-FC45430A076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56E649C-86F4-F847-A158-6EFC60A638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079BF1-F49B-8C43-8753-42DBA734211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23C9357-18B1-FB40-9E38-9014D7EDCC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B2EAAA3-94E3-1944-B7C4-4A4D4AA7C1A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D475DF-1396-6B48-BE76-4A5A042113A0}"/>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8" name="Footer Placeholder 7">
            <a:extLst>
              <a:ext uri="{FF2B5EF4-FFF2-40B4-BE49-F238E27FC236}">
                <a16:creationId xmlns:a16="http://schemas.microsoft.com/office/drawing/2014/main" id="{82E44E27-5001-614B-9DAE-20096C3AB9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4E3C0-5037-C44F-8AF8-40A4C2FA29A4}"/>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75603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08AB-087D-CB47-903D-64DC5B3B18E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7F22B4-CFCA-E249-A500-552DAD54877D}"/>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4" name="Footer Placeholder 3">
            <a:extLst>
              <a:ext uri="{FF2B5EF4-FFF2-40B4-BE49-F238E27FC236}">
                <a16:creationId xmlns:a16="http://schemas.microsoft.com/office/drawing/2014/main" id="{0CDB39AA-4EBE-314D-A36F-FB89865D8A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9955DF-27AF-1248-B369-9E083B290513}"/>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1189229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01042B-4A8F-AA41-A050-F8B06F696655}"/>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3" name="Footer Placeholder 2">
            <a:extLst>
              <a:ext uri="{FF2B5EF4-FFF2-40B4-BE49-F238E27FC236}">
                <a16:creationId xmlns:a16="http://schemas.microsoft.com/office/drawing/2014/main" id="{602D3D92-EC26-EC48-8689-6DEB2678725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A97DF5-15ED-234F-95D9-E426130AD420}"/>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1106605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4F94-CCD6-A149-9D0D-CFF934DAD6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0C6964E-52CD-2B46-9ECF-674FFF1701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0426250-8474-6444-981A-C8EC690F09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0B4A13F-4FA9-5B4A-BF50-74D72FC5F31E}"/>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6" name="Footer Placeholder 5">
            <a:extLst>
              <a:ext uri="{FF2B5EF4-FFF2-40B4-BE49-F238E27FC236}">
                <a16:creationId xmlns:a16="http://schemas.microsoft.com/office/drawing/2014/main" id="{BA7A4EB9-372E-C148-9C4F-B335D29BCB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BF555B-ED20-CE42-9E75-5B4A0E7BDB75}"/>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317674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22928-3F4E-2B48-9700-82A169F0B6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3EE06E-86BD-8A40-A42C-00B77EB0B1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68540B-802C-BA42-A291-AA4BB6DC95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F0563D5-25F0-954A-A11A-DA979DB4762E}"/>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6" name="Footer Placeholder 5">
            <a:extLst>
              <a:ext uri="{FF2B5EF4-FFF2-40B4-BE49-F238E27FC236}">
                <a16:creationId xmlns:a16="http://schemas.microsoft.com/office/drawing/2014/main" id="{DFC19661-9975-7E43-8D3D-B2A600AE3D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885A24-12A2-8F45-9038-33388C2B5309}"/>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2123853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A2A98-3520-A74B-BEE9-FC305A76127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A0EE84D-BE56-274E-839F-A02FD73CE82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1B6903-FEBD-E44D-AE76-6B478E267B01}"/>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5" name="Footer Placeholder 4">
            <a:extLst>
              <a:ext uri="{FF2B5EF4-FFF2-40B4-BE49-F238E27FC236}">
                <a16:creationId xmlns:a16="http://schemas.microsoft.com/office/drawing/2014/main" id="{B5567B23-E829-1549-960B-8331027385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CB1955-0D1B-5D4F-B1F5-B26BB9053F99}"/>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3924694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03C802-C7BE-B643-9550-F18B4EF5234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85A52D4-42F0-2B45-9454-F16638713B1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AA49CD-1C8E-724B-BDCB-273D4837A1B6}"/>
              </a:ext>
            </a:extLst>
          </p:cNvPr>
          <p:cNvSpPr>
            <a:spLocks noGrp="1"/>
          </p:cNvSpPr>
          <p:nvPr>
            <p:ph type="dt" sz="half" idx="10"/>
          </p:nvPr>
        </p:nvSpPr>
        <p:spPr/>
        <p:txBody>
          <a:bodyPr/>
          <a:lstStyle/>
          <a:p>
            <a:fld id="{98CCDA45-9F9A-6845-AB6E-B80C5F899F91}" type="datetimeFigureOut">
              <a:rPr lang="en-US" smtClean="0"/>
              <a:t>10/15/18</a:t>
            </a:fld>
            <a:endParaRPr lang="en-US"/>
          </a:p>
        </p:txBody>
      </p:sp>
      <p:sp>
        <p:nvSpPr>
          <p:cNvPr id="5" name="Footer Placeholder 4">
            <a:extLst>
              <a:ext uri="{FF2B5EF4-FFF2-40B4-BE49-F238E27FC236}">
                <a16:creationId xmlns:a16="http://schemas.microsoft.com/office/drawing/2014/main" id="{E0A74308-3698-A247-8DB0-63DFAB00FC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C4EFD4-E868-CA42-A949-5B0D6588FE0C}"/>
              </a:ext>
            </a:extLst>
          </p:cNvPr>
          <p:cNvSpPr>
            <a:spLocks noGrp="1"/>
          </p:cNvSpPr>
          <p:nvPr>
            <p:ph type="sldNum" sz="quarter" idx="12"/>
          </p:nvPr>
        </p:nvSpPr>
        <p:spPr/>
        <p:txBody>
          <a:bodyPr/>
          <a:lstStyle/>
          <a:p>
            <a:fld id="{8145B83C-0AC8-B440-ACD5-04944F21F4E5}" type="slidenum">
              <a:rPr lang="en-US" smtClean="0"/>
              <a:t>‹#›</a:t>
            </a:fld>
            <a:endParaRPr lang="en-US"/>
          </a:p>
        </p:txBody>
      </p:sp>
    </p:spTree>
    <p:extLst>
      <p:ext uri="{BB962C8B-B14F-4D97-AF65-F5344CB8AC3E}">
        <p14:creationId xmlns:p14="http://schemas.microsoft.com/office/powerpoint/2010/main" val="2399855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102E6A-B412-DC48-A8A7-FDD1A1781F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B6637C-3BD7-8641-B4E4-60672542C1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4402F2-29EA-3D42-8935-AE51284DFF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CCDA45-9F9A-6845-AB6E-B80C5F899F91}" type="datetimeFigureOut">
              <a:rPr lang="en-US" smtClean="0"/>
              <a:t>10/15/18</a:t>
            </a:fld>
            <a:endParaRPr lang="en-US"/>
          </a:p>
        </p:txBody>
      </p:sp>
      <p:sp>
        <p:nvSpPr>
          <p:cNvPr id="5" name="Footer Placeholder 4">
            <a:extLst>
              <a:ext uri="{FF2B5EF4-FFF2-40B4-BE49-F238E27FC236}">
                <a16:creationId xmlns:a16="http://schemas.microsoft.com/office/drawing/2014/main" id="{98E8E32E-81E5-9944-B245-DAB5E264A6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A2537E4-D081-E648-96A0-78970E418D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45B83C-0AC8-B440-ACD5-04944F21F4E5}" type="slidenum">
              <a:rPr lang="en-US" smtClean="0"/>
              <a:t>‹#›</a:t>
            </a:fld>
            <a:endParaRPr lang="en-US"/>
          </a:p>
        </p:txBody>
      </p:sp>
    </p:spTree>
    <p:extLst>
      <p:ext uri="{BB962C8B-B14F-4D97-AF65-F5344CB8AC3E}">
        <p14:creationId xmlns:p14="http://schemas.microsoft.com/office/powerpoint/2010/main" val="2515054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hyperlink" Target="https://www.elesapiens.com/blog/critical-thought-educating-competent-citize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C692799-DB41-0546-BD80-00C323DD5A84}"/>
              </a:ext>
            </a:extLst>
          </p:cNvPr>
          <p:cNvSpPr/>
          <p:nvPr/>
        </p:nvSpPr>
        <p:spPr>
          <a:xfrm>
            <a:off x="0" y="0"/>
            <a:ext cx="12192000" cy="830997"/>
          </a:xfrm>
          <a:prstGeom prst="rect">
            <a:avLst/>
          </a:prstGeom>
          <a:noFill/>
        </p:spPr>
        <p:txBody>
          <a:bodyPr wrap="square" lIns="91440" tIns="45720" rIns="91440" bIns="45720">
            <a:spAutoFit/>
          </a:bodyPr>
          <a:lstStyle/>
          <a:p>
            <a:pPr algn="ctr"/>
            <a:r>
              <a:rPr lang="en-US" sz="4800" b="0" cap="none" spc="0" dirty="0">
                <a:ln w="0"/>
                <a:solidFill>
                  <a:schemeClr val="accent1"/>
                </a:solidFill>
                <a:effectLst>
                  <a:outerShdw blurRad="38100" dist="25400" dir="5400000" algn="ctr" rotWithShape="0">
                    <a:srgbClr val="6E747A">
                      <a:alpha val="43000"/>
                    </a:srgbClr>
                  </a:outerShdw>
                </a:effectLst>
              </a:rPr>
              <a:t>Skills and Qualities to Influence Critical Thinking</a:t>
            </a:r>
          </a:p>
        </p:txBody>
      </p:sp>
      <p:sp>
        <p:nvSpPr>
          <p:cNvPr id="6" name="Rectangle 5">
            <a:extLst>
              <a:ext uri="{FF2B5EF4-FFF2-40B4-BE49-F238E27FC236}">
                <a16:creationId xmlns:a16="http://schemas.microsoft.com/office/drawing/2014/main" id="{2B0A398C-A8BF-1E49-B7E6-033989D1B8B5}"/>
              </a:ext>
            </a:extLst>
          </p:cNvPr>
          <p:cNvSpPr/>
          <p:nvPr/>
        </p:nvSpPr>
        <p:spPr>
          <a:xfrm>
            <a:off x="-113954" y="1257012"/>
            <a:ext cx="3240766" cy="646331"/>
          </a:xfrm>
          <a:prstGeom prst="rect">
            <a:avLst/>
          </a:prstGeom>
        </p:spPr>
        <p:txBody>
          <a:bodyPr wrap="square">
            <a:spAutoFit/>
          </a:bodyPr>
          <a:lstStyle/>
          <a:p>
            <a:pPr algn="ctr"/>
            <a:r>
              <a:rPr lang="en-US" sz="3600" u="sng" dirty="0">
                <a:ln w="0"/>
                <a:solidFill>
                  <a:srgbClr val="FF0000"/>
                </a:solidFill>
                <a:effectLst>
                  <a:outerShdw blurRad="38100" dist="25400" dir="5400000" algn="ctr" rotWithShape="0">
                    <a:srgbClr val="6E747A">
                      <a:alpha val="43000"/>
                    </a:srgbClr>
                  </a:outerShdw>
                </a:effectLst>
              </a:rPr>
              <a:t>Reflectivity</a:t>
            </a:r>
          </a:p>
        </p:txBody>
      </p:sp>
      <p:sp>
        <p:nvSpPr>
          <p:cNvPr id="7" name="TextBox 6">
            <a:extLst>
              <a:ext uri="{FF2B5EF4-FFF2-40B4-BE49-F238E27FC236}">
                <a16:creationId xmlns:a16="http://schemas.microsoft.com/office/drawing/2014/main" id="{1556843A-4702-F34E-9A84-C80D6985ECC6}"/>
              </a:ext>
            </a:extLst>
          </p:cNvPr>
          <p:cNvSpPr txBox="1"/>
          <p:nvPr/>
        </p:nvSpPr>
        <p:spPr>
          <a:xfrm>
            <a:off x="189271" y="772682"/>
            <a:ext cx="11813458" cy="523220"/>
          </a:xfrm>
          <a:prstGeom prst="rect">
            <a:avLst/>
          </a:prstGeom>
          <a:noFill/>
        </p:spPr>
        <p:txBody>
          <a:bodyPr wrap="square" rtlCol="0">
            <a:spAutoFit/>
          </a:bodyPr>
          <a:lstStyle/>
          <a:p>
            <a:r>
              <a:rPr lang="en-US" sz="1400" dirty="0">
                <a:latin typeface="Tahoma" panose="020B0604030504040204" pitchFamily="34" charset="0"/>
                <a:ea typeface="Tahoma" panose="020B0604030504040204" pitchFamily="34" charset="0"/>
                <a:cs typeface="Tahoma" panose="020B0604030504040204" pitchFamily="34" charset="0"/>
              </a:rPr>
              <a:t>Critical thinking is a process that requires you to understand a situation, come to a conclusion about what to do and take action on the conclusion. (</a:t>
            </a:r>
            <a:r>
              <a:rPr lang="en-US" sz="1400" dirty="0" err="1">
                <a:latin typeface="Tahoma" panose="020B0604030504040204" pitchFamily="34" charset="0"/>
                <a:ea typeface="Tahoma" panose="020B0604030504040204" pitchFamily="34" charset="0"/>
                <a:cs typeface="Tahoma" panose="020B0604030504040204" pitchFamily="34" charset="0"/>
              </a:rPr>
              <a:t>Kallet</a:t>
            </a:r>
            <a:r>
              <a:rPr lang="en-US" sz="1400" dirty="0">
                <a:latin typeface="Tahoma" panose="020B0604030504040204" pitchFamily="34" charset="0"/>
                <a:ea typeface="Tahoma" panose="020B0604030504040204" pitchFamily="34" charset="0"/>
                <a:cs typeface="Tahoma" panose="020B0604030504040204" pitchFamily="34" charset="0"/>
              </a:rPr>
              <a:t> and </a:t>
            </a:r>
            <a:r>
              <a:rPr lang="en-US" sz="1400" dirty="0" err="1">
                <a:latin typeface="Tahoma" panose="020B0604030504040204" pitchFamily="34" charset="0"/>
                <a:ea typeface="Tahoma" panose="020B0604030504040204" pitchFamily="34" charset="0"/>
                <a:cs typeface="Tahoma" panose="020B0604030504040204" pitchFamily="34" charset="0"/>
              </a:rPr>
              <a:t>Kallet</a:t>
            </a:r>
            <a:r>
              <a:rPr lang="en-US" sz="1400" dirty="0">
                <a:latin typeface="Tahoma" panose="020B0604030504040204" pitchFamily="34" charset="0"/>
                <a:ea typeface="Tahoma" panose="020B0604030504040204" pitchFamily="34" charset="0"/>
                <a:cs typeface="Tahoma" panose="020B0604030504040204" pitchFamily="34" charset="0"/>
              </a:rPr>
              <a:t>, 2014, P.7)</a:t>
            </a:r>
          </a:p>
        </p:txBody>
      </p:sp>
      <p:sp>
        <p:nvSpPr>
          <p:cNvPr id="8" name="TextBox 7">
            <a:extLst>
              <a:ext uri="{FF2B5EF4-FFF2-40B4-BE49-F238E27FC236}">
                <a16:creationId xmlns:a16="http://schemas.microsoft.com/office/drawing/2014/main" id="{23A5B760-4AA8-854D-8FBB-9ECB16FE8076}"/>
              </a:ext>
            </a:extLst>
          </p:cNvPr>
          <p:cNvSpPr txBox="1"/>
          <p:nvPr/>
        </p:nvSpPr>
        <p:spPr>
          <a:xfrm>
            <a:off x="410497" y="2000548"/>
            <a:ext cx="3188110" cy="369332"/>
          </a:xfrm>
          <a:prstGeom prst="rect">
            <a:avLst/>
          </a:prstGeom>
          <a:noFill/>
        </p:spPr>
        <p:txBody>
          <a:bodyPr wrap="square" rtlCol="0">
            <a:spAutoFit/>
          </a:bodyPr>
          <a:lstStyle/>
          <a:p>
            <a:r>
              <a:rPr lang="en-US" dirty="0"/>
              <a:t> </a:t>
            </a:r>
          </a:p>
        </p:txBody>
      </p:sp>
      <p:sp>
        <p:nvSpPr>
          <p:cNvPr id="10" name="Text Box 6">
            <a:extLst>
              <a:ext uri="{FF2B5EF4-FFF2-40B4-BE49-F238E27FC236}">
                <a16:creationId xmlns:a16="http://schemas.microsoft.com/office/drawing/2014/main" id="{ABCB7341-A3C4-704D-8025-D35FC22CCA7D}"/>
              </a:ext>
            </a:extLst>
          </p:cNvPr>
          <p:cNvSpPr txBox="1"/>
          <p:nvPr/>
        </p:nvSpPr>
        <p:spPr>
          <a:xfrm>
            <a:off x="0" y="1894528"/>
            <a:ext cx="4428825" cy="935851"/>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Engaging in critical reflection enables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practitioners to continue to learn, grow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and develop in and though practice</a:t>
            </a:r>
            <a:r>
              <a:rPr lang="en-GB" sz="1200" dirty="0">
                <a:latin typeface="Calibri" panose="020F0502020204030204" pitchFamily="34" charset="0"/>
                <a:ea typeface="Calibri" panose="020F0502020204030204" pitchFamily="34" charset="0"/>
                <a:cs typeface="Times New Roman" panose="02020603050405020304" pitchFamily="18" charset="0"/>
              </a:rPr>
              <a:t> </a:t>
            </a:r>
            <a:r>
              <a:rPr lang="en-GB" sz="1400" dirty="0">
                <a:effectLst/>
                <a:latin typeface="Tahoma" panose="020B0604030504040204" pitchFamily="34" charset="0"/>
                <a:ea typeface="Calibri" panose="020F0502020204030204" pitchFamily="34" charset="0"/>
                <a:cs typeface="Times New Roman" panose="02020603050405020304" pitchFamily="18" charset="0"/>
              </a:rPr>
              <a:t>(Jarvis,1992).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descr="/var/folders/fx/4bwcq7_91b14js29nw0w9xsr0000gn/T/com.microsoft.Word/WebArchiveCopyPasteTempFiles/critical_thinking_image.jpg">
            <a:extLst>
              <a:ext uri="{FF2B5EF4-FFF2-40B4-BE49-F238E27FC236}">
                <a16:creationId xmlns:a16="http://schemas.microsoft.com/office/drawing/2014/main" id="{C40A069B-0B3D-5A40-AF53-B4FD4627F991}"/>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42244" y="2768767"/>
            <a:ext cx="2392680" cy="1802130"/>
          </a:xfrm>
          <a:prstGeom prst="rect">
            <a:avLst/>
          </a:prstGeom>
          <a:noFill/>
        </p:spPr>
      </p:pic>
      <p:pic>
        <p:nvPicPr>
          <p:cNvPr id="12" name="Picture 11" descr="/var/folders/fx/4bwcq7_91b14js29nw0w9xsr0000gn/T/com.microsoft.Word/WebArchiveCopyPasteTempFiles/aHR0cHM6Ly93d3cuYnVzaW5lc3MuY29tL2ltYWdlcy9jb250ZW50LzVhNC9lOWZkYTEwMzllYjZmNWE4YjQ1N2MvMTUwMC0wLQ==">
            <a:extLst>
              <a:ext uri="{FF2B5EF4-FFF2-40B4-BE49-F238E27FC236}">
                <a16:creationId xmlns:a16="http://schemas.microsoft.com/office/drawing/2014/main" id="{C38D382D-5FBD-0D41-8982-5B6F9E547C4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066684" y="1253673"/>
            <a:ext cx="3644910" cy="1462540"/>
          </a:xfrm>
          <a:prstGeom prst="rect">
            <a:avLst/>
          </a:prstGeom>
          <a:noFill/>
        </p:spPr>
      </p:pic>
      <p:sp>
        <p:nvSpPr>
          <p:cNvPr id="13" name="Text Box 7">
            <a:extLst>
              <a:ext uri="{FF2B5EF4-FFF2-40B4-BE49-F238E27FC236}">
                <a16:creationId xmlns:a16="http://schemas.microsoft.com/office/drawing/2014/main" id="{0A2C6AFD-EC92-184E-960D-26D03050E047}"/>
              </a:ext>
            </a:extLst>
          </p:cNvPr>
          <p:cNvSpPr txBox="1"/>
          <p:nvPr/>
        </p:nvSpPr>
        <p:spPr>
          <a:xfrm>
            <a:off x="8441891" y="1222913"/>
            <a:ext cx="2741295" cy="696595"/>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spAutoFit/>
          </a:bodyPr>
          <a:lstStyle/>
          <a:p>
            <a:pPr algn="ctr">
              <a:spcAft>
                <a:spcPts val="0"/>
              </a:spcAft>
            </a:pPr>
            <a:r>
              <a:rPr lang="en-GB" sz="3600" u="sng" dirty="0">
                <a:ln>
                  <a:noFill/>
                </a:ln>
                <a:solidFill>
                  <a:srgbClr val="A8D08D"/>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rPr>
              <a:t>Open Minded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 Box 8">
            <a:extLst>
              <a:ext uri="{FF2B5EF4-FFF2-40B4-BE49-F238E27FC236}">
                <a16:creationId xmlns:a16="http://schemas.microsoft.com/office/drawing/2014/main" id="{D935E984-49A9-264C-BBFF-F4C113F5386D}"/>
              </a:ext>
            </a:extLst>
          </p:cNvPr>
          <p:cNvSpPr txBox="1"/>
          <p:nvPr/>
        </p:nvSpPr>
        <p:spPr>
          <a:xfrm>
            <a:off x="7895672" y="1982934"/>
            <a:ext cx="4107057" cy="71792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An open mind is a mind that appreciates criticism, is ready for new solutions and ideas and isn’t afraid of evaluating ideas. (</a:t>
            </a:r>
            <a:r>
              <a:rPr lang="en-GB" sz="1400" dirty="0" err="1">
                <a:effectLst/>
                <a:latin typeface="Tahoma" panose="020B0604030504040204" pitchFamily="34" charset="0"/>
                <a:ea typeface="Calibri" panose="020F0502020204030204" pitchFamily="34" charset="0"/>
                <a:cs typeface="Times New Roman" panose="02020603050405020304" pitchFamily="18" charset="0"/>
              </a:rPr>
              <a:t>Zorana</a:t>
            </a:r>
            <a:r>
              <a:rPr lang="en-GB" sz="1400" dirty="0">
                <a:effectLst/>
                <a:latin typeface="Tahoma" panose="020B0604030504040204" pitchFamily="34" charset="0"/>
                <a:ea typeface="Calibri" panose="020F0502020204030204" pitchFamily="34" charset="0"/>
                <a:cs typeface="Times New Roman" panose="02020603050405020304" pitchFamily="18" charset="0"/>
              </a:rPr>
              <a:t>, 2016)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 Box 13">
            <a:extLst>
              <a:ext uri="{FF2B5EF4-FFF2-40B4-BE49-F238E27FC236}">
                <a16:creationId xmlns:a16="http://schemas.microsoft.com/office/drawing/2014/main" id="{A9E9E9CF-98F8-9147-BCCA-286BF018A5BC}"/>
              </a:ext>
            </a:extLst>
          </p:cNvPr>
          <p:cNvSpPr txBox="1"/>
          <p:nvPr/>
        </p:nvSpPr>
        <p:spPr>
          <a:xfrm>
            <a:off x="4804745" y="2902980"/>
            <a:ext cx="2276475" cy="696595"/>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spcAft>
                <a:spcPts val="0"/>
              </a:spcAft>
            </a:pPr>
            <a:r>
              <a:rPr lang="en-GB" sz="3600" u="sng" dirty="0">
                <a:ln>
                  <a:noFill/>
                </a:ln>
                <a:solidFill>
                  <a:srgbClr val="E684E8"/>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rPr>
              <a:t>Creativity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4" name="Picture 23" descr="https://cdn.uconnectlabs.com/wp-content/uploads/sites/3/2017/03/einstein.jpg?v=37084">
            <a:extLst>
              <a:ext uri="{FF2B5EF4-FFF2-40B4-BE49-F238E27FC236}">
                <a16:creationId xmlns:a16="http://schemas.microsoft.com/office/drawing/2014/main" id="{EBDE294D-E84E-B64C-B5A6-9D30A29EA75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8395112" y="2907187"/>
            <a:ext cx="2461895" cy="1545590"/>
          </a:xfrm>
          <a:prstGeom prst="rect">
            <a:avLst/>
          </a:prstGeom>
          <a:noFill/>
        </p:spPr>
      </p:pic>
      <p:sp>
        <p:nvSpPr>
          <p:cNvPr id="25" name="Text Box 10">
            <a:extLst>
              <a:ext uri="{FF2B5EF4-FFF2-40B4-BE49-F238E27FC236}">
                <a16:creationId xmlns:a16="http://schemas.microsoft.com/office/drawing/2014/main" id="{6427F966-481F-A240-9BD8-12AB14741032}"/>
              </a:ext>
            </a:extLst>
          </p:cNvPr>
          <p:cNvSpPr txBox="1"/>
          <p:nvPr/>
        </p:nvSpPr>
        <p:spPr>
          <a:xfrm>
            <a:off x="8431624" y="4681518"/>
            <a:ext cx="2109470" cy="696595"/>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spAutoFit/>
          </a:bodyPr>
          <a:lstStyle/>
          <a:p>
            <a:pPr algn="ctr">
              <a:spcAft>
                <a:spcPts val="0"/>
              </a:spcAft>
            </a:pPr>
            <a:r>
              <a:rPr lang="en-GB" sz="3600" u="sng" dirty="0">
                <a:ln>
                  <a:noFill/>
                </a:ln>
                <a:solidFill>
                  <a:srgbClr val="F4B083"/>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rPr>
              <a:t>Evaluating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6" name="Text Box 11">
            <a:extLst>
              <a:ext uri="{FF2B5EF4-FFF2-40B4-BE49-F238E27FC236}">
                <a16:creationId xmlns:a16="http://schemas.microsoft.com/office/drawing/2014/main" id="{85224DFB-75FC-0540-83CF-C8B76DD1356F}"/>
              </a:ext>
            </a:extLst>
          </p:cNvPr>
          <p:cNvSpPr txBox="1"/>
          <p:nvPr/>
        </p:nvSpPr>
        <p:spPr>
          <a:xfrm>
            <a:off x="7864262" y="5401969"/>
            <a:ext cx="4107057" cy="1390174"/>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Evaluation of information and sources helps students to learn appropriate procedures for finding and utilizing credible information, as well as helping students learn acceptable and appropriate ways to use discretion. (McCollister &amp; </a:t>
            </a:r>
            <a:r>
              <a:rPr lang="en-GB" sz="1400" dirty="0" err="1">
                <a:effectLst/>
                <a:latin typeface="Tahoma" panose="020B0604030504040204" pitchFamily="34" charset="0"/>
                <a:ea typeface="Calibri" panose="020F0502020204030204" pitchFamily="34" charset="0"/>
                <a:cs typeface="Times New Roman" panose="02020603050405020304" pitchFamily="18" charset="0"/>
              </a:rPr>
              <a:t>Sayler</a:t>
            </a:r>
            <a:r>
              <a:rPr lang="en-GB" sz="1400" dirty="0">
                <a:effectLst/>
                <a:latin typeface="Tahoma" panose="020B0604030504040204" pitchFamily="34" charset="0"/>
                <a:ea typeface="Calibri" panose="020F0502020204030204" pitchFamily="34" charset="0"/>
                <a:cs typeface="Times New Roman" panose="02020603050405020304" pitchFamily="18" charset="0"/>
              </a:rPr>
              <a:t>, 2010, P.41)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 Box 23">
            <a:extLst>
              <a:ext uri="{FF2B5EF4-FFF2-40B4-BE49-F238E27FC236}">
                <a16:creationId xmlns:a16="http://schemas.microsoft.com/office/drawing/2014/main" id="{30F5F37E-218A-544A-AA60-A4E475FB5496}"/>
              </a:ext>
            </a:extLst>
          </p:cNvPr>
          <p:cNvSpPr txBox="1"/>
          <p:nvPr/>
        </p:nvSpPr>
        <p:spPr>
          <a:xfrm>
            <a:off x="680925" y="4809806"/>
            <a:ext cx="2211705" cy="696595"/>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spAutoFit/>
          </a:bodyPr>
          <a:lstStyle/>
          <a:p>
            <a:pPr algn="ctr">
              <a:spcAft>
                <a:spcPts val="0"/>
              </a:spcAft>
            </a:pPr>
            <a:r>
              <a:rPr lang="en-GB" sz="3600" u="sng" dirty="0">
                <a:ln>
                  <a:noFill/>
                </a:ln>
                <a:solidFill>
                  <a:srgbClr val="D09DFF"/>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rPr>
              <a:t>Conclusion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9" name="Text Box 24">
            <a:extLst>
              <a:ext uri="{FF2B5EF4-FFF2-40B4-BE49-F238E27FC236}">
                <a16:creationId xmlns:a16="http://schemas.microsoft.com/office/drawing/2014/main" id="{084BBACD-0EED-6D4F-BF96-85B29FDB16C5}"/>
              </a:ext>
            </a:extLst>
          </p:cNvPr>
          <p:cNvSpPr txBox="1"/>
          <p:nvPr/>
        </p:nvSpPr>
        <p:spPr>
          <a:xfrm>
            <a:off x="79733" y="5378113"/>
            <a:ext cx="4227010" cy="1437887"/>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Our brains like to assume that they are right. Research has shown that we are wired to make quick assumptions – to take the easiest route to jump to the most likely conclusion rather than to slow down and examine our reasoning</a:t>
            </a:r>
            <a:r>
              <a:rPr lang="en-GB" sz="1400" dirty="0">
                <a:latin typeface="Tahoma" panose="020B0604030504040204" pitchFamily="34" charset="0"/>
                <a:ea typeface="Calibri" panose="020F0502020204030204" pitchFamily="34" charset="0"/>
                <a:cs typeface="Times New Roman" panose="02020603050405020304" pitchFamily="18" charset="0"/>
              </a:rPr>
              <a:t> </a:t>
            </a:r>
            <a:r>
              <a:rPr lang="en-GB" sz="1400" dirty="0">
                <a:effectLst/>
                <a:latin typeface="Tahoma" panose="020B0604030504040204" pitchFamily="34" charset="0"/>
                <a:ea typeface="Calibri" panose="020F0502020204030204" pitchFamily="34" charset="0"/>
                <a:cs typeface="Times New Roman" panose="02020603050405020304" pitchFamily="18" charset="0"/>
              </a:rPr>
              <a:t>(Cottrell, 2017, P.3).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 name="Picture 29" descr="The Importance of Teaching Critical Thinking">
            <a:extLst>
              <a:ext uri="{FF2B5EF4-FFF2-40B4-BE49-F238E27FC236}">
                <a16:creationId xmlns:a16="http://schemas.microsoft.com/office/drawing/2014/main" id="{986186CD-3E01-4C4E-BBEB-25AE82EC8558}"/>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375009" y="4519001"/>
            <a:ext cx="2816860" cy="1765935"/>
          </a:xfrm>
          <a:prstGeom prst="rect">
            <a:avLst/>
          </a:prstGeom>
          <a:noFill/>
        </p:spPr>
      </p:pic>
      <p:sp>
        <p:nvSpPr>
          <p:cNvPr id="31" name="Text Box 14">
            <a:extLst>
              <a:ext uri="{FF2B5EF4-FFF2-40B4-BE49-F238E27FC236}">
                <a16:creationId xmlns:a16="http://schemas.microsoft.com/office/drawing/2014/main" id="{A4FC9B49-CA00-6F4C-A362-F4E40F13EE04}"/>
              </a:ext>
            </a:extLst>
          </p:cNvPr>
          <p:cNvSpPr txBox="1"/>
          <p:nvPr/>
        </p:nvSpPr>
        <p:spPr>
          <a:xfrm>
            <a:off x="4242137" y="3541680"/>
            <a:ext cx="3280410" cy="788670"/>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Thinking critically will boost creativity and enhance the way you use your time (Hader, 2005).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32" name="Text Box 21">
            <a:extLst>
              <a:ext uri="{FF2B5EF4-FFF2-40B4-BE49-F238E27FC236}">
                <a16:creationId xmlns:a16="http://schemas.microsoft.com/office/drawing/2014/main" id="{0FDCEF5B-7A8C-134A-8A87-255913A4B624}"/>
              </a:ext>
            </a:extLst>
          </p:cNvPr>
          <p:cNvSpPr txBox="1"/>
          <p:nvPr/>
        </p:nvSpPr>
        <p:spPr>
          <a:xfrm>
            <a:off x="972643" y="4578171"/>
            <a:ext cx="1738630" cy="322123"/>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err="1">
                <a:effectLst/>
                <a:latin typeface="Tahoma" panose="020B0604030504040204" pitchFamily="34" charset="0"/>
                <a:ea typeface="Calibri" panose="020F0502020204030204" pitchFamily="34" charset="0"/>
                <a:cs typeface="Times New Roman" panose="02020603050405020304" pitchFamily="18" charset="0"/>
              </a:rPr>
              <a:t>Elesapiens</a:t>
            </a:r>
            <a:r>
              <a:rPr lang="en-GB" sz="1400" dirty="0">
                <a:effectLst/>
                <a:latin typeface="Tahoma" panose="020B0604030504040204" pitchFamily="34" charset="0"/>
                <a:ea typeface="Calibri" panose="020F0502020204030204" pitchFamily="34" charset="0"/>
                <a:cs typeface="Times New Roman" panose="02020603050405020304" pitchFamily="18" charset="0"/>
              </a:rPr>
              <a:t> (2014)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17">
            <a:extLst>
              <a:ext uri="{FF2B5EF4-FFF2-40B4-BE49-F238E27FC236}">
                <a16:creationId xmlns:a16="http://schemas.microsoft.com/office/drawing/2014/main" id="{DFF7D3D8-B272-4749-9F6A-6CF2B678362A}"/>
              </a:ext>
            </a:extLst>
          </p:cNvPr>
          <p:cNvSpPr txBox="1"/>
          <p:nvPr/>
        </p:nvSpPr>
        <p:spPr>
          <a:xfrm>
            <a:off x="4744104" y="6433368"/>
            <a:ext cx="2276475" cy="35877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Watanabe-Crockett,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12">
            <a:extLst>
              <a:ext uri="{FF2B5EF4-FFF2-40B4-BE49-F238E27FC236}">
                <a16:creationId xmlns:a16="http://schemas.microsoft.com/office/drawing/2014/main" id="{C301C08F-01EE-BD4C-8F2B-6844D6A2DE2D}"/>
              </a:ext>
            </a:extLst>
          </p:cNvPr>
          <p:cNvSpPr txBox="1"/>
          <p:nvPr/>
        </p:nvSpPr>
        <p:spPr>
          <a:xfrm>
            <a:off x="8531954" y="4476633"/>
            <a:ext cx="2188210" cy="360045"/>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Sandler </a:t>
            </a:r>
            <a:r>
              <a:rPr lang="en-GB" sz="1400">
                <a:effectLst/>
                <a:latin typeface="Tahoma" panose="020B0604030504040204" pitchFamily="34" charset="0"/>
                <a:ea typeface="Calibri" panose="020F0502020204030204" pitchFamily="34" charset="0"/>
                <a:cs typeface="Times New Roman" panose="02020603050405020304" pitchFamily="18" charset="0"/>
              </a:rPr>
              <a:t>Brennan , </a:t>
            </a:r>
            <a:r>
              <a:rPr lang="en-GB" sz="1400" dirty="0">
                <a:effectLst/>
                <a:latin typeface="Tahoma" panose="020B0604030504040204" pitchFamily="34" charset="0"/>
                <a:ea typeface="Calibri" panose="020F0502020204030204" pitchFamily="34" charset="0"/>
                <a:cs typeface="Times New Roman" panose="02020603050405020304" pitchFamily="18" charset="0"/>
              </a:rPr>
              <a:t>2017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1">
            <a:extLst>
              <a:ext uri="{FF2B5EF4-FFF2-40B4-BE49-F238E27FC236}">
                <a16:creationId xmlns:a16="http://schemas.microsoft.com/office/drawing/2014/main" id="{D1ECB4FE-5415-D94F-88FA-1BB8E68FFE0C}"/>
              </a:ext>
            </a:extLst>
          </p:cNvPr>
          <p:cNvSpPr txBox="1"/>
          <p:nvPr/>
        </p:nvSpPr>
        <p:spPr>
          <a:xfrm>
            <a:off x="5196671" y="2657498"/>
            <a:ext cx="1384935" cy="376555"/>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400" dirty="0">
                <a:effectLst/>
                <a:latin typeface="Tahoma" panose="020B0604030504040204" pitchFamily="34" charset="0"/>
                <a:ea typeface="Calibri" panose="020F0502020204030204" pitchFamily="34" charset="0"/>
                <a:cs typeface="Times New Roman" panose="02020603050405020304" pitchFamily="18" charset="0"/>
              </a:rPr>
              <a:t>Reed ,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48482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DDAF41-6BD1-094B-8111-18FDA18F5CB1}"/>
              </a:ext>
            </a:extLst>
          </p:cNvPr>
          <p:cNvSpPr/>
          <p:nvPr/>
        </p:nvSpPr>
        <p:spPr>
          <a:xfrm>
            <a:off x="3046245" y="-221225"/>
            <a:ext cx="5686557" cy="1446550"/>
          </a:xfrm>
          <a:prstGeom prst="rect">
            <a:avLst/>
          </a:prstGeom>
          <a:noFill/>
        </p:spPr>
        <p:txBody>
          <a:bodyPr wrap="none" lIns="91440" tIns="45720" rIns="91440" bIns="45720">
            <a:spAutoFit/>
          </a:bodyPr>
          <a:lstStyle/>
          <a:p>
            <a:pPr algn="ctr"/>
            <a:r>
              <a:rPr lang="en-US" sz="8800" b="1" u="sng" cap="none" spc="0" dirty="0">
                <a:ln w="0"/>
                <a:solidFill>
                  <a:schemeClr val="accent1"/>
                </a:solidFill>
                <a:effectLst>
                  <a:outerShdw blurRad="38100" dist="25400" dir="5400000" algn="ctr" rotWithShape="0">
                    <a:srgbClr val="6E747A">
                      <a:alpha val="43000"/>
                    </a:srgbClr>
                  </a:outerShdw>
                </a:effectLst>
              </a:rPr>
              <a:t>References!</a:t>
            </a:r>
          </a:p>
        </p:txBody>
      </p:sp>
      <p:sp>
        <p:nvSpPr>
          <p:cNvPr id="5" name="TextBox 4">
            <a:extLst>
              <a:ext uri="{FF2B5EF4-FFF2-40B4-BE49-F238E27FC236}">
                <a16:creationId xmlns:a16="http://schemas.microsoft.com/office/drawing/2014/main" id="{12122E64-1DAA-F145-B235-9EEB10BA2CDA}"/>
              </a:ext>
            </a:extLst>
          </p:cNvPr>
          <p:cNvSpPr txBox="1"/>
          <p:nvPr/>
        </p:nvSpPr>
        <p:spPr>
          <a:xfrm>
            <a:off x="191728" y="1387557"/>
            <a:ext cx="11695471" cy="5324535"/>
          </a:xfrm>
          <a:prstGeom prst="rect">
            <a:avLst/>
          </a:prstGeom>
          <a:noFill/>
        </p:spPr>
        <p:txBody>
          <a:bodyPr wrap="square" rtlCol="0">
            <a:spAutoFit/>
          </a:bodyPr>
          <a:lstStyle/>
          <a:p>
            <a:pPr marL="285750" indent="-285750">
              <a:buFontTx/>
              <a:buChar char="-"/>
            </a:pPr>
            <a:r>
              <a:rPr lang="en-US" sz="2000" dirty="0"/>
              <a:t>Cottrell S, (2017), </a:t>
            </a:r>
            <a:r>
              <a:rPr lang="en-US" sz="2000" i="1" dirty="0"/>
              <a:t>Critical Thinking Skills: Effective Analysis, Argument and Reflection</a:t>
            </a:r>
            <a:r>
              <a:rPr lang="en-US" sz="2000" dirty="0"/>
              <a:t>. Macmillan International High Education. </a:t>
            </a:r>
          </a:p>
          <a:p>
            <a:pPr marL="285750" indent="-285750">
              <a:buFontTx/>
              <a:buChar char="-"/>
            </a:pPr>
            <a:r>
              <a:rPr lang="en-US" sz="2000" dirty="0" err="1"/>
              <a:t>Elesapiens</a:t>
            </a:r>
            <a:r>
              <a:rPr lang="en-US" sz="2000" dirty="0"/>
              <a:t> Learning &amp; Fun, (2014), Education in Critical Thinking. </a:t>
            </a:r>
            <a:r>
              <a:rPr lang="en-US" sz="2000" dirty="0" err="1"/>
              <a:t>Avaliable</a:t>
            </a:r>
            <a:r>
              <a:rPr lang="en-US" sz="2000" dirty="0"/>
              <a:t> at: </a:t>
            </a:r>
            <a:r>
              <a:rPr lang="en-US" sz="2000" dirty="0">
                <a:hlinkClick r:id="rId2"/>
              </a:rPr>
              <a:t>https://www.elesapiens.com/blog/critical-thought-educating-competent-citizens</a:t>
            </a:r>
            <a:r>
              <a:rPr lang="en-US" sz="2000" dirty="0"/>
              <a:t>.</a:t>
            </a:r>
          </a:p>
          <a:p>
            <a:pPr marL="285750" indent="-285750">
              <a:buFontTx/>
              <a:buChar char="-"/>
            </a:pPr>
            <a:r>
              <a:rPr lang="en-US" sz="2000" dirty="0"/>
              <a:t>Hader R, (2005</a:t>
            </a:r>
            <a:r>
              <a:rPr lang="en-US" sz="2000" i="1" dirty="0"/>
              <a:t>), Carve out time to think- yes think. Nursing Management</a:t>
            </a:r>
            <a:r>
              <a:rPr lang="en-US" sz="2000" dirty="0"/>
              <a:t>, from ESBCO Host Database.</a:t>
            </a:r>
          </a:p>
          <a:p>
            <a:pPr marL="285750" indent="-285750">
              <a:buFontTx/>
              <a:buChar char="-"/>
            </a:pPr>
            <a:r>
              <a:rPr lang="en-US" sz="2000" dirty="0"/>
              <a:t>Jarvis P, (1992), </a:t>
            </a:r>
            <a:r>
              <a:rPr lang="en-US" sz="2000" i="1" dirty="0"/>
              <a:t>Reflective Practice and nursing, Nurse Education</a:t>
            </a:r>
            <a:r>
              <a:rPr lang="en-US" sz="2000" dirty="0"/>
              <a:t>, vol.12.</a:t>
            </a:r>
          </a:p>
          <a:p>
            <a:pPr marL="285750" indent="-285750">
              <a:buFontTx/>
              <a:buChar char="-"/>
            </a:pPr>
            <a:r>
              <a:rPr lang="en-US" sz="2000" dirty="0" err="1"/>
              <a:t>Kallet</a:t>
            </a:r>
            <a:r>
              <a:rPr lang="en-US" sz="2000" dirty="0"/>
              <a:t> M &amp; </a:t>
            </a:r>
            <a:r>
              <a:rPr lang="en-US" sz="2000" dirty="0" err="1"/>
              <a:t>Kallet</a:t>
            </a:r>
            <a:r>
              <a:rPr lang="en-US" sz="2000" dirty="0"/>
              <a:t> M, (2014), </a:t>
            </a:r>
            <a:r>
              <a:rPr lang="en-US" sz="2000" dirty="0" err="1"/>
              <a:t>T</a:t>
            </a:r>
            <a:r>
              <a:rPr lang="en-US" sz="2000" i="1" dirty="0" err="1"/>
              <a:t>hinksmarter</a:t>
            </a:r>
            <a:r>
              <a:rPr lang="en-US" sz="2000" i="1" dirty="0"/>
              <a:t>: Critical Thinking to Improve Problem Solving and Decision Making Skills, </a:t>
            </a:r>
            <a:r>
              <a:rPr lang="en-US" sz="2000" dirty="0"/>
              <a:t>John Wiley &amp; Sons.</a:t>
            </a:r>
          </a:p>
          <a:p>
            <a:pPr marL="285750" indent="-285750">
              <a:buFontTx/>
              <a:buChar char="-"/>
            </a:pPr>
            <a:r>
              <a:rPr lang="en-US" sz="2000" dirty="0"/>
              <a:t>McCollister K &amp; </a:t>
            </a:r>
            <a:r>
              <a:rPr lang="en-US" sz="2000" dirty="0" err="1"/>
              <a:t>Sayler</a:t>
            </a:r>
            <a:r>
              <a:rPr lang="en-US" sz="2000" dirty="0"/>
              <a:t> M, (2010), </a:t>
            </a:r>
            <a:r>
              <a:rPr lang="en-US" sz="2000" i="1" dirty="0"/>
              <a:t>Lift the Ceiling: Increase Rigor with Critical Thinking Skills.</a:t>
            </a:r>
          </a:p>
          <a:p>
            <a:pPr marL="285750" indent="-285750">
              <a:buFontTx/>
              <a:buChar char="-"/>
            </a:pPr>
            <a:r>
              <a:rPr lang="en-US" sz="2000" dirty="0"/>
              <a:t>Reed L, (2018), </a:t>
            </a:r>
            <a:r>
              <a:rPr lang="en-US" sz="2000" dirty="0" err="1"/>
              <a:t>RawPixel</a:t>
            </a:r>
            <a:r>
              <a:rPr lang="en-US" sz="2000" dirty="0"/>
              <a:t>/ </a:t>
            </a:r>
            <a:r>
              <a:rPr lang="en-US" sz="2000" dirty="0" err="1"/>
              <a:t>Shuttershock</a:t>
            </a:r>
            <a:r>
              <a:rPr lang="en-US" sz="2000" dirty="0"/>
              <a:t>, </a:t>
            </a:r>
            <a:r>
              <a:rPr lang="en-US" sz="2000" dirty="0" err="1"/>
              <a:t>Avaliable</a:t>
            </a:r>
            <a:r>
              <a:rPr lang="en-US" sz="2000"/>
              <a:t> at: </a:t>
            </a:r>
            <a:r>
              <a:rPr lang="en-US" sz="2000" i="1" dirty="0"/>
              <a:t>https://</a:t>
            </a:r>
            <a:r>
              <a:rPr lang="en-US" sz="2000" i="1" dirty="0" err="1"/>
              <a:t>www.business.com</a:t>
            </a:r>
            <a:r>
              <a:rPr lang="en-US" sz="2000" i="1" dirty="0"/>
              <a:t>/articles/building-critical-thinking-skills-at-work</a:t>
            </a:r>
            <a:r>
              <a:rPr lang="en-US" sz="2000" dirty="0"/>
              <a:t>.</a:t>
            </a:r>
          </a:p>
          <a:p>
            <a:pPr marL="285750" indent="-285750">
              <a:buFontTx/>
              <a:buChar char="-"/>
            </a:pPr>
            <a:r>
              <a:rPr lang="en-US" sz="2000" dirty="0"/>
              <a:t>Sandler- Brennan S, (2017), </a:t>
            </a:r>
            <a:r>
              <a:rPr lang="en-US" sz="2000" dirty="0" err="1"/>
              <a:t>Avaliable</a:t>
            </a:r>
            <a:r>
              <a:rPr lang="en-US" sz="2000" dirty="0"/>
              <a:t> at: </a:t>
            </a:r>
            <a:r>
              <a:rPr lang="en-US" sz="2000" i="1" dirty="0"/>
              <a:t>https://</a:t>
            </a:r>
            <a:r>
              <a:rPr lang="en-US" sz="2000" i="1" dirty="0" err="1"/>
              <a:t>careeredge.bently.edu</a:t>
            </a:r>
            <a:r>
              <a:rPr lang="en-US" sz="2000" i="1" dirty="0"/>
              <a:t>/blog/2017/03/10/critical-thinking-about-critical-thing</a:t>
            </a:r>
            <a:r>
              <a:rPr lang="en-US" sz="2000" dirty="0"/>
              <a:t>.</a:t>
            </a:r>
          </a:p>
          <a:p>
            <a:pPr marL="285750" indent="-285750">
              <a:buFontTx/>
              <a:buChar char="-"/>
            </a:pPr>
            <a:r>
              <a:rPr lang="en-US" sz="2000" dirty="0"/>
              <a:t>Watanabe-Crockett L, (2015), </a:t>
            </a:r>
            <a:r>
              <a:rPr lang="en-US" sz="2000" dirty="0" err="1"/>
              <a:t>Avaliable</a:t>
            </a:r>
            <a:r>
              <a:rPr lang="en-US" sz="2000" dirty="0"/>
              <a:t> at: </a:t>
            </a:r>
            <a:r>
              <a:rPr lang="en-US" sz="2000" i="1" dirty="0"/>
              <a:t>https/</a:t>
            </a:r>
            <a:r>
              <a:rPr lang="en-US" sz="2000" i="1" dirty="0" err="1"/>
              <a:t>globaldigitalcitizen.org</a:t>
            </a:r>
            <a:r>
              <a:rPr lang="en-US" sz="2000" i="1" dirty="0"/>
              <a:t>/the-importance-of-teaching-critical-thinking.</a:t>
            </a:r>
          </a:p>
          <a:p>
            <a:pPr marL="285750" indent="-285750">
              <a:buFontTx/>
              <a:buChar char="-"/>
            </a:pPr>
            <a:r>
              <a:rPr lang="en-US" sz="2000" dirty="0" err="1"/>
              <a:t>Zorana</a:t>
            </a:r>
            <a:r>
              <a:rPr lang="en-US" sz="2000" dirty="0"/>
              <a:t>, (2016), Design Inspiration, Design Tutorials, Working with Clients, </a:t>
            </a:r>
            <a:r>
              <a:rPr lang="en-US" sz="2000" dirty="0" err="1"/>
              <a:t>Avaliable</a:t>
            </a:r>
            <a:r>
              <a:rPr lang="en-US" sz="2000" dirty="0"/>
              <a:t> at: </a:t>
            </a:r>
            <a:r>
              <a:rPr lang="en-US" sz="2000" i="1" dirty="0"/>
              <a:t>https://</a:t>
            </a:r>
            <a:r>
              <a:rPr lang="en-US" sz="2000" i="1" dirty="0" err="1"/>
              <a:t>inkbotdesign.com</a:t>
            </a:r>
            <a:r>
              <a:rPr lang="en-US" sz="2000" i="1" dirty="0"/>
              <a:t>/creative-thinking.</a:t>
            </a:r>
          </a:p>
        </p:txBody>
      </p:sp>
    </p:spTree>
    <p:extLst>
      <p:ext uri="{BB962C8B-B14F-4D97-AF65-F5344CB8AC3E}">
        <p14:creationId xmlns:p14="http://schemas.microsoft.com/office/powerpoint/2010/main" val="2546479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TotalTime>
  <Words>464</Words>
  <Application>Microsoft Macintosh PowerPoint</Application>
  <PresentationFormat>Widescreen</PresentationFormat>
  <Paragraphs>32</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Tahoma</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9</cp:revision>
  <dcterms:created xsi:type="dcterms:W3CDTF">2018-10-05T17:23:51Z</dcterms:created>
  <dcterms:modified xsi:type="dcterms:W3CDTF">2018-10-15T15:06:38Z</dcterms:modified>
</cp:coreProperties>
</file>