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6" r:id="rId2"/>
    <p:sldId id="277" r:id="rId3"/>
    <p:sldId id="298" r:id="rId4"/>
    <p:sldId id="305" r:id="rId5"/>
    <p:sldId id="307" r:id="rId6"/>
    <p:sldId id="306" r:id="rId7"/>
    <p:sldId id="308" r:id="rId8"/>
    <p:sldId id="304" r:id="rId9"/>
    <p:sldId id="296" r:id="rId10"/>
    <p:sldId id="300" r:id="rId11"/>
    <p:sldId id="309" r:id="rId12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8018" autoAdjust="0"/>
    <p:restoredTop sz="94660"/>
  </p:normalViewPr>
  <p:slideViewPr>
    <p:cSldViewPr snapToGrid="0">
      <p:cViewPr varScale="1">
        <p:scale>
          <a:sx n="56" d="100"/>
          <a:sy n="56" d="100"/>
        </p:scale>
        <p:origin x="90" y="130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446534" y="3085765"/>
            <a:ext cx="11262866" cy="3304800"/>
          </a:xfrm>
          <a:prstGeom prst="rect">
            <a:avLst/>
          </a:prstGeom>
          <a:solidFill>
            <a:schemeClr val="accent1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581191" y="1020431"/>
            <a:ext cx="10993549" cy="1475013"/>
          </a:xfrm>
          <a:effectLst/>
        </p:spPr>
        <p:txBody>
          <a:bodyPr anchor="b">
            <a:normAutofit/>
          </a:bodyPr>
          <a:lstStyle>
            <a:lvl1pPr>
              <a:defRPr sz="3600">
                <a:solidFill>
                  <a:schemeClr val="accent1"/>
                </a:solidFill>
              </a:defRPr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581194" y="2495445"/>
            <a:ext cx="10993546" cy="590321"/>
          </a:xfrm>
        </p:spPr>
        <p:txBody>
          <a:bodyPr anchor="t">
            <a:normAutofit/>
          </a:bodyPr>
          <a:lstStyle>
            <a:lvl1pPr marL="0" indent="0" algn="l">
              <a:buNone/>
              <a:defRPr sz="1600" cap="all">
                <a:solidFill>
                  <a:schemeClr val="accent2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7605951" y="5956137"/>
            <a:ext cx="2844800" cy="365125"/>
          </a:xfrm>
        </p:spPr>
        <p:txBody>
          <a:bodyPr/>
          <a:lstStyle>
            <a:lvl1pPr>
              <a:defRPr>
                <a:solidFill>
                  <a:schemeClr val="accent1">
                    <a:lumMod val="75000"/>
                    <a:lumOff val="25000"/>
                  </a:schemeClr>
                </a:solidFill>
              </a:defRPr>
            </a:lvl1pPr>
          </a:lstStyle>
          <a:p>
            <a:fld id="{D08422F9-B872-40EC-9F9A-2438D53CD64C}" type="datetimeFigureOut">
              <a:rPr lang="en-GB" smtClean="0"/>
              <a:t>04/12/2023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81192" y="5951811"/>
            <a:ext cx="6917210" cy="365125"/>
          </a:xfrm>
        </p:spPr>
        <p:txBody>
          <a:bodyPr/>
          <a:lstStyle>
            <a:lvl1pPr>
              <a:defRPr>
                <a:solidFill>
                  <a:schemeClr val="accent1">
                    <a:lumMod val="75000"/>
                    <a:lumOff val="2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10558300" y="5956137"/>
            <a:ext cx="1016440" cy="365125"/>
          </a:xfrm>
        </p:spPr>
        <p:txBody>
          <a:bodyPr/>
          <a:lstStyle>
            <a:lvl1pPr>
              <a:defRPr>
                <a:solidFill>
                  <a:schemeClr val="accent1">
                    <a:lumMod val="75000"/>
                    <a:lumOff val="25000"/>
                  </a:schemeClr>
                </a:solidFill>
              </a:defRPr>
            </a:lvl1pPr>
          </a:lstStyle>
          <a:p>
            <a:fld id="{632BCD18-3FF7-4916-B08F-98EE318C7CD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8428679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>
            <a:spLocks noChangeAspect="1"/>
          </p:cNvSpPr>
          <p:nvPr/>
        </p:nvSpPr>
        <p:spPr>
          <a:xfrm>
            <a:off x="440286" y="614407"/>
            <a:ext cx="11309338" cy="1189298"/>
          </a:xfrm>
          <a:prstGeom prst="rect">
            <a:avLst/>
          </a:prstGeom>
          <a:solidFill>
            <a:schemeClr val="accent1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81192" y="702156"/>
            <a:ext cx="11029616" cy="1013800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81192" y="2180496"/>
            <a:ext cx="11029615" cy="3678303"/>
          </a:xfrm>
        </p:spPr>
        <p:txBody>
          <a:bodyPr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08422F9-B872-40EC-9F9A-2438D53CD64C}" type="datetimeFigureOut">
              <a:rPr lang="en-GB" smtClean="0"/>
              <a:t>04/12/2023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10558300" y="5956137"/>
            <a:ext cx="1052508" cy="365125"/>
          </a:xfrm>
        </p:spPr>
        <p:txBody>
          <a:bodyPr/>
          <a:lstStyle/>
          <a:p>
            <a:fld id="{632BCD18-3FF7-4916-B08F-98EE318C7CD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3842580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>
            <a:spLocks noChangeAspect="1"/>
          </p:cNvSpPr>
          <p:nvPr/>
        </p:nvSpPr>
        <p:spPr>
          <a:xfrm>
            <a:off x="447817" y="5141974"/>
            <a:ext cx="11290860" cy="1258827"/>
          </a:xfrm>
          <a:prstGeom prst="rect">
            <a:avLst/>
          </a:prstGeom>
          <a:solidFill>
            <a:schemeClr val="accent1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81193" y="3043910"/>
            <a:ext cx="11029615" cy="1497507"/>
          </a:xfrm>
        </p:spPr>
        <p:txBody>
          <a:bodyPr anchor="b">
            <a:normAutofit/>
          </a:bodyPr>
          <a:lstStyle>
            <a:lvl1pPr algn="l">
              <a:defRPr sz="3600" b="0" cap="all">
                <a:solidFill>
                  <a:schemeClr val="accent1"/>
                </a:solidFill>
              </a:defRPr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581192" y="4541417"/>
            <a:ext cx="11029615" cy="600556"/>
          </a:xfrm>
        </p:spPr>
        <p:txBody>
          <a:bodyPr anchor="t">
            <a:normAutofit/>
          </a:bodyPr>
          <a:lstStyle>
            <a:lvl1pPr marL="0" indent="0" algn="l">
              <a:buNone/>
              <a:defRPr sz="1800" cap="all">
                <a:solidFill>
                  <a:schemeClr val="accent2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accent1">
                    <a:lumMod val="75000"/>
                    <a:lumOff val="25000"/>
                  </a:schemeClr>
                </a:solidFill>
              </a:defRPr>
            </a:lvl1pPr>
          </a:lstStyle>
          <a:p>
            <a:fld id="{D08422F9-B872-40EC-9F9A-2438D53CD64C}" type="datetimeFigureOut">
              <a:rPr lang="en-GB" smtClean="0"/>
              <a:t>04/12/2023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accent1">
                    <a:lumMod val="75000"/>
                    <a:lumOff val="2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accent1">
                    <a:lumMod val="75000"/>
                    <a:lumOff val="25000"/>
                  </a:schemeClr>
                </a:solidFill>
              </a:defRPr>
            </a:lvl1pPr>
          </a:lstStyle>
          <a:p>
            <a:fld id="{632BCD18-3FF7-4916-B08F-98EE318C7CD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97724893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>
            <a:spLocks noChangeAspect="1"/>
          </p:cNvSpPr>
          <p:nvPr/>
        </p:nvSpPr>
        <p:spPr>
          <a:xfrm>
            <a:off x="445982" y="606554"/>
            <a:ext cx="11300036" cy="1258827"/>
          </a:xfrm>
          <a:prstGeom prst="rect">
            <a:avLst/>
          </a:prstGeom>
          <a:solidFill>
            <a:schemeClr val="accent1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81193" y="729658"/>
            <a:ext cx="11029616" cy="988332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581193" y="2228003"/>
            <a:ext cx="5422390" cy="3633047"/>
          </a:xfrm>
        </p:spPr>
        <p:txBody>
          <a:bodyPr>
            <a:normAutofit/>
          </a:bodyPr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88417" y="2228003"/>
            <a:ext cx="5422392" cy="3633047"/>
          </a:xfrm>
        </p:spPr>
        <p:txBody>
          <a:bodyPr>
            <a:normAutofit/>
          </a:bodyPr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08422F9-B872-40EC-9F9A-2438D53CD64C}" type="datetimeFigureOut">
              <a:rPr lang="en-GB" smtClean="0"/>
              <a:t>04/12/2023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32BCD18-3FF7-4916-B08F-98EE318C7CD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61009538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Rectangle 10"/>
          <p:cNvSpPr>
            <a:spLocks noChangeAspect="1"/>
          </p:cNvSpPr>
          <p:nvPr/>
        </p:nvSpPr>
        <p:spPr>
          <a:xfrm>
            <a:off x="445982" y="606554"/>
            <a:ext cx="11300036" cy="1258827"/>
          </a:xfrm>
          <a:prstGeom prst="rect">
            <a:avLst/>
          </a:prstGeom>
          <a:solidFill>
            <a:schemeClr val="accent1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12" name="Title 1"/>
          <p:cNvSpPr>
            <a:spLocks noGrp="1"/>
          </p:cNvSpPr>
          <p:nvPr>
            <p:ph type="title"/>
          </p:nvPr>
        </p:nvSpPr>
        <p:spPr>
          <a:xfrm>
            <a:off x="581193" y="729658"/>
            <a:ext cx="11029616" cy="988332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87219" y="2250892"/>
            <a:ext cx="5087075" cy="536005"/>
          </a:xfrm>
        </p:spPr>
        <p:txBody>
          <a:bodyPr anchor="b">
            <a:noAutofit/>
          </a:bodyPr>
          <a:lstStyle>
            <a:lvl1pPr marL="0" indent="0">
              <a:buNone/>
              <a:defRPr sz="2200" b="0">
                <a:solidFill>
                  <a:schemeClr val="accent2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81194" y="2926052"/>
            <a:ext cx="5393100" cy="2934999"/>
          </a:xfrm>
        </p:spPr>
        <p:txBody>
          <a:bodyPr anchor="t">
            <a:normAutofit/>
          </a:bodyPr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523735" y="2250892"/>
            <a:ext cx="5087073" cy="553373"/>
          </a:xfrm>
        </p:spPr>
        <p:txBody>
          <a:bodyPr anchor="b">
            <a:noAutofit/>
          </a:bodyPr>
          <a:lstStyle>
            <a:lvl1pPr marL="0" indent="0">
              <a:buNone/>
              <a:defRPr sz="2200" b="0">
                <a:solidFill>
                  <a:schemeClr val="accent2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217709" y="2926052"/>
            <a:ext cx="5393100" cy="2934999"/>
          </a:xfrm>
        </p:spPr>
        <p:txBody>
          <a:bodyPr anchor="t">
            <a:normAutofit/>
          </a:bodyPr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08422F9-B872-40EC-9F9A-2438D53CD64C}" type="datetimeFigureOut">
              <a:rPr lang="en-GB" smtClean="0"/>
              <a:t>04/12/2023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32BCD18-3FF7-4916-B08F-98EE318C7CD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022783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>
            <a:spLocks noChangeAspect="1"/>
          </p:cNvSpPr>
          <p:nvPr/>
        </p:nvSpPr>
        <p:spPr>
          <a:xfrm>
            <a:off x="440683" y="606554"/>
            <a:ext cx="11300036" cy="1258827"/>
          </a:xfrm>
          <a:prstGeom prst="rect">
            <a:avLst/>
          </a:prstGeom>
          <a:solidFill>
            <a:schemeClr val="accent1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8" name="Title 1"/>
          <p:cNvSpPr>
            <a:spLocks noGrp="1"/>
          </p:cNvSpPr>
          <p:nvPr>
            <p:ph type="title"/>
          </p:nvPr>
        </p:nvSpPr>
        <p:spPr>
          <a:xfrm>
            <a:off x="575894" y="729658"/>
            <a:ext cx="11029616" cy="988332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08422F9-B872-40EC-9F9A-2438D53CD64C}" type="datetimeFigureOut">
              <a:rPr lang="en-GB" smtClean="0"/>
              <a:t>04/12/2023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32BCD18-3FF7-4916-B08F-98EE318C7CD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3898968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08422F9-B872-40EC-9F9A-2438D53CD64C}" type="datetimeFigureOut">
              <a:rPr lang="en-GB" smtClean="0"/>
              <a:t>04/12/2023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32BCD18-3FF7-4916-B08F-98EE318C7CD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90700147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/>
          <p:cNvSpPr>
            <a:spLocks noChangeAspect="1"/>
          </p:cNvSpPr>
          <p:nvPr/>
        </p:nvSpPr>
        <p:spPr>
          <a:xfrm>
            <a:off x="447817" y="5141973"/>
            <a:ext cx="11298200" cy="1274702"/>
          </a:xfrm>
          <a:prstGeom prst="rect">
            <a:avLst/>
          </a:prstGeom>
          <a:solidFill>
            <a:schemeClr val="accent1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81192" y="5262296"/>
            <a:ext cx="4909445" cy="689514"/>
          </a:xfrm>
        </p:spPr>
        <p:txBody>
          <a:bodyPr anchor="ctr"/>
          <a:lstStyle>
            <a:lvl1pPr algn="l">
              <a:defRPr sz="2000" b="0">
                <a:solidFill>
                  <a:schemeClr val="accent1">
                    <a:lumMod val="75000"/>
                    <a:lumOff val="25000"/>
                  </a:schemeClr>
                </a:solidFill>
              </a:defRPr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47816" y="601200"/>
            <a:ext cx="11292840" cy="4204800"/>
          </a:xfrm>
        </p:spPr>
        <p:txBody>
          <a:bodyPr anchor="ctr">
            <a:normAutofit/>
          </a:bodyPr>
          <a:lstStyle>
            <a:lvl1pPr>
              <a:defRPr sz="2000">
                <a:solidFill>
                  <a:schemeClr val="tx2"/>
                </a:solidFill>
              </a:defRPr>
            </a:lvl1pPr>
            <a:lvl2pPr>
              <a:defRPr sz="1800">
                <a:solidFill>
                  <a:schemeClr val="tx2"/>
                </a:solidFill>
              </a:defRPr>
            </a:lvl2pPr>
            <a:lvl3pPr>
              <a:defRPr sz="1600">
                <a:solidFill>
                  <a:schemeClr val="tx2"/>
                </a:solidFill>
              </a:defRPr>
            </a:lvl3pPr>
            <a:lvl4pPr>
              <a:defRPr sz="1400">
                <a:solidFill>
                  <a:schemeClr val="tx2"/>
                </a:solidFill>
              </a:defRPr>
            </a:lvl4pPr>
            <a:lvl5pPr>
              <a:defRPr sz="1400">
                <a:solidFill>
                  <a:schemeClr val="tx2"/>
                </a:solidFill>
              </a:defRPr>
            </a:lvl5pPr>
            <a:lvl6pPr>
              <a:defRPr sz="1400">
                <a:solidFill>
                  <a:schemeClr val="tx2"/>
                </a:solidFill>
              </a:defRPr>
            </a:lvl6pPr>
            <a:lvl7pPr>
              <a:defRPr sz="1400">
                <a:solidFill>
                  <a:schemeClr val="tx2"/>
                </a:solidFill>
              </a:defRPr>
            </a:lvl7pPr>
            <a:lvl8pPr>
              <a:defRPr sz="1400">
                <a:solidFill>
                  <a:schemeClr val="tx2"/>
                </a:solidFill>
              </a:defRPr>
            </a:lvl8pPr>
            <a:lvl9pPr>
              <a:defRPr sz="1400">
                <a:solidFill>
                  <a:schemeClr val="tx2"/>
                </a:solidFill>
              </a:defRPr>
            </a:lvl9pPr>
          </a:lstStyle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5740823" y="5262296"/>
            <a:ext cx="5869987" cy="689515"/>
          </a:xfrm>
        </p:spPr>
        <p:txBody>
          <a:bodyPr anchor="ctr">
            <a:normAutofit/>
          </a:bodyPr>
          <a:lstStyle>
            <a:lvl1pPr marL="0" indent="0" algn="r">
              <a:buNone/>
              <a:defRPr sz="1100">
                <a:solidFill>
                  <a:schemeClr val="bg1"/>
                </a:solidFill>
              </a:defRPr>
            </a:lvl1pPr>
            <a:lvl2pPr marL="457200" indent="0">
              <a:buNone/>
              <a:defRPr sz="11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accent1">
                    <a:lumMod val="75000"/>
                    <a:lumOff val="25000"/>
                  </a:schemeClr>
                </a:solidFill>
              </a:defRPr>
            </a:lvl1pPr>
          </a:lstStyle>
          <a:p>
            <a:fld id="{D08422F9-B872-40EC-9F9A-2438D53CD64C}" type="datetimeFigureOut">
              <a:rPr lang="en-GB" smtClean="0"/>
              <a:t>04/12/2023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accent1">
                    <a:lumMod val="75000"/>
                    <a:lumOff val="2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accent1">
                    <a:lumMod val="75000"/>
                    <a:lumOff val="25000"/>
                  </a:schemeClr>
                </a:solidFill>
              </a:defRPr>
            </a:lvl1pPr>
          </a:lstStyle>
          <a:p>
            <a:fld id="{632BCD18-3FF7-4916-B08F-98EE318C7CD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64495647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81193" y="4693389"/>
            <a:ext cx="11029616" cy="566738"/>
          </a:xfrm>
        </p:spPr>
        <p:txBody>
          <a:bodyPr anchor="b">
            <a:normAutofit/>
          </a:bodyPr>
          <a:lstStyle>
            <a:lvl1pPr algn="l">
              <a:defRPr sz="2400" b="0">
                <a:solidFill>
                  <a:schemeClr val="accent1"/>
                </a:solidFill>
              </a:defRPr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447817" y="599725"/>
            <a:ext cx="11290859" cy="3557252"/>
          </a:xfrm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 smtClean="0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581192" y="5260127"/>
            <a:ext cx="11029617" cy="598671"/>
          </a:xfrm>
        </p:spPr>
        <p:txBody>
          <a:bodyPr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08422F9-B872-40EC-9F9A-2438D53CD64C}" type="datetimeFigureOut">
              <a:rPr lang="en-GB" smtClean="0"/>
              <a:t>04/12/2023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32BCD18-3FF7-4916-B08F-98EE318C7CD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2188503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>
            <a:spLocks noChangeAspect="1"/>
          </p:cNvSpPr>
          <p:nvPr/>
        </p:nvSpPr>
        <p:spPr>
          <a:xfrm>
            <a:off x="440286" y="614407"/>
            <a:ext cx="11309338" cy="1189298"/>
          </a:xfrm>
          <a:prstGeom prst="rect">
            <a:avLst/>
          </a:prstGeom>
          <a:solidFill>
            <a:schemeClr val="accent1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9" name="Title 1"/>
          <p:cNvSpPr>
            <a:spLocks noGrp="1"/>
          </p:cNvSpPr>
          <p:nvPr>
            <p:ph type="title"/>
          </p:nvPr>
        </p:nvSpPr>
        <p:spPr>
          <a:xfrm>
            <a:off x="581192" y="702156"/>
            <a:ext cx="11029616" cy="1013800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t"/>
          <a:lstStyle>
            <a:lvl1pPr algn="l">
              <a:defRPr/>
            </a:lvl1pPr>
            <a:lvl2pPr algn="l">
              <a:defRPr/>
            </a:lvl2pPr>
            <a:lvl3pPr algn="l">
              <a:defRPr/>
            </a:lvl3pPr>
            <a:lvl4pPr algn="l">
              <a:defRPr/>
            </a:lvl4pPr>
            <a:lvl5pPr algn="l">
              <a:defRPr/>
            </a:lvl5pPr>
          </a:lstStyle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08422F9-B872-40EC-9F9A-2438D53CD64C}" type="datetimeFigureOut">
              <a:rPr lang="en-GB" smtClean="0"/>
              <a:t>04/12/2023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32BCD18-3FF7-4916-B08F-98EE318C7CD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94886312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>
            <a:spLocks noChangeAspect="1"/>
          </p:cNvSpPr>
          <p:nvPr/>
        </p:nvSpPr>
        <p:spPr>
          <a:xfrm>
            <a:off x="8839201" y="599725"/>
            <a:ext cx="2906817" cy="5816950"/>
          </a:xfrm>
          <a:prstGeom prst="rect">
            <a:avLst/>
          </a:prstGeom>
          <a:solidFill>
            <a:schemeClr val="accent1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839201" y="675726"/>
            <a:ext cx="2004164" cy="5183073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774923" y="675726"/>
            <a:ext cx="7896279" cy="5183073"/>
          </a:xfrm>
        </p:spPr>
        <p:txBody>
          <a:bodyPr vert="eaVert" anchor="t"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8993673" y="5956137"/>
            <a:ext cx="1328141" cy="365125"/>
          </a:xfrm>
        </p:spPr>
        <p:txBody>
          <a:bodyPr/>
          <a:lstStyle>
            <a:lvl1pPr>
              <a:defRPr>
                <a:solidFill>
                  <a:schemeClr val="accent1">
                    <a:lumMod val="75000"/>
                    <a:lumOff val="25000"/>
                  </a:schemeClr>
                </a:solidFill>
              </a:defRPr>
            </a:lvl1pPr>
          </a:lstStyle>
          <a:p>
            <a:fld id="{D08422F9-B872-40EC-9F9A-2438D53CD64C}" type="datetimeFigureOut">
              <a:rPr lang="en-GB" smtClean="0"/>
              <a:t>04/12/2023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774923" y="5951811"/>
            <a:ext cx="7896279" cy="365125"/>
          </a:xfr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10446615" y="5956137"/>
            <a:ext cx="1164195" cy="365125"/>
          </a:xfrm>
        </p:spPr>
        <p:txBody>
          <a:bodyPr/>
          <a:lstStyle>
            <a:lvl1pPr>
              <a:defRPr>
                <a:solidFill>
                  <a:schemeClr val="accent1">
                    <a:lumMod val="75000"/>
                    <a:lumOff val="25000"/>
                  </a:schemeClr>
                </a:solidFill>
              </a:defRPr>
            </a:lvl1pPr>
          </a:lstStyle>
          <a:p>
            <a:fld id="{632BCD18-3FF7-4916-B08F-98EE318C7CD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99796118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581192" y="705124"/>
            <a:ext cx="11029616" cy="1189554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581192" y="2336003"/>
            <a:ext cx="11029616" cy="3522794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7605951" y="5956137"/>
            <a:ext cx="2844799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accent2"/>
                </a:solidFill>
              </a:defRPr>
            </a:lvl1pPr>
          </a:lstStyle>
          <a:p>
            <a:fld id="{D08422F9-B872-40EC-9F9A-2438D53CD64C}" type="datetimeFigureOut">
              <a:rPr lang="en-GB" smtClean="0"/>
              <a:t>04/12/2023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581192" y="5951811"/>
            <a:ext cx="691721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 cap="all">
                <a:solidFill>
                  <a:schemeClr val="accent2"/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558300" y="5956137"/>
            <a:ext cx="105251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accent2"/>
                </a:solidFill>
              </a:defRPr>
            </a:lvl1pPr>
          </a:lstStyle>
          <a:p>
            <a:fld id="{632BCD18-3FF7-4916-B08F-98EE318C7CD6}" type="slidenum">
              <a:rPr lang="en-GB" smtClean="0"/>
              <a:t>‹#›</a:t>
            </a:fld>
            <a:endParaRPr lang="en-GB"/>
          </a:p>
        </p:txBody>
      </p:sp>
      <p:sp>
        <p:nvSpPr>
          <p:cNvPr id="9" name="Rectangle 8"/>
          <p:cNvSpPr/>
          <p:nvPr/>
        </p:nvSpPr>
        <p:spPr>
          <a:xfrm>
            <a:off x="446534" y="457200"/>
            <a:ext cx="3703320" cy="94997"/>
          </a:xfrm>
          <a:prstGeom prst="rect">
            <a:avLst/>
          </a:prstGeom>
          <a:solidFill>
            <a:schemeClr val="accent1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10" name="Rectangle 9"/>
          <p:cNvSpPr/>
          <p:nvPr/>
        </p:nvSpPr>
        <p:spPr>
          <a:xfrm>
            <a:off x="8042147" y="453643"/>
            <a:ext cx="3703320" cy="98554"/>
          </a:xfrm>
          <a:prstGeom prst="rect">
            <a:avLst/>
          </a:prstGeom>
          <a:solidFill>
            <a:schemeClr val="accent4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11" name="Rectangle 10"/>
          <p:cNvSpPr/>
          <p:nvPr/>
        </p:nvSpPr>
        <p:spPr>
          <a:xfrm>
            <a:off x="4241830" y="457200"/>
            <a:ext cx="3703320" cy="91440"/>
          </a:xfrm>
          <a:prstGeom prst="rect">
            <a:avLst/>
          </a:prstGeom>
          <a:solidFill>
            <a:schemeClr val="accent2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</p:spTree>
    <p:extLst>
      <p:ext uri="{BB962C8B-B14F-4D97-AF65-F5344CB8AC3E}">
        <p14:creationId xmlns:p14="http://schemas.microsoft.com/office/powerpoint/2010/main" val="1416776394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defTabSz="457200" rtl="0" eaLnBrk="1" latinLnBrk="0" hangingPunct="1">
        <a:spcBef>
          <a:spcPct val="0"/>
        </a:spcBef>
        <a:buNone/>
        <a:defRPr sz="2800" b="0" kern="1200" cap="all">
          <a:solidFill>
            <a:schemeClr val="bg1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06000" indent="-3060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2"/>
        </a:buClr>
        <a:buSzPct val="92000"/>
        <a:buFont typeface="Wingdings 2" panose="05020102010507070707" pitchFamily="18" charset="2"/>
        <a:buChar char=""/>
        <a:defRPr sz="1800" kern="1200">
          <a:solidFill>
            <a:schemeClr val="tx2"/>
          </a:solidFill>
          <a:latin typeface="+mn-lt"/>
          <a:ea typeface="+mn-ea"/>
          <a:cs typeface="+mn-cs"/>
        </a:defRPr>
      </a:lvl1pPr>
      <a:lvl2pPr marL="630000" indent="-3060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2"/>
        </a:buClr>
        <a:buSzPct val="92000"/>
        <a:buFont typeface="Wingdings 2" panose="05020102010507070707" pitchFamily="18" charset="2"/>
        <a:buChar char=""/>
        <a:defRPr sz="1600" kern="1200">
          <a:solidFill>
            <a:schemeClr val="tx2"/>
          </a:solidFill>
          <a:latin typeface="+mn-lt"/>
          <a:ea typeface="+mn-ea"/>
          <a:cs typeface="+mn-cs"/>
        </a:defRPr>
      </a:lvl2pPr>
      <a:lvl3pPr marL="900000" indent="-2700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2"/>
        </a:buClr>
        <a:buSzPct val="92000"/>
        <a:buFont typeface="Wingdings 2" panose="05020102010507070707" pitchFamily="18" charset="2"/>
        <a:buChar char=""/>
        <a:defRPr sz="1400" kern="1200">
          <a:solidFill>
            <a:schemeClr val="tx2"/>
          </a:solidFill>
          <a:latin typeface="+mn-lt"/>
          <a:ea typeface="+mn-ea"/>
          <a:cs typeface="+mn-cs"/>
        </a:defRPr>
      </a:lvl3pPr>
      <a:lvl4pPr marL="1242000" indent="-2340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2"/>
        </a:buClr>
        <a:buSzPct val="92000"/>
        <a:buFont typeface="Wingdings 2" panose="05020102010507070707" pitchFamily="18" charset="2"/>
        <a:buChar char=""/>
        <a:defRPr sz="1200" kern="1200">
          <a:solidFill>
            <a:schemeClr val="tx2"/>
          </a:solidFill>
          <a:latin typeface="+mn-lt"/>
          <a:ea typeface="+mn-ea"/>
          <a:cs typeface="+mn-cs"/>
        </a:defRPr>
      </a:lvl4pPr>
      <a:lvl5pPr marL="1602000" indent="-2340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2"/>
        </a:buClr>
        <a:buSzPct val="92000"/>
        <a:buFont typeface="Wingdings 2" panose="05020102010507070707" pitchFamily="18" charset="2"/>
        <a:buChar char=""/>
        <a:defRPr sz="1200" kern="1200">
          <a:solidFill>
            <a:schemeClr val="tx2"/>
          </a:solidFill>
          <a:latin typeface="+mn-lt"/>
          <a:ea typeface="+mn-ea"/>
          <a:cs typeface="+mn-cs"/>
        </a:defRPr>
      </a:lvl5pPr>
      <a:lvl6pPr marL="19000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2"/>
        </a:buClr>
        <a:buSzPct val="92000"/>
        <a:buFont typeface="Wingdings 2" panose="05020102010507070707" pitchFamily="18" charset="2"/>
        <a:buChar char=""/>
        <a:defRPr sz="1200" kern="1200">
          <a:solidFill>
            <a:schemeClr val="tx2"/>
          </a:solidFill>
          <a:latin typeface="+mn-lt"/>
          <a:ea typeface="+mn-ea"/>
          <a:cs typeface="+mn-cs"/>
        </a:defRPr>
      </a:lvl6pPr>
      <a:lvl7pPr marL="22000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2"/>
        </a:buClr>
        <a:buSzPct val="92000"/>
        <a:buFont typeface="Wingdings 2" panose="05020102010507070707" pitchFamily="18" charset="2"/>
        <a:buChar char=""/>
        <a:defRPr sz="1200" kern="1200">
          <a:solidFill>
            <a:schemeClr val="tx2"/>
          </a:solidFill>
          <a:latin typeface="+mn-lt"/>
          <a:ea typeface="+mn-ea"/>
          <a:cs typeface="+mn-cs"/>
        </a:defRPr>
      </a:lvl7pPr>
      <a:lvl8pPr marL="25000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2"/>
        </a:buClr>
        <a:buSzPct val="92000"/>
        <a:buFont typeface="Wingdings 2" panose="05020102010507070707" pitchFamily="18" charset="2"/>
        <a:buChar char=""/>
        <a:defRPr sz="1200" kern="1200">
          <a:solidFill>
            <a:schemeClr val="tx2"/>
          </a:solidFill>
          <a:latin typeface="+mn-lt"/>
          <a:ea typeface="+mn-ea"/>
          <a:cs typeface="+mn-cs"/>
        </a:defRPr>
      </a:lvl8pPr>
      <a:lvl9pPr marL="28000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2"/>
        </a:buClr>
        <a:buSzPct val="92000"/>
        <a:buFont typeface="Wingdings 2" panose="05020102010507070707" pitchFamily="18" charset="2"/>
        <a:buChar char=""/>
        <a:defRPr sz="1200" kern="120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>
            <a:normAutofit/>
          </a:bodyPr>
          <a:lstStyle/>
          <a:p>
            <a:r>
              <a:rPr lang="en-GB" sz="2800" b="1" dirty="0" smtClean="0">
                <a:latin typeface="Arial" panose="020B0604020202020204" pitchFamily="34" charset="0"/>
                <a:cs typeface="Arial" panose="020B0604020202020204" pitchFamily="34" charset="0"/>
              </a:rPr>
              <a:t>Social media intervention for Anorexia nervosa among adolescent girls in the UK</a:t>
            </a:r>
            <a:endParaRPr lang="en-GB" sz="2800" b="1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581194" y="4438545"/>
            <a:ext cx="10993546" cy="1873355"/>
          </a:xfrm>
        </p:spPr>
        <p:txBody>
          <a:bodyPr>
            <a:normAutofit fontScale="85000" lnSpcReduction="20000"/>
          </a:bodyPr>
          <a:lstStyle/>
          <a:p>
            <a:r>
              <a:rPr lang="en-GB" b="1" dirty="0" smtClean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Student name: </a:t>
            </a:r>
            <a:r>
              <a:rPr lang="en-GB" dirty="0" smtClean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		</a:t>
            </a:r>
            <a:r>
              <a:rPr lang="en-GB" dirty="0" err="1" smtClean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maria</a:t>
            </a:r>
            <a:r>
              <a:rPr lang="en-GB" dirty="0" smtClean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Michael</a:t>
            </a:r>
          </a:p>
          <a:p>
            <a:r>
              <a:rPr lang="en-GB" b="1" dirty="0" smtClean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Student ID:</a:t>
            </a:r>
            <a:r>
              <a:rPr lang="en-GB" dirty="0" smtClean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			191 38 94</a:t>
            </a:r>
          </a:p>
          <a:p>
            <a:r>
              <a:rPr lang="en-GB" b="1" dirty="0" smtClean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MODULE CODE:</a:t>
            </a:r>
            <a:r>
              <a:rPr lang="en-GB" dirty="0" smtClean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		LCHS7006</a:t>
            </a:r>
          </a:p>
          <a:p>
            <a:r>
              <a:rPr lang="en-GB" b="1" dirty="0" smtClean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Module </a:t>
            </a:r>
            <a:r>
              <a:rPr lang="en-GB" b="1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title:		</a:t>
            </a:r>
            <a:r>
              <a:rPr lang="en-GB" b="1" dirty="0" smtClean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	</a:t>
            </a:r>
            <a:r>
              <a:rPr lang="en-GB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Quality Assurance and Service Improvements</a:t>
            </a:r>
            <a:r>
              <a:rPr lang="en-GB" dirty="0" smtClean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			</a:t>
            </a:r>
          </a:p>
          <a:p>
            <a:r>
              <a:rPr lang="en-GB" b="1" dirty="0" smtClean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Instructor:		</a:t>
            </a:r>
            <a:r>
              <a:rPr lang="en-GB" b="1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	</a:t>
            </a:r>
            <a:r>
              <a:rPr lang="en-GB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Olusegun </a:t>
            </a:r>
            <a:r>
              <a:rPr lang="en-GB" dirty="0" err="1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Awolaran</a:t>
            </a:r>
            <a:endParaRPr lang="en-GB" dirty="0" smtClean="0">
              <a:solidFill>
                <a:schemeClr val="bg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b="1" dirty="0" smtClean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DATE: 				</a:t>
            </a:r>
            <a:r>
              <a:rPr lang="en-GB" dirty="0" smtClean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December 14, 2023 </a:t>
            </a:r>
          </a:p>
          <a:p>
            <a:endParaRPr lang="en-GB" dirty="0">
              <a:solidFill>
                <a:schemeClr val="bg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400518362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3600" b="1" dirty="0" smtClean="0">
                <a:latin typeface="Arial" panose="020B0604020202020204" pitchFamily="34" charset="0"/>
                <a:cs typeface="Arial" panose="020B0604020202020204" pitchFamily="34" charset="0"/>
              </a:rPr>
              <a:t>Introduction	</a:t>
            </a:r>
            <a:endParaRPr lang="en-GB" sz="3600" b="1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79592" y="1948185"/>
            <a:ext cx="11262465" cy="4642396"/>
          </a:xfrm>
        </p:spPr>
        <p:txBody>
          <a:bodyPr>
            <a:normAutofit fontScale="85000" lnSpcReduction="10000"/>
          </a:bodyPr>
          <a:lstStyle/>
          <a:p>
            <a:pPr marL="0" indent="0">
              <a:lnSpc>
                <a:spcPct val="150000"/>
              </a:lnSpc>
              <a:buNone/>
            </a:pPr>
            <a:r>
              <a:rPr lang="en-GB" sz="2800" b="1" dirty="0" smtClean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What is anorexia nervosa?</a:t>
            </a:r>
          </a:p>
          <a:p>
            <a:pPr marL="0" indent="0">
              <a:lnSpc>
                <a:spcPct val="150000"/>
              </a:lnSpc>
              <a:buNone/>
            </a:pPr>
            <a:r>
              <a:rPr lang="en-GB" sz="2800" dirty="0" smtClean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A serious mental health condition and eating disorder in which people attempt to bring their weight to as low as possible (</a:t>
            </a:r>
            <a:r>
              <a:rPr lang="en-GB" sz="28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Roxby &amp; Rackham, 2022</a:t>
            </a:r>
            <a:r>
              <a:rPr lang="en-GB" sz="2800" dirty="0" smtClean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).</a:t>
            </a:r>
            <a:endParaRPr lang="en-GB" sz="2800" dirty="0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lnSpc>
                <a:spcPct val="150000"/>
              </a:lnSpc>
            </a:pPr>
            <a:r>
              <a:rPr lang="en-GB" sz="2800" dirty="0" smtClean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Often done by extreme dieting, leading to illness </a:t>
            </a:r>
          </a:p>
          <a:p>
            <a:pPr>
              <a:lnSpc>
                <a:spcPct val="150000"/>
              </a:lnSpc>
            </a:pPr>
            <a:r>
              <a:rPr lang="en-GB" sz="2800" dirty="0" smtClean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Often indicates </a:t>
            </a:r>
            <a:r>
              <a:rPr lang="en-GB" sz="28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underlying psychological distress </a:t>
            </a:r>
            <a:r>
              <a:rPr lang="en-US" sz="28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(Trafford, et al., 2023).</a:t>
            </a:r>
            <a:endParaRPr lang="en-GB" sz="2800" dirty="0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lnSpc>
                <a:spcPct val="150000"/>
              </a:lnSpc>
            </a:pPr>
            <a:r>
              <a:rPr lang="en-GB" sz="2800" dirty="0" smtClean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Affected persons tend to believe they are overweight despite being underweight, in reality</a:t>
            </a:r>
          </a:p>
        </p:txBody>
      </p:sp>
    </p:spTree>
    <p:extLst>
      <p:ext uri="{BB962C8B-B14F-4D97-AF65-F5344CB8AC3E}">
        <p14:creationId xmlns:p14="http://schemas.microsoft.com/office/powerpoint/2010/main" val="240405615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3600" b="1" dirty="0" smtClean="0">
                <a:latin typeface="Arial" panose="020B0604020202020204" pitchFamily="34" charset="0"/>
                <a:cs typeface="Arial" panose="020B0604020202020204" pitchFamily="34" charset="0"/>
              </a:rPr>
              <a:t>JUSTIFICATION- Why Anorexia?</a:t>
            </a:r>
            <a:endParaRPr lang="en-GB" sz="3600" b="1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64767" y="2087885"/>
            <a:ext cx="11262465" cy="4142843"/>
          </a:xfrm>
        </p:spPr>
        <p:txBody>
          <a:bodyPr>
            <a:noAutofit/>
          </a:bodyPr>
          <a:lstStyle/>
          <a:p>
            <a:pPr>
              <a:lnSpc>
                <a:spcPct val="150000"/>
              </a:lnSpc>
            </a:pPr>
            <a:r>
              <a:rPr lang="en-GB" sz="2400" dirty="0" smtClean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It is among the most severe mental health conditions facing children.</a:t>
            </a:r>
          </a:p>
          <a:p>
            <a:pPr>
              <a:lnSpc>
                <a:spcPct val="150000"/>
              </a:lnSpc>
            </a:pPr>
            <a:r>
              <a:rPr lang="en-GB" sz="2400" dirty="0" smtClean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If not treated in a timely manner, it can lead to high mortality and morbidity rates (</a:t>
            </a:r>
            <a:r>
              <a:rPr lang="en-GB" sz="2400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Eisler</a:t>
            </a:r>
            <a:r>
              <a:rPr lang="en-GB" sz="24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, et al., 2022)</a:t>
            </a:r>
          </a:p>
          <a:p>
            <a:pPr>
              <a:lnSpc>
                <a:spcPct val="150000"/>
              </a:lnSpc>
            </a:pPr>
            <a:r>
              <a:rPr lang="en-GB" sz="2400" dirty="0" smtClean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The </a:t>
            </a:r>
            <a:r>
              <a:rPr lang="en-GB" sz="24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highest mortality rate of all psychiatric illnesses (Neale &amp; Hudson, 2020</a:t>
            </a:r>
            <a:r>
              <a:rPr lang="en-GB" sz="2400" dirty="0" smtClean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)</a:t>
            </a:r>
          </a:p>
        </p:txBody>
      </p:sp>
    </p:spTree>
    <p:extLst>
      <p:ext uri="{BB962C8B-B14F-4D97-AF65-F5344CB8AC3E}">
        <p14:creationId xmlns:p14="http://schemas.microsoft.com/office/powerpoint/2010/main" val="324975577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3600" b="1" dirty="0" smtClean="0">
                <a:latin typeface="Arial" panose="020B0604020202020204" pitchFamily="34" charset="0"/>
                <a:cs typeface="Arial" panose="020B0604020202020204" pitchFamily="34" charset="0"/>
              </a:rPr>
              <a:t>JUSTIFICATION- Why girls?</a:t>
            </a:r>
            <a:endParaRPr lang="en-GB" sz="3600" b="1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48343" y="2312172"/>
            <a:ext cx="11262465" cy="4269783"/>
          </a:xfrm>
        </p:spPr>
        <p:txBody>
          <a:bodyPr>
            <a:noAutofit/>
          </a:bodyPr>
          <a:lstStyle/>
          <a:p>
            <a:pPr>
              <a:lnSpc>
                <a:spcPct val="150000"/>
              </a:lnSpc>
            </a:pPr>
            <a:r>
              <a:rPr lang="en-GB" sz="2400" dirty="0" smtClean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Men </a:t>
            </a:r>
            <a:r>
              <a:rPr lang="en-GB" sz="24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and women at any age can be anorexic, but it occurs most frequently mid-teen females </a:t>
            </a:r>
            <a:r>
              <a:rPr lang="en-US" sz="24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(NHS, 2021)</a:t>
            </a:r>
            <a:r>
              <a:rPr lang="en-GB" sz="2400" dirty="0" smtClean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.</a:t>
            </a:r>
          </a:p>
          <a:p>
            <a:pPr>
              <a:lnSpc>
                <a:spcPct val="150000"/>
              </a:lnSpc>
            </a:pPr>
            <a:r>
              <a:rPr lang="en-GB" sz="2400" dirty="0" smtClean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Annual diagnoses of anorexia for UK girls between the ages of 10 and 19 is more than 12 times that for males in the same age group- 37 per 100000, compared to 3 per 100000 (</a:t>
            </a:r>
            <a:r>
              <a:rPr lang="en-GB" sz="2400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Petkova</a:t>
            </a:r>
            <a:r>
              <a:rPr lang="en-GB" sz="24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, et al., 2019</a:t>
            </a:r>
            <a:r>
              <a:rPr lang="en-GB" sz="2400" dirty="0" smtClean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).</a:t>
            </a:r>
          </a:p>
          <a:p>
            <a:pPr>
              <a:lnSpc>
                <a:spcPct val="150000"/>
              </a:lnSpc>
            </a:pPr>
            <a:r>
              <a:rPr lang="en-GB" sz="2400" dirty="0" smtClean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Since early 2020, the incidence of eating disorders has increased 42% above normal for females </a:t>
            </a:r>
            <a:r>
              <a:rPr lang="en-GB" sz="24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aged 13-16, and </a:t>
            </a:r>
            <a:r>
              <a:rPr lang="en-GB" sz="2400" dirty="0" smtClean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32% for </a:t>
            </a:r>
            <a:r>
              <a:rPr lang="en-GB" sz="24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those aged </a:t>
            </a:r>
            <a:r>
              <a:rPr lang="en-GB" sz="2400" dirty="0" smtClean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17-19 </a:t>
            </a:r>
            <a:r>
              <a:rPr lang="en-GB" sz="24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(</a:t>
            </a:r>
            <a:r>
              <a:rPr lang="en-GB" sz="2400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Addelman</a:t>
            </a:r>
            <a:r>
              <a:rPr lang="en-GB" sz="24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, 2023</a:t>
            </a:r>
            <a:r>
              <a:rPr lang="en-GB" sz="2400" dirty="0" smtClean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).</a:t>
            </a:r>
            <a:endParaRPr lang="en-GB" sz="2400" dirty="0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400630440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3600" b="1" dirty="0" smtClean="0">
                <a:latin typeface="Arial" panose="020B0604020202020204" pitchFamily="34" charset="0"/>
                <a:cs typeface="Arial" panose="020B0604020202020204" pitchFamily="34" charset="0"/>
              </a:rPr>
              <a:t>JUSTIFICATION- effects of anorexia</a:t>
            </a:r>
            <a:endParaRPr lang="en-GB" sz="3600" b="1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64767" y="2087885"/>
            <a:ext cx="11262465" cy="4142843"/>
          </a:xfrm>
        </p:spPr>
        <p:txBody>
          <a:bodyPr>
            <a:noAutofit/>
          </a:bodyPr>
          <a:lstStyle/>
          <a:p>
            <a:pPr>
              <a:lnSpc>
                <a:spcPct val="150000"/>
              </a:lnSpc>
            </a:pPr>
            <a:r>
              <a:rPr lang="en-GB" sz="2400" dirty="0" smtClean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Delays p</a:t>
            </a:r>
            <a:r>
              <a:rPr lang="en-GB" sz="2400" dirty="0" smtClean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uberty and impairs </a:t>
            </a:r>
            <a:r>
              <a:rPr lang="en-GB" sz="2400" dirty="0" smtClean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growth</a:t>
            </a:r>
            <a:endParaRPr lang="en-GB" sz="2400" dirty="0" smtClean="0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lnSpc>
                <a:spcPct val="150000"/>
              </a:lnSpc>
            </a:pPr>
            <a:r>
              <a:rPr lang="en-GB" sz="2400" dirty="0" smtClean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Longer </a:t>
            </a:r>
            <a:r>
              <a:rPr lang="en-GB" sz="24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duration of illness (Neale et al, 2020</a:t>
            </a:r>
            <a:r>
              <a:rPr lang="en-GB" sz="2400" dirty="0" smtClean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) </a:t>
            </a:r>
          </a:p>
          <a:p>
            <a:pPr>
              <a:lnSpc>
                <a:spcPct val="150000"/>
              </a:lnSpc>
            </a:pPr>
            <a:r>
              <a:rPr lang="en-GB" sz="2400" dirty="0" smtClean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Women who were anorexic in the past are more likely to have fertility problems than the general </a:t>
            </a:r>
            <a:r>
              <a:rPr lang="en-GB" sz="24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population (</a:t>
            </a:r>
            <a:r>
              <a:rPr lang="en-GB" sz="2400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Chaer</a:t>
            </a:r>
            <a:r>
              <a:rPr lang="en-GB" sz="24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, et al., 2020). </a:t>
            </a:r>
            <a:endParaRPr lang="en-GB" sz="2400" dirty="0" smtClean="0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11352086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3600" b="1" dirty="0" smtClean="0">
                <a:latin typeface="Arial" panose="020B0604020202020204" pitchFamily="34" charset="0"/>
                <a:cs typeface="Arial" panose="020B0604020202020204" pitchFamily="34" charset="0"/>
              </a:rPr>
              <a:t>JUSTIFICATION- effects of anorexia</a:t>
            </a:r>
            <a:endParaRPr lang="en-GB" sz="3600" b="1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64767" y="2087885"/>
            <a:ext cx="11262465" cy="4142843"/>
          </a:xfrm>
        </p:spPr>
        <p:txBody>
          <a:bodyPr>
            <a:noAutofit/>
          </a:bodyPr>
          <a:lstStyle/>
          <a:p>
            <a:pPr>
              <a:lnSpc>
                <a:spcPct val="150000"/>
              </a:lnSpc>
            </a:pPr>
            <a:r>
              <a:rPr lang="en-GB" sz="24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Higher </a:t>
            </a:r>
            <a:r>
              <a:rPr lang="en-GB" sz="2400" dirty="0" smtClean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risk </a:t>
            </a:r>
            <a:r>
              <a:rPr lang="en-GB" sz="24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of miscarriage in </a:t>
            </a:r>
            <a:r>
              <a:rPr lang="en-GB" sz="2400" dirty="0" smtClean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adulthood </a:t>
            </a:r>
            <a:r>
              <a:rPr lang="en-GB" sz="2400" dirty="0" smtClean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(</a:t>
            </a:r>
            <a:r>
              <a:rPr lang="en-GB" sz="2400" dirty="0" err="1" smtClean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Linna</a:t>
            </a:r>
            <a:r>
              <a:rPr lang="en-GB" sz="24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, et al., 2013)</a:t>
            </a:r>
            <a:endParaRPr lang="en-GB" sz="2400" dirty="0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lnSpc>
                <a:spcPct val="150000"/>
              </a:lnSpc>
            </a:pPr>
            <a:r>
              <a:rPr lang="en-GB" sz="2400" dirty="0" smtClean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Reduced bone </a:t>
            </a:r>
            <a:r>
              <a:rPr lang="en-GB" sz="24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mineral </a:t>
            </a:r>
            <a:r>
              <a:rPr lang="en-GB" sz="2400" dirty="0" smtClean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density which may lead to brittle </a:t>
            </a:r>
            <a:r>
              <a:rPr lang="en-GB" sz="2400" dirty="0" smtClean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bones </a:t>
            </a:r>
            <a:endParaRPr lang="en-GB" sz="2400" dirty="0" smtClean="0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lnSpc>
                <a:spcPct val="150000"/>
              </a:lnSpc>
            </a:pPr>
            <a:r>
              <a:rPr lang="en-GB" sz="2400" dirty="0" smtClean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Increased risk of bone fractures, even for those with normal bone mineral </a:t>
            </a:r>
            <a:r>
              <a:rPr lang="en-GB" sz="24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density (</a:t>
            </a:r>
            <a:r>
              <a:rPr lang="en-GB" sz="2400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Fazeli</a:t>
            </a:r>
            <a:r>
              <a:rPr lang="en-GB" sz="24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&amp; </a:t>
            </a:r>
            <a:r>
              <a:rPr lang="en-GB" sz="2400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Klibanski</a:t>
            </a:r>
            <a:r>
              <a:rPr lang="en-GB" sz="24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, 2018)</a:t>
            </a:r>
            <a:endParaRPr lang="en-GB" sz="2400" dirty="0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61573286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3600" b="1" dirty="0">
                <a:latin typeface="Arial" panose="020B0604020202020204" pitchFamily="34" charset="0"/>
                <a:cs typeface="Arial" panose="020B0604020202020204" pitchFamily="34" charset="0"/>
              </a:rPr>
              <a:t>JUSTIFICATION- Why social media?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64767" y="2087885"/>
            <a:ext cx="11262465" cy="4142843"/>
          </a:xfrm>
        </p:spPr>
        <p:txBody>
          <a:bodyPr>
            <a:noAutofit/>
          </a:bodyPr>
          <a:lstStyle/>
          <a:p>
            <a:pPr>
              <a:lnSpc>
                <a:spcPct val="150000"/>
              </a:lnSpc>
            </a:pPr>
            <a:r>
              <a:rPr lang="en-GB" sz="2400" dirty="0">
                <a:solidFill>
                  <a:srgbClr val="FF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This is where the triggers for anorexia are most likely to exist. Therefore, the problem can be addressed where it is being </a:t>
            </a:r>
            <a:r>
              <a:rPr lang="en-GB" sz="2400" dirty="0" smtClean="0">
                <a:solidFill>
                  <a:srgbClr val="FF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created</a:t>
            </a:r>
            <a:endParaRPr lang="en-GB" sz="2400" dirty="0">
              <a:solidFill>
                <a:srgbClr val="FF000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2159244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3600" b="1" dirty="0" smtClean="0">
                <a:latin typeface="Arial" panose="020B0604020202020204" pitchFamily="34" charset="0"/>
                <a:cs typeface="Arial" panose="020B0604020202020204" pitchFamily="34" charset="0"/>
              </a:rPr>
              <a:t>Nature of proposed health promotion</a:t>
            </a:r>
            <a:endParaRPr lang="en-GB" sz="3600" b="1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79592" y="1948185"/>
            <a:ext cx="11262465" cy="4142843"/>
          </a:xfrm>
        </p:spPr>
        <p:txBody>
          <a:bodyPr>
            <a:normAutofit/>
          </a:bodyPr>
          <a:lstStyle/>
          <a:p>
            <a:pPr marL="0" indent="0">
              <a:lnSpc>
                <a:spcPct val="150000"/>
              </a:lnSpc>
              <a:buNone/>
            </a:pPr>
            <a:endParaRPr lang="en-GB" dirty="0" smtClean="0">
              <a:solidFill>
                <a:srgbClr val="FF000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25615532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z="3600" b="1" dirty="0" smtClean="0">
                <a:latin typeface="Arial" panose="020B0604020202020204" pitchFamily="34" charset="0"/>
                <a:cs typeface="Arial" panose="020B0604020202020204" pitchFamily="34" charset="0"/>
              </a:rPr>
              <a:t>References</a:t>
            </a:r>
            <a:endParaRPr lang="en-GB" b="1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73984" y="1992002"/>
            <a:ext cx="11444031" cy="5167923"/>
          </a:xfrm>
        </p:spPr>
        <p:txBody>
          <a:bodyPr>
            <a:noAutofit/>
          </a:bodyPr>
          <a:lstStyle/>
          <a:p>
            <a:pPr marL="0" indent="0">
              <a:lnSpc>
                <a:spcPct val="150000"/>
              </a:lnSpc>
              <a:buNone/>
            </a:pP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Addelman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, M, 2023. </a:t>
            </a:r>
            <a:r>
              <a:rPr lang="en-GB" i="1" dirty="0">
                <a:latin typeface="Arial" panose="020B0604020202020204" pitchFamily="34" charset="0"/>
                <a:cs typeface="Arial" panose="020B0604020202020204" pitchFamily="34" charset="0"/>
              </a:rPr>
              <a:t>Researchers chart large rise in eating disorders and self-harm amongst teenage girls. 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[Online] Available at: https://www.manchester.ac.uk/discover/news/researchers-chart-large-rise-in-eating-disorders-and-self-harm-amongst-teenage-girls/ [Accessed 1 December 2023].</a:t>
            </a:r>
            <a:endParaRPr lang="en-US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lnSpc>
                <a:spcPct val="150000"/>
              </a:lnSpc>
              <a:buNone/>
            </a:pP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Chaer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, R. et al., 2020. Fertility and Reproduction after Recovery from Anorexia Nervosa: A Systematic Review. </a:t>
            </a:r>
            <a:r>
              <a:rPr lang="en-GB" i="1" dirty="0">
                <a:latin typeface="Arial" panose="020B0604020202020204" pitchFamily="34" charset="0"/>
                <a:cs typeface="Arial" panose="020B0604020202020204" pitchFamily="34" charset="0"/>
              </a:rPr>
              <a:t>Diseases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, 8(4</a:t>
            </a:r>
            <a:r>
              <a:rPr lang="en-GB" dirty="0" smtClean="0">
                <a:latin typeface="Arial" panose="020B0604020202020204" pitchFamily="34" charset="0"/>
                <a:cs typeface="Arial" panose="020B0604020202020204" pitchFamily="34" charset="0"/>
              </a:rPr>
              <a:t>). </a:t>
            </a: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lnSpc>
                <a:spcPct val="150000"/>
              </a:lnSpc>
              <a:buNone/>
            </a:pPr>
            <a:r>
              <a:rPr lang="en-GB" dirty="0" err="1" smtClean="0">
                <a:latin typeface="Arial" panose="020B0604020202020204" pitchFamily="34" charset="0"/>
                <a:cs typeface="Arial" panose="020B0604020202020204" pitchFamily="34" charset="0"/>
              </a:rPr>
              <a:t>Eisler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, I., 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Simic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, M., 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Fonagy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, P. &amp; Bryant-Waugh, R., 2022. Implementing service transformation for children and adolescents with eating disorders across England: the theory, politics, and pragmatics of large-scale service reform. </a:t>
            </a:r>
            <a:r>
              <a:rPr lang="en-GB" i="1" dirty="0">
                <a:latin typeface="Arial" panose="020B0604020202020204" pitchFamily="34" charset="0"/>
                <a:cs typeface="Arial" panose="020B0604020202020204" pitchFamily="34" charset="0"/>
              </a:rPr>
              <a:t>Journal of Eating </a:t>
            </a:r>
            <a:r>
              <a:rPr lang="en-GB" i="1" dirty="0" smtClean="0">
                <a:latin typeface="Arial" panose="020B0604020202020204" pitchFamily="34" charset="0"/>
                <a:cs typeface="Arial" panose="020B0604020202020204" pitchFamily="34" charset="0"/>
              </a:rPr>
              <a:t>Disorders</a:t>
            </a:r>
            <a:r>
              <a:rPr lang="en-GB" dirty="0" smtClean="0">
                <a:latin typeface="Arial" panose="020B0604020202020204" pitchFamily="34" charset="0"/>
                <a:cs typeface="Arial" panose="020B0604020202020204" pitchFamily="34" charset="0"/>
              </a:rPr>
              <a:t>, 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Volume 10</a:t>
            </a:r>
            <a:r>
              <a:rPr lang="en-GB" dirty="0" smtClean="0">
                <a:latin typeface="Arial" panose="020B0604020202020204" pitchFamily="34" charset="0"/>
                <a:cs typeface="Arial" panose="020B0604020202020204" pitchFamily="34" charset="0"/>
              </a:rPr>
              <a:t>.</a:t>
            </a:r>
          </a:p>
          <a:p>
            <a:pPr marL="0" indent="0">
              <a:lnSpc>
                <a:spcPct val="150000"/>
              </a:lnSpc>
              <a:buNone/>
            </a:pP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Fazeli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, P. K. &amp; 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Klibanski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, A., 2018. Effects of Anorexia Nervosa on Bone Metabolism. </a:t>
            </a:r>
            <a:r>
              <a:rPr lang="en-GB" i="1" dirty="0">
                <a:latin typeface="Arial" panose="020B0604020202020204" pitchFamily="34" charset="0"/>
                <a:cs typeface="Arial" panose="020B0604020202020204" pitchFamily="34" charset="0"/>
              </a:rPr>
              <a:t>Endocrine Reviews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, 39(6), pp. 895-910</a:t>
            </a:r>
            <a:r>
              <a:rPr lang="en-GB" dirty="0" smtClean="0">
                <a:latin typeface="Arial" panose="020B0604020202020204" pitchFamily="34" charset="0"/>
                <a:cs typeface="Arial" panose="020B0604020202020204" pitchFamily="34" charset="0"/>
              </a:rPr>
              <a:t>.</a:t>
            </a:r>
            <a:r>
              <a:rPr lang="en-GB" dirty="0" smtClean="0">
                <a:latin typeface="Arial" panose="020B0604020202020204" pitchFamily="34" charset="0"/>
                <a:cs typeface="Arial" panose="020B0604020202020204" pitchFamily="34" charset="0"/>
              </a:rPr>
              <a:t>.</a:t>
            </a:r>
            <a:endParaRPr lang="en-GB" dirty="0" smtClean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54641385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z="3600" b="1" dirty="0" smtClean="0">
                <a:latin typeface="Arial" panose="020B0604020202020204" pitchFamily="34" charset="0"/>
                <a:cs typeface="Arial" panose="020B0604020202020204" pitchFamily="34" charset="0"/>
              </a:rPr>
              <a:t>References</a:t>
            </a:r>
            <a:endParaRPr lang="en-GB" b="1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74158" y="1905736"/>
            <a:ext cx="11444031" cy="5167923"/>
          </a:xfrm>
        </p:spPr>
        <p:txBody>
          <a:bodyPr>
            <a:noAutofit/>
          </a:bodyPr>
          <a:lstStyle/>
          <a:p>
            <a:pPr marL="0" indent="0">
              <a:lnSpc>
                <a:spcPct val="150000"/>
              </a:lnSpc>
              <a:buNone/>
            </a:pP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Linna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, M. S. et al., 2013. Reproductive health outcomes in eating disorders. </a:t>
            </a:r>
            <a:r>
              <a:rPr lang="en-GB" i="1" dirty="0">
                <a:latin typeface="Arial" panose="020B0604020202020204" pitchFamily="34" charset="0"/>
                <a:cs typeface="Arial" panose="020B0604020202020204" pitchFamily="34" charset="0"/>
              </a:rPr>
              <a:t>International Journal of Eating Disorders, 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46(8), pp. 826-833.</a:t>
            </a:r>
            <a:endParaRPr lang="en-US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lnSpc>
                <a:spcPct val="150000"/>
              </a:lnSpc>
              <a:buNone/>
            </a:pPr>
            <a:r>
              <a:rPr lang="en-GB" dirty="0" smtClean="0">
                <a:latin typeface="Arial" panose="020B0604020202020204" pitchFamily="34" charset="0"/>
                <a:cs typeface="Arial" panose="020B0604020202020204" pitchFamily="34" charset="0"/>
              </a:rPr>
              <a:t>Neale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, J. &amp; Hudson, L. D., 2020. Anorexia nervosa in adolescents. </a:t>
            </a:r>
            <a:r>
              <a:rPr lang="en-GB" i="1" dirty="0">
                <a:latin typeface="Arial" panose="020B0604020202020204" pitchFamily="34" charset="0"/>
                <a:cs typeface="Arial" panose="020B0604020202020204" pitchFamily="34" charset="0"/>
              </a:rPr>
              <a:t>British Journal of Hospital Medicine, 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81(6).</a:t>
            </a:r>
            <a:endParaRPr lang="en-US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lnSpc>
                <a:spcPct val="150000"/>
              </a:lnSpc>
              <a:buNone/>
            </a:pPr>
            <a:r>
              <a:rPr lang="en-GB" dirty="0" smtClean="0">
                <a:latin typeface="Arial" panose="020B0604020202020204" pitchFamily="34" charset="0"/>
                <a:cs typeface="Arial" panose="020B0604020202020204" pitchFamily="34" charset="0"/>
              </a:rPr>
              <a:t>Neale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, J. et al., 2020. What Are the Effects of Restrictive Eating Disorders on Growth and Puberty and Are Effects Permanent? A Systematic Review and Meta-Analysis. </a:t>
            </a:r>
            <a:r>
              <a:rPr lang="en-GB" i="1" dirty="0">
                <a:latin typeface="Arial" panose="020B0604020202020204" pitchFamily="34" charset="0"/>
                <a:cs typeface="Arial" panose="020B0604020202020204" pitchFamily="34" charset="0"/>
              </a:rPr>
              <a:t>Journal of Adolescent Health, 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66(2), pp. 144-156.</a:t>
            </a:r>
            <a:endParaRPr lang="en-US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lnSpc>
                <a:spcPct val="150000"/>
              </a:lnSpc>
              <a:buNone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NHS, 2021. </a:t>
            </a:r>
            <a:r>
              <a:rPr lang="en-GB" i="1" dirty="0">
                <a:latin typeface="Arial" panose="020B0604020202020204" pitchFamily="34" charset="0"/>
                <a:cs typeface="Arial" panose="020B0604020202020204" pitchFamily="34" charset="0"/>
              </a:rPr>
              <a:t>Overview - Anorexia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. [Online] Available at: https://www.nhs.uk/mental-health/conditions/anorexia /overview/ [Accessed 3 December 2023].</a:t>
            </a:r>
          </a:p>
          <a:p>
            <a:pPr marL="0" indent="0">
              <a:lnSpc>
                <a:spcPct val="150000"/>
              </a:lnSpc>
              <a:buNone/>
            </a:pP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Petkova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, H. et al., 2019. Incidence of anorexia nervosa in young people in the UK and Ireland: a national surveillance study. </a:t>
            </a:r>
            <a:r>
              <a:rPr lang="en-GB" i="1" dirty="0">
                <a:latin typeface="Arial" panose="020B0604020202020204" pitchFamily="34" charset="0"/>
                <a:cs typeface="Arial" panose="020B0604020202020204" pitchFamily="34" charset="0"/>
              </a:rPr>
              <a:t>BMJ Open 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, 9(10</a:t>
            </a:r>
            <a:r>
              <a:rPr lang="en-GB" dirty="0" smtClean="0">
                <a:latin typeface="Arial" panose="020B0604020202020204" pitchFamily="34" charset="0"/>
                <a:cs typeface="Arial" panose="020B0604020202020204" pitchFamily="34" charset="0"/>
              </a:rPr>
              <a:t>)</a:t>
            </a:r>
            <a:endParaRPr lang="en-GB" dirty="0" smtClean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39324545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z="3600" b="1" dirty="0" smtClean="0">
                <a:latin typeface="Arial" panose="020B0604020202020204" pitchFamily="34" charset="0"/>
                <a:cs typeface="Arial" panose="020B0604020202020204" pitchFamily="34" charset="0"/>
              </a:rPr>
              <a:t>References</a:t>
            </a:r>
            <a:endParaRPr lang="en-GB" b="1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73984" y="1500997"/>
            <a:ext cx="11444031" cy="2260119"/>
          </a:xfrm>
        </p:spPr>
        <p:txBody>
          <a:bodyPr>
            <a:noAutofit/>
          </a:bodyPr>
          <a:lstStyle/>
          <a:p>
            <a:pPr marL="0" indent="0">
              <a:lnSpc>
                <a:spcPct val="150000"/>
              </a:lnSpc>
              <a:buNone/>
            </a:pPr>
            <a:r>
              <a:rPr lang="en-GB" dirty="0" smtClean="0">
                <a:latin typeface="Arial" panose="020B0604020202020204" pitchFamily="34" charset="0"/>
                <a:cs typeface="Arial" panose="020B0604020202020204" pitchFamily="34" charset="0"/>
              </a:rPr>
              <a:t>Trafford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, A. M., 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Carr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, M., Ashcroft, D. &amp; Chew-Graham, C., 2023. Temporal trends in eating disorder and self-harm incidence rates among adolescents and young adults in the UK in the 2 years since onset of the COVID-19 pandemic: a population-based study. </a:t>
            </a:r>
            <a:r>
              <a:rPr lang="en-GB" i="1" dirty="0">
                <a:latin typeface="Arial" panose="020B0604020202020204" pitchFamily="34" charset="0"/>
                <a:cs typeface="Arial" panose="020B0604020202020204" pitchFamily="34" charset="0"/>
              </a:rPr>
              <a:t>The Lancet Child &amp; Adolescent Health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, 7(8).</a:t>
            </a:r>
            <a:endParaRPr lang="en-US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83903770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Dividend">
  <a:themeElements>
    <a:clrScheme name="Dividend">
      <a:dk1>
        <a:sysClr val="windowText" lastClr="000000"/>
      </a:dk1>
      <a:lt1>
        <a:sysClr val="window" lastClr="FFFFFF"/>
      </a:lt1>
      <a:dk2>
        <a:srgbClr val="3D3D3D"/>
      </a:dk2>
      <a:lt2>
        <a:srgbClr val="EBEBEB"/>
      </a:lt2>
      <a:accent1>
        <a:srgbClr val="4D1434"/>
      </a:accent1>
      <a:accent2>
        <a:srgbClr val="903163"/>
      </a:accent2>
      <a:accent3>
        <a:srgbClr val="B2324B"/>
      </a:accent3>
      <a:accent4>
        <a:srgbClr val="969FA7"/>
      </a:accent4>
      <a:accent5>
        <a:srgbClr val="66B1CE"/>
      </a:accent5>
      <a:accent6>
        <a:srgbClr val="40619D"/>
      </a:accent6>
      <a:hlink>
        <a:srgbClr val="828282"/>
      </a:hlink>
      <a:folHlink>
        <a:srgbClr val="A5A5A5"/>
      </a:folHlink>
    </a:clrScheme>
    <a:fontScheme name="Dividend">
      <a:majorFont>
        <a:latin typeface="Gill Sans MT" panose="020B0502020104020203"/>
        <a:ea typeface=""/>
        <a:cs typeface=""/>
        <a:font script="Grek" typeface="Corbel"/>
        <a:font script="Cyrl" typeface="Corbel"/>
        <a:font script="Jpan" typeface="HGｺﾞｼｯｸE"/>
        <a:font script="Hang" typeface="휴먼매직체"/>
        <a:font script="Hans" typeface="华文中宋"/>
        <a:font script="Hant" typeface="微軟正黑體"/>
        <a:font script="Arab" typeface="Majalla UI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Gill Sans MT" panose="020B0502020104020203"/>
        <a:ea typeface=""/>
        <a:cs typeface=""/>
        <a:font script="Grek" typeface="Corbel"/>
        <a:font script="Cyrl" typeface="Corbel"/>
        <a:font script="Jpan" typeface="HGｺﾞｼｯｸE"/>
        <a:font script="Hang" typeface="휴먼매직체"/>
        <a:font script="Hans" typeface="华文中宋"/>
        <a:font script="Hant" typeface="微軟正黑體"/>
        <a:font script="Arab" typeface="Majalla UI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Dividend">
      <a:fillStyleLst>
        <a:solidFill>
          <a:schemeClr val="phClr"/>
        </a:solidFill>
        <a:gradFill rotWithShape="1">
          <a:gsLst>
            <a:gs pos="0">
              <a:schemeClr val="phClr">
                <a:tint val="68000"/>
                <a:alpha val="90000"/>
                <a:lumMod val="100000"/>
              </a:schemeClr>
            </a:gs>
            <a:gs pos="100000">
              <a:schemeClr val="phClr">
                <a:tint val="90000"/>
                <a:lumMod val="95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98000"/>
                <a:lumMod val="110000"/>
              </a:schemeClr>
            </a:gs>
            <a:gs pos="84000">
              <a:schemeClr val="phClr">
                <a:shade val="90000"/>
                <a:lumMod val="88000"/>
              </a:schemeClr>
            </a:gs>
          </a:gsLst>
          <a:lin ang="5400000" scaled="0"/>
        </a:gradFill>
      </a:fillStyleLst>
      <a:lnStyleLst>
        <a:ln w="12700" cap="rnd" cmpd="sng" algn="ctr">
          <a:solidFill>
            <a:schemeClr val="phClr">
              <a:lumMod val="90000"/>
            </a:schemeClr>
          </a:solidFill>
          <a:prstDash val="solid"/>
        </a:ln>
        <a:ln w="22225" cap="rnd" cmpd="sng" algn="ctr">
          <a:solidFill>
            <a:schemeClr val="phClr"/>
          </a:solidFill>
          <a:prstDash val="solid"/>
        </a:ln>
        <a:ln w="25400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55000"/>
              </a:srgbClr>
            </a:outerShdw>
          </a:effectLst>
        </a:effectStyle>
        <a:effectStyle>
          <a:effectLst>
            <a:outerShdw blurRad="88900" dist="38100" dir="5040000" rotWithShape="0">
              <a:srgbClr val="00000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1200000"/>
            </a:lightRig>
          </a:scene3d>
          <a:sp3d>
            <a:bevelT w="38100" h="508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0000"/>
                <a:lumMod val="110000"/>
              </a:schemeClr>
            </a:gs>
            <a:gs pos="88000">
              <a:schemeClr val="phClr">
                <a:shade val="94000"/>
                <a:satMod val="110000"/>
                <a:lumMod val="88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0000"/>
                <a:lumMod val="110000"/>
              </a:schemeClr>
            </a:gs>
            <a:gs pos="100000">
              <a:schemeClr val="phClr">
                <a:shade val="98000"/>
                <a:satMod val="110000"/>
                <a:lumMod val="86000"/>
              </a:schemeClr>
            </a:gs>
          </a:gsLst>
          <a:path path="circle">
            <a:fillToRect l="50000" t="50000" r="100000" b="10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Dividend" id="{9697A71B-4AB7-4A1A-BD5B-BB2D22835B57}" vid="{C21699FF-00E4-43C8-BBCC-D7E5536C3717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TM03457464[[fn=Dividend]]</Template>
  <TotalTime>6275</TotalTime>
  <Words>790</Words>
  <Application>Microsoft Office PowerPoint</Application>
  <PresentationFormat>Widescreen</PresentationFormat>
  <Paragraphs>45</Paragraphs>
  <Slides>11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size="15" baseType="lpstr">
      <vt:lpstr>Arial</vt:lpstr>
      <vt:lpstr>Gill Sans MT</vt:lpstr>
      <vt:lpstr>Wingdings 2</vt:lpstr>
      <vt:lpstr>Dividend</vt:lpstr>
      <vt:lpstr>Social media intervention for Anorexia nervosa among adolescent girls in the UK</vt:lpstr>
      <vt:lpstr>Introduction </vt:lpstr>
      <vt:lpstr>JUSTIFICATION- Why Anorexia?</vt:lpstr>
      <vt:lpstr>JUSTIFICATION- Why girls?</vt:lpstr>
      <vt:lpstr>JUSTIFICATION- effects of anorexia</vt:lpstr>
      <vt:lpstr>JUSTIFICATION- effects of anorexia</vt:lpstr>
      <vt:lpstr>JUSTIFICATION- Why social media?</vt:lpstr>
      <vt:lpstr>Nature of proposed health promotion</vt:lpstr>
      <vt:lpstr>References</vt:lpstr>
      <vt:lpstr>References</vt:lpstr>
      <vt:lpstr>References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Maria Michael (1913894)</dc:creator>
  <cp:lastModifiedBy>Jason</cp:lastModifiedBy>
  <cp:revision>458</cp:revision>
  <dcterms:created xsi:type="dcterms:W3CDTF">2022-10-28T20:05:34Z</dcterms:created>
  <dcterms:modified xsi:type="dcterms:W3CDTF">2023-12-05T03:40:37Z</dcterms:modified>
</cp:coreProperties>
</file>