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20"/>
  </p:notesMasterIdLst>
  <p:handoutMasterIdLst>
    <p:handoutMasterId r:id="rId21"/>
  </p:handoutMasterIdLst>
  <p:sldIdLst>
    <p:sldId id="283" r:id="rId2"/>
    <p:sldId id="305" r:id="rId3"/>
    <p:sldId id="285" r:id="rId4"/>
    <p:sldId id="287" r:id="rId5"/>
    <p:sldId id="288" r:id="rId6"/>
    <p:sldId id="295" r:id="rId7"/>
    <p:sldId id="296" r:id="rId8"/>
    <p:sldId id="297" r:id="rId9"/>
    <p:sldId id="303" r:id="rId10"/>
    <p:sldId id="299" r:id="rId11"/>
    <p:sldId id="301" r:id="rId12"/>
    <p:sldId id="259" r:id="rId13"/>
    <p:sldId id="302" r:id="rId14"/>
    <p:sldId id="266" r:id="rId15"/>
    <p:sldId id="274" r:id="rId16"/>
    <p:sldId id="306" r:id="rId17"/>
    <p:sldId id="307" r:id="rId18"/>
    <p:sldId id="290"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16" autoAdjust="0"/>
    <p:restoredTop sz="55908"/>
  </p:normalViewPr>
  <p:slideViewPr>
    <p:cSldViewPr snapToGrid="0">
      <p:cViewPr varScale="1">
        <p:scale>
          <a:sx n="51" d="100"/>
          <a:sy n="51" d="100"/>
        </p:scale>
        <p:origin x="148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0B73C53-4D57-4D35-9D52-08D28DD1DFC2}" type="datetimeFigureOut">
              <a:rPr lang="en-US" smtClean="0"/>
              <a:t>2/13/2019</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F56573A-EF53-46DB-810D-E2D88F938BC0}" type="slidenum">
              <a:rPr lang="en-US" smtClean="0"/>
              <a:t>‹#›</a:t>
            </a:fld>
            <a:endParaRPr lang="en-US"/>
          </a:p>
        </p:txBody>
      </p:sp>
    </p:spTree>
    <p:extLst>
      <p:ext uri="{BB962C8B-B14F-4D97-AF65-F5344CB8AC3E}">
        <p14:creationId xmlns:p14="http://schemas.microsoft.com/office/powerpoint/2010/main" val="173678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A53DF5C4-970B-664A-B502-B6ED3B56F5B6}" type="datetimeFigureOut">
              <a:rPr lang="en-US" smtClean="0"/>
              <a:t>2/13/2019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6AB26003-50EF-C944-A8E1-7199B9107BC6}" type="slidenum">
              <a:rPr lang="en-US" smtClean="0"/>
              <a:t>‹#›</a:t>
            </a:fld>
            <a:endParaRPr lang="en-US"/>
          </a:p>
        </p:txBody>
      </p:sp>
    </p:spTree>
    <p:extLst>
      <p:ext uri="{BB962C8B-B14F-4D97-AF65-F5344CB8AC3E}">
        <p14:creationId xmlns:p14="http://schemas.microsoft.com/office/powerpoint/2010/main" val="92506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43508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170052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323982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Gwybodaeth</a:t>
            </a:r>
            <a:r>
              <a:rPr lang="en-US" dirty="0" smtClean="0"/>
              <a:t> am </a:t>
            </a:r>
            <a:r>
              <a:rPr lang="en-US" dirty="0" err="1" smtClean="0"/>
              <a:t>asesu’r</a:t>
            </a:r>
            <a:r>
              <a:rPr lang="en-US" dirty="0" smtClean="0"/>
              <a:t> CS </a:t>
            </a:r>
            <a:r>
              <a:rPr lang="en-US" dirty="0" err="1" smtClean="0"/>
              <a:t>ar</a:t>
            </a:r>
            <a:r>
              <a:rPr lang="en-US" dirty="0" smtClean="0"/>
              <a:t> </a:t>
            </a:r>
            <a:r>
              <a:rPr lang="en-US" dirty="0" err="1" smtClean="0"/>
              <a:t>wefan</a:t>
            </a:r>
            <a:r>
              <a:rPr lang="en-US" baseline="0" dirty="0" smtClean="0"/>
              <a:t> </a:t>
            </a:r>
            <a:r>
              <a:rPr lang="en-US" baseline="0" dirty="0" err="1" smtClean="0"/>
              <a:t>Llywodraeth</a:t>
            </a:r>
            <a:r>
              <a:rPr lang="en-US" baseline="0" dirty="0" smtClean="0"/>
              <a:t> </a:t>
            </a:r>
            <a:r>
              <a:rPr lang="en-US" baseline="0" dirty="0" err="1" smtClean="0"/>
              <a:t>Cymru</a:t>
            </a:r>
            <a:r>
              <a:rPr lang="en-US" baseline="0" dirty="0" smtClean="0"/>
              <a:t>:</a:t>
            </a:r>
          </a:p>
          <a:p>
            <a:r>
              <a:rPr lang="en-US" baseline="0" dirty="0" smtClean="0"/>
              <a:t>http://gov.wales/topics/educationandskills/foundation-phase/foundation-phase-profile/?skip=1&amp;lang=cy</a:t>
            </a:r>
          </a:p>
          <a:p>
            <a:endParaRPr lang="en-US" baseline="0" dirty="0" smtClean="0"/>
          </a:p>
          <a:p>
            <a:r>
              <a:rPr lang="en-US" baseline="0" dirty="0" smtClean="0"/>
              <a:t>Info on FP assessment on Welsh Government Website:</a:t>
            </a:r>
          </a:p>
          <a:p>
            <a:r>
              <a:rPr lang="en-US" baseline="0" dirty="0" smtClean="0"/>
              <a:t>http://gov.wales/topics/educationandskills/foundation-phase/foundation-phase-profile/?skip=1&amp;lang=en</a:t>
            </a:r>
          </a:p>
          <a:p>
            <a:endParaRPr lang="en-US" dirty="0" smtClean="0"/>
          </a:p>
          <a:p>
            <a:r>
              <a:rPr lang="en-US" dirty="0" err="1" smtClean="0"/>
              <a:t>Fideo</a:t>
            </a:r>
            <a:r>
              <a:rPr lang="en-US" dirty="0" smtClean="0"/>
              <a:t> </a:t>
            </a:r>
            <a:r>
              <a:rPr lang="en-US" dirty="0" err="1" smtClean="0"/>
              <a:t>Llywodraeth</a:t>
            </a:r>
            <a:r>
              <a:rPr lang="en-US" dirty="0" smtClean="0"/>
              <a:t> </a:t>
            </a:r>
            <a:r>
              <a:rPr lang="en-US" dirty="0" err="1" smtClean="0"/>
              <a:t>Cymru</a:t>
            </a:r>
            <a:r>
              <a:rPr lang="en-US" baseline="0" dirty="0" smtClean="0"/>
              <a:t> </a:t>
            </a:r>
            <a:r>
              <a:rPr lang="en-US" dirty="0" err="1" smtClean="0"/>
              <a:t>yn</a:t>
            </a:r>
            <a:r>
              <a:rPr lang="en-US" dirty="0" smtClean="0"/>
              <a:t> </a:t>
            </a:r>
            <a:r>
              <a:rPr lang="en-US" dirty="0" err="1" smtClean="0"/>
              <a:t>esbonio</a:t>
            </a:r>
            <a:r>
              <a:rPr lang="en-US" dirty="0" smtClean="0"/>
              <a:t> </a:t>
            </a:r>
            <a:r>
              <a:rPr lang="en-US" dirty="0" err="1" smtClean="0"/>
              <a:t>trefniadau</a:t>
            </a:r>
            <a:r>
              <a:rPr lang="en-US" dirty="0" smtClean="0"/>
              <a:t> </a:t>
            </a:r>
            <a:r>
              <a:rPr lang="en-US" dirty="0" err="1" smtClean="0"/>
              <a:t>asesu</a:t>
            </a:r>
            <a:r>
              <a:rPr lang="en-US" baseline="0" dirty="0" smtClean="0"/>
              <a:t> CS a </a:t>
            </a:r>
            <a:r>
              <a:rPr lang="en-US" baseline="0" dirty="0" err="1" smtClean="0"/>
              <a:t>defnyddio’r</a:t>
            </a:r>
            <a:r>
              <a:rPr lang="en-US" baseline="0" dirty="0" smtClean="0"/>
              <a:t> </a:t>
            </a:r>
            <a:r>
              <a:rPr lang="en-US" baseline="0" dirty="0" err="1" smtClean="0"/>
              <a:t>Proffil</a:t>
            </a:r>
            <a:r>
              <a:rPr lang="en-US" baseline="0" dirty="0" smtClean="0"/>
              <a:t>:</a:t>
            </a:r>
          </a:p>
          <a:p>
            <a:r>
              <a:rPr lang="en-US" dirty="0" smtClean="0"/>
              <a:t>https://www.youtube.com/watch?v=kwH5xGHAgRU&amp;feature=youtu.be</a:t>
            </a:r>
          </a:p>
          <a:p>
            <a:endParaRPr lang="en-US" dirty="0" smtClean="0"/>
          </a:p>
          <a:p>
            <a:r>
              <a:rPr lang="en-US" dirty="0" smtClean="0"/>
              <a:t>WG</a:t>
            </a:r>
            <a:r>
              <a:rPr lang="en-US" baseline="0" dirty="0" smtClean="0"/>
              <a:t> video explaining FP assessment arrangements and use of the Profile</a:t>
            </a:r>
          </a:p>
          <a:p>
            <a:r>
              <a:rPr lang="en-US" dirty="0" smtClean="0"/>
              <a:t>https://www.youtube.com/watch?v=xfWghefLmHo&amp;feature=youtu.be</a:t>
            </a:r>
          </a:p>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6</a:t>
            </a:fld>
            <a:endParaRPr lang="en-US"/>
          </a:p>
        </p:txBody>
      </p:sp>
    </p:spTree>
    <p:extLst>
      <p:ext uri="{BB962C8B-B14F-4D97-AF65-F5344CB8AC3E}">
        <p14:creationId xmlns:p14="http://schemas.microsoft.com/office/powerpoint/2010/main" val="3190990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18</a:t>
            </a:fld>
            <a:endParaRPr lang="en-US"/>
          </a:p>
        </p:txBody>
      </p:sp>
    </p:spTree>
    <p:extLst>
      <p:ext uri="{BB962C8B-B14F-4D97-AF65-F5344CB8AC3E}">
        <p14:creationId xmlns:p14="http://schemas.microsoft.com/office/powerpoint/2010/main" val="83002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745FEC9-8563-4013-BFAA-01C62513A0DB}" type="datetimeFigureOut">
              <a:rPr lang="en-GB" smtClean="0"/>
              <a:t>13/02/2019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745FEC9-8563-4013-BFAA-01C62513A0DB}" type="datetimeFigureOut">
              <a:rPr lang="en-GB" smtClean="0"/>
              <a:t>13/02/2019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745FEC9-8563-4013-BFAA-01C62513A0DB}" type="datetimeFigureOut">
              <a:rPr lang="en-GB" smtClean="0"/>
              <a:t>13/02/2019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6034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09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13/02/2019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90816340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5.emf"/><Relationship Id="rId4" Type="http://schemas.openxmlformats.org/officeDocument/2006/relationships/hyperlink" Target="http://learning.gov.wales/resources/collections/foundation-phase?lang=e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learning.gov.wales/resources/collections/key-stages-2-4?lang=en#collection-2" TargetMode="Externa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hyperlink" Target="http://learning.gov.wales/resources/collections/key-stages-2-4?lang=cy#collection-2"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learning.gov.wales/resources/collections/foundation-phase?lang=cy" TargetMode="External"/><Relationship Id="rId3" Type="http://schemas.openxmlformats.org/officeDocument/2006/relationships/image" Target="../media/image4.emf"/><Relationship Id="rId7" Type="http://schemas.openxmlformats.org/officeDocument/2006/relationships/hyperlink" Target="http://learning.gov.wales/resources/collections/key-stages-2-4?lang=en" TargetMode="External"/><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hyperlink" Target="http://learning.gov.wales/resources/collections/foundation-phase?lang=en" TargetMode="External"/><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hyperlink" Target="http://learning.gov.wales/resources/collections/key-stages-2-4?lang=c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hyperlink" Target="http://learning.gov.wales/resources/browse-all/assessment-7-14/?skip=1&amp;lang=en"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hyperlink" Target="http://learning.gov.wales/resources/browse-all/assessment-7-14/?skip=1&amp;lang=cy"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learning.gov.wales/resources/browse-all/assessment-7-14/?skip=1&amp;lang=en"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learning.gov.wales/resources/browse-all/assessment-7-14/?skip=1&amp;lang=cy"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1536" y="297712"/>
            <a:ext cx="5571460" cy="2246769"/>
          </a:xfrm>
          <a:prstGeom prst="rect">
            <a:avLst/>
          </a:prstGeom>
          <a:noFill/>
        </p:spPr>
        <p:txBody>
          <a:bodyPr wrap="square" rtlCol="0">
            <a:spAutoFit/>
          </a:bodyPr>
          <a:lstStyle/>
          <a:p>
            <a:pPr algn="ctr"/>
            <a:r>
              <a:rPr lang="en-US" sz="3600" dirty="0" smtClean="0">
                <a:solidFill>
                  <a:schemeClr val="bg1"/>
                </a:solidFill>
              </a:rPr>
              <a:t>ECAD5004/C</a:t>
            </a:r>
          </a:p>
          <a:p>
            <a:pPr algn="ctr"/>
            <a:r>
              <a:rPr lang="en-US" sz="3600" dirty="0" smtClean="0">
                <a:solidFill>
                  <a:schemeClr val="bg1"/>
                </a:solidFill>
              </a:rPr>
              <a:t>Rachel Wallis &amp; Helen Denny / Nerys Defis</a:t>
            </a:r>
          </a:p>
          <a:p>
            <a:pPr algn="ctr"/>
            <a:r>
              <a:rPr lang="en-US" sz="3200" dirty="0" smtClean="0">
                <a:solidFill>
                  <a:schemeClr val="bg1"/>
                </a:solidFill>
              </a:rPr>
              <a:t>14/02/19</a:t>
            </a:r>
            <a:endParaRPr lang="en-US" sz="3200" dirty="0">
              <a:solidFill>
                <a:schemeClr val="bg1"/>
              </a:solidFill>
            </a:endParaRPr>
          </a:p>
        </p:txBody>
      </p:sp>
    </p:spTree>
    <p:extLst>
      <p:ext uri="{BB962C8B-B14F-4D97-AF65-F5344CB8AC3E}">
        <p14:creationId xmlns:p14="http://schemas.microsoft.com/office/powerpoint/2010/main" val="3400897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990986" y="1689735"/>
            <a:ext cx="4514850" cy="3067050"/>
          </a:xfrm>
          <a:prstGeom prst="rect">
            <a:avLst/>
          </a:prstGeom>
        </p:spPr>
      </p:pic>
      <p:sp>
        <p:nvSpPr>
          <p:cNvPr id="2"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Tasg</a:t>
            </a:r>
            <a:r>
              <a:rPr lang="en-GB" sz="17600" dirty="0" smtClean="0">
                <a:solidFill>
                  <a:schemeClr val="accent1">
                    <a:lumMod val="75000"/>
                  </a:schemeClr>
                </a:solidFill>
              </a:rPr>
              <a:t> </a:t>
            </a:r>
            <a:r>
              <a:rPr lang="en-GB" sz="17600" dirty="0" err="1" smtClean="0">
                <a:solidFill>
                  <a:schemeClr val="accent1">
                    <a:lumMod val="75000"/>
                  </a:schemeClr>
                </a:solidFill>
              </a:rPr>
              <a:t>gynhesu</a:t>
            </a:r>
            <a:r>
              <a:rPr lang="en-GB" sz="17600" dirty="0" smtClean="0">
                <a:solidFill>
                  <a:schemeClr val="accent1">
                    <a:lumMod val="75000"/>
                  </a:schemeClr>
                </a:solidFill>
              </a:rPr>
              <a:t> / Warm-up task</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7103188" y="883284"/>
            <a:ext cx="5088812" cy="4993167"/>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360000">
              <a:spcBef>
                <a:spcPts val="0"/>
              </a:spcBef>
            </a:pPr>
            <a:r>
              <a:rPr lang="en-US" dirty="0" smtClean="0"/>
              <a:t>Devise a Saint Valentine’s Day mathematical activity for a class / group of children.</a:t>
            </a:r>
          </a:p>
          <a:p>
            <a:pPr marL="0" indent="-360000">
              <a:spcBef>
                <a:spcPts val="0"/>
              </a:spcBef>
            </a:pPr>
            <a:r>
              <a:rPr lang="en-US" dirty="0" smtClean="0"/>
              <a:t>The aim is to develop a mathematical skill is a fun way.</a:t>
            </a:r>
          </a:p>
          <a:p>
            <a:pPr marL="0" indent="-360000">
              <a:spcBef>
                <a:spcPts val="0"/>
              </a:spcBef>
            </a:pPr>
            <a:r>
              <a:rPr lang="en-US" dirty="0" smtClean="0"/>
              <a:t>Note: What skill? Approximate age of the children?</a:t>
            </a:r>
            <a:endParaRPr lang="en-US" dirty="0"/>
          </a:p>
        </p:txBody>
      </p:sp>
      <p:sp>
        <p:nvSpPr>
          <p:cNvPr id="4" name="Content Placeholder 8"/>
          <p:cNvSpPr txBox="1">
            <a:spLocks/>
          </p:cNvSpPr>
          <p:nvPr/>
        </p:nvSpPr>
        <p:spPr>
          <a:xfrm>
            <a:off x="0" y="909318"/>
            <a:ext cx="5262747" cy="4993167"/>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err="1" smtClean="0"/>
              <a:t>Dyfeisiwch</a:t>
            </a:r>
            <a:r>
              <a:rPr lang="en-US" dirty="0" smtClean="0"/>
              <a:t> </a:t>
            </a:r>
            <a:r>
              <a:rPr lang="en-US" dirty="0" err="1" smtClean="0"/>
              <a:t>weithgaredd</a:t>
            </a:r>
            <a:r>
              <a:rPr lang="en-US" dirty="0" smtClean="0"/>
              <a:t> </a:t>
            </a:r>
            <a:r>
              <a:rPr lang="en-US" dirty="0" err="1" smtClean="0"/>
              <a:t>fathemategol</a:t>
            </a:r>
            <a:r>
              <a:rPr lang="en-US" dirty="0" smtClean="0"/>
              <a:t> </a:t>
            </a:r>
            <a:r>
              <a:rPr lang="en-US" dirty="0" err="1" smtClean="0"/>
              <a:t>ar</a:t>
            </a:r>
            <a:r>
              <a:rPr lang="en-US" dirty="0" smtClean="0"/>
              <a:t> </a:t>
            </a:r>
            <a:r>
              <a:rPr lang="en-US" dirty="0" err="1" smtClean="0"/>
              <a:t>gyfer</a:t>
            </a:r>
            <a:r>
              <a:rPr lang="en-US" dirty="0" smtClean="0"/>
              <a:t> </a:t>
            </a:r>
            <a:r>
              <a:rPr lang="en-US" dirty="0" err="1" smtClean="0"/>
              <a:t>dosbarth</a:t>
            </a:r>
            <a:r>
              <a:rPr lang="en-US" dirty="0" smtClean="0"/>
              <a:t> / </a:t>
            </a:r>
            <a:r>
              <a:rPr lang="en-US" dirty="0" err="1" smtClean="0"/>
              <a:t>grŵp</a:t>
            </a:r>
            <a:r>
              <a:rPr lang="en-US" dirty="0" smtClean="0"/>
              <a:t> o </a:t>
            </a:r>
            <a:r>
              <a:rPr lang="en-US" dirty="0" err="1" smtClean="0"/>
              <a:t>blant</a:t>
            </a:r>
            <a:r>
              <a:rPr lang="en-US" dirty="0" smtClean="0"/>
              <a:t> </a:t>
            </a:r>
            <a:r>
              <a:rPr lang="en-US" dirty="0" err="1" smtClean="0"/>
              <a:t>ar</a:t>
            </a:r>
            <a:r>
              <a:rPr lang="en-US" dirty="0" smtClean="0"/>
              <a:t> </a:t>
            </a:r>
            <a:r>
              <a:rPr lang="en-US" err="1" smtClean="0"/>
              <a:t>thema</a:t>
            </a:r>
            <a:r>
              <a:rPr lang="en-US" smtClean="0"/>
              <a:t> Sant </a:t>
            </a:r>
            <a:r>
              <a:rPr lang="en-US" dirty="0" err="1" smtClean="0"/>
              <a:t>Ffolant</a:t>
            </a:r>
            <a:r>
              <a:rPr lang="en-US" dirty="0" smtClean="0"/>
              <a:t>, </a:t>
            </a:r>
            <a:r>
              <a:rPr lang="en-US" dirty="0" err="1" smtClean="0"/>
              <a:t>Santes</a:t>
            </a:r>
            <a:r>
              <a:rPr lang="en-US" dirty="0" smtClean="0"/>
              <a:t> </a:t>
            </a:r>
            <a:r>
              <a:rPr lang="en-US" dirty="0" err="1" smtClean="0"/>
              <a:t>Dwynwen</a:t>
            </a:r>
            <a:r>
              <a:rPr lang="en-US" dirty="0" smtClean="0"/>
              <a:t> </a:t>
            </a:r>
            <a:r>
              <a:rPr lang="en-US" dirty="0" err="1" smtClean="0"/>
              <a:t>neu’r</a:t>
            </a:r>
            <a:r>
              <a:rPr lang="en-US" dirty="0" smtClean="0"/>
              <a:t> </a:t>
            </a:r>
            <a:r>
              <a:rPr lang="en-US" dirty="0" err="1" smtClean="0"/>
              <a:t>galon</a:t>
            </a:r>
            <a:r>
              <a:rPr lang="en-US" dirty="0" smtClean="0"/>
              <a:t>. </a:t>
            </a:r>
          </a:p>
          <a:p>
            <a:r>
              <a:rPr lang="en-US" dirty="0" smtClean="0"/>
              <a:t>Y nod </a:t>
            </a:r>
            <a:r>
              <a:rPr lang="en-US" dirty="0" err="1" smtClean="0"/>
              <a:t>yw</a:t>
            </a:r>
            <a:r>
              <a:rPr lang="en-US" dirty="0" smtClean="0"/>
              <a:t> </a:t>
            </a:r>
            <a:r>
              <a:rPr lang="en-US" dirty="0" err="1" smtClean="0"/>
              <a:t>datblygu</a:t>
            </a:r>
            <a:r>
              <a:rPr lang="en-US" dirty="0" smtClean="0"/>
              <a:t> </a:t>
            </a:r>
            <a:r>
              <a:rPr lang="en-US" dirty="0" err="1" smtClean="0"/>
              <a:t>rhyw</a:t>
            </a:r>
            <a:r>
              <a:rPr lang="en-US" dirty="0" smtClean="0"/>
              <a:t> </a:t>
            </a:r>
            <a:r>
              <a:rPr lang="en-US" dirty="0" err="1" smtClean="0"/>
              <a:t>sgil</a:t>
            </a:r>
            <a:r>
              <a:rPr lang="en-US" dirty="0" smtClean="0"/>
              <a:t> </a:t>
            </a:r>
            <a:r>
              <a:rPr lang="en-US" dirty="0" err="1" smtClean="0"/>
              <a:t>fathemategol</a:t>
            </a:r>
            <a:r>
              <a:rPr lang="en-US" dirty="0" smtClean="0"/>
              <a:t> </a:t>
            </a:r>
            <a:r>
              <a:rPr lang="en-US" dirty="0" err="1" smtClean="0"/>
              <a:t>mewn</a:t>
            </a:r>
            <a:r>
              <a:rPr lang="en-US" dirty="0" smtClean="0"/>
              <a:t> </a:t>
            </a:r>
            <a:r>
              <a:rPr lang="en-US" dirty="0" err="1" smtClean="0"/>
              <a:t>ffordd</a:t>
            </a:r>
            <a:r>
              <a:rPr lang="en-US" dirty="0" smtClean="0"/>
              <a:t> </a:t>
            </a:r>
            <a:r>
              <a:rPr lang="en-US" dirty="0" err="1" smtClean="0"/>
              <a:t>hwyliog</a:t>
            </a:r>
            <a:r>
              <a:rPr lang="en-US" dirty="0" smtClean="0"/>
              <a:t>.</a:t>
            </a:r>
          </a:p>
          <a:p>
            <a:r>
              <a:rPr lang="en-US" dirty="0" err="1" smtClean="0"/>
              <a:t>Nodwch</a:t>
            </a:r>
            <a:r>
              <a:rPr lang="en-US" dirty="0" smtClean="0"/>
              <a:t>: Pa </a:t>
            </a:r>
            <a:r>
              <a:rPr lang="en-US" dirty="0" err="1" smtClean="0"/>
              <a:t>sgil</a:t>
            </a:r>
            <a:r>
              <a:rPr lang="en-US" dirty="0" smtClean="0"/>
              <a:t>? Beth </a:t>
            </a:r>
            <a:r>
              <a:rPr lang="en-US" dirty="0" err="1" smtClean="0"/>
              <a:t>yw</a:t>
            </a:r>
            <a:r>
              <a:rPr lang="en-US" dirty="0" smtClean="0"/>
              <a:t> </a:t>
            </a:r>
            <a:r>
              <a:rPr lang="en-US" dirty="0" err="1" smtClean="0"/>
              <a:t>oed</a:t>
            </a:r>
            <a:r>
              <a:rPr lang="en-US" dirty="0" smtClean="0"/>
              <a:t> </a:t>
            </a:r>
            <a:r>
              <a:rPr lang="en-US" dirty="0" err="1" smtClean="0"/>
              <a:t>tebygol</a:t>
            </a:r>
            <a:r>
              <a:rPr lang="en-US" dirty="0" smtClean="0"/>
              <a:t> y plant?</a:t>
            </a:r>
            <a:endParaRPr lang="en-US" dirty="0"/>
          </a:p>
        </p:txBody>
      </p:sp>
    </p:spTree>
    <p:extLst>
      <p:ext uri="{BB962C8B-B14F-4D97-AF65-F5344CB8AC3E}">
        <p14:creationId xmlns:p14="http://schemas.microsoft.com/office/powerpoint/2010/main" val="5763266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857250" y="829298"/>
            <a:ext cx="5386387" cy="3571252"/>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GB" dirty="0" smtClean="0"/>
          </a:p>
          <a:p>
            <a:r>
              <a:rPr lang="en-GB" dirty="0" err="1" smtClean="0"/>
              <a:t>Dadansoddi</a:t>
            </a:r>
            <a:r>
              <a:rPr lang="en-GB" dirty="0" smtClean="0"/>
              <a:t> </a:t>
            </a:r>
            <a:r>
              <a:rPr lang="en-GB" dirty="0" err="1" smtClean="0"/>
              <a:t>Gwaith</a:t>
            </a:r>
            <a:r>
              <a:rPr lang="en-GB" dirty="0" smtClean="0"/>
              <a:t> Plant </a:t>
            </a:r>
            <a:r>
              <a:rPr lang="en-GB" dirty="0" err="1" smtClean="0"/>
              <a:t>mewn</a:t>
            </a:r>
            <a:r>
              <a:rPr lang="en-GB" dirty="0" smtClean="0"/>
              <a:t> </a:t>
            </a:r>
            <a:r>
              <a:rPr lang="en-GB" dirty="0" err="1" smtClean="0"/>
              <a:t>Mathemateg</a:t>
            </a:r>
            <a:endParaRPr lang="en-GB" dirty="0" smtClean="0"/>
          </a:p>
          <a:p>
            <a:r>
              <a:rPr lang="en-GB" dirty="0" smtClean="0"/>
              <a:t/>
            </a:r>
            <a:br>
              <a:rPr lang="en-GB" dirty="0" smtClean="0"/>
            </a:br>
            <a:r>
              <a:rPr lang="en-GB" cap="none" dirty="0" err="1" smtClean="0"/>
              <a:t>Cefnogaeth</a:t>
            </a:r>
            <a:r>
              <a:rPr lang="en-GB" cap="none" dirty="0" smtClean="0"/>
              <a:t> </a:t>
            </a:r>
            <a:r>
              <a:rPr lang="en-GB" cap="none" dirty="0" err="1" smtClean="0"/>
              <a:t>i’r</a:t>
            </a:r>
            <a:r>
              <a:rPr lang="en-GB" cap="none" dirty="0" smtClean="0"/>
              <a:t> </a:t>
            </a:r>
            <a:r>
              <a:rPr lang="en-GB" cap="none" dirty="0" err="1" smtClean="0"/>
              <a:t>aseiniad</a:t>
            </a:r>
            <a:endParaRPr lang="en-GB" cap="none" dirty="0"/>
          </a:p>
        </p:txBody>
      </p:sp>
      <p:sp>
        <p:nvSpPr>
          <p:cNvPr id="4" name="Title 1"/>
          <p:cNvSpPr txBox="1">
            <a:spLocks/>
          </p:cNvSpPr>
          <p:nvPr/>
        </p:nvSpPr>
        <p:spPr>
          <a:xfrm>
            <a:off x="6243637" y="1286497"/>
            <a:ext cx="4514850" cy="354267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mtClean="0"/>
              <a:t>Analysing Pupils’ Work in Mathematics</a:t>
            </a:r>
          </a:p>
          <a:p>
            <a:r>
              <a:rPr lang="en-GB" dirty="0" smtClean="0"/>
              <a:t/>
            </a:r>
            <a:br>
              <a:rPr lang="en-GB" dirty="0" smtClean="0"/>
            </a:br>
            <a:r>
              <a:rPr lang="en-GB" cap="none" dirty="0" smtClean="0"/>
              <a:t>Assignment support</a:t>
            </a:r>
            <a:endParaRPr lang="en-GB" cap="none" dirty="0"/>
          </a:p>
        </p:txBody>
      </p:sp>
    </p:spTree>
    <p:extLst>
      <p:ext uri="{BB962C8B-B14F-4D97-AF65-F5344CB8AC3E}">
        <p14:creationId xmlns:p14="http://schemas.microsoft.com/office/powerpoint/2010/main" val="4962531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a:t>
            </a:r>
            <a:r>
              <a:rPr lang="en-GB" sz="17600" dirty="0" smtClean="0">
                <a:solidFill>
                  <a:schemeClr val="accent1">
                    <a:lumMod val="75000"/>
                  </a:schemeClr>
                </a:solidFill>
              </a:rPr>
              <a:t>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5505604"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smtClean="0"/>
              <a:t>Understand </a:t>
            </a:r>
            <a:r>
              <a:rPr lang="en-US" dirty="0"/>
              <a:t>latest developments within statutory assessment </a:t>
            </a:r>
            <a:r>
              <a:rPr lang="en-US" dirty="0" smtClean="0"/>
              <a:t>requirements</a:t>
            </a:r>
          </a:p>
          <a:p>
            <a:endParaRPr lang="en-US" dirty="0" smtClean="0"/>
          </a:p>
          <a:p>
            <a:r>
              <a:rPr lang="en-US" dirty="0" smtClean="0"/>
              <a:t>Gain </a:t>
            </a:r>
            <a:r>
              <a:rPr lang="en-US" dirty="0"/>
              <a:t>practical experience of levelling pieces of work linked to samples collected on </a:t>
            </a:r>
            <a:r>
              <a:rPr lang="en-US" dirty="0" smtClean="0"/>
              <a:t>PTE</a:t>
            </a:r>
            <a:endParaRPr lang="en-US" dirty="0"/>
          </a:p>
        </p:txBody>
      </p:sp>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err="1"/>
              <a:t>Deall</a:t>
            </a:r>
            <a:r>
              <a:rPr lang="en-US" dirty="0"/>
              <a:t> y </a:t>
            </a:r>
            <a:r>
              <a:rPr lang="en-US" dirty="0" err="1"/>
              <a:t>datblygiadau</a:t>
            </a:r>
            <a:r>
              <a:rPr lang="en-US" dirty="0"/>
              <a:t> </a:t>
            </a:r>
            <a:r>
              <a:rPr lang="en-US" dirty="0" err="1"/>
              <a:t>diweddaraf</a:t>
            </a:r>
            <a:r>
              <a:rPr lang="en-US" dirty="0"/>
              <a:t> </a:t>
            </a:r>
            <a:r>
              <a:rPr lang="en-US" dirty="0" err="1"/>
              <a:t>yn</a:t>
            </a:r>
            <a:r>
              <a:rPr lang="en-US" dirty="0"/>
              <a:t> y </a:t>
            </a:r>
            <a:r>
              <a:rPr lang="en-US" dirty="0" err="1"/>
              <a:t>gofynion</a:t>
            </a:r>
            <a:r>
              <a:rPr lang="en-US" dirty="0"/>
              <a:t> </a:t>
            </a:r>
            <a:r>
              <a:rPr lang="en-US" dirty="0" err="1"/>
              <a:t>asesu</a:t>
            </a:r>
            <a:r>
              <a:rPr lang="en-US" dirty="0"/>
              <a:t> </a:t>
            </a:r>
            <a:r>
              <a:rPr lang="en-US" dirty="0" err="1" smtClean="0"/>
              <a:t>statudol</a:t>
            </a:r>
            <a:endParaRPr lang="en-US" dirty="0" smtClean="0"/>
          </a:p>
          <a:p>
            <a:endParaRPr lang="en-US" dirty="0"/>
          </a:p>
          <a:p>
            <a:r>
              <a:rPr lang="en-US" dirty="0" err="1"/>
              <a:t>Profiad</a:t>
            </a:r>
            <a:r>
              <a:rPr lang="en-US" dirty="0"/>
              <a:t> </a:t>
            </a:r>
            <a:r>
              <a:rPr lang="en-US" dirty="0" err="1"/>
              <a:t>ymarferol</a:t>
            </a:r>
            <a:r>
              <a:rPr lang="en-US" dirty="0"/>
              <a:t> o </a:t>
            </a:r>
            <a:r>
              <a:rPr lang="en-US" dirty="0" err="1"/>
              <a:t>asesu</a:t>
            </a:r>
            <a:r>
              <a:rPr lang="en-US" dirty="0"/>
              <a:t> </a:t>
            </a:r>
            <a:r>
              <a:rPr lang="en-US" dirty="0" err="1"/>
              <a:t>darnau</a:t>
            </a:r>
            <a:r>
              <a:rPr lang="en-US" dirty="0"/>
              <a:t> o </a:t>
            </a:r>
            <a:r>
              <a:rPr lang="en-US" dirty="0" err="1"/>
              <a:t>waith</a:t>
            </a:r>
            <a:r>
              <a:rPr lang="en-US" dirty="0"/>
              <a:t> </a:t>
            </a:r>
            <a:r>
              <a:rPr lang="en-US" dirty="0" err="1"/>
              <a:t>yn</a:t>
            </a:r>
            <a:r>
              <a:rPr lang="en-US" dirty="0"/>
              <a:t> </a:t>
            </a:r>
            <a:r>
              <a:rPr lang="en-US" dirty="0" err="1"/>
              <a:t>deillio</a:t>
            </a:r>
            <a:r>
              <a:rPr lang="en-US" dirty="0"/>
              <a:t> </a:t>
            </a:r>
            <a:r>
              <a:rPr lang="en-US" dirty="0" err="1"/>
              <a:t>o’r</a:t>
            </a:r>
            <a:r>
              <a:rPr lang="en-US" dirty="0"/>
              <a:t> </a:t>
            </a:r>
            <a:r>
              <a:rPr lang="en-US" dirty="0" err="1"/>
              <a:t>esiamplau</a:t>
            </a:r>
            <a:r>
              <a:rPr lang="en-US" dirty="0"/>
              <a:t> a </a:t>
            </a:r>
            <a:r>
              <a:rPr lang="en-US" dirty="0" err="1"/>
              <a:t>gasglwyd</a:t>
            </a:r>
            <a:r>
              <a:rPr lang="en-US" dirty="0"/>
              <a:t> </a:t>
            </a:r>
            <a:r>
              <a:rPr lang="en-US" dirty="0" err="1"/>
              <a:t>ar</a:t>
            </a:r>
            <a:r>
              <a:rPr lang="en-US" dirty="0"/>
              <a:t> y PAP</a:t>
            </a:r>
          </a:p>
        </p:txBody>
      </p:sp>
    </p:spTree>
    <p:extLst>
      <p:ext uri="{BB962C8B-B14F-4D97-AF65-F5344CB8AC3E}">
        <p14:creationId xmlns:p14="http://schemas.microsoft.com/office/powerpoint/2010/main" val="11732325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514350" y="1300202"/>
            <a:ext cx="10815638" cy="4231758"/>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a:solidFill>
                  <a:schemeClr val="accent1">
                    <a:lumMod val="75000"/>
                  </a:schemeClr>
                </a:solidFill>
              </a:rPr>
              <a:t>-</a:t>
            </a:r>
            <a:r>
              <a:rPr lang="en-GB" sz="17600" dirty="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p>
          <a:p>
            <a:r>
              <a:rPr lang="en-GB" sz="17600" dirty="0">
                <a:solidFill>
                  <a:schemeClr val="accent1">
                    <a:lumMod val="75000"/>
                  </a:schemeClr>
                </a:solidFill>
              </a:rPr>
              <a:t>Think  - Pair - Share </a:t>
            </a: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6" name="TextBox 5"/>
          <p:cNvSpPr txBox="1"/>
          <p:nvPr/>
        </p:nvSpPr>
        <p:spPr>
          <a:xfrm>
            <a:off x="6096000" y="2061864"/>
            <a:ext cx="4975883" cy="2708434"/>
          </a:xfrm>
          <a:prstGeom prst="rect">
            <a:avLst/>
          </a:prstGeom>
          <a:noFill/>
        </p:spPr>
        <p:txBody>
          <a:bodyPr wrap="square" rtlCol="0">
            <a:spAutoFit/>
          </a:bodyPr>
          <a:lstStyle/>
          <a:p>
            <a:r>
              <a:rPr lang="en-GB" sz="3400" dirty="0" smtClean="0"/>
              <a:t>What are the requirements for assessing and reporting mathematics and numeracy in primary schools in Wales?</a:t>
            </a:r>
            <a:endParaRPr lang="en-GB" sz="3400" dirty="0"/>
          </a:p>
        </p:txBody>
      </p:sp>
      <p:sp>
        <p:nvSpPr>
          <p:cNvPr id="7" name="TextBox 6"/>
          <p:cNvSpPr txBox="1"/>
          <p:nvPr/>
        </p:nvSpPr>
        <p:spPr>
          <a:xfrm>
            <a:off x="1852612" y="2061863"/>
            <a:ext cx="4383272" cy="2708434"/>
          </a:xfrm>
          <a:prstGeom prst="rect">
            <a:avLst/>
          </a:prstGeom>
          <a:noFill/>
        </p:spPr>
        <p:txBody>
          <a:bodyPr wrap="square" rtlCol="0">
            <a:spAutoFit/>
          </a:bodyPr>
          <a:lstStyle/>
          <a:p>
            <a:r>
              <a:rPr lang="en-GB" sz="3400" dirty="0" smtClean="0"/>
              <a:t>Beth </a:t>
            </a:r>
            <a:r>
              <a:rPr lang="en-GB" sz="3400" dirty="0" err="1" smtClean="0"/>
              <a:t>yw’r</a:t>
            </a:r>
            <a:r>
              <a:rPr lang="en-GB" sz="3400" dirty="0" smtClean="0"/>
              <a:t> </a:t>
            </a:r>
            <a:r>
              <a:rPr lang="en-GB" sz="3400" dirty="0" err="1" smtClean="0"/>
              <a:t>gofynion</a:t>
            </a:r>
            <a:r>
              <a:rPr lang="en-GB" sz="3400" dirty="0" smtClean="0"/>
              <a:t> </a:t>
            </a:r>
            <a:r>
              <a:rPr lang="en-GB" sz="3400" dirty="0" err="1" smtClean="0"/>
              <a:t>ar</a:t>
            </a:r>
            <a:r>
              <a:rPr lang="en-GB" sz="3400" dirty="0" smtClean="0"/>
              <a:t> </a:t>
            </a:r>
            <a:r>
              <a:rPr lang="en-GB" sz="3400" dirty="0" err="1" smtClean="0"/>
              <a:t>gyfer</a:t>
            </a:r>
            <a:r>
              <a:rPr lang="en-GB" sz="3400" dirty="0" smtClean="0"/>
              <a:t> </a:t>
            </a:r>
            <a:r>
              <a:rPr lang="en-GB" sz="3400" dirty="0" err="1" smtClean="0"/>
              <a:t>asesu</a:t>
            </a:r>
            <a:r>
              <a:rPr lang="en-GB" sz="3400" dirty="0" smtClean="0"/>
              <a:t> ac </a:t>
            </a:r>
            <a:r>
              <a:rPr lang="en-GB" sz="3400" dirty="0" err="1" smtClean="0"/>
              <a:t>adrodd</a:t>
            </a:r>
            <a:r>
              <a:rPr lang="en-GB" sz="3400" dirty="0" smtClean="0"/>
              <a:t>  o ran </a:t>
            </a:r>
            <a:r>
              <a:rPr lang="en-GB" sz="3400" dirty="0" err="1" smtClean="0"/>
              <a:t>mathemateg</a:t>
            </a:r>
            <a:r>
              <a:rPr lang="en-GB" sz="3400" dirty="0" smtClean="0"/>
              <a:t> a </a:t>
            </a:r>
            <a:r>
              <a:rPr lang="en-GB" sz="3400" dirty="0" err="1" smtClean="0"/>
              <a:t>rhifedd</a:t>
            </a:r>
            <a:r>
              <a:rPr lang="en-GB" sz="3400" dirty="0" smtClean="0"/>
              <a:t> </a:t>
            </a:r>
            <a:r>
              <a:rPr lang="en-GB" sz="3400" dirty="0" err="1" smtClean="0"/>
              <a:t>yn</a:t>
            </a:r>
            <a:r>
              <a:rPr lang="en-GB" sz="3400" dirty="0" smtClean="0"/>
              <a:t> </a:t>
            </a:r>
            <a:r>
              <a:rPr lang="en-GB" sz="3400" dirty="0" err="1" smtClean="0"/>
              <a:t>ysgolion</a:t>
            </a:r>
            <a:r>
              <a:rPr lang="en-GB" sz="3400" dirty="0" smtClean="0"/>
              <a:t> </a:t>
            </a:r>
            <a:r>
              <a:rPr lang="en-GB" sz="3400" dirty="0" err="1"/>
              <a:t>c</a:t>
            </a:r>
            <a:r>
              <a:rPr lang="en-GB" sz="3400" dirty="0" err="1" smtClean="0"/>
              <a:t>ynradd</a:t>
            </a:r>
            <a:r>
              <a:rPr lang="en-GB" sz="3400" dirty="0" smtClean="0"/>
              <a:t> </a:t>
            </a:r>
            <a:r>
              <a:rPr lang="en-GB" sz="3400" dirty="0" err="1" smtClean="0"/>
              <a:t>Cymru</a:t>
            </a:r>
            <a:r>
              <a:rPr lang="en-GB" sz="3400" dirty="0" smtClean="0"/>
              <a:t>? </a:t>
            </a:r>
            <a:endParaRPr lang="en-GB" sz="3400" dirty="0"/>
          </a:p>
        </p:txBody>
      </p:sp>
    </p:spTree>
    <p:extLst>
      <p:ext uri="{BB962C8B-B14F-4D97-AF65-F5344CB8AC3E}">
        <p14:creationId xmlns:p14="http://schemas.microsoft.com/office/powerpoint/2010/main" val="3116399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Sylfaen / Foundation Phase</a:t>
            </a:r>
            <a:endParaRPr lang="en-GB" dirty="0"/>
          </a:p>
        </p:txBody>
      </p:sp>
      <p:pic>
        <p:nvPicPr>
          <p:cNvPr id="3" name="Picture 2"/>
          <p:cNvPicPr>
            <a:picLocks noChangeAspect="1"/>
          </p:cNvPicPr>
          <p:nvPr/>
        </p:nvPicPr>
        <p:blipFill>
          <a:blip r:embed="rId3"/>
          <a:stretch>
            <a:fillRect/>
          </a:stretch>
        </p:blipFill>
        <p:spPr>
          <a:xfrm>
            <a:off x="2687770" y="909942"/>
            <a:ext cx="1840810" cy="2317812"/>
          </a:xfrm>
          <a:prstGeom prst="rect">
            <a:avLst/>
          </a:prstGeom>
          <a:ln>
            <a:solidFill>
              <a:schemeClr val="tx1"/>
            </a:solidFill>
          </a:ln>
        </p:spPr>
      </p:pic>
      <p:sp>
        <p:nvSpPr>
          <p:cNvPr id="5" name="TextBox 4"/>
          <p:cNvSpPr txBox="1"/>
          <p:nvPr/>
        </p:nvSpPr>
        <p:spPr>
          <a:xfrm>
            <a:off x="945291" y="3528974"/>
            <a:ext cx="10578663" cy="193899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2400" dirty="0">
                <a:hlinkClick r:id="rId4"/>
              </a:rPr>
              <a:t>http://learning.gov.wales/resources/collections/foundation-phase?lang=cy</a:t>
            </a:r>
          </a:p>
          <a:p>
            <a:endParaRPr lang="en-GB" sz="2400" dirty="0"/>
          </a:p>
          <a:p>
            <a:r>
              <a:rPr lang="en-GB" sz="2400" dirty="0" err="1" smtClean="0"/>
              <a:t>Cyfrwng</a:t>
            </a:r>
            <a:r>
              <a:rPr lang="en-GB" sz="2400" dirty="0" smtClean="0"/>
              <a:t> </a:t>
            </a:r>
            <a:r>
              <a:rPr lang="en-GB" sz="2400" dirty="0" err="1" smtClean="0"/>
              <a:t>Saesneg</a:t>
            </a:r>
            <a:r>
              <a:rPr lang="en-GB" sz="2400" dirty="0" smtClean="0"/>
              <a:t> / English Medium:</a:t>
            </a:r>
          </a:p>
          <a:p>
            <a:r>
              <a:rPr lang="en-GB" sz="2400" dirty="0">
                <a:hlinkClick r:id="rId4"/>
              </a:rPr>
              <a:t>http://</a:t>
            </a:r>
            <a:r>
              <a:rPr lang="en-GB" sz="2400" dirty="0" smtClean="0">
                <a:hlinkClick r:id="rId4"/>
              </a:rPr>
              <a:t>learning.gov.wales/resources/collections/foundation-phase?lang=en</a:t>
            </a:r>
            <a:endParaRPr lang="en-GB" sz="2400" dirty="0"/>
          </a:p>
        </p:txBody>
      </p:sp>
      <p:pic>
        <p:nvPicPr>
          <p:cNvPr id="6" name="Picture 5"/>
          <p:cNvPicPr>
            <a:picLocks noChangeAspect="1"/>
          </p:cNvPicPr>
          <p:nvPr/>
        </p:nvPicPr>
        <p:blipFill>
          <a:blip r:embed="rId5"/>
          <a:stretch>
            <a:fillRect/>
          </a:stretch>
        </p:blipFill>
        <p:spPr>
          <a:xfrm>
            <a:off x="6575859" y="960210"/>
            <a:ext cx="1683401" cy="223498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326665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a:t>
            </a:r>
            <a:r>
              <a:rPr lang="en-GB" dirty="0" err="1" smtClean="0"/>
              <a:t>Allweddol</a:t>
            </a:r>
            <a:r>
              <a:rPr lang="en-GB" dirty="0" smtClean="0"/>
              <a:t> 2 / Key Stage 2</a:t>
            </a:r>
            <a:endParaRPr lang="en-GB" dirty="0"/>
          </a:p>
        </p:txBody>
      </p:sp>
      <p:sp>
        <p:nvSpPr>
          <p:cNvPr id="5" name="TextBox 4"/>
          <p:cNvSpPr txBox="1"/>
          <p:nvPr/>
        </p:nvSpPr>
        <p:spPr>
          <a:xfrm>
            <a:off x="6314662" y="4556423"/>
            <a:ext cx="4841429"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Saesneg</a:t>
            </a:r>
            <a:r>
              <a:rPr lang="en-GB" sz="2400" dirty="0" smtClean="0"/>
              <a:t> / English Medium:</a:t>
            </a:r>
          </a:p>
          <a:p>
            <a:r>
              <a:rPr lang="en-GB" sz="1400" dirty="0">
                <a:hlinkClick r:id="rId2"/>
              </a:rPr>
              <a:t>http://</a:t>
            </a:r>
            <a:r>
              <a:rPr lang="en-GB" sz="1400" dirty="0" smtClean="0">
                <a:hlinkClick r:id="rId2"/>
              </a:rPr>
              <a:t>learning.gov.wales/resources/collections/key-stages-2-4?lang=en#collection-2</a:t>
            </a:r>
            <a:r>
              <a:rPr lang="en-GB" sz="1400" dirty="0" smtClean="0"/>
              <a:t> </a:t>
            </a:r>
            <a:endParaRPr lang="en-GB" sz="14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491" y="1039926"/>
            <a:ext cx="4900716" cy="3336493"/>
          </a:xfrm>
          <a:prstGeom prst="rect">
            <a:avLst/>
          </a:prstGeom>
        </p:spPr>
      </p:pic>
      <p:sp>
        <p:nvSpPr>
          <p:cNvPr id="8" name="TextBox 7"/>
          <p:cNvSpPr txBox="1"/>
          <p:nvPr/>
        </p:nvSpPr>
        <p:spPr>
          <a:xfrm>
            <a:off x="772476" y="4579133"/>
            <a:ext cx="4636746"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1400" dirty="0">
                <a:hlinkClick r:id="rId4"/>
              </a:rPr>
              <a:t>http://</a:t>
            </a:r>
            <a:r>
              <a:rPr lang="en-GB" sz="1400" dirty="0" smtClean="0">
                <a:hlinkClick r:id="rId4"/>
              </a:rPr>
              <a:t>learning.gov.wales/resources/collections/key-stages-2-4?lang=cy#collection-2</a:t>
            </a:r>
            <a:r>
              <a:rPr lang="en-GB" sz="1400" dirty="0" smtClean="0"/>
              <a:t> </a:t>
            </a:r>
            <a:endParaRPr lang="en-GB" sz="1400"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7333" y="1069342"/>
            <a:ext cx="5036085" cy="3457375"/>
          </a:xfrm>
          <a:prstGeom prst="rect">
            <a:avLst/>
          </a:prstGeom>
        </p:spPr>
      </p:pic>
    </p:spTree>
    <p:extLst>
      <p:ext uri="{BB962C8B-B14F-4D97-AF65-F5344CB8AC3E}">
        <p14:creationId xmlns:p14="http://schemas.microsoft.com/office/powerpoint/2010/main" val="5554763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783" y="258033"/>
            <a:ext cx="11608904"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Dogfennau</a:t>
            </a:r>
            <a:r>
              <a:rPr lang="en-GB" dirty="0" smtClean="0"/>
              <a:t> </a:t>
            </a:r>
            <a:r>
              <a:rPr lang="en-GB" dirty="0" err="1" smtClean="0"/>
              <a:t>Mathemateg</a:t>
            </a:r>
            <a:r>
              <a:rPr lang="en-GB" dirty="0" smtClean="0"/>
              <a:t> / Mathematics Documents</a:t>
            </a:r>
            <a:endParaRPr lang="en-GB" dirty="0"/>
          </a:p>
        </p:txBody>
      </p:sp>
      <p:pic>
        <p:nvPicPr>
          <p:cNvPr id="3" name="Picture 2"/>
          <p:cNvPicPr>
            <a:picLocks noChangeAspect="1"/>
          </p:cNvPicPr>
          <p:nvPr/>
        </p:nvPicPr>
        <p:blipFill rotWithShape="1">
          <a:blip r:embed="rId2"/>
          <a:srcRect l="24570" t="24494" r="22614" b="13766"/>
          <a:stretch/>
        </p:blipFill>
        <p:spPr>
          <a:xfrm>
            <a:off x="558555" y="927651"/>
            <a:ext cx="3205063" cy="2282393"/>
          </a:xfrm>
          <a:prstGeom prst="rect">
            <a:avLst/>
          </a:prstGeom>
          <a:ln w="3175">
            <a:solidFill>
              <a:schemeClr val="accent1"/>
            </a:solidFill>
          </a:ln>
        </p:spPr>
      </p:pic>
      <p:pic>
        <p:nvPicPr>
          <p:cNvPr id="4" name="Picture 3"/>
          <p:cNvPicPr>
            <a:picLocks noChangeAspect="1"/>
          </p:cNvPicPr>
          <p:nvPr/>
        </p:nvPicPr>
        <p:blipFill>
          <a:blip r:embed="rId3"/>
          <a:stretch>
            <a:fillRect/>
          </a:stretch>
        </p:blipFill>
        <p:spPr>
          <a:xfrm>
            <a:off x="4442165" y="969581"/>
            <a:ext cx="1949823" cy="2174926"/>
          </a:xfrm>
          <a:prstGeom prst="rect">
            <a:avLst/>
          </a:prstGeom>
        </p:spPr>
      </p:pic>
      <p:pic>
        <p:nvPicPr>
          <p:cNvPr id="5" name="Content Placeholder 3"/>
          <p:cNvPicPr>
            <a:picLocks noChangeAspect="1"/>
          </p:cNvPicPr>
          <p:nvPr/>
        </p:nvPicPr>
        <p:blipFill>
          <a:blip r:embed="rId4"/>
          <a:stretch>
            <a:fillRect/>
          </a:stretch>
        </p:blipFill>
        <p:spPr>
          <a:xfrm>
            <a:off x="558555" y="3546567"/>
            <a:ext cx="3420660" cy="1911179"/>
          </a:xfrm>
          <a:prstGeom prst="rect">
            <a:avLst/>
          </a:prstGeom>
        </p:spPr>
      </p:pic>
      <p:pic>
        <p:nvPicPr>
          <p:cNvPr id="6" name="Picture 5"/>
          <p:cNvPicPr>
            <a:picLocks noChangeAspect="1"/>
          </p:cNvPicPr>
          <p:nvPr/>
        </p:nvPicPr>
        <p:blipFill>
          <a:blip r:embed="rId5"/>
          <a:stretch>
            <a:fillRect/>
          </a:stretch>
        </p:blipFill>
        <p:spPr>
          <a:xfrm>
            <a:off x="4399115" y="3480191"/>
            <a:ext cx="1992873" cy="2043929"/>
          </a:xfrm>
          <a:prstGeom prst="rect">
            <a:avLst/>
          </a:prstGeom>
        </p:spPr>
      </p:pic>
      <p:sp>
        <p:nvSpPr>
          <p:cNvPr id="7" name="Rectangle 6"/>
          <p:cNvSpPr/>
          <p:nvPr/>
        </p:nvSpPr>
        <p:spPr>
          <a:xfrm>
            <a:off x="7070535" y="3703420"/>
            <a:ext cx="4485361" cy="2031325"/>
          </a:xfrm>
          <a:prstGeom prst="rect">
            <a:avLst/>
          </a:prstGeom>
        </p:spPr>
        <p:txBody>
          <a:bodyPr wrap="square">
            <a:spAutoFit/>
          </a:bodyPr>
          <a:lstStyle/>
          <a:p>
            <a:r>
              <a:rPr lang="en-GB" dirty="0" err="1"/>
              <a:t>Cyfrwng</a:t>
            </a:r>
            <a:r>
              <a:rPr lang="en-GB" dirty="0"/>
              <a:t> </a:t>
            </a:r>
            <a:r>
              <a:rPr lang="en-GB" dirty="0" err="1" smtClean="0"/>
              <a:t>Saesneg</a:t>
            </a:r>
            <a:r>
              <a:rPr lang="en-GB" dirty="0" smtClean="0"/>
              <a:t> </a:t>
            </a:r>
            <a:r>
              <a:rPr lang="en-GB" dirty="0"/>
              <a:t>/ </a:t>
            </a:r>
            <a:r>
              <a:rPr lang="en-GB" dirty="0" smtClean="0"/>
              <a:t>English </a:t>
            </a:r>
            <a:r>
              <a:rPr lang="en-GB" dirty="0"/>
              <a:t>Medium:</a:t>
            </a:r>
          </a:p>
          <a:p>
            <a:r>
              <a:rPr lang="en-GB" dirty="0" smtClean="0">
                <a:hlinkClick r:id="rId6"/>
              </a:rPr>
              <a:t>http</a:t>
            </a:r>
            <a:r>
              <a:rPr lang="en-GB" dirty="0">
                <a:hlinkClick r:id="rId6"/>
              </a:rPr>
              <a:t>://</a:t>
            </a:r>
            <a:r>
              <a:rPr lang="en-GB" dirty="0" smtClean="0">
                <a:hlinkClick r:id="rId6"/>
              </a:rPr>
              <a:t>learning.gov.wales/resources/collections/foundation-phase?lang=en</a:t>
            </a:r>
            <a:endParaRPr lang="en-GB" dirty="0" smtClean="0">
              <a:hlinkClick r:id="rId7"/>
            </a:endParaRPr>
          </a:p>
          <a:p>
            <a:endParaRPr lang="en-GB" dirty="0" smtClean="0">
              <a:hlinkClick r:id="rId7"/>
            </a:endParaRPr>
          </a:p>
          <a:p>
            <a:r>
              <a:rPr lang="en-GB" dirty="0" smtClean="0">
                <a:hlinkClick r:id="rId7"/>
              </a:rPr>
              <a:t>http</a:t>
            </a:r>
            <a:r>
              <a:rPr lang="en-GB" dirty="0">
                <a:hlinkClick r:id="rId7"/>
              </a:rPr>
              <a:t>://</a:t>
            </a:r>
            <a:r>
              <a:rPr lang="en-GB" dirty="0" smtClean="0">
                <a:hlinkClick r:id="rId7"/>
              </a:rPr>
              <a:t>learning.gov.wales/resources/collections/key-stages-2-4?lang=en</a:t>
            </a:r>
            <a:endParaRPr lang="en-GB" dirty="0" smtClean="0"/>
          </a:p>
          <a:p>
            <a:endParaRPr lang="en-GB" dirty="0"/>
          </a:p>
        </p:txBody>
      </p:sp>
      <p:sp>
        <p:nvSpPr>
          <p:cNvPr id="8" name="Rectangle 7"/>
          <p:cNvSpPr/>
          <p:nvPr/>
        </p:nvSpPr>
        <p:spPr>
          <a:xfrm>
            <a:off x="7070535" y="1263336"/>
            <a:ext cx="4485361" cy="1754326"/>
          </a:xfrm>
          <a:prstGeom prst="rect">
            <a:avLst/>
          </a:prstGeom>
        </p:spPr>
        <p:txBody>
          <a:bodyPr wrap="square">
            <a:spAutoFit/>
          </a:bodyPr>
          <a:lstStyle/>
          <a:p>
            <a:r>
              <a:rPr lang="en-GB" dirty="0" err="1"/>
              <a:t>Cyfrwng</a:t>
            </a:r>
            <a:r>
              <a:rPr lang="en-GB" dirty="0"/>
              <a:t> </a:t>
            </a:r>
            <a:r>
              <a:rPr lang="en-GB" dirty="0" err="1"/>
              <a:t>Cymraeg</a:t>
            </a:r>
            <a:r>
              <a:rPr lang="en-GB" dirty="0"/>
              <a:t> / Welsh Medium:</a:t>
            </a:r>
          </a:p>
          <a:p>
            <a:r>
              <a:rPr lang="en-GB" dirty="0">
                <a:hlinkClick r:id="rId8"/>
              </a:rPr>
              <a:t>http://</a:t>
            </a:r>
            <a:r>
              <a:rPr lang="en-GB" dirty="0" smtClean="0">
                <a:hlinkClick r:id="rId8"/>
              </a:rPr>
              <a:t>learning.gov.wales/resources/collections/foundation-phase?lang=cy</a:t>
            </a:r>
            <a:r>
              <a:rPr lang="en-GB" dirty="0" smtClean="0"/>
              <a:t> </a:t>
            </a:r>
          </a:p>
          <a:p>
            <a:endParaRPr lang="en-GB" dirty="0" smtClean="0">
              <a:hlinkClick r:id="rId7"/>
            </a:endParaRPr>
          </a:p>
          <a:p>
            <a:r>
              <a:rPr lang="en-GB" dirty="0">
                <a:hlinkClick r:id="rId9"/>
              </a:rPr>
              <a:t>http://</a:t>
            </a:r>
            <a:r>
              <a:rPr lang="en-GB" dirty="0" smtClean="0">
                <a:hlinkClick r:id="rId9"/>
              </a:rPr>
              <a:t>learning.gov.wales/resources/collections/key-stages-2-4?lang=cy</a:t>
            </a:r>
            <a:r>
              <a:rPr lang="en-GB" dirty="0" smtClean="0"/>
              <a:t> </a:t>
            </a:r>
            <a:endParaRPr lang="en-GB" dirty="0"/>
          </a:p>
        </p:txBody>
      </p:sp>
    </p:spTree>
    <p:extLst>
      <p:ext uri="{BB962C8B-B14F-4D97-AF65-F5344CB8AC3E}">
        <p14:creationId xmlns:p14="http://schemas.microsoft.com/office/powerpoint/2010/main" val="21123343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1762539" y="1046922"/>
            <a:ext cx="8746435" cy="3829878"/>
          </a:xfrm>
          <a:prstGeom prst="wedgeRoundRectCallou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3" name="Rectangle 2"/>
          <p:cNvSpPr/>
          <p:nvPr/>
        </p:nvSpPr>
        <p:spPr>
          <a:xfrm>
            <a:off x="2120347" y="1530700"/>
            <a:ext cx="8242852" cy="2862322"/>
          </a:xfrm>
          <a:prstGeom prst="rect">
            <a:avLst/>
          </a:prstGeom>
        </p:spPr>
        <p:txBody>
          <a:bodyPr wrap="square">
            <a:spAutoFit/>
          </a:bodyPr>
          <a:lstStyle/>
          <a:p>
            <a:pPr algn="ctr"/>
            <a:r>
              <a:rPr lang="en-US" sz="6000" dirty="0" err="1" smtClean="0"/>
              <a:t>Cytuno</a:t>
            </a:r>
            <a:r>
              <a:rPr lang="en-US" sz="6000" dirty="0" smtClean="0"/>
              <a:t> / </a:t>
            </a:r>
            <a:r>
              <a:rPr lang="en-US" sz="6000" dirty="0" err="1" smtClean="0"/>
              <a:t>Anghytuno</a:t>
            </a:r>
            <a:r>
              <a:rPr lang="en-US" sz="6000" dirty="0" smtClean="0"/>
              <a:t>?</a:t>
            </a:r>
          </a:p>
          <a:p>
            <a:pPr algn="ctr"/>
            <a:endParaRPr lang="en-US" sz="6000" dirty="0"/>
          </a:p>
          <a:p>
            <a:pPr algn="ctr"/>
            <a:r>
              <a:rPr lang="en-US" sz="6000" dirty="0" smtClean="0"/>
              <a:t>Agree / Disagree?</a:t>
            </a:r>
            <a:endParaRPr lang="en-US" sz="6000" dirty="0"/>
          </a:p>
        </p:txBody>
      </p:sp>
    </p:spTree>
    <p:extLst>
      <p:ext uri="{BB962C8B-B14F-4D97-AF65-F5344CB8AC3E}">
        <p14:creationId xmlns:p14="http://schemas.microsoft.com/office/powerpoint/2010/main" val="9615659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0308" y="0"/>
            <a:ext cx="9401577" cy="5139869"/>
          </a:xfrm>
          <a:prstGeom prst="rect">
            <a:avLst/>
          </a:prstGeom>
        </p:spPr>
        <p:txBody>
          <a:bodyPr wrap="square">
            <a:spAutoFit/>
          </a:bodyPr>
          <a:lstStyle/>
          <a:p>
            <a:r>
              <a:rPr lang="en-GB" sz="2800" dirty="0" smtClean="0"/>
              <a:t>National curriculum outcomes and level descriptions are designed for ‘</a:t>
            </a:r>
            <a:r>
              <a:rPr lang="en-GB" sz="2800" b="1" dirty="0" smtClean="0"/>
              <a:t>best-fit’ judgements of learners’ attainment after a significant period of learning and teaching,</a:t>
            </a:r>
            <a:r>
              <a:rPr lang="en-GB" sz="2800" dirty="0" smtClean="0"/>
              <a:t> i.e. normally at the end of each key stage. If schools use them for monitoring and tracking learner progress over shorter intervals of time, care needs to be taken to avoid an inappropriate, narrow focus for assessment information. For example, single pieces of work should not be levelled, although they may provide evidence for characteristics from one or more level descriptions.</a:t>
            </a:r>
          </a:p>
          <a:p>
            <a:endParaRPr lang="en-GB" sz="2800" dirty="0"/>
          </a:p>
          <a:p>
            <a:r>
              <a:rPr lang="en-GB" sz="2800" dirty="0" smtClean="0"/>
              <a:t>p.9, WG (2010) Making the Most of Assessment</a:t>
            </a:r>
          </a:p>
          <a:p>
            <a:r>
              <a:rPr lang="en-GB" sz="2000" dirty="0">
                <a:hlinkClick r:id="rId2"/>
              </a:rPr>
              <a:t>http://learning.gov.wales/resources/browse-all/assessment-7-14/?skip=1&amp;lang=en</a:t>
            </a:r>
            <a:endParaRPr lang="en-GB" sz="2000" dirty="0"/>
          </a:p>
        </p:txBody>
      </p:sp>
      <p:pic>
        <p:nvPicPr>
          <p:cNvPr id="3" name="Picture 2"/>
          <p:cNvPicPr>
            <a:picLocks noChangeAspect="1"/>
          </p:cNvPicPr>
          <p:nvPr/>
        </p:nvPicPr>
        <p:blipFill>
          <a:blip r:embed="rId3"/>
          <a:stretch>
            <a:fillRect/>
          </a:stretch>
        </p:blipFill>
        <p:spPr>
          <a:xfrm>
            <a:off x="201583" y="1575821"/>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9751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6681" y="426615"/>
            <a:ext cx="9723550" cy="5570756"/>
          </a:xfrm>
          <a:prstGeom prst="rect">
            <a:avLst/>
          </a:prstGeom>
        </p:spPr>
        <p:txBody>
          <a:bodyPr wrap="square">
            <a:spAutoFit/>
          </a:bodyPr>
          <a:lstStyle/>
          <a:p>
            <a:r>
              <a:rPr lang="en-US" sz="2800" dirty="0" smtClean="0"/>
              <a:t>Mae </a:t>
            </a:r>
            <a:r>
              <a:rPr lang="en-US" sz="2800" dirty="0" err="1"/>
              <a:t>deilliannau</a:t>
            </a:r>
            <a:r>
              <a:rPr lang="en-US" sz="2800" dirty="0"/>
              <a:t> a </a:t>
            </a:r>
            <a:r>
              <a:rPr lang="en-US" sz="2800" dirty="0" err="1"/>
              <a:t>disgrifiadau</a:t>
            </a:r>
            <a:r>
              <a:rPr lang="en-US" sz="2800" dirty="0"/>
              <a:t> </a:t>
            </a:r>
            <a:r>
              <a:rPr lang="en-US" sz="2800" dirty="0" err="1"/>
              <a:t>lefel</a:t>
            </a:r>
            <a:r>
              <a:rPr lang="en-US" sz="2800" dirty="0"/>
              <a:t> y </a:t>
            </a:r>
            <a:r>
              <a:rPr lang="en-US" sz="2800" dirty="0" err="1"/>
              <a:t>cwricwlwm</a:t>
            </a:r>
            <a:r>
              <a:rPr lang="en-US" sz="2800" dirty="0"/>
              <a:t> </a:t>
            </a:r>
            <a:r>
              <a:rPr lang="en-US" sz="2800" dirty="0" err="1"/>
              <a:t>cenedlaethol</a:t>
            </a:r>
            <a:r>
              <a:rPr lang="en-US" sz="2800" dirty="0"/>
              <a:t> </a:t>
            </a:r>
            <a:r>
              <a:rPr lang="en-US" sz="2800" dirty="0" err="1" smtClean="0"/>
              <a:t>wedi’u</a:t>
            </a:r>
            <a:r>
              <a:rPr lang="en-US" sz="2800" dirty="0"/>
              <a:t> </a:t>
            </a:r>
            <a:r>
              <a:rPr lang="en-US" sz="2800" dirty="0" err="1" smtClean="0"/>
              <a:t>llunio</a:t>
            </a:r>
            <a:r>
              <a:rPr lang="en-US" sz="2800" dirty="0" smtClean="0"/>
              <a:t> </a:t>
            </a:r>
            <a:r>
              <a:rPr lang="en-US" sz="2800" b="1" dirty="0" err="1"/>
              <a:t>fel</a:t>
            </a:r>
            <a:r>
              <a:rPr lang="en-US" sz="2800" b="1" dirty="0"/>
              <a:t> bod </a:t>
            </a:r>
            <a:r>
              <a:rPr lang="en-US" sz="2800" b="1" dirty="0" err="1"/>
              <a:t>modd</a:t>
            </a:r>
            <a:r>
              <a:rPr lang="en-US" sz="2800" b="1" dirty="0"/>
              <a:t> </a:t>
            </a:r>
            <a:r>
              <a:rPr lang="en-US" sz="2800" b="1" dirty="0" err="1"/>
              <a:t>dod</a:t>
            </a:r>
            <a:r>
              <a:rPr lang="en-US" sz="2800" b="1" dirty="0"/>
              <a:t> </a:t>
            </a:r>
            <a:r>
              <a:rPr lang="en-US" sz="2800" b="1" dirty="0" err="1"/>
              <a:t>i</a:t>
            </a:r>
            <a:r>
              <a:rPr lang="en-US" sz="2800" b="1" dirty="0"/>
              <a:t> </a:t>
            </a:r>
            <a:r>
              <a:rPr lang="en-US" sz="2800" b="1" dirty="0" err="1"/>
              <a:t>farn</a:t>
            </a:r>
            <a:r>
              <a:rPr lang="en-US" sz="2800" b="1" dirty="0"/>
              <a:t> </a:t>
            </a:r>
            <a:r>
              <a:rPr lang="en-US" sz="2800" b="1" dirty="0" err="1"/>
              <a:t>sy’n</a:t>
            </a:r>
            <a:r>
              <a:rPr lang="en-US" sz="2800" b="1" dirty="0"/>
              <a:t> ’</a:t>
            </a:r>
            <a:r>
              <a:rPr lang="en-US" sz="2800" b="1" dirty="0" err="1"/>
              <a:t>cyd-fynd</a:t>
            </a:r>
            <a:r>
              <a:rPr lang="en-US" sz="2800" b="1" dirty="0"/>
              <a:t> </a:t>
            </a:r>
            <a:r>
              <a:rPr lang="en-US" sz="2800" b="1" dirty="0" err="1"/>
              <a:t>orau</a:t>
            </a:r>
            <a:r>
              <a:rPr lang="en-US" sz="2800" b="1" dirty="0"/>
              <a:t>’ am </a:t>
            </a:r>
            <a:r>
              <a:rPr lang="en-US" sz="2800" b="1" dirty="0" err="1" smtClean="0"/>
              <a:t>gyrhaeddiad</a:t>
            </a:r>
            <a:r>
              <a:rPr lang="en-US" sz="2800" b="1" dirty="0"/>
              <a:t> </a:t>
            </a:r>
            <a:r>
              <a:rPr lang="en-US" sz="2800" b="1" dirty="0" err="1" smtClean="0"/>
              <a:t>dysgwyr</a:t>
            </a:r>
            <a:r>
              <a:rPr lang="en-US" sz="2800" b="1" dirty="0" smtClean="0"/>
              <a:t> </a:t>
            </a:r>
            <a:r>
              <a:rPr lang="en-US" sz="2800" b="1" dirty="0" err="1"/>
              <a:t>ar</a:t>
            </a:r>
            <a:r>
              <a:rPr lang="en-US" sz="2800" b="1" dirty="0"/>
              <a:t> </a:t>
            </a:r>
            <a:r>
              <a:rPr lang="en-US" sz="2800" b="1" dirty="0" err="1"/>
              <a:t>ôl</a:t>
            </a:r>
            <a:r>
              <a:rPr lang="en-US" sz="2800" b="1" dirty="0"/>
              <a:t> </a:t>
            </a:r>
            <a:r>
              <a:rPr lang="en-US" sz="2800" b="1" dirty="0" err="1"/>
              <a:t>cyfnod</a:t>
            </a:r>
            <a:r>
              <a:rPr lang="en-US" sz="2800" b="1" dirty="0"/>
              <a:t> </a:t>
            </a:r>
            <a:r>
              <a:rPr lang="en-US" sz="2800" b="1" dirty="0" err="1"/>
              <a:t>sylweddol</a:t>
            </a:r>
            <a:r>
              <a:rPr lang="en-US" sz="2800" b="1" dirty="0"/>
              <a:t> o </a:t>
            </a:r>
            <a:r>
              <a:rPr lang="en-US" sz="2800" b="1" dirty="0" err="1"/>
              <a:t>addysgu</a:t>
            </a:r>
            <a:r>
              <a:rPr lang="en-US" sz="2800" b="1" dirty="0"/>
              <a:t> a </a:t>
            </a:r>
            <a:r>
              <a:rPr lang="en-US" sz="2800" b="1" dirty="0" err="1"/>
              <a:t>dysgu</a:t>
            </a:r>
            <a:r>
              <a:rPr lang="en-US" sz="2800" dirty="0"/>
              <a:t>, </a:t>
            </a:r>
            <a:r>
              <a:rPr lang="en-US" sz="2800" dirty="0" err="1"/>
              <a:t>h.y</a:t>
            </a:r>
            <a:r>
              <a:rPr lang="en-US" sz="2800" dirty="0"/>
              <a:t>. </a:t>
            </a:r>
            <a:r>
              <a:rPr lang="en-US" sz="2800" dirty="0" err="1"/>
              <a:t>ar</a:t>
            </a:r>
            <a:r>
              <a:rPr lang="en-US" sz="2800" dirty="0"/>
              <a:t> </a:t>
            </a:r>
            <a:r>
              <a:rPr lang="en-US" sz="2800" dirty="0" err="1" smtClean="0"/>
              <a:t>ddiwedd</a:t>
            </a:r>
            <a:r>
              <a:rPr lang="en-US" sz="2800" dirty="0"/>
              <a:t> </a:t>
            </a:r>
            <a:r>
              <a:rPr lang="sv-SE" sz="2800" dirty="0" smtClean="0"/>
              <a:t>pob </a:t>
            </a:r>
            <a:r>
              <a:rPr lang="sv-SE" sz="2800" dirty="0"/>
              <a:t>cyfnod allweddol fel arfer. Os yw ysgolion yn eu defnyddio </a:t>
            </a:r>
            <a:r>
              <a:rPr lang="sv-SE" sz="2800" dirty="0" smtClean="0"/>
              <a:t>ar </a:t>
            </a:r>
            <a:r>
              <a:rPr lang="en-US" sz="2800" dirty="0" err="1" smtClean="0"/>
              <a:t>gyfer</a:t>
            </a:r>
            <a:r>
              <a:rPr lang="en-US" sz="2800" dirty="0" smtClean="0"/>
              <a:t> </a:t>
            </a:r>
            <a:r>
              <a:rPr lang="en-US" sz="2800" dirty="0" err="1"/>
              <a:t>monitro</a:t>
            </a:r>
            <a:r>
              <a:rPr lang="en-US" sz="2800" dirty="0"/>
              <a:t> a </a:t>
            </a:r>
            <a:r>
              <a:rPr lang="en-US" sz="2800" dirty="0" err="1"/>
              <a:t>thracio</a:t>
            </a:r>
            <a:r>
              <a:rPr lang="en-US" sz="2800" dirty="0"/>
              <a:t> </a:t>
            </a:r>
            <a:r>
              <a:rPr lang="en-US" sz="2800" dirty="0" err="1"/>
              <a:t>cynnydd</a:t>
            </a:r>
            <a:r>
              <a:rPr lang="en-US" sz="2800" dirty="0"/>
              <a:t> </a:t>
            </a:r>
            <a:r>
              <a:rPr lang="en-US" sz="2800" dirty="0" err="1"/>
              <a:t>dysgwyr</a:t>
            </a:r>
            <a:r>
              <a:rPr lang="en-US" sz="2800" dirty="0"/>
              <a:t> </a:t>
            </a:r>
            <a:r>
              <a:rPr lang="en-US" sz="2800" dirty="0" err="1"/>
              <a:t>dros</a:t>
            </a:r>
            <a:r>
              <a:rPr lang="en-US" sz="2800" dirty="0"/>
              <a:t> </a:t>
            </a:r>
            <a:r>
              <a:rPr lang="en-US" sz="2800" dirty="0" err="1"/>
              <a:t>gyfnodau</a:t>
            </a:r>
            <a:r>
              <a:rPr lang="en-US" sz="2800" dirty="0"/>
              <a:t> </a:t>
            </a:r>
            <a:r>
              <a:rPr lang="en-US" sz="2800" dirty="0" err="1" smtClean="0"/>
              <a:t>byrrach</a:t>
            </a:r>
            <a:r>
              <a:rPr lang="en-US" sz="2800" dirty="0" smtClean="0"/>
              <a:t>, </a:t>
            </a:r>
            <a:r>
              <a:rPr lang="en-US" sz="2800" dirty="0" err="1" smtClean="0"/>
              <a:t>mae</a:t>
            </a:r>
            <a:r>
              <a:rPr lang="en-US" sz="2800" dirty="0" smtClean="0"/>
              <a:t> </a:t>
            </a:r>
            <a:r>
              <a:rPr lang="en-US" sz="2800" dirty="0" err="1"/>
              <a:t>angen</a:t>
            </a:r>
            <a:r>
              <a:rPr lang="en-US" sz="2800" dirty="0"/>
              <a:t> </a:t>
            </a:r>
            <a:r>
              <a:rPr lang="en-US" sz="2800" dirty="0" err="1"/>
              <a:t>cymryd</a:t>
            </a:r>
            <a:r>
              <a:rPr lang="en-US" sz="2800" dirty="0"/>
              <a:t> </a:t>
            </a:r>
            <a:r>
              <a:rPr lang="en-US" sz="2800" dirty="0" err="1"/>
              <a:t>gofal</a:t>
            </a:r>
            <a:r>
              <a:rPr lang="en-US" sz="2800" dirty="0"/>
              <a:t> </a:t>
            </a:r>
            <a:r>
              <a:rPr lang="en-US" sz="2800" dirty="0" err="1"/>
              <a:t>i</a:t>
            </a:r>
            <a:r>
              <a:rPr lang="en-US" sz="2800" dirty="0"/>
              <a:t> </a:t>
            </a:r>
            <a:r>
              <a:rPr lang="en-US" sz="2800" dirty="0" err="1"/>
              <a:t>osgoi</a:t>
            </a:r>
            <a:r>
              <a:rPr lang="en-US" sz="2800" dirty="0"/>
              <a:t> </a:t>
            </a:r>
            <a:r>
              <a:rPr lang="en-US" sz="2800" dirty="0" err="1"/>
              <a:t>ffocws</a:t>
            </a:r>
            <a:r>
              <a:rPr lang="en-US" sz="2800" dirty="0"/>
              <a:t> </a:t>
            </a:r>
            <a:r>
              <a:rPr lang="en-US" sz="2800" dirty="0" err="1"/>
              <a:t>amhriodol</a:t>
            </a:r>
            <a:r>
              <a:rPr lang="en-US" sz="2800" dirty="0"/>
              <a:t>, </a:t>
            </a:r>
            <a:r>
              <a:rPr lang="en-US" sz="2800" dirty="0" err="1"/>
              <a:t>cul</a:t>
            </a:r>
            <a:r>
              <a:rPr lang="en-US" sz="2800" dirty="0"/>
              <a:t> </a:t>
            </a:r>
            <a:r>
              <a:rPr lang="en-US" sz="2800" dirty="0" err="1"/>
              <a:t>i’r</a:t>
            </a:r>
            <a:r>
              <a:rPr lang="en-US" sz="2800" dirty="0"/>
              <a:t> </a:t>
            </a:r>
            <a:r>
              <a:rPr lang="en-US" sz="2800" dirty="0" err="1" smtClean="0"/>
              <a:t>wybodaeth</a:t>
            </a:r>
            <a:r>
              <a:rPr lang="en-US" sz="2800" dirty="0"/>
              <a:t> </a:t>
            </a:r>
            <a:r>
              <a:rPr lang="en-US" sz="2800" dirty="0" err="1" smtClean="0"/>
              <a:t>asesu</a:t>
            </a:r>
            <a:r>
              <a:rPr lang="en-US" sz="2800" dirty="0"/>
              <a:t>. </a:t>
            </a:r>
            <a:r>
              <a:rPr lang="en-US" sz="2800" dirty="0" err="1"/>
              <a:t>Er</a:t>
            </a:r>
            <a:r>
              <a:rPr lang="en-US" sz="2800" dirty="0"/>
              <a:t> </a:t>
            </a:r>
            <a:r>
              <a:rPr lang="en-US" sz="2800" dirty="0" err="1"/>
              <a:t>enghraifft</a:t>
            </a:r>
            <a:r>
              <a:rPr lang="en-US" sz="2800" dirty="0"/>
              <a:t>, </a:t>
            </a:r>
            <a:r>
              <a:rPr lang="en-US" sz="2800" dirty="0" err="1"/>
              <a:t>ni</a:t>
            </a:r>
            <a:r>
              <a:rPr lang="en-US" sz="2800" dirty="0"/>
              <a:t> </a:t>
            </a:r>
            <a:r>
              <a:rPr lang="en-US" sz="2800" dirty="0" err="1"/>
              <a:t>ddylid</a:t>
            </a:r>
            <a:r>
              <a:rPr lang="en-US" sz="2800" dirty="0"/>
              <a:t> </a:t>
            </a:r>
            <a:r>
              <a:rPr lang="en-US" sz="2800" dirty="0" err="1"/>
              <a:t>rhoi</a:t>
            </a:r>
            <a:r>
              <a:rPr lang="en-US" sz="2800" dirty="0"/>
              <a:t> </a:t>
            </a:r>
            <a:r>
              <a:rPr lang="en-US" sz="2800" dirty="0" err="1"/>
              <a:t>lefel</a:t>
            </a:r>
            <a:r>
              <a:rPr lang="en-US" sz="2800" dirty="0"/>
              <a:t> </a:t>
            </a:r>
            <a:r>
              <a:rPr lang="en-US" sz="2800" dirty="0" err="1"/>
              <a:t>i</a:t>
            </a:r>
            <a:r>
              <a:rPr lang="en-US" sz="2800" dirty="0"/>
              <a:t> </a:t>
            </a:r>
            <a:r>
              <a:rPr lang="en-US" sz="2800" dirty="0" err="1"/>
              <a:t>ddarnau</a:t>
            </a:r>
            <a:r>
              <a:rPr lang="en-US" sz="2800" dirty="0"/>
              <a:t> </a:t>
            </a:r>
            <a:r>
              <a:rPr lang="en-US" sz="2800" dirty="0" err="1"/>
              <a:t>unigol</a:t>
            </a:r>
            <a:r>
              <a:rPr lang="en-US" sz="2800" dirty="0"/>
              <a:t> o </a:t>
            </a:r>
            <a:r>
              <a:rPr lang="en-US" sz="2800" dirty="0" err="1"/>
              <a:t>waith</a:t>
            </a:r>
            <a:r>
              <a:rPr lang="en-US" sz="2800" dirty="0"/>
              <a:t>, </a:t>
            </a:r>
            <a:r>
              <a:rPr lang="en-US" sz="2800" dirty="0" err="1" smtClean="0"/>
              <a:t>er</a:t>
            </a:r>
            <a:r>
              <a:rPr lang="en-US" sz="2800" dirty="0"/>
              <a:t> </a:t>
            </a:r>
            <a:r>
              <a:rPr lang="en-US" sz="2800" dirty="0" err="1" smtClean="0"/>
              <a:t>eu</a:t>
            </a:r>
            <a:r>
              <a:rPr lang="en-US" sz="2800" dirty="0" smtClean="0"/>
              <a:t> </a:t>
            </a:r>
            <a:r>
              <a:rPr lang="en-US" sz="2800" dirty="0"/>
              <a:t>bod, o </a:t>
            </a:r>
            <a:r>
              <a:rPr lang="en-US" sz="2800" dirty="0" err="1"/>
              <a:t>bosibl</a:t>
            </a:r>
            <a:r>
              <a:rPr lang="en-US" sz="2800" dirty="0"/>
              <a:t>, </a:t>
            </a:r>
            <a:r>
              <a:rPr lang="en-US" sz="2800" dirty="0" err="1"/>
              <a:t>yn</a:t>
            </a:r>
            <a:r>
              <a:rPr lang="en-US" sz="2800" dirty="0"/>
              <a:t> </a:t>
            </a:r>
            <a:r>
              <a:rPr lang="en-US" sz="2800" dirty="0" err="1"/>
              <a:t>dangos</a:t>
            </a:r>
            <a:r>
              <a:rPr lang="en-US" sz="2800" dirty="0"/>
              <a:t> </a:t>
            </a:r>
            <a:r>
              <a:rPr lang="en-US" sz="2800" dirty="0" err="1"/>
              <a:t>nodweddion</a:t>
            </a:r>
            <a:r>
              <a:rPr lang="en-US" sz="2800" dirty="0"/>
              <a:t> un </a:t>
            </a:r>
            <a:r>
              <a:rPr lang="en-US" sz="2800" dirty="0" err="1"/>
              <a:t>neu</a:t>
            </a:r>
            <a:r>
              <a:rPr lang="en-US" sz="2800" dirty="0"/>
              <a:t> </a:t>
            </a:r>
            <a:r>
              <a:rPr lang="en-US" sz="2800" dirty="0" err="1"/>
              <a:t>fwy</a:t>
            </a:r>
            <a:r>
              <a:rPr lang="en-US" sz="2800" dirty="0"/>
              <a:t> o </a:t>
            </a:r>
            <a:r>
              <a:rPr lang="en-US" sz="2800" dirty="0" err="1" smtClean="0"/>
              <a:t>ddisgrifiadau</a:t>
            </a:r>
            <a:r>
              <a:rPr lang="en-US" sz="2800" dirty="0"/>
              <a:t> </a:t>
            </a:r>
            <a:r>
              <a:rPr lang="en-US" sz="2800" dirty="0" err="1" smtClean="0"/>
              <a:t>lefel</a:t>
            </a:r>
            <a:r>
              <a:rPr lang="en-US" sz="2800" dirty="0" smtClean="0"/>
              <a:t>.</a:t>
            </a:r>
          </a:p>
          <a:p>
            <a:endParaRPr lang="en-GB" sz="2800" dirty="0"/>
          </a:p>
          <a:p>
            <a:r>
              <a:rPr lang="en-GB" sz="2800" dirty="0"/>
              <a:t>t</a:t>
            </a:r>
            <a:r>
              <a:rPr lang="en-GB" sz="2800" dirty="0" smtClean="0"/>
              <a:t>.9, </a:t>
            </a:r>
            <a:r>
              <a:rPr lang="en-GB" sz="2800" dirty="0" err="1" smtClean="0"/>
              <a:t>LlC</a:t>
            </a:r>
            <a:r>
              <a:rPr lang="en-GB" sz="2800" dirty="0" smtClean="0"/>
              <a:t> (2010) </a:t>
            </a:r>
            <a:r>
              <a:rPr lang="en-GB" sz="2800" dirty="0" err="1" smtClean="0"/>
              <a:t>Manteisio</a:t>
            </a:r>
            <a:r>
              <a:rPr lang="en-GB" sz="2800" dirty="0" smtClean="0"/>
              <a:t> </a:t>
            </a:r>
            <a:r>
              <a:rPr lang="en-GB" sz="2800" dirty="0" err="1" smtClean="0"/>
              <a:t>i’r</a:t>
            </a:r>
            <a:r>
              <a:rPr lang="en-GB" sz="2800" dirty="0" smtClean="0"/>
              <a:t> </a:t>
            </a:r>
            <a:r>
              <a:rPr lang="en-GB" sz="2800" dirty="0" err="1" smtClean="0"/>
              <a:t>Eithaf</a:t>
            </a:r>
            <a:r>
              <a:rPr lang="en-GB" sz="2800" dirty="0" smtClean="0"/>
              <a:t> </a:t>
            </a:r>
            <a:r>
              <a:rPr lang="en-GB" sz="2800" dirty="0" err="1" smtClean="0"/>
              <a:t>ar</a:t>
            </a:r>
            <a:r>
              <a:rPr lang="en-GB" sz="2800" dirty="0" smtClean="0"/>
              <a:t> </a:t>
            </a:r>
            <a:r>
              <a:rPr lang="en-GB" sz="2800" dirty="0" err="1" smtClean="0"/>
              <a:t>Asesu</a:t>
            </a:r>
            <a:r>
              <a:rPr lang="en-GB" sz="2800" dirty="0" smtClean="0"/>
              <a:t> 7-14 </a:t>
            </a:r>
            <a:r>
              <a:rPr lang="en-GB" sz="2000" dirty="0" smtClean="0">
                <a:hlinkClick r:id="rId2"/>
              </a:rPr>
              <a:t>http</a:t>
            </a:r>
            <a:r>
              <a:rPr lang="en-GB" sz="2000" dirty="0">
                <a:hlinkClick r:id="rId2"/>
              </a:rPr>
              <a:t>://learning.gov.wales/resources/browse-all/assessment-7-14/?</a:t>
            </a:r>
            <a:r>
              <a:rPr lang="en-GB" sz="2000" dirty="0" smtClean="0">
                <a:hlinkClick r:id="rId2"/>
              </a:rPr>
              <a:t>skip=1&amp;lang=cy</a:t>
            </a:r>
            <a:endParaRPr lang="en-GB" sz="2000" dirty="0" smtClean="0"/>
          </a:p>
          <a:p>
            <a:endParaRPr lang="en-GB" sz="2800" dirty="0"/>
          </a:p>
        </p:txBody>
      </p:sp>
      <p:pic>
        <p:nvPicPr>
          <p:cNvPr id="3" name="Picture 2"/>
          <p:cNvPicPr>
            <a:picLocks noChangeAspect="1"/>
          </p:cNvPicPr>
          <p:nvPr/>
        </p:nvPicPr>
        <p:blipFill>
          <a:blip r:embed="rId3"/>
          <a:stretch>
            <a:fillRect/>
          </a:stretch>
        </p:blipFill>
        <p:spPr>
          <a:xfrm>
            <a:off x="201583" y="555404"/>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197173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2677656"/>
          </a:xfrm>
          <a:prstGeom prst="rect">
            <a:avLst/>
          </a:prstGeom>
        </p:spPr>
        <p:txBody>
          <a:bodyPr wrap="square">
            <a:spAutoFit/>
          </a:bodyPr>
          <a:lstStyle/>
          <a:p>
            <a:r>
              <a:rPr lang="en-GB" sz="2800" dirty="0" smtClean="0"/>
              <a:t>The importance of ‘best-fit’ applies to assessment of all learners. Using ‘best-fit’, all teachers are able to take account of relevant evidence, encompassing transferable skills, as well as knowledge and understanding. School managers should ensure that all teachers understand the concept of ’best-fit’ and apply it consistently.</a:t>
            </a:r>
            <a:endParaRPr lang="en-GB" sz="2800" dirty="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065605" cy="984885"/>
          </a:xfrm>
          <a:prstGeom prst="rect">
            <a:avLst/>
          </a:prstGeom>
        </p:spPr>
        <p:txBody>
          <a:bodyPr wrap="square">
            <a:spAutoFit/>
          </a:bodyPr>
          <a:lstStyle/>
          <a:p>
            <a:r>
              <a:rPr lang="en-GB" sz="2000" dirty="0" smtClean="0"/>
              <a:t>p.11, WG (2010) Making the Most of Assessment</a:t>
            </a:r>
          </a:p>
          <a:p>
            <a:r>
              <a:rPr lang="en-GB" sz="2000" dirty="0">
                <a:hlinkClick r:id="rId3"/>
              </a:rPr>
              <a:t>http://learning.gov.wales/resources/browse-all/assessment-7-14/?</a:t>
            </a:r>
            <a:r>
              <a:rPr lang="en-GB" sz="2000" dirty="0" smtClean="0">
                <a:hlinkClick r:id="rId3"/>
              </a:rPr>
              <a:t>skip=1&amp;lang=en</a:t>
            </a:r>
            <a:endParaRPr lang="en-GB" sz="2000" dirty="0" smtClean="0"/>
          </a:p>
          <a:p>
            <a:endParaRPr lang="en-GB" dirty="0"/>
          </a:p>
        </p:txBody>
      </p:sp>
    </p:spTree>
    <p:extLst>
      <p:ext uri="{BB962C8B-B14F-4D97-AF65-F5344CB8AC3E}">
        <p14:creationId xmlns:p14="http://schemas.microsoft.com/office/powerpoint/2010/main" val="41532454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3108543"/>
          </a:xfrm>
          <a:prstGeom prst="rect">
            <a:avLst/>
          </a:prstGeom>
        </p:spPr>
        <p:txBody>
          <a:bodyPr wrap="square">
            <a:spAutoFit/>
          </a:bodyPr>
          <a:lstStyle/>
          <a:p>
            <a:r>
              <a:rPr lang="en-US" sz="2800" dirty="0"/>
              <a:t>Mae </a:t>
            </a:r>
            <a:r>
              <a:rPr lang="en-US" sz="2800" dirty="0" err="1"/>
              <a:t>pwysigrwydd</a:t>
            </a:r>
            <a:r>
              <a:rPr lang="en-US" sz="2800" dirty="0"/>
              <a:t> ‘</a:t>
            </a:r>
            <a:r>
              <a:rPr lang="en-US" sz="2800" dirty="0" err="1"/>
              <a:t>cyd-fynd</a:t>
            </a:r>
            <a:r>
              <a:rPr lang="en-US" sz="2800" dirty="0"/>
              <a:t> </a:t>
            </a:r>
            <a:r>
              <a:rPr lang="en-US" sz="2800" dirty="0" err="1"/>
              <a:t>orau</a:t>
            </a:r>
            <a:r>
              <a:rPr lang="en-US" sz="2800" dirty="0"/>
              <a:t>’ </a:t>
            </a:r>
            <a:r>
              <a:rPr lang="en-US" sz="2800" dirty="0" err="1"/>
              <a:t>yn</a:t>
            </a:r>
            <a:r>
              <a:rPr lang="en-US" sz="2800" dirty="0"/>
              <a:t> </a:t>
            </a:r>
            <a:r>
              <a:rPr lang="en-US" sz="2800" dirty="0" err="1"/>
              <a:t>gymwys</a:t>
            </a:r>
            <a:r>
              <a:rPr lang="en-US" sz="2800" dirty="0"/>
              <a:t> </a:t>
            </a:r>
            <a:r>
              <a:rPr lang="en-US" sz="2800" dirty="0" err="1"/>
              <a:t>wrth</a:t>
            </a:r>
            <a:r>
              <a:rPr lang="en-US" sz="2800" dirty="0"/>
              <a:t> </a:t>
            </a:r>
            <a:r>
              <a:rPr lang="en-US" sz="2800" dirty="0" err="1"/>
              <a:t>asesu</a:t>
            </a:r>
            <a:r>
              <a:rPr lang="en-US" sz="2800" dirty="0"/>
              <a:t> </a:t>
            </a:r>
            <a:r>
              <a:rPr lang="en-US" sz="2800" dirty="0" err="1" smtClean="0"/>
              <a:t>pob</a:t>
            </a:r>
            <a:r>
              <a:rPr lang="en-US" sz="2800" dirty="0"/>
              <a:t> </a:t>
            </a:r>
            <a:r>
              <a:rPr lang="en-US" sz="2800" dirty="0" err="1" smtClean="0"/>
              <a:t>dysgwr</a:t>
            </a:r>
            <a:r>
              <a:rPr lang="en-US" sz="2800" dirty="0"/>
              <a:t>. </a:t>
            </a:r>
            <a:r>
              <a:rPr lang="en-US" sz="2800" dirty="0" err="1"/>
              <a:t>Wrth</a:t>
            </a:r>
            <a:r>
              <a:rPr lang="en-US" sz="2800" dirty="0"/>
              <a:t> </a:t>
            </a:r>
            <a:r>
              <a:rPr lang="en-US" sz="2800" dirty="0" err="1"/>
              <a:t>ddefnyddio</a:t>
            </a:r>
            <a:r>
              <a:rPr lang="en-US" sz="2800" dirty="0"/>
              <a:t> ’</a:t>
            </a:r>
            <a:r>
              <a:rPr lang="en-US" sz="2800" dirty="0" err="1"/>
              <a:t>cyd-fynd</a:t>
            </a:r>
            <a:r>
              <a:rPr lang="en-US" sz="2800" dirty="0"/>
              <a:t> </a:t>
            </a:r>
            <a:r>
              <a:rPr lang="en-US" sz="2800" dirty="0" err="1"/>
              <a:t>orau</a:t>
            </a:r>
            <a:r>
              <a:rPr lang="en-US" sz="2800" dirty="0"/>
              <a:t>’ gall </a:t>
            </a:r>
            <a:r>
              <a:rPr lang="en-US" sz="2800" dirty="0" err="1"/>
              <a:t>athrawon</a:t>
            </a:r>
            <a:r>
              <a:rPr lang="en-US" sz="2800" dirty="0"/>
              <a:t> </a:t>
            </a:r>
            <a:r>
              <a:rPr lang="en-US" sz="2800" dirty="0" err="1" smtClean="0"/>
              <a:t>ystyried</a:t>
            </a:r>
            <a:r>
              <a:rPr lang="en-US" sz="2800" dirty="0"/>
              <a:t> </a:t>
            </a:r>
            <a:r>
              <a:rPr lang="en-US" sz="2800" dirty="0" err="1" smtClean="0"/>
              <a:t>tystiolaeth</a:t>
            </a:r>
            <a:r>
              <a:rPr lang="en-US" sz="2800" dirty="0" smtClean="0"/>
              <a:t> </a:t>
            </a:r>
            <a:r>
              <a:rPr lang="en-US" sz="2800" dirty="0" err="1"/>
              <a:t>berthnasol</a:t>
            </a:r>
            <a:r>
              <a:rPr lang="en-US" sz="2800" dirty="0"/>
              <a:t>, </a:t>
            </a:r>
            <a:r>
              <a:rPr lang="en-US" sz="2800" dirty="0" err="1"/>
              <a:t>sy’n</a:t>
            </a:r>
            <a:r>
              <a:rPr lang="en-US" sz="2800" dirty="0"/>
              <a:t> </a:t>
            </a:r>
            <a:r>
              <a:rPr lang="en-US" sz="2800" dirty="0" err="1"/>
              <a:t>cwmpasu</a:t>
            </a:r>
            <a:r>
              <a:rPr lang="en-US" sz="2800" dirty="0"/>
              <a:t> </a:t>
            </a:r>
            <a:r>
              <a:rPr lang="en-US" sz="2800" dirty="0" err="1"/>
              <a:t>sgiliau</a:t>
            </a:r>
            <a:r>
              <a:rPr lang="en-US" sz="2800" dirty="0"/>
              <a:t> </a:t>
            </a:r>
            <a:r>
              <a:rPr lang="en-US" sz="2800" dirty="0" err="1"/>
              <a:t>trosglwyddadwy</a:t>
            </a:r>
            <a:r>
              <a:rPr lang="en-US" sz="2800" dirty="0"/>
              <a:t> </a:t>
            </a:r>
            <a:r>
              <a:rPr lang="en-US" sz="2800" dirty="0" err="1" smtClean="0"/>
              <a:t>yn</a:t>
            </a:r>
            <a:r>
              <a:rPr lang="en-US" sz="2800" dirty="0"/>
              <a:t> </a:t>
            </a:r>
            <a:r>
              <a:rPr lang="en-US" sz="2800" dirty="0" err="1" smtClean="0"/>
              <a:t>ogystal</a:t>
            </a:r>
            <a:r>
              <a:rPr lang="en-US" sz="2800" dirty="0" smtClean="0"/>
              <a:t> </a:t>
            </a:r>
            <a:r>
              <a:rPr lang="en-US" sz="2800" dirty="0"/>
              <a:t>â </a:t>
            </a:r>
            <a:r>
              <a:rPr lang="en-US" sz="2800" dirty="0" err="1"/>
              <a:t>gwybodaeth</a:t>
            </a:r>
            <a:r>
              <a:rPr lang="en-US" sz="2800" dirty="0"/>
              <a:t> a </a:t>
            </a:r>
            <a:r>
              <a:rPr lang="en-US" sz="2800" dirty="0" err="1"/>
              <a:t>dealltwriaeth</a:t>
            </a:r>
            <a:r>
              <a:rPr lang="en-US" sz="2800" dirty="0"/>
              <a:t>. </a:t>
            </a:r>
            <a:r>
              <a:rPr lang="en-US" sz="2800" b="1" dirty="0" err="1"/>
              <a:t>Dylai</a:t>
            </a:r>
            <a:r>
              <a:rPr lang="en-US" sz="2800" b="1" dirty="0"/>
              <a:t> </a:t>
            </a:r>
            <a:r>
              <a:rPr lang="en-US" sz="2800" b="1" dirty="0" err="1"/>
              <a:t>rheolwyr</a:t>
            </a:r>
            <a:r>
              <a:rPr lang="en-US" sz="2800" b="1" dirty="0"/>
              <a:t> </a:t>
            </a:r>
            <a:r>
              <a:rPr lang="en-US" sz="2800" b="1" dirty="0" err="1"/>
              <a:t>ysgol</a:t>
            </a:r>
            <a:r>
              <a:rPr lang="en-US" sz="2800" b="1" dirty="0"/>
              <a:t> </a:t>
            </a:r>
            <a:r>
              <a:rPr lang="en-US" sz="2800" b="1" dirty="0" err="1" smtClean="0"/>
              <a:t>sicrhau</a:t>
            </a:r>
            <a:r>
              <a:rPr lang="en-US" sz="2800" b="1" dirty="0"/>
              <a:t> </a:t>
            </a:r>
            <a:r>
              <a:rPr lang="en-US" sz="2800" b="1" dirty="0" err="1" smtClean="0"/>
              <a:t>fod</a:t>
            </a:r>
            <a:r>
              <a:rPr lang="en-US" sz="2800" b="1" dirty="0" smtClean="0"/>
              <a:t> </a:t>
            </a:r>
            <a:r>
              <a:rPr lang="en-US" sz="2800" b="1" dirty="0" err="1"/>
              <a:t>pob</a:t>
            </a:r>
            <a:r>
              <a:rPr lang="en-US" sz="2800" b="1" dirty="0"/>
              <a:t> </a:t>
            </a:r>
            <a:r>
              <a:rPr lang="en-US" sz="2800" b="1" dirty="0" err="1"/>
              <a:t>athro</a:t>
            </a:r>
            <a:r>
              <a:rPr lang="en-US" sz="2800" b="1" dirty="0"/>
              <a:t>/</a:t>
            </a:r>
            <a:r>
              <a:rPr lang="en-US" sz="2800" b="1" dirty="0" err="1"/>
              <a:t>athrawes</a:t>
            </a:r>
            <a:r>
              <a:rPr lang="en-US" sz="2800" b="1" dirty="0"/>
              <a:t> </a:t>
            </a:r>
            <a:r>
              <a:rPr lang="en-US" sz="2800" b="1" dirty="0" err="1"/>
              <a:t>yn</a:t>
            </a:r>
            <a:r>
              <a:rPr lang="en-US" sz="2800" b="1" dirty="0"/>
              <a:t> </a:t>
            </a:r>
            <a:r>
              <a:rPr lang="en-US" sz="2800" b="1" dirty="0" err="1"/>
              <a:t>deall</a:t>
            </a:r>
            <a:r>
              <a:rPr lang="en-US" sz="2800" b="1" dirty="0"/>
              <a:t> y </a:t>
            </a:r>
            <a:r>
              <a:rPr lang="en-US" sz="2800" b="1" dirty="0" err="1"/>
              <a:t>cysyniad</a:t>
            </a:r>
            <a:r>
              <a:rPr lang="en-US" sz="2800" b="1" dirty="0"/>
              <a:t> ‘</a:t>
            </a:r>
            <a:r>
              <a:rPr lang="en-US" sz="2800" b="1" dirty="0" err="1"/>
              <a:t>cyd-fynd</a:t>
            </a:r>
            <a:r>
              <a:rPr lang="en-US" sz="2800" b="1" dirty="0"/>
              <a:t> </a:t>
            </a:r>
            <a:r>
              <a:rPr lang="en-US" sz="2800" b="1" dirty="0" err="1"/>
              <a:t>orau</a:t>
            </a:r>
            <a:r>
              <a:rPr lang="en-US" sz="2800" b="1" dirty="0"/>
              <a:t>’ ac </a:t>
            </a:r>
            <a:r>
              <a:rPr lang="en-US" sz="2800" b="1" dirty="0" err="1"/>
              <a:t>yn</a:t>
            </a:r>
            <a:r>
              <a:rPr lang="en-US" sz="2800" b="1" dirty="0"/>
              <a:t> </a:t>
            </a:r>
            <a:r>
              <a:rPr lang="en-US" sz="2800" b="1" dirty="0" err="1" smtClean="0"/>
              <a:t>ei</a:t>
            </a:r>
            <a:r>
              <a:rPr lang="en-US" sz="2800" b="1" dirty="0"/>
              <a:t> </a:t>
            </a:r>
            <a:r>
              <a:rPr lang="en-US" sz="2800" b="1" dirty="0" err="1" smtClean="0"/>
              <a:t>ddefnyddio’n</a:t>
            </a:r>
            <a:r>
              <a:rPr lang="en-US" sz="2800" b="1" dirty="0" smtClean="0"/>
              <a:t> </a:t>
            </a:r>
            <a:r>
              <a:rPr lang="en-US" sz="2800" b="1" dirty="0" err="1"/>
              <a:t>gyson</a:t>
            </a:r>
            <a:r>
              <a:rPr lang="en-US" sz="2800" dirty="0" smtClean="0"/>
              <a:t>.</a:t>
            </a:r>
            <a:endParaRPr lang="en-GB" sz="2800" dirty="0" smtClean="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397029" cy="1292662"/>
          </a:xfrm>
          <a:prstGeom prst="rect">
            <a:avLst/>
          </a:prstGeom>
        </p:spPr>
        <p:txBody>
          <a:bodyPr wrap="square">
            <a:spAutoFit/>
          </a:bodyPr>
          <a:lstStyle/>
          <a:p>
            <a:r>
              <a:rPr lang="en-GB" sz="2000" dirty="0"/>
              <a:t>t.10, </a:t>
            </a:r>
            <a:r>
              <a:rPr lang="en-GB" sz="2000" dirty="0" err="1"/>
              <a:t>LlC</a:t>
            </a:r>
            <a:r>
              <a:rPr lang="en-GB" sz="2000" dirty="0"/>
              <a:t> (2010) </a:t>
            </a:r>
            <a:r>
              <a:rPr lang="en-GB" sz="2000" dirty="0" err="1"/>
              <a:t>Manteisio</a:t>
            </a:r>
            <a:r>
              <a:rPr lang="en-GB" sz="2000" dirty="0"/>
              <a:t> </a:t>
            </a:r>
            <a:r>
              <a:rPr lang="en-GB" sz="2000" dirty="0" err="1"/>
              <a:t>i’r</a:t>
            </a:r>
            <a:r>
              <a:rPr lang="en-GB" sz="2000" dirty="0"/>
              <a:t> </a:t>
            </a:r>
            <a:r>
              <a:rPr lang="en-GB" sz="2000" dirty="0" err="1"/>
              <a:t>Eithaf</a:t>
            </a:r>
            <a:r>
              <a:rPr lang="en-GB" sz="2000" dirty="0"/>
              <a:t> </a:t>
            </a:r>
            <a:r>
              <a:rPr lang="en-GB" sz="2000" dirty="0" err="1"/>
              <a:t>ar</a:t>
            </a:r>
            <a:r>
              <a:rPr lang="en-GB" sz="2000" dirty="0"/>
              <a:t> </a:t>
            </a:r>
            <a:r>
              <a:rPr lang="en-GB" sz="2000" dirty="0" err="1"/>
              <a:t>Asesu</a:t>
            </a:r>
            <a:r>
              <a:rPr lang="en-GB" sz="2000" dirty="0"/>
              <a:t> 7-14 </a:t>
            </a:r>
          </a:p>
          <a:p>
            <a:r>
              <a:rPr lang="en-GB" sz="2000" dirty="0">
                <a:hlinkClick r:id="rId3"/>
              </a:rPr>
              <a:t>http://learning.gov.wales/resources/browse-all/assessment-7-14/?skip=1&amp;lang=cy</a:t>
            </a:r>
            <a:endParaRPr lang="en-GB" sz="2000" dirty="0"/>
          </a:p>
          <a:p>
            <a:endParaRPr lang="en-GB" sz="2000" dirty="0" smtClean="0"/>
          </a:p>
          <a:p>
            <a:endParaRPr lang="en-GB" dirty="0"/>
          </a:p>
        </p:txBody>
      </p:sp>
    </p:spTree>
    <p:extLst>
      <p:ext uri="{BB962C8B-B14F-4D97-AF65-F5344CB8AC3E}">
        <p14:creationId xmlns:p14="http://schemas.microsoft.com/office/powerpoint/2010/main" val="16195821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characteristics of outcomes/levels within work</a:t>
            </a:r>
            <a:endParaRPr lang="en-GB" dirty="0"/>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3600" cap="none" dirty="0" smtClean="0"/>
              <a:t>For the work samples you have brought in:</a:t>
            </a:r>
          </a:p>
          <a:p>
            <a:r>
              <a:rPr lang="en-GB" sz="3600" cap="none" dirty="0" smtClean="0"/>
              <a:t>Identify what characteristics of outcomes/levels may be evident in each piece – be able to provide a short justification for this</a:t>
            </a:r>
          </a:p>
          <a:p>
            <a:r>
              <a:rPr lang="en-GB" sz="3600" cap="none" dirty="0" smtClean="0"/>
              <a:t>Exchange your samples with a partner form within the same key stage – are you in agreement?</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5526508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 to your Assignment</a:t>
            </a:r>
            <a:endParaRPr lang="en-GB" dirty="0"/>
          </a:p>
        </p:txBody>
      </p:sp>
      <p:sp>
        <p:nvSpPr>
          <p:cNvPr id="3" name="Content Placeholder 2"/>
          <p:cNvSpPr>
            <a:spLocks noGrp="1"/>
          </p:cNvSpPr>
          <p:nvPr>
            <p:ph idx="1"/>
          </p:nvPr>
        </p:nvSpPr>
        <p:spPr>
          <a:xfrm>
            <a:off x="618186" y="1906073"/>
            <a:ext cx="10659414" cy="4237149"/>
          </a:xfrm>
        </p:spPr>
        <p:style>
          <a:lnRef idx="1">
            <a:schemeClr val="accent1"/>
          </a:lnRef>
          <a:fillRef idx="3">
            <a:schemeClr val="accent1"/>
          </a:fillRef>
          <a:effectRef idx="2">
            <a:schemeClr val="accent1"/>
          </a:effectRef>
          <a:fontRef idx="minor">
            <a:schemeClr val="lt1"/>
          </a:fontRef>
        </p:style>
        <p:txBody>
          <a:bodyPr>
            <a:noAutofit/>
          </a:bodyPr>
          <a:lstStyle/>
          <a:p>
            <a:r>
              <a:rPr lang="en-GB" sz="3000" cap="none" dirty="0" smtClean="0"/>
              <a:t>Looking at data, such as an outcome or level is </a:t>
            </a:r>
            <a:r>
              <a:rPr lang="en-GB" sz="3000" b="1" cap="none" dirty="0" smtClean="0"/>
              <a:t>one</a:t>
            </a:r>
            <a:r>
              <a:rPr lang="en-GB" sz="3000" cap="none" dirty="0" smtClean="0"/>
              <a:t> means of analysis.  </a:t>
            </a:r>
          </a:p>
          <a:p>
            <a:r>
              <a:rPr lang="en-GB" sz="3000" cap="none" dirty="0" smtClean="0"/>
              <a:t>Within your assignment you are asked to analyse a child’s learning in mathematics and language with recommendations for ensuring progress.</a:t>
            </a:r>
          </a:p>
          <a:p>
            <a:r>
              <a:rPr lang="en-GB" sz="3000" cap="none" dirty="0" smtClean="0"/>
              <a:t>Work again within your pairs to give recommendations for each child i.e. how this child can be supported to make progress</a:t>
            </a:r>
            <a:endParaRPr lang="en-GB" sz="3000" cap="none" dirty="0"/>
          </a:p>
        </p:txBody>
      </p:sp>
    </p:spTree>
    <p:extLst>
      <p:ext uri="{BB962C8B-B14F-4D97-AF65-F5344CB8AC3E}">
        <p14:creationId xmlns:p14="http://schemas.microsoft.com/office/powerpoint/2010/main" val="116786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Adnabod</a:t>
            </a:r>
            <a:r>
              <a:rPr lang="en-GB" dirty="0" smtClean="0"/>
              <a:t> </a:t>
            </a:r>
            <a:r>
              <a:rPr lang="en-GB" dirty="0" err="1" smtClean="0"/>
              <a:t>Nodweddion</a:t>
            </a:r>
            <a:r>
              <a:rPr lang="en-GB" dirty="0" smtClean="0"/>
              <a:t> </a:t>
            </a:r>
            <a:r>
              <a:rPr lang="en-GB" dirty="0" err="1" smtClean="0"/>
              <a:t>Deilliannau</a:t>
            </a:r>
            <a:r>
              <a:rPr lang="en-GB" dirty="0" smtClean="0"/>
              <a:t>/</a:t>
            </a:r>
            <a:r>
              <a:rPr lang="en-GB" dirty="0" err="1" smtClean="0"/>
              <a:t>Lefelau</a:t>
            </a:r>
            <a:r>
              <a:rPr lang="en-GB" dirty="0" smtClean="0"/>
              <a:t> o </a:t>
            </a:r>
            <a:r>
              <a:rPr lang="en-GB" dirty="0" err="1" smtClean="0"/>
              <a:t>fewn</a:t>
            </a:r>
            <a:r>
              <a:rPr lang="en-GB" dirty="0" smtClean="0"/>
              <a:t> </a:t>
            </a:r>
            <a:r>
              <a:rPr lang="en-GB" dirty="0" err="1" smtClean="0"/>
              <a:t>Darnau</a:t>
            </a:r>
            <a:r>
              <a:rPr lang="en-GB" dirty="0" smtClean="0"/>
              <a:t> o </a:t>
            </a:r>
            <a:r>
              <a:rPr lang="en-GB" dirty="0" err="1" smtClean="0"/>
              <a:t>Waith</a:t>
            </a:r>
            <a:r>
              <a:rPr lang="en-GB" dirty="0" smtClean="0"/>
              <a:t/>
            </a:r>
            <a:br>
              <a:rPr lang="en-GB" dirty="0" smtClean="0"/>
            </a:br>
            <a:endParaRPr lang="en-GB" dirty="0"/>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3600" cap="none" dirty="0" err="1" smtClean="0"/>
              <a:t>Ar</a:t>
            </a:r>
            <a:r>
              <a:rPr lang="en-GB" sz="3600" cap="none" dirty="0" smtClean="0"/>
              <a:t> </a:t>
            </a:r>
            <a:r>
              <a:rPr lang="en-GB" sz="3600" cap="none" dirty="0" err="1" smtClean="0"/>
              <a:t>gyfer</a:t>
            </a:r>
            <a:r>
              <a:rPr lang="en-GB" sz="3600" cap="none" dirty="0" smtClean="0"/>
              <a:t> </a:t>
            </a:r>
            <a:r>
              <a:rPr lang="en-GB" sz="3600" cap="none" dirty="0" err="1" smtClean="0"/>
              <a:t>yr</a:t>
            </a:r>
            <a:r>
              <a:rPr lang="en-GB" sz="3600" cap="none" dirty="0" smtClean="0"/>
              <a:t> </a:t>
            </a:r>
            <a:r>
              <a:rPr lang="en-GB" sz="3600" cap="none" dirty="0" err="1" smtClean="0"/>
              <a:t>esiamplau</a:t>
            </a:r>
            <a:r>
              <a:rPr lang="en-GB" sz="3600" cap="none" dirty="0" smtClean="0"/>
              <a:t> o </a:t>
            </a:r>
            <a:r>
              <a:rPr lang="en-GB" sz="3600" cap="none" dirty="0" err="1" smtClean="0"/>
              <a:t>waith</a:t>
            </a:r>
            <a:r>
              <a:rPr lang="en-GB" sz="3600" cap="none" dirty="0" smtClean="0"/>
              <a:t> </a:t>
            </a:r>
            <a:r>
              <a:rPr lang="en-GB" sz="3600" cap="none" dirty="0" err="1" smtClean="0"/>
              <a:t>sydd</a:t>
            </a:r>
            <a:r>
              <a:rPr lang="en-GB" sz="3600" cap="none" dirty="0" smtClean="0"/>
              <a:t> </a:t>
            </a:r>
            <a:r>
              <a:rPr lang="en-GB" sz="3600" cap="none" dirty="0" err="1" smtClean="0"/>
              <a:t>gennych</a:t>
            </a:r>
            <a:r>
              <a:rPr lang="en-GB" sz="3600" cap="none" dirty="0" smtClean="0"/>
              <a:t> </a:t>
            </a:r>
            <a:r>
              <a:rPr lang="en-GB" sz="3600" cap="none" dirty="0" err="1" smtClean="0"/>
              <a:t>o’r</a:t>
            </a:r>
            <a:r>
              <a:rPr lang="en-GB" sz="3600" cap="none" dirty="0" smtClean="0"/>
              <a:t> PAP:</a:t>
            </a:r>
          </a:p>
          <a:p>
            <a:r>
              <a:rPr lang="en-GB" sz="3600" cap="none" dirty="0" err="1" smtClean="0"/>
              <a:t>Ceisiwch</a:t>
            </a:r>
            <a:r>
              <a:rPr lang="en-GB" sz="3600" cap="none" dirty="0" smtClean="0"/>
              <a:t> </a:t>
            </a:r>
            <a:r>
              <a:rPr lang="en-GB" sz="3600" cap="none" dirty="0" err="1" smtClean="0"/>
              <a:t>adnabod</a:t>
            </a:r>
            <a:r>
              <a:rPr lang="en-GB" sz="3600" cap="none" dirty="0" smtClean="0"/>
              <a:t> pa </a:t>
            </a:r>
            <a:r>
              <a:rPr lang="en-GB" sz="3600" cap="none" dirty="0" err="1" smtClean="0"/>
              <a:t>ddeilliannau</a:t>
            </a:r>
            <a:r>
              <a:rPr lang="en-GB" sz="3600" cap="none" dirty="0" smtClean="0"/>
              <a:t>/</a:t>
            </a:r>
            <a:r>
              <a:rPr lang="en-GB" sz="3600" cap="none" dirty="0" err="1" smtClean="0"/>
              <a:t>lefelau</a:t>
            </a:r>
            <a:r>
              <a:rPr lang="en-GB" sz="3600" cap="none" dirty="0" smtClean="0"/>
              <a:t> </a:t>
            </a:r>
            <a:r>
              <a:rPr lang="en-GB" sz="3600" cap="none" dirty="0" err="1" smtClean="0"/>
              <a:t>sydd</a:t>
            </a:r>
            <a:r>
              <a:rPr lang="en-GB" sz="3600" cap="none" dirty="0" smtClean="0"/>
              <a:t> </a:t>
            </a:r>
            <a:r>
              <a:rPr lang="en-GB" sz="3600" cap="none" dirty="0" err="1" smtClean="0"/>
              <a:t>wedi</a:t>
            </a:r>
            <a:r>
              <a:rPr lang="en-GB" sz="3600" cap="none" dirty="0" smtClean="0"/>
              <a:t> </a:t>
            </a:r>
            <a:r>
              <a:rPr lang="en-GB" sz="3600" cap="none" dirty="0" err="1" smtClean="0"/>
              <a:t>eu</a:t>
            </a:r>
            <a:r>
              <a:rPr lang="en-GB" sz="3600" cap="none" dirty="0" smtClean="0"/>
              <a:t> </a:t>
            </a:r>
            <a:r>
              <a:rPr lang="en-GB" sz="3600" cap="none" dirty="0" err="1" smtClean="0"/>
              <a:t>hamlygu</a:t>
            </a:r>
            <a:r>
              <a:rPr lang="en-GB" sz="3600" cap="none" dirty="0" smtClean="0"/>
              <a:t> </a:t>
            </a:r>
            <a:r>
              <a:rPr lang="en-GB" sz="3600" cap="none" dirty="0" err="1" smtClean="0"/>
              <a:t>yn</a:t>
            </a:r>
            <a:r>
              <a:rPr lang="en-GB" sz="3600" cap="none" dirty="0" smtClean="0"/>
              <a:t> y </a:t>
            </a:r>
            <a:r>
              <a:rPr lang="en-GB" sz="3600" cap="none" dirty="0" err="1" smtClean="0"/>
              <a:t>gwaith</a:t>
            </a:r>
            <a:r>
              <a:rPr lang="en-GB" sz="3600" cap="none" dirty="0" smtClean="0"/>
              <a:t> – </a:t>
            </a:r>
            <a:r>
              <a:rPr lang="en-GB" sz="3600" cap="none" dirty="0" err="1" smtClean="0"/>
              <a:t>dylech</a:t>
            </a:r>
            <a:r>
              <a:rPr lang="en-GB" sz="3600" cap="none" dirty="0" smtClean="0"/>
              <a:t> </a:t>
            </a:r>
            <a:r>
              <a:rPr lang="en-GB" sz="3600" cap="none" dirty="0" err="1" smtClean="0"/>
              <a:t>fedru</a:t>
            </a:r>
            <a:r>
              <a:rPr lang="en-GB" sz="3600" cap="none" dirty="0" smtClean="0"/>
              <a:t> </a:t>
            </a:r>
            <a:r>
              <a:rPr lang="en-GB" sz="3600" cap="none" dirty="0" err="1" smtClean="0"/>
              <a:t>cyfiawnhau</a:t>
            </a:r>
            <a:r>
              <a:rPr lang="en-GB" sz="3600" cap="none" dirty="0" smtClean="0"/>
              <a:t> </a:t>
            </a:r>
            <a:r>
              <a:rPr lang="en-GB" sz="3600" cap="none" dirty="0" err="1" smtClean="0"/>
              <a:t>hyn</a:t>
            </a:r>
            <a:r>
              <a:rPr lang="en-GB" sz="3600" cap="none" dirty="0" smtClean="0"/>
              <a:t> </a:t>
            </a:r>
            <a:r>
              <a:rPr lang="en-GB" sz="3600" cap="none" dirty="0" err="1" smtClean="0"/>
              <a:t>neu</a:t>
            </a:r>
            <a:r>
              <a:rPr lang="en-GB" sz="3600" cap="none" dirty="0" smtClean="0"/>
              <a:t> </a:t>
            </a:r>
            <a:r>
              <a:rPr lang="en-GB" sz="3600" cap="none" dirty="0" err="1" smtClean="0"/>
              <a:t>roi</a:t>
            </a:r>
            <a:r>
              <a:rPr lang="en-GB" sz="3600" cap="none" dirty="0" smtClean="0"/>
              <a:t> </a:t>
            </a:r>
            <a:r>
              <a:rPr lang="en-GB" sz="3600" cap="none" dirty="0" err="1" smtClean="0"/>
              <a:t>rheswm</a:t>
            </a:r>
            <a:r>
              <a:rPr lang="en-GB" sz="3600" cap="none" dirty="0" smtClean="0"/>
              <a:t> </a:t>
            </a:r>
          </a:p>
          <a:p>
            <a:r>
              <a:rPr lang="en-GB" sz="3600" cap="none" dirty="0" err="1" smtClean="0"/>
              <a:t>Gan</a:t>
            </a:r>
            <a:r>
              <a:rPr lang="en-GB" sz="3600" cap="none" dirty="0" smtClean="0"/>
              <a:t> </a:t>
            </a:r>
            <a:r>
              <a:rPr lang="en-GB" sz="3600" cap="none" dirty="0" err="1" smtClean="0"/>
              <a:t>gydweithio</a:t>
            </a:r>
            <a:r>
              <a:rPr lang="en-GB" sz="3600" cap="none" dirty="0" smtClean="0"/>
              <a:t> </a:t>
            </a:r>
            <a:r>
              <a:rPr lang="en-GB" sz="3600" cap="none" dirty="0" err="1" smtClean="0"/>
              <a:t>gyda</a:t>
            </a:r>
            <a:r>
              <a:rPr lang="en-GB" sz="3600" cap="none" dirty="0" smtClean="0"/>
              <a:t> </a:t>
            </a:r>
            <a:r>
              <a:rPr lang="en-GB" sz="3600" cap="none" dirty="0" err="1" smtClean="0"/>
              <a:t>phartner</a:t>
            </a:r>
            <a:r>
              <a:rPr lang="en-GB" sz="3600" cap="none" dirty="0" smtClean="0"/>
              <a:t> </a:t>
            </a:r>
            <a:r>
              <a:rPr lang="en-GB" sz="3600" cap="none" dirty="0" err="1" smtClean="0"/>
              <a:t>sydd</a:t>
            </a:r>
            <a:r>
              <a:rPr lang="en-GB" sz="3600" cap="none" dirty="0" smtClean="0"/>
              <a:t> </a:t>
            </a:r>
            <a:r>
              <a:rPr lang="en-GB" sz="3600" cap="none" dirty="0" err="1" smtClean="0"/>
              <a:t>wedi</a:t>
            </a:r>
            <a:r>
              <a:rPr lang="en-GB" sz="3600" cap="none" dirty="0" smtClean="0"/>
              <a:t> </a:t>
            </a:r>
            <a:r>
              <a:rPr lang="en-GB" sz="3600" cap="none" dirty="0" err="1" smtClean="0"/>
              <a:t>addysgu</a:t>
            </a:r>
            <a:r>
              <a:rPr lang="en-GB" sz="3600" cap="none" dirty="0" smtClean="0"/>
              <a:t> </a:t>
            </a:r>
            <a:r>
              <a:rPr lang="en-GB" sz="3600" cap="none" dirty="0" err="1" smtClean="0"/>
              <a:t>yn</a:t>
            </a:r>
            <a:r>
              <a:rPr lang="en-GB" sz="3600" cap="none" dirty="0" smtClean="0"/>
              <a:t> </a:t>
            </a:r>
            <a:r>
              <a:rPr lang="en-GB" sz="3600" cap="none" dirty="0" err="1" smtClean="0"/>
              <a:t>yr</a:t>
            </a:r>
            <a:r>
              <a:rPr lang="en-GB" sz="3600" cap="none" dirty="0" smtClean="0"/>
              <a:t> un </a:t>
            </a:r>
            <a:r>
              <a:rPr lang="en-GB" sz="3600" cap="none" dirty="0" err="1" smtClean="0"/>
              <a:t>Cyfnod</a:t>
            </a:r>
            <a:r>
              <a:rPr lang="en-GB" sz="3600" cap="none" dirty="0" smtClean="0"/>
              <a:t> </a:t>
            </a:r>
            <a:r>
              <a:rPr lang="en-GB" sz="3600" cap="none" dirty="0" err="1" smtClean="0"/>
              <a:t>Allweddol</a:t>
            </a:r>
            <a:r>
              <a:rPr lang="en-GB" sz="3600" cap="none" dirty="0" smtClean="0"/>
              <a:t>, </a:t>
            </a:r>
            <a:r>
              <a:rPr lang="en-GB" sz="3600" cap="none" dirty="0" err="1" smtClean="0"/>
              <a:t>ewch</a:t>
            </a:r>
            <a:r>
              <a:rPr lang="en-GB" sz="3600" cap="none" dirty="0" smtClean="0"/>
              <a:t> </a:t>
            </a:r>
            <a:r>
              <a:rPr lang="en-GB" sz="3600" cap="none" dirty="0" err="1" smtClean="0"/>
              <a:t>ati</a:t>
            </a:r>
            <a:r>
              <a:rPr lang="en-GB" sz="3600" cap="none" dirty="0" smtClean="0"/>
              <a:t> </a:t>
            </a:r>
            <a:r>
              <a:rPr lang="en-GB" sz="3600" cap="none" dirty="0" err="1" smtClean="0"/>
              <a:t>i</a:t>
            </a:r>
            <a:r>
              <a:rPr lang="en-GB" sz="3600" cap="none" dirty="0" smtClean="0"/>
              <a:t> </a:t>
            </a:r>
            <a:r>
              <a:rPr lang="en-GB" sz="3600" cap="none" dirty="0" err="1" smtClean="0"/>
              <a:t>gyfnewid</a:t>
            </a:r>
            <a:r>
              <a:rPr lang="en-GB" sz="3600" cap="none" dirty="0" smtClean="0"/>
              <a:t> </a:t>
            </a:r>
            <a:r>
              <a:rPr lang="en-GB" sz="3600" cap="none" dirty="0" err="1" smtClean="0"/>
              <a:t>samplau</a:t>
            </a:r>
            <a:r>
              <a:rPr lang="en-GB" sz="3600" cap="none" dirty="0" smtClean="0"/>
              <a:t>. </a:t>
            </a:r>
            <a:r>
              <a:rPr lang="en-GB" sz="3600" cap="none" dirty="0" err="1" smtClean="0"/>
              <a:t>Ydych</a:t>
            </a:r>
            <a:r>
              <a:rPr lang="en-GB" sz="3600" cap="none" dirty="0" smtClean="0"/>
              <a:t> </a:t>
            </a:r>
            <a:r>
              <a:rPr lang="en-GB" sz="3600" cap="none" dirty="0" err="1" smtClean="0"/>
              <a:t>chi’n</a:t>
            </a:r>
            <a:r>
              <a:rPr lang="en-GB" sz="3600" cap="none" dirty="0" smtClean="0"/>
              <a:t> </a:t>
            </a:r>
            <a:r>
              <a:rPr lang="en-GB" sz="3600" cap="none" dirty="0" err="1" smtClean="0"/>
              <a:t>gytun</a:t>
            </a:r>
            <a:r>
              <a:rPr lang="en-GB" sz="3600" cap="none" dirty="0" smtClean="0"/>
              <a:t> o ran </a:t>
            </a:r>
            <a:r>
              <a:rPr lang="en-GB" sz="3600" cap="none" dirty="0" err="1" smtClean="0"/>
              <a:t>deilliant</a:t>
            </a:r>
            <a:r>
              <a:rPr lang="en-GB" sz="3600" cap="none" dirty="0" smtClean="0"/>
              <a:t>/</a:t>
            </a:r>
            <a:r>
              <a:rPr lang="en-GB" sz="3600" cap="none" dirty="0" err="1" smtClean="0"/>
              <a:t>lefel</a:t>
            </a:r>
            <a:r>
              <a:rPr lang="en-GB" sz="3600" cap="none" dirty="0" smtClean="0"/>
              <a:t>? </a:t>
            </a:r>
            <a:endParaRPr lang="en-GB" dirty="0" smtClean="0"/>
          </a:p>
          <a:p>
            <a:pPr marL="0" indent="0">
              <a:buNone/>
            </a:pPr>
            <a:endParaRPr lang="en-GB" dirty="0"/>
          </a:p>
        </p:txBody>
      </p:sp>
    </p:spTree>
    <p:extLst>
      <p:ext uri="{BB962C8B-B14F-4D97-AF65-F5344CB8AC3E}">
        <p14:creationId xmlns:p14="http://schemas.microsoft.com/office/powerpoint/2010/main" val="7526635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905483"/>
          </a:xfrm>
        </p:spPr>
        <p:txBody>
          <a:bodyPr/>
          <a:lstStyle/>
          <a:p>
            <a:r>
              <a:rPr lang="en-GB" dirty="0" err="1" smtClean="0"/>
              <a:t>Cyswllt</a:t>
            </a:r>
            <a:r>
              <a:rPr lang="en-GB" dirty="0" smtClean="0"/>
              <a:t> </a:t>
            </a:r>
            <a:r>
              <a:rPr lang="en-GB" dirty="0" err="1" smtClean="0"/>
              <a:t>gyda’r</a:t>
            </a:r>
            <a:r>
              <a:rPr lang="en-GB" dirty="0" smtClean="0"/>
              <a:t> </a:t>
            </a:r>
            <a:r>
              <a:rPr lang="en-GB" dirty="0" err="1" smtClean="0"/>
              <a:t>Aseiniad</a:t>
            </a:r>
            <a:endParaRPr lang="en-GB" dirty="0"/>
          </a:p>
        </p:txBody>
      </p:sp>
      <p:sp>
        <p:nvSpPr>
          <p:cNvPr id="3" name="Content Placeholder 2"/>
          <p:cNvSpPr>
            <a:spLocks noGrp="1"/>
          </p:cNvSpPr>
          <p:nvPr>
            <p:ph idx="1"/>
          </p:nvPr>
        </p:nvSpPr>
        <p:spPr>
          <a:xfrm>
            <a:off x="618186" y="1352551"/>
            <a:ext cx="10659414" cy="4790672"/>
          </a:xfrm>
        </p:spPr>
        <p:style>
          <a:lnRef idx="1">
            <a:schemeClr val="accent1"/>
          </a:lnRef>
          <a:fillRef idx="3">
            <a:schemeClr val="accent1"/>
          </a:fillRef>
          <a:effectRef idx="2">
            <a:schemeClr val="accent1"/>
          </a:effectRef>
          <a:fontRef idx="minor">
            <a:schemeClr val="lt1"/>
          </a:fontRef>
        </p:style>
        <p:txBody>
          <a:bodyPr>
            <a:noAutofit/>
          </a:bodyPr>
          <a:lstStyle/>
          <a:p>
            <a:r>
              <a:rPr lang="en-GB" sz="3000" cap="none" dirty="0" smtClean="0"/>
              <a:t>Mae </a:t>
            </a:r>
            <a:r>
              <a:rPr lang="en-GB" sz="3000" cap="none" dirty="0" err="1" smtClean="0"/>
              <a:t>edrych</a:t>
            </a:r>
            <a:r>
              <a:rPr lang="en-GB" sz="3000" cap="none" dirty="0" smtClean="0"/>
              <a:t> </a:t>
            </a:r>
            <a:r>
              <a:rPr lang="en-GB" sz="3000" cap="none" dirty="0" err="1" smtClean="0"/>
              <a:t>ar</a:t>
            </a:r>
            <a:r>
              <a:rPr lang="en-GB" sz="3000" cap="none" dirty="0" smtClean="0"/>
              <a:t> </a:t>
            </a:r>
            <a:r>
              <a:rPr lang="en-GB" sz="3000" cap="none" dirty="0" err="1" smtClean="0"/>
              <a:t>ddata</a:t>
            </a:r>
            <a:r>
              <a:rPr lang="en-GB" sz="3000" cap="none" dirty="0" smtClean="0"/>
              <a:t>, </a:t>
            </a:r>
            <a:r>
              <a:rPr lang="en-GB" sz="3000" cap="none" dirty="0" err="1" smtClean="0"/>
              <a:t>megis</a:t>
            </a:r>
            <a:r>
              <a:rPr lang="en-GB" sz="3000" cap="none" dirty="0" smtClean="0"/>
              <a:t> </a:t>
            </a:r>
            <a:r>
              <a:rPr lang="en-GB" sz="3000" cap="none" dirty="0" err="1" smtClean="0"/>
              <a:t>deilliant</a:t>
            </a:r>
            <a:r>
              <a:rPr lang="en-GB" sz="3000" cap="none" dirty="0" smtClean="0"/>
              <a:t> </a:t>
            </a:r>
            <a:r>
              <a:rPr lang="en-GB" sz="3000" cap="none" dirty="0" err="1" smtClean="0"/>
              <a:t>neu</a:t>
            </a:r>
            <a:r>
              <a:rPr lang="en-GB" sz="3000" cap="none" dirty="0" smtClean="0"/>
              <a:t> </a:t>
            </a:r>
            <a:r>
              <a:rPr lang="en-GB" sz="3000" cap="none" dirty="0" err="1" smtClean="0"/>
              <a:t>lefel</a:t>
            </a:r>
            <a:r>
              <a:rPr lang="en-GB" sz="3000" cap="none" dirty="0" smtClean="0"/>
              <a:t>, </a:t>
            </a:r>
            <a:r>
              <a:rPr lang="en-GB" sz="3000" cap="none" dirty="0" err="1" smtClean="0"/>
              <a:t>yn</a:t>
            </a:r>
            <a:r>
              <a:rPr lang="en-GB" sz="3000" cap="none" dirty="0" smtClean="0"/>
              <a:t> UN dull o </a:t>
            </a:r>
            <a:r>
              <a:rPr lang="en-GB" sz="3000" cap="none" dirty="0" err="1" smtClean="0"/>
              <a:t>ddadansoddi</a:t>
            </a:r>
            <a:r>
              <a:rPr lang="en-GB" sz="3000" cap="none" dirty="0" smtClean="0"/>
              <a:t>.  </a:t>
            </a:r>
          </a:p>
          <a:p>
            <a:r>
              <a:rPr lang="en-GB" sz="3000" cap="none" dirty="0" smtClean="0"/>
              <a:t>O </a:t>
            </a:r>
            <a:r>
              <a:rPr lang="en-GB" sz="3000" cap="none" dirty="0" err="1" smtClean="0"/>
              <a:t>fewn</a:t>
            </a:r>
            <a:r>
              <a:rPr lang="en-GB" sz="3000" cap="none" dirty="0" smtClean="0"/>
              <a:t> </a:t>
            </a:r>
            <a:r>
              <a:rPr lang="en-GB" sz="3000" cap="none" dirty="0" err="1" smtClean="0"/>
              <a:t>eich</a:t>
            </a:r>
            <a:r>
              <a:rPr lang="en-GB" sz="3000" cap="none" dirty="0" smtClean="0"/>
              <a:t> </a:t>
            </a:r>
            <a:r>
              <a:rPr lang="en-GB" sz="3000" cap="none" dirty="0" err="1" smtClean="0"/>
              <a:t>aseiniad</a:t>
            </a:r>
            <a:r>
              <a:rPr lang="en-GB" sz="3000" cap="none" dirty="0" smtClean="0"/>
              <a:t> </a:t>
            </a:r>
            <a:r>
              <a:rPr lang="en-GB" sz="3000" cap="none" dirty="0" err="1" smtClean="0"/>
              <a:t>gofynnir</a:t>
            </a:r>
            <a:r>
              <a:rPr lang="en-GB" sz="3000" cap="none" dirty="0" smtClean="0"/>
              <a:t> </a:t>
            </a:r>
            <a:r>
              <a:rPr lang="en-GB" sz="3000" cap="none" dirty="0" err="1" smtClean="0"/>
              <a:t>i</a:t>
            </a:r>
            <a:r>
              <a:rPr lang="en-GB" sz="3000" cap="none" dirty="0" smtClean="0"/>
              <a:t> chi </a:t>
            </a:r>
            <a:r>
              <a:rPr lang="en-GB" sz="3000" cap="none" dirty="0" err="1" smtClean="0"/>
              <a:t>ddadansoddi</a:t>
            </a:r>
            <a:r>
              <a:rPr lang="en-GB" sz="3000" cap="none" dirty="0" smtClean="0"/>
              <a:t> </a:t>
            </a:r>
            <a:r>
              <a:rPr lang="en-GB" sz="3000" cap="none" dirty="0" err="1" smtClean="0"/>
              <a:t>sut</a:t>
            </a:r>
            <a:r>
              <a:rPr lang="en-GB" sz="3000" cap="none" dirty="0" smtClean="0"/>
              <a:t> </a:t>
            </a:r>
            <a:r>
              <a:rPr lang="en-GB" sz="3000" cap="none" dirty="0" err="1" smtClean="0"/>
              <a:t>mae</a:t>
            </a:r>
            <a:r>
              <a:rPr lang="en-GB" sz="3000" cap="none" dirty="0" smtClean="0"/>
              <a:t> </a:t>
            </a:r>
            <a:r>
              <a:rPr lang="en-GB" sz="3000" cap="none" dirty="0" err="1" smtClean="0"/>
              <a:t>plentyn</a:t>
            </a:r>
            <a:r>
              <a:rPr lang="en-GB" sz="3000" cap="none" dirty="0" smtClean="0"/>
              <a:t> </a:t>
            </a:r>
            <a:r>
              <a:rPr lang="en-GB" sz="3000" cap="none" dirty="0" err="1" smtClean="0"/>
              <a:t>yn</a:t>
            </a:r>
            <a:r>
              <a:rPr lang="en-GB" sz="3000" cap="none" dirty="0" smtClean="0"/>
              <a:t> </a:t>
            </a:r>
            <a:r>
              <a:rPr lang="en-GB" sz="3000" cap="none" dirty="0" err="1" smtClean="0"/>
              <a:t>dysgu</a:t>
            </a:r>
            <a:r>
              <a:rPr lang="en-GB" sz="3000" cap="none" dirty="0" smtClean="0"/>
              <a:t> </a:t>
            </a:r>
            <a:r>
              <a:rPr lang="en-GB" sz="3000" cap="none" dirty="0" err="1" smtClean="0"/>
              <a:t>iaith</a:t>
            </a:r>
            <a:r>
              <a:rPr lang="en-GB" sz="3000" cap="none" dirty="0" smtClean="0"/>
              <a:t> a </a:t>
            </a:r>
            <a:r>
              <a:rPr lang="en-GB" sz="3000" cap="none" dirty="0" err="1" smtClean="0"/>
              <a:t>mathemateg</a:t>
            </a:r>
            <a:r>
              <a:rPr lang="en-GB" sz="3000" cap="none" dirty="0" smtClean="0"/>
              <a:t> </a:t>
            </a:r>
            <a:r>
              <a:rPr lang="en-GB" sz="3000" cap="none" dirty="0" err="1" smtClean="0"/>
              <a:t>gydag</a:t>
            </a:r>
            <a:r>
              <a:rPr lang="en-GB" sz="3000" cap="none" dirty="0" smtClean="0"/>
              <a:t> </a:t>
            </a:r>
            <a:r>
              <a:rPr lang="en-GB" sz="3000" cap="none" dirty="0" err="1" smtClean="0"/>
              <a:t>argymhellion</a:t>
            </a:r>
            <a:r>
              <a:rPr lang="en-GB" sz="3000" cap="none" dirty="0" smtClean="0"/>
              <a:t> </a:t>
            </a:r>
            <a:r>
              <a:rPr lang="en-GB" sz="3000" cap="none" dirty="0" err="1" smtClean="0"/>
              <a:t>ar</a:t>
            </a:r>
            <a:r>
              <a:rPr lang="en-GB" sz="3000" cap="none" dirty="0" smtClean="0"/>
              <a:t> </a:t>
            </a:r>
            <a:r>
              <a:rPr lang="en-GB" sz="3000" cap="none" dirty="0" err="1" smtClean="0"/>
              <a:t>gyfer</a:t>
            </a:r>
            <a:r>
              <a:rPr lang="en-GB" sz="3000" cap="none" dirty="0" smtClean="0"/>
              <a:t> </a:t>
            </a:r>
            <a:r>
              <a:rPr lang="en-GB" sz="3000" cap="none" dirty="0" err="1" smtClean="0"/>
              <a:t>sicrhau</a:t>
            </a:r>
            <a:r>
              <a:rPr lang="en-GB" sz="3000" cap="none" dirty="0" smtClean="0"/>
              <a:t> </a:t>
            </a:r>
            <a:r>
              <a:rPr lang="en-GB" sz="3000" cap="none" dirty="0" err="1" smtClean="0"/>
              <a:t>cynnydd</a:t>
            </a:r>
            <a:r>
              <a:rPr lang="en-GB" sz="3000" cap="none" dirty="0" smtClean="0"/>
              <a:t>.</a:t>
            </a:r>
          </a:p>
          <a:p>
            <a:r>
              <a:rPr lang="en-GB" sz="3000" cap="none" dirty="0" err="1" smtClean="0"/>
              <a:t>Cydweithiwch</a:t>
            </a:r>
            <a:r>
              <a:rPr lang="en-GB" sz="3000" cap="none" dirty="0" smtClean="0"/>
              <a:t> </a:t>
            </a:r>
            <a:r>
              <a:rPr lang="en-GB" sz="3000" cap="none" dirty="0" err="1" smtClean="0"/>
              <a:t>unwaith</a:t>
            </a:r>
            <a:r>
              <a:rPr lang="en-GB" sz="3000" cap="none" dirty="0" smtClean="0"/>
              <a:t> </a:t>
            </a:r>
            <a:r>
              <a:rPr lang="en-GB" sz="3000" cap="none" dirty="0" err="1" smtClean="0"/>
              <a:t>eto</a:t>
            </a:r>
            <a:r>
              <a:rPr lang="en-GB" sz="3000" cap="none" dirty="0" smtClean="0"/>
              <a:t> </a:t>
            </a:r>
            <a:r>
              <a:rPr lang="en-GB" sz="3000" cap="none" dirty="0" err="1" smtClean="0"/>
              <a:t>yn</a:t>
            </a:r>
            <a:r>
              <a:rPr lang="en-GB" sz="3000" cap="none" dirty="0" smtClean="0"/>
              <a:t> </a:t>
            </a:r>
            <a:r>
              <a:rPr lang="en-GB" sz="3000" cap="none" dirty="0" err="1" smtClean="0"/>
              <a:t>eich</a:t>
            </a:r>
            <a:r>
              <a:rPr lang="en-GB" sz="3000" cap="none" dirty="0" smtClean="0"/>
              <a:t> </a:t>
            </a:r>
            <a:r>
              <a:rPr lang="en-GB" sz="3000" cap="none" dirty="0" err="1" smtClean="0"/>
              <a:t>parau</a:t>
            </a:r>
            <a:r>
              <a:rPr lang="en-GB" sz="3000" cap="none" dirty="0" smtClean="0"/>
              <a:t> </a:t>
            </a:r>
            <a:r>
              <a:rPr lang="en-GB" sz="3000" cap="none" dirty="0" err="1" smtClean="0"/>
              <a:t>er</a:t>
            </a:r>
            <a:r>
              <a:rPr lang="en-GB" sz="3000" cap="none" dirty="0" smtClean="0"/>
              <a:t> </a:t>
            </a:r>
            <a:r>
              <a:rPr lang="en-GB" sz="3000" cap="none" dirty="0" err="1" smtClean="0"/>
              <a:t>mwyn</a:t>
            </a:r>
            <a:r>
              <a:rPr lang="en-GB" sz="3000" cap="none" dirty="0" smtClean="0"/>
              <a:t> </a:t>
            </a:r>
            <a:r>
              <a:rPr lang="en-GB" sz="3000" cap="none" dirty="0" err="1" smtClean="0"/>
              <a:t>cynnig</a:t>
            </a:r>
            <a:r>
              <a:rPr lang="en-GB" sz="3000" cap="none" dirty="0" smtClean="0"/>
              <a:t> </a:t>
            </a:r>
            <a:r>
              <a:rPr lang="en-GB" sz="3000" cap="none" dirty="0" err="1" smtClean="0"/>
              <a:t>argymhellion</a:t>
            </a:r>
            <a:r>
              <a:rPr lang="en-GB" sz="3000" cap="none" dirty="0" smtClean="0"/>
              <a:t> </a:t>
            </a:r>
            <a:r>
              <a:rPr lang="en-GB" sz="3000" cap="none" dirty="0" err="1" smtClean="0"/>
              <a:t>h.y</a:t>
            </a:r>
            <a:r>
              <a:rPr lang="en-GB" sz="3000" cap="none" dirty="0" smtClean="0"/>
              <a:t>. </a:t>
            </a:r>
            <a:r>
              <a:rPr lang="en-GB" sz="3000" cap="none" dirty="0" err="1" smtClean="0"/>
              <a:t>sut</a:t>
            </a:r>
            <a:r>
              <a:rPr lang="en-GB" sz="3000" cap="none" dirty="0" smtClean="0"/>
              <a:t> </a:t>
            </a:r>
            <a:r>
              <a:rPr lang="en-GB" sz="3000" cap="none" dirty="0" err="1" smtClean="0"/>
              <a:t>allai’r</a:t>
            </a:r>
            <a:r>
              <a:rPr lang="en-GB" sz="3000" cap="none" dirty="0" smtClean="0"/>
              <a:t> </a:t>
            </a:r>
            <a:r>
              <a:rPr lang="en-GB" sz="3000" cap="none" dirty="0" err="1" smtClean="0"/>
              <a:t>plentyn</a:t>
            </a:r>
            <a:r>
              <a:rPr lang="en-GB" sz="3000" cap="none" dirty="0" smtClean="0"/>
              <a:t> </a:t>
            </a:r>
            <a:r>
              <a:rPr lang="en-GB" sz="3000" cap="none" dirty="0" err="1" smtClean="0"/>
              <a:t>gael</a:t>
            </a:r>
            <a:r>
              <a:rPr lang="en-GB" sz="3000" cap="none" dirty="0" smtClean="0"/>
              <a:t> </a:t>
            </a:r>
            <a:r>
              <a:rPr lang="en-GB" sz="3000" cap="none" dirty="0" err="1" smtClean="0"/>
              <a:t>ei</a:t>
            </a:r>
            <a:r>
              <a:rPr lang="en-GB" sz="3000" cap="none" dirty="0" smtClean="0"/>
              <a:t> </a:t>
            </a:r>
            <a:r>
              <a:rPr lang="en-GB" sz="3000" cap="none" dirty="0" err="1" smtClean="0"/>
              <a:t>gefnogi</a:t>
            </a:r>
            <a:r>
              <a:rPr lang="en-GB" sz="3000" cap="none" dirty="0" smtClean="0"/>
              <a:t> </a:t>
            </a:r>
            <a:r>
              <a:rPr lang="en-GB" sz="3000" cap="none" dirty="0" err="1" smtClean="0"/>
              <a:t>er</a:t>
            </a:r>
            <a:r>
              <a:rPr lang="en-GB" sz="3000" cap="none" dirty="0" smtClean="0"/>
              <a:t> </a:t>
            </a:r>
            <a:r>
              <a:rPr lang="en-GB" sz="3000" cap="none" dirty="0" err="1" smtClean="0"/>
              <a:t>mwyn</a:t>
            </a:r>
            <a:r>
              <a:rPr lang="en-GB" sz="3000" cap="none" dirty="0" smtClean="0"/>
              <a:t> </a:t>
            </a:r>
            <a:r>
              <a:rPr lang="en-GB" sz="3000" cap="none" dirty="0" err="1" smtClean="0"/>
              <a:t>iddo</a:t>
            </a:r>
            <a:r>
              <a:rPr lang="en-GB" sz="3000" cap="none" dirty="0" smtClean="0"/>
              <a:t>/</a:t>
            </a:r>
            <a:r>
              <a:rPr lang="en-GB" sz="3000" cap="none" dirty="0" err="1" smtClean="0"/>
              <a:t>i</a:t>
            </a:r>
            <a:r>
              <a:rPr lang="en-GB" sz="3000" cap="none" dirty="0" smtClean="0"/>
              <a:t> </a:t>
            </a:r>
            <a:r>
              <a:rPr lang="en-GB" sz="3000" cap="none" dirty="0" err="1" smtClean="0"/>
              <a:t>wneud</a:t>
            </a:r>
            <a:r>
              <a:rPr lang="en-GB" sz="3000" cap="none" dirty="0" smtClean="0"/>
              <a:t> </a:t>
            </a:r>
            <a:r>
              <a:rPr lang="en-GB" sz="3000" cap="none" dirty="0" err="1" smtClean="0"/>
              <a:t>cynnydd</a:t>
            </a:r>
            <a:r>
              <a:rPr lang="en-GB" sz="3000" cap="none" dirty="0" smtClean="0"/>
              <a:t>.</a:t>
            </a:r>
            <a:endParaRPr lang="en-GB" sz="3000" cap="none" dirty="0"/>
          </a:p>
        </p:txBody>
      </p:sp>
    </p:spTree>
    <p:extLst>
      <p:ext uri="{BB962C8B-B14F-4D97-AF65-F5344CB8AC3E}">
        <p14:creationId xmlns:p14="http://schemas.microsoft.com/office/powerpoint/2010/main" val="133689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1669775" y="2517913"/>
            <a:ext cx="8998226" cy="2743201"/>
          </a:xfrm>
          <a:prstGeom prst="wedgeRoundRectCallout">
            <a:avLst>
              <a:gd name="adj1" fmla="val -4610"/>
              <a:gd name="adj2" fmla="val -66263"/>
              <a:gd name="adj3" fmla="val 16667"/>
            </a:avLst>
          </a:prstGeom>
          <a:solidFill>
            <a:srgbClr val="2525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842052" y="2517913"/>
            <a:ext cx="8401878" cy="2585323"/>
          </a:xfrm>
          <a:prstGeom prst="rect">
            <a:avLst/>
          </a:prstGeom>
          <a:noFill/>
        </p:spPr>
        <p:txBody>
          <a:bodyPr wrap="square" rtlCol="0">
            <a:spAutoFit/>
          </a:bodyPr>
          <a:lstStyle/>
          <a:p>
            <a:endParaRPr lang="en-GB" dirty="0" smtClean="0">
              <a:solidFill>
                <a:schemeClr val="bg1">
                  <a:lumMod val="85000"/>
                </a:schemeClr>
              </a:solidFill>
            </a:endParaRPr>
          </a:p>
          <a:p>
            <a:pPr algn="ctr"/>
            <a:r>
              <a:rPr lang="en-GB" sz="3600" dirty="0" err="1" smtClean="0">
                <a:solidFill>
                  <a:schemeClr val="bg1">
                    <a:lumMod val="85000"/>
                  </a:schemeClr>
                </a:solidFill>
              </a:rPr>
              <a:t>Cyfle</a:t>
            </a:r>
            <a:r>
              <a:rPr lang="en-GB" sz="3600" dirty="0" smtClean="0">
                <a:solidFill>
                  <a:schemeClr val="bg1">
                    <a:lumMod val="85000"/>
                  </a:schemeClr>
                </a:solidFill>
              </a:rPr>
              <a:t> </a:t>
            </a:r>
            <a:r>
              <a:rPr lang="en-GB" sz="3600" dirty="0" err="1" smtClean="0">
                <a:solidFill>
                  <a:schemeClr val="bg1">
                    <a:lumMod val="85000"/>
                  </a:schemeClr>
                </a:solidFill>
              </a:rPr>
              <a:t>i</a:t>
            </a:r>
            <a:r>
              <a:rPr lang="en-GB" sz="3600" dirty="0" smtClean="0">
                <a:solidFill>
                  <a:schemeClr val="bg1">
                    <a:lumMod val="85000"/>
                  </a:schemeClr>
                </a:solidFill>
              </a:rPr>
              <a:t> </a:t>
            </a:r>
            <a:r>
              <a:rPr lang="en-GB" sz="3600" dirty="0" err="1" smtClean="0">
                <a:solidFill>
                  <a:schemeClr val="bg1">
                    <a:lumMod val="85000"/>
                  </a:schemeClr>
                </a:solidFill>
              </a:rPr>
              <a:t>ddangos</a:t>
            </a:r>
            <a:r>
              <a:rPr lang="en-GB" sz="3600" dirty="0" smtClean="0">
                <a:solidFill>
                  <a:schemeClr val="bg1">
                    <a:lumMod val="85000"/>
                  </a:schemeClr>
                </a:solidFill>
              </a:rPr>
              <a:t> </a:t>
            </a:r>
            <a:r>
              <a:rPr lang="en-GB" sz="3600" dirty="0" err="1" smtClean="0">
                <a:solidFill>
                  <a:schemeClr val="bg1">
                    <a:lumMod val="85000"/>
                  </a:schemeClr>
                </a:solidFill>
              </a:rPr>
              <a:t>eich</a:t>
            </a:r>
            <a:r>
              <a:rPr lang="en-GB" sz="3600" dirty="0" smtClean="0">
                <a:solidFill>
                  <a:schemeClr val="bg1">
                    <a:lumMod val="85000"/>
                  </a:schemeClr>
                </a:solidFill>
              </a:rPr>
              <a:t> </a:t>
            </a:r>
            <a:r>
              <a:rPr lang="en-GB" sz="3600" dirty="0" err="1" smtClean="0">
                <a:solidFill>
                  <a:schemeClr val="bg1">
                    <a:lumMod val="85000"/>
                  </a:schemeClr>
                </a:solidFill>
              </a:rPr>
              <a:t>gwybodaeth</a:t>
            </a:r>
            <a:r>
              <a:rPr lang="en-GB" sz="3600" dirty="0" smtClean="0">
                <a:solidFill>
                  <a:schemeClr val="bg1">
                    <a:lumMod val="85000"/>
                  </a:schemeClr>
                </a:solidFill>
              </a:rPr>
              <a:t> am y </a:t>
            </a:r>
            <a:r>
              <a:rPr lang="en-GB" sz="3600" dirty="0" err="1" smtClean="0">
                <a:solidFill>
                  <a:schemeClr val="bg1">
                    <a:lumMod val="85000"/>
                  </a:schemeClr>
                </a:solidFill>
              </a:rPr>
              <a:t>Gofynion</a:t>
            </a:r>
            <a:r>
              <a:rPr lang="en-GB" sz="3600" dirty="0" smtClean="0">
                <a:solidFill>
                  <a:schemeClr val="bg1">
                    <a:lumMod val="85000"/>
                  </a:schemeClr>
                </a:solidFill>
              </a:rPr>
              <a:t> </a:t>
            </a:r>
            <a:r>
              <a:rPr lang="en-GB" sz="3600" dirty="0" err="1" smtClean="0">
                <a:solidFill>
                  <a:schemeClr val="bg1">
                    <a:lumMod val="85000"/>
                  </a:schemeClr>
                </a:solidFill>
              </a:rPr>
              <a:t>Asesu</a:t>
            </a:r>
            <a:r>
              <a:rPr lang="en-GB" sz="3600" dirty="0" smtClean="0">
                <a:solidFill>
                  <a:schemeClr val="bg1">
                    <a:lumMod val="85000"/>
                  </a:schemeClr>
                </a:solidFill>
              </a:rPr>
              <a:t> </a:t>
            </a:r>
            <a:r>
              <a:rPr lang="en-GB" sz="3600" dirty="0" err="1" smtClean="0">
                <a:solidFill>
                  <a:schemeClr val="bg1">
                    <a:lumMod val="85000"/>
                  </a:schemeClr>
                </a:solidFill>
              </a:rPr>
              <a:t>Statudol</a:t>
            </a:r>
            <a:endParaRPr lang="en-GB" sz="3600" dirty="0" smtClean="0">
              <a:solidFill>
                <a:schemeClr val="bg1">
                  <a:lumMod val="85000"/>
                </a:schemeClr>
              </a:solidFill>
            </a:endParaRPr>
          </a:p>
          <a:p>
            <a:pPr algn="ctr"/>
            <a:r>
              <a:rPr lang="en-GB" sz="3600" dirty="0" smtClean="0">
                <a:solidFill>
                  <a:schemeClr val="bg1"/>
                </a:solidFill>
              </a:rPr>
              <a:t>A chance to show your understanding of the </a:t>
            </a:r>
            <a:r>
              <a:rPr lang="en-GB" sz="3600" dirty="0">
                <a:solidFill>
                  <a:schemeClr val="bg1"/>
                </a:solidFill>
              </a:rPr>
              <a:t>Statutory Assessment </a:t>
            </a:r>
            <a:r>
              <a:rPr lang="en-GB" sz="3600" dirty="0" smtClean="0">
                <a:solidFill>
                  <a:schemeClr val="bg1"/>
                </a:solidFill>
              </a:rPr>
              <a:t>Requirements!</a:t>
            </a:r>
            <a:endParaRPr lang="en-GB" sz="3600" dirty="0">
              <a:solidFill>
                <a:schemeClr val="bg1"/>
              </a:solidFill>
            </a:endParaRPr>
          </a:p>
        </p:txBody>
      </p:sp>
      <p:pic>
        <p:nvPicPr>
          <p:cNvPr id="4" name="Picture 3"/>
          <p:cNvPicPr>
            <a:picLocks noChangeAspect="1"/>
          </p:cNvPicPr>
          <p:nvPr/>
        </p:nvPicPr>
        <p:blipFill>
          <a:blip r:embed="rId3"/>
          <a:stretch>
            <a:fillRect/>
          </a:stretch>
        </p:blipFill>
        <p:spPr>
          <a:xfrm>
            <a:off x="4450779" y="232278"/>
            <a:ext cx="3492500" cy="1715226"/>
          </a:xfrm>
          <a:prstGeom prst="rect">
            <a:avLst/>
          </a:prstGeom>
        </p:spPr>
      </p:pic>
    </p:spTree>
    <p:extLst>
      <p:ext uri="{BB962C8B-B14F-4D97-AF65-F5344CB8AC3E}">
        <p14:creationId xmlns:p14="http://schemas.microsoft.com/office/powerpoint/2010/main" val="16516723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482</TotalTime>
  <Words>997</Words>
  <Application>Microsoft Office PowerPoint</Application>
  <PresentationFormat>Widescreen</PresentationFormat>
  <Paragraphs>100</Paragraphs>
  <Slides>18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Identifying characteristics of outcomes/levels within work</vt:lpstr>
      <vt:lpstr>Link to your Assignment</vt:lpstr>
      <vt:lpstr>Adnabod Nodweddion Deilliannau/Lefelau o fewn Darnau o Waith </vt:lpstr>
      <vt:lpstr>Cyswllt gyda’r Aseiniad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Wallis</dc:creator>
  <cp:lastModifiedBy>Nerys Defis</cp:lastModifiedBy>
  <cp:revision>41</cp:revision>
  <dcterms:created xsi:type="dcterms:W3CDTF">2016-11-03T15:01:41Z</dcterms:created>
  <dcterms:modified xsi:type="dcterms:W3CDTF">2019-02-13T22:42:29Z</dcterms:modified>
</cp:coreProperties>
</file>