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3"/>
  </p:notesMasterIdLst>
  <p:handoutMasterIdLst>
    <p:handoutMasterId r:id="rId6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9" r:id="rId12"/>
    <p:sldId id="270" r:id="rId13"/>
    <p:sldId id="272" r:id="rId14"/>
    <p:sldId id="273" r:id="rId15"/>
    <p:sldId id="263" r:id="rId16"/>
    <p:sldId id="271" r:id="rId17"/>
    <p:sldId id="264" r:id="rId18"/>
    <p:sldId id="265" r:id="rId19"/>
    <p:sldId id="266" r:id="rId20"/>
    <p:sldId id="267" r:id="rId21"/>
    <p:sldId id="268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92" r:id="rId37"/>
    <p:sldId id="288" r:id="rId38"/>
    <p:sldId id="289" r:id="rId39"/>
    <p:sldId id="290" r:id="rId40"/>
    <p:sldId id="291" r:id="rId41"/>
    <p:sldId id="293" r:id="rId42"/>
    <p:sldId id="477" r:id="rId43"/>
    <p:sldId id="478" r:id="rId44"/>
    <p:sldId id="481" r:id="rId45"/>
    <p:sldId id="294" r:id="rId46"/>
    <p:sldId id="295" r:id="rId47"/>
    <p:sldId id="296" r:id="rId48"/>
    <p:sldId id="297" r:id="rId49"/>
    <p:sldId id="298" r:id="rId50"/>
    <p:sldId id="482" r:id="rId51"/>
    <p:sldId id="299" r:id="rId52"/>
    <p:sldId id="300" r:id="rId53"/>
    <p:sldId id="483" r:id="rId54"/>
    <p:sldId id="484" r:id="rId55"/>
    <p:sldId id="485" r:id="rId56"/>
    <p:sldId id="486" r:id="rId57"/>
    <p:sldId id="487" r:id="rId58"/>
    <p:sldId id="488" r:id="rId59"/>
    <p:sldId id="489" r:id="rId60"/>
    <p:sldId id="490" r:id="rId61"/>
    <p:sldId id="491" r:id="rId6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7" autoAdjust="0"/>
    <p:restoredTop sz="94718"/>
  </p:normalViewPr>
  <p:slideViewPr>
    <p:cSldViewPr snapToGrid="0">
      <p:cViewPr varScale="1">
        <p:scale>
          <a:sx n="97" d="100"/>
          <a:sy n="97" d="100"/>
        </p:scale>
        <p:origin x="69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notesMaster" Target="notesMasters/notesMaster1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handoutMaster" Target="handoutMasters/handoutMaster1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25/11/2024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25/11/2024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en.cppreference.com/w/cpp/container/priority_queue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Week 8 - Pathfinding,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CAE6-8B00-9233-40EF-2D987F3B7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51707-982F-43C5-9B5A-66A0CBAD1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Prerequisites - containers</a:t>
            </a:r>
          </a:p>
          <a:p>
            <a:r>
              <a:rPr lang="en-GB" dirty="0"/>
              <a:t>Prerequisites – iterators</a:t>
            </a:r>
          </a:p>
          <a:p>
            <a:r>
              <a:rPr lang="en-GB" dirty="0"/>
              <a:t>Dijkstra in code</a:t>
            </a:r>
          </a:p>
          <a:p>
            <a:r>
              <a:rPr lang="en-GB" dirty="0"/>
              <a:t>Exercise: A*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83BB4-D11F-1F2E-6008-EE799F9C2B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5869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734F8-A7FC-E880-0D30-4292993ED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BFB76-322B-1D12-0DE4-B7E6C056A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18ED5-D895-C1F1-B9F5-4E15007DC0D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233BA-43C0-C738-18CF-CF3D361F9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7BA8E-7784-648D-E91A-9CA2CFBFA9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778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E1D5C-8AE1-440D-AC22-C42A0CAE7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1566A-E4EB-4473-A2EB-E133FC23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The STL has 4 different kinds of data structures:</a:t>
            </a:r>
          </a:p>
          <a:p>
            <a:r>
              <a:rPr lang="en-GB" dirty="0"/>
              <a:t>Sequenced</a:t>
            </a:r>
          </a:p>
          <a:p>
            <a:pPr lvl="1"/>
            <a:r>
              <a:rPr lang="en-GB" dirty="0"/>
              <a:t>Elements stored in order, with a fixed (though changeable) size.</a:t>
            </a:r>
          </a:p>
          <a:p>
            <a:pPr lvl="1"/>
            <a:r>
              <a:rPr lang="en-GB" dirty="0"/>
              <a:t>Fast to access by their index, using the [] notation.</a:t>
            </a:r>
          </a:p>
          <a:p>
            <a:pPr lvl="1"/>
            <a:r>
              <a:rPr lang="en-GB" dirty="0"/>
              <a:t>Slow to modify (insert or delete) other than on the ends.</a:t>
            </a:r>
          </a:p>
          <a:p>
            <a:r>
              <a:rPr lang="en-GB" dirty="0"/>
              <a:t>Associative ordered</a:t>
            </a:r>
          </a:p>
          <a:p>
            <a:pPr lvl="1"/>
            <a:r>
              <a:rPr lang="en-GB" dirty="0"/>
              <a:t>Held in a specified order.</a:t>
            </a:r>
          </a:p>
          <a:p>
            <a:pPr lvl="1"/>
            <a:r>
              <a:rPr lang="en-GB" dirty="0"/>
              <a:t>Fast (O(log n)) to search.</a:t>
            </a:r>
          </a:p>
          <a:p>
            <a:r>
              <a:rPr lang="en-GB" dirty="0"/>
              <a:t>Associative unordered</a:t>
            </a:r>
          </a:p>
          <a:p>
            <a:pPr lvl="1"/>
            <a:r>
              <a:rPr lang="en-GB" dirty="0"/>
              <a:t>Unordered, but hashed.</a:t>
            </a:r>
          </a:p>
          <a:p>
            <a:pPr lvl="1"/>
            <a:r>
              <a:rPr lang="en-GB" dirty="0"/>
              <a:t>O(1) amortised, O(n) worst case.</a:t>
            </a:r>
          </a:p>
          <a:p>
            <a:r>
              <a:rPr lang="en-GB" dirty="0"/>
              <a:t>Adapters</a:t>
            </a:r>
          </a:p>
          <a:p>
            <a:pPr lvl="1"/>
            <a:r>
              <a:rPr lang="en-GB" dirty="0"/>
              <a:t>Alternative interfaces to other containers.</a:t>
            </a:r>
          </a:p>
        </p:txBody>
      </p:sp>
    </p:spTree>
    <p:extLst>
      <p:ext uri="{BB962C8B-B14F-4D97-AF65-F5344CB8AC3E}">
        <p14:creationId xmlns:p14="http://schemas.microsoft.com/office/powerpoint/2010/main" val="1807030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88467-C6B9-4590-8060-6438B1607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205" y="238539"/>
            <a:ext cx="9779183" cy="823085"/>
          </a:xfrm>
        </p:spPr>
        <p:txBody>
          <a:bodyPr/>
          <a:lstStyle/>
          <a:p>
            <a:r>
              <a:rPr lang="en-GB" dirty="0"/>
              <a:t>Sequence 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84EAC-93F0-42D4-B134-8DB6ED3D3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15" y="1151659"/>
            <a:ext cx="9779182" cy="3999019"/>
          </a:xfrm>
        </p:spPr>
        <p:txBody>
          <a:bodyPr/>
          <a:lstStyle/>
          <a:p>
            <a:r>
              <a:rPr lang="en-GB" dirty="0"/>
              <a:t>array – we know what these are.</a:t>
            </a:r>
          </a:p>
          <a:p>
            <a:r>
              <a:rPr lang="en-GB" dirty="0"/>
              <a:t>vector – these too.  “Resizable” array container.</a:t>
            </a:r>
          </a:p>
          <a:p>
            <a:r>
              <a:rPr lang="en-GB" dirty="0"/>
              <a:t>deque (deck) – double ended queue.</a:t>
            </a:r>
          </a:p>
          <a:p>
            <a:r>
              <a:rPr lang="en-GB" dirty="0" err="1"/>
              <a:t>forward_list</a:t>
            </a:r>
            <a:r>
              <a:rPr lang="en-GB" dirty="0"/>
              <a:t> – single-linked list.  Work with at the end – better performance for random case insertion/deletion than vector/deque.  No array notation for access.</a:t>
            </a:r>
          </a:p>
          <a:p>
            <a:r>
              <a:rPr lang="en-GB" dirty="0"/>
              <a:t>list – double-linked list.  Like </a:t>
            </a:r>
            <a:r>
              <a:rPr lang="en-GB" dirty="0" err="1"/>
              <a:t>forward_list</a:t>
            </a:r>
            <a:r>
              <a:rPr lang="en-GB" dirty="0"/>
              <a:t>, but workable at either end.</a:t>
            </a:r>
          </a:p>
        </p:txBody>
      </p:sp>
    </p:spTree>
    <p:extLst>
      <p:ext uri="{BB962C8B-B14F-4D97-AF65-F5344CB8AC3E}">
        <p14:creationId xmlns:p14="http://schemas.microsoft.com/office/powerpoint/2010/main" val="2851653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2770-F2F2-4FBD-8E65-C9A22E4FB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239" y="132522"/>
            <a:ext cx="9779183" cy="787746"/>
          </a:xfrm>
        </p:spPr>
        <p:txBody>
          <a:bodyPr/>
          <a:lstStyle/>
          <a:p>
            <a:r>
              <a:rPr lang="en-GB" dirty="0"/>
              <a:t>Associative 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2AFB7-EE94-45E2-A8CD-A6EA23FA4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026" y="1101380"/>
            <a:ext cx="10544314" cy="3366815"/>
          </a:xfrm>
        </p:spPr>
        <p:txBody>
          <a:bodyPr/>
          <a:lstStyle/>
          <a:p>
            <a:r>
              <a:rPr lang="en-GB" dirty="0"/>
              <a:t>set – a sorted container which holds only unique values. Ordered, implemented as a binary search tree.</a:t>
            </a:r>
          </a:p>
          <a:p>
            <a:r>
              <a:rPr lang="en-GB" dirty="0"/>
              <a:t>multiset – like a set, but supporting duplicate values.</a:t>
            </a:r>
          </a:p>
          <a:p>
            <a:r>
              <a:rPr lang="en-GB" dirty="0"/>
              <a:t>map – associative, allowing you to pair a unique key of an arbitrary type with a value of another arbitrary type.</a:t>
            </a:r>
          </a:p>
          <a:p>
            <a:r>
              <a:rPr lang="en-GB" dirty="0"/>
              <a:t>multimap – like map, but with multiple key mappings permitted.</a:t>
            </a:r>
          </a:p>
          <a:p>
            <a:r>
              <a:rPr lang="en-GB" dirty="0"/>
              <a:t>Also, the above each have an unordered version:</a:t>
            </a:r>
          </a:p>
          <a:p>
            <a:pPr lvl="1"/>
            <a:r>
              <a:rPr lang="en-GB" dirty="0" err="1"/>
              <a:t>unordered_set</a:t>
            </a:r>
            <a:r>
              <a:rPr lang="en-GB" dirty="0"/>
              <a:t>, </a:t>
            </a:r>
            <a:r>
              <a:rPr lang="en-GB" dirty="0" err="1"/>
              <a:t>unordered_multiset</a:t>
            </a:r>
            <a:r>
              <a:rPr lang="en-GB" dirty="0"/>
              <a:t>, </a:t>
            </a:r>
            <a:r>
              <a:rPr lang="en-GB" dirty="0" err="1"/>
              <a:t>unordered_map</a:t>
            </a:r>
            <a:r>
              <a:rPr lang="en-GB" dirty="0"/>
              <a:t>, </a:t>
            </a:r>
            <a:r>
              <a:rPr lang="en-GB" dirty="0" err="1"/>
              <a:t>unordered_multimap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Organised into buckets by their hash value for fast access.</a:t>
            </a:r>
          </a:p>
        </p:txBody>
      </p:sp>
    </p:spTree>
    <p:extLst>
      <p:ext uri="{BB962C8B-B14F-4D97-AF65-F5344CB8AC3E}">
        <p14:creationId xmlns:p14="http://schemas.microsoft.com/office/powerpoint/2010/main" val="2359248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30F36-1342-41E5-9BD9-006F96EA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Adapter 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5EAC8-5C1A-46E2-8ABB-0B8969C59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Adapter containers provide (deliberately) limited interfaces to other containers.</a:t>
            </a:r>
          </a:p>
          <a:p>
            <a:pPr lvl="1"/>
            <a:r>
              <a:rPr lang="en-GB" dirty="0"/>
              <a:t>stack – FILO structure.</a:t>
            </a:r>
          </a:p>
          <a:p>
            <a:pPr lvl="1"/>
            <a:r>
              <a:rPr lang="en-GB" dirty="0"/>
              <a:t>queue – FIFO structure.</a:t>
            </a:r>
          </a:p>
          <a:p>
            <a:pPr lvl="1"/>
            <a:r>
              <a:rPr lang="en-GB" dirty="0" err="1"/>
              <a:t>priority_queue</a:t>
            </a:r>
            <a:r>
              <a:rPr lang="en-GB" dirty="0"/>
              <a:t> – heap for sorted-order element access.</a:t>
            </a:r>
          </a:p>
        </p:txBody>
      </p:sp>
    </p:spTree>
    <p:extLst>
      <p:ext uri="{BB962C8B-B14F-4D97-AF65-F5344CB8AC3E}">
        <p14:creationId xmlns:p14="http://schemas.microsoft.com/office/powerpoint/2010/main" val="719481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4ED67-FF60-A418-AEE1-2E825E159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30753"/>
          </a:xfrm>
        </p:spPr>
        <p:txBody>
          <a:bodyPr/>
          <a:lstStyle/>
          <a:p>
            <a:r>
              <a:rPr lang="en-GB" dirty="0"/>
              <a:t>Example - vector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7C16D-4B2E-E22D-A769-61D14302EA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9F273CE-D9DB-7ABC-6024-018E3B92C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424" y="1612186"/>
            <a:ext cx="5068007" cy="35152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47AB17-FC09-A535-4F0D-74B2902992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5407" y="2407902"/>
            <a:ext cx="551393" cy="204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454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D2AAC-E8D8-57E8-EE55-27E3D81D6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342393"/>
            <a:ext cx="9779183" cy="664399"/>
          </a:xfrm>
        </p:spPr>
        <p:txBody>
          <a:bodyPr/>
          <a:lstStyle/>
          <a:p>
            <a:r>
              <a:rPr lang="en-GB" dirty="0"/>
              <a:t>Example - deque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C1734-B6F9-6EC9-23BE-36AAEFA31D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5EB5B9-1720-74E0-FC37-375E0F1B6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491" y="1638050"/>
            <a:ext cx="5134692" cy="35819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D1E96A0-64CF-35F2-281F-A6D11E6F3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6085" y="2407902"/>
            <a:ext cx="551393" cy="204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310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7C4C7-6CE7-C6BE-7FE3-1B5A68EDD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B5001-C3C8-6F3B-BA8C-850EE75D4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750" y="-54077"/>
            <a:ext cx="9779183" cy="1325563"/>
          </a:xfrm>
        </p:spPr>
        <p:txBody>
          <a:bodyPr/>
          <a:lstStyle/>
          <a:p>
            <a:r>
              <a:rPr lang="en-GB" dirty="0"/>
              <a:t>Example - stack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59007-77A7-574F-99F1-F29E162B39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ABA36-D6BF-288D-5FBC-C3CA4A5A17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560" y="1561181"/>
            <a:ext cx="5534797" cy="3848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D0A123-01B1-3A1E-9851-93F8349CA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301" y="2416780"/>
            <a:ext cx="432404" cy="202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26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C0F0C-B3C1-3FDF-1627-3DBDD48FA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70466-541A-A18D-7D68-E8EE5FE69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F735D-77EA-E9EC-E330-F0B22F0E2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sequence containers – they hold data in the order we provide it.</a:t>
            </a:r>
          </a:p>
          <a:p>
            <a:r>
              <a:rPr lang="en-GB" dirty="0"/>
              <a:t>How we access the data can vary.</a:t>
            </a:r>
          </a:p>
          <a:p>
            <a:r>
              <a:rPr lang="en-GB" dirty="0"/>
              <a:t>You may have noticed that a vector and deque can be accessed by index, while a stack can only (at least with what we currently know) be accessed by removing data from the top.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CC313-C106-1E0D-5507-4CC86D6CD1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17759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0243E-1D13-AAFD-2FEA-C42CB7546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136525"/>
            <a:ext cx="9779183" cy="775683"/>
          </a:xfrm>
        </p:spPr>
        <p:txBody>
          <a:bodyPr/>
          <a:lstStyle/>
          <a:p>
            <a:r>
              <a:rPr lang="en-GB" dirty="0"/>
              <a:t>The “problem”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FDF2B-53AC-1530-2463-9B8E2374A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24909"/>
            <a:ext cx="9779182" cy="4259373"/>
          </a:xfrm>
        </p:spPr>
        <p:txBody>
          <a:bodyPr/>
          <a:lstStyle/>
          <a:p>
            <a:r>
              <a:rPr lang="en-GB" dirty="0"/>
              <a:t>We’ve already discussed that different data structures have different strengths and weaknesses in terms of their insertion, access, deletion and search performance.</a:t>
            </a:r>
          </a:p>
          <a:p>
            <a:r>
              <a:rPr lang="en-GB" dirty="0"/>
              <a:t>Sometimes, you will decide you will implement one container, then realise you wanted a different one.</a:t>
            </a:r>
          </a:p>
          <a:p>
            <a:r>
              <a:rPr lang="en-GB" dirty="0"/>
              <a:t>Considering the different ways we access them, this presents a problem. Swapping containers could be time consuming.</a:t>
            </a:r>
          </a:p>
          <a:p>
            <a:r>
              <a:rPr lang="en-GB" dirty="0"/>
              <a:t>Compounding this, associative containers are not intended to be used in quite the same way.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2596B-924B-0244-132A-4EC33FB30D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8044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8B2B7-EFA7-D5E0-1B9D-A3CE4AA83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285135"/>
            <a:ext cx="9779183" cy="664399"/>
          </a:xfrm>
        </p:spPr>
        <p:txBody>
          <a:bodyPr/>
          <a:lstStyle/>
          <a:p>
            <a:r>
              <a:rPr lang="en-GB" dirty="0"/>
              <a:t>Example - set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05951-24AA-BE80-BAB1-FD66495D40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E463242-4073-48A4-B6A6-E8AE57BB1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6103" y="1009612"/>
            <a:ext cx="2819794" cy="2010056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096693E-1466-DE8B-35E9-8B18BE44A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3221318"/>
            <a:ext cx="9779182" cy="2567690"/>
          </a:xfrm>
        </p:spPr>
        <p:txBody>
          <a:bodyPr/>
          <a:lstStyle/>
          <a:p>
            <a:r>
              <a:rPr lang="en-GB" dirty="0"/>
              <a:t>A set is essentially a binary search tree – we know how to traverse a binary search tree, and it’s quite a bit more complex than just grabbing something from the top!</a:t>
            </a:r>
          </a:p>
        </p:txBody>
      </p:sp>
    </p:spTree>
    <p:extLst>
      <p:ext uri="{BB962C8B-B14F-4D97-AF65-F5344CB8AC3E}">
        <p14:creationId xmlns:p14="http://schemas.microsoft.com/office/powerpoint/2010/main" val="433456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548FB-FC48-C7D8-61B5-CEEE337C4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655D9-055D-76AB-5F60-8DBD83AB5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CE8AF-3660-DFA2-F95D-C3D8FD68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646550"/>
          </a:xfrm>
        </p:spPr>
        <p:txBody>
          <a:bodyPr/>
          <a:lstStyle/>
          <a:p>
            <a:r>
              <a:rPr lang="en-GB" dirty="0"/>
              <a:t>Iterators provide a mechanism of traversing containers which is almost(!) independent of the container itself.</a:t>
            </a:r>
          </a:p>
          <a:p>
            <a:r>
              <a:rPr lang="en-GB" dirty="0"/>
              <a:t>We’ll look at a method to make it seem entirely independent later…</a:t>
            </a:r>
          </a:p>
          <a:p>
            <a:r>
              <a:rPr lang="en-GB" dirty="0"/>
              <a:t>These are powerful because we can have a common method of accessing and working with containers.</a:t>
            </a:r>
          </a:p>
          <a:p>
            <a:r>
              <a:rPr lang="en-GB" dirty="0"/>
              <a:t>Iterators are, for all practical purposes, pointers to something in the container – we can dereference them as such.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4051D-C867-0C14-AA80-3CC144953D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5290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58A9C-2870-8657-1864-CA6C69AA6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CCE15-23FA-252C-251E-03E1008AD5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15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EB475B-4CDF-A9FC-4E2C-C943C3ED9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1" y="229174"/>
            <a:ext cx="10222360" cy="40921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143F441-5558-15D5-C33B-DD429C1121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2597" y="4627432"/>
            <a:ext cx="426806" cy="92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968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6D9D4-567E-22ED-5A1A-D5B0D5092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3287-D956-F8B8-5893-F54C0DD8E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263013"/>
            <a:ext cx="9779183" cy="664399"/>
          </a:xfrm>
        </p:spPr>
        <p:txBody>
          <a:bodyPr/>
          <a:lstStyle/>
          <a:p>
            <a:r>
              <a:rPr lang="en-GB" dirty="0"/>
              <a:t>Using “auto”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63D05-146C-C8A9-DE38-83985DEA5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20877"/>
            <a:ext cx="9779182" cy="5235473"/>
          </a:xfrm>
        </p:spPr>
        <p:txBody>
          <a:bodyPr/>
          <a:lstStyle/>
          <a:p>
            <a:r>
              <a:rPr lang="en-GB" dirty="0"/>
              <a:t>Rather than this:</a:t>
            </a:r>
          </a:p>
          <a:p>
            <a:endParaRPr lang="en-GB" dirty="0"/>
          </a:p>
          <a:p>
            <a:r>
              <a:rPr lang="en-GB" dirty="0"/>
              <a:t>We’d usually prefer:</a:t>
            </a:r>
          </a:p>
          <a:p>
            <a:endParaRPr lang="en-GB" dirty="0"/>
          </a:p>
          <a:p>
            <a:r>
              <a:rPr lang="en-GB" dirty="0"/>
              <a:t>Though not primarily for the reason you might expect.</a:t>
            </a:r>
          </a:p>
          <a:p>
            <a:r>
              <a:rPr lang="en-GB" dirty="0"/>
              <a:t>Clearly, “std::vector&lt;int&gt;::iterator” is a fair verbose name – but it has a larger flaw.</a:t>
            </a:r>
          </a:p>
          <a:p>
            <a:r>
              <a:rPr lang="en-GB" dirty="0"/>
              <a:t>Consider: what if I decide, instead of </a:t>
            </a:r>
            <a:r>
              <a:rPr lang="en-GB" dirty="0" err="1"/>
              <a:t>ints</a:t>
            </a:r>
            <a:r>
              <a:rPr lang="en-GB" dirty="0"/>
              <a:t>, I want a vector of long </a:t>
            </a:r>
            <a:r>
              <a:rPr lang="en-GB" dirty="0" err="1"/>
              <a:t>ints</a:t>
            </a:r>
            <a:r>
              <a:rPr lang="en-GB" dirty="0"/>
              <a:t>? What if, instead of a vector, I want a deque?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2EEFA-09B6-F357-9AEB-EE43491637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6C4294-2E79-FB9A-6AC3-B0C85AD8B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5341" y="1577128"/>
            <a:ext cx="5963482" cy="4001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A854D5-D9FD-D3B4-5AA1-0E8890164C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2234" y="2613359"/>
            <a:ext cx="3267531" cy="33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432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B023B-99F2-65D1-7326-F771CB948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5715677-DEA8-747C-6F04-DDF56CA3D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118" y="1745592"/>
            <a:ext cx="9287764" cy="3366815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54ADB-C4DA-7AD9-09A7-5071F222BE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17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0E4B3FA-DB2A-188B-F31A-529A7FDC5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1" y="263013"/>
            <a:ext cx="9779183" cy="664399"/>
          </a:xfrm>
        </p:spPr>
        <p:txBody>
          <a:bodyPr/>
          <a:lstStyle/>
          <a:p>
            <a:r>
              <a:rPr lang="en-GB" dirty="0"/>
              <a:t>This won’t work…</a:t>
            </a:r>
          </a:p>
        </p:txBody>
      </p:sp>
    </p:spTree>
    <p:extLst>
      <p:ext uri="{BB962C8B-B14F-4D97-AF65-F5344CB8AC3E}">
        <p14:creationId xmlns:p14="http://schemas.microsoft.com/office/powerpoint/2010/main" val="1717538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DE804-1F86-A9CC-4C6D-0BCCBA412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8933E-4D81-E678-3F15-83223824F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… but this will!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1B400-512D-7841-F2B2-3F8D728B1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251" y="2017467"/>
            <a:ext cx="9417665" cy="3366815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DD8BA-5587-523B-4D64-011045E4A0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84800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D517CA-3462-D5C5-5050-0F65970A7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E988B-07F1-E297-C9BE-A29A9BB76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747252"/>
          </a:xfrm>
        </p:spPr>
        <p:txBody>
          <a:bodyPr/>
          <a:lstStyle/>
          <a:p>
            <a:r>
              <a:rPr lang="en-GB" dirty="0"/>
              <a:t>Important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00869-67D0-E51E-06AC-CEB7501D3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24117"/>
            <a:ext cx="9779182" cy="4160166"/>
          </a:xfrm>
        </p:spPr>
        <p:txBody>
          <a:bodyPr/>
          <a:lstStyle/>
          <a:p>
            <a:r>
              <a:rPr lang="en-GB" dirty="0"/>
              <a:t>Auto isn’t doing anything magical here. C++ is still considered a strongly typed language; we aren’t introducing ambiguity – only flexibility.</a:t>
            </a:r>
          </a:p>
          <a:p>
            <a:r>
              <a:rPr lang="en-GB" dirty="0"/>
              <a:t>If we hover over auto, we can even see what type it is. This type is inferred at </a:t>
            </a:r>
            <a:r>
              <a:rPr lang="en-GB" b="1" u="sng" dirty="0"/>
              <a:t>compile time</a:t>
            </a:r>
            <a:r>
              <a:rPr lang="en-GB" dirty="0"/>
              <a:t>, not run time.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3E795-C0B6-417C-DCE0-2E105CE5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19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424FC3-17A6-92F3-C0E9-98E98F444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850" y="3635170"/>
            <a:ext cx="8496300" cy="104775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E8B833BA-DFF2-8A0C-53B9-EA5C4233E9D1}"/>
              </a:ext>
            </a:extLst>
          </p:cNvPr>
          <p:cNvSpPr/>
          <p:nvPr/>
        </p:nvSpPr>
        <p:spPr>
          <a:xfrm>
            <a:off x="2934929" y="3967316"/>
            <a:ext cx="1740310" cy="235974"/>
          </a:xfrm>
          <a:prstGeom prst="ellipse">
            <a:avLst/>
          </a:prstGeom>
          <a:noFill/>
          <a:ln w="222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779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204CE-28C6-3551-ACE6-0B5CD52B0D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EC729-9622-D3C7-8F84-26962F36C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other things we can do with iterators…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C510E-7CCA-0F41-D688-A2CCE334E0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C715C8-E9B3-7143-D6DD-539F53D09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38" y="2329812"/>
            <a:ext cx="6171153" cy="21983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406E4C-F45F-053C-C140-D4F1398C1D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639" y="4871669"/>
            <a:ext cx="490039" cy="8428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71D32AA-3461-CF36-32DC-AF83B197FC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1898" y="2051480"/>
            <a:ext cx="4698826" cy="27550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7B40EB-BD05-B7C4-C2DA-F8AFDE9E90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985" r="28057"/>
          <a:stretch/>
        </p:blipFill>
        <p:spPr>
          <a:xfrm>
            <a:off x="9184401" y="4990759"/>
            <a:ext cx="293819" cy="873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124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F02A72-B624-482B-4166-C8BC39F84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0A386-AA37-52BD-09EA-256E52442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879987"/>
          </a:xfrm>
        </p:spPr>
        <p:txBody>
          <a:bodyPr/>
          <a:lstStyle/>
          <a:p>
            <a:r>
              <a:rPr lang="en-GB" dirty="0"/>
              <a:t>Iterator 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C5EB-7F03-FECD-4B0F-1AB7F13D1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03" y="1260987"/>
            <a:ext cx="11820832" cy="5154561"/>
          </a:xfrm>
        </p:spPr>
        <p:txBody>
          <a:bodyPr/>
          <a:lstStyle/>
          <a:p>
            <a:r>
              <a:rPr lang="en-GB" dirty="0"/>
              <a:t>Just as there is a begin(), there is an end(). However, it’s important to understand what this actually means. If not for the comment, you would be forgiven for thinking that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Should print the second 5.</a:t>
            </a:r>
          </a:p>
          <a:p>
            <a:r>
              <a:rPr lang="en-GB" dirty="0"/>
              <a:t>However, end() does not refer to the final element in the container, </a:t>
            </a:r>
            <a:r>
              <a:rPr lang="en-GB" b="1" dirty="0"/>
              <a:t>it refers to the point directly after it</a:t>
            </a:r>
            <a:r>
              <a:rPr lang="en-GB" dirty="0"/>
              <a:t>. So we can’t dereference it in this way, but it can still be useful to us, especially for certain checks.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E30B1-6718-2671-B0AC-F48F6DF477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21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316888-EAD2-CBD9-6031-BD43156533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657" y="2593870"/>
            <a:ext cx="6096851" cy="145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39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243C2-2C1D-D657-CF3F-2B80F89CB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16AD2-0316-EFDC-5323-3D1CA88E2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32503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31401-E522-9837-8F72-769CF726C1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22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FD4989-E525-B78E-EBB4-A428E5AD7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548" y="1113503"/>
            <a:ext cx="5572903" cy="323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190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31215-A726-AA26-E02D-351606E58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77E3F-7B52-5E8B-1401-9E0E0971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806245"/>
          </a:xfrm>
        </p:spPr>
        <p:txBody>
          <a:bodyPr/>
          <a:lstStyle/>
          <a:p>
            <a:r>
              <a:rPr lang="en-GB" dirty="0"/>
              <a:t>Alternatively, reverse begin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8D2AB-CFE7-986B-6870-4C39183760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23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3F8703-40D5-A7EB-8332-9E4A8F27E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492" y="1187245"/>
            <a:ext cx="5792008" cy="38200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AE00A9-0831-BA23-8687-88D7FE4FE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1897" y="2551893"/>
            <a:ext cx="391993" cy="109076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58189-54DC-0D09-54C1-DE52B4070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1" y="5068857"/>
            <a:ext cx="10373945" cy="1489382"/>
          </a:xfrm>
        </p:spPr>
        <p:txBody>
          <a:bodyPr/>
          <a:lstStyle/>
          <a:p>
            <a:r>
              <a:rPr lang="en-GB" dirty="0"/>
              <a:t>These cause the iterator to progress in the opposite direction.</a:t>
            </a:r>
          </a:p>
        </p:txBody>
      </p:sp>
    </p:spTree>
    <p:extLst>
      <p:ext uri="{BB962C8B-B14F-4D97-AF65-F5344CB8AC3E}">
        <p14:creationId xmlns:p14="http://schemas.microsoft.com/office/powerpoint/2010/main" val="1093950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B9C475-4D0C-DEB3-0D6A-9DF277977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E1EE-66CC-58FC-CDCE-9A23E6C5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39877"/>
          </a:xfrm>
        </p:spPr>
        <p:txBody>
          <a:bodyPr/>
          <a:lstStyle/>
          <a:p>
            <a:r>
              <a:rPr lang="en-GB" dirty="0"/>
              <a:t>Looping with iterators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5F06A-6EA8-8E02-8A42-A9A685639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16742"/>
            <a:ext cx="9779182" cy="4741605"/>
          </a:xfrm>
        </p:spPr>
        <p:txBody>
          <a:bodyPr/>
          <a:lstStyle/>
          <a:p>
            <a:r>
              <a:rPr lang="en-GB" dirty="0"/>
              <a:t>We could write a for loop like this: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A8BE7-65E7-491E-C606-C127FC47A5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24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1792EF-6A4B-3C92-A6DB-1C6EDDD04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863" y="1896733"/>
            <a:ext cx="7154273" cy="17814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9A6D0C-6EEC-B08C-3E6E-9358B43EC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3459" y="3899191"/>
            <a:ext cx="345081" cy="165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9238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482F1-06A9-400C-E016-400A01FA6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86B1F-E09F-0770-8F70-251B3EDBA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47252"/>
          </a:xfrm>
        </p:spPr>
        <p:txBody>
          <a:bodyPr/>
          <a:lstStyle/>
          <a:p>
            <a:r>
              <a:rPr lang="en-GB" dirty="0"/>
              <a:t>There’s a shorthand for this: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56754-59C8-41E9-DC5F-AA8741B90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71601"/>
            <a:ext cx="9779182" cy="4012682"/>
          </a:xfrm>
        </p:spPr>
        <p:txBody>
          <a:bodyPr/>
          <a:lstStyle/>
          <a:p>
            <a:r>
              <a:rPr lang="en-GB" dirty="0"/>
              <a:t>This is called a “range-based” loop: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copies each of the values in numbers into n.</a:t>
            </a:r>
          </a:p>
          <a:p>
            <a:r>
              <a:rPr lang="en-GB" dirty="0"/>
              <a:t>As these are copies, changing them won’t change the original data in the container.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98AD3-346E-DEA6-F737-EF63958857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25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EB43B8-C882-4B87-B008-7E53BE188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0022" y="1946659"/>
            <a:ext cx="5591955" cy="182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935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00C46-AA40-994B-7BC6-56D4022F11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F71DB-84D5-97A7-52EE-9DDBF3CF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953729"/>
          </a:xfrm>
        </p:spPr>
        <p:txBody>
          <a:bodyPr/>
          <a:lstStyle/>
          <a:p>
            <a:r>
              <a:rPr lang="en-GB" dirty="0"/>
              <a:t>Data by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FBBF1-3DDE-1E35-4851-69A03586E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89587"/>
            <a:ext cx="9779182" cy="3894695"/>
          </a:xfrm>
        </p:spPr>
        <p:txBody>
          <a:bodyPr/>
          <a:lstStyle/>
          <a:p>
            <a:r>
              <a:rPr lang="en-GB" dirty="0"/>
              <a:t>We can use a reference to change the data, if needed.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D758D-64A2-A66B-CFF6-0729CD8607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26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0704D6-5A5F-3916-D276-77EB719F6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289" y="2147279"/>
            <a:ext cx="5639587" cy="32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9338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9F764-D542-253A-6CFD-B06F1BB3E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CB55-133C-F7A2-97BE-89742FCD8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really important bit…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0F445-A8F7-8182-9B94-93195540A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that last bit of code. I’ve been working with deques through these examples, but they could’ve been vectors. What do I need to change, in this code, to use a vector instead?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690F0-84EB-7F59-84C4-33B0AEF67C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0682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B03AE3-4245-16C1-F341-B622B7DC6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55E10-3420-86AC-9EC8-D5D1A2472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3937819"/>
            <a:ext cx="9779182" cy="1895168"/>
          </a:xfrm>
        </p:spPr>
        <p:txBody>
          <a:bodyPr/>
          <a:lstStyle/>
          <a:p>
            <a:r>
              <a:rPr lang="en-GB" dirty="0"/>
              <a:t>We only have to change the container type, and the rest of the code can remain unmodified!</a:t>
            </a:r>
          </a:p>
          <a:p>
            <a:r>
              <a:rPr lang="en-GB" dirty="0"/>
              <a:t>For future proofing, we might even swap “int” in our loops with “auto” to give flexibility of data type.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1EF95-2B86-36B8-DA32-1001EA3EC6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28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CFF39C-4963-0291-2CDF-49386E3F9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659" y="388464"/>
            <a:ext cx="5734850" cy="32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5762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62E11-157D-3DDA-D244-1D1F38783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DB028-9AB2-2D11-ED90-438E349AC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924232"/>
          </a:xfrm>
        </p:spPr>
        <p:txBody>
          <a:bodyPr/>
          <a:lstStyle/>
          <a:p>
            <a:r>
              <a:rPr lang="en-GB" dirty="0"/>
              <a:t>This is not always true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62B5B-BAE1-1C44-882C-65B78FF44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86349"/>
            <a:ext cx="9779182" cy="3997934"/>
          </a:xfrm>
        </p:spPr>
        <p:txBody>
          <a:bodyPr/>
          <a:lstStyle/>
          <a:p>
            <a:r>
              <a:rPr lang="en-GB" dirty="0"/>
              <a:t>For example, we can’t update the elements in a set. This would violate the principles of the binary tree it’s based on: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F6D11-E7CE-827C-0125-14C9A992A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29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686952-0DB2-13FB-18BD-8FA372004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079" y="2370422"/>
            <a:ext cx="5430008" cy="326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9539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32E4E-4289-6734-B917-8EBFCFD71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CB796-7A1B-A041-01BC-B68101703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324465"/>
            <a:ext cx="9779182" cy="5102941"/>
          </a:xfrm>
        </p:spPr>
        <p:txBody>
          <a:bodyPr/>
          <a:lstStyle/>
          <a:p>
            <a:r>
              <a:rPr lang="en-GB" dirty="0"/>
              <a:t>However, we can do this.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we learn about sets from the output? What kind of traversal is this?</a:t>
            </a:r>
          </a:p>
          <a:p>
            <a:r>
              <a:rPr lang="en-GB" dirty="0"/>
              <a:t>This can be very useful - if you know you want to access your data sorted, store it in a set.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643EE-7CC9-DDCE-6F9D-99C57CD860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30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A8CDDF-8D2F-9025-36C2-34A8E0A18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025" y="842365"/>
            <a:ext cx="8002117" cy="19433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8581B7-9F5E-FFD9-FE53-DB2CFCC4D0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4571" y="884670"/>
            <a:ext cx="424205" cy="190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661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043187-C0AD-D442-4E2D-E74AA2595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F91B7-D372-5572-8C45-4FAB3FF62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806245"/>
          </a:xfrm>
        </p:spPr>
        <p:txBody>
          <a:bodyPr/>
          <a:lstStyle/>
          <a:p>
            <a:r>
              <a:rPr lang="en-GB" dirty="0"/>
              <a:t>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7E235-C62E-1A44-453D-24558709C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19981"/>
            <a:ext cx="9779182" cy="4064301"/>
          </a:xfrm>
        </p:spPr>
        <p:txBody>
          <a:bodyPr/>
          <a:lstStyle/>
          <a:p>
            <a:r>
              <a:rPr lang="en-GB" dirty="0"/>
              <a:t>Maps are a little different, because they give us control over their indexing (refer back to hashing).</a:t>
            </a:r>
          </a:p>
          <a:p>
            <a:r>
              <a:rPr lang="en-GB" dirty="0"/>
              <a:t>When we create a map, we do so by defining the type for the key and associated value.</a:t>
            </a:r>
          </a:p>
          <a:p>
            <a:endParaRPr lang="en-GB" dirty="0"/>
          </a:p>
          <a:p>
            <a:r>
              <a:rPr lang="en-GB" dirty="0"/>
              <a:t>This says we will create a map where the key is a person’s name as a string, and the value will be their age as an integer.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3738A-84C4-B51B-8807-CE2623C253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31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6A2A14-A0B0-2672-BA0D-B99BE0F02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760" y="3137788"/>
            <a:ext cx="4696480" cy="42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720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A27DC-83FD-421E-6389-770410313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A715-07EE-1D0D-4947-4E573E9D5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902109"/>
          </a:xfrm>
        </p:spPr>
        <p:txBody>
          <a:bodyPr/>
          <a:lstStyle/>
          <a:p>
            <a:r>
              <a:rPr lang="en-GB" dirty="0"/>
              <a:t>Understanding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087A0-1FA7-84D7-337F-D38012BFD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49477"/>
            <a:ext cx="9779182" cy="4034805"/>
          </a:xfrm>
        </p:spPr>
        <p:txBody>
          <a:bodyPr/>
          <a:lstStyle/>
          <a:p>
            <a:r>
              <a:rPr lang="en-GB" dirty="0"/>
              <a:t>C++ represents a key-value pair (</a:t>
            </a:r>
            <a:r>
              <a:rPr lang="en-GB" dirty="0" err="1"/>
              <a:t>kvp</a:t>
            </a:r>
            <a:r>
              <a:rPr lang="en-GB" dirty="0"/>
              <a:t>) as a std::pair. You can use std::pair in other contexts too, but this is the intended use case.</a:t>
            </a:r>
          </a:p>
          <a:p>
            <a:r>
              <a:rPr lang="en-GB" dirty="0"/>
              <a:t>We use a template to define both types, e.g.:</a:t>
            </a:r>
          </a:p>
          <a:p>
            <a:endParaRPr lang="en-GB" dirty="0"/>
          </a:p>
          <a:p>
            <a:r>
              <a:rPr lang="en-GB" dirty="0"/>
              <a:t>I can do this: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65140-7D1A-7084-C8B9-8CD30E1D1A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32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FD43CF-FA17-8E8E-6C01-7D1C28FDC3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4738" y="3171789"/>
            <a:ext cx="3324689" cy="2572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97845B-5C75-B72B-FA78-9ADBBE494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550" y="4217705"/>
            <a:ext cx="6897063" cy="206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9903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03BD-58F8-C3DD-9549-6DDB60809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29" y="678427"/>
            <a:ext cx="10069146" cy="4705856"/>
          </a:xfrm>
        </p:spPr>
        <p:txBody>
          <a:bodyPr/>
          <a:lstStyle/>
          <a:p>
            <a:r>
              <a:rPr lang="en-GB" dirty="0"/>
              <a:t>Although more usually we’d write this as a horrifying one-liner: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wouldn’t be a bad place for auto to do some heavy lifting…</a:t>
            </a:r>
          </a:p>
          <a:p>
            <a:endParaRPr lang="en-GB" dirty="0"/>
          </a:p>
          <a:p>
            <a:r>
              <a:rPr lang="en-GB" dirty="0"/>
              <a:t>There’s also a function named </a:t>
            </a:r>
            <a:r>
              <a:rPr lang="en-GB" dirty="0" err="1"/>
              <a:t>make_pair</a:t>
            </a:r>
            <a:r>
              <a:rPr lang="en-GB" dirty="0"/>
              <a:t> which can try to infer the types - but use this with caution, it will, e.g. assume a string is a char array.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D03CE-7F6B-73AE-4E98-8A9CCE5D96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33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E27EDC-8CEF-EAFE-FC70-90FE300D3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203" y="1320976"/>
            <a:ext cx="9621593" cy="11336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F82942-613C-93B3-7AA3-95665DB30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9862" y="3262289"/>
            <a:ext cx="6792273" cy="33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0675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58B1C8-BFA4-8B10-A44F-848DB9534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2F8DD-DCA1-0C29-0ACD-4A4FBA31F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879987"/>
          </a:xfrm>
        </p:spPr>
        <p:txBody>
          <a:bodyPr/>
          <a:lstStyle/>
          <a:p>
            <a:r>
              <a:rPr lang="en-GB" dirty="0"/>
              <a:t>Adding to a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83CD0-366F-4C65-9CB2-C51607CFE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55" y="1401097"/>
            <a:ext cx="10533720" cy="4859593"/>
          </a:xfrm>
        </p:spPr>
        <p:txBody>
          <a:bodyPr/>
          <a:lstStyle/>
          <a:p>
            <a:r>
              <a:rPr lang="en-GB" dirty="0"/>
              <a:t>We can add using “insert” or “emplace”, which are subtly different – or through array notation.</a:t>
            </a:r>
          </a:p>
          <a:p>
            <a:r>
              <a:rPr lang="en-GB" dirty="0"/>
              <a:t>Insert will try to add something by copying – this is fine in nearly all cases.</a:t>
            </a:r>
          </a:p>
          <a:p>
            <a:r>
              <a:rPr lang="en-GB" dirty="0"/>
              <a:t>Emplace will try to add something by </a:t>
            </a:r>
            <a:r>
              <a:rPr lang="en-GB" dirty="0" err="1"/>
              <a:t>rvalue</a:t>
            </a:r>
            <a:r>
              <a:rPr lang="en-GB" dirty="0"/>
              <a:t> reference – this should be used for large objects.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338DF-767E-9632-23BC-507F0DAFB2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34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9F7DAC-37D1-D95C-B88A-A4D6D053D9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942" y="4243168"/>
            <a:ext cx="7278116" cy="95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099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B01AB-FAA4-EA19-E634-AF437041B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220BB6-889D-9886-4675-3A678627CC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35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A85374-87B9-6445-F3CB-109592E9F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966" y="136525"/>
            <a:ext cx="7316221" cy="18100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8AE549-009C-B26D-8008-ED86FB633B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4923" y="731922"/>
            <a:ext cx="4201111" cy="6192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799754-3B31-533E-204B-B47124F01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966" y="2071716"/>
            <a:ext cx="7211431" cy="17337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CB8F721-8F3A-43C6-B7D1-3F33D489AA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9888" y="2633769"/>
            <a:ext cx="4201111" cy="60968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02EB019-222F-E90E-2B8C-9966C25F79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387" y="3930696"/>
            <a:ext cx="7240010" cy="26959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A2F7944-8853-79D2-7CA0-D5E59B89A7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9414" y="4673749"/>
            <a:ext cx="4191585" cy="1209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1700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0F720-D728-E175-F0B7-CB97C00E6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FF40-8CF6-90C2-F2B8-4958BD1D0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1092718"/>
          </a:xfrm>
        </p:spPr>
        <p:txBody>
          <a:bodyPr/>
          <a:lstStyle/>
          <a:p>
            <a:r>
              <a:rPr lang="en-GB" dirty="0"/>
              <a:t>Iterating through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E64A3-CE96-F4FE-160C-32FD867DE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555955"/>
            <a:ext cx="9779182" cy="3828327"/>
          </a:xfrm>
        </p:spPr>
        <p:txBody>
          <a:bodyPr/>
          <a:lstStyle/>
          <a:p>
            <a:r>
              <a:rPr lang="en-GB" dirty="0"/>
              <a:t>We can use a standard range-based loop as with the other containers, to acquire the pair, e.g.: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AF9C9-2AAC-5844-D359-65807EC877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36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C490CF-A4DB-10C4-4907-DE98D7B7D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96" y="2729145"/>
            <a:ext cx="6325483" cy="32580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27C772-843D-92C4-3229-A78786421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8881" y="3702098"/>
            <a:ext cx="895475" cy="78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8465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78227-5C51-5A51-DC3A-CDD684316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5338E-B2DA-7B86-86C8-41E637167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248862"/>
            <a:ext cx="9779183" cy="796537"/>
          </a:xfrm>
        </p:spPr>
        <p:txBody>
          <a:bodyPr/>
          <a:lstStyle/>
          <a:p>
            <a:r>
              <a:rPr lang="en-GB" dirty="0"/>
              <a:t>Iterating through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A7F0-10D3-913D-2A6F-0881FD380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57801"/>
            <a:ext cx="9779182" cy="4226481"/>
          </a:xfrm>
        </p:spPr>
        <p:txBody>
          <a:bodyPr/>
          <a:lstStyle/>
          <a:p>
            <a:r>
              <a:rPr lang="en-GB" dirty="0"/>
              <a:t>Alternatively, we could use auto to make life a little easier:</a:t>
            </a:r>
          </a:p>
          <a:p>
            <a:endParaRPr lang="en-GB" dirty="0"/>
          </a:p>
          <a:p>
            <a:r>
              <a:rPr lang="en-GB" dirty="0"/>
              <a:t>But an even better way is to use a “structured binding” added in C++17, to acquire the key and value into separate variables simultaneously: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E6BC5-7E91-0476-700C-3091B6A903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37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B37AEC-945D-BC7E-7B64-CB54F65D0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3318" y="1630842"/>
            <a:ext cx="3267531" cy="3334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C73B01-BFF5-FBA2-BFC2-148F551276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828" y="3093448"/>
            <a:ext cx="5801535" cy="321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7161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68574-44CF-3A08-98C7-26DAB2BEF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894F-558B-E5C1-5A26-4BE692603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895213"/>
          </a:xfrm>
        </p:spPr>
        <p:txBody>
          <a:bodyPr/>
          <a:lstStyle/>
          <a:p>
            <a:r>
              <a:rPr lang="en-GB" dirty="0"/>
              <a:t>Find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C4544-B6C9-144A-7972-086B0FEEC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74889"/>
            <a:ext cx="9779182" cy="4009393"/>
          </a:xfrm>
        </p:spPr>
        <p:txBody>
          <a:bodyPr/>
          <a:lstStyle/>
          <a:p>
            <a:r>
              <a:rPr lang="en-GB" dirty="0"/>
              <a:t>A common programming problem is locating something within a container. We can use the “find” method to achieve this.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281B2-05C1-F607-DEB3-611370A337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38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4DC3AC-5F0D-DD57-9271-F547F8295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362" y="2248281"/>
            <a:ext cx="8999275" cy="34381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D9EE54-E4A1-76E5-6C6B-1313617085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2555" y="5895547"/>
            <a:ext cx="1829055" cy="22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2933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8E94B83C-E8D9-D331-4368-B6288F74F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32" y="-301624"/>
            <a:ext cx="9779183" cy="1325563"/>
          </a:xfrm>
        </p:spPr>
        <p:txBody>
          <a:bodyPr/>
          <a:lstStyle/>
          <a:p>
            <a:r>
              <a:rPr lang="en-GB" altLang="en-US" dirty="0"/>
              <a:t>Dijkstra’s Algorithm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39B67D1A-AEEB-E791-7E51-171031C69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927" y="904031"/>
            <a:ext cx="11545636" cy="4270375"/>
          </a:xfrm>
        </p:spPr>
        <p:txBody>
          <a:bodyPr/>
          <a:lstStyle/>
          <a:p>
            <a:r>
              <a:rPr lang="en-GB" altLang="en-US" dirty="0"/>
              <a:t>Resembles a breadth first search</a:t>
            </a:r>
          </a:p>
          <a:p>
            <a:r>
              <a:rPr lang="en-GB" altLang="en-US" dirty="0"/>
              <a:t>Set all the vertices to white initially</a:t>
            </a:r>
          </a:p>
          <a:p>
            <a:r>
              <a:rPr lang="en-GB" altLang="en-US" dirty="0"/>
              <a:t>Set the shortest path estimate (</a:t>
            </a:r>
            <a:r>
              <a:rPr lang="en-GB" altLang="en-US" i="1" dirty="0"/>
              <a:t>d</a:t>
            </a:r>
            <a:r>
              <a:rPr lang="en-GB" altLang="en-US" dirty="0"/>
              <a:t>) for each vertex to infinity (i.e. very large value) except for the start </a:t>
            </a:r>
            <a:r>
              <a:rPr lang="en-GB" altLang="en-US"/>
              <a:t>vertex where </a:t>
            </a:r>
            <a:r>
              <a:rPr lang="en-GB" altLang="en-US" i="1"/>
              <a:t>d</a:t>
            </a:r>
            <a:r>
              <a:rPr lang="en-GB" altLang="en-US" i="1" dirty="0"/>
              <a:t>(start) = 0</a:t>
            </a:r>
          </a:p>
          <a:p>
            <a:r>
              <a:rPr lang="en-GB" altLang="en-US" dirty="0"/>
              <a:t>Repeat the following while white vertices exist: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Select the white vertex (</a:t>
            </a:r>
            <a:r>
              <a:rPr lang="en-GB" altLang="en-US" i="1" dirty="0" err="1"/>
              <a:t>Vcurrent</a:t>
            </a:r>
            <a:r>
              <a:rPr lang="en-GB" altLang="en-US" dirty="0"/>
              <a:t>) which has the lowest d value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Colour the selected vertex black</a:t>
            </a:r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For each adjacent vertex (</a:t>
            </a:r>
            <a:r>
              <a:rPr lang="en-GB" altLang="en-US" i="1" dirty="0" err="1"/>
              <a:t>Vadj</a:t>
            </a:r>
            <a:r>
              <a:rPr lang="en-GB" altLang="en-US" dirty="0"/>
              <a:t>)</a:t>
            </a:r>
          </a:p>
          <a:p>
            <a:pPr marL="1257300" lvl="2" indent="-457200">
              <a:buFont typeface="Wingdings" panose="05000000000000000000" pitchFamily="2" charset="2"/>
              <a:buChar char="v"/>
            </a:pPr>
            <a:r>
              <a:rPr lang="en-GB" altLang="en-US" i="1" dirty="0" err="1"/>
              <a:t>d</a:t>
            </a:r>
            <a:r>
              <a:rPr lang="en-GB" altLang="en-US" i="1" baseline="-25000" dirty="0" err="1"/>
              <a:t>estimate</a:t>
            </a:r>
            <a:r>
              <a:rPr lang="en-GB" altLang="en-US" i="1" dirty="0"/>
              <a:t> = d(</a:t>
            </a:r>
            <a:r>
              <a:rPr lang="en-GB" altLang="en-US" i="1" dirty="0" err="1"/>
              <a:t>Vcurrent</a:t>
            </a:r>
            <a:r>
              <a:rPr lang="en-GB" altLang="en-US" i="1" dirty="0"/>
              <a:t>) + edge weight(</a:t>
            </a:r>
            <a:r>
              <a:rPr lang="en-GB" altLang="en-US" i="1" dirty="0" err="1"/>
              <a:t>Vcurrent</a:t>
            </a:r>
            <a:r>
              <a:rPr lang="en-GB" altLang="en-US" i="1" dirty="0" err="1">
                <a:sym typeface="Wingdings" panose="05000000000000000000" pitchFamily="2" charset="2"/>
              </a:rPr>
              <a:t></a:t>
            </a:r>
            <a:r>
              <a:rPr lang="en-GB" altLang="en-US" i="1" dirty="0" err="1"/>
              <a:t>Vadj</a:t>
            </a:r>
            <a:r>
              <a:rPr lang="en-GB" altLang="en-US" i="1" dirty="0"/>
              <a:t>)</a:t>
            </a:r>
          </a:p>
          <a:p>
            <a:pPr marL="1257300" lvl="2" indent="-457200">
              <a:buFont typeface="Wingdings" panose="05000000000000000000" pitchFamily="2" charset="2"/>
              <a:buChar char="v"/>
            </a:pPr>
            <a:r>
              <a:rPr lang="en-GB" altLang="en-US" dirty="0"/>
              <a:t>If </a:t>
            </a:r>
            <a:r>
              <a:rPr lang="en-GB" altLang="en-US" i="1" dirty="0"/>
              <a:t>d of </a:t>
            </a:r>
            <a:r>
              <a:rPr lang="en-GB" altLang="en-US" i="1" dirty="0" err="1"/>
              <a:t>Vadj</a:t>
            </a:r>
            <a:r>
              <a:rPr lang="en-GB" altLang="en-US" i="1" dirty="0"/>
              <a:t> </a:t>
            </a:r>
            <a:r>
              <a:rPr lang="en-GB" altLang="en-US" dirty="0"/>
              <a:t>&gt; </a:t>
            </a:r>
            <a:r>
              <a:rPr lang="en-GB" altLang="en-US" i="1" dirty="0" err="1"/>
              <a:t>d</a:t>
            </a:r>
            <a:r>
              <a:rPr lang="en-GB" altLang="en-US" i="1" baseline="-25000" dirty="0" err="1"/>
              <a:t>estimate</a:t>
            </a:r>
            <a:r>
              <a:rPr lang="en-GB" altLang="en-US" i="1" dirty="0"/>
              <a:t> </a:t>
            </a:r>
            <a:r>
              <a:rPr lang="en-GB" altLang="en-US" dirty="0"/>
              <a:t>then</a:t>
            </a:r>
          </a:p>
          <a:p>
            <a:pPr marL="1714500" lvl="3" indent="-457200">
              <a:buFont typeface="Wingdings" panose="05000000000000000000" pitchFamily="2" charset="2"/>
              <a:buChar char="Ø"/>
            </a:pPr>
            <a:r>
              <a:rPr lang="en-GB" altLang="en-US" dirty="0"/>
              <a:t>Set </a:t>
            </a:r>
            <a:r>
              <a:rPr lang="en-GB" altLang="en-US" i="1" dirty="0"/>
              <a:t>d(</a:t>
            </a:r>
            <a:r>
              <a:rPr lang="en-GB" altLang="en-US" i="1" dirty="0" err="1"/>
              <a:t>Vadj</a:t>
            </a:r>
            <a:r>
              <a:rPr lang="en-GB" altLang="en-US" i="1" dirty="0"/>
              <a:t>) = weight(</a:t>
            </a:r>
            <a:r>
              <a:rPr lang="en-GB" altLang="en-US" i="1" dirty="0" err="1"/>
              <a:t>Vcurrent</a:t>
            </a:r>
            <a:r>
              <a:rPr lang="en-GB" altLang="en-US" i="1" dirty="0" err="1">
                <a:sym typeface="Wingdings" panose="05000000000000000000" pitchFamily="2" charset="2"/>
              </a:rPr>
              <a:t></a:t>
            </a:r>
            <a:r>
              <a:rPr lang="en-GB" altLang="en-US" i="1" dirty="0" err="1"/>
              <a:t>Vadj</a:t>
            </a:r>
            <a:r>
              <a:rPr lang="en-GB" altLang="en-US" i="1" dirty="0"/>
              <a:t>)</a:t>
            </a:r>
          </a:p>
          <a:p>
            <a:pPr marL="1714500" lvl="3" indent="-457200">
              <a:buFont typeface="Wingdings" panose="05000000000000000000" pitchFamily="2" charset="2"/>
              <a:buChar char="Ø"/>
            </a:pPr>
            <a:r>
              <a:rPr lang="en-GB" altLang="en-US" i="1" dirty="0" err="1"/>
              <a:t>Vcurrent</a:t>
            </a:r>
            <a:r>
              <a:rPr lang="en-GB" altLang="en-US" dirty="0"/>
              <a:t> becomes parent of </a:t>
            </a:r>
            <a:r>
              <a:rPr lang="en-GB" altLang="en-US" i="1" dirty="0" err="1"/>
              <a:t>Vadj</a:t>
            </a:r>
            <a:r>
              <a:rPr lang="en-GB" altLang="en-US" dirty="0"/>
              <a:t> in the tree</a:t>
            </a:r>
            <a:endParaRPr lang="en-GB" altLang="en-US" i="1" dirty="0"/>
          </a:p>
          <a:p>
            <a:pPr marL="857250" lvl="1" indent="-457200">
              <a:buFont typeface="Helvetica" panose="020B0604020202020204" pitchFamily="34" charset="0"/>
              <a:buAutoNum type="arabicPeriod"/>
            </a:pPr>
            <a:endParaRPr lang="en-GB" altLang="en-US" dirty="0"/>
          </a:p>
          <a:p>
            <a:endParaRPr lang="en-GB" altLang="en-US" dirty="0"/>
          </a:p>
        </p:txBody>
      </p:sp>
      <p:sp>
        <p:nvSpPr>
          <p:cNvPr id="36868" name="Footer Placeholder 3">
            <a:extLst>
              <a:ext uri="{FF2B5EF4-FFF2-40B4-BE49-F238E27FC236}">
                <a16:creationId xmlns:a16="http://schemas.microsoft.com/office/drawing/2014/main" id="{0508CE55-574A-E095-D26C-C3C836EF32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6869" name="TextBox 1">
            <a:extLst>
              <a:ext uri="{FF2B5EF4-FFF2-40B4-BE49-F238E27FC236}">
                <a16:creationId xmlns:a16="http://schemas.microsoft.com/office/drawing/2014/main" id="{A338E4BB-79CD-0877-7D95-5EE5789665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55114" y="3983038"/>
            <a:ext cx="15128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00" i="1"/>
              <a:t>aka “relaxing” the edge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309127D1-8BA9-9250-FAFD-A90CCC942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7891" name="Footer Placeholder 3">
            <a:extLst>
              <a:ext uri="{FF2B5EF4-FFF2-40B4-BE49-F238E27FC236}">
                <a16:creationId xmlns:a16="http://schemas.microsoft.com/office/drawing/2014/main" id="{C4DDAE22-DC3A-0FA6-7EC3-FAD8FB7B18A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37892" name="TextBox 17">
            <a:extLst>
              <a:ext uri="{FF2B5EF4-FFF2-40B4-BE49-F238E27FC236}">
                <a16:creationId xmlns:a16="http://schemas.microsoft.com/office/drawing/2014/main" id="{6B08FCA2-9DAD-BA87-B5A9-9E9188EAC0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1013" y="141288"/>
            <a:ext cx="27114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 dirty="0"/>
              <a:t>Assume we want to find the shortest paths from vertex A</a:t>
            </a:r>
          </a:p>
        </p:txBody>
      </p:sp>
      <p:grpSp>
        <p:nvGrpSpPr>
          <p:cNvPr id="37893" name="Group 38">
            <a:extLst>
              <a:ext uri="{FF2B5EF4-FFF2-40B4-BE49-F238E27FC236}">
                <a16:creationId xmlns:a16="http://schemas.microsoft.com/office/drawing/2014/main" id="{95FEDEA2-8CA9-BA3B-B0AF-330F50AA6A2C}"/>
              </a:ext>
            </a:extLst>
          </p:cNvPr>
          <p:cNvGrpSpPr>
            <a:grpSpLocks/>
          </p:cNvGrpSpPr>
          <p:nvPr/>
        </p:nvGrpSpPr>
        <p:grpSpPr bwMode="auto">
          <a:xfrm>
            <a:off x="2012950" y="1576388"/>
            <a:ext cx="2273300" cy="2043112"/>
            <a:chOff x="488224" y="1321240"/>
            <a:chExt cx="2273783" cy="2042852"/>
          </a:xfrm>
        </p:grpSpPr>
        <p:sp>
          <p:nvSpPr>
            <p:cNvPr id="38064" name="Oval 5">
              <a:extLst>
                <a:ext uri="{FF2B5EF4-FFF2-40B4-BE49-F238E27FC236}">
                  <a16:creationId xmlns:a16="http://schemas.microsoft.com/office/drawing/2014/main" id="{BCBE0B7B-01B4-F235-DBAD-D266243DF7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830" y="1413674"/>
              <a:ext cx="376167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38065" name="Oval 6">
              <a:extLst>
                <a:ext uri="{FF2B5EF4-FFF2-40B4-BE49-F238E27FC236}">
                  <a16:creationId xmlns:a16="http://schemas.microsoft.com/office/drawing/2014/main" id="{4BB3E308-96F4-CB33-38CC-18DDD381AE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8066" name="Straight Arrow Connector 10">
              <a:extLst>
                <a:ext uri="{FF2B5EF4-FFF2-40B4-BE49-F238E27FC236}">
                  <a16:creationId xmlns:a16="http://schemas.microsoft.com/office/drawing/2014/main" id="{2EF48B3B-3E2A-3147-3DE2-0BAD2A3A8046}"/>
                </a:ext>
              </a:extLst>
            </p:cNvPr>
            <p:cNvCxnSpPr>
              <a:cxnSpLocks noChangeShapeType="1"/>
              <a:stCxn id="38064" idx="3"/>
              <a:endCxn id="38065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AFDBFC1-C242-2823-9702-721B340DED81}"/>
                </a:ext>
              </a:extLst>
            </p:cNvPr>
            <p:cNvSpPr txBox="1"/>
            <p:nvPr/>
          </p:nvSpPr>
          <p:spPr bwMode="auto">
            <a:xfrm>
              <a:off x="656535" y="1710128"/>
              <a:ext cx="304957" cy="36928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68" name="Oval 9">
              <a:extLst>
                <a:ext uri="{FF2B5EF4-FFF2-40B4-BE49-F238E27FC236}">
                  <a16:creationId xmlns:a16="http://schemas.microsoft.com/office/drawing/2014/main" id="{19E9E31A-081E-F586-A3FC-62D952B18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69" name="Oval 10">
              <a:extLst>
                <a:ext uri="{FF2B5EF4-FFF2-40B4-BE49-F238E27FC236}">
                  <a16:creationId xmlns:a16="http://schemas.microsoft.com/office/drawing/2014/main" id="{0C8E64D8-550A-D03A-CBB8-2C08ED68A2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70" name="Straight Arrow Connector 10">
              <a:extLst>
                <a:ext uri="{FF2B5EF4-FFF2-40B4-BE49-F238E27FC236}">
                  <a16:creationId xmlns:a16="http://schemas.microsoft.com/office/drawing/2014/main" id="{58AB6BDE-FB37-A082-E1F2-DF4ABBC210BF}"/>
                </a:ext>
              </a:extLst>
            </p:cNvPr>
            <p:cNvCxnSpPr>
              <a:cxnSpLocks noChangeShapeType="1"/>
              <a:stCxn id="38069" idx="1"/>
              <a:endCxn id="38065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71" name="Straight Arrow Connector 10">
              <a:extLst>
                <a:ext uri="{FF2B5EF4-FFF2-40B4-BE49-F238E27FC236}">
                  <a16:creationId xmlns:a16="http://schemas.microsoft.com/office/drawing/2014/main" id="{E33226F3-3BD9-A75D-D976-99E118DBE2B2}"/>
                </a:ext>
              </a:extLst>
            </p:cNvPr>
            <p:cNvCxnSpPr>
              <a:cxnSpLocks noChangeShapeType="1"/>
              <a:stCxn id="38069" idx="7"/>
              <a:endCxn id="38068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72" name="Straight Arrow Connector 10">
              <a:extLst>
                <a:ext uri="{FF2B5EF4-FFF2-40B4-BE49-F238E27FC236}">
                  <a16:creationId xmlns:a16="http://schemas.microsoft.com/office/drawing/2014/main" id="{34FDCC8D-815F-FE24-B278-76D9F1ABAA28}"/>
                </a:ext>
              </a:extLst>
            </p:cNvPr>
            <p:cNvCxnSpPr>
              <a:cxnSpLocks noChangeShapeType="1"/>
              <a:stCxn id="38064" idx="5"/>
              <a:endCxn id="38068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F98392E-4E4F-F368-D105-84EAEAA93138}"/>
                </a:ext>
              </a:extLst>
            </p:cNvPr>
            <p:cNvSpPr txBox="1"/>
            <p:nvPr/>
          </p:nvSpPr>
          <p:spPr bwMode="auto">
            <a:xfrm>
              <a:off x="677177" y="2548221"/>
              <a:ext cx="312803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B95F6EE-F957-342C-CB0B-7B38BF7DDB21}"/>
                </a:ext>
              </a:extLst>
            </p:cNvPr>
            <p:cNvSpPr txBox="1"/>
            <p:nvPr/>
          </p:nvSpPr>
          <p:spPr bwMode="auto">
            <a:xfrm>
              <a:off x="1574305" y="1665683"/>
              <a:ext cx="312804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B1BF4B04-E6AC-436D-8E77-26DA40E9CE67}"/>
                </a:ext>
              </a:extLst>
            </p:cNvPr>
            <p:cNvSpPr txBox="1"/>
            <p:nvPr/>
          </p:nvSpPr>
          <p:spPr bwMode="auto">
            <a:xfrm>
              <a:off x="1609237" y="2548221"/>
              <a:ext cx="314392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76" name="TextBox 31">
              <a:extLst>
                <a:ext uri="{FF2B5EF4-FFF2-40B4-BE49-F238E27FC236}">
                  <a16:creationId xmlns:a16="http://schemas.microsoft.com/office/drawing/2014/main" id="{8602CAD3-5E81-5858-3337-75BBA95DBA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77" name="TextBox 32">
              <a:extLst>
                <a:ext uri="{FF2B5EF4-FFF2-40B4-BE49-F238E27FC236}">
                  <a16:creationId xmlns:a16="http://schemas.microsoft.com/office/drawing/2014/main" id="{A009D12A-C2F5-5F36-8581-0C5AF99F45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78" name="TextBox 33">
              <a:extLst>
                <a:ext uri="{FF2B5EF4-FFF2-40B4-BE49-F238E27FC236}">
                  <a16:creationId xmlns:a16="http://schemas.microsoft.com/office/drawing/2014/main" id="{5762EDBF-46D1-8D4C-2CD3-3954C89702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79" name="TextBox 34">
              <a:extLst>
                <a:ext uri="{FF2B5EF4-FFF2-40B4-BE49-F238E27FC236}">
                  <a16:creationId xmlns:a16="http://schemas.microsoft.com/office/drawing/2014/main" id="{AFDF22DB-AD6C-967F-F2BA-017A3946BB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80" name="TextBox 80">
              <a:extLst>
                <a:ext uri="{FF2B5EF4-FFF2-40B4-BE49-F238E27FC236}">
                  <a16:creationId xmlns:a16="http://schemas.microsoft.com/office/drawing/2014/main" id="{522855ED-780B-CEAC-6C2D-408D375038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63546" y="2028919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38081" name="TextBox 80">
              <a:extLst>
                <a:ext uri="{FF2B5EF4-FFF2-40B4-BE49-F238E27FC236}">
                  <a16:creationId xmlns:a16="http://schemas.microsoft.com/office/drawing/2014/main" id="{0CA054B0-8F12-22E1-5230-1BF5C2025E7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0443" y="277937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38082" name="TextBox 80">
              <a:extLst>
                <a:ext uri="{FF2B5EF4-FFF2-40B4-BE49-F238E27FC236}">
                  <a16:creationId xmlns:a16="http://schemas.microsoft.com/office/drawing/2014/main" id="{FD549ADD-7B7E-DF01-AA8C-DCE9039DA8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05927" y="203842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</p:grpSp>
      <p:grpSp>
        <p:nvGrpSpPr>
          <p:cNvPr id="37894" name="Group 39">
            <a:extLst>
              <a:ext uri="{FF2B5EF4-FFF2-40B4-BE49-F238E27FC236}">
                <a16:creationId xmlns:a16="http://schemas.microsoft.com/office/drawing/2014/main" id="{941B0716-5AB5-2124-BFBB-2C34F89C6552}"/>
              </a:ext>
            </a:extLst>
          </p:cNvPr>
          <p:cNvGrpSpPr>
            <a:grpSpLocks/>
          </p:cNvGrpSpPr>
          <p:nvPr/>
        </p:nvGrpSpPr>
        <p:grpSpPr bwMode="auto">
          <a:xfrm>
            <a:off x="4729164" y="1576388"/>
            <a:ext cx="2162175" cy="2043112"/>
            <a:chOff x="488224" y="1321240"/>
            <a:chExt cx="2162192" cy="2042852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CC90082-2D55-A83F-36B4-86F76BD35D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6" y="1413303"/>
              <a:ext cx="376241" cy="347618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38048" name="Oval 41">
              <a:extLst>
                <a:ext uri="{FF2B5EF4-FFF2-40B4-BE49-F238E27FC236}">
                  <a16:creationId xmlns:a16="http://schemas.microsoft.com/office/drawing/2014/main" id="{6BAF73DA-B02D-8767-D8D9-56E7243E15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38049" name="Straight Arrow Connector 10">
              <a:extLst>
                <a:ext uri="{FF2B5EF4-FFF2-40B4-BE49-F238E27FC236}">
                  <a16:creationId xmlns:a16="http://schemas.microsoft.com/office/drawing/2014/main" id="{FCE3AA91-8702-B00C-F545-F1975F8B66B6}"/>
                </a:ext>
              </a:extLst>
            </p:cNvPr>
            <p:cNvCxnSpPr>
              <a:cxnSpLocks noChangeShapeType="1"/>
              <a:stCxn id="41" idx="3"/>
              <a:endCxn id="38048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FCE8B663-9701-140C-98F1-4ABDF45E334B}"/>
                </a:ext>
              </a:extLst>
            </p:cNvPr>
            <p:cNvSpPr txBox="1"/>
            <p:nvPr/>
          </p:nvSpPr>
          <p:spPr bwMode="auto">
            <a:xfrm>
              <a:off x="656500" y="1710128"/>
              <a:ext cx="304894" cy="36928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51" name="Oval 44">
              <a:extLst>
                <a:ext uri="{FF2B5EF4-FFF2-40B4-BE49-F238E27FC236}">
                  <a16:creationId xmlns:a16="http://schemas.microsoft.com/office/drawing/2014/main" id="{15A24BC8-3B3F-579C-FFCF-CBD8DE63A5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52" name="Oval 45">
              <a:extLst>
                <a:ext uri="{FF2B5EF4-FFF2-40B4-BE49-F238E27FC236}">
                  <a16:creationId xmlns:a16="http://schemas.microsoft.com/office/drawing/2014/main" id="{313057B4-64E1-839D-F544-7401DD1E39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53" name="Straight Arrow Connector 10">
              <a:extLst>
                <a:ext uri="{FF2B5EF4-FFF2-40B4-BE49-F238E27FC236}">
                  <a16:creationId xmlns:a16="http://schemas.microsoft.com/office/drawing/2014/main" id="{F30D679B-5D81-677F-930D-5BFB1A38DAA8}"/>
                </a:ext>
              </a:extLst>
            </p:cNvPr>
            <p:cNvCxnSpPr>
              <a:cxnSpLocks noChangeShapeType="1"/>
              <a:stCxn id="38052" idx="1"/>
              <a:endCxn id="38048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54" name="Straight Arrow Connector 10">
              <a:extLst>
                <a:ext uri="{FF2B5EF4-FFF2-40B4-BE49-F238E27FC236}">
                  <a16:creationId xmlns:a16="http://schemas.microsoft.com/office/drawing/2014/main" id="{2AB70BBA-2810-0165-9FB0-A46A7D055F96}"/>
                </a:ext>
              </a:extLst>
            </p:cNvPr>
            <p:cNvCxnSpPr>
              <a:cxnSpLocks noChangeShapeType="1"/>
              <a:stCxn id="38052" idx="7"/>
              <a:endCxn id="38051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55" name="Straight Arrow Connector 10">
              <a:extLst>
                <a:ext uri="{FF2B5EF4-FFF2-40B4-BE49-F238E27FC236}">
                  <a16:creationId xmlns:a16="http://schemas.microsoft.com/office/drawing/2014/main" id="{320D02D9-EB8C-EC0A-77E2-224BD46186CC}"/>
                </a:ext>
              </a:extLst>
            </p:cNvPr>
            <p:cNvCxnSpPr>
              <a:cxnSpLocks noChangeShapeType="1"/>
              <a:stCxn id="41" idx="5"/>
              <a:endCxn id="38051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148135DB-B0D9-7971-024E-244EEF0C4186}"/>
                </a:ext>
              </a:extLst>
            </p:cNvPr>
            <p:cNvSpPr txBox="1"/>
            <p:nvPr/>
          </p:nvSpPr>
          <p:spPr bwMode="auto">
            <a:xfrm>
              <a:off x="677137" y="2548221"/>
              <a:ext cx="312740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96538DCD-F546-8BC1-1203-00475366E4AB}"/>
                </a:ext>
              </a:extLst>
            </p:cNvPr>
            <p:cNvSpPr txBox="1"/>
            <p:nvPr/>
          </p:nvSpPr>
          <p:spPr bwMode="auto">
            <a:xfrm>
              <a:off x="1574083" y="1665683"/>
              <a:ext cx="312739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23D39992-B393-9A13-C096-92360D33F507}"/>
                </a:ext>
              </a:extLst>
            </p:cNvPr>
            <p:cNvSpPr txBox="1"/>
            <p:nvPr/>
          </p:nvSpPr>
          <p:spPr bwMode="auto">
            <a:xfrm>
              <a:off x="1609008" y="2548221"/>
              <a:ext cx="314327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59" name="TextBox 52">
              <a:extLst>
                <a:ext uri="{FF2B5EF4-FFF2-40B4-BE49-F238E27FC236}">
                  <a16:creationId xmlns:a16="http://schemas.microsoft.com/office/drawing/2014/main" id="{C475E828-4765-0EF9-A158-ED1BDA6CAD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0</a:t>
              </a:r>
            </a:p>
          </p:txBody>
        </p:sp>
        <p:sp>
          <p:nvSpPr>
            <p:cNvPr id="38060" name="TextBox 53">
              <a:extLst>
                <a:ext uri="{FF2B5EF4-FFF2-40B4-BE49-F238E27FC236}">
                  <a16:creationId xmlns:a16="http://schemas.microsoft.com/office/drawing/2014/main" id="{739C35CD-17A8-9584-4A58-8CE149E69D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61" name="TextBox 54">
              <a:extLst>
                <a:ext uri="{FF2B5EF4-FFF2-40B4-BE49-F238E27FC236}">
                  <a16:creationId xmlns:a16="http://schemas.microsoft.com/office/drawing/2014/main" id="{6D3655A5-3D05-6918-24A5-0B965721FE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62" name="TextBox 55">
              <a:extLst>
                <a:ext uri="{FF2B5EF4-FFF2-40B4-BE49-F238E27FC236}">
                  <a16:creationId xmlns:a16="http://schemas.microsoft.com/office/drawing/2014/main" id="{5D5B3394-7F96-E5CD-9A22-A00F1B3DAF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38063" name="TextBox 80">
              <a:extLst>
                <a:ext uri="{FF2B5EF4-FFF2-40B4-BE49-F238E27FC236}">
                  <a16:creationId xmlns:a16="http://schemas.microsoft.com/office/drawing/2014/main" id="{EF000D54-CB5A-6C0B-C40F-26BC93B29E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0443" y="277937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</p:grpSp>
      <p:sp>
        <p:nvSpPr>
          <p:cNvPr id="37895" name="TextBox 59">
            <a:extLst>
              <a:ext uri="{FF2B5EF4-FFF2-40B4-BE49-F238E27FC236}">
                <a16:creationId xmlns:a16="http://schemas.microsoft.com/office/drawing/2014/main" id="{CA9B61BB-E285-915D-DAC6-61E03D5DFBA5}"/>
              </a:ext>
            </a:extLst>
          </p:cNvPr>
          <p:cNvSpPr txBox="1">
            <a:spLocks noChangeArrowheads="1"/>
          </p:cNvSpPr>
          <p:nvPr/>
        </p:nvSpPr>
        <p:spPr bwMode="auto">
          <a:xfrm rot="18356409">
            <a:off x="4561682" y="1786732"/>
            <a:ext cx="703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0 + 3</a:t>
            </a:r>
          </a:p>
        </p:txBody>
      </p:sp>
      <p:sp>
        <p:nvSpPr>
          <p:cNvPr id="37896" name="TextBox 60">
            <a:extLst>
              <a:ext uri="{FF2B5EF4-FFF2-40B4-BE49-F238E27FC236}">
                <a16:creationId xmlns:a16="http://schemas.microsoft.com/office/drawing/2014/main" id="{A8640A70-A7D9-BF39-94E4-F660495F38D5}"/>
              </a:ext>
            </a:extLst>
          </p:cNvPr>
          <p:cNvSpPr txBox="1">
            <a:spLocks noChangeArrowheads="1"/>
          </p:cNvSpPr>
          <p:nvPr/>
        </p:nvSpPr>
        <p:spPr bwMode="auto">
          <a:xfrm rot="3006918">
            <a:off x="5886451" y="1892301"/>
            <a:ext cx="7032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0 + 6</a:t>
            </a:r>
          </a:p>
        </p:txBody>
      </p:sp>
      <p:grpSp>
        <p:nvGrpSpPr>
          <p:cNvPr id="37897" name="Group 61">
            <a:extLst>
              <a:ext uri="{FF2B5EF4-FFF2-40B4-BE49-F238E27FC236}">
                <a16:creationId xmlns:a16="http://schemas.microsoft.com/office/drawing/2014/main" id="{39D893FA-2ACD-6553-E36D-D2A4A5D79050}"/>
              </a:ext>
            </a:extLst>
          </p:cNvPr>
          <p:cNvGrpSpPr>
            <a:grpSpLocks/>
          </p:cNvGrpSpPr>
          <p:nvPr/>
        </p:nvGrpSpPr>
        <p:grpSpPr bwMode="auto">
          <a:xfrm>
            <a:off x="7556501" y="1576389"/>
            <a:ext cx="2162175" cy="1920875"/>
            <a:chOff x="488224" y="1321240"/>
            <a:chExt cx="2162192" cy="1920927"/>
          </a:xfrm>
        </p:grpSpPr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C41AFC68-F1B3-6D40-E757-1EEBB095CA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7" y="1413317"/>
              <a:ext cx="376240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CDCF7993-DDD7-1FD3-3175-A272FB012E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33" name="Straight Arrow Connector 10">
              <a:extLst>
                <a:ext uri="{FF2B5EF4-FFF2-40B4-BE49-F238E27FC236}">
                  <a16:creationId xmlns:a16="http://schemas.microsoft.com/office/drawing/2014/main" id="{76A4D8BC-1DAC-7F97-417F-DEE4FDA909A9}"/>
                </a:ext>
              </a:extLst>
            </p:cNvPr>
            <p:cNvCxnSpPr>
              <a:cxnSpLocks noChangeShapeType="1"/>
              <a:stCxn id="63" idx="3"/>
              <a:endCxn id="64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73F649AA-DEFA-9917-8977-37FFCD3CC7B0}"/>
                </a:ext>
              </a:extLst>
            </p:cNvPr>
            <p:cNvSpPr txBox="1"/>
            <p:nvPr/>
          </p:nvSpPr>
          <p:spPr bwMode="auto">
            <a:xfrm>
              <a:off x="656500" y="1710188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38035" name="Oval 66">
              <a:extLst>
                <a:ext uri="{FF2B5EF4-FFF2-40B4-BE49-F238E27FC236}">
                  <a16:creationId xmlns:a16="http://schemas.microsoft.com/office/drawing/2014/main" id="{FB034A98-27F4-D78A-ECBD-354318845A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38036" name="Oval 67">
              <a:extLst>
                <a:ext uri="{FF2B5EF4-FFF2-40B4-BE49-F238E27FC236}">
                  <a16:creationId xmlns:a16="http://schemas.microsoft.com/office/drawing/2014/main" id="{187F4D56-65FA-DDFE-49FE-B301E2170C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37" name="Straight Arrow Connector 10">
              <a:extLst>
                <a:ext uri="{FF2B5EF4-FFF2-40B4-BE49-F238E27FC236}">
                  <a16:creationId xmlns:a16="http://schemas.microsoft.com/office/drawing/2014/main" id="{CB04902C-23BE-5EB3-B6F0-B6A05D971B34}"/>
                </a:ext>
              </a:extLst>
            </p:cNvPr>
            <p:cNvCxnSpPr>
              <a:cxnSpLocks noChangeShapeType="1"/>
              <a:stCxn id="38036" idx="1"/>
              <a:endCxn id="64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38" name="Straight Arrow Connector 10">
              <a:extLst>
                <a:ext uri="{FF2B5EF4-FFF2-40B4-BE49-F238E27FC236}">
                  <a16:creationId xmlns:a16="http://schemas.microsoft.com/office/drawing/2014/main" id="{90AC03CF-15CC-F5BC-9F71-44E41CF29A2D}"/>
                </a:ext>
              </a:extLst>
            </p:cNvPr>
            <p:cNvCxnSpPr>
              <a:cxnSpLocks noChangeShapeType="1"/>
              <a:stCxn id="38036" idx="7"/>
              <a:endCxn id="38035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39" name="Straight Arrow Connector 10">
              <a:extLst>
                <a:ext uri="{FF2B5EF4-FFF2-40B4-BE49-F238E27FC236}">
                  <a16:creationId xmlns:a16="http://schemas.microsoft.com/office/drawing/2014/main" id="{F2593F02-BCAE-9792-94CF-B7F1E8AABE8D}"/>
                </a:ext>
              </a:extLst>
            </p:cNvPr>
            <p:cNvCxnSpPr>
              <a:cxnSpLocks noChangeShapeType="1"/>
              <a:stCxn id="63" idx="5"/>
              <a:endCxn id="38035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4E3BFB5A-2AAA-1CA8-E938-AB5ADB618F3F}"/>
                </a:ext>
              </a:extLst>
            </p:cNvPr>
            <p:cNvSpPr txBox="1"/>
            <p:nvPr/>
          </p:nvSpPr>
          <p:spPr bwMode="auto">
            <a:xfrm>
              <a:off x="677138" y="2548410"/>
              <a:ext cx="312739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EBD58238-43C1-5005-F664-876CA7FFA519}"/>
                </a:ext>
              </a:extLst>
            </p:cNvPr>
            <p:cNvSpPr txBox="1"/>
            <p:nvPr/>
          </p:nvSpPr>
          <p:spPr bwMode="auto">
            <a:xfrm>
              <a:off x="1574083" y="1665736"/>
              <a:ext cx="312740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101C4C4F-4D89-FFCC-E752-D728E992CD47}"/>
                </a:ext>
              </a:extLst>
            </p:cNvPr>
            <p:cNvSpPr txBox="1"/>
            <p:nvPr/>
          </p:nvSpPr>
          <p:spPr bwMode="auto">
            <a:xfrm>
              <a:off x="1609008" y="2548410"/>
              <a:ext cx="314327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43" name="TextBox 74">
              <a:extLst>
                <a:ext uri="{FF2B5EF4-FFF2-40B4-BE49-F238E27FC236}">
                  <a16:creationId xmlns:a16="http://schemas.microsoft.com/office/drawing/2014/main" id="{E2E88D0B-B10B-C773-1B6A-56B219614A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44" name="TextBox 75">
              <a:extLst>
                <a:ext uri="{FF2B5EF4-FFF2-40B4-BE49-F238E27FC236}">
                  <a16:creationId xmlns:a16="http://schemas.microsoft.com/office/drawing/2014/main" id="{FEDF00C2-770B-A150-14B7-2184A84371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3</a:t>
              </a:r>
            </a:p>
          </p:txBody>
        </p:sp>
        <p:sp>
          <p:nvSpPr>
            <p:cNvPr id="38045" name="TextBox 76">
              <a:extLst>
                <a:ext uri="{FF2B5EF4-FFF2-40B4-BE49-F238E27FC236}">
                  <a16:creationId xmlns:a16="http://schemas.microsoft.com/office/drawing/2014/main" id="{8A11B385-61D3-BF6E-2262-30E6A8AE07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46" name="TextBox 77">
              <a:extLst>
                <a:ext uri="{FF2B5EF4-FFF2-40B4-BE49-F238E27FC236}">
                  <a16:creationId xmlns:a16="http://schemas.microsoft.com/office/drawing/2014/main" id="{1FE51688-C612-D9BE-D14C-D91C248142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d:8</a:t>
              </a:r>
            </a:p>
          </p:txBody>
        </p:sp>
      </p:grpSp>
      <p:sp>
        <p:nvSpPr>
          <p:cNvPr id="37898" name="TextBox 79">
            <a:extLst>
              <a:ext uri="{FF2B5EF4-FFF2-40B4-BE49-F238E27FC236}">
                <a16:creationId xmlns:a16="http://schemas.microsoft.com/office/drawing/2014/main" id="{98CA9204-813E-1925-ABC4-843E5287A3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7075" y="3535363"/>
            <a:ext cx="2089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start A(d=0)</a:t>
            </a:r>
          </a:p>
        </p:txBody>
      </p:sp>
      <p:sp>
        <p:nvSpPr>
          <p:cNvPr id="37899" name="TextBox 80">
            <a:extLst>
              <a:ext uri="{FF2B5EF4-FFF2-40B4-BE49-F238E27FC236}">
                <a16:creationId xmlns:a16="http://schemas.microsoft.com/office/drawing/2014/main" id="{631FF14C-D984-898F-6A86-AAFC852B67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0625" y="3538539"/>
            <a:ext cx="15763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B(d=3)</a:t>
            </a:r>
          </a:p>
        </p:txBody>
      </p:sp>
      <p:sp>
        <p:nvSpPr>
          <p:cNvPr id="37900" name="TextBox 81">
            <a:extLst>
              <a:ext uri="{FF2B5EF4-FFF2-40B4-BE49-F238E27FC236}">
                <a16:creationId xmlns:a16="http://schemas.microsoft.com/office/drawing/2014/main" id="{ABBB2125-1022-56F6-E583-631A6A372D7C}"/>
              </a:ext>
            </a:extLst>
          </p:cNvPr>
          <p:cNvSpPr txBox="1">
            <a:spLocks noChangeArrowheads="1"/>
          </p:cNvSpPr>
          <p:nvPr/>
        </p:nvSpPr>
        <p:spPr bwMode="auto">
          <a:xfrm rot="3006918">
            <a:off x="7414419" y="2966244"/>
            <a:ext cx="7032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3 + 5</a:t>
            </a:r>
          </a:p>
        </p:txBody>
      </p:sp>
      <p:grpSp>
        <p:nvGrpSpPr>
          <p:cNvPr id="37901" name="Group 82">
            <a:extLst>
              <a:ext uri="{FF2B5EF4-FFF2-40B4-BE49-F238E27FC236}">
                <a16:creationId xmlns:a16="http://schemas.microsoft.com/office/drawing/2014/main" id="{6A464ACE-692A-EB4B-97D0-E852372C8938}"/>
              </a:ext>
            </a:extLst>
          </p:cNvPr>
          <p:cNvGrpSpPr>
            <a:grpSpLocks/>
          </p:cNvGrpSpPr>
          <p:nvPr/>
        </p:nvGrpSpPr>
        <p:grpSpPr bwMode="auto">
          <a:xfrm>
            <a:off x="2144714" y="3965576"/>
            <a:ext cx="2162175" cy="1920875"/>
            <a:chOff x="488224" y="1321240"/>
            <a:chExt cx="2162192" cy="1920927"/>
          </a:xfrm>
        </p:grpSpPr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56D4BBE4-81E8-60E5-8710-5A89DA2ECB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6" y="1413317"/>
              <a:ext cx="376241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EFB5D860-9283-077E-0420-AEC8D6ABC1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5"/>
              <a:ext cx="377828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17" name="Straight Arrow Connector 10">
              <a:extLst>
                <a:ext uri="{FF2B5EF4-FFF2-40B4-BE49-F238E27FC236}">
                  <a16:creationId xmlns:a16="http://schemas.microsoft.com/office/drawing/2014/main" id="{AB50D73A-9D5F-2030-C0A4-B3E549684CF0}"/>
                </a:ext>
              </a:extLst>
            </p:cNvPr>
            <p:cNvCxnSpPr>
              <a:cxnSpLocks noChangeShapeType="1"/>
              <a:stCxn id="84" idx="3"/>
              <a:endCxn id="85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BCBEA13-162F-58E2-E0D5-9659D854979B}"/>
                </a:ext>
              </a:extLst>
            </p:cNvPr>
            <p:cNvSpPr txBox="1"/>
            <p:nvPr/>
          </p:nvSpPr>
          <p:spPr bwMode="auto">
            <a:xfrm>
              <a:off x="656500" y="1710189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AE403271-E1D3-E263-FCEF-90514F11B2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084" y="2145175"/>
              <a:ext cx="377828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38020" name="Oval 88">
              <a:extLst>
                <a:ext uri="{FF2B5EF4-FFF2-40B4-BE49-F238E27FC236}">
                  <a16:creationId xmlns:a16="http://schemas.microsoft.com/office/drawing/2014/main" id="{9E0D3961-1EB0-E33B-77C1-283EA9BFAD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38021" name="Straight Arrow Connector 10">
              <a:extLst>
                <a:ext uri="{FF2B5EF4-FFF2-40B4-BE49-F238E27FC236}">
                  <a16:creationId xmlns:a16="http://schemas.microsoft.com/office/drawing/2014/main" id="{B831ECA4-FCBD-45F4-3C23-3765477C225C}"/>
                </a:ext>
              </a:extLst>
            </p:cNvPr>
            <p:cNvCxnSpPr>
              <a:cxnSpLocks noChangeShapeType="1"/>
              <a:stCxn id="38020" idx="1"/>
              <a:endCxn id="85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prstDash val="dash"/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22" name="Straight Arrow Connector 10">
              <a:extLst>
                <a:ext uri="{FF2B5EF4-FFF2-40B4-BE49-F238E27FC236}">
                  <a16:creationId xmlns:a16="http://schemas.microsoft.com/office/drawing/2014/main" id="{D1C544D8-D670-D545-D6C0-FD7A2B0C81AE}"/>
                </a:ext>
              </a:extLst>
            </p:cNvPr>
            <p:cNvCxnSpPr>
              <a:cxnSpLocks noChangeShapeType="1"/>
              <a:stCxn id="38020" idx="7"/>
              <a:endCxn id="88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23" name="Straight Arrow Connector 10">
              <a:extLst>
                <a:ext uri="{FF2B5EF4-FFF2-40B4-BE49-F238E27FC236}">
                  <a16:creationId xmlns:a16="http://schemas.microsoft.com/office/drawing/2014/main" id="{F3C9BA07-B88C-8A75-00B0-BC117B659826}"/>
                </a:ext>
              </a:extLst>
            </p:cNvPr>
            <p:cNvCxnSpPr>
              <a:cxnSpLocks noChangeShapeType="1"/>
              <a:stCxn id="84" idx="5"/>
              <a:endCxn id="88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DF387E75-8B33-4F90-DC43-BF2485C78205}"/>
                </a:ext>
              </a:extLst>
            </p:cNvPr>
            <p:cNvSpPr txBox="1"/>
            <p:nvPr/>
          </p:nvSpPr>
          <p:spPr bwMode="auto">
            <a:xfrm>
              <a:off x="677137" y="2548411"/>
              <a:ext cx="312740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26F292FA-8604-5FE2-F346-00425389E321}"/>
                </a:ext>
              </a:extLst>
            </p:cNvPr>
            <p:cNvSpPr txBox="1"/>
            <p:nvPr/>
          </p:nvSpPr>
          <p:spPr bwMode="auto">
            <a:xfrm>
              <a:off x="1574083" y="1665737"/>
              <a:ext cx="312739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5F84951C-5C87-9B41-0D3F-2D27054B837B}"/>
                </a:ext>
              </a:extLst>
            </p:cNvPr>
            <p:cNvSpPr txBox="1"/>
            <p:nvPr/>
          </p:nvSpPr>
          <p:spPr bwMode="auto">
            <a:xfrm>
              <a:off x="1609008" y="2548411"/>
              <a:ext cx="314327" cy="36989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27" name="TextBox 95">
              <a:extLst>
                <a:ext uri="{FF2B5EF4-FFF2-40B4-BE49-F238E27FC236}">
                  <a16:creationId xmlns:a16="http://schemas.microsoft.com/office/drawing/2014/main" id="{719BD825-DABC-2856-5212-5C40F8E360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28" name="TextBox 96">
              <a:extLst>
                <a:ext uri="{FF2B5EF4-FFF2-40B4-BE49-F238E27FC236}">
                  <a16:creationId xmlns:a16="http://schemas.microsoft.com/office/drawing/2014/main" id="{413AC265-EF01-62F2-065E-A9A91D50F2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29" name="TextBox 97">
              <a:extLst>
                <a:ext uri="{FF2B5EF4-FFF2-40B4-BE49-F238E27FC236}">
                  <a16:creationId xmlns:a16="http://schemas.microsoft.com/office/drawing/2014/main" id="{581C841B-0A0C-5622-FEDA-362D494FA8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6</a:t>
              </a:r>
            </a:p>
          </p:txBody>
        </p:sp>
        <p:sp>
          <p:nvSpPr>
            <p:cNvPr id="38030" name="TextBox 98">
              <a:extLst>
                <a:ext uri="{FF2B5EF4-FFF2-40B4-BE49-F238E27FC236}">
                  <a16:creationId xmlns:a16="http://schemas.microsoft.com/office/drawing/2014/main" id="{5D2AA606-A87D-F45D-44EC-C7F9168DB0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d:7</a:t>
              </a:r>
            </a:p>
          </p:txBody>
        </p:sp>
      </p:grpSp>
      <p:sp>
        <p:nvSpPr>
          <p:cNvPr id="37902" name="TextBox 99">
            <a:extLst>
              <a:ext uri="{FF2B5EF4-FFF2-40B4-BE49-F238E27FC236}">
                <a16:creationId xmlns:a16="http://schemas.microsoft.com/office/drawing/2014/main" id="{9CA9F7A4-FF1E-A417-ED66-D2AEF3A21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8839" y="5927725"/>
            <a:ext cx="16017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C(d=6)</a:t>
            </a:r>
          </a:p>
        </p:txBody>
      </p:sp>
      <p:sp>
        <p:nvSpPr>
          <p:cNvPr id="37903" name="TextBox 100">
            <a:extLst>
              <a:ext uri="{FF2B5EF4-FFF2-40B4-BE49-F238E27FC236}">
                <a16:creationId xmlns:a16="http://schemas.microsoft.com/office/drawing/2014/main" id="{49C7E267-FA15-8FAE-E373-9BB9233FD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91013" y="4668838"/>
            <a:ext cx="2843212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d(Vadj) &gt; d</a:t>
            </a:r>
            <a:r>
              <a:rPr kumimoji="0" lang="en-GB" altLang="en-US" sz="1800" i="1" baseline="-25000"/>
              <a:t>estimate</a:t>
            </a:r>
            <a:r>
              <a:rPr kumimoji="0" lang="en-GB" altLang="en-US" sz="1800" i="1"/>
              <a:t> </a:t>
            </a:r>
            <a:br>
              <a:rPr kumimoji="0" lang="en-GB" altLang="en-US" sz="1800" i="1"/>
            </a:br>
            <a:r>
              <a:rPr kumimoji="0" lang="en-GB" altLang="en-US" sz="1800" i="1"/>
              <a:t>For vertex D we change both the value of d and it’s parent becomes 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The edge(B, D) becomes irrelevant.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i="1"/>
          </a:p>
        </p:txBody>
      </p:sp>
      <p:sp>
        <p:nvSpPr>
          <p:cNvPr id="37904" name="TextBox 101">
            <a:extLst>
              <a:ext uri="{FF2B5EF4-FFF2-40B4-BE49-F238E27FC236}">
                <a16:creationId xmlns:a16="http://schemas.microsoft.com/office/drawing/2014/main" id="{644DADF0-FCA2-33D2-9728-4895C335C9B6}"/>
              </a:ext>
            </a:extLst>
          </p:cNvPr>
          <p:cNvSpPr txBox="1">
            <a:spLocks noChangeArrowheads="1"/>
          </p:cNvSpPr>
          <p:nvPr/>
        </p:nvSpPr>
        <p:spPr bwMode="auto">
          <a:xfrm rot="18356409">
            <a:off x="2755107" y="4985544"/>
            <a:ext cx="7032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6 + 1</a:t>
            </a:r>
          </a:p>
        </p:txBody>
      </p:sp>
      <p:grpSp>
        <p:nvGrpSpPr>
          <p:cNvPr id="37905" name="Group 119">
            <a:extLst>
              <a:ext uri="{FF2B5EF4-FFF2-40B4-BE49-F238E27FC236}">
                <a16:creationId xmlns:a16="http://schemas.microsoft.com/office/drawing/2014/main" id="{41306C48-3075-9BFE-EAA9-3CEF16256452}"/>
              </a:ext>
            </a:extLst>
          </p:cNvPr>
          <p:cNvGrpSpPr>
            <a:grpSpLocks/>
          </p:cNvGrpSpPr>
          <p:nvPr/>
        </p:nvGrpSpPr>
        <p:grpSpPr bwMode="auto">
          <a:xfrm>
            <a:off x="7804151" y="3954464"/>
            <a:ext cx="2162175" cy="1920875"/>
            <a:chOff x="488224" y="1321240"/>
            <a:chExt cx="2162192" cy="1920927"/>
          </a:xfrm>
        </p:grpSpPr>
        <p:sp>
          <p:nvSpPr>
            <p:cNvPr id="121" name="Oval 120">
              <a:extLst>
                <a:ext uri="{FF2B5EF4-FFF2-40B4-BE49-F238E27FC236}">
                  <a16:creationId xmlns:a16="http://schemas.microsoft.com/office/drawing/2014/main" id="{339AA786-3057-08F3-0D1F-F8FB8A37D0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717" y="1413317"/>
              <a:ext cx="376240" cy="347671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22" name="Oval 121">
              <a:extLst>
                <a:ext uri="{FF2B5EF4-FFF2-40B4-BE49-F238E27FC236}">
                  <a16:creationId xmlns:a16="http://schemas.microsoft.com/office/drawing/2014/main" id="{452DD6A2-F4F7-A918-7A32-8A174EFD34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B</a:t>
              </a:r>
            </a:p>
          </p:txBody>
        </p:sp>
        <p:cxnSp>
          <p:nvCxnSpPr>
            <p:cNvPr id="38001" name="Straight Arrow Connector 10">
              <a:extLst>
                <a:ext uri="{FF2B5EF4-FFF2-40B4-BE49-F238E27FC236}">
                  <a16:creationId xmlns:a16="http://schemas.microsoft.com/office/drawing/2014/main" id="{C2BDED86-CC90-E463-538F-A6A2379D4F42}"/>
                </a:ext>
              </a:extLst>
            </p:cNvPr>
            <p:cNvCxnSpPr>
              <a:cxnSpLocks noChangeShapeType="1"/>
              <a:stCxn id="121" idx="3"/>
              <a:endCxn id="122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F37B6117-22FD-F044-63C4-8CCE4ACF3299}"/>
                </a:ext>
              </a:extLst>
            </p:cNvPr>
            <p:cNvSpPr txBox="1"/>
            <p:nvPr/>
          </p:nvSpPr>
          <p:spPr bwMode="auto">
            <a:xfrm>
              <a:off x="656500" y="1710188"/>
              <a:ext cx="304894" cy="36934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0BC11853-CB16-CF20-5DC6-03D57ECEB8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084" y="2145174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C</a:t>
              </a:r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0864DE03-3112-2FEB-9CA8-8BCF925E55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692" y="2850043"/>
              <a:ext cx="377828" cy="347672"/>
            </a:xfrm>
            <a:prstGeom prst="ellipse">
              <a:avLst/>
            </a:prstGeom>
            <a:solidFill>
              <a:schemeClr val="tx1">
                <a:lumMod val="50000"/>
              </a:schemeClr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en-GB" altLang="en-US" b="1" dirty="0">
                  <a:solidFill>
                    <a:schemeClr val="bg1"/>
                  </a:solidFill>
                </a:rPr>
                <a:t>D</a:t>
              </a:r>
            </a:p>
          </p:txBody>
        </p:sp>
        <p:cxnSp>
          <p:nvCxnSpPr>
            <p:cNvPr id="38005" name="Straight Arrow Connector 10">
              <a:extLst>
                <a:ext uri="{FF2B5EF4-FFF2-40B4-BE49-F238E27FC236}">
                  <a16:creationId xmlns:a16="http://schemas.microsoft.com/office/drawing/2014/main" id="{CA1E0828-C5E2-4A80-7EE8-E5B86DE4CC7F}"/>
                </a:ext>
              </a:extLst>
            </p:cNvPr>
            <p:cNvCxnSpPr>
              <a:cxnSpLocks noChangeShapeType="1"/>
              <a:stCxn id="126" idx="1"/>
              <a:endCxn id="122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prstDash val="dash"/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06" name="Straight Arrow Connector 10">
              <a:extLst>
                <a:ext uri="{FF2B5EF4-FFF2-40B4-BE49-F238E27FC236}">
                  <a16:creationId xmlns:a16="http://schemas.microsoft.com/office/drawing/2014/main" id="{8F8999AF-17BB-C870-3C03-1111E3C69C57}"/>
                </a:ext>
              </a:extLst>
            </p:cNvPr>
            <p:cNvCxnSpPr>
              <a:cxnSpLocks noChangeShapeType="1"/>
              <a:stCxn id="126" idx="7"/>
              <a:endCxn id="125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8007" name="Straight Arrow Connector 10">
              <a:extLst>
                <a:ext uri="{FF2B5EF4-FFF2-40B4-BE49-F238E27FC236}">
                  <a16:creationId xmlns:a16="http://schemas.microsoft.com/office/drawing/2014/main" id="{8A7A8EC2-D8C3-6F4B-8447-E2CB4670D47E}"/>
                </a:ext>
              </a:extLst>
            </p:cNvPr>
            <p:cNvCxnSpPr>
              <a:cxnSpLocks noChangeShapeType="1"/>
              <a:stCxn id="121" idx="5"/>
              <a:endCxn id="125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38100" algn="ctr">
              <a:solidFill>
                <a:srgbClr val="FF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30" name="TextBox 129">
              <a:extLst>
                <a:ext uri="{FF2B5EF4-FFF2-40B4-BE49-F238E27FC236}">
                  <a16:creationId xmlns:a16="http://schemas.microsoft.com/office/drawing/2014/main" id="{07F67D86-630D-FB22-3FC0-A071430A78BA}"/>
                </a:ext>
              </a:extLst>
            </p:cNvPr>
            <p:cNvSpPr txBox="1"/>
            <p:nvPr/>
          </p:nvSpPr>
          <p:spPr bwMode="auto">
            <a:xfrm>
              <a:off x="677138" y="2548410"/>
              <a:ext cx="312739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31" name="TextBox 130">
              <a:extLst>
                <a:ext uri="{FF2B5EF4-FFF2-40B4-BE49-F238E27FC236}">
                  <a16:creationId xmlns:a16="http://schemas.microsoft.com/office/drawing/2014/main" id="{065B1FC5-F98B-1924-B235-2C38D3FD1A0D}"/>
                </a:ext>
              </a:extLst>
            </p:cNvPr>
            <p:cNvSpPr txBox="1"/>
            <p:nvPr/>
          </p:nvSpPr>
          <p:spPr bwMode="auto">
            <a:xfrm>
              <a:off x="1574083" y="1665736"/>
              <a:ext cx="312740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32" name="TextBox 131">
              <a:extLst>
                <a:ext uri="{FF2B5EF4-FFF2-40B4-BE49-F238E27FC236}">
                  <a16:creationId xmlns:a16="http://schemas.microsoft.com/office/drawing/2014/main" id="{A7B9B7F4-CA64-DDCD-F894-494B42CF99C3}"/>
                </a:ext>
              </a:extLst>
            </p:cNvPr>
            <p:cNvSpPr txBox="1"/>
            <p:nvPr/>
          </p:nvSpPr>
          <p:spPr bwMode="auto">
            <a:xfrm>
              <a:off x="1609008" y="2548410"/>
              <a:ext cx="314327" cy="3698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011" name="TextBox 132">
              <a:extLst>
                <a:ext uri="{FF2B5EF4-FFF2-40B4-BE49-F238E27FC236}">
                  <a16:creationId xmlns:a16="http://schemas.microsoft.com/office/drawing/2014/main" id="{5241252B-76B1-4205-1741-3BBD7FCAFC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38012" name="TextBox 133">
              <a:extLst>
                <a:ext uri="{FF2B5EF4-FFF2-40B4-BE49-F238E27FC236}">
                  <a16:creationId xmlns:a16="http://schemas.microsoft.com/office/drawing/2014/main" id="{3CAE447E-7161-5254-9871-0F0E829DD2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d:3</a:t>
              </a:r>
            </a:p>
          </p:txBody>
        </p:sp>
        <p:sp>
          <p:nvSpPr>
            <p:cNvPr id="38013" name="TextBox 134">
              <a:extLst>
                <a:ext uri="{FF2B5EF4-FFF2-40B4-BE49-F238E27FC236}">
                  <a16:creationId xmlns:a16="http://schemas.microsoft.com/office/drawing/2014/main" id="{E5BD6E40-166E-76AB-8F42-E7FFACE273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d:6</a:t>
              </a:r>
            </a:p>
          </p:txBody>
        </p:sp>
        <p:sp>
          <p:nvSpPr>
            <p:cNvPr id="38014" name="TextBox 135">
              <a:extLst>
                <a:ext uri="{FF2B5EF4-FFF2-40B4-BE49-F238E27FC236}">
                  <a16:creationId xmlns:a16="http://schemas.microsoft.com/office/drawing/2014/main" id="{EA49C32B-21F9-B38F-0267-EAC96AE568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  <a:r>
                <a:rPr kumimoji="0" lang="en-GB" altLang="en-US" sz="1800" b="1">
                  <a:solidFill>
                    <a:srgbClr val="00B050"/>
                  </a:solidFill>
                </a:rPr>
                <a:t>7</a:t>
              </a:r>
            </a:p>
          </p:txBody>
        </p:sp>
      </p:grpSp>
      <p:sp>
        <p:nvSpPr>
          <p:cNvPr id="37906" name="TextBox 136">
            <a:extLst>
              <a:ext uri="{FF2B5EF4-FFF2-40B4-BE49-F238E27FC236}">
                <a16:creationId xmlns:a16="http://schemas.microsoft.com/office/drawing/2014/main" id="{D1BB8736-096E-8CE5-030D-E1705F6995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1" y="5918200"/>
            <a:ext cx="2409825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Select D(d=7)</a:t>
            </a:r>
            <a:br>
              <a:rPr kumimoji="0" lang="en-GB" altLang="en-US" sz="1800"/>
            </a:br>
            <a:r>
              <a:rPr kumimoji="0" lang="en-GB" altLang="en-US" sz="1800"/>
              <a:t>No adjacent vertices, so we end here</a:t>
            </a:r>
          </a:p>
        </p:txBody>
      </p:sp>
      <p:sp>
        <p:nvSpPr>
          <p:cNvPr id="37907" name="Right Brace 137">
            <a:extLst>
              <a:ext uri="{FF2B5EF4-FFF2-40B4-BE49-F238E27FC236}">
                <a16:creationId xmlns:a16="http://schemas.microsoft.com/office/drawing/2014/main" id="{CB86F19D-71AD-1BA2-DC83-F7281559ECE3}"/>
              </a:ext>
            </a:extLst>
          </p:cNvPr>
          <p:cNvSpPr>
            <a:spLocks/>
          </p:cNvSpPr>
          <p:nvPr/>
        </p:nvSpPr>
        <p:spPr bwMode="auto">
          <a:xfrm>
            <a:off x="3905251" y="5162551"/>
            <a:ext cx="212725" cy="765175"/>
          </a:xfrm>
          <a:prstGeom prst="rightBrace">
            <a:avLst>
              <a:gd name="adj1" fmla="val 834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7908" name="Oval 76">
            <a:extLst>
              <a:ext uri="{FF2B5EF4-FFF2-40B4-BE49-F238E27FC236}">
                <a16:creationId xmlns:a16="http://schemas.microsoft.com/office/drawing/2014/main" id="{A7BCA55B-56D6-1E69-81BE-B272AD7BD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2464" y="1581150"/>
            <a:ext cx="344487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7909" name="Oval 76">
            <a:extLst>
              <a:ext uri="{FF2B5EF4-FFF2-40B4-BE49-F238E27FC236}">
                <a16:creationId xmlns:a16="http://schemas.microsoft.com/office/drawing/2014/main" id="{DAECDFCD-E71D-AD2B-DF7B-B2089AEF53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8800" y="1573214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7910" name="Oval 76">
            <a:extLst>
              <a:ext uri="{FF2B5EF4-FFF2-40B4-BE49-F238E27FC236}">
                <a16:creationId xmlns:a16="http://schemas.microsoft.com/office/drawing/2014/main" id="{97384D23-C120-7994-377E-F6F05D1B7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2350" y="1630364"/>
            <a:ext cx="344488" cy="344487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7911" name="Oval 76">
            <a:extLst>
              <a:ext uri="{FF2B5EF4-FFF2-40B4-BE49-F238E27FC236}">
                <a16:creationId xmlns:a16="http://schemas.microsoft.com/office/drawing/2014/main" id="{323F72BF-D978-403B-8522-94C7B82B6C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0725" y="3895725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7912" name="Oval 76">
            <a:extLst>
              <a:ext uri="{FF2B5EF4-FFF2-40B4-BE49-F238E27FC236}">
                <a16:creationId xmlns:a16="http://schemas.microsoft.com/office/drawing/2014/main" id="{A02ED4C9-8910-806B-3E0E-B5ADDEA759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15225" y="3956050"/>
            <a:ext cx="344488" cy="344488"/>
          </a:xfrm>
          <a:prstGeom prst="ellipse">
            <a:avLst/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7311499-1A39-36B6-A490-D5F8F61FFD2A}"/>
              </a:ext>
            </a:extLst>
          </p:cNvPr>
          <p:cNvGraphicFramePr>
            <a:graphicFrameLocks noGrp="1"/>
          </p:cNvGraphicFramePr>
          <p:nvPr/>
        </p:nvGraphicFramePr>
        <p:xfrm>
          <a:off x="7591426" y="50801"/>
          <a:ext cx="2962278" cy="156102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93713">
                  <a:extLst>
                    <a:ext uri="{9D8B030D-6E8A-4147-A177-3AD203B41FA5}">
                      <a16:colId xmlns:a16="http://schemas.microsoft.com/office/drawing/2014/main" val="4088165256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3836931116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1267356721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2482064591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2187508544"/>
                    </a:ext>
                  </a:extLst>
                </a:gridCol>
                <a:gridCol w="493713">
                  <a:extLst>
                    <a:ext uri="{9D8B030D-6E8A-4147-A177-3AD203B41FA5}">
                      <a16:colId xmlns:a16="http://schemas.microsoft.com/office/drawing/2014/main" val="4019891320"/>
                    </a:ext>
                  </a:extLst>
                </a:gridCol>
              </a:tblGrid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Step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A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B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C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 dirty="0">
                          <a:effectLst/>
                        </a:rPr>
                        <a:t>D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extLst>
                  <a:ext uri="{0D108BD9-81ED-4DB2-BD59-A6C34878D82A}">
                    <a16:rowId xmlns:a16="http://schemas.microsoft.com/office/drawing/2014/main" val="252130446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0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855704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5434305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1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∞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812282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424384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2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423385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65764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3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9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212882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Parent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en-GB" sz="9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821098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u="none" strike="noStrike">
                          <a:effectLst/>
                        </a:rPr>
                        <a:t>4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>
                          <a:effectLst/>
                        </a:rPr>
                        <a:t>Distance</a:t>
                      </a:r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6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7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15269"/>
                  </a:ext>
                </a:extLst>
              </a:tr>
              <a:tr h="141865">
                <a:tc>
                  <a:txBody>
                    <a:bodyPr/>
                    <a:lstStyle/>
                    <a:p>
                      <a:pPr algn="ctr" fontAlgn="b"/>
                      <a:endParaRPr lang="en-GB" sz="9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u="none" strike="noStrike" dirty="0">
                          <a:effectLst/>
                        </a:rPr>
                        <a:t>Parent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null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A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5" marR="4765" marT="4751" marB="0" anchor="b"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49154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2E5F6C28-968B-F0C3-43B6-997CE9285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420" y="-105255"/>
            <a:ext cx="5552927" cy="844550"/>
          </a:xfrm>
        </p:spPr>
        <p:txBody>
          <a:bodyPr/>
          <a:lstStyle/>
          <a:p>
            <a:r>
              <a:rPr lang="en-GB" altLang="en-US" dirty="0"/>
              <a:t>Implementation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27A27135-9C6C-4E77-7379-A789E959B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0964" name="Footer Placeholder 3">
            <a:extLst>
              <a:ext uri="{FF2B5EF4-FFF2-40B4-BE49-F238E27FC236}">
                <a16:creationId xmlns:a16="http://schemas.microsoft.com/office/drawing/2014/main" id="{18320C91-3EE4-550F-00D2-2325E3D123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dirty="0"/>
              <a:t>ADD</a:t>
            </a:r>
            <a:endParaRPr kumimoji="0" lang="en-US" altLang="en-US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1154C9-2E8D-553E-969F-4962E239EB31}"/>
              </a:ext>
            </a:extLst>
          </p:cNvPr>
          <p:cNvSpPr txBox="1"/>
          <p:nvPr/>
        </p:nvSpPr>
        <p:spPr>
          <a:xfrm>
            <a:off x="717551" y="661024"/>
            <a:ext cx="4730750" cy="5819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dijkstra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Start at vertex 0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</a:t>
            </a:r>
            <a:r>
              <a:rPr lang="en-GB" sz="1400" dirty="0" err="1"/>
              <a:t>dist</a:t>
            </a:r>
            <a:r>
              <a:rPr lang="en-GB" sz="1400" dirty="0"/>
              <a:t> = 0</a:t>
            </a: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[0].parent = null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[0].discovered = false</a:t>
            </a:r>
          </a:p>
          <a:p>
            <a:pPr>
              <a:defRPr/>
            </a:pP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Set all remaining keys to INFINITE</a:t>
            </a: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1;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INFINITE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 false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Check all the vertices in the graph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(exc. the start vertex)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cnt</a:t>
            </a:r>
            <a:r>
              <a:rPr lang="en-GB" sz="1400" dirty="0"/>
              <a:t> = 0; </a:t>
            </a:r>
            <a:r>
              <a:rPr lang="en-GB" sz="1400" dirty="0" err="1"/>
              <a:t>cnt</a:t>
            </a:r>
            <a:r>
              <a:rPr lang="en-GB" sz="1400" dirty="0"/>
              <a:t> &lt; graph.vertices.length-1; </a:t>
            </a:r>
            <a:r>
              <a:rPr lang="en-GB" sz="1400" dirty="0" err="1"/>
              <a:t>cnt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Find vertex with the minimum key value</a:t>
            </a:r>
          </a:p>
          <a:p>
            <a:pPr>
              <a:defRPr/>
            </a:pPr>
            <a:r>
              <a:rPr lang="en-GB" sz="1400" dirty="0"/>
              <a:t>          vertex = </a:t>
            </a:r>
            <a:r>
              <a:rPr lang="en-GB" sz="1400" dirty="0" err="1"/>
              <a:t>mindistancevertex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          if( vertex == null) return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vertex.discovered</a:t>
            </a:r>
            <a:r>
              <a:rPr lang="en-GB" sz="1400" dirty="0"/>
              <a:t> = true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Done with vertex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                                             // (set it to black)</a:t>
            </a:r>
            <a:endParaRPr lang="en-GB" sz="1400" dirty="0"/>
          </a:p>
          <a:p>
            <a:pPr>
              <a:defRPr/>
            </a:pP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updatedistance</a:t>
            </a:r>
            <a:r>
              <a:rPr lang="en-GB" sz="1400" dirty="0"/>
              <a:t>( vertex ) }  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DF0274-94E7-0390-BEED-E951F0C75FBA}"/>
              </a:ext>
            </a:extLst>
          </p:cNvPr>
          <p:cNvSpPr txBox="1"/>
          <p:nvPr/>
        </p:nvSpPr>
        <p:spPr>
          <a:xfrm>
            <a:off x="6403976" y="-1588"/>
            <a:ext cx="4202113" cy="34512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mindistancevertex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min = INFINITY</a:t>
            </a:r>
          </a:p>
          <a:p>
            <a:pPr>
              <a:defRPr/>
            </a:pPr>
            <a:r>
              <a:rPr lang="en-GB" sz="1400" dirty="0"/>
              <a:t>     vertex = null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if(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</a:p>
          <a:p>
            <a:pPr>
              <a:defRPr/>
            </a:pPr>
            <a:r>
              <a:rPr lang="en-GB" sz="1400" dirty="0"/>
              <a:t>          &amp;&amp;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&lt; min)</a:t>
            </a:r>
          </a:p>
          <a:p>
            <a:pPr>
              <a:defRPr/>
            </a:pPr>
            <a:r>
              <a:rPr lang="en-GB" sz="1400" dirty="0"/>
              <a:t>          {</a:t>
            </a:r>
          </a:p>
          <a:p>
            <a:pPr>
              <a:defRPr/>
            </a:pPr>
            <a:r>
              <a:rPr lang="en-GB" sz="1400" dirty="0"/>
              <a:t>               min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vertex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}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r>
              <a:rPr lang="en-GB" sz="1400" dirty="0"/>
              <a:t>     return vertex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96C0FC-2632-435B-1F46-888DEB7AD665}"/>
              </a:ext>
            </a:extLst>
          </p:cNvPr>
          <p:cNvSpPr txBox="1"/>
          <p:nvPr/>
        </p:nvSpPr>
        <p:spPr>
          <a:xfrm>
            <a:off x="5826126" y="3379789"/>
            <a:ext cx="4818063" cy="34496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updatedistance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edgelist</a:t>
            </a:r>
            <a:r>
              <a:rPr lang="en-GB" sz="1400" dirty="0"/>
              <a:t> = </a:t>
            </a:r>
            <a:r>
              <a:rPr lang="en-GB" sz="1400" dirty="0" err="1"/>
              <a:t>vertex.edgelist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for(I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{</a:t>
            </a:r>
          </a:p>
          <a:p>
            <a:pPr>
              <a:defRPr/>
            </a:pPr>
            <a:r>
              <a:rPr lang="en-GB" sz="1400" dirty="0"/>
              <a:t>           edge = </a:t>
            </a:r>
            <a:r>
              <a:rPr lang="en-GB" sz="1400" dirty="0" err="1"/>
              <a:t>edgelist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  <a:br>
              <a:rPr lang="en-GB" sz="1400" dirty="0"/>
            </a:br>
            <a:r>
              <a:rPr lang="en-GB" sz="1400" dirty="0"/>
              <a:t>           &amp;&amp; (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r>
              <a:rPr lang="en-GB" sz="1400" dirty="0"/>
              <a:t>) &lt;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)</a:t>
            </a:r>
          </a:p>
          <a:p>
            <a:pPr>
              <a:defRPr/>
            </a:pPr>
            <a:r>
              <a:rPr lang="en-GB" sz="1400" dirty="0"/>
              <a:t>           {</a:t>
            </a:r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].parent = vertex</a:t>
            </a:r>
          </a:p>
          <a:p>
            <a:pPr>
              <a:defRPr/>
            </a:pPr>
            <a:r>
              <a:rPr lang="en-GB" sz="1400" dirty="0"/>
              <a:t>           }</a:t>
            </a:r>
          </a:p>
          <a:p>
            <a:pPr>
              <a:defRPr/>
            </a:pPr>
            <a:r>
              <a:rPr lang="en-GB" sz="1400" dirty="0"/>
              <a:t>  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D12B8C-2F5D-7B48-6473-65B7413D080F}"/>
              </a:ext>
            </a:extLst>
          </p:cNvPr>
          <p:cNvSpPr txBox="1"/>
          <p:nvPr/>
        </p:nvSpPr>
        <p:spPr>
          <a:xfrm>
            <a:off x="6581776" y="6119814"/>
            <a:ext cx="4086225" cy="73818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For each adjacent white vertex, check the edge weight + parent vertex distance against the adjacent vertex distance value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4145B6-07E4-7202-EA7C-1710D45A5D30}"/>
              </a:ext>
            </a:extLst>
          </p:cNvPr>
          <p:cNvSpPr txBox="1"/>
          <p:nvPr/>
        </p:nvSpPr>
        <p:spPr>
          <a:xfrm>
            <a:off x="7951789" y="2716214"/>
            <a:ext cx="2562225" cy="585787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Find white vertex with the minimum distance value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41F53-A8AA-6343-8747-A9495377C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FAC37-CE49-B5DC-FB09-409185223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136525"/>
            <a:ext cx="9779183" cy="717596"/>
          </a:xfrm>
        </p:spPr>
        <p:txBody>
          <a:bodyPr/>
          <a:lstStyle/>
          <a:p>
            <a:r>
              <a:rPr lang="en-GB" dirty="0"/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6342C-A858-B0FC-BE84-C09FE992A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2" y="1434095"/>
            <a:ext cx="9779182" cy="3529168"/>
          </a:xfrm>
        </p:spPr>
        <p:txBody>
          <a:bodyPr/>
          <a:lstStyle/>
          <a:p>
            <a:r>
              <a:rPr lang="en-GB" dirty="0"/>
              <a:t>There are a lot of ways this could be implemented. There is a popular one using a </a:t>
            </a:r>
            <a:r>
              <a:rPr lang="en-GB" dirty="0">
                <a:hlinkClick r:id="rId2"/>
              </a:rPr>
              <a:t>std::</a:t>
            </a:r>
            <a:r>
              <a:rPr lang="en-GB" dirty="0" err="1">
                <a:hlinkClick r:id="rId2"/>
              </a:rPr>
              <a:t>priority_queue</a:t>
            </a:r>
            <a:r>
              <a:rPr lang="en-GB" dirty="0"/>
              <a:t>, however this is harder to understand. I’ve created an implementation without one for us to investigate.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99BE4B-6560-BC83-9FE7-1898EB277B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34041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7AC50F-85A1-5666-2F21-D6F48CB7B0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DF5E-CE27-1092-E734-A7008FD18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717596"/>
          </a:xfrm>
        </p:spPr>
        <p:txBody>
          <a:bodyPr/>
          <a:lstStyle/>
          <a:p>
            <a:r>
              <a:rPr lang="en-GB" dirty="0"/>
              <a:t>Vertex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A325B-7492-7B85-846A-50FB851BC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90694"/>
            <a:ext cx="9779182" cy="5111429"/>
          </a:xfrm>
        </p:spPr>
        <p:txBody>
          <a:bodyPr/>
          <a:lstStyle/>
          <a:p>
            <a:r>
              <a:rPr lang="en-GB" dirty="0"/>
              <a:t>Hopefully you completed the BFS/DFS exercise from last week, and are familiar with the Vertex class. We will reuse this, with weights added: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Specifically, there is a small class called </a:t>
            </a:r>
            <a:r>
              <a:rPr lang="en-GB" dirty="0" err="1"/>
              <a:t>ConnectedVertex</a:t>
            </a:r>
            <a:r>
              <a:rPr lang="en-GB" dirty="0"/>
              <a:t> which holds together a Vertex and an integer weight. Accordingly, Vertex holds a vector of </a:t>
            </a:r>
            <a:r>
              <a:rPr lang="en-GB" dirty="0" err="1"/>
              <a:t>ConnectedVertex</a:t>
            </a:r>
            <a:r>
              <a:rPr lang="en-GB" dirty="0"/>
              <a:t> pointers: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828F2-DCC0-BADC-8905-D660BEC92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43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C3D19B-564E-85A8-9BF3-34F3212EAA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499" y="2551385"/>
            <a:ext cx="6573167" cy="6763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076B4D-F445-7FC0-91DE-99AE47FE9F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288" y="5418194"/>
            <a:ext cx="5277587" cy="32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52544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B8575-5559-77BD-34F6-5BD4DF8F2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B6AC2-0348-F8B1-4DD8-5AB099995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750488"/>
          </a:xfrm>
        </p:spPr>
        <p:txBody>
          <a:bodyPr/>
          <a:lstStyle/>
          <a:p>
            <a:r>
              <a:rPr lang="en-GB" dirty="0" err="1"/>
              <a:t>ConnectedVertex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D8FD8-C564-6DB9-D017-748F84882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31489"/>
            <a:ext cx="9779182" cy="4252793"/>
          </a:xfrm>
        </p:spPr>
        <p:txBody>
          <a:bodyPr/>
          <a:lstStyle/>
          <a:p>
            <a:r>
              <a:rPr lang="en-GB" dirty="0"/>
              <a:t>This class is simple, only associating the Vertex with its weight: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AB7F2-509B-C21D-E3D2-547A6006E4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44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763F11-A783-2EC0-EDEE-9E920A617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711" y="1881977"/>
            <a:ext cx="5334744" cy="378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055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209523-70D8-1F76-5C7D-C7FC0113F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E3C73-BB70-7807-080F-503B1FE10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941262"/>
          </a:xfrm>
        </p:spPr>
        <p:txBody>
          <a:bodyPr/>
          <a:lstStyle/>
          <a:p>
            <a:r>
              <a:rPr lang="en-GB" dirty="0"/>
              <a:t>Dijkstra – data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E1AE-5535-EAAC-783F-9360DEE48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420939"/>
            <a:ext cx="9779182" cy="3963344"/>
          </a:xfrm>
        </p:spPr>
        <p:txBody>
          <a:bodyPr/>
          <a:lstStyle/>
          <a:p>
            <a:r>
              <a:rPr lang="en-GB" dirty="0"/>
              <a:t>There are 3 containers used as part of this solution:</a:t>
            </a:r>
          </a:p>
          <a:p>
            <a:pPr marL="514350" indent="-514350">
              <a:buAutoNum type="arabicParenR"/>
            </a:pPr>
            <a:r>
              <a:rPr lang="en-GB" dirty="0"/>
              <a:t>A container for the graph distances from the start node to a specified node.</a:t>
            </a:r>
          </a:p>
          <a:p>
            <a:pPr marL="514350" indent="-514350">
              <a:buAutoNum type="arabicParenR"/>
            </a:pPr>
            <a:r>
              <a:rPr lang="en-GB" dirty="0"/>
              <a:t>A container for the parents of each node.</a:t>
            </a:r>
          </a:p>
          <a:p>
            <a:pPr marL="514350" indent="-514350">
              <a:buAutoNum type="arabicParenR"/>
            </a:pPr>
            <a:r>
              <a:rPr lang="en-GB" dirty="0"/>
              <a:t>A container for the nodes we have already visited (marked black).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9D70E-6F05-5410-E439-12314F02CE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13096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1A1F7E-4D8E-E3B8-E812-9F148CCA5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9D9A-39BC-18C2-EFC1-2396B3595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960997"/>
          </a:xfrm>
        </p:spPr>
        <p:txBody>
          <a:bodyPr/>
          <a:lstStyle/>
          <a:p>
            <a:r>
              <a:rPr lang="en-GB" dirty="0"/>
              <a:t>Graph distances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1BE3C-7A1D-C57A-4ACD-17F1CE6C6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41997"/>
            <a:ext cx="9779182" cy="4572000"/>
          </a:xfrm>
        </p:spPr>
        <p:txBody>
          <a:bodyPr/>
          <a:lstStyle/>
          <a:p>
            <a:r>
              <a:rPr lang="en-GB" dirty="0"/>
              <a:t>This is by far the scariest looking container, but it isn’t as bad as it looks.</a:t>
            </a:r>
          </a:p>
          <a:p>
            <a:r>
              <a:rPr lang="en-GB" dirty="0"/>
              <a:t>I selected an unordered map for this problem. I picked a map because it’s convenient to be able to refer to a vertex/weight pairing by the vertex’ label.</a:t>
            </a:r>
          </a:p>
          <a:p>
            <a:r>
              <a:rPr lang="en-GB" dirty="0"/>
              <a:t>I picked an unordered map over a map because the data does not need to be sorted – I want to access single elements, rather than traverse them.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20CC2-24AB-52E8-6AF2-6808CD76E2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56082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08864-D442-421C-2336-5A977D651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8D2CE-97A2-D42F-551C-3C4CD900F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960997"/>
          </a:xfrm>
        </p:spPr>
        <p:txBody>
          <a:bodyPr/>
          <a:lstStyle/>
          <a:p>
            <a:r>
              <a:rPr lang="en-GB" dirty="0"/>
              <a:t>Graph distances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4108C-2EB9-732C-0205-434D95C71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341997"/>
            <a:ext cx="9779182" cy="5256156"/>
          </a:xfrm>
        </p:spPr>
        <p:txBody>
          <a:bodyPr/>
          <a:lstStyle/>
          <a:p>
            <a:r>
              <a:rPr lang="en-GB" dirty="0"/>
              <a:t>Specifically, I selected an unordered map, keyed by string (the label of the vertex), with the value of a </a:t>
            </a:r>
            <a:r>
              <a:rPr lang="en-GB" dirty="0" err="1"/>
              <a:t>ConnectedNode</a:t>
            </a:r>
            <a:r>
              <a:rPr lang="en-GB" dirty="0"/>
              <a:t> – the vertex and weight pairing of a particular node.</a:t>
            </a:r>
          </a:p>
          <a:p>
            <a:endParaRPr lang="en-GB" dirty="0"/>
          </a:p>
          <a:p>
            <a:r>
              <a:rPr lang="en-GB" dirty="0"/>
              <a:t>In the previous example, we would insert 4 items to begin:</a:t>
            </a:r>
          </a:p>
          <a:p>
            <a:pPr lvl="1"/>
            <a:r>
              <a:rPr lang="en-GB" dirty="0"/>
              <a:t>Key: A Value: Vertex pointer to A, weight 0</a:t>
            </a:r>
          </a:p>
          <a:p>
            <a:pPr lvl="1"/>
            <a:r>
              <a:rPr lang="en-GB" dirty="0"/>
              <a:t>Key: B Value: Vertex pointer to B, weight inf</a:t>
            </a:r>
          </a:p>
          <a:p>
            <a:pPr lvl="1"/>
            <a:r>
              <a:rPr lang="en-GB" dirty="0"/>
              <a:t>Key: C Value: Vertex pointer to C, weight inf</a:t>
            </a:r>
          </a:p>
          <a:p>
            <a:pPr lvl="1"/>
            <a:r>
              <a:rPr lang="en-GB" dirty="0"/>
              <a:t>Key: D Value: Vertex pointer to D, weight inf</a:t>
            </a:r>
          </a:p>
          <a:p>
            <a:r>
              <a:rPr lang="en-GB" dirty="0"/>
              <a:t>We will update these weights as we proceed.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7AAE4-9947-F182-C24E-426D64BEFF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47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FDC05-0265-19BA-82A7-F6713AB3D4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314" y="2667051"/>
            <a:ext cx="7973538" cy="247685"/>
          </a:xfrm>
          <a:prstGeom prst="rect">
            <a:avLst/>
          </a:prstGeom>
        </p:spPr>
      </p:pic>
      <p:grpSp>
        <p:nvGrpSpPr>
          <p:cNvPr id="7" name="Group 38">
            <a:extLst>
              <a:ext uri="{FF2B5EF4-FFF2-40B4-BE49-F238E27FC236}">
                <a16:creationId xmlns:a16="http://schemas.microsoft.com/office/drawing/2014/main" id="{325452A1-A3A6-D9B4-B881-7D3A0FCD3AD1}"/>
              </a:ext>
            </a:extLst>
          </p:cNvPr>
          <p:cNvGrpSpPr>
            <a:grpSpLocks/>
          </p:cNvGrpSpPr>
          <p:nvPr/>
        </p:nvGrpSpPr>
        <p:grpSpPr bwMode="auto">
          <a:xfrm>
            <a:off x="9016626" y="3740823"/>
            <a:ext cx="2273300" cy="2043112"/>
            <a:chOff x="488224" y="1321240"/>
            <a:chExt cx="2273783" cy="2042852"/>
          </a:xfrm>
        </p:grpSpPr>
        <p:sp>
          <p:nvSpPr>
            <p:cNvPr id="8" name="Oval 5">
              <a:extLst>
                <a:ext uri="{FF2B5EF4-FFF2-40B4-BE49-F238E27FC236}">
                  <a16:creationId xmlns:a16="http://schemas.microsoft.com/office/drawing/2014/main" id="{3B5744CA-9ED3-A29C-2121-1D3812C889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6830" y="1413674"/>
              <a:ext cx="376167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A</a:t>
              </a:r>
            </a:p>
          </p:txBody>
        </p:sp>
        <p:sp>
          <p:nvSpPr>
            <p:cNvPr id="9" name="Oval 6">
              <a:extLst>
                <a:ext uri="{FF2B5EF4-FFF2-40B4-BE49-F238E27FC236}">
                  <a16:creationId xmlns:a16="http://schemas.microsoft.com/office/drawing/2014/main" id="{557E11FB-A2AC-D663-341D-DC6805F000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8224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B</a:t>
              </a:r>
            </a:p>
          </p:txBody>
        </p:sp>
        <p:cxnSp>
          <p:nvCxnSpPr>
            <p:cNvPr id="10" name="Straight Arrow Connector 10">
              <a:extLst>
                <a:ext uri="{FF2B5EF4-FFF2-40B4-BE49-F238E27FC236}">
                  <a16:creationId xmlns:a16="http://schemas.microsoft.com/office/drawing/2014/main" id="{257F1019-2AC4-4D26-CCBF-2FA5D09D2241}"/>
                </a:ext>
              </a:extLst>
            </p:cNvPr>
            <p:cNvCxnSpPr>
              <a:cxnSpLocks noChangeShapeType="1"/>
              <a:stCxn id="8" idx="3"/>
              <a:endCxn id="9" idx="7"/>
            </p:cNvCxnSpPr>
            <p:nvPr/>
          </p:nvCxnSpPr>
          <p:spPr bwMode="auto">
            <a:xfrm flipH="1">
              <a:off x="810657" y="1710395"/>
              <a:ext cx="331262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2C91177-5F6C-347F-FC36-A20C25B746D2}"/>
                </a:ext>
              </a:extLst>
            </p:cNvPr>
            <p:cNvSpPr txBox="1"/>
            <p:nvPr/>
          </p:nvSpPr>
          <p:spPr bwMode="auto">
            <a:xfrm>
              <a:off x="656535" y="1710128"/>
              <a:ext cx="304957" cy="36928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2" name="Oval 9">
              <a:extLst>
                <a:ext uri="{FF2B5EF4-FFF2-40B4-BE49-F238E27FC236}">
                  <a16:creationId xmlns:a16="http://schemas.microsoft.com/office/drawing/2014/main" id="{C8FD45F9-5A12-5A32-5C52-A71E1F4927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1145" y="2145245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C</a:t>
              </a:r>
            </a:p>
          </p:txBody>
        </p:sp>
        <p:sp>
          <p:nvSpPr>
            <p:cNvPr id="13" name="Oval 10">
              <a:extLst>
                <a:ext uri="{FF2B5EF4-FFF2-40B4-BE49-F238E27FC236}">
                  <a16:creationId xmlns:a16="http://schemas.microsoft.com/office/drawing/2014/main" id="{B2EA02AE-31F6-7C80-2331-070E030C7A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0564" y="2850394"/>
              <a:ext cx="377754" cy="347630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</a:t>
              </a:r>
            </a:p>
          </p:txBody>
        </p:sp>
        <p:cxnSp>
          <p:nvCxnSpPr>
            <p:cNvPr id="14" name="Straight Arrow Connector 10">
              <a:extLst>
                <a:ext uri="{FF2B5EF4-FFF2-40B4-BE49-F238E27FC236}">
                  <a16:creationId xmlns:a16="http://schemas.microsoft.com/office/drawing/2014/main" id="{F166C22E-1125-D864-D722-E83B2DCF71B0}"/>
                </a:ext>
              </a:extLst>
            </p:cNvPr>
            <p:cNvCxnSpPr>
              <a:cxnSpLocks noChangeShapeType="1"/>
              <a:stCxn id="13" idx="1"/>
              <a:endCxn id="9" idx="5"/>
            </p:cNvCxnSpPr>
            <p:nvPr/>
          </p:nvCxnSpPr>
          <p:spPr bwMode="auto">
            <a:xfrm flipH="1" flipV="1">
              <a:off x="810657" y="2441965"/>
              <a:ext cx="38522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5" name="Straight Arrow Connector 10">
              <a:extLst>
                <a:ext uri="{FF2B5EF4-FFF2-40B4-BE49-F238E27FC236}">
                  <a16:creationId xmlns:a16="http://schemas.microsoft.com/office/drawing/2014/main" id="{722278DD-71B6-728C-E875-55AD9E3662F0}"/>
                </a:ext>
              </a:extLst>
            </p:cNvPr>
            <p:cNvCxnSpPr>
              <a:cxnSpLocks noChangeShapeType="1"/>
              <a:stCxn id="13" idx="7"/>
              <a:endCxn id="12" idx="3"/>
            </p:cNvCxnSpPr>
            <p:nvPr/>
          </p:nvCxnSpPr>
          <p:spPr bwMode="auto">
            <a:xfrm flipV="1">
              <a:off x="1462998" y="2441965"/>
              <a:ext cx="293468" cy="459338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 type="triangle" w="lg" len="lg"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Straight Arrow Connector 10">
              <a:extLst>
                <a:ext uri="{FF2B5EF4-FFF2-40B4-BE49-F238E27FC236}">
                  <a16:creationId xmlns:a16="http://schemas.microsoft.com/office/drawing/2014/main" id="{D74BF90D-5AA0-243A-5EE7-E02DFC5B518D}"/>
                </a:ext>
              </a:extLst>
            </p:cNvPr>
            <p:cNvCxnSpPr>
              <a:cxnSpLocks noChangeShapeType="1"/>
              <a:stCxn id="8" idx="5"/>
              <a:endCxn id="12" idx="1"/>
            </p:cNvCxnSpPr>
            <p:nvPr/>
          </p:nvCxnSpPr>
          <p:spPr bwMode="auto">
            <a:xfrm>
              <a:off x="1407909" y="1710395"/>
              <a:ext cx="348556" cy="485759"/>
            </a:xfrm>
            <a:prstGeom prst="straightConnector1">
              <a:avLst/>
            </a:prstGeom>
            <a:noFill/>
            <a:ln w="28575" algn="ctr">
              <a:solidFill>
                <a:schemeClr val="tx1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C57D37B-FCB9-17F6-97E7-83F212B05737}"/>
                </a:ext>
              </a:extLst>
            </p:cNvPr>
            <p:cNvSpPr txBox="1"/>
            <p:nvPr/>
          </p:nvSpPr>
          <p:spPr bwMode="auto">
            <a:xfrm>
              <a:off x="677177" y="2548221"/>
              <a:ext cx="312803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E06B874-54E8-57B2-1E92-BE40F29A4264}"/>
                </a:ext>
              </a:extLst>
            </p:cNvPr>
            <p:cNvSpPr txBox="1"/>
            <p:nvPr/>
          </p:nvSpPr>
          <p:spPr bwMode="auto">
            <a:xfrm>
              <a:off x="1574305" y="1665683"/>
              <a:ext cx="312804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8FD302D0-08B6-4956-1342-3CCCEA842E34}"/>
                </a:ext>
              </a:extLst>
            </p:cNvPr>
            <p:cNvSpPr txBox="1"/>
            <p:nvPr/>
          </p:nvSpPr>
          <p:spPr bwMode="auto">
            <a:xfrm>
              <a:off x="1609237" y="2548221"/>
              <a:ext cx="314392" cy="36984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b="1" dirty="0">
                  <a:solidFill>
                    <a:schemeClr val="accent6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20" name="TextBox 31">
              <a:extLst>
                <a:ext uri="{FF2B5EF4-FFF2-40B4-BE49-F238E27FC236}">
                  <a16:creationId xmlns:a16="http://schemas.microsoft.com/office/drawing/2014/main" id="{A1E85BE5-6AB0-FE19-D35C-02C76D70BA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8511" y="1321240"/>
              <a:ext cx="5309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d:0</a:t>
              </a:r>
            </a:p>
          </p:txBody>
        </p:sp>
        <p:sp>
          <p:nvSpPr>
            <p:cNvPr id="21" name="TextBox 32">
              <a:extLst>
                <a:ext uri="{FF2B5EF4-FFF2-40B4-BE49-F238E27FC236}">
                  <a16:creationId xmlns:a16="http://schemas.microsoft.com/office/drawing/2014/main" id="{BE1B5FDC-2308-98D8-19BA-7961C9A02E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9334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22" name="TextBox 33">
              <a:extLst>
                <a:ext uri="{FF2B5EF4-FFF2-40B4-BE49-F238E27FC236}">
                  <a16:creationId xmlns:a16="http://schemas.microsoft.com/office/drawing/2014/main" id="{1BB199B4-6502-A39D-735B-5E1589C275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9501" y="2123543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23" name="TextBox 34">
              <a:extLst>
                <a:ext uri="{FF2B5EF4-FFF2-40B4-BE49-F238E27FC236}">
                  <a16:creationId xmlns:a16="http://schemas.microsoft.com/office/drawing/2014/main" id="{E331EF1C-C30D-AD13-D18D-84E2E5343B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17189" y="2872835"/>
              <a:ext cx="4026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d:</a:t>
              </a:r>
            </a:p>
          </p:txBody>
        </p:sp>
        <p:sp>
          <p:nvSpPr>
            <p:cNvPr id="24" name="TextBox 80">
              <a:extLst>
                <a:ext uri="{FF2B5EF4-FFF2-40B4-BE49-F238E27FC236}">
                  <a16:creationId xmlns:a16="http://schemas.microsoft.com/office/drawing/2014/main" id="{D229A95D-F984-D9FD-F450-537FCFEAE6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63546" y="2028919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25" name="TextBox 80">
              <a:extLst>
                <a:ext uri="{FF2B5EF4-FFF2-40B4-BE49-F238E27FC236}">
                  <a16:creationId xmlns:a16="http://schemas.microsoft.com/office/drawing/2014/main" id="{5B1211E1-BC6C-0281-46D7-56849419AC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0443" y="277937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/>
                <a:t>∞</a:t>
              </a:r>
            </a:p>
          </p:txBody>
        </p:sp>
        <p:sp>
          <p:nvSpPr>
            <p:cNvPr id="26" name="TextBox 80">
              <a:extLst>
                <a:ext uri="{FF2B5EF4-FFF2-40B4-BE49-F238E27FC236}">
                  <a16:creationId xmlns:a16="http://schemas.microsoft.com/office/drawing/2014/main" id="{94ABD964-199A-4240-B7CD-9F7173A9F6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05927" y="2038428"/>
              <a:ext cx="398461" cy="5847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3200" b="1" dirty="0"/>
                <a:t>∞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279894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4EA768-7687-2BC0-0371-4FE873AFB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B9E43-1A3A-9CBD-2901-D41F3E0AA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30753"/>
          </a:xfrm>
        </p:spPr>
        <p:txBody>
          <a:bodyPr/>
          <a:lstStyle/>
          <a:p>
            <a:r>
              <a:rPr lang="en-GB" dirty="0"/>
              <a:t>Parent nodes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EE302-041C-49EB-C47D-9E540FD07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177537"/>
            <a:ext cx="9779182" cy="5299463"/>
          </a:xfrm>
        </p:spPr>
        <p:txBody>
          <a:bodyPr/>
          <a:lstStyle/>
          <a:p>
            <a:r>
              <a:rPr lang="en-GB" dirty="0"/>
              <a:t>We can follow a similar chain of logic here. We want to associate a child with a parent. </a:t>
            </a:r>
          </a:p>
          <a:p>
            <a:pPr marL="457200" indent="-457200">
              <a:buFontTx/>
              <a:buChar char="-"/>
            </a:pPr>
            <a:r>
              <a:rPr lang="en-GB" dirty="0"/>
              <a:t>When referring to this, we will nearly always want to go from child to parent.</a:t>
            </a:r>
          </a:p>
          <a:p>
            <a:pPr marL="457200" indent="-457200">
              <a:buFontTx/>
              <a:buChar char="-"/>
            </a:pPr>
            <a:r>
              <a:rPr lang="en-GB" dirty="0"/>
              <a:t>Each child will only have one parent.</a:t>
            </a:r>
          </a:p>
          <a:p>
            <a:pPr marL="457200" indent="-457200">
              <a:buFontTx/>
              <a:buChar char="-"/>
            </a:pPr>
            <a:r>
              <a:rPr lang="en-GB" dirty="0"/>
              <a:t>We probably don’t need to store both vertices (this also simplifies our hashing).</a:t>
            </a:r>
          </a:p>
          <a:p>
            <a:r>
              <a:rPr lang="en-GB" dirty="0"/>
              <a:t>Considering these rules, I picked another </a:t>
            </a:r>
            <a:r>
              <a:rPr lang="en-GB" dirty="0" err="1"/>
              <a:t>unordered_map</a:t>
            </a:r>
            <a:r>
              <a:rPr lang="en-GB" dirty="0"/>
              <a:t>, this time associating a string key (label of the child) with a Vertex pointer (the parent).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157F5-37DD-8069-77DF-01CB2BDBD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48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ECBE3-8924-A285-B923-6963997B26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0552" y="5680463"/>
            <a:ext cx="6173061" cy="2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76244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30E10-1E81-8EB1-FD9C-04D757217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CA8C-93B3-0648-7E07-4B00856B1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63645"/>
          </a:xfrm>
        </p:spPr>
        <p:txBody>
          <a:bodyPr/>
          <a:lstStyle/>
          <a:p>
            <a:r>
              <a:rPr lang="en-GB" dirty="0"/>
              <a:t>Visited vertices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12A76-84BD-B03E-72E5-9B04706BA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82791"/>
            <a:ext cx="9779182" cy="4420697"/>
          </a:xfrm>
        </p:spPr>
        <p:txBody>
          <a:bodyPr/>
          <a:lstStyle/>
          <a:p>
            <a:r>
              <a:rPr lang="en-GB" dirty="0"/>
              <a:t>This is a list of the vertices we have visited. We will:</a:t>
            </a:r>
          </a:p>
          <a:p>
            <a:pPr marL="457200" indent="-457200">
              <a:buFontTx/>
              <a:buChar char="-"/>
            </a:pPr>
            <a:r>
              <a:rPr lang="en-GB" dirty="0"/>
              <a:t>Only need to store each vertex once.</a:t>
            </a:r>
          </a:p>
          <a:p>
            <a:pPr marL="457200" indent="-457200">
              <a:buFontTx/>
              <a:buChar char="-"/>
            </a:pPr>
            <a:r>
              <a:rPr lang="en-GB" dirty="0"/>
              <a:t>Likely find it easiest to refer to a vertex by its label</a:t>
            </a:r>
          </a:p>
          <a:p>
            <a:pPr marL="457200" indent="-457200">
              <a:buFontTx/>
              <a:buChar char="-"/>
            </a:pPr>
            <a:r>
              <a:rPr lang="en-GB" dirty="0"/>
              <a:t>Want to search this list.</a:t>
            </a:r>
          </a:p>
          <a:p>
            <a:r>
              <a:rPr lang="en-GB" dirty="0"/>
              <a:t>As such, I picked a set of strings. Sets are very efficient to search and enforce uniqueness of contents (meaning we never have to check for uniqueness).</a:t>
            </a:r>
          </a:p>
          <a:p>
            <a:pPr marL="457200" indent="-457200">
              <a:buFontTx/>
              <a:buChar char="-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51A11-618D-F1DF-FDAC-3C3F9FA3C9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49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271CF4-B67C-A895-E768-8A60EAEAD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0734" y="4686174"/>
            <a:ext cx="3810532" cy="31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3692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10996-791C-DA38-E955-0DC4C7D63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12AAD-B43A-93A4-38B8-0FCF5304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methods to write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F4412-F9B5-7AEB-0E4E-3CA266000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en-GB" dirty="0"/>
              <a:t>Finding the minimum distance vertex we have not yet visited.</a:t>
            </a:r>
          </a:p>
          <a:p>
            <a:pPr marL="514350" indent="-514350">
              <a:buAutoNum type="arabicParenR"/>
            </a:pPr>
            <a:r>
              <a:rPr lang="en-GB" dirty="0"/>
              <a:t>Updating the distance of all vertices using information gained from the latest vertex we visited.</a:t>
            </a:r>
          </a:p>
          <a:p>
            <a:pPr marL="514350" indent="-514350">
              <a:buAutoNum type="arabicParenR"/>
            </a:pPr>
            <a:r>
              <a:rPr lang="en-GB" dirty="0"/>
              <a:t>Setting up the data structures and calling the previous 2 methods.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99B3D-9837-009F-7643-704EBC36C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83194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A0741-CD73-BBED-F0C9-12AEB1965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95A9D-5E15-5634-FCC1-4A55ECDB7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944" y="122295"/>
            <a:ext cx="9779183" cy="829429"/>
          </a:xfrm>
        </p:spPr>
        <p:txBody>
          <a:bodyPr/>
          <a:lstStyle/>
          <a:p>
            <a:r>
              <a:rPr lang="en-GB" dirty="0"/>
              <a:t>1) Minimum distance vertex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9399F-7F95-A0D7-27C2-D616D6097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16" y="1209255"/>
            <a:ext cx="11393306" cy="5375741"/>
          </a:xfrm>
        </p:spPr>
        <p:txBody>
          <a:bodyPr/>
          <a:lstStyle/>
          <a:p>
            <a:r>
              <a:rPr lang="en-GB" dirty="0"/>
              <a:t>For this, we look through our list of vertices for:</a:t>
            </a:r>
          </a:p>
          <a:p>
            <a:pPr marL="457200" indent="-457200">
              <a:buFontTx/>
              <a:buChar char="-"/>
            </a:pPr>
            <a:r>
              <a:rPr lang="en-GB" dirty="0"/>
              <a:t>A vertex we have not yet visited.</a:t>
            </a:r>
          </a:p>
          <a:p>
            <a:pPr marL="457200" indent="-457200">
              <a:buFontTx/>
              <a:buChar char="-"/>
            </a:pPr>
            <a:r>
              <a:rPr lang="en-GB" dirty="0"/>
              <a:t>Connected to a vertex we have visited.</a:t>
            </a:r>
          </a:p>
          <a:p>
            <a:pPr marL="457200" indent="-457200">
              <a:buFontTx/>
              <a:buChar char="-"/>
            </a:pPr>
            <a:r>
              <a:rPr lang="en-GB" dirty="0"/>
              <a:t>With the lowest edge weight.</a:t>
            </a:r>
          </a:p>
          <a:p>
            <a:endParaRPr lang="en-GB" dirty="0"/>
          </a:p>
          <a:p>
            <a:r>
              <a:rPr lang="en-GB" dirty="0"/>
              <a:t>At the beginning, we should already have our graph distances set to 0 for the start node, infinity (or, practically speaking, the largest possible number) for the everything else.</a:t>
            </a:r>
          </a:p>
          <a:p>
            <a:r>
              <a:rPr lang="en-GB" dirty="0"/>
              <a:t>As we progress, connected vertices will be updated to have values less than infinity – so vertices connected to vertices we have already visited will have a lower edge weight (the current best path) than those which aren’t (infinity).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C9FF0-271A-FB77-D8DB-0D9E5AD7CF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51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0D17A7-7DBF-454A-E0A9-8237D0F4DE06}"/>
              </a:ext>
            </a:extLst>
          </p:cNvPr>
          <p:cNvSpPr txBox="1"/>
          <p:nvPr/>
        </p:nvSpPr>
        <p:spPr>
          <a:xfrm>
            <a:off x="7884120" y="142030"/>
            <a:ext cx="4202113" cy="34512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mindistancevertex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min = INFINITY</a:t>
            </a:r>
          </a:p>
          <a:p>
            <a:pPr>
              <a:defRPr/>
            </a:pPr>
            <a:r>
              <a:rPr lang="en-GB" sz="1400" dirty="0"/>
              <a:t>     vertex = null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if(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</a:p>
          <a:p>
            <a:pPr>
              <a:defRPr/>
            </a:pPr>
            <a:r>
              <a:rPr lang="en-GB" sz="1400" dirty="0"/>
              <a:t>          &amp;&amp;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&lt; min)</a:t>
            </a:r>
          </a:p>
          <a:p>
            <a:pPr>
              <a:defRPr/>
            </a:pPr>
            <a:r>
              <a:rPr lang="en-GB" sz="1400" dirty="0"/>
              <a:t>          {</a:t>
            </a:r>
          </a:p>
          <a:p>
            <a:pPr>
              <a:defRPr/>
            </a:pPr>
            <a:r>
              <a:rPr lang="en-GB" sz="1400" dirty="0"/>
              <a:t>               min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vertex =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}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r>
              <a:rPr lang="en-GB" sz="1400" dirty="0"/>
              <a:t>     return vertex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32156131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84A6F-1BFF-D431-51A5-1CE21489A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B8E0D-DF66-EA2C-C93D-F263723C7C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52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C93C47-4AB7-6B53-9EE0-EC81AA2EE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61" y="62571"/>
            <a:ext cx="7744906" cy="66589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5B687E-D369-508A-9CBE-838B149D8D43}"/>
              </a:ext>
            </a:extLst>
          </p:cNvPr>
          <p:cNvSpPr txBox="1"/>
          <p:nvPr/>
        </p:nvSpPr>
        <p:spPr>
          <a:xfrm>
            <a:off x="7959884" y="136525"/>
            <a:ext cx="40741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Initialise to the max representable integer and no current lowest edge weight vertex. Note: if we return </a:t>
            </a:r>
            <a:r>
              <a:rPr lang="en-GB" dirty="0" err="1"/>
              <a:t>nullptr</a:t>
            </a:r>
            <a:r>
              <a:rPr lang="en-GB" dirty="0"/>
              <a:t>, we have exhausted the graph and the algorithm ends.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4CC3CF-890E-D93B-9AC3-81D7F7989C2A}"/>
              </a:ext>
            </a:extLst>
          </p:cNvPr>
          <p:cNvSpPr txBox="1"/>
          <p:nvPr/>
        </p:nvSpPr>
        <p:spPr>
          <a:xfrm>
            <a:off x="7959883" y="1696706"/>
            <a:ext cx="4074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Look at each vertex in turn.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955013-EE3B-17D3-D966-C31573EFA560}"/>
              </a:ext>
            </a:extLst>
          </p:cNvPr>
          <p:cNvSpPr txBox="1"/>
          <p:nvPr/>
        </p:nvSpPr>
        <p:spPr>
          <a:xfrm>
            <a:off x="7959883" y="2888496"/>
            <a:ext cx="4074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Ignore vertices we have already visited.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B66665-B220-0B11-FB45-78B052A8D981}"/>
              </a:ext>
            </a:extLst>
          </p:cNvPr>
          <p:cNvSpPr txBox="1"/>
          <p:nvPr/>
        </p:nvSpPr>
        <p:spPr>
          <a:xfrm>
            <a:off x="7959882" y="4080992"/>
            <a:ext cx="40741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if the vertex we’re currently looking at has a lower minimum than our current best. If so, make this our current best.</a:t>
            </a:r>
          </a:p>
        </p:txBody>
      </p:sp>
    </p:spTree>
    <p:extLst>
      <p:ext uri="{BB962C8B-B14F-4D97-AF65-F5344CB8AC3E}">
        <p14:creationId xmlns:p14="http://schemas.microsoft.com/office/powerpoint/2010/main" val="119376010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BD8D2-059D-FDEC-A666-164F8DB03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7CA8E-5A6A-AB21-FBB0-B69D88CE0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66" y="162839"/>
            <a:ext cx="9779183" cy="664399"/>
          </a:xfrm>
        </p:spPr>
        <p:txBody>
          <a:bodyPr/>
          <a:lstStyle/>
          <a:p>
            <a:r>
              <a:rPr lang="en-GB" dirty="0"/>
              <a:t>Update vertex distances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6965D-20BA-9A02-178D-6D926EFAF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261" y="919232"/>
            <a:ext cx="10959547" cy="5145846"/>
          </a:xfrm>
        </p:spPr>
        <p:txBody>
          <a:bodyPr/>
          <a:lstStyle/>
          <a:p>
            <a:r>
              <a:rPr lang="en-GB" dirty="0"/>
              <a:t>Here, we will update the best paths.</a:t>
            </a:r>
          </a:p>
          <a:p>
            <a:r>
              <a:rPr lang="en-GB" dirty="0"/>
              <a:t>To do this, we:</a:t>
            </a:r>
          </a:p>
          <a:p>
            <a:pPr marL="457200" indent="-457200">
              <a:buFontTx/>
              <a:buChar char="-"/>
            </a:pPr>
            <a:r>
              <a:rPr lang="en-GB" dirty="0"/>
              <a:t>Look at the node we just visited.</a:t>
            </a:r>
          </a:p>
          <a:p>
            <a:pPr marL="457200" indent="-457200">
              <a:buFontTx/>
              <a:buChar char="-"/>
            </a:pPr>
            <a:r>
              <a:rPr lang="en-GB" dirty="0"/>
              <a:t>Check its current best path.</a:t>
            </a:r>
          </a:p>
          <a:p>
            <a:pPr marL="457200" indent="-457200">
              <a:buFontTx/>
              <a:buChar char="-"/>
            </a:pPr>
            <a:r>
              <a:rPr lang="en-GB" dirty="0"/>
              <a:t>See if we can find a better path.</a:t>
            </a:r>
          </a:p>
          <a:p>
            <a:pPr marL="457200" indent="-457200">
              <a:buFontTx/>
              <a:buChar char="-"/>
            </a:pPr>
            <a:r>
              <a:rPr lang="en-GB" dirty="0"/>
              <a:t>Update the best path if so.</a:t>
            </a:r>
          </a:p>
          <a:p>
            <a:r>
              <a:rPr lang="en-GB" dirty="0"/>
              <a:t>Remember, this is a greedy algorithm: we are only worried about the locally optimal solution (the globally optimal solution will be found at the end).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6FD3D-0997-4C5C-C3F4-C2AD11AAD8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53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DC05CE-1605-A246-7417-645B6AE048A8}"/>
              </a:ext>
            </a:extLst>
          </p:cNvPr>
          <p:cNvSpPr txBox="1"/>
          <p:nvPr/>
        </p:nvSpPr>
        <p:spPr>
          <a:xfrm>
            <a:off x="7187858" y="70845"/>
            <a:ext cx="4818063" cy="34496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updatedistance</a:t>
            </a:r>
            <a:r>
              <a:rPr lang="en-GB" sz="1400" dirty="0"/>
              <a:t>(vertex)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adjacentlist</a:t>
            </a:r>
            <a:r>
              <a:rPr lang="en-GB" sz="1400" dirty="0"/>
              <a:t> = </a:t>
            </a:r>
            <a:r>
              <a:rPr lang="en-GB" sz="1400" dirty="0" err="1"/>
              <a:t>vertex.adjacentlist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</a:t>
            </a:r>
            <a:r>
              <a:rPr lang="en-GB" sz="1400" dirty="0" err="1"/>
              <a:t>edgelist</a:t>
            </a:r>
            <a:r>
              <a:rPr lang="en-GB" sz="1400" dirty="0"/>
              <a:t> = </a:t>
            </a:r>
            <a:r>
              <a:rPr lang="en-GB" sz="1400" dirty="0" err="1"/>
              <a:t>vertex.edgelist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for(I = 0;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adjacentlist.length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</a:t>
            </a:r>
          </a:p>
          <a:p>
            <a:pPr>
              <a:defRPr/>
            </a:pPr>
            <a:r>
              <a:rPr lang="en-GB" sz="1400" dirty="0"/>
              <a:t>      {</a:t>
            </a:r>
          </a:p>
          <a:p>
            <a:pPr>
              <a:defRPr/>
            </a:pPr>
            <a:r>
              <a:rPr lang="en-GB" sz="1400" dirty="0"/>
              <a:t>           edge = </a:t>
            </a:r>
            <a:r>
              <a:rPr lang="en-GB" sz="1400" dirty="0" err="1"/>
              <a:t>edgelist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</a:t>
            </a:r>
          </a:p>
          <a:p>
            <a:pPr>
              <a:defRPr/>
            </a:pPr>
            <a:r>
              <a:rPr lang="en-GB" sz="1400" dirty="0"/>
              <a:t>           if(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== false</a:t>
            </a:r>
            <a:br>
              <a:rPr lang="en-GB" sz="1400" dirty="0"/>
            </a:br>
            <a:r>
              <a:rPr lang="en-GB" sz="1400" dirty="0"/>
              <a:t>           &amp;&amp; (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r>
              <a:rPr lang="en-GB" sz="1400" dirty="0"/>
              <a:t>) &lt;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)</a:t>
            </a:r>
          </a:p>
          <a:p>
            <a:pPr>
              <a:defRPr/>
            </a:pPr>
            <a:r>
              <a:rPr lang="en-GB" sz="1400" dirty="0"/>
              <a:t>           {</a:t>
            </a:r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</a:t>
            </a:r>
            <a:r>
              <a:rPr lang="en-GB" sz="1400" dirty="0" err="1"/>
              <a:t>vertex.dist</a:t>
            </a:r>
            <a:r>
              <a:rPr lang="en-GB" sz="1400" dirty="0"/>
              <a:t> + </a:t>
            </a:r>
            <a:r>
              <a:rPr lang="en-GB" sz="1400" dirty="0" err="1"/>
              <a:t>edge.weight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           </a:t>
            </a:r>
            <a:r>
              <a:rPr lang="en-GB" sz="1400" dirty="0" err="1"/>
              <a:t>adjacentlist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].parent = vertex</a:t>
            </a:r>
          </a:p>
          <a:p>
            <a:pPr>
              <a:defRPr/>
            </a:pPr>
            <a:r>
              <a:rPr lang="en-GB" sz="1400" dirty="0"/>
              <a:t>           }</a:t>
            </a:r>
          </a:p>
          <a:p>
            <a:pPr>
              <a:defRPr/>
            </a:pPr>
            <a:r>
              <a:rPr lang="en-GB" sz="1400" dirty="0"/>
              <a:t>       }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6265571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147F4-A8D3-C5B0-6A44-B9745707C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7044B-4F12-3221-7E5E-34AD79FF66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54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80ABFD-E63C-3B2B-4469-DCFC035D3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788" y="498383"/>
            <a:ext cx="11753044" cy="42063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346DBC-267A-E1B0-6526-22BDA9396470}"/>
              </a:ext>
            </a:extLst>
          </p:cNvPr>
          <p:cNvSpPr txBox="1"/>
          <p:nvPr/>
        </p:nvSpPr>
        <p:spPr>
          <a:xfrm>
            <a:off x="4558249" y="920100"/>
            <a:ext cx="413382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For each vertex connected to this vertex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06C84D-09FE-1454-626D-0D81D326B897}"/>
              </a:ext>
            </a:extLst>
          </p:cNvPr>
          <p:cNvSpPr txBox="1"/>
          <p:nvPr/>
        </p:nvSpPr>
        <p:spPr>
          <a:xfrm>
            <a:off x="7866347" y="1370084"/>
            <a:ext cx="406348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If we haven’t already visited the vertex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2BF2C5-22EC-644C-E1E7-62ED9E2BA38F}"/>
              </a:ext>
            </a:extLst>
          </p:cNvPr>
          <p:cNvSpPr txBox="1"/>
          <p:nvPr/>
        </p:nvSpPr>
        <p:spPr>
          <a:xfrm>
            <a:off x="1415275" y="2232227"/>
            <a:ext cx="925894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Check if the route from this vertex to the connected vertex is cheaper than the current path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98A3BA-844A-33BE-BEB0-75AFE20FD621}"/>
              </a:ext>
            </a:extLst>
          </p:cNvPr>
          <p:cNvSpPr txBox="1"/>
          <p:nvPr/>
        </p:nvSpPr>
        <p:spPr>
          <a:xfrm>
            <a:off x="6189947" y="3966071"/>
            <a:ext cx="186557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Update this path</a:t>
            </a:r>
          </a:p>
        </p:txBody>
      </p:sp>
    </p:spTree>
    <p:extLst>
      <p:ext uri="{BB962C8B-B14F-4D97-AF65-F5344CB8AC3E}">
        <p14:creationId xmlns:p14="http://schemas.microsoft.com/office/powerpoint/2010/main" val="217367577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DD866-8181-44F6-5AD0-2AA642397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7E0FC-85E9-7D6F-3E53-97A5DAA28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Putting it together…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D7A96-3372-9FF4-7F63-E2B1F7BEB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45" y="1946789"/>
            <a:ext cx="9779182" cy="3366815"/>
          </a:xfrm>
        </p:spPr>
        <p:txBody>
          <a:bodyPr/>
          <a:lstStyle/>
          <a:p>
            <a:r>
              <a:rPr lang="en-GB" dirty="0"/>
              <a:t>Here we want to:</a:t>
            </a:r>
          </a:p>
          <a:p>
            <a:pPr marL="514350" indent="-514350">
              <a:buAutoNum type="arabicParenR"/>
            </a:pPr>
            <a:r>
              <a:rPr lang="en-GB" dirty="0"/>
              <a:t>Initialise the graph distances.</a:t>
            </a:r>
          </a:p>
          <a:p>
            <a:pPr marL="514350" indent="-514350">
              <a:buAutoNum type="arabicParenR"/>
            </a:pPr>
            <a:r>
              <a:rPr lang="en-GB" dirty="0"/>
              <a:t>Loop for the number of vertices -1</a:t>
            </a:r>
          </a:p>
          <a:p>
            <a:pPr marL="514350" indent="-514350">
              <a:buAutoNum type="arabicParenR"/>
            </a:pPr>
            <a:r>
              <a:rPr lang="en-GB" dirty="0"/>
              <a:t>Find the minimum edge weight</a:t>
            </a:r>
          </a:p>
          <a:p>
            <a:pPr marL="514350" indent="-514350">
              <a:buAutoNum type="arabicParenR"/>
            </a:pPr>
            <a:r>
              <a:rPr lang="en-GB" dirty="0"/>
              <a:t>Check for and update the best paths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412BA-FD11-7D8F-3874-92A7D9265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55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DD6E55-893A-6F31-F9B7-4747EBA4A0DB}"/>
              </a:ext>
            </a:extLst>
          </p:cNvPr>
          <p:cNvSpPr txBox="1"/>
          <p:nvPr/>
        </p:nvSpPr>
        <p:spPr>
          <a:xfrm>
            <a:off x="7423151" y="50541"/>
            <a:ext cx="4730750" cy="5819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400" dirty="0"/>
              <a:t>function </a:t>
            </a:r>
            <a:r>
              <a:rPr lang="en-GB" sz="1400" dirty="0" err="1"/>
              <a:t>dijkstra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{ 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Start at vertex 0</a:t>
            </a:r>
            <a:endParaRPr lang="en-GB" sz="1400" dirty="0"/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</a:t>
            </a:r>
            <a:r>
              <a:rPr lang="en-GB" sz="1400" dirty="0" err="1"/>
              <a:t>dist</a:t>
            </a:r>
            <a:r>
              <a:rPr lang="en-GB" sz="1400" dirty="0"/>
              <a:t> = 0</a:t>
            </a: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[0].parent = null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 err="1"/>
              <a:t>graph.vertices</a:t>
            </a:r>
            <a:r>
              <a:rPr lang="en-GB" sz="1400" dirty="0"/>
              <a:t>[0].discovered = false</a:t>
            </a:r>
          </a:p>
          <a:p>
            <a:pPr>
              <a:defRPr/>
            </a:pP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Set all remaining keys to INFINITE</a:t>
            </a:r>
            <a:r>
              <a:rPr lang="en-GB" sz="1400" dirty="0"/>
              <a:t> 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i</a:t>
            </a:r>
            <a:r>
              <a:rPr lang="en-GB" sz="1400" dirty="0"/>
              <a:t> = 1; </a:t>
            </a:r>
            <a:r>
              <a:rPr lang="en-GB" sz="1400" dirty="0" err="1"/>
              <a:t>i</a:t>
            </a:r>
            <a:r>
              <a:rPr lang="en-GB" sz="1400" dirty="0"/>
              <a:t> &lt; </a:t>
            </a:r>
            <a:r>
              <a:rPr lang="en-GB" sz="1400" dirty="0" err="1"/>
              <a:t>graph.vertices.length</a:t>
            </a:r>
            <a:r>
              <a:rPr lang="en-GB" sz="1400" dirty="0"/>
              <a:t>; </a:t>
            </a:r>
            <a:r>
              <a:rPr lang="en-GB" sz="1400" dirty="0" err="1"/>
              <a:t>i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</a:t>
            </a:r>
            <a:r>
              <a:rPr lang="en-GB" sz="1400" dirty="0" err="1"/>
              <a:t>dist</a:t>
            </a:r>
            <a:r>
              <a:rPr lang="en-GB" sz="1400" dirty="0"/>
              <a:t> = INFINITE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graph.vertices</a:t>
            </a:r>
            <a:r>
              <a:rPr lang="en-GB" sz="1400" dirty="0"/>
              <a:t>[</a:t>
            </a:r>
            <a:r>
              <a:rPr lang="en-GB" sz="1400" dirty="0" err="1"/>
              <a:t>i</a:t>
            </a:r>
            <a:r>
              <a:rPr lang="en-GB" sz="1400" dirty="0"/>
              <a:t>].discovered = false</a:t>
            </a:r>
          </a:p>
          <a:p>
            <a:pPr>
              <a:defRPr/>
            </a:pPr>
            <a:r>
              <a:rPr lang="en-GB" sz="1400" dirty="0"/>
              <a:t>     }</a:t>
            </a:r>
          </a:p>
          <a:p>
            <a:pPr>
              <a:defRPr/>
            </a:pPr>
            <a:endParaRPr lang="en-GB" sz="1400" dirty="0"/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Check all the vertices in the graph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// (exc. the start vertex)</a:t>
            </a:r>
          </a:p>
          <a:p>
            <a:pPr>
              <a:defRPr/>
            </a:pPr>
            <a:r>
              <a:rPr lang="en-GB" sz="1400" dirty="0"/>
              <a:t>     for (</a:t>
            </a:r>
            <a:r>
              <a:rPr lang="en-GB" sz="1400" dirty="0" err="1"/>
              <a:t>cnt</a:t>
            </a:r>
            <a:r>
              <a:rPr lang="en-GB" sz="1400" dirty="0"/>
              <a:t> = 0; </a:t>
            </a:r>
            <a:r>
              <a:rPr lang="en-GB" sz="1400" dirty="0" err="1"/>
              <a:t>cnt</a:t>
            </a:r>
            <a:r>
              <a:rPr lang="en-GB" sz="1400" dirty="0"/>
              <a:t> &lt; graph.vertices.length-1; </a:t>
            </a:r>
            <a:r>
              <a:rPr lang="en-GB" sz="1400" dirty="0" err="1"/>
              <a:t>cnt</a:t>
            </a:r>
            <a:r>
              <a:rPr lang="en-GB" sz="1400" dirty="0"/>
              <a:t>++) </a:t>
            </a:r>
          </a:p>
          <a:p>
            <a:pPr>
              <a:defRPr/>
            </a:pPr>
            <a:r>
              <a:rPr lang="en-GB" sz="1400" dirty="0"/>
              <a:t>     {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Find vertex with the minimum key value</a:t>
            </a:r>
          </a:p>
          <a:p>
            <a:pPr>
              <a:defRPr/>
            </a:pPr>
            <a:r>
              <a:rPr lang="en-GB" sz="1400" dirty="0"/>
              <a:t>          vertex = </a:t>
            </a:r>
            <a:r>
              <a:rPr lang="en-GB" sz="1400" dirty="0" err="1"/>
              <a:t>mindistancevertex</a:t>
            </a:r>
            <a:r>
              <a:rPr lang="en-GB" sz="1400" dirty="0"/>
              <a:t>(graph)</a:t>
            </a:r>
          </a:p>
          <a:p>
            <a:pPr>
              <a:defRPr/>
            </a:pPr>
            <a:r>
              <a:rPr lang="en-GB" sz="1400" dirty="0"/>
              <a:t>          if( vertex == null) return</a:t>
            </a: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vertex.discovered</a:t>
            </a:r>
            <a:r>
              <a:rPr lang="en-GB" sz="1400" dirty="0"/>
              <a:t> = true  </a:t>
            </a: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// Done with vertex</a:t>
            </a:r>
          </a:p>
          <a:p>
            <a:pPr>
              <a:defRPr/>
            </a:pPr>
            <a:r>
              <a:rPr lang="en-GB" sz="1400" dirty="0">
                <a:solidFill>
                  <a:schemeClr val="tx2">
                    <a:lumMod val="75000"/>
                  </a:schemeClr>
                </a:solidFill>
              </a:rPr>
              <a:t>                                                  // (set it to black)</a:t>
            </a:r>
            <a:endParaRPr lang="en-GB" sz="1400" dirty="0"/>
          </a:p>
          <a:p>
            <a:pPr>
              <a:defRPr/>
            </a:pPr>
            <a:endParaRPr lang="en-GB" sz="14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1400" dirty="0"/>
              <a:t>          </a:t>
            </a:r>
            <a:r>
              <a:rPr lang="en-GB" sz="1400" dirty="0" err="1"/>
              <a:t>updatedistance</a:t>
            </a:r>
            <a:r>
              <a:rPr lang="en-GB" sz="1400" dirty="0"/>
              <a:t>( vertex ) }  </a:t>
            </a:r>
          </a:p>
          <a:p>
            <a:pPr>
              <a:defRPr/>
            </a:pPr>
            <a:r>
              <a:rPr lang="en-GB" sz="14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1790346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39060-9E65-C80B-CD6D-E1789BE95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89609"/>
          </a:xfrm>
        </p:spPr>
        <p:txBody>
          <a:bodyPr/>
          <a:lstStyle/>
          <a:p>
            <a:r>
              <a:rPr lang="en-GB" dirty="0"/>
              <a:t>Initialise the distances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A4970-509E-1A19-38F5-9C06B8FFF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5187" y="840659"/>
            <a:ext cx="3814916" cy="5461818"/>
          </a:xfrm>
        </p:spPr>
        <p:txBody>
          <a:bodyPr/>
          <a:lstStyle/>
          <a:p>
            <a:r>
              <a:rPr lang="en-GB" dirty="0"/>
              <a:t>If this is the “start” vertex, set the weight to 0.</a:t>
            </a:r>
          </a:p>
          <a:p>
            <a:r>
              <a:rPr lang="en-GB" dirty="0"/>
              <a:t>In any other case, set the weight to INT_MAX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9D0DB-D56A-8571-56BB-EAF77F4964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66528" y="6356350"/>
            <a:ext cx="1657723" cy="365125"/>
          </a:xfrm>
        </p:spPr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56</a:t>
            </a:fld>
            <a:endParaRPr lang="en-GB" noProof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85547F-103C-5569-DF4B-BE7C25DF75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29" y="1282464"/>
            <a:ext cx="6797312" cy="356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6372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347F0-B53E-9634-2344-33ABCF813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91" y="136525"/>
            <a:ext cx="9779183" cy="678933"/>
          </a:xfrm>
        </p:spPr>
        <p:txBody>
          <a:bodyPr/>
          <a:lstStyle/>
          <a:p>
            <a:r>
              <a:rPr lang="en-GB" dirty="0"/>
              <a:t>Main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21B9D-E3D3-973E-4639-B2A0B8835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135" y="704861"/>
            <a:ext cx="4860508" cy="4938855"/>
          </a:xfrm>
        </p:spPr>
        <p:txBody>
          <a:bodyPr/>
          <a:lstStyle/>
          <a:p>
            <a:r>
              <a:rPr lang="en-GB" dirty="0"/>
              <a:t>Finally, we put it all together – loop for the number of vertices -1 (note: it’s the final vertex we skip, not the first), find the next lowest, update the weights.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5DE13-310B-EACC-3548-4CBD21E1C1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57</a:t>
            </a:fld>
            <a:endParaRPr lang="en-GB" noProof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931B54-A540-46D8-73DB-E3D2913A3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799718"/>
            <a:ext cx="6481693" cy="3249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63998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5BD02-DF56-0F7C-4C13-17C2B52FD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784123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9B168-F66C-6AAA-CE30-5671C07A2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288027"/>
            <a:ext cx="9779182" cy="4096256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GB" dirty="0"/>
              <a:t>Investigate the A* pathfinding algorithm. Implement this in code as an alternative to Dijkstra. You may use my existing solution and work from there or create your own entirely from scratch. Note: you will need to specify a start and end point</a:t>
            </a:r>
          </a:p>
          <a:p>
            <a:pPr marL="514350" indent="-514350">
              <a:buAutoNum type="arabicParenR"/>
            </a:pPr>
            <a:r>
              <a:rPr lang="en-GB" dirty="0"/>
              <a:t>Investigate the </a:t>
            </a:r>
            <a:r>
              <a:rPr lang="en-GB" dirty="0" err="1"/>
              <a:t>priority_queue</a:t>
            </a:r>
            <a:r>
              <a:rPr lang="en-GB" dirty="0"/>
              <a:t> container and create an alternative Dijkstra implementation using it.</a:t>
            </a:r>
          </a:p>
          <a:p>
            <a:pPr marL="514350" indent="-514350">
              <a:buAutoNum type="arabicParenR"/>
            </a:pPr>
            <a:r>
              <a:rPr lang="en-GB" dirty="0"/>
              <a:t>Research sorting algorithms. We will be looking at sort </a:t>
            </a:r>
            <a:r>
              <a:rPr lang="en-GB"/>
              <a:t>in detail next week.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46E01B-0F4E-3113-513E-E036F030C5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81303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{959AC7C8-13E0-466F-9F06-A9DCF8298093}tf45331398_win32</Template>
  <TotalTime>701</TotalTime>
  <Words>3715</Words>
  <Application>Microsoft Office PowerPoint</Application>
  <PresentationFormat>Widescreen</PresentationFormat>
  <Paragraphs>558</Paragraphs>
  <Slides>58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4" baseType="lpstr">
      <vt:lpstr>Arial</vt:lpstr>
      <vt:lpstr>Calibri</vt:lpstr>
      <vt:lpstr>Helvetica</vt:lpstr>
      <vt:lpstr>Tenorite</vt:lpstr>
      <vt:lpstr>Wingdings</vt:lpstr>
      <vt:lpstr>Office Theme</vt:lpstr>
      <vt:lpstr>Week 8 - Pathfinding, part 2</vt:lpstr>
      <vt:lpstr>Today</vt:lpstr>
      <vt:lpstr>Containers</vt:lpstr>
      <vt:lpstr>Data Structures</vt:lpstr>
      <vt:lpstr>Sequence containers</vt:lpstr>
      <vt:lpstr>Associative containers</vt:lpstr>
      <vt:lpstr>Adapter containers</vt:lpstr>
      <vt:lpstr>Example - vector</vt:lpstr>
      <vt:lpstr>Example - deque</vt:lpstr>
      <vt:lpstr>Example - stack</vt:lpstr>
      <vt:lpstr>Sequence containers</vt:lpstr>
      <vt:lpstr>The “problem”</vt:lpstr>
      <vt:lpstr>Example - set</vt:lpstr>
      <vt:lpstr>Iterators</vt:lpstr>
      <vt:lpstr>PowerPoint Presentation</vt:lpstr>
      <vt:lpstr>Using “auto”</vt:lpstr>
      <vt:lpstr>This won’t work…</vt:lpstr>
      <vt:lpstr>… but this will!</vt:lpstr>
      <vt:lpstr>Important reminder</vt:lpstr>
      <vt:lpstr>Some other things we can do with iterators…</vt:lpstr>
      <vt:lpstr>Iterator end</vt:lpstr>
      <vt:lpstr>Example</vt:lpstr>
      <vt:lpstr>Alternatively, reverse begin</vt:lpstr>
      <vt:lpstr>Looping with iterators</vt:lpstr>
      <vt:lpstr>There’s a shorthand for this:</vt:lpstr>
      <vt:lpstr>Data by reference</vt:lpstr>
      <vt:lpstr>The really important bit…</vt:lpstr>
      <vt:lpstr>PowerPoint Presentation</vt:lpstr>
      <vt:lpstr>This is not always true</vt:lpstr>
      <vt:lpstr>PowerPoint Presentation</vt:lpstr>
      <vt:lpstr>Maps</vt:lpstr>
      <vt:lpstr>Understanding pairs</vt:lpstr>
      <vt:lpstr>PowerPoint Presentation</vt:lpstr>
      <vt:lpstr>Adding to a map</vt:lpstr>
      <vt:lpstr>PowerPoint Presentation</vt:lpstr>
      <vt:lpstr>Iterating through maps</vt:lpstr>
      <vt:lpstr>Iterating through maps</vt:lpstr>
      <vt:lpstr>Find</vt:lpstr>
      <vt:lpstr>Dijkstra’s Algorithm</vt:lpstr>
      <vt:lpstr>Example</vt:lpstr>
      <vt:lpstr>Implementation</vt:lpstr>
      <vt:lpstr>Implementation</vt:lpstr>
      <vt:lpstr>Vertex</vt:lpstr>
      <vt:lpstr>ConnectedVertex</vt:lpstr>
      <vt:lpstr>Dijkstra – data structures</vt:lpstr>
      <vt:lpstr>Graph distances container</vt:lpstr>
      <vt:lpstr>Graph distances container</vt:lpstr>
      <vt:lpstr>Parent nodes container</vt:lpstr>
      <vt:lpstr>Visited vertices</vt:lpstr>
      <vt:lpstr>3 methods to write</vt:lpstr>
      <vt:lpstr>1) Minimum distance vertex</vt:lpstr>
      <vt:lpstr>PowerPoint Presentation</vt:lpstr>
      <vt:lpstr>Update vertex distances</vt:lpstr>
      <vt:lpstr>PowerPoint Presentation</vt:lpstr>
      <vt:lpstr>Putting it together…</vt:lpstr>
      <vt:lpstr>Initialise the distances</vt:lpstr>
      <vt:lpstr>Main loop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3</cp:revision>
  <dcterms:created xsi:type="dcterms:W3CDTF">2024-11-25T12:24:05Z</dcterms:created>
  <dcterms:modified xsi:type="dcterms:W3CDTF">2024-11-26T00:05:46Z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