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2" r:id="rId4"/>
  </p:sldMasterIdLst>
  <p:notesMasterIdLst>
    <p:notesMasterId r:id="rId18"/>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E5FD17-13BB-474B-8ED3-2B780EF5C049}" v="175" dt="2026-03-08T11:03:25.2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1242" autoAdjust="0"/>
  </p:normalViewPr>
  <p:slideViewPr>
    <p:cSldViewPr snapToGrid="0">
      <p:cViewPr varScale="1">
        <p:scale>
          <a:sx n="75" d="100"/>
          <a:sy n="75" d="100"/>
        </p:scale>
        <p:origin x="931"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yley Johnston (2321180)" userId="de0e7add-8e3c-4f5a-94ee-2c6c89a50531" providerId="ADAL" clId="{6F7ECEA4-9525-415D-9882-B03B5086D7B9}"/>
    <pc:docChg chg="undo custSel addSld modSld sldOrd">
      <pc:chgData name="Hayley Johnston (2321180)" userId="de0e7add-8e3c-4f5a-94ee-2c6c89a50531" providerId="ADAL" clId="{6F7ECEA4-9525-415D-9882-B03B5086D7B9}" dt="2026-03-08T11:03:25.192" v="8304" actId="20577"/>
      <pc:docMkLst>
        <pc:docMk/>
      </pc:docMkLst>
      <pc:sldChg chg="modSp mod">
        <pc:chgData name="Hayley Johnston (2321180)" userId="de0e7add-8e3c-4f5a-94ee-2c6c89a50531" providerId="ADAL" clId="{6F7ECEA4-9525-415D-9882-B03B5086D7B9}" dt="2026-03-05T17:27:27.284" v="6721" actId="255"/>
        <pc:sldMkLst>
          <pc:docMk/>
          <pc:sldMk cId="291246257" sldId="256"/>
        </pc:sldMkLst>
        <pc:spChg chg="mod">
          <ac:chgData name="Hayley Johnston (2321180)" userId="de0e7add-8e3c-4f5a-94ee-2c6c89a50531" providerId="ADAL" clId="{6F7ECEA4-9525-415D-9882-B03B5086D7B9}" dt="2026-03-05T17:27:27.284" v="6721" actId="255"/>
          <ac:spMkLst>
            <pc:docMk/>
            <pc:sldMk cId="291246257" sldId="256"/>
            <ac:spMk id="2" creationId="{A7BADBB6-DFB8-D286-8B06-144C135388A0}"/>
          </ac:spMkLst>
        </pc:spChg>
        <pc:spChg chg="mod">
          <ac:chgData name="Hayley Johnston (2321180)" userId="de0e7add-8e3c-4f5a-94ee-2c6c89a50531" providerId="ADAL" clId="{6F7ECEA4-9525-415D-9882-B03B5086D7B9}" dt="2026-03-05T17:27:18.473" v="6720" actId="27636"/>
          <ac:spMkLst>
            <pc:docMk/>
            <pc:sldMk cId="291246257" sldId="256"/>
            <ac:spMk id="3" creationId="{21448DF1-D827-37E9-6EC1-B84750875E37}"/>
          </ac:spMkLst>
        </pc:spChg>
      </pc:sldChg>
      <pc:sldChg chg="addSp delSp modSp mod setBg">
        <pc:chgData name="Hayley Johnston (2321180)" userId="de0e7add-8e3c-4f5a-94ee-2c6c89a50531" providerId="ADAL" clId="{6F7ECEA4-9525-415D-9882-B03B5086D7B9}" dt="2026-03-06T09:49:55.539" v="7273" actId="27636"/>
        <pc:sldMkLst>
          <pc:docMk/>
          <pc:sldMk cId="3804160595" sldId="257"/>
        </pc:sldMkLst>
        <pc:spChg chg="mod">
          <ac:chgData name="Hayley Johnston (2321180)" userId="de0e7add-8e3c-4f5a-94ee-2c6c89a50531" providerId="ADAL" clId="{6F7ECEA4-9525-415D-9882-B03B5086D7B9}" dt="2026-03-06T09:49:55.539" v="7273" actId="27636"/>
          <ac:spMkLst>
            <pc:docMk/>
            <pc:sldMk cId="3804160595" sldId="257"/>
            <ac:spMk id="2" creationId="{45C9D9FA-A63A-C34B-F82D-66928E70C153}"/>
          </ac:spMkLst>
        </pc:spChg>
        <pc:spChg chg="add">
          <ac:chgData name="Hayley Johnston (2321180)" userId="de0e7add-8e3c-4f5a-94ee-2c6c89a50531" providerId="ADAL" clId="{6F7ECEA4-9525-415D-9882-B03B5086D7B9}" dt="2026-03-05T16:29:08.133" v="6485" actId="26606"/>
          <ac:spMkLst>
            <pc:docMk/>
            <pc:sldMk cId="3804160595" sldId="257"/>
            <ac:spMk id="2059" creationId="{79BB35BC-D5C2-4C8B-A22A-A71E6191913B}"/>
          </ac:spMkLst>
        </pc:spChg>
        <pc:picChg chg="add mod">
          <ac:chgData name="Hayley Johnston (2321180)" userId="de0e7add-8e3c-4f5a-94ee-2c6c89a50531" providerId="ADAL" clId="{6F7ECEA4-9525-415D-9882-B03B5086D7B9}" dt="2026-03-05T16:29:08.133" v="6485" actId="26606"/>
          <ac:picMkLst>
            <pc:docMk/>
            <pc:sldMk cId="3804160595" sldId="257"/>
            <ac:picMk id="4" creationId="{3DB3168E-8EDE-36A3-73F5-4A6795427311}"/>
          </ac:picMkLst>
        </pc:picChg>
      </pc:sldChg>
      <pc:sldChg chg="addSp delSp modSp mod setBg setClrOvrMap">
        <pc:chgData name="Hayley Johnston (2321180)" userId="de0e7add-8e3c-4f5a-94ee-2c6c89a50531" providerId="ADAL" clId="{6F7ECEA4-9525-415D-9882-B03B5086D7B9}" dt="2026-03-07T20:42:04.182" v="8230" actId="20577"/>
        <pc:sldMkLst>
          <pc:docMk/>
          <pc:sldMk cId="730421587" sldId="258"/>
        </pc:sldMkLst>
        <pc:spChg chg="mod">
          <ac:chgData name="Hayley Johnston (2321180)" userId="de0e7add-8e3c-4f5a-94ee-2c6c89a50531" providerId="ADAL" clId="{6F7ECEA4-9525-415D-9882-B03B5086D7B9}" dt="2026-03-05T17:47:33.523" v="7221" actId="113"/>
          <ac:spMkLst>
            <pc:docMk/>
            <pc:sldMk cId="730421587" sldId="258"/>
            <ac:spMk id="2" creationId="{3FC88E43-E89E-D5E5-239E-6033649339E0}"/>
          </ac:spMkLst>
        </pc:spChg>
        <pc:spChg chg="add mod ord">
          <ac:chgData name="Hayley Johnston (2321180)" userId="de0e7add-8e3c-4f5a-94ee-2c6c89a50531" providerId="ADAL" clId="{6F7ECEA4-9525-415D-9882-B03B5086D7B9}" dt="2026-03-07T20:42:04.182" v="8230" actId="20577"/>
          <ac:spMkLst>
            <pc:docMk/>
            <pc:sldMk cId="730421587" sldId="258"/>
            <ac:spMk id="3" creationId="{FCD85C4D-C90B-6039-7FC6-699D10C977AF}"/>
          </ac:spMkLst>
        </pc:spChg>
        <pc:spChg chg="add mod">
          <ac:chgData name="Hayley Johnston (2321180)" userId="de0e7add-8e3c-4f5a-94ee-2c6c89a50531" providerId="ADAL" clId="{6F7ECEA4-9525-415D-9882-B03B5086D7B9}" dt="2026-03-05T16:36:51.336" v="6488" actId="1076"/>
          <ac:spMkLst>
            <pc:docMk/>
            <pc:sldMk cId="730421587" sldId="258"/>
            <ac:spMk id="4" creationId="{1E5EF7BF-7EDE-AB03-9D6C-576A4EBFAD33}"/>
          </ac:spMkLst>
        </pc:spChg>
        <pc:spChg chg="add">
          <ac:chgData name="Hayley Johnston (2321180)" userId="de0e7add-8e3c-4f5a-94ee-2c6c89a50531" providerId="ADAL" clId="{6F7ECEA4-9525-415D-9882-B03B5086D7B9}" dt="2026-03-04T10:27:09.964" v="5330" actId="26606"/>
          <ac:spMkLst>
            <pc:docMk/>
            <pc:sldMk cId="730421587" sldId="258"/>
            <ac:spMk id="3125" creationId="{79BB35BC-D5C2-4C8B-A22A-A71E6191913B}"/>
          </ac:spMkLst>
        </pc:spChg>
        <pc:picChg chg="add mod">
          <ac:chgData name="Hayley Johnston (2321180)" userId="de0e7add-8e3c-4f5a-94ee-2c6c89a50531" providerId="ADAL" clId="{6F7ECEA4-9525-415D-9882-B03B5086D7B9}" dt="2026-03-05T16:36:43.428" v="6486" actId="14100"/>
          <ac:picMkLst>
            <pc:docMk/>
            <pc:sldMk cId="730421587" sldId="258"/>
            <ac:picMk id="1026" creationId="{495259BF-D10B-7F4E-5E88-66BF8DCBF5E5}"/>
          </ac:picMkLst>
        </pc:picChg>
      </pc:sldChg>
      <pc:sldChg chg="addSp delSp modSp mod setBg">
        <pc:chgData name="Hayley Johnston (2321180)" userId="de0e7add-8e3c-4f5a-94ee-2c6c89a50531" providerId="ADAL" clId="{6F7ECEA4-9525-415D-9882-B03B5086D7B9}" dt="2026-03-05T17:24:59.175" v="6689" actId="1076"/>
        <pc:sldMkLst>
          <pc:docMk/>
          <pc:sldMk cId="2257210575" sldId="259"/>
        </pc:sldMkLst>
        <pc:spChg chg="mod">
          <ac:chgData name="Hayley Johnston (2321180)" userId="de0e7add-8e3c-4f5a-94ee-2c6c89a50531" providerId="ADAL" clId="{6F7ECEA4-9525-415D-9882-B03B5086D7B9}" dt="2026-03-05T17:24:32.131" v="6684" actId="113"/>
          <ac:spMkLst>
            <pc:docMk/>
            <pc:sldMk cId="2257210575" sldId="259"/>
            <ac:spMk id="2" creationId="{01958C04-DE34-6A2A-9536-4D4310874B97}"/>
          </ac:spMkLst>
        </pc:spChg>
        <pc:spChg chg="add mod ord">
          <ac:chgData name="Hayley Johnston (2321180)" userId="de0e7add-8e3c-4f5a-94ee-2c6c89a50531" providerId="ADAL" clId="{6F7ECEA4-9525-415D-9882-B03B5086D7B9}" dt="2026-03-05T17:24:59.175" v="6689" actId="1076"/>
          <ac:spMkLst>
            <pc:docMk/>
            <pc:sldMk cId="2257210575" sldId="259"/>
            <ac:spMk id="3" creationId="{43EC96A3-5A95-D414-643A-2AF0C1772816}"/>
          </ac:spMkLst>
        </pc:spChg>
        <pc:spChg chg="add">
          <ac:chgData name="Hayley Johnston (2321180)" userId="de0e7add-8e3c-4f5a-94ee-2c6c89a50531" providerId="ADAL" clId="{6F7ECEA4-9525-415D-9882-B03B5086D7B9}" dt="2026-03-05T16:06:01.110" v="6279" actId="26606"/>
          <ac:spMkLst>
            <pc:docMk/>
            <pc:sldMk cId="2257210575" sldId="259"/>
            <ac:spMk id="40" creationId="{04812C46-200A-4DEB-A05E-3ED6C68C2387}"/>
          </ac:spMkLst>
        </pc:spChg>
        <pc:spChg chg="add">
          <ac:chgData name="Hayley Johnston (2321180)" userId="de0e7add-8e3c-4f5a-94ee-2c6c89a50531" providerId="ADAL" clId="{6F7ECEA4-9525-415D-9882-B03B5086D7B9}" dt="2026-03-05T16:06:01.110" v="6279" actId="26606"/>
          <ac:spMkLst>
            <pc:docMk/>
            <pc:sldMk cId="2257210575" sldId="259"/>
            <ac:spMk id="42" creationId="{D1EA859B-E555-4109-94F3-6700E046E008}"/>
          </ac:spMkLst>
        </pc:spChg>
        <pc:picChg chg="add">
          <ac:chgData name="Hayley Johnston (2321180)" userId="de0e7add-8e3c-4f5a-94ee-2c6c89a50531" providerId="ADAL" clId="{6F7ECEA4-9525-415D-9882-B03B5086D7B9}" dt="2026-03-05T16:06:01.110" v="6279" actId="26606"/>
          <ac:picMkLst>
            <pc:docMk/>
            <pc:sldMk cId="2257210575" sldId="259"/>
            <ac:picMk id="41" creationId="{7407835F-86C8-01EA-E7E0-CF8C5CFB6DD1}"/>
          </ac:picMkLst>
        </pc:picChg>
      </pc:sldChg>
      <pc:sldChg chg="addSp delSp modSp new mod setBg">
        <pc:chgData name="Hayley Johnston (2321180)" userId="de0e7add-8e3c-4f5a-94ee-2c6c89a50531" providerId="ADAL" clId="{6F7ECEA4-9525-415D-9882-B03B5086D7B9}" dt="2026-03-06T09:58:15.296" v="7648" actId="20577"/>
        <pc:sldMkLst>
          <pc:docMk/>
          <pc:sldMk cId="2805725468" sldId="260"/>
        </pc:sldMkLst>
        <pc:spChg chg="add mod">
          <ac:chgData name="Hayley Johnston (2321180)" userId="de0e7add-8e3c-4f5a-94ee-2c6c89a50531" providerId="ADAL" clId="{6F7ECEA4-9525-415D-9882-B03B5086D7B9}" dt="2026-03-05T17:22:57.312" v="6670" actId="2711"/>
          <ac:spMkLst>
            <pc:docMk/>
            <pc:sldMk cId="2805725468" sldId="260"/>
            <ac:spMk id="3" creationId="{A69C8B08-52D0-283B-639C-3A58A6741998}"/>
          </ac:spMkLst>
        </pc:spChg>
        <pc:spChg chg="add mod">
          <ac:chgData name="Hayley Johnston (2321180)" userId="de0e7add-8e3c-4f5a-94ee-2c6c89a50531" providerId="ADAL" clId="{6F7ECEA4-9525-415D-9882-B03B5086D7B9}" dt="2026-03-06T09:58:15.296" v="7648" actId="20577"/>
          <ac:spMkLst>
            <pc:docMk/>
            <pc:sldMk cId="2805725468" sldId="260"/>
            <ac:spMk id="13" creationId="{575DDA45-3D12-2516-6854-B5ADB49CEEBC}"/>
          </ac:spMkLst>
        </pc:spChg>
        <pc:spChg chg="add">
          <ac:chgData name="Hayley Johnston (2321180)" userId="de0e7add-8e3c-4f5a-94ee-2c6c89a50531" providerId="ADAL" clId="{6F7ECEA4-9525-415D-9882-B03B5086D7B9}" dt="2026-03-05T16:06:29.229" v="6281" actId="26606"/>
          <ac:spMkLst>
            <pc:docMk/>
            <pc:sldMk cId="2805725468" sldId="260"/>
            <ac:spMk id="37" creationId="{04812C46-200A-4DEB-A05E-3ED6C68C2387}"/>
          </ac:spMkLst>
        </pc:spChg>
        <pc:spChg chg="add">
          <ac:chgData name="Hayley Johnston (2321180)" userId="de0e7add-8e3c-4f5a-94ee-2c6c89a50531" providerId="ADAL" clId="{6F7ECEA4-9525-415D-9882-B03B5086D7B9}" dt="2026-03-05T16:06:29.229" v="6281" actId="26606"/>
          <ac:spMkLst>
            <pc:docMk/>
            <pc:sldMk cId="2805725468" sldId="260"/>
            <ac:spMk id="39" creationId="{D1EA859B-E555-4109-94F3-6700E046E008}"/>
          </ac:spMkLst>
        </pc:spChg>
        <pc:picChg chg="add mod">
          <ac:chgData name="Hayley Johnston (2321180)" userId="de0e7add-8e3c-4f5a-94ee-2c6c89a50531" providerId="ADAL" clId="{6F7ECEA4-9525-415D-9882-B03B5086D7B9}" dt="2026-03-05T16:07:55.631" v="6287" actId="1076"/>
          <ac:picMkLst>
            <pc:docMk/>
            <pc:sldMk cId="2805725468" sldId="260"/>
            <ac:picMk id="6" creationId="{4094A463-1C54-034C-F7E5-E8CE01EA496B}"/>
          </ac:picMkLst>
        </pc:picChg>
      </pc:sldChg>
      <pc:sldChg chg="addSp delSp modSp new mod setBg">
        <pc:chgData name="Hayley Johnston (2321180)" userId="de0e7add-8e3c-4f5a-94ee-2c6c89a50531" providerId="ADAL" clId="{6F7ECEA4-9525-415D-9882-B03B5086D7B9}" dt="2026-03-06T10:01:34.106" v="7955" actId="255"/>
        <pc:sldMkLst>
          <pc:docMk/>
          <pc:sldMk cId="3184497169" sldId="261"/>
        </pc:sldMkLst>
        <pc:spChg chg="add mod">
          <ac:chgData name="Hayley Johnston (2321180)" userId="de0e7add-8e3c-4f5a-94ee-2c6c89a50531" providerId="ADAL" clId="{6F7ECEA4-9525-415D-9882-B03B5086D7B9}" dt="2026-03-05T17:22:36.655" v="6667" actId="1076"/>
          <ac:spMkLst>
            <pc:docMk/>
            <pc:sldMk cId="3184497169" sldId="261"/>
            <ac:spMk id="2" creationId="{B86BCA0F-2018-594E-289B-0ADF4490A227}"/>
          </ac:spMkLst>
        </pc:spChg>
        <pc:spChg chg="add mod">
          <ac:chgData name="Hayley Johnston (2321180)" userId="de0e7add-8e3c-4f5a-94ee-2c6c89a50531" providerId="ADAL" clId="{6F7ECEA4-9525-415D-9882-B03B5086D7B9}" dt="2026-03-06T10:01:34.106" v="7955" actId="255"/>
          <ac:spMkLst>
            <pc:docMk/>
            <pc:sldMk cId="3184497169" sldId="261"/>
            <ac:spMk id="5" creationId="{CE210DB0-74C1-9358-35A9-01AA0A297D9D}"/>
          </ac:spMkLst>
        </pc:spChg>
        <pc:spChg chg="add">
          <ac:chgData name="Hayley Johnston (2321180)" userId="de0e7add-8e3c-4f5a-94ee-2c6c89a50531" providerId="ADAL" clId="{6F7ECEA4-9525-415D-9882-B03B5086D7B9}" dt="2026-03-05T17:21:47.841" v="6639" actId="26606"/>
          <ac:spMkLst>
            <pc:docMk/>
            <pc:sldMk cId="3184497169" sldId="261"/>
            <ac:spMk id="35" creationId="{94E4D846-3AFC-4F86-8C35-24B0542A269D}"/>
          </ac:spMkLst>
        </pc:spChg>
        <pc:spChg chg="add">
          <ac:chgData name="Hayley Johnston (2321180)" userId="de0e7add-8e3c-4f5a-94ee-2c6c89a50531" providerId="ADAL" clId="{6F7ECEA4-9525-415D-9882-B03B5086D7B9}" dt="2026-03-05T17:21:47.841" v="6639" actId="26606"/>
          <ac:spMkLst>
            <pc:docMk/>
            <pc:sldMk cId="3184497169" sldId="261"/>
            <ac:spMk id="36" creationId="{284781B9-12CB-45C3-907A-9ED93FF72C65}"/>
          </ac:spMkLst>
        </pc:spChg>
        <pc:spChg chg="add">
          <ac:chgData name="Hayley Johnston (2321180)" userId="de0e7add-8e3c-4f5a-94ee-2c6c89a50531" providerId="ADAL" clId="{6F7ECEA4-9525-415D-9882-B03B5086D7B9}" dt="2026-03-05T17:21:47.841" v="6639" actId="26606"/>
          <ac:spMkLst>
            <pc:docMk/>
            <pc:sldMk cId="3184497169" sldId="261"/>
            <ac:spMk id="37" creationId="{55D4142C-5077-457F-A6AD-3FECFDB39685}"/>
          </ac:spMkLst>
        </pc:spChg>
        <pc:spChg chg="add">
          <ac:chgData name="Hayley Johnston (2321180)" userId="de0e7add-8e3c-4f5a-94ee-2c6c89a50531" providerId="ADAL" clId="{6F7ECEA4-9525-415D-9882-B03B5086D7B9}" dt="2026-03-05T17:21:47.841" v="6639" actId="26606"/>
          <ac:spMkLst>
            <pc:docMk/>
            <pc:sldMk cId="3184497169" sldId="261"/>
            <ac:spMk id="39" creationId="{7A5F0580-5EE9-419F-96EE-B6529EF6E7D0}"/>
          </ac:spMkLst>
        </pc:spChg>
        <pc:picChg chg="add mod">
          <ac:chgData name="Hayley Johnston (2321180)" userId="de0e7add-8e3c-4f5a-94ee-2c6c89a50531" providerId="ADAL" clId="{6F7ECEA4-9525-415D-9882-B03B5086D7B9}" dt="2026-03-05T17:20:21.925" v="6622" actId="26606"/>
          <ac:picMkLst>
            <pc:docMk/>
            <pc:sldMk cId="3184497169" sldId="261"/>
            <ac:picMk id="3" creationId="{16032CC3-20B3-DA80-AF59-6E0A69FC8E87}"/>
          </ac:picMkLst>
        </pc:picChg>
      </pc:sldChg>
      <pc:sldChg chg="addSp modSp new mod ord setBg">
        <pc:chgData name="Hayley Johnston (2321180)" userId="de0e7add-8e3c-4f5a-94ee-2c6c89a50531" providerId="ADAL" clId="{6F7ECEA4-9525-415D-9882-B03B5086D7B9}" dt="2026-03-05T17:47:52.190" v="7223"/>
        <pc:sldMkLst>
          <pc:docMk/>
          <pc:sldMk cId="3551036647" sldId="262"/>
        </pc:sldMkLst>
        <pc:spChg chg="add mod">
          <ac:chgData name="Hayley Johnston (2321180)" userId="de0e7add-8e3c-4f5a-94ee-2c6c89a50531" providerId="ADAL" clId="{6F7ECEA4-9525-415D-9882-B03B5086D7B9}" dt="2026-03-05T17:20:58.696" v="6628" actId="113"/>
          <ac:spMkLst>
            <pc:docMk/>
            <pc:sldMk cId="3551036647" sldId="262"/>
            <ac:spMk id="2" creationId="{3C78CC12-E39F-1C69-FF90-65D2EE375509}"/>
          </ac:spMkLst>
        </pc:spChg>
        <pc:spChg chg="add">
          <ac:chgData name="Hayley Johnston (2321180)" userId="de0e7add-8e3c-4f5a-94ee-2c6c89a50531" providerId="ADAL" clId="{6F7ECEA4-9525-415D-9882-B03B5086D7B9}" dt="2026-03-03T12:42:20.435" v="5321" actId="26606"/>
          <ac:spMkLst>
            <pc:docMk/>
            <pc:sldMk cId="3551036647" sldId="262"/>
            <ac:spMk id="7" creationId="{907EF6B7-1338-4443-8C46-6A318D952DFD}"/>
          </ac:spMkLst>
        </pc:spChg>
        <pc:spChg chg="add">
          <ac:chgData name="Hayley Johnston (2321180)" userId="de0e7add-8e3c-4f5a-94ee-2c6c89a50531" providerId="ADAL" clId="{6F7ECEA4-9525-415D-9882-B03B5086D7B9}" dt="2026-03-03T12:42:20.435" v="5321" actId="26606"/>
          <ac:spMkLst>
            <pc:docMk/>
            <pc:sldMk cId="3551036647" sldId="262"/>
            <ac:spMk id="9" creationId="{DAAE4CDD-124C-4DCF-9584-B6033B545DD5}"/>
          </ac:spMkLst>
        </pc:spChg>
        <pc:spChg chg="add">
          <ac:chgData name="Hayley Johnston (2321180)" userId="de0e7add-8e3c-4f5a-94ee-2c6c89a50531" providerId="ADAL" clId="{6F7ECEA4-9525-415D-9882-B03B5086D7B9}" dt="2026-03-03T12:42:20.435" v="5321" actId="26606"/>
          <ac:spMkLst>
            <pc:docMk/>
            <pc:sldMk cId="3551036647" sldId="262"/>
            <ac:spMk id="11" creationId="{081E4A58-353D-44AE-B2FC-2A74E2E400F7}"/>
          </ac:spMkLst>
        </pc:spChg>
      </pc:sldChg>
      <pc:sldChg chg="addSp delSp modSp new mod setBg">
        <pc:chgData name="Hayley Johnston (2321180)" userId="de0e7add-8e3c-4f5a-94ee-2c6c89a50531" providerId="ADAL" clId="{6F7ECEA4-9525-415D-9882-B03B5086D7B9}" dt="2026-03-06T09:45:08.734" v="7239" actId="313"/>
        <pc:sldMkLst>
          <pc:docMk/>
          <pc:sldMk cId="4131948884" sldId="263"/>
        </pc:sldMkLst>
        <pc:spChg chg="add">
          <ac:chgData name="Hayley Johnston (2321180)" userId="de0e7add-8e3c-4f5a-94ee-2c6c89a50531" providerId="ADAL" clId="{6F7ECEA4-9525-415D-9882-B03B5086D7B9}" dt="2026-03-05T17:48:10.661" v="7225" actId="26606"/>
          <ac:spMkLst>
            <pc:docMk/>
            <pc:sldMk cId="4131948884" sldId="263"/>
            <ac:spMk id="38" creationId="{04812C46-200A-4DEB-A05E-3ED6C68C2387}"/>
          </ac:spMkLst>
        </pc:spChg>
        <pc:spChg chg="add">
          <ac:chgData name="Hayley Johnston (2321180)" userId="de0e7add-8e3c-4f5a-94ee-2c6c89a50531" providerId="ADAL" clId="{6F7ECEA4-9525-415D-9882-B03B5086D7B9}" dt="2026-03-05T17:48:10.661" v="7225" actId="26606"/>
          <ac:spMkLst>
            <pc:docMk/>
            <pc:sldMk cId="4131948884" sldId="263"/>
            <ac:spMk id="40" creationId="{D1EA859B-E555-4109-94F3-6700E046E008}"/>
          </ac:spMkLst>
        </pc:spChg>
        <pc:graphicFrameChg chg="add mod ord modGraphic">
          <ac:chgData name="Hayley Johnston (2321180)" userId="de0e7add-8e3c-4f5a-94ee-2c6c89a50531" providerId="ADAL" clId="{6F7ECEA4-9525-415D-9882-B03B5086D7B9}" dt="2026-03-06T09:45:08.734" v="7239" actId="313"/>
          <ac:graphicFrameMkLst>
            <pc:docMk/>
            <pc:sldMk cId="4131948884" sldId="263"/>
            <ac:graphicFrameMk id="5" creationId="{72E354F5-092D-6702-0078-FF707D1E17E3}"/>
          </ac:graphicFrameMkLst>
        </pc:graphicFrameChg>
        <pc:picChg chg="add mod">
          <ac:chgData name="Hayley Johnston (2321180)" userId="de0e7add-8e3c-4f5a-94ee-2c6c89a50531" providerId="ADAL" clId="{6F7ECEA4-9525-415D-9882-B03B5086D7B9}" dt="2026-03-05T17:48:10.661" v="7225" actId="26606"/>
          <ac:picMkLst>
            <pc:docMk/>
            <pc:sldMk cId="4131948884" sldId="263"/>
            <ac:picMk id="3" creationId="{F78D7A75-67D2-CD98-ECE1-9A14F9B20BB2}"/>
          </ac:picMkLst>
        </pc:picChg>
      </pc:sldChg>
      <pc:sldChg chg="addSp delSp modSp new mod setBg">
        <pc:chgData name="Hayley Johnston (2321180)" userId="de0e7add-8e3c-4f5a-94ee-2c6c89a50531" providerId="ADAL" clId="{6F7ECEA4-9525-415D-9882-B03B5086D7B9}" dt="2026-03-05T17:18:41.273" v="6604" actId="113"/>
        <pc:sldMkLst>
          <pc:docMk/>
          <pc:sldMk cId="938294173" sldId="264"/>
        </pc:sldMkLst>
        <pc:spChg chg="add del mod">
          <ac:chgData name="Hayley Johnston (2321180)" userId="de0e7add-8e3c-4f5a-94ee-2c6c89a50531" providerId="ADAL" clId="{6F7ECEA4-9525-415D-9882-B03B5086D7B9}" dt="2026-03-05T17:18:41.273" v="6604" actId="113"/>
          <ac:spMkLst>
            <pc:docMk/>
            <pc:sldMk cId="938294173" sldId="264"/>
            <ac:spMk id="2" creationId="{97907A6B-063B-2627-1765-EAC004954738}"/>
          </ac:spMkLst>
        </pc:spChg>
        <pc:spChg chg="add mod">
          <ac:chgData name="Hayley Johnston (2321180)" userId="de0e7add-8e3c-4f5a-94ee-2c6c89a50531" providerId="ADAL" clId="{6F7ECEA4-9525-415D-9882-B03B5086D7B9}" dt="2026-03-05T17:18:32.874" v="6603" actId="255"/>
          <ac:spMkLst>
            <pc:docMk/>
            <pc:sldMk cId="938294173" sldId="264"/>
            <ac:spMk id="4" creationId="{C580B571-8F92-F9AE-B3D3-F2B8801CAA27}"/>
          </ac:spMkLst>
        </pc:spChg>
        <pc:spChg chg="add mod">
          <ac:chgData name="Hayley Johnston (2321180)" userId="de0e7add-8e3c-4f5a-94ee-2c6c89a50531" providerId="ADAL" clId="{6F7ECEA4-9525-415D-9882-B03B5086D7B9}" dt="2026-03-05T17:18:20.471" v="6601" actId="255"/>
          <ac:spMkLst>
            <pc:docMk/>
            <pc:sldMk cId="938294173" sldId="264"/>
            <ac:spMk id="5" creationId="{C8784CEC-741C-4F2C-D675-A88829107A54}"/>
          </ac:spMkLst>
        </pc:spChg>
        <pc:spChg chg="add del">
          <ac:chgData name="Hayley Johnston (2321180)" userId="de0e7add-8e3c-4f5a-94ee-2c6c89a50531" providerId="ADAL" clId="{6F7ECEA4-9525-415D-9882-B03B5086D7B9}" dt="2026-03-04T11:33:38.452" v="5759" actId="478"/>
          <ac:spMkLst>
            <pc:docMk/>
            <pc:sldMk cId="938294173" sldId="264"/>
            <ac:spMk id="7" creationId="{BCCA6356-83B8-FF3C-D171-0B11BBC012BA}"/>
          </ac:spMkLst>
        </pc:spChg>
        <pc:spChg chg="add">
          <ac:chgData name="Hayley Johnston (2321180)" userId="de0e7add-8e3c-4f5a-94ee-2c6c89a50531" providerId="ADAL" clId="{6F7ECEA4-9525-415D-9882-B03B5086D7B9}" dt="2026-03-04T11:35:12.157" v="5767" actId="26606"/>
          <ac:spMkLst>
            <pc:docMk/>
            <pc:sldMk cId="938294173" sldId="264"/>
            <ac:spMk id="17" creationId="{2EB492CD-616E-47F8-933B-5E2D952A0593}"/>
          </ac:spMkLst>
        </pc:spChg>
        <pc:spChg chg="add">
          <ac:chgData name="Hayley Johnston (2321180)" userId="de0e7add-8e3c-4f5a-94ee-2c6c89a50531" providerId="ADAL" clId="{6F7ECEA4-9525-415D-9882-B03B5086D7B9}" dt="2026-03-04T11:35:12.157" v="5767" actId="26606"/>
          <ac:spMkLst>
            <pc:docMk/>
            <pc:sldMk cId="938294173" sldId="264"/>
            <ac:spMk id="19" creationId="{59383CF9-23B5-4335-9B21-1791C4CF1C75}"/>
          </ac:spMkLst>
        </pc:spChg>
        <pc:spChg chg="add">
          <ac:chgData name="Hayley Johnston (2321180)" userId="de0e7add-8e3c-4f5a-94ee-2c6c89a50531" providerId="ADAL" clId="{6F7ECEA4-9525-415D-9882-B03B5086D7B9}" dt="2026-03-04T11:35:12.157" v="5767" actId="26606"/>
          <ac:spMkLst>
            <pc:docMk/>
            <pc:sldMk cId="938294173" sldId="264"/>
            <ac:spMk id="21" creationId="{0007FE00-9498-4706-B255-6437B0252C02}"/>
          </ac:spMkLst>
        </pc:spChg>
        <pc:picChg chg="add mod">
          <ac:chgData name="Hayley Johnston (2321180)" userId="de0e7add-8e3c-4f5a-94ee-2c6c89a50531" providerId="ADAL" clId="{6F7ECEA4-9525-415D-9882-B03B5086D7B9}" dt="2026-03-05T16:15:02.088" v="6296" actId="1076"/>
          <ac:picMkLst>
            <pc:docMk/>
            <pc:sldMk cId="938294173" sldId="264"/>
            <ac:picMk id="3074" creationId="{284C7101-5F12-1E01-32AC-6586A85FDC39}"/>
          </ac:picMkLst>
        </pc:picChg>
      </pc:sldChg>
      <pc:sldChg chg="addSp delSp modSp new mod setBg">
        <pc:chgData name="Hayley Johnston (2321180)" userId="de0e7add-8e3c-4f5a-94ee-2c6c89a50531" providerId="ADAL" clId="{6F7ECEA4-9525-415D-9882-B03B5086D7B9}" dt="2026-03-05T17:39:40.723" v="7083" actId="20577"/>
        <pc:sldMkLst>
          <pc:docMk/>
          <pc:sldMk cId="1720339087" sldId="265"/>
        </pc:sldMkLst>
        <pc:spChg chg="add mod">
          <ac:chgData name="Hayley Johnston (2321180)" userId="de0e7add-8e3c-4f5a-94ee-2c6c89a50531" providerId="ADAL" clId="{6F7ECEA4-9525-415D-9882-B03B5086D7B9}" dt="2026-03-05T17:39:40.723" v="7083" actId="20577"/>
          <ac:spMkLst>
            <pc:docMk/>
            <pc:sldMk cId="1720339087" sldId="265"/>
            <ac:spMk id="2" creationId="{D4799D27-04A9-ED5B-CEA0-3A158552B7B5}"/>
          </ac:spMkLst>
        </pc:spChg>
        <pc:spChg chg="add">
          <ac:chgData name="Hayley Johnston (2321180)" userId="de0e7add-8e3c-4f5a-94ee-2c6c89a50531" providerId="ADAL" clId="{6F7ECEA4-9525-415D-9882-B03B5086D7B9}" dt="2026-03-04T11:38:31.413" v="5775" actId="26606"/>
          <ac:spMkLst>
            <pc:docMk/>
            <pc:sldMk cId="1720339087" sldId="265"/>
            <ac:spMk id="12" creationId="{8D6EA299-0840-6DEA-E670-C49AEBC87E89}"/>
          </ac:spMkLst>
        </pc:spChg>
        <pc:spChg chg="add">
          <ac:chgData name="Hayley Johnston (2321180)" userId="de0e7add-8e3c-4f5a-94ee-2c6c89a50531" providerId="ADAL" clId="{6F7ECEA4-9525-415D-9882-B03B5086D7B9}" dt="2026-03-04T11:38:31.413" v="5775" actId="26606"/>
          <ac:spMkLst>
            <pc:docMk/>
            <pc:sldMk cId="1720339087" sldId="265"/>
            <ac:spMk id="14" creationId="{AE3A741D-C19B-960A-5803-1C5887147820}"/>
          </ac:spMkLst>
        </pc:spChg>
        <pc:spChg chg="add">
          <ac:chgData name="Hayley Johnston (2321180)" userId="de0e7add-8e3c-4f5a-94ee-2c6c89a50531" providerId="ADAL" clId="{6F7ECEA4-9525-415D-9882-B03B5086D7B9}" dt="2026-03-04T11:38:31.413" v="5775" actId="26606"/>
          <ac:spMkLst>
            <pc:docMk/>
            <pc:sldMk cId="1720339087" sldId="265"/>
            <ac:spMk id="15" creationId="{DC39DE25-0E4E-0AA7-0932-1D78C2372786}"/>
          </ac:spMkLst>
        </pc:spChg>
        <pc:picChg chg="add">
          <ac:chgData name="Hayley Johnston (2321180)" userId="de0e7add-8e3c-4f5a-94ee-2c6c89a50531" providerId="ADAL" clId="{6F7ECEA4-9525-415D-9882-B03B5086D7B9}" dt="2026-03-04T11:38:31.413" v="5775" actId="26606"/>
          <ac:picMkLst>
            <pc:docMk/>
            <pc:sldMk cId="1720339087" sldId="265"/>
            <ac:picMk id="13" creationId="{3A5B0E61-BE65-CF7E-2517-0C2A698A81A7}"/>
          </ac:picMkLst>
        </pc:picChg>
      </pc:sldChg>
      <pc:sldChg chg="addSp modSp new mod">
        <pc:chgData name="Hayley Johnston (2321180)" userId="de0e7add-8e3c-4f5a-94ee-2c6c89a50531" providerId="ADAL" clId="{6F7ECEA4-9525-415D-9882-B03B5086D7B9}" dt="2026-03-08T11:03:25.192" v="8304" actId="20577"/>
        <pc:sldMkLst>
          <pc:docMk/>
          <pc:sldMk cId="1228579296" sldId="266"/>
        </pc:sldMkLst>
        <pc:spChg chg="add mod">
          <ac:chgData name="Hayley Johnston (2321180)" userId="de0e7add-8e3c-4f5a-94ee-2c6c89a50531" providerId="ADAL" clId="{6F7ECEA4-9525-415D-9882-B03B5086D7B9}" dt="2026-03-07T20:50:18.445" v="8299" actId="113"/>
          <ac:spMkLst>
            <pc:docMk/>
            <pc:sldMk cId="1228579296" sldId="266"/>
            <ac:spMk id="2" creationId="{B9B5EACB-B66F-D271-CD11-00AF2A8C1FEA}"/>
          </ac:spMkLst>
        </pc:spChg>
        <pc:spChg chg="add mod">
          <ac:chgData name="Hayley Johnston (2321180)" userId="de0e7add-8e3c-4f5a-94ee-2c6c89a50531" providerId="ADAL" clId="{6F7ECEA4-9525-415D-9882-B03B5086D7B9}" dt="2026-03-08T11:03:25.192" v="8304" actId="20577"/>
          <ac:spMkLst>
            <pc:docMk/>
            <pc:sldMk cId="1228579296" sldId="266"/>
            <ac:spMk id="3" creationId="{4E8A3AD8-B1B2-3713-145E-6DC8D7A1C6B1}"/>
          </ac:spMkLst>
        </pc:spChg>
      </pc:sldChg>
      <pc:sldChg chg="addSp delSp modSp new mod ord">
        <pc:chgData name="Hayley Johnston (2321180)" userId="de0e7add-8e3c-4f5a-94ee-2c6c89a50531" providerId="ADAL" clId="{6F7ECEA4-9525-415D-9882-B03B5086D7B9}" dt="2026-03-08T10:50:08.970" v="8300" actId="20577"/>
        <pc:sldMkLst>
          <pc:docMk/>
          <pc:sldMk cId="2730791553" sldId="267"/>
        </pc:sldMkLst>
        <pc:spChg chg="add mod">
          <ac:chgData name="Hayley Johnston (2321180)" userId="de0e7add-8e3c-4f5a-94ee-2c6c89a50531" providerId="ADAL" clId="{6F7ECEA4-9525-415D-9882-B03B5086D7B9}" dt="2026-03-07T20:45:00.770" v="8280" actId="1076"/>
          <ac:spMkLst>
            <pc:docMk/>
            <pc:sldMk cId="2730791553" sldId="267"/>
            <ac:spMk id="2" creationId="{A9052F3C-A412-6962-29EF-76FC53439E07}"/>
          </ac:spMkLst>
        </pc:spChg>
        <pc:spChg chg="add mod">
          <ac:chgData name="Hayley Johnston (2321180)" userId="de0e7add-8e3c-4f5a-94ee-2c6c89a50531" providerId="ADAL" clId="{6F7ECEA4-9525-415D-9882-B03B5086D7B9}" dt="2026-03-08T10:50:08.970" v="8300" actId="20577"/>
          <ac:spMkLst>
            <pc:docMk/>
            <pc:sldMk cId="2730791553" sldId="267"/>
            <ac:spMk id="4" creationId="{937B10B0-D55C-18B5-09C2-0D738D25A630}"/>
          </ac:spMkLst>
        </pc:spChg>
      </pc:sldChg>
      <pc:sldChg chg="addSp delSp modSp new mod">
        <pc:chgData name="Hayley Johnston (2321180)" userId="de0e7add-8e3c-4f5a-94ee-2c6c89a50531" providerId="ADAL" clId="{6F7ECEA4-9525-415D-9882-B03B5086D7B9}" dt="2026-03-08T10:50:23.023" v="8301" actId="20577"/>
        <pc:sldMkLst>
          <pc:docMk/>
          <pc:sldMk cId="2167565159" sldId="268"/>
        </pc:sldMkLst>
        <pc:spChg chg="add mod">
          <ac:chgData name="Hayley Johnston (2321180)" userId="de0e7add-8e3c-4f5a-94ee-2c6c89a50531" providerId="ADAL" clId="{6F7ECEA4-9525-415D-9882-B03B5086D7B9}" dt="2026-03-08T10:50:23.023" v="8301" actId="20577"/>
          <ac:spMkLst>
            <pc:docMk/>
            <pc:sldMk cId="2167565159" sldId="268"/>
            <ac:spMk id="4" creationId="{9AE595F1-1A47-9966-45CB-562ACF65927C}"/>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BC2AF2-F826-4423-B002-28B283A82FBE}" type="doc">
      <dgm:prSet loTypeId="urn:microsoft.com/office/officeart/2005/8/layout/vList2" loCatId="list" qsTypeId="urn:microsoft.com/office/officeart/2005/8/quickstyle/simple5" qsCatId="simple" csTypeId="urn:microsoft.com/office/officeart/2005/8/colors/accent0_3" csCatId="mainScheme" phldr="1"/>
      <dgm:spPr/>
      <dgm:t>
        <a:bodyPr/>
        <a:lstStyle/>
        <a:p>
          <a:endParaRPr lang="en-US"/>
        </a:p>
      </dgm:t>
    </dgm:pt>
    <dgm:pt modelId="{DA591133-A5F9-42A0-BC24-043539BC5DA8}">
      <dgm:prSet custT="1"/>
      <dgm:spPr/>
      <dgm:t>
        <a:bodyPr/>
        <a:lstStyle/>
        <a:p>
          <a:r>
            <a:rPr lang="en-GB" sz="1600" b="0" dirty="0">
              <a:latin typeface="Arial" panose="020B0604020202020204" pitchFamily="34" charset="0"/>
              <a:cs typeface="Arial" panose="020B0604020202020204" pitchFamily="34" charset="0"/>
            </a:rPr>
            <a:t>Access to records encourages shared decision-making( WHO,2021).</a:t>
          </a:r>
          <a:endParaRPr lang="en-US" sz="1600" b="0" dirty="0">
            <a:latin typeface="Arial" panose="020B0604020202020204" pitchFamily="34" charset="0"/>
            <a:cs typeface="Arial" panose="020B0604020202020204" pitchFamily="34" charset="0"/>
          </a:endParaRPr>
        </a:p>
      </dgm:t>
    </dgm:pt>
    <dgm:pt modelId="{CF323C11-EEAE-45C5-9B44-EF4B00F43F1C}" type="parTrans" cxnId="{B7C4AD90-CF25-4444-A8D3-1877A7892624}">
      <dgm:prSet/>
      <dgm:spPr/>
      <dgm:t>
        <a:bodyPr/>
        <a:lstStyle/>
        <a:p>
          <a:endParaRPr lang="en-US"/>
        </a:p>
      </dgm:t>
    </dgm:pt>
    <dgm:pt modelId="{068A6CCB-175D-4BA0-97D0-FD45880E1A3B}" type="sibTrans" cxnId="{B7C4AD90-CF25-4444-A8D3-1877A7892624}">
      <dgm:prSet/>
      <dgm:spPr/>
      <dgm:t>
        <a:bodyPr/>
        <a:lstStyle/>
        <a:p>
          <a:endParaRPr lang="en-US"/>
        </a:p>
      </dgm:t>
    </dgm:pt>
    <dgm:pt modelId="{7194EAE4-A6D1-4824-9AC2-BEB0BEB1C432}">
      <dgm:prSet custT="1"/>
      <dgm:spPr/>
      <dgm:t>
        <a:bodyPr/>
        <a:lstStyle/>
        <a:p>
          <a:r>
            <a:rPr lang="en-GB" sz="1600" b="0" dirty="0">
              <a:latin typeface="Arial" panose="020B0604020202020204" pitchFamily="34" charset="0"/>
              <a:cs typeface="Arial" panose="020B0604020202020204" pitchFamily="34" charset="0"/>
            </a:rPr>
            <a:t>Digital access promotes autonomy and self- management.</a:t>
          </a:r>
          <a:endParaRPr lang="en-US" sz="1600" b="0" dirty="0">
            <a:latin typeface="Arial" panose="020B0604020202020204" pitchFamily="34" charset="0"/>
            <a:cs typeface="Arial" panose="020B0604020202020204" pitchFamily="34" charset="0"/>
          </a:endParaRPr>
        </a:p>
      </dgm:t>
    </dgm:pt>
    <dgm:pt modelId="{AB5AE914-29EA-4B69-933A-D191A86B259C}" type="parTrans" cxnId="{5DD126DE-8C75-4224-8310-29C4FC85DBDE}">
      <dgm:prSet/>
      <dgm:spPr/>
      <dgm:t>
        <a:bodyPr/>
        <a:lstStyle/>
        <a:p>
          <a:endParaRPr lang="en-US"/>
        </a:p>
      </dgm:t>
    </dgm:pt>
    <dgm:pt modelId="{5E30DEC4-9E20-44A2-8453-56E9D8C6E851}" type="sibTrans" cxnId="{5DD126DE-8C75-4224-8310-29C4FC85DBDE}">
      <dgm:prSet/>
      <dgm:spPr/>
      <dgm:t>
        <a:bodyPr/>
        <a:lstStyle/>
        <a:p>
          <a:endParaRPr lang="en-US"/>
        </a:p>
      </dgm:t>
    </dgm:pt>
    <dgm:pt modelId="{09F6DAED-FED9-4630-A6A0-261BAA3ABDB8}">
      <dgm:prSet custT="1"/>
      <dgm:spPr/>
      <dgm:t>
        <a:bodyPr/>
        <a:lstStyle/>
        <a:p>
          <a:r>
            <a:rPr lang="en-GB" sz="1600" b="0" dirty="0">
              <a:latin typeface="Arial" panose="020B0604020202020204" pitchFamily="34" charset="0"/>
              <a:cs typeface="Arial" panose="020B0604020202020204" pitchFamily="34" charset="0"/>
            </a:rPr>
            <a:t>May heighten anxiety or misunderstanding( Maguire, Honeyman and Fenney,2018).</a:t>
          </a:r>
          <a:endParaRPr lang="en-US" sz="1600" b="0" dirty="0">
            <a:latin typeface="Arial" panose="020B0604020202020204" pitchFamily="34" charset="0"/>
            <a:cs typeface="Arial" panose="020B0604020202020204" pitchFamily="34" charset="0"/>
          </a:endParaRPr>
        </a:p>
      </dgm:t>
    </dgm:pt>
    <dgm:pt modelId="{0F05A66D-19D4-4A70-A841-2DBAF06E015F}" type="parTrans" cxnId="{48E10CFC-5A64-40A9-A45F-8EDE963157B6}">
      <dgm:prSet/>
      <dgm:spPr/>
      <dgm:t>
        <a:bodyPr/>
        <a:lstStyle/>
        <a:p>
          <a:endParaRPr lang="en-US"/>
        </a:p>
      </dgm:t>
    </dgm:pt>
    <dgm:pt modelId="{54B8B03C-0CB2-4EF3-8596-EA677490F5B1}" type="sibTrans" cxnId="{48E10CFC-5A64-40A9-A45F-8EDE963157B6}">
      <dgm:prSet/>
      <dgm:spPr/>
      <dgm:t>
        <a:bodyPr/>
        <a:lstStyle/>
        <a:p>
          <a:endParaRPr lang="en-US"/>
        </a:p>
      </dgm:t>
    </dgm:pt>
    <dgm:pt modelId="{1F696A14-F6FC-4F0D-B4B7-0559E3EF9A6F}">
      <dgm:prSet custT="1"/>
      <dgm:spPr/>
      <dgm:t>
        <a:bodyPr/>
        <a:lstStyle/>
        <a:p>
          <a:r>
            <a:rPr lang="en-GB" sz="1600" b="0" dirty="0">
              <a:latin typeface="Arial" panose="020B0604020202020204" pitchFamily="34" charset="0"/>
              <a:cs typeface="Arial" panose="020B0604020202020204" pitchFamily="34" charset="0"/>
            </a:rPr>
            <a:t>Benefits vary according to digital literacy skills( Greenhalgh et al.,2023).</a:t>
          </a:r>
          <a:endParaRPr lang="en-US" sz="1600" b="0" dirty="0">
            <a:latin typeface="Arial" panose="020B0604020202020204" pitchFamily="34" charset="0"/>
            <a:cs typeface="Arial" panose="020B0604020202020204" pitchFamily="34" charset="0"/>
          </a:endParaRPr>
        </a:p>
      </dgm:t>
    </dgm:pt>
    <dgm:pt modelId="{5FCA669B-A950-4B2E-99E4-B9A0107E6C18}" type="parTrans" cxnId="{73ACD4A7-CED0-4E8F-89B6-346872147682}">
      <dgm:prSet/>
      <dgm:spPr/>
      <dgm:t>
        <a:bodyPr/>
        <a:lstStyle/>
        <a:p>
          <a:endParaRPr lang="en-US"/>
        </a:p>
      </dgm:t>
    </dgm:pt>
    <dgm:pt modelId="{52BABD43-0618-4327-A458-9ECD23D80A43}" type="sibTrans" cxnId="{73ACD4A7-CED0-4E8F-89B6-346872147682}">
      <dgm:prSet/>
      <dgm:spPr/>
      <dgm:t>
        <a:bodyPr/>
        <a:lstStyle/>
        <a:p>
          <a:endParaRPr lang="en-US"/>
        </a:p>
      </dgm:t>
    </dgm:pt>
    <dgm:pt modelId="{F63FC720-2616-4B9A-90BE-A8844449A6A8}">
      <dgm:prSet custT="1"/>
      <dgm:spPr/>
      <dgm:t>
        <a:bodyPr/>
        <a:lstStyle/>
        <a:p>
          <a:r>
            <a:rPr lang="en-GB" sz="1600" b="1" dirty="0">
              <a:latin typeface="Arial" panose="020B0604020202020204" pitchFamily="34" charset="0"/>
              <a:cs typeface="Arial" panose="020B0604020202020204" pitchFamily="34" charset="0"/>
            </a:rPr>
            <a:t>Patient Empowerment</a:t>
          </a:r>
          <a:endParaRPr lang="en-US" sz="1600" b="1" dirty="0">
            <a:latin typeface="Arial" panose="020B0604020202020204" pitchFamily="34" charset="0"/>
            <a:cs typeface="Arial" panose="020B0604020202020204" pitchFamily="34" charset="0"/>
          </a:endParaRPr>
        </a:p>
      </dgm:t>
    </dgm:pt>
    <dgm:pt modelId="{FC3F3F08-9CF7-4E75-B848-0270EDA16581}" type="sibTrans" cxnId="{7CE49D06-3916-4431-A05D-24657EAA630C}">
      <dgm:prSet/>
      <dgm:spPr/>
      <dgm:t>
        <a:bodyPr/>
        <a:lstStyle/>
        <a:p>
          <a:endParaRPr lang="en-US"/>
        </a:p>
      </dgm:t>
    </dgm:pt>
    <dgm:pt modelId="{C5B33107-711E-47A6-879A-50348251BF1E}" type="parTrans" cxnId="{7CE49D06-3916-4431-A05D-24657EAA630C}">
      <dgm:prSet/>
      <dgm:spPr/>
      <dgm:t>
        <a:bodyPr/>
        <a:lstStyle/>
        <a:p>
          <a:endParaRPr lang="en-US"/>
        </a:p>
      </dgm:t>
    </dgm:pt>
    <dgm:pt modelId="{63ED6300-FB06-4C78-8E3D-472A6A3BB220}" type="pres">
      <dgm:prSet presAssocID="{2DBC2AF2-F826-4423-B002-28B283A82FBE}" presName="linear" presStyleCnt="0">
        <dgm:presLayoutVars>
          <dgm:animLvl val="lvl"/>
          <dgm:resizeHandles val="exact"/>
        </dgm:presLayoutVars>
      </dgm:prSet>
      <dgm:spPr/>
    </dgm:pt>
    <dgm:pt modelId="{6AB3C843-11E3-40A4-B7ED-212603DFD2F8}" type="pres">
      <dgm:prSet presAssocID="{F63FC720-2616-4B9A-90BE-A8844449A6A8}" presName="parentText" presStyleLbl="node1" presStyleIdx="0" presStyleCnt="1">
        <dgm:presLayoutVars>
          <dgm:chMax val="0"/>
          <dgm:bulletEnabled val="1"/>
        </dgm:presLayoutVars>
      </dgm:prSet>
      <dgm:spPr/>
    </dgm:pt>
    <dgm:pt modelId="{F4A1FB9F-C22B-44BC-BB37-846B9438491F}" type="pres">
      <dgm:prSet presAssocID="{F63FC720-2616-4B9A-90BE-A8844449A6A8}" presName="childText" presStyleLbl="revTx" presStyleIdx="0" presStyleCnt="1">
        <dgm:presLayoutVars>
          <dgm:bulletEnabled val="1"/>
        </dgm:presLayoutVars>
      </dgm:prSet>
      <dgm:spPr/>
    </dgm:pt>
  </dgm:ptLst>
  <dgm:cxnLst>
    <dgm:cxn modelId="{7CE49D06-3916-4431-A05D-24657EAA630C}" srcId="{2DBC2AF2-F826-4423-B002-28B283A82FBE}" destId="{F63FC720-2616-4B9A-90BE-A8844449A6A8}" srcOrd="0" destOrd="0" parTransId="{C5B33107-711E-47A6-879A-50348251BF1E}" sibTransId="{FC3F3F08-9CF7-4E75-B848-0270EDA16581}"/>
    <dgm:cxn modelId="{748E880D-CF50-4883-9E36-DD7CFE8C5F8A}" type="presOf" srcId="{DA591133-A5F9-42A0-BC24-043539BC5DA8}" destId="{F4A1FB9F-C22B-44BC-BB37-846B9438491F}" srcOrd="0" destOrd="0" presId="urn:microsoft.com/office/officeart/2005/8/layout/vList2"/>
    <dgm:cxn modelId="{92180614-5D58-4E22-9E49-7AD7761BFA53}" type="presOf" srcId="{2DBC2AF2-F826-4423-B002-28B283A82FBE}" destId="{63ED6300-FB06-4C78-8E3D-472A6A3BB220}" srcOrd="0" destOrd="0" presId="urn:microsoft.com/office/officeart/2005/8/layout/vList2"/>
    <dgm:cxn modelId="{C8204A2C-830F-4690-AFF5-59797D4B3FE1}" type="presOf" srcId="{7194EAE4-A6D1-4824-9AC2-BEB0BEB1C432}" destId="{F4A1FB9F-C22B-44BC-BB37-846B9438491F}" srcOrd="0" destOrd="1" presId="urn:microsoft.com/office/officeart/2005/8/layout/vList2"/>
    <dgm:cxn modelId="{DD742E78-7502-4940-BF24-2B0042E99671}" type="presOf" srcId="{1F696A14-F6FC-4F0D-B4B7-0559E3EF9A6F}" destId="{F4A1FB9F-C22B-44BC-BB37-846B9438491F}" srcOrd="0" destOrd="3" presId="urn:microsoft.com/office/officeart/2005/8/layout/vList2"/>
    <dgm:cxn modelId="{B7C4AD90-CF25-4444-A8D3-1877A7892624}" srcId="{F63FC720-2616-4B9A-90BE-A8844449A6A8}" destId="{DA591133-A5F9-42A0-BC24-043539BC5DA8}" srcOrd="0" destOrd="0" parTransId="{CF323C11-EEAE-45C5-9B44-EF4B00F43F1C}" sibTransId="{068A6CCB-175D-4BA0-97D0-FD45880E1A3B}"/>
    <dgm:cxn modelId="{73ACD4A7-CED0-4E8F-89B6-346872147682}" srcId="{F63FC720-2616-4B9A-90BE-A8844449A6A8}" destId="{1F696A14-F6FC-4F0D-B4B7-0559E3EF9A6F}" srcOrd="3" destOrd="0" parTransId="{5FCA669B-A950-4B2E-99E4-B9A0107E6C18}" sibTransId="{52BABD43-0618-4327-A458-9ECD23D80A43}"/>
    <dgm:cxn modelId="{5DD126DE-8C75-4224-8310-29C4FC85DBDE}" srcId="{F63FC720-2616-4B9A-90BE-A8844449A6A8}" destId="{7194EAE4-A6D1-4824-9AC2-BEB0BEB1C432}" srcOrd="1" destOrd="0" parTransId="{AB5AE914-29EA-4B69-933A-D191A86B259C}" sibTransId="{5E30DEC4-9E20-44A2-8453-56E9D8C6E851}"/>
    <dgm:cxn modelId="{48E10CFC-5A64-40A9-A45F-8EDE963157B6}" srcId="{F63FC720-2616-4B9A-90BE-A8844449A6A8}" destId="{09F6DAED-FED9-4630-A6A0-261BAA3ABDB8}" srcOrd="2" destOrd="0" parTransId="{0F05A66D-19D4-4A70-A841-2DBAF06E015F}" sibTransId="{54B8B03C-0CB2-4EF3-8596-EA677490F5B1}"/>
    <dgm:cxn modelId="{014FDFFE-6482-476B-83B8-0AC1E3921879}" type="presOf" srcId="{F63FC720-2616-4B9A-90BE-A8844449A6A8}" destId="{6AB3C843-11E3-40A4-B7ED-212603DFD2F8}" srcOrd="0" destOrd="0" presId="urn:microsoft.com/office/officeart/2005/8/layout/vList2"/>
    <dgm:cxn modelId="{CD2AE3FE-B0A6-43EF-9208-16D0E2E7F708}" type="presOf" srcId="{09F6DAED-FED9-4630-A6A0-261BAA3ABDB8}" destId="{F4A1FB9F-C22B-44BC-BB37-846B9438491F}" srcOrd="0" destOrd="2" presId="urn:microsoft.com/office/officeart/2005/8/layout/vList2"/>
    <dgm:cxn modelId="{4FBC4983-E3B8-4498-AC5F-2EAD9611E446}" type="presParOf" srcId="{63ED6300-FB06-4C78-8E3D-472A6A3BB220}" destId="{6AB3C843-11E3-40A4-B7ED-212603DFD2F8}" srcOrd="0" destOrd="0" presId="urn:microsoft.com/office/officeart/2005/8/layout/vList2"/>
    <dgm:cxn modelId="{09920470-1BB4-48B7-A36C-26BE1656EC7F}" type="presParOf" srcId="{63ED6300-FB06-4C78-8E3D-472A6A3BB220}" destId="{F4A1FB9F-C22B-44BC-BB37-846B9438491F}"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B3C843-11E3-40A4-B7ED-212603DFD2F8}">
      <dsp:nvSpPr>
        <dsp:cNvPr id="0" name=""/>
        <dsp:cNvSpPr/>
      </dsp:nvSpPr>
      <dsp:spPr>
        <a:xfrm>
          <a:off x="0" y="119305"/>
          <a:ext cx="3822189" cy="1216800"/>
        </a:xfrm>
        <a:prstGeom prst="round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latin typeface="Arial" panose="020B0604020202020204" pitchFamily="34" charset="0"/>
              <a:cs typeface="Arial" panose="020B0604020202020204" pitchFamily="34" charset="0"/>
            </a:rPr>
            <a:t>Patient Empowerment</a:t>
          </a:r>
          <a:endParaRPr lang="en-US" sz="1600" b="1" kern="1200" dirty="0">
            <a:latin typeface="Arial" panose="020B0604020202020204" pitchFamily="34" charset="0"/>
            <a:cs typeface="Arial" panose="020B0604020202020204" pitchFamily="34" charset="0"/>
          </a:endParaRPr>
        </a:p>
      </dsp:txBody>
      <dsp:txXfrm>
        <a:off x="59399" y="178704"/>
        <a:ext cx="3703391" cy="1098002"/>
      </dsp:txXfrm>
    </dsp:sp>
    <dsp:sp modelId="{F4A1FB9F-C22B-44BC-BB37-846B9438491F}">
      <dsp:nvSpPr>
        <dsp:cNvPr id="0" name=""/>
        <dsp:cNvSpPr/>
      </dsp:nvSpPr>
      <dsp:spPr>
        <a:xfrm>
          <a:off x="0" y="1336106"/>
          <a:ext cx="3822189" cy="2287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355" tIns="20320" rIns="113792" bIns="20320" numCol="1" spcCol="1270" anchor="t" anchorCtr="0">
          <a:noAutofit/>
        </a:bodyPr>
        <a:lstStyle/>
        <a:p>
          <a:pPr marL="171450" lvl="1" indent="-171450" algn="l" defTabSz="711200">
            <a:lnSpc>
              <a:spcPct val="90000"/>
            </a:lnSpc>
            <a:spcBef>
              <a:spcPct val="0"/>
            </a:spcBef>
            <a:spcAft>
              <a:spcPct val="20000"/>
            </a:spcAft>
            <a:buChar char="•"/>
          </a:pPr>
          <a:r>
            <a:rPr lang="en-GB" sz="1600" b="0" kern="1200" dirty="0">
              <a:latin typeface="Arial" panose="020B0604020202020204" pitchFamily="34" charset="0"/>
              <a:cs typeface="Arial" panose="020B0604020202020204" pitchFamily="34" charset="0"/>
            </a:rPr>
            <a:t>Access to records encourages shared decision-making( WHO,2021).</a:t>
          </a:r>
          <a:endParaRPr lang="en-US" sz="1600" b="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20000"/>
            </a:spcAft>
            <a:buChar char="•"/>
          </a:pPr>
          <a:r>
            <a:rPr lang="en-GB" sz="1600" b="0" kern="1200" dirty="0">
              <a:latin typeface="Arial" panose="020B0604020202020204" pitchFamily="34" charset="0"/>
              <a:cs typeface="Arial" panose="020B0604020202020204" pitchFamily="34" charset="0"/>
            </a:rPr>
            <a:t>Digital access promotes autonomy and self- management.</a:t>
          </a:r>
          <a:endParaRPr lang="en-US" sz="1600" b="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20000"/>
            </a:spcAft>
            <a:buChar char="•"/>
          </a:pPr>
          <a:r>
            <a:rPr lang="en-GB" sz="1600" b="0" kern="1200" dirty="0">
              <a:latin typeface="Arial" panose="020B0604020202020204" pitchFamily="34" charset="0"/>
              <a:cs typeface="Arial" panose="020B0604020202020204" pitchFamily="34" charset="0"/>
            </a:rPr>
            <a:t>May heighten anxiety or misunderstanding( Maguire, Honeyman and Fenney,2018).</a:t>
          </a:r>
          <a:endParaRPr lang="en-US" sz="1600" b="0" kern="1200" dirty="0">
            <a:latin typeface="Arial" panose="020B0604020202020204" pitchFamily="34" charset="0"/>
            <a:cs typeface="Arial" panose="020B0604020202020204" pitchFamily="34" charset="0"/>
          </a:endParaRPr>
        </a:p>
        <a:p>
          <a:pPr marL="171450" lvl="1" indent="-171450" algn="l" defTabSz="711200">
            <a:lnSpc>
              <a:spcPct val="90000"/>
            </a:lnSpc>
            <a:spcBef>
              <a:spcPct val="0"/>
            </a:spcBef>
            <a:spcAft>
              <a:spcPct val="20000"/>
            </a:spcAft>
            <a:buChar char="•"/>
          </a:pPr>
          <a:r>
            <a:rPr lang="en-GB" sz="1600" b="0" kern="1200" dirty="0">
              <a:latin typeface="Arial" panose="020B0604020202020204" pitchFamily="34" charset="0"/>
              <a:cs typeface="Arial" panose="020B0604020202020204" pitchFamily="34" charset="0"/>
            </a:rPr>
            <a:t>Benefits vary according to digital literacy skills( Greenhalgh et al.,2023).</a:t>
          </a:r>
          <a:endParaRPr lang="en-US" sz="1600" b="0" kern="1200" dirty="0">
            <a:latin typeface="Arial" panose="020B0604020202020204" pitchFamily="34" charset="0"/>
            <a:cs typeface="Arial" panose="020B0604020202020204" pitchFamily="34" charset="0"/>
          </a:endParaRPr>
        </a:p>
      </dsp:txBody>
      <dsp:txXfrm>
        <a:off x="0" y="1336106"/>
        <a:ext cx="3822189" cy="228735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7F92CA9-BFB8-42C6-B77C-9E7FE0414163}" type="datetimeFigureOut">
              <a:rPr lang="en-GB" smtClean="0"/>
              <a:t>07/03/2026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D61127-BC81-47CE-AFDA-7B204F9104A3}" type="slidenum">
              <a:rPr lang="en-GB" smtClean="0"/>
              <a:t>‹#›</a:t>
            </a:fld>
            <a:endParaRPr lang="en-GB"/>
          </a:p>
        </p:txBody>
      </p:sp>
    </p:spTree>
    <p:extLst>
      <p:ext uri="{BB962C8B-B14F-4D97-AF65-F5344CB8AC3E}">
        <p14:creationId xmlns:p14="http://schemas.microsoft.com/office/powerpoint/2010/main" val="9539415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D61127-BC81-47CE-AFDA-7B204F9104A3}" type="slidenum">
              <a:rPr lang="en-GB" smtClean="0"/>
              <a:t>2</a:t>
            </a:fld>
            <a:endParaRPr lang="en-GB"/>
          </a:p>
        </p:txBody>
      </p:sp>
    </p:spTree>
    <p:extLst>
      <p:ext uri="{BB962C8B-B14F-4D97-AF65-F5344CB8AC3E}">
        <p14:creationId xmlns:p14="http://schemas.microsoft.com/office/powerpoint/2010/main" val="6655525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D61127-BC81-47CE-AFDA-7B204F9104A3}" type="slidenum">
              <a:rPr lang="en-GB" smtClean="0"/>
              <a:t>3</a:t>
            </a:fld>
            <a:endParaRPr lang="en-GB"/>
          </a:p>
        </p:txBody>
      </p:sp>
    </p:spTree>
    <p:extLst>
      <p:ext uri="{BB962C8B-B14F-4D97-AF65-F5344CB8AC3E}">
        <p14:creationId xmlns:p14="http://schemas.microsoft.com/office/powerpoint/2010/main" val="28943574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D61127-BC81-47CE-AFDA-7B204F9104A3}" type="slidenum">
              <a:rPr lang="en-GB" smtClean="0"/>
              <a:t>4</a:t>
            </a:fld>
            <a:endParaRPr lang="en-GB"/>
          </a:p>
        </p:txBody>
      </p:sp>
    </p:spTree>
    <p:extLst>
      <p:ext uri="{BB962C8B-B14F-4D97-AF65-F5344CB8AC3E}">
        <p14:creationId xmlns:p14="http://schemas.microsoft.com/office/powerpoint/2010/main" val="594664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D61127-BC81-47CE-AFDA-7B204F9104A3}" type="slidenum">
              <a:rPr lang="en-GB" smtClean="0"/>
              <a:t>9</a:t>
            </a:fld>
            <a:endParaRPr lang="en-GB"/>
          </a:p>
        </p:txBody>
      </p:sp>
    </p:spTree>
    <p:extLst>
      <p:ext uri="{BB962C8B-B14F-4D97-AF65-F5344CB8AC3E}">
        <p14:creationId xmlns:p14="http://schemas.microsoft.com/office/powerpoint/2010/main" val="34209516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D61127-BC81-47CE-AFDA-7B204F9104A3}" type="slidenum">
              <a:rPr lang="en-GB" smtClean="0"/>
              <a:t>10</a:t>
            </a:fld>
            <a:endParaRPr lang="en-GB"/>
          </a:p>
        </p:txBody>
      </p:sp>
    </p:spTree>
    <p:extLst>
      <p:ext uri="{BB962C8B-B14F-4D97-AF65-F5344CB8AC3E}">
        <p14:creationId xmlns:p14="http://schemas.microsoft.com/office/powerpoint/2010/main" val="30387117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D61127-BC81-47CE-AFDA-7B204F9104A3}" type="slidenum">
              <a:rPr lang="en-GB" smtClean="0"/>
              <a:t>11</a:t>
            </a:fld>
            <a:endParaRPr lang="en-GB"/>
          </a:p>
        </p:txBody>
      </p:sp>
    </p:spTree>
    <p:extLst>
      <p:ext uri="{BB962C8B-B14F-4D97-AF65-F5344CB8AC3E}">
        <p14:creationId xmlns:p14="http://schemas.microsoft.com/office/powerpoint/2010/main" val="22206212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1FC8E8E-30D5-4A94-BC10-116939A04E02}"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CBBC98-124A-42B5-8F8D-174056A5A0A8}" type="slidenum">
              <a:rPr lang="en-GB" smtClean="0"/>
              <a:t>‹#›</a:t>
            </a:fld>
            <a:endParaRPr lang="en-GB"/>
          </a:p>
        </p:txBody>
      </p:sp>
    </p:spTree>
    <p:extLst>
      <p:ext uri="{BB962C8B-B14F-4D97-AF65-F5344CB8AC3E}">
        <p14:creationId xmlns:p14="http://schemas.microsoft.com/office/powerpoint/2010/main" val="5375851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1FC8E8E-30D5-4A94-BC10-116939A04E02}"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CBBC98-124A-42B5-8F8D-174056A5A0A8}" type="slidenum">
              <a:rPr lang="en-GB" smtClean="0"/>
              <a:t>‹#›</a:t>
            </a:fld>
            <a:endParaRPr lang="en-GB"/>
          </a:p>
        </p:txBody>
      </p:sp>
    </p:spTree>
    <p:extLst>
      <p:ext uri="{BB962C8B-B14F-4D97-AF65-F5344CB8AC3E}">
        <p14:creationId xmlns:p14="http://schemas.microsoft.com/office/powerpoint/2010/main" val="14997548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1FC8E8E-30D5-4A94-BC10-116939A04E02}"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CBBC98-124A-42B5-8F8D-174056A5A0A8}" type="slidenum">
              <a:rPr lang="en-GB" smtClean="0"/>
              <a:t>‹#›</a:t>
            </a:fld>
            <a:endParaRPr lang="en-GB"/>
          </a:p>
        </p:txBody>
      </p:sp>
    </p:spTree>
    <p:extLst>
      <p:ext uri="{BB962C8B-B14F-4D97-AF65-F5344CB8AC3E}">
        <p14:creationId xmlns:p14="http://schemas.microsoft.com/office/powerpoint/2010/main" val="19437175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1FC8E8E-30D5-4A94-BC10-116939A04E02}"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CBBC98-124A-42B5-8F8D-174056A5A0A8}" type="slidenum">
              <a:rPr lang="en-GB" smtClean="0"/>
              <a:t>‹#›</a:t>
            </a:fld>
            <a:endParaRPr lang="en-GB"/>
          </a:p>
        </p:txBody>
      </p:sp>
    </p:spTree>
    <p:extLst>
      <p:ext uri="{BB962C8B-B14F-4D97-AF65-F5344CB8AC3E}">
        <p14:creationId xmlns:p14="http://schemas.microsoft.com/office/powerpoint/2010/main" val="18441870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1FC8E8E-30D5-4A94-BC10-116939A04E02}" type="datetimeFigureOut">
              <a:rPr lang="en-GB" smtClean="0"/>
              <a:t>07/03/2026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9CBBC98-124A-42B5-8F8D-174056A5A0A8}" type="slidenum">
              <a:rPr lang="en-GB" smtClean="0"/>
              <a:t>‹#›</a:t>
            </a:fld>
            <a:endParaRPr lang="en-GB"/>
          </a:p>
        </p:txBody>
      </p:sp>
    </p:spTree>
    <p:extLst>
      <p:ext uri="{BB962C8B-B14F-4D97-AF65-F5344CB8AC3E}">
        <p14:creationId xmlns:p14="http://schemas.microsoft.com/office/powerpoint/2010/main" val="17244396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91FC8E8E-30D5-4A94-BC10-116939A04E02}" type="datetimeFigureOut">
              <a:rPr lang="en-GB" smtClean="0"/>
              <a:t>07/03/2026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9CBBC98-124A-42B5-8F8D-174056A5A0A8}" type="slidenum">
              <a:rPr lang="en-GB" smtClean="0"/>
              <a:t>‹#›</a:t>
            </a:fld>
            <a:endParaRPr lang="en-GB"/>
          </a:p>
        </p:txBody>
      </p:sp>
    </p:spTree>
    <p:extLst>
      <p:ext uri="{BB962C8B-B14F-4D97-AF65-F5344CB8AC3E}">
        <p14:creationId xmlns:p14="http://schemas.microsoft.com/office/powerpoint/2010/main" val="26440202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1FC8E8E-30D5-4A94-BC10-116939A04E02}" type="datetimeFigureOut">
              <a:rPr lang="en-GB" smtClean="0"/>
              <a:t>07/03/2026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9CBBC98-124A-42B5-8F8D-174056A5A0A8}" type="slidenum">
              <a:rPr lang="en-GB" smtClean="0"/>
              <a:t>‹#›</a:t>
            </a:fld>
            <a:endParaRPr lang="en-GB"/>
          </a:p>
        </p:txBody>
      </p:sp>
    </p:spTree>
    <p:extLst>
      <p:ext uri="{BB962C8B-B14F-4D97-AF65-F5344CB8AC3E}">
        <p14:creationId xmlns:p14="http://schemas.microsoft.com/office/powerpoint/2010/main" val="21112328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1FC8E8E-30D5-4A94-BC10-116939A04E02}"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CBBC98-124A-42B5-8F8D-174056A5A0A8}" type="slidenum">
              <a:rPr lang="en-GB" smtClean="0"/>
              <a:t>‹#›</a:t>
            </a:fld>
            <a:endParaRPr lang="en-GB"/>
          </a:p>
        </p:txBody>
      </p:sp>
    </p:spTree>
    <p:extLst>
      <p:ext uri="{BB962C8B-B14F-4D97-AF65-F5344CB8AC3E}">
        <p14:creationId xmlns:p14="http://schemas.microsoft.com/office/powerpoint/2010/main" val="36480696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91FC8E8E-30D5-4A94-BC10-116939A04E02}" type="datetimeFigureOut">
              <a:rPr lang="en-GB" smtClean="0"/>
              <a:t>07/03/2026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9CBBC98-124A-42B5-8F8D-174056A5A0A8}" type="slidenum">
              <a:rPr lang="en-GB" smtClean="0"/>
              <a:t>‹#›</a:t>
            </a:fld>
            <a:endParaRPr lang="en-GB"/>
          </a:p>
        </p:txBody>
      </p:sp>
    </p:spTree>
    <p:extLst>
      <p:ext uri="{BB962C8B-B14F-4D97-AF65-F5344CB8AC3E}">
        <p14:creationId xmlns:p14="http://schemas.microsoft.com/office/powerpoint/2010/main" val="29255544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1FC8E8E-30D5-4A94-BC10-116939A04E02}"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CBBC98-124A-42B5-8F8D-174056A5A0A8}" type="slidenum">
              <a:rPr lang="en-GB" smtClean="0"/>
              <a:t>‹#›</a:t>
            </a:fld>
            <a:endParaRPr lang="en-GB"/>
          </a:p>
        </p:txBody>
      </p:sp>
    </p:spTree>
    <p:extLst>
      <p:ext uri="{BB962C8B-B14F-4D97-AF65-F5344CB8AC3E}">
        <p14:creationId xmlns:p14="http://schemas.microsoft.com/office/powerpoint/2010/main" val="30653175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1FC8E8E-30D5-4A94-BC10-116939A04E02}" type="datetimeFigureOut">
              <a:rPr lang="en-GB" smtClean="0"/>
              <a:t>07/03/2026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9CBBC98-124A-42B5-8F8D-174056A5A0A8}" type="slidenum">
              <a:rPr lang="en-GB" smtClean="0"/>
              <a:t>‹#›</a:t>
            </a:fld>
            <a:endParaRPr lang="en-GB"/>
          </a:p>
        </p:txBody>
      </p:sp>
    </p:spTree>
    <p:extLst>
      <p:ext uri="{BB962C8B-B14F-4D97-AF65-F5344CB8AC3E}">
        <p14:creationId xmlns:p14="http://schemas.microsoft.com/office/powerpoint/2010/main" val="22490093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1FC8E8E-30D5-4A94-BC10-116939A04E02}" type="datetimeFigureOut">
              <a:rPr lang="en-GB" smtClean="0"/>
              <a:t>07/03/2026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9CBBC98-124A-42B5-8F8D-174056A5A0A8}" type="slidenum">
              <a:rPr lang="en-GB" smtClean="0"/>
              <a:t>‹#›</a:t>
            </a:fld>
            <a:endParaRPr lang="en-GB"/>
          </a:p>
        </p:txBody>
      </p:sp>
    </p:spTree>
    <p:extLst>
      <p:ext uri="{BB962C8B-B14F-4D97-AF65-F5344CB8AC3E}">
        <p14:creationId xmlns:p14="http://schemas.microsoft.com/office/powerpoint/2010/main" val="180009413"/>
      </p:ext>
    </p:extLst>
  </p:cSld>
  <p:clrMap bg1="lt1" tx1="dk1" bg2="lt2" tx2="dk2" accent1="accent1" accent2="accent2" accent3="accent3" accent4="accent4" accent5="accent5" accent6="accent6" hlink="hlink" folHlink="folHlink"/>
  <p:sldLayoutIdLst>
    <p:sldLayoutId id="2147483863" r:id="rId1"/>
    <p:sldLayoutId id="2147483864" r:id="rId2"/>
    <p:sldLayoutId id="2147483865" r:id="rId3"/>
    <p:sldLayoutId id="2147483866" r:id="rId4"/>
    <p:sldLayoutId id="2147483867" r:id="rId5"/>
    <p:sldLayoutId id="2147483868" r:id="rId6"/>
    <p:sldLayoutId id="2147483869" r:id="rId7"/>
    <p:sldLayoutId id="2147483870" r:id="rId8"/>
    <p:sldLayoutId id="2147483871" r:id="rId9"/>
    <p:sldLayoutId id="2147483872" r:id="rId10"/>
    <p:sldLayoutId id="214748387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8.jp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www.express.co.uk/life-style/health/1800503/nhs-app-medical-backlogs-patients"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https://ico.org.uk/" TargetMode="External"/><Relationship Id="rId2" Type="http://schemas.openxmlformats.org/officeDocument/2006/relationships/hyperlink" Target="https://publications.parliament.uk/pa/ld5803/ldselect/ldcomm/219/21910.htm" TargetMode="Externa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hyperlink" Target="https://iris.who.int/handle/10665/344249"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30" name="Picture 6" descr="Guest blogpost: Transforming the patient experience | The ODI">
            <a:extLst>
              <a:ext uri="{FF2B5EF4-FFF2-40B4-BE49-F238E27FC236}">
                <a16:creationId xmlns:a16="http://schemas.microsoft.com/office/drawing/2014/main" id="{DF3398DC-C6DB-7D21-7A0A-18FBB550870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r="16460" b="1"/>
          <a:stretch>
            <a:fillRect/>
          </a:stretch>
        </p:blipFill>
        <p:spPr bwMode="auto">
          <a:xfrm>
            <a:off x="2522358" y="10"/>
            <a:ext cx="8980023" cy="636889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7BADBB6-DFB8-D286-8B06-144C135388A0}"/>
              </a:ext>
            </a:extLst>
          </p:cNvPr>
          <p:cNvSpPr>
            <a:spLocks noGrp="1"/>
          </p:cNvSpPr>
          <p:nvPr>
            <p:ph type="ctrTitle"/>
          </p:nvPr>
        </p:nvSpPr>
        <p:spPr>
          <a:xfrm>
            <a:off x="1" y="335280"/>
            <a:ext cx="2522358" cy="3490748"/>
          </a:xfrm>
          <a:noFill/>
        </p:spPr>
        <p:txBody>
          <a:bodyPr>
            <a:normAutofit/>
          </a:bodyPr>
          <a:lstStyle/>
          <a:p>
            <a:pPr algn="l"/>
            <a:r>
              <a:rPr lang="en-GB" sz="2000" dirty="0">
                <a:latin typeface="Arial" panose="020B0604020202020204" pitchFamily="34" charset="0"/>
                <a:cs typeface="Arial" panose="020B0604020202020204" pitchFamily="34" charset="0"/>
              </a:rPr>
              <a:t>Digital Transformations in Health and Care Professions</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BMHP6026</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Martin </a:t>
            </a:r>
            <a:r>
              <a:rPr lang="en-GB" sz="2000" dirty="0" err="1">
                <a:latin typeface="Arial" panose="020B0604020202020204" pitchFamily="34" charset="0"/>
                <a:cs typeface="Arial" panose="020B0604020202020204" pitchFamily="34" charset="0"/>
              </a:rPr>
              <a:t>Svedja</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Hayley Johnston</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2321180</a:t>
            </a:r>
            <a:br>
              <a:rPr lang="en-GB" sz="2900" dirty="0"/>
            </a:br>
            <a:endParaRPr lang="en-GB" sz="2900" dirty="0"/>
          </a:p>
        </p:txBody>
      </p:sp>
      <p:sp>
        <p:nvSpPr>
          <p:cNvPr id="3" name="Subtitle 2">
            <a:extLst>
              <a:ext uri="{FF2B5EF4-FFF2-40B4-BE49-F238E27FC236}">
                <a16:creationId xmlns:a16="http://schemas.microsoft.com/office/drawing/2014/main" id="{21448DF1-D827-37E9-6EC1-B84750875E37}"/>
              </a:ext>
            </a:extLst>
          </p:cNvPr>
          <p:cNvSpPr>
            <a:spLocks noGrp="1"/>
          </p:cNvSpPr>
          <p:nvPr>
            <p:ph type="subTitle" idx="1"/>
          </p:nvPr>
        </p:nvSpPr>
        <p:spPr>
          <a:xfrm>
            <a:off x="76134" y="3936449"/>
            <a:ext cx="2370091" cy="2433320"/>
          </a:xfrm>
          <a:noFill/>
        </p:spPr>
        <p:txBody>
          <a:bodyPr>
            <a:normAutofit/>
          </a:bodyPr>
          <a:lstStyle/>
          <a:p>
            <a:pPr algn="l"/>
            <a:r>
              <a:rPr lang="en-US" sz="2000" dirty="0">
                <a:latin typeface="Arial" panose="020B0604020202020204" pitchFamily="34" charset="0"/>
                <a:cs typeface="Arial" panose="020B0604020202020204" pitchFamily="34" charset="0"/>
              </a:rPr>
              <a:t>A Critical Evaluation of the NHS App: Implications for Workforce, Service Delivery and Health Inequalities</a:t>
            </a:r>
            <a:endParaRPr lang="en-GB" sz="2000" dirty="0">
              <a:latin typeface="Arial" panose="020B0604020202020204" pitchFamily="34" charset="0"/>
              <a:cs typeface="Arial" panose="020B0604020202020204" pitchFamily="34" charset="0"/>
            </a:endParaRPr>
          </a:p>
        </p:txBody>
      </p:sp>
      <p:sp>
        <p:nvSpPr>
          <p:cNvPr id="6" name="Rectangle 7">
            <a:extLst>
              <a:ext uri="{FF2B5EF4-FFF2-40B4-BE49-F238E27FC236}">
                <a16:creationId xmlns:a16="http://schemas.microsoft.com/office/drawing/2014/main" id="{A7D08A0D-3C1D-245B-5E9C-3D9BCFAC5241}"/>
              </a:ext>
            </a:extLst>
          </p:cNvPr>
          <p:cNvSpPr>
            <a:spLocks noChangeArrowheads="1"/>
          </p:cNvSpPr>
          <p:nvPr/>
        </p:nvSpPr>
        <p:spPr bwMode="auto">
          <a:xfrm>
            <a:off x="10749280" y="6414701"/>
            <a:ext cx="1132298" cy="2769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(Geissler,2023)</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912462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9" name="Rectangle 205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5C9D9FA-A63A-C34B-F82D-66928E70C153}"/>
              </a:ext>
            </a:extLst>
          </p:cNvPr>
          <p:cNvSpPr txBox="1"/>
          <p:nvPr/>
        </p:nvSpPr>
        <p:spPr>
          <a:xfrm>
            <a:off x="6513788" y="365125"/>
            <a:ext cx="4763812" cy="5629275"/>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b="1" dirty="0">
                <a:latin typeface="Arial" panose="020B0604020202020204" pitchFamily="34" charset="0"/>
                <a:ea typeface="+mj-ea"/>
                <a:cs typeface="Arial" panose="020B0604020202020204" pitchFamily="34" charset="0"/>
              </a:rPr>
              <a:t>Strategic Context</a:t>
            </a:r>
          </a:p>
          <a:p>
            <a:pPr defTabSz="914400">
              <a:lnSpc>
                <a:spcPct val="90000"/>
              </a:lnSpc>
              <a:spcBef>
                <a:spcPct val="0"/>
              </a:spcBef>
              <a:spcAft>
                <a:spcPts val="600"/>
              </a:spcAft>
            </a:pPr>
            <a:endParaRPr lang="en-US" sz="1600" b="1" dirty="0">
              <a:latin typeface="Arial" panose="020B0604020202020204" pitchFamily="34" charset="0"/>
              <a:ea typeface="+mj-ea"/>
              <a:cs typeface="Arial" panose="020B0604020202020204" pitchFamily="34" charset="0"/>
            </a:endParaRPr>
          </a:p>
          <a:p>
            <a:pPr marL="285750" indent="-285750" defTabSz="914400">
              <a:lnSpc>
                <a:spcPct val="90000"/>
              </a:lnSpc>
              <a:spcBef>
                <a:spcPct val="0"/>
              </a:spcBef>
              <a:spcAft>
                <a:spcPts val="600"/>
              </a:spcAft>
              <a:buFont typeface="Arial" panose="020B0604020202020204" pitchFamily="34" charset="0"/>
              <a:buChar char="•"/>
            </a:pPr>
            <a:r>
              <a:rPr lang="en-GB" sz="1600" dirty="0">
                <a:latin typeface="Arial" panose="020B0604020202020204" pitchFamily="34" charset="0"/>
                <a:cs typeface="Arial" panose="020B0604020202020204" pitchFamily="34" charset="0"/>
              </a:rPr>
              <a:t>Increasing demand for services combined with GP shortages places additional pressure on the healthcare system (Baird, Maguire and Das, 2022).</a:t>
            </a:r>
          </a:p>
          <a:p>
            <a:pPr defTabSz="914400">
              <a:lnSpc>
                <a:spcPct val="90000"/>
              </a:lnSpc>
              <a:spcBef>
                <a:spcPct val="0"/>
              </a:spcBef>
              <a:spcAft>
                <a:spcPts val="600"/>
              </a:spcAft>
            </a:pPr>
            <a:endParaRPr lang="en-GB" sz="1600" dirty="0">
              <a:latin typeface="Arial" panose="020B0604020202020204" pitchFamily="34" charset="0"/>
              <a:cs typeface="Arial" panose="020B0604020202020204" pitchFamily="34" charset="0"/>
            </a:endParaRPr>
          </a:p>
          <a:p>
            <a:pPr marL="285750" indent="-285750" defTabSz="914400">
              <a:lnSpc>
                <a:spcPct val="90000"/>
              </a:lnSpc>
              <a:spcBef>
                <a:spcPct val="0"/>
              </a:spcBef>
              <a:spcAft>
                <a:spcPts val="600"/>
              </a:spcAft>
              <a:buFont typeface="Arial" panose="020B0604020202020204" pitchFamily="34" charset="0"/>
              <a:buChar char="•"/>
            </a:pPr>
            <a:r>
              <a:rPr lang="en-GB" sz="1600" dirty="0">
                <a:latin typeface="Arial" panose="020B0604020202020204" pitchFamily="34" charset="0"/>
                <a:cs typeface="Arial" panose="020B0604020202020204" pitchFamily="34" charset="0"/>
              </a:rPr>
              <a:t>Administrative workload linked to appointment management and repeat prescribing continues to consume clinical capacity(Charlesworth, </a:t>
            </a:r>
            <a:r>
              <a:rPr lang="en-GB" sz="1600" dirty="0" err="1">
                <a:latin typeface="Arial" panose="020B0604020202020204" pitchFamily="34" charset="0"/>
                <a:cs typeface="Arial" panose="020B0604020202020204" pitchFamily="34" charset="0"/>
              </a:rPr>
              <a:t>Gershlick</a:t>
            </a:r>
            <a:r>
              <a:rPr lang="en-GB" sz="1600" dirty="0">
                <a:latin typeface="Arial" panose="020B0604020202020204" pitchFamily="34" charset="0"/>
                <a:cs typeface="Arial" panose="020B0604020202020204" pitchFamily="34" charset="0"/>
              </a:rPr>
              <a:t> and Firth,2020).</a:t>
            </a:r>
          </a:p>
          <a:p>
            <a:pPr defTabSz="914400">
              <a:lnSpc>
                <a:spcPct val="90000"/>
              </a:lnSpc>
              <a:spcBef>
                <a:spcPct val="0"/>
              </a:spcBef>
              <a:spcAft>
                <a:spcPts val="600"/>
              </a:spcAft>
            </a:pPr>
            <a:endParaRPr lang="en-GB" sz="1600" dirty="0">
              <a:latin typeface="Arial" panose="020B0604020202020204" pitchFamily="34" charset="0"/>
              <a:cs typeface="Arial" panose="020B0604020202020204" pitchFamily="34" charset="0"/>
            </a:endParaRPr>
          </a:p>
          <a:p>
            <a:pPr marL="285750" indent="-285750" defTabSz="914400">
              <a:lnSpc>
                <a:spcPct val="90000"/>
              </a:lnSpc>
              <a:spcBef>
                <a:spcPct val="0"/>
              </a:spcBef>
              <a:spcAft>
                <a:spcPts val="600"/>
              </a:spcAft>
              <a:buFont typeface="Arial" panose="020B0604020202020204" pitchFamily="34" charset="0"/>
              <a:buChar char="•"/>
            </a:pPr>
            <a:r>
              <a:rPr lang="en-GB" sz="1600" dirty="0">
                <a:latin typeface="Arial" panose="020B0604020202020204" pitchFamily="34" charset="0"/>
                <a:cs typeface="Arial" panose="020B0604020202020204" pitchFamily="34" charset="0"/>
              </a:rPr>
              <a:t>National Policy encourages a ‘digital-first’ model to improve efficiency, accessibility and sustainability( NHS England, 2019; DHSC,2022).</a:t>
            </a:r>
          </a:p>
          <a:p>
            <a:pPr marL="285750" lvl="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Workforce resilience and system modernisation are central to long term NHS sustainability( Topol,2019).</a:t>
            </a:r>
            <a:endParaRPr lang="en-US" sz="1600" dirty="0">
              <a:latin typeface="Arial" panose="020B0604020202020204" pitchFamily="34" charset="0"/>
              <a:cs typeface="Arial" panose="020B0604020202020204" pitchFamily="34" charset="0"/>
            </a:endParaRPr>
          </a:p>
          <a:p>
            <a:pPr defTabSz="914400">
              <a:lnSpc>
                <a:spcPct val="90000"/>
              </a:lnSpc>
              <a:spcBef>
                <a:spcPct val="0"/>
              </a:spcBef>
              <a:spcAft>
                <a:spcPts val="600"/>
              </a:spcAft>
            </a:pPr>
            <a:endParaRPr lang="en-US" dirty="0">
              <a:latin typeface="Arial" panose="020B0604020202020204" pitchFamily="34" charset="0"/>
              <a:cs typeface="Arial" panose="020B0604020202020204" pitchFamily="34" charset="0"/>
            </a:endParaRPr>
          </a:p>
          <a:p>
            <a:pPr defTabSz="914400">
              <a:lnSpc>
                <a:spcPct val="90000"/>
              </a:lnSpc>
              <a:spcBef>
                <a:spcPct val="0"/>
              </a:spcBef>
              <a:spcAft>
                <a:spcPts val="600"/>
              </a:spcAft>
            </a:pPr>
            <a:endParaRPr lang="en-US" dirty="0">
              <a:latin typeface="Arial" panose="020B0604020202020204" pitchFamily="34" charset="0"/>
              <a:cs typeface="Arial" panose="020B0604020202020204" pitchFamily="34" charset="0"/>
            </a:endParaRPr>
          </a:p>
          <a:p>
            <a:pPr defTabSz="914400">
              <a:lnSpc>
                <a:spcPct val="90000"/>
              </a:lnSpc>
              <a:spcBef>
                <a:spcPct val="0"/>
              </a:spcBef>
              <a:spcAft>
                <a:spcPts val="600"/>
              </a:spcAft>
            </a:pPr>
            <a:endParaRPr lang="en-GB" dirty="0">
              <a:latin typeface="Arial" panose="020B0604020202020204" pitchFamily="34" charset="0"/>
              <a:cs typeface="Arial" panose="020B0604020202020204" pitchFamily="34" charset="0"/>
            </a:endParaRPr>
          </a:p>
          <a:p>
            <a:pPr defTabSz="914400">
              <a:lnSpc>
                <a:spcPct val="90000"/>
              </a:lnSpc>
              <a:spcBef>
                <a:spcPct val="0"/>
              </a:spcBef>
              <a:spcAft>
                <a:spcPts val="600"/>
              </a:spcAft>
            </a:pPr>
            <a:endParaRPr lang="en-US" dirty="0">
              <a:latin typeface="Arial" panose="020B0604020202020204" pitchFamily="34" charset="0"/>
              <a:cs typeface="Arial" panose="020B0604020202020204" pitchFamily="34" charset="0"/>
            </a:endParaRPr>
          </a:p>
          <a:p>
            <a:pPr defTabSz="914400">
              <a:lnSpc>
                <a:spcPct val="90000"/>
              </a:lnSpc>
              <a:spcBef>
                <a:spcPct val="0"/>
              </a:spcBef>
              <a:spcAft>
                <a:spcPts val="600"/>
              </a:spcAft>
            </a:pPr>
            <a:endParaRPr lang="en-US" b="1" dirty="0">
              <a:latin typeface="Arial" panose="020B0604020202020204" pitchFamily="34" charset="0"/>
              <a:ea typeface="+mj-ea"/>
              <a:cs typeface="Arial" panose="020B0604020202020204" pitchFamily="34" charset="0"/>
            </a:endParaRPr>
          </a:p>
        </p:txBody>
      </p:sp>
      <p:pic>
        <p:nvPicPr>
          <p:cNvPr id="4" name="Picture 3" descr="Person using iPad">
            <a:extLst>
              <a:ext uri="{FF2B5EF4-FFF2-40B4-BE49-F238E27FC236}">
                <a16:creationId xmlns:a16="http://schemas.microsoft.com/office/drawing/2014/main" id="{3DB3168E-8EDE-36A3-73F5-4A6795427311}"/>
              </a:ext>
            </a:extLst>
          </p:cNvPr>
          <p:cNvPicPr>
            <a:picLocks noChangeAspect="1"/>
          </p:cNvPicPr>
          <p:nvPr/>
        </p:nvPicPr>
        <p:blipFill>
          <a:blip r:embed="rId3">
            <a:extLst>
              <a:ext uri="{28A0092B-C50C-407E-A947-70E740481C1C}">
                <a14:useLocalDpi xmlns:a14="http://schemas.microsoft.com/office/drawing/2010/main" val="0"/>
              </a:ext>
            </a:extLst>
          </a:blip>
          <a:srcRect l="35286" r="5180"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Tree>
    <p:extLst>
      <p:ext uri="{BB962C8B-B14F-4D97-AF65-F5344CB8AC3E}">
        <p14:creationId xmlns:p14="http://schemas.microsoft.com/office/powerpoint/2010/main" val="3804160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25" name="Rectangle 3124">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FC88E43-E89E-D5E5-239E-6033649339E0}"/>
              </a:ext>
            </a:extLst>
          </p:cNvPr>
          <p:cNvSpPr txBox="1"/>
          <p:nvPr/>
        </p:nvSpPr>
        <p:spPr>
          <a:xfrm>
            <a:off x="6513788" y="365125"/>
            <a:ext cx="4840010" cy="1807305"/>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b="1" dirty="0">
                <a:latin typeface="Arial" panose="020B0604020202020204" pitchFamily="34" charset="0"/>
                <a:ea typeface="+mj-ea"/>
                <a:cs typeface="Arial" panose="020B0604020202020204" pitchFamily="34" charset="0"/>
              </a:rPr>
              <a:t>Overview of the NHS App</a:t>
            </a:r>
          </a:p>
        </p:txBody>
      </p:sp>
      <p:sp>
        <p:nvSpPr>
          <p:cNvPr id="3" name="TextBox 2">
            <a:extLst>
              <a:ext uri="{FF2B5EF4-FFF2-40B4-BE49-F238E27FC236}">
                <a16:creationId xmlns:a16="http://schemas.microsoft.com/office/drawing/2014/main" id="{FCD85C4D-C90B-6039-7FC6-699D10C977AF}"/>
              </a:ext>
            </a:extLst>
          </p:cNvPr>
          <p:cNvSpPr txBox="1"/>
          <p:nvPr/>
        </p:nvSpPr>
        <p:spPr>
          <a:xfrm>
            <a:off x="5838867" y="1995948"/>
            <a:ext cx="5605881" cy="4323572"/>
          </a:xfrm>
          <a:prstGeom prst="rect">
            <a:avLst/>
          </a:prstGeom>
        </p:spPr>
        <p:txBody>
          <a:bodyPr vert="horz" lIns="91440" tIns="45720" rIns="91440" bIns="45720" rtlCol="0">
            <a:normAutofit fontScale="92500" lnSpcReduction="10000"/>
          </a:bodyPr>
          <a:lstStyle/>
          <a:p>
            <a:pPr marL="285750" indent="-228600" defTabSz="914400">
              <a:lnSpc>
                <a:spcPct val="9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Allows 24/7 appointment booking and prescription requests – widely adopted(NHS England,2023).</a:t>
            </a:r>
          </a:p>
          <a:p>
            <a:pPr marL="285750" indent="-228600" defTabSz="914400">
              <a:lnSpc>
                <a:spcPct val="9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Provides access to records and test results- millions of users (NHS England,2023).</a:t>
            </a:r>
          </a:p>
          <a:p>
            <a:pPr marL="285750" indent="-228600" defTabSz="914400">
              <a:lnSpc>
                <a:spcPct val="9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Scaled nationally during the COVID-19 pandemic- adoption surged.</a:t>
            </a:r>
          </a:p>
          <a:p>
            <a:pPr marL="285750" indent="-228600" defTabSz="914400">
              <a:lnSpc>
                <a:spcPct val="9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Provides secured digital identity verification(Wachter,2016).</a:t>
            </a:r>
          </a:p>
          <a:p>
            <a:pPr marL="285750" indent="-228600" defTabSz="914400">
              <a:lnSpc>
                <a:spcPct val="9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NHS App registrations grew rapidly during COVID-19 contributing to over 33 million users in England(NHS England,2023).</a:t>
            </a:r>
          </a:p>
          <a:p>
            <a:pPr marL="285750" indent="-228600" defTabSz="914400">
              <a:lnSpc>
                <a:spcPct val="90000"/>
              </a:lnSpc>
              <a:spcAft>
                <a:spcPts val="600"/>
              </a:spcAft>
              <a:buFont typeface="Arial" panose="020B0604020202020204" pitchFamily="34" charset="0"/>
              <a:buChar char="•"/>
            </a:pPr>
            <a:r>
              <a:rPr lang="en-US" sz="1700" dirty="0">
                <a:latin typeface="Arial" panose="020B0604020202020204" pitchFamily="34" charset="0"/>
                <a:cs typeface="Arial" panose="020B0604020202020204" pitchFamily="34" charset="0"/>
              </a:rPr>
              <a:t>Patient data must be protected under UK GDPR and The Data Protection Act 2018 ensuring the lawful processing of personal health information and secured storage of the information( Information commissioners office,2023).</a:t>
            </a:r>
          </a:p>
          <a:p>
            <a:pPr marL="57150" defTabSz="914400">
              <a:lnSpc>
                <a:spcPct val="90000"/>
              </a:lnSpc>
              <a:spcAft>
                <a:spcPts val="600"/>
              </a:spcAft>
            </a:pPr>
            <a:endParaRPr lang="en-US" sz="1700" dirty="0">
              <a:latin typeface="Arial" panose="020B0604020202020204" pitchFamily="34" charset="0"/>
              <a:cs typeface="Arial" panose="020B0604020202020204" pitchFamily="34" charset="0"/>
            </a:endParaRPr>
          </a:p>
          <a:p>
            <a:pPr marL="57150" defTabSz="914400">
              <a:lnSpc>
                <a:spcPct val="90000"/>
              </a:lnSpc>
              <a:spcAft>
                <a:spcPts val="600"/>
              </a:spcAft>
            </a:pPr>
            <a:r>
              <a:rPr lang="en-US" sz="1700" dirty="0">
                <a:latin typeface="Arial" panose="020B0604020202020204" pitchFamily="34" charset="0"/>
                <a:cs typeface="Arial" panose="020B0604020202020204" pitchFamily="34" charset="0"/>
              </a:rPr>
              <a:t>The graph identifies the rapid growth in NHS downloads and registrations during the COVID-19 pandemic.</a:t>
            </a:r>
          </a:p>
          <a:p>
            <a:pPr marL="57150" defTabSz="914400">
              <a:lnSpc>
                <a:spcPct val="90000"/>
              </a:lnSpc>
              <a:spcAft>
                <a:spcPts val="600"/>
              </a:spcAft>
            </a:pPr>
            <a:endParaRPr lang="en-US" sz="2000" dirty="0"/>
          </a:p>
        </p:txBody>
      </p:sp>
      <p:sp>
        <p:nvSpPr>
          <p:cNvPr id="5" name="AutoShape 2" descr="Online Services – Access to Medical Records « Heath Lane Surgery">
            <a:extLst>
              <a:ext uri="{FF2B5EF4-FFF2-40B4-BE49-F238E27FC236}">
                <a16:creationId xmlns:a16="http://schemas.microsoft.com/office/drawing/2014/main" id="{7113A9D9-68C4-FC20-A7B7-AF6C4094AA14}"/>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AutoShape 6" descr="NHS App – How to Check Test Results - Hanley Health Ltd">
            <a:extLst>
              <a:ext uri="{FF2B5EF4-FFF2-40B4-BE49-F238E27FC236}">
                <a16:creationId xmlns:a16="http://schemas.microsoft.com/office/drawing/2014/main" id="{AB1E7CDF-ECC4-0CF4-203D-9CBF30CC4A32}"/>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86" name="Picture 14" descr="Register for NHS Account – Handbridge Medical Centre">
            <a:extLst>
              <a:ext uri="{FF2B5EF4-FFF2-40B4-BE49-F238E27FC236}">
                <a16:creationId xmlns:a16="http://schemas.microsoft.com/office/drawing/2014/main" id="{3DB502EB-1828-73FC-13A5-B48D2084DE7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6949" r="26234" b="1"/>
          <a:stretch>
            <a:fillRect/>
          </a:stretch>
        </p:blipFill>
        <p:spPr bwMode="auto">
          <a:xfrm flipH="1" flipV="1">
            <a:off x="5943600" y="-1777377"/>
            <a:ext cx="137387" cy="71077"/>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495259BF-D10B-7F4E-5E88-66BF8DCBF5E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1987" y="152401"/>
            <a:ext cx="4938859" cy="614866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a:extLst>
              <a:ext uri="{FF2B5EF4-FFF2-40B4-BE49-F238E27FC236}">
                <a16:creationId xmlns:a16="http://schemas.microsoft.com/office/drawing/2014/main" id="{1E5EF7BF-7EDE-AB03-9D6C-576A4EBFAD33}"/>
              </a:ext>
            </a:extLst>
          </p:cNvPr>
          <p:cNvSpPr>
            <a:spLocks noChangeArrowheads="1"/>
          </p:cNvSpPr>
          <p:nvPr/>
        </p:nvSpPr>
        <p:spPr bwMode="auto">
          <a:xfrm>
            <a:off x="3048000" y="64516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(Kc et al.)</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7304215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 name="Picture 40" descr="Magnifying glass showing decling performance">
            <a:extLst>
              <a:ext uri="{FF2B5EF4-FFF2-40B4-BE49-F238E27FC236}">
                <a16:creationId xmlns:a16="http://schemas.microsoft.com/office/drawing/2014/main" id="{7407835F-86C8-01EA-E7E0-CF8C5CFB6DD1}"/>
              </a:ext>
            </a:extLst>
          </p:cNvPr>
          <p:cNvPicPr>
            <a:picLocks noChangeAspect="1"/>
          </p:cNvPicPr>
          <p:nvPr/>
        </p:nvPicPr>
        <p:blipFill>
          <a:blip r:embed="rId3"/>
          <a:srcRect r="5882" b="-1"/>
          <a:stretch>
            <a:fillRect/>
          </a:stretch>
        </p:blipFill>
        <p:spPr>
          <a:xfrm>
            <a:off x="1" y="10"/>
            <a:ext cx="9669642" cy="6857990"/>
          </a:xfrm>
          <a:prstGeom prst="rect">
            <a:avLst/>
          </a:prstGeom>
        </p:spPr>
      </p:pic>
      <p:sp>
        <p:nvSpPr>
          <p:cNvPr id="42" name="Rectangle 4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extBox 1">
            <a:extLst>
              <a:ext uri="{FF2B5EF4-FFF2-40B4-BE49-F238E27FC236}">
                <a16:creationId xmlns:a16="http://schemas.microsoft.com/office/drawing/2014/main" id="{01958C04-DE34-6A2A-9536-4D4310874B97}"/>
              </a:ext>
            </a:extLst>
          </p:cNvPr>
          <p:cNvSpPr txBox="1"/>
          <p:nvPr/>
        </p:nvSpPr>
        <p:spPr>
          <a:xfrm>
            <a:off x="7531610" y="365125"/>
            <a:ext cx="3822189" cy="1899912"/>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b="1" dirty="0">
                <a:latin typeface="Arial" panose="020B0604020202020204" pitchFamily="34" charset="0"/>
                <a:ea typeface="+mj-ea"/>
                <a:cs typeface="Arial" panose="020B0604020202020204" pitchFamily="34" charset="0"/>
              </a:rPr>
              <a:t>Workforce Transformation</a:t>
            </a:r>
          </a:p>
          <a:p>
            <a:pPr defTabSz="914400">
              <a:lnSpc>
                <a:spcPct val="90000"/>
              </a:lnSpc>
              <a:spcBef>
                <a:spcPct val="0"/>
              </a:spcBef>
              <a:spcAft>
                <a:spcPts val="600"/>
              </a:spcAft>
            </a:pPr>
            <a:endParaRPr lang="en-US" sz="4000" dirty="0">
              <a:latin typeface="+mj-lt"/>
              <a:ea typeface="+mj-ea"/>
              <a:cs typeface="+mj-cs"/>
            </a:endParaRPr>
          </a:p>
        </p:txBody>
      </p:sp>
      <p:sp>
        <p:nvSpPr>
          <p:cNvPr id="3" name="TextBox 2">
            <a:extLst>
              <a:ext uri="{FF2B5EF4-FFF2-40B4-BE49-F238E27FC236}">
                <a16:creationId xmlns:a16="http://schemas.microsoft.com/office/drawing/2014/main" id="{43EC96A3-5A95-D414-643A-2AF0C1772816}"/>
              </a:ext>
            </a:extLst>
          </p:cNvPr>
          <p:cNvSpPr txBox="1"/>
          <p:nvPr/>
        </p:nvSpPr>
        <p:spPr>
          <a:xfrm>
            <a:off x="7531610" y="1448681"/>
            <a:ext cx="3822189" cy="3742762"/>
          </a:xfrm>
          <a:prstGeom prst="rect">
            <a:avLst/>
          </a:prstGeom>
        </p:spPr>
        <p:txBody>
          <a:bodyPr vert="horz" lIns="91440" tIns="45720" rIns="91440" bIns="45720" rtlCol="0">
            <a:normAutofit/>
          </a:bodyPr>
          <a:lstStyle/>
          <a:p>
            <a:pPr marL="285750" indent="-228600" defTabSz="9144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The growing number of patient logins creates higher digital workflow for staff (Atherton et al,2018).</a:t>
            </a:r>
          </a:p>
          <a:p>
            <a:pPr marL="285750" indent="-228600" defTabSz="9144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 Administrative workload increasingly managed through digital platforms (Baird, Maguire and Das,2022).</a:t>
            </a:r>
          </a:p>
          <a:p>
            <a:pPr marL="285750" indent="-228600" defTabSz="9144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 Non-real-time consultations change clinical time allocation(Atherton et al.,2018).</a:t>
            </a:r>
          </a:p>
          <a:p>
            <a:pPr marL="285750" indent="-228600" defTabSz="9144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Managing digital and in-person services alongside one another adds complexity   (Charlesworth, </a:t>
            </a:r>
            <a:r>
              <a:rPr lang="en-US" sz="1600" dirty="0" err="1">
                <a:latin typeface="Arial" panose="020B0604020202020204" pitchFamily="34" charset="0"/>
                <a:cs typeface="Arial" panose="020B0604020202020204" pitchFamily="34" charset="0"/>
              </a:rPr>
              <a:t>Gershlick</a:t>
            </a:r>
            <a:r>
              <a:rPr lang="en-US" sz="1600" dirty="0">
                <a:latin typeface="Arial" panose="020B0604020202020204" pitchFamily="34" charset="0"/>
                <a:cs typeface="Arial" panose="020B0604020202020204" pitchFamily="34" charset="0"/>
              </a:rPr>
              <a:t> and Firth, 2020).</a:t>
            </a:r>
          </a:p>
          <a:p>
            <a:pPr indent="-228600" defTabSz="914400">
              <a:lnSpc>
                <a:spcPct val="90000"/>
              </a:lnSpc>
              <a:spcAft>
                <a:spcPts val="600"/>
              </a:spcAft>
              <a:buFont typeface="Arial" panose="020B0604020202020204" pitchFamily="34" charset="0"/>
              <a:buChar char="•"/>
            </a:pPr>
            <a:endParaRPr lang="en-US" sz="1700" dirty="0"/>
          </a:p>
        </p:txBody>
      </p:sp>
    </p:spTree>
    <p:extLst>
      <p:ext uri="{BB962C8B-B14F-4D97-AF65-F5344CB8AC3E}">
        <p14:creationId xmlns:p14="http://schemas.microsoft.com/office/powerpoint/2010/main" val="22572105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A69C8B08-52D0-283B-639C-3A58A6741998}"/>
              </a:ext>
            </a:extLst>
          </p:cNvPr>
          <p:cNvSpPr txBox="1"/>
          <p:nvPr/>
        </p:nvSpPr>
        <p:spPr>
          <a:xfrm>
            <a:off x="3046474" y="1123520"/>
            <a:ext cx="7066977" cy="369332"/>
          </a:xfrm>
          <a:prstGeom prst="rect">
            <a:avLst/>
          </a:prstGeom>
          <a:noFill/>
        </p:spPr>
        <p:txBody>
          <a:bodyPr wrap="square">
            <a:spAutoFit/>
          </a:bodyPr>
          <a:lstStyle/>
          <a:p>
            <a:pPr lvl="0" algn="ctr"/>
            <a:r>
              <a:rPr lang="en-GB" b="1" dirty="0">
                <a:latin typeface="Arial" panose="020B0604020202020204" pitchFamily="34" charset="0"/>
                <a:cs typeface="Arial" panose="020B0604020202020204" pitchFamily="34" charset="0"/>
              </a:rPr>
              <a:t>Workforce Risks and Sustainability</a:t>
            </a:r>
            <a:endParaRPr lang="en-US" b="1" dirty="0">
              <a:latin typeface="Arial" panose="020B0604020202020204" pitchFamily="34" charset="0"/>
              <a:cs typeface="Arial" panose="020B0604020202020204" pitchFamily="34" charset="0"/>
            </a:endParaRPr>
          </a:p>
        </p:txBody>
      </p:sp>
      <p:pic>
        <p:nvPicPr>
          <p:cNvPr id="6" name="Picture 5" descr="Doctor friendly shaking hands with a patient">
            <a:extLst>
              <a:ext uri="{FF2B5EF4-FFF2-40B4-BE49-F238E27FC236}">
                <a16:creationId xmlns:a16="http://schemas.microsoft.com/office/drawing/2014/main" id="{4094A463-1C54-034C-F7E5-E8CE01EA496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7246" y="2011680"/>
            <a:ext cx="5137229" cy="3429000"/>
          </a:xfrm>
          <a:prstGeom prst="rect">
            <a:avLst/>
          </a:prstGeom>
        </p:spPr>
      </p:pic>
      <p:sp>
        <p:nvSpPr>
          <p:cNvPr id="13" name="TextBox 12">
            <a:extLst>
              <a:ext uri="{FF2B5EF4-FFF2-40B4-BE49-F238E27FC236}">
                <a16:creationId xmlns:a16="http://schemas.microsoft.com/office/drawing/2014/main" id="{575DDA45-3D12-2516-6854-B5ADB49CEEBC}"/>
              </a:ext>
            </a:extLst>
          </p:cNvPr>
          <p:cNvSpPr txBox="1"/>
          <p:nvPr/>
        </p:nvSpPr>
        <p:spPr>
          <a:xfrm>
            <a:off x="6352792" y="2052312"/>
            <a:ext cx="5605527" cy="2308324"/>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To operate at maximum efficiency, advanced digital and cybersecurity skills are required(Topol,2019).</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Poor implementation risks morale and burnout(Charlesworth, </a:t>
            </a:r>
            <a:r>
              <a:rPr lang="en-GB" sz="1600" dirty="0" err="1">
                <a:latin typeface="Arial" panose="020B0604020202020204" pitchFamily="34" charset="0"/>
                <a:cs typeface="Arial" panose="020B0604020202020204" pitchFamily="34" charset="0"/>
              </a:rPr>
              <a:t>Gershlic</a:t>
            </a:r>
            <a:r>
              <a:rPr lang="en-GB" sz="1600" dirty="0">
                <a:latin typeface="Arial" panose="020B0604020202020204" pitchFamily="34" charset="0"/>
                <a:cs typeface="Arial" panose="020B0604020202020204" pitchFamily="34" charset="0"/>
              </a:rPr>
              <a:t> and Firth, 2020).</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Unbalanced digital maturity increases stress.</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Positive investment from long-term workforce is crucial.</a:t>
            </a:r>
          </a:p>
        </p:txBody>
      </p:sp>
    </p:spTree>
    <p:extLst>
      <p:ext uri="{BB962C8B-B14F-4D97-AF65-F5344CB8AC3E}">
        <p14:creationId xmlns:p14="http://schemas.microsoft.com/office/powerpoint/2010/main" val="28057254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94E4D846-3AFC-4F86-8C35-24B0542A26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Woman on phone at office desk">
            <a:extLst>
              <a:ext uri="{FF2B5EF4-FFF2-40B4-BE49-F238E27FC236}">
                <a16:creationId xmlns:a16="http://schemas.microsoft.com/office/drawing/2014/main" id="{16032CC3-20B3-DA80-AF59-6E0A69FC8E87}"/>
              </a:ext>
            </a:extLst>
          </p:cNvPr>
          <p:cNvPicPr>
            <a:picLocks noChangeAspect="1"/>
          </p:cNvPicPr>
          <p:nvPr/>
        </p:nvPicPr>
        <p:blipFill>
          <a:blip r:embed="rId2">
            <a:extLst>
              <a:ext uri="{28A0092B-C50C-407E-A947-70E740481C1C}">
                <a14:useLocalDpi xmlns:a14="http://schemas.microsoft.com/office/drawing/2010/main" val="0"/>
              </a:ext>
            </a:extLst>
          </a:blip>
          <a:srcRect l="6562" t="9091" r="16737"/>
          <a:stretch>
            <a:fillRect/>
          </a:stretch>
        </p:blipFill>
        <p:spPr>
          <a:xfrm>
            <a:off x="20" y="10"/>
            <a:ext cx="8668492" cy="6857990"/>
          </a:xfrm>
          <a:prstGeom prst="rect">
            <a:avLst/>
          </a:prstGeom>
        </p:spPr>
      </p:pic>
      <p:sp>
        <p:nvSpPr>
          <p:cNvPr id="36" name="Rectangle 35">
            <a:extLst>
              <a:ext uri="{FF2B5EF4-FFF2-40B4-BE49-F238E27FC236}">
                <a16:creationId xmlns:a16="http://schemas.microsoft.com/office/drawing/2014/main" id="{284781B9-12CB-45C3-907A-9ED93FF72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435399" y="0"/>
            <a:ext cx="9756601" cy="6858000"/>
          </a:xfrm>
          <a:prstGeom prst="rect">
            <a:avLst/>
          </a:prstGeom>
          <a:gradFill>
            <a:gsLst>
              <a:gs pos="53000">
                <a:schemeClr val="bg1"/>
              </a:gs>
              <a:gs pos="35000">
                <a:schemeClr val="bg1">
                  <a:alpha val="76000"/>
                </a:schemeClr>
              </a:gs>
              <a:gs pos="19000">
                <a:schemeClr val="bg1">
                  <a:alpha val="40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87333"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9" name="Rectangle 38">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53018" y="2443480"/>
            <a:ext cx="3218688"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extBox 1">
            <a:extLst>
              <a:ext uri="{FF2B5EF4-FFF2-40B4-BE49-F238E27FC236}">
                <a16:creationId xmlns:a16="http://schemas.microsoft.com/office/drawing/2014/main" id="{B86BCA0F-2018-594E-289B-0ADF4490A227}"/>
              </a:ext>
            </a:extLst>
          </p:cNvPr>
          <p:cNvSpPr txBox="1"/>
          <p:nvPr/>
        </p:nvSpPr>
        <p:spPr>
          <a:xfrm>
            <a:off x="7709571" y="474202"/>
            <a:ext cx="4705581" cy="369332"/>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Service Delivery- Gains</a:t>
            </a:r>
            <a:endParaRPr lang="en-GB"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CE210DB0-74C1-9358-35A9-01AA0A297D9D}"/>
              </a:ext>
            </a:extLst>
          </p:cNvPr>
          <p:cNvSpPr txBox="1"/>
          <p:nvPr/>
        </p:nvSpPr>
        <p:spPr>
          <a:xfrm>
            <a:off x="7132320" y="1351280"/>
            <a:ext cx="4539386" cy="3046988"/>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24/7 access reduces pressure on phonelines at peak times.</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Streamlined prescription management enhances efficiency.</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Enabled rapid COVID-19 service scaling(NHS England,2023).</a:t>
            </a:r>
          </a:p>
          <a:p>
            <a:pPr marL="285750"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Empowers working age and mobility limited patients( </a:t>
            </a:r>
            <a:r>
              <a:rPr lang="en-GB" sz="1600" dirty="0" err="1">
                <a:latin typeface="Arial" panose="020B0604020202020204" pitchFamily="34" charset="0"/>
                <a:cs typeface="Arial" panose="020B0604020202020204" pitchFamily="34" charset="0"/>
              </a:rPr>
              <a:t>Williams,Sheikh</a:t>
            </a:r>
            <a:r>
              <a:rPr lang="en-GB" sz="1600" dirty="0">
                <a:latin typeface="Arial" panose="020B0604020202020204" pitchFamily="34" charset="0"/>
                <a:cs typeface="Arial" panose="020B0604020202020204" pitchFamily="34" charset="0"/>
              </a:rPr>
              <a:t> and Franklin,2019).</a:t>
            </a:r>
          </a:p>
        </p:txBody>
      </p:sp>
    </p:spTree>
    <p:extLst>
      <p:ext uri="{BB962C8B-B14F-4D97-AF65-F5344CB8AC3E}">
        <p14:creationId xmlns:p14="http://schemas.microsoft.com/office/powerpoint/2010/main" val="31844971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Shape 8">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c 1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extBox 1">
            <a:extLst>
              <a:ext uri="{FF2B5EF4-FFF2-40B4-BE49-F238E27FC236}">
                <a16:creationId xmlns:a16="http://schemas.microsoft.com/office/drawing/2014/main" id="{3C78CC12-E39F-1C69-FF90-65D2EE375509}"/>
              </a:ext>
            </a:extLst>
          </p:cNvPr>
          <p:cNvSpPr txBox="1"/>
          <p:nvPr/>
        </p:nvSpPr>
        <p:spPr>
          <a:xfrm>
            <a:off x="4447308" y="591344"/>
            <a:ext cx="6906491" cy="5585619"/>
          </a:xfrm>
          <a:prstGeom prst="rect">
            <a:avLst/>
          </a:prstGeom>
        </p:spPr>
        <p:txBody>
          <a:bodyPr vert="horz" lIns="91440" tIns="45720" rIns="91440" bIns="45720" rtlCol="0" anchor="ctr">
            <a:normAutofit/>
          </a:bodyPr>
          <a:lstStyle/>
          <a:p>
            <a:pPr defTabSz="914400">
              <a:lnSpc>
                <a:spcPct val="90000"/>
              </a:lnSpc>
              <a:spcAft>
                <a:spcPts val="600"/>
              </a:spcAft>
            </a:pPr>
            <a:r>
              <a:rPr lang="en-US" b="1" dirty="0">
                <a:latin typeface="Arial" panose="020B0604020202020204" pitchFamily="34" charset="0"/>
                <a:cs typeface="Arial" panose="020B0604020202020204" pitchFamily="34" charset="0"/>
              </a:rPr>
              <a:t>Service Delivery – Challenges</a:t>
            </a:r>
          </a:p>
          <a:p>
            <a:pPr indent="-228600" defTabSz="914400">
              <a:lnSpc>
                <a:spcPct val="90000"/>
              </a:lnSpc>
              <a:spcAft>
                <a:spcPts val="600"/>
              </a:spcAft>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28600" defTabSz="9144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Poor Integration between health and care IT systems(Imison, Castle-Clarke and Watson,2016).</a:t>
            </a:r>
          </a:p>
          <a:p>
            <a:pPr marL="285750" indent="-228600" defTabSz="9144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Significant financial investment is required for infrastructure and security</a:t>
            </a:r>
          </a:p>
          <a:p>
            <a:pPr marL="285750" indent="-228600" defTabSz="9144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Increased vulnerability to cyber threats and data breaches (Wachter, 2016).</a:t>
            </a:r>
          </a:p>
          <a:p>
            <a:pPr marL="285750" indent="-228600" defTabSz="9144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Possibility of potentially encouraging additional patient demand(Atherton et al.,2018).</a:t>
            </a:r>
          </a:p>
        </p:txBody>
      </p:sp>
    </p:spTree>
    <p:extLst>
      <p:ext uri="{BB962C8B-B14F-4D97-AF65-F5344CB8AC3E}">
        <p14:creationId xmlns:p14="http://schemas.microsoft.com/office/powerpoint/2010/main" val="35510366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People holding hands">
            <a:extLst>
              <a:ext uri="{FF2B5EF4-FFF2-40B4-BE49-F238E27FC236}">
                <a16:creationId xmlns:a16="http://schemas.microsoft.com/office/drawing/2014/main" id="{F78D7A75-67D2-CD98-ECE1-9A14F9B20BB2}"/>
              </a:ext>
            </a:extLst>
          </p:cNvPr>
          <p:cNvPicPr>
            <a:picLocks noChangeAspect="1"/>
          </p:cNvPicPr>
          <p:nvPr/>
        </p:nvPicPr>
        <p:blipFill>
          <a:blip r:embed="rId2">
            <a:extLst>
              <a:ext uri="{28A0092B-C50C-407E-A947-70E740481C1C}">
                <a14:useLocalDpi xmlns:a14="http://schemas.microsoft.com/office/drawing/2010/main" val="0"/>
              </a:ext>
            </a:extLst>
          </a:blip>
          <a:srcRect l="5884" r="-1" b="-1"/>
          <a:stretch>
            <a:fillRect/>
          </a:stretch>
        </p:blipFill>
        <p:spPr>
          <a:xfrm>
            <a:off x="1" y="10"/>
            <a:ext cx="9669642" cy="6857990"/>
          </a:xfrm>
          <a:prstGeom prst="rect">
            <a:avLst/>
          </a:prstGeom>
        </p:spPr>
      </p:pic>
      <p:sp>
        <p:nvSpPr>
          <p:cNvPr id="40" name="Rectangle 3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TextBox 2">
            <a:extLst>
              <a:ext uri="{FF2B5EF4-FFF2-40B4-BE49-F238E27FC236}">
                <a16:creationId xmlns:a16="http://schemas.microsoft.com/office/drawing/2014/main" id="{72E354F5-092D-6702-0078-FF707D1E17E3}"/>
              </a:ext>
            </a:extLst>
          </p:cNvPr>
          <p:cNvGraphicFramePr/>
          <p:nvPr>
            <p:extLst>
              <p:ext uri="{D42A27DB-BD31-4B8C-83A1-F6EECF244321}">
                <p14:modId xmlns:p14="http://schemas.microsoft.com/office/powerpoint/2010/main" val="3029255496"/>
              </p:ext>
            </p:extLst>
          </p:nvPr>
        </p:nvGraphicFramePr>
        <p:xfrm>
          <a:off x="7531610" y="2434201"/>
          <a:ext cx="3822189" cy="37427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319488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9" name="Arc 18">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1" name="Freeform: Shape 20">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extBox 1">
            <a:extLst>
              <a:ext uri="{FF2B5EF4-FFF2-40B4-BE49-F238E27FC236}">
                <a16:creationId xmlns:a16="http://schemas.microsoft.com/office/drawing/2014/main" id="{97907A6B-063B-2627-1765-EAC004954738}"/>
              </a:ext>
            </a:extLst>
          </p:cNvPr>
          <p:cNvSpPr txBox="1"/>
          <p:nvPr/>
        </p:nvSpPr>
        <p:spPr>
          <a:xfrm>
            <a:off x="5609010" y="906020"/>
            <a:ext cx="5458838" cy="4192520"/>
          </a:xfrm>
          <a:prstGeom prst="rect">
            <a:avLst/>
          </a:prstGeom>
        </p:spPr>
        <p:txBody>
          <a:bodyPr vert="horz" lIns="91440" tIns="45720" rIns="91440" bIns="45720" rtlCol="0">
            <a:normAutofit/>
          </a:bodyPr>
          <a:lstStyle/>
          <a:p>
            <a:pPr defTabSz="914400">
              <a:lnSpc>
                <a:spcPct val="90000"/>
              </a:lnSpc>
              <a:spcAft>
                <a:spcPts val="600"/>
              </a:spcAft>
            </a:pPr>
            <a:r>
              <a:rPr lang="en-US" sz="1600" b="1" dirty="0">
                <a:latin typeface="Arial" panose="020B0604020202020204" pitchFamily="34" charset="0"/>
                <a:cs typeface="Arial" panose="020B0604020202020204" pitchFamily="34" charset="0"/>
              </a:rPr>
              <a:t>Digital Exclusion and Inequality</a:t>
            </a:r>
          </a:p>
          <a:p>
            <a:pPr indent="-228600" defTabSz="914400">
              <a:lnSpc>
                <a:spcPct val="90000"/>
              </a:lnSpc>
              <a:spcAft>
                <a:spcPts val="600"/>
              </a:spcAft>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28600" defTabSz="9144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Around 20% of UK adults lack basic digital skills required for everyday life (House of Lords, 2022)</a:t>
            </a:r>
          </a:p>
          <a:p>
            <a:pPr marL="285750" indent="-228600" defTabSz="9144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Older adults and those from deprived groups are disproportionately affected</a:t>
            </a:r>
          </a:p>
          <a:p>
            <a:pPr marL="285750" indent="-228600" defTabSz="9144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Barriers consist of broadband, language and device access.</a:t>
            </a:r>
          </a:p>
          <a:p>
            <a:pPr marL="285750" indent="-228600" defTabSz="9144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Hybrid care is crucial to prevent increasing inequalities Greenhalgh et al.,2023). </a:t>
            </a:r>
          </a:p>
        </p:txBody>
      </p:sp>
      <p:sp>
        <p:nvSpPr>
          <p:cNvPr id="7" name="AutoShape 10" descr="Generated image">
            <a:extLst>
              <a:ext uri="{FF2B5EF4-FFF2-40B4-BE49-F238E27FC236}">
                <a16:creationId xmlns:a16="http://schemas.microsoft.com/office/drawing/2014/main" id="{BCCA6356-83B8-FF3C-D171-0B11BBC012BA}"/>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3074" name="Picture 2" descr="map showing digital divide across UK">
            <a:extLst>
              <a:ext uri="{FF2B5EF4-FFF2-40B4-BE49-F238E27FC236}">
                <a16:creationId xmlns:a16="http://schemas.microsoft.com/office/drawing/2014/main" id="{284C7101-5F12-1E01-32AC-6586A85FDC3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6447" y="374588"/>
            <a:ext cx="5216116" cy="368058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580B571-8F92-F9AE-B3D3-F2B8801CAA27}"/>
              </a:ext>
            </a:extLst>
          </p:cNvPr>
          <p:cNvSpPr txBox="1"/>
          <p:nvPr/>
        </p:nvSpPr>
        <p:spPr>
          <a:xfrm>
            <a:off x="650240" y="4233585"/>
            <a:ext cx="6096000" cy="338554"/>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(Good Things Foundation, 2025)</a:t>
            </a:r>
          </a:p>
        </p:txBody>
      </p:sp>
      <p:sp>
        <p:nvSpPr>
          <p:cNvPr id="5" name="TextBox 4">
            <a:extLst>
              <a:ext uri="{FF2B5EF4-FFF2-40B4-BE49-F238E27FC236}">
                <a16:creationId xmlns:a16="http://schemas.microsoft.com/office/drawing/2014/main" id="{C8784CEC-741C-4F2C-D675-A88829107A54}"/>
              </a:ext>
            </a:extLst>
          </p:cNvPr>
          <p:cNvSpPr txBox="1"/>
          <p:nvPr/>
        </p:nvSpPr>
        <p:spPr>
          <a:xfrm>
            <a:off x="2540000" y="4907280"/>
            <a:ext cx="7244080" cy="584775"/>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The Digital Nation UK </a:t>
            </a:r>
            <a:r>
              <a:rPr lang="en-GB" sz="1600" dirty="0" err="1">
                <a:latin typeface="Arial" panose="020B0604020202020204" pitchFamily="34" charset="0"/>
                <a:cs typeface="Arial" panose="020B0604020202020204" pitchFamily="34" charset="0"/>
              </a:rPr>
              <a:t>infrographic</a:t>
            </a:r>
            <a:r>
              <a:rPr lang="en-GB" sz="1600" dirty="0">
                <a:latin typeface="Arial" panose="020B0604020202020204" pitchFamily="34" charset="0"/>
                <a:cs typeface="Arial" panose="020B0604020202020204" pitchFamily="34" charset="0"/>
              </a:rPr>
              <a:t> highlights the significant inequalities in digital access (Good Things Foundation,2025)</a:t>
            </a:r>
          </a:p>
        </p:txBody>
      </p:sp>
    </p:spTree>
    <p:extLst>
      <p:ext uri="{BB962C8B-B14F-4D97-AF65-F5344CB8AC3E}">
        <p14:creationId xmlns:p14="http://schemas.microsoft.com/office/powerpoint/2010/main" val="9382941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descr="Top shot of a representation of networks with stick figures.">
            <a:extLst>
              <a:ext uri="{FF2B5EF4-FFF2-40B4-BE49-F238E27FC236}">
                <a16:creationId xmlns:a16="http://schemas.microsoft.com/office/drawing/2014/main" id="{3A5B0E61-BE65-CF7E-2517-0C2A698A81A7}"/>
              </a:ext>
            </a:extLst>
          </p:cNvPr>
          <p:cNvPicPr>
            <a:picLocks noChangeAspect="1"/>
          </p:cNvPicPr>
          <p:nvPr/>
        </p:nvPicPr>
        <p:blipFill>
          <a:blip r:embed="rId3"/>
          <a:srcRect l="26086" r="2253"/>
          <a:stretch>
            <a:fillRect/>
          </a:stretch>
        </p:blipFill>
        <p:spPr>
          <a:xfrm>
            <a:off x="20" y="10"/>
            <a:ext cx="7390243" cy="6857990"/>
          </a:xfrm>
          <a:prstGeom prst="rect">
            <a:avLst/>
          </a:prstGeom>
        </p:spPr>
      </p:pic>
      <p:sp>
        <p:nvSpPr>
          <p:cNvPr id="14" name="Rectangle 13">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 name="TextBox 1">
            <a:extLst>
              <a:ext uri="{FF2B5EF4-FFF2-40B4-BE49-F238E27FC236}">
                <a16:creationId xmlns:a16="http://schemas.microsoft.com/office/drawing/2014/main" id="{D4799D27-04A9-ED5B-CEA0-3A158552B7B5}"/>
              </a:ext>
            </a:extLst>
          </p:cNvPr>
          <p:cNvSpPr txBox="1"/>
          <p:nvPr/>
        </p:nvSpPr>
        <p:spPr>
          <a:xfrm>
            <a:off x="7741920" y="833120"/>
            <a:ext cx="3707292" cy="5148188"/>
          </a:xfrm>
          <a:prstGeom prst="rect">
            <a:avLst/>
          </a:prstGeom>
        </p:spPr>
        <p:txBody>
          <a:bodyPr vert="horz" lIns="91440" tIns="45720" rIns="91440" bIns="45720" rtlCol="0" anchor="t">
            <a:normAutofit/>
          </a:bodyPr>
          <a:lstStyle/>
          <a:p>
            <a:pPr defTabSz="914400">
              <a:lnSpc>
                <a:spcPct val="90000"/>
              </a:lnSpc>
              <a:spcAft>
                <a:spcPts val="600"/>
              </a:spcAft>
            </a:pPr>
            <a:r>
              <a:rPr lang="en-US" sz="1600" b="1" dirty="0">
                <a:latin typeface="Arial" panose="020B0604020202020204" pitchFamily="34" charset="0"/>
                <a:cs typeface="Arial" panose="020B0604020202020204" pitchFamily="34" charset="0"/>
              </a:rPr>
              <a:t>Conclusion and Recommendations</a:t>
            </a:r>
          </a:p>
          <a:p>
            <a:pPr indent="-228600" defTabSz="914400">
              <a:lnSpc>
                <a:spcPct val="90000"/>
              </a:lnSpc>
              <a:spcAft>
                <a:spcPts val="600"/>
              </a:spcAft>
              <a:buFont typeface="Arial" panose="020B0604020202020204" pitchFamily="34" charset="0"/>
              <a:buChar char="•"/>
            </a:pPr>
            <a:endParaRPr lang="en-US" sz="1600" dirty="0">
              <a:latin typeface="Arial" panose="020B0604020202020204" pitchFamily="34" charset="0"/>
              <a:cs typeface="Arial" panose="020B0604020202020204" pitchFamily="34" charset="0"/>
            </a:endParaRPr>
          </a:p>
          <a:p>
            <a:pPr marL="285750" indent="-228600" defTabSz="9144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Corresponds with the National digital strategy.</a:t>
            </a:r>
          </a:p>
          <a:p>
            <a:pPr marL="285750" indent="-228600" defTabSz="9144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Workloads are redistributed rather than eliminated( Atherton et al.,2018).</a:t>
            </a:r>
          </a:p>
          <a:p>
            <a:pPr marL="285750" indent="-228600" defTabSz="9144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Digital exclusion continues to be a major equity risk(ONS,2022).</a:t>
            </a:r>
          </a:p>
          <a:p>
            <a:pPr marL="285750" indent="-228600" defTabSz="9144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Long-term sustainability relies on hybrid care models and continuous workforce development(Topol, 2019).</a:t>
            </a:r>
          </a:p>
          <a:p>
            <a:pPr marL="285750" indent="-228600" defTabSz="914400">
              <a:lnSpc>
                <a:spcPct val="90000"/>
              </a:lnSpc>
              <a:spcAft>
                <a:spcPts val="600"/>
              </a:spcAft>
              <a:buFont typeface="Arial" panose="020B0604020202020204" pitchFamily="34" charset="0"/>
              <a:buChar char="•"/>
            </a:pPr>
            <a:r>
              <a:rPr lang="en-US" sz="1600" dirty="0">
                <a:latin typeface="Arial" panose="020B0604020202020204" pitchFamily="34" charset="0"/>
                <a:cs typeface="Arial" panose="020B0604020202020204" pitchFamily="34" charset="0"/>
              </a:rPr>
              <a:t>Digital </a:t>
            </a:r>
            <a:r>
              <a:rPr lang="en-US" sz="1600" dirty="0" err="1">
                <a:latin typeface="Arial" panose="020B0604020202020204" pitchFamily="34" charset="0"/>
                <a:cs typeface="Arial" panose="020B0604020202020204" pitchFamily="34" charset="0"/>
              </a:rPr>
              <a:t>Incusive</a:t>
            </a:r>
            <a:r>
              <a:rPr lang="en-US" sz="1600" dirty="0">
                <a:latin typeface="Arial" panose="020B0604020202020204" pitchFamily="34" charset="0"/>
                <a:cs typeface="Arial" panose="020B0604020202020204" pitchFamily="34" charset="0"/>
              </a:rPr>
              <a:t> initiatives to be introduced to support and empower derived communities such as building digital tools, providing accessible tools and ensuring access through community hubs.</a:t>
            </a:r>
          </a:p>
        </p:txBody>
      </p:sp>
    </p:spTree>
    <p:extLst>
      <p:ext uri="{BB962C8B-B14F-4D97-AF65-F5344CB8AC3E}">
        <p14:creationId xmlns:p14="http://schemas.microsoft.com/office/powerpoint/2010/main" val="17203390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9B5EACB-B66F-D271-CD11-00AF2A8C1FEA}"/>
              </a:ext>
            </a:extLst>
          </p:cNvPr>
          <p:cNvSpPr txBox="1"/>
          <p:nvPr/>
        </p:nvSpPr>
        <p:spPr>
          <a:xfrm>
            <a:off x="255639" y="0"/>
            <a:ext cx="8878528" cy="7048083"/>
          </a:xfrm>
          <a:prstGeom prst="rect">
            <a:avLst/>
          </a:prstGeom>
          <a:noFill/>
        </p:spPr>
        <p:txBody>
          <a:bodyPr wrap="square" rtlCol="0">
            <a:spAutoFit/>
          </a:bodyPr>
          <a:lstStyle/>
          <a:p>
            <a:r>
              <a:rPr lang="en-GB" sz="1600" b="1" dirty="0">
                <a:latin typeface="Arial" panose="020B0604020202020204" pitchFamily="34" charset="0"/>
                <a:cs typeface="Arial" panose="020B0604020202020204" pitchFamily="34" charset="0"/>
              </a:rPr>
              <a:t>References</a:t>
            </a:r>
          </a:p>
          <a:p>
            <a:endParaRPr lang="en-GB"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Atherton, H., Brant, H., </a:t>
            </a:r>
            <a:r>
              <a:rPr lang="en-US" sz="1600" dirty="0" err="1">
                <a:latin typeface="Arial" panose="020B0604020202020204" pitchFamily="34" charset="0"/>
                <a:cs typeface="Arial" panose="020B0604020202020204" pitchFamily="34" charset="0"/>
              </a:rPr>
              <a:t>Ziebland</a:t>
            </a:r>
            <a:r>
              <a:rPr lang="en-US" sz="1600" dirty="0">
                <a:latin typeface="Arial" panose="020B0604020202020204" pitchFamily="34" charset="0"/>
                <a:cs typeface="Arial" panose="020B0604020202020204" pitchFamily="34" charset="0"/>
              </a:rPr>
              <a:t>, S., Bikker, A., Campbell, J., Gibson, A., McKinstry, B., </a:t>
            </a:r>
            <a:r>
              <a:rPr lang="en-US" sz="1600" dirty="0" err="1">
                <a:latin typeface="Arial" panose="020B0604020202020204" pitchFamily="34" charset="0"/>
                <a:cs typeface="Arial" panose="020B0604020202020204" pitchFamily="34" charset="0"/>
              </a:rPr>
              <a:t>Porqueddu</a:t>
            </a:r>
            <a:r>
              <a:rPr lang="en-US" sz="1600" dirty="0">
                <a:latin typeface="Arial" panose="020B0604020202020204" pitchFamily="34" charset="0"/>
                <a:cs typeface="Arial" panose="020B0604020202020204" pitchFamily="34" charset="0"/>
              </a:rPr>
              <a:t>, T. and Salisbury, C. (2018) ‘The potential of alternatives to face-to-face consultation in general practice, and the impact on different patient groups: a mixed-methods case study’, </a:t>
            </a:r>
            <a:r>
              <a:rPr lang="en-US" sz="1600" i="1" dirty="0">
                <a:latin typeface="Arial" panose="020B0604020202020204" pitchFamily="34" charset="0"/>
                <a:cs typeface="Arial" panose="020B0604020202020204" pitchFamily="34" charset="0"/>
              </a:rPr>
              <a:t>Health Services and Delivery Research</a:t>
            </a:r>
            <a:r>
              <a:rPr lang="en-US" sz="1600" dirty="0">
                <a:latin typeface="Arial" panose="020B0604020202020204" pitchFamily="34" charset="0"/>
                <a:cs typeface="Arial" panose="020B0604020202020204" pitchFamily="34" charset="0"/>
              </a:rPr>
              <a:t>, 6(20), pp. 1–200.</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Baird, B., Maguire, D. and Das, P. (2022) </a:t>
            </a:r>
            <a:r>
              <a:rPr lang="en-US" sz="1600" i="1" dirty="0">
                <a:latin typeface="Arial" panose="020B0604020202020204" pitchFamily="34" charset="0"/>
                <a:cs typeface="Arial" panose="020B0604020202020204" pitchFamily="34" charset="0"/>
              </a:rPr>
              <a:t>Understanding pressures in general practice</a:t>
            </a:r>
            <a:r>
              <a:rPr lang="en-US" sz="1600" dirty="0">
                <a:latin typeface="Arial" panose="020B0604020202020204" pitchFamily="34" charset="0"/>
                <a:cs typeface="Arial" panose="020B0604020202020204" pitchFamily="34" charset="0"/>
              </a:rPr>
              <a:t>. London: The King’s Fund.</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Charlesworth, A., </a:t>
            </a:r>
            <a:r>
              <a:rPr lang="en-US" sz="1600" dirty="0" err="1">
                <a:latin typeface="Arial" panose="020B0604020202020204" pitchFamily="34" charset="0"/>
                <a:cs typeface="Arial" panose="020B0604020202020204" pitchFamily="34" charset="0"/>
              </a:rPr>
              <a:t>Gershlick</a:t>
            </a:r>
            <a:r>
              <a:rPr lang="en-US" sz="1600" dirty="0">
                <a:latin typeface="Arial" panose="020B0604020202020204" pitchFamily="34" charset="0"/>
                <a:cs typeface="Arial" panose="020B0604020202020204" pitchFamily="34" charset="0"/>
              </a:rPr>
              <a:t>, B. and Firth, Z. (2020) </a:t>
            </a:r>
            <a:r>
              <a:rPr lang="en-US" sz="1600" i="1" dirty="0">
                <a:latin typeface="Arial" panose="020B0604020202020204" pitchFamily="34" charset="0"/>
                <a:cs typeface="Arial" panose="020B0604020202020204" pitchFamily="34" charset="0"/>
              </a:rPr>
              <a:t>Health and social care funding explained</a:t>
            </a:r>
            <a:r>
              <a:rPr lang="en-US" sz="1600" dirty="0">
                <a:latin typeface="Arial" panose="020B0604020202020204" pitchFamily="34" charset="0"/>
                <a:cs typeface="Arial" panose="020B0604020202020204" pitchFamily="34" charset="0"/>
              </a:rPr>
              <a:t>. London: The Health Foundation.</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Department of Health and Social Care (2022) </a:t>
            </a:r>
            <a:r>
              <a:rPr lang="en-US" sz="1600" i="1" dirty="0">
                <a:latin typeface="Arial" panose="020B0604020202020204" pitchFamily="34" charset="0"/>
                <a:cs typeface="Arial" panose="020B0604020202020204" pitchFamily="34" charset="0"/>
              </a:rPr>
              <a:t>A plan for digital health and social care</a:t>
            </a:r>
            <a:r>
              <a:rPr lang="en-US" sz="1600" dirty="0">
                <a:latin typeface="Arial" panose="020B0604020202020204" pitchFamily="34" charset="0"/>
                <a:cs typeface="Arial" panose="020B0604020202020204" pitchFamily="34" charset="0"/>
              </a:rPr>
              <a:t>. London: DHSC.</a:t>
            </a:r>
          </a:p>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Good Things Foundation (2025) </a:t>
            </a:r>
            <a:r>
              <a:rPr lang="en-US" sz="1600" i="1" dirty="0">
                <a:latin typeface="Arial" panose="020B0604020202020204" pitchFamily="34" charset="0"/>
                <a:cs typeface="Arial" panose="020B0604020202020204" pitchFamily="34" charset="0"/>
              </a:rPr>
              <a:t>The State of Our Digital Nation: Digital Exclusion in the UK</a:t>
            </a:r>
            <a:r>
              <a:rPr lang="en-US" sz="1600" dirty="0">
                <a:latin typeface="Arial" panose="020B0604020202020204" pitchFamily="34" charset="0"/>
                <a:cs typeface="Arial" panose="020B0604020202020204" pitchFamily="34" charset="0"/>
              </a:rPr>
              <a:t>. London: Good Things Foundation. Available at: https://www.goodthingsfoundation.org/research-publications/state-of-our-digital-nation (Accessed: 5 March 2026).</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Greenhalgh, T., </a:t>
            </a:r>
            <a:r>
              <a:rPr lang="en-US" sz="1600" dirty="0" err="1">
                <a:latin typeface="Arial" panose="020B0604020202020204" pitchFamily="34" charset="0"/>
                <a:cs typeface="Arial" panose="020B0604020202020204" pitchFamily="34" charset="0"/>
              </a:rPr>
              <a:t>Wherton</a:t>
            </a:r>
            <a:r>
              <a:rPr lang="en-US" sz="1600" dirty="0">
                <a:latin typeface="Arial" panose="020B0604020202020204" pitchFamily="34" charset="0"/>
                <a:cs typeface="Arial" panose="020B0604020202020204" pitchFamily="34" charset="0"/>
              </a:rPr>
              <a:t>, J., Papoutsi, C., Lynch, J., Hughes, G., A’Court, C., Hinder, S., Fahy, N. and Shaw, S. (2023) ‘Evaluating the implementation of digital health innovations in primary care’, </a:t>
            </a:r>
            <a:r>
              <a:rPr lang="en-US" sz="1600" i="1" dirty="0">
                <a:latin typeface="Arial" panose="020B0604020202020204" pitchFamily="34" charset="0"/>
                <a:cs typeface="Arial" panose="020B0604020202020204" pitchFamily="34" charset="0"/>
              </a:rPr>
              <a:t>BMJ Open</a:t>
            </a:r>
            <a:r>
              <a:rPr lang="en-US" sz="1600" dirty="0">
                <a:latin typeface="Arial" panose="020B0604020202020204" pitchFamily="34" charset="0"/>
                <a:cs typeface="Arial" panose="020B0604020202020204" pitchFamily="34" charset="0"/>
              </a:rPr>
              <a:t>, 13, e067890.</a:t>
            </a:r>
          </a:p>
          <a:p>
            <a:endParaRPr lang="en-US" dirty="0">
              <a:latin typeface="Arial" panose="020B0604020202020204" pitchFamily="34" charset="0"/>
              <a:cs typeface="Arial" panose="020B0604020202020204" pitchFamily="34" charset="0"/>
            </a:endParaRPr>
          </a:p>
          <a:p>
            <a:endParaRPr lang="en-GB" dirty="0"/>
          </a:p>
        </p:txBody>
      </p:sp>
      <p:sp>
        <p:nvSpPr>
          <p:cNvPr id="3" name="Rectangle 1">
            <a:extLst>
              <a:ext uri="{FF2B5EF4-FFF2-40B4-BE49-F238E27FC236}">
                <a16:creationId xmlns:a16="http://schemas.microsoft.com/office/drawing/2014/main" id="{4E8A3AD8-B1B2-3713-145E-6DC8D7A1C6B1}"/>
              </a:ext>
            </a:extLst>
          </p:cNvPr>
          <p:cNvSpPr>
            <a:spLocks noChangeArrowheads="1"/>
          </p:cNvSpPr>
          <p:nvPr/>
        </p:nvSpPr>
        <p:spPr bwMode="auto">
          <a:xfrm>
            <a:off x="704194" y="3808144"/>
            <a:ext cx="11396366" cy="492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Geissler, Hanna. “It’s a Match: NHS App Pairs up Patients with Medics to Cut Backlogs.”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Express.co.uk</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9 Aug. 2023,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
              </a:rPr>
              <a:t>www.express.co.uk/life-style/health/1800503/nhs-app-medical-backlogs-patients</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 Accessed 1 Mar. 2026.</a:t>
            </a:r>
          </a:p>
        </p:txBody>
      </p:sp>
    </p:spTree>
    <p:extLst>
      <p:ext uri="{BB962C8B-B14F-4D97-AF65-F5344CB8AC3E}">
        <p14:creationId xmlns:p14="http://schemas.microsoft.com/office/powerpoint/2010/main" val="12285792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37B10B0-D55C-18B5-09C2-0D738D25A630}"/>
              </a:ext>
            </a:extLst>
          </p:cNvPr>
          <p:cNvSpPr txBox="1"/>
          <p:nvPr/>
        </p:nvSpPr>
        <p:spPr>
          <a:xfrm>
            <a:off x="71120" y="182880"/>
            <a:ext cx="10714043" cy="6740307"/>
          </a:xfrm>
          <a:prstGeom prst="rect">
            <a:avLst/>
          </a:prstGeom>
          <a:noFill/>
        </p:spPr>
        <p:txBody>
          <a:bodyPr wrap="square" rtlCol="0">
            <a:spAutoFit/>
          </a:bodyPr>
          <a:lstStyle/>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Health Education England (2019) </a:t>
            </a:r>
            <a:r>
              <a:rPr lang="en-US" sz="1600" i="1" dirty="0">
                <a:latin typeface="Arial" panose="020B0604020202020204" pitchFamily="34" charset="0"/>
                <a:cs typeface="Arial" panose="020B0604020202020204" pitchFamily="34" charset="0"/>
              </a:rPr>
              <a:t>The Topol Review: Preparing the healthcare workforce to deliver the digital future</a:t>
            </a:r>
            <a:r>
              <a:rPr lang="en-US" sz="1600" dirty="0">
                <a:latin typeface="Arial" panose="020B0604020202020204" pitchFamily="34" charset="0"/>
                <a:cs typeface="Arial" panose="020B0604020202020204" pitchFamily="34" charset="0"/>
              </a:rPr>
              <a:t>. London: HEE.</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House of Lords Select Committee (2023) </a:t>
            </a:r>
            <a:r>
              <a:rPr lang="en-US" sz="1600" i="1" dirty="0">
                <a:latin typeface="Arial" panose="020B0604020202020204" pitchFamily="34" charset="0"/>
                <a:cs typeface="Arial" panose="020B0604020202020204" pitchFamily="34" charset="0"/>
              </a:rPr>
              <a:t>[Title of the report]</a:t>
            </a:r>
            <a:r>
              <a:rPr lang="en-US" sz="1600" dirty="0">
                <a:latin typeface="Arial" panose="020B0604020202020204" pitchFamily="34" charset="0"/>
                <a:cs typeface="Arial" panose="020B0604020202020204" pitchFamily="34" charset="0"/>
              </a:rPr>
              <a:t>. London: House of Lords. Available at: </a:t>
            </a:r>
            <a:r>
              <a:rPr lang="en-US" sz="1600" dirty="0">
                <a:latin typeface="Arial" panose="020B0604020202020204" pitchFamily="34" charset="0"/>
                <a:cs typeface="Arial" panose="020B0604020202020204" pitchFamily="34" charset="0"/>
                <a:hlinkClick r:id="rId2"/>
              </a:rPr>
              <a:t>https://publications.parliament.uk/pa/ld5803/ldselect/ldcomm/219/21910.htm</a:t>
            </a:r>
            <a:r>
              <a:rPr lang="en-US" sz="1600" dirty="0">
                <a:latin typeface="Arial" panose="020B0604020202020204" pitchFamily="34" charset="0"/>
                <a:cs typeface="Arial" panose="020B0604020202020204" pitchFamily="34" charset="0"/>
              </a:rPr>
              <a:t> (Accessed: 7 March 2026)</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Imison, C., Castle-Clarke, S. and Watson, R. (2016) </a:t>
            </a:r>
            <a:r>
              <a:rPr lang="en-US" sz="1600" i="1" dirty="0">
                <a:latin typeface="Arial" panose="020B0604020202020204" pitchFamily="34" charset="0"/>
                <a:cs typeface="Arial" panose="020B0604020202020204" pitchFamily="34" charset="0"/>
              </a:rPr>
              <a:t>Delivering the benefits of digital health care</a:t>
            </a:r>
            <a:r>
              <a:rPr lang="en-US" sz="1600" dirty="0">
                <a:latin typeface="Arial" panose="020B0604020202020204" pitchFamily="34" charset="0"/>
                <a:cs typeface="Arial" panose="020B0604020202020204" pitchFamily="34" charset="0"/>
              </a:rPr>
              <a:t>. London: Nuffield Trust.</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Information Commissioner’s Office (2023) </a:t>
            </a:r>
            <a:r>
              <a:rPr lang="en-US" sz="1600" i="1" dirty="0">
                <a:latin typeface="Arial" panose="020B0604020202020204" pitchFamily="34" charset="0"/>
                <a:cs typeface="Arial" panose="020B0604020202020204" pitchFamily="34" charset="0"/>
              </a:rPr>
              <a:t>Guide to the UK General Data Protection Regulation (UK GDPR).</a:t>
            </a:r>
            <a:r>
              <a:rPr lang="en-US" sz="1600" dirty="0">
                <a:latin typeface="Arial" panose="020B0604020202020204" pitchFamily="34" charset="0"/>
                <a:cs typeface="Arial" panose="020B0604020202020204" pitchFamily="34" charset="0"/>
              </a:rPr>
              <a:t> Wilmslow: ICO. Available at: </a:t>
            </a:r>
            <a:r>
              <a:rPr lang="en-US" sz="1600" dirty="0">
                <a:latin typeface="Arial" panose="020B0604020202020204" pitchFamily="34" charset="0"/>
                <a:cs typeface="Arial" panose="020B0604020202020204" pitchFamily="34" charset="0"/>
                <a:hlinkClick r:id="rId3"/>
              </a:rPr>
              <a:t>https://ico.org.uk</a:t>
            </a:r>
            <a:r>
              <a:rPr lang="en-US" sz="1600" dirty="0">
                <a:latin typeface="Arial" panose="020B0604020202020204" pitchFamily="34" charset="0"/>
                <a:cs typeface="Arial" panose="020B0604020202020204" pitchFamily="34" charset="0"/>
              </a:rPr>
              <a:t> (Accessed: 4 March 2026).</a:t>
            </a:r>
          </a:p>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Maguire, D., Honeyman, M. and Fenney, D. (2018) </a:t>
            </a:r>
            <a:r>
              <a:rPr lang="en-US" sz="1600" i="1" dirty="0">
                <a:latin typeface="Arial" panose="020B0604020202020204" pitchFamily="34" charset="0"/>
                <a:cs typeface="Arial" panose="020B0604020202020204" pitchFamily="34" charset="0"/>
              </a:rPr>
              <a:t>Digital change in health and social care</a:t>
            </a:r>
            <a:r>
              <a:rPr lang="en-US" sz="1600" dirty="0">
                <a:latin typeface="Arial" panose="020B0604020202020204" pitchFamily="34" charset="0"/>
                <a:cs typeface="Arial" panose="020B0604020202020204" pitchFamily="34" charset="0"/>
              </a:rPr>
              <a:t>. London: The King’s Fund.</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NHS England (2019) </a:t>
            </a:r>
            <a:r>
              <a:rPr lang="en-US" sz="1600" i="1" dirty="0">
                <a:latin typeface="Arial" panose="020B0604020202020204" pitchFamily="34" charset="0"/>
                <a:cs typeface="Arial" panose="020B0604020202020204" pitchFamily="34" charset="0"/>
              </a:rPr>
              <a:t>The NHS Long Term Plan</a:t>
            </a:r>
            <a:r>
              <a:rPr lang="en-US" sz="1600" dirty="0">
                <a:latin typeface="Arial" panose="020B0604020202020204" pitchFamily="34" charset="0"/>
                <a:cs typeface="Arial" panose="020B0604020202020204" pitchFamily="34" charset="0"/>
              </a:rPr>
              <a:t>. London: NHS England.</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NHS England (2022) </a:t>
            </a:r>
            <a:r>
              <a:rPr lang="en-US" sz="1600" i="1" dirty="0">
                <a:latin typeface="Arial" panose="020B0604020202020204" pitchFamily="34" charset="0"/>
                <a:cs typeface="Arial" panose="020B0604020202020204" pitchFamily="34" charset="0"/>
              </a:rPr>
              <a:t>Inclusive digital healthcare framework</a:t>
            </a:r>
            <a:r>
              <a:rPr lang="en-US" sz="1600" dirty="0">
                <a:latin typeface="Arial" panose="020B0604020202020204" pitchFamily="34" charset="0"/>
                <a:cs typeface="Arial" panose="020B0604020202020204" pitchFamily="34" charset="0"/>
              </a:rPr>
              <a:t>. London: NHS England.</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NHS England (2023) </a:t>
            </a:r>
            <a:r>
              <a:rPr lang="en-US" sz="1600" i="1" dirty="0">
                <a:latin typeface="Arial" panose="020B0604020202020204" pitchFamily="34" charset="0"/>
                <a:cs typeface="Arial" panose="020B0604020202020204" pitchFamily="34" charset="0"/>
              </a:rPr>
              <a:t>NHS App </a:t>
            </a:r>
            <a:r>
              <a:rPr lang="en-US" sz="1600" i="1" dirty="0" err="1">
                <a:latin typeface="Arial" panose="020B0604020202020204" pitchFamily="34" charset="0"/>
                <a:cs typeface="Arial" panose="020B0604020202020204" pitchFamily="34" charset="0"/>
              </a:rPr>
              <a:t>programme</a:t>
            </a:r>
            <a:r>
              <a:rPr lang="en-US" sz="1600" i="1" dirty="0">
                <a:latin typeface="Arial" panose="020B0604020202020204" pitchFamily="34" charset="0"/>
                <a:cs typeface="Arial" panose="020B0604020202020204" pitchFamily="34" charset="0"/>
              </a:rPr>
              <a:t> update</a:t>
            </a:r>
            <a:r>
              <a:rPr lang="en-US" sz="1600" dirty="0">
                <a:latin typeface="Arial" panose="020B0604020202020204" pitchFamily="34" charset="0"/>
                <a:cs typeface="Arial" panose="020B0604020202020204" pitchFamily="34" charset="0"/>
              </a:rPr>
              <a:t>. London: NHS England.</a:t>
            </a:r>
          </a:p>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p:txBody>
      </p:sp>
      <p:sp>
        <p:nvSpPr>
          <p:cNvPr id="2" name="Rectangle 1">
            <a:extLst>
              <a:ext uri="{FF2B5EF4-FFF2-40B4-BE49-F238E27FC236}">
                <a16:creationId xmlns:a16="http://schemas.microsoft.com/office/drawing/2014/main" id="{A9052F3C-A412-6962-29EF-76FC53439E07}"/>
              </a:ext>
            </a:extLst>
          </p:cNvPr>
          <p:cNvSpPr>
            <a:spLocks noChangeArrowheads="1"/>
          </p:cNvSpPr>
          <p:nvPr/>
        </p:nvSpPr>
        <p:spPr bwMode="auto">
          <a:xfrm>
            <a:off x="588579" y="3306812"/>
            <a:ext cx="11014841" cy="73866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Kc, Sukriti, et al. “Uptake and Adoption of the NHS App in England: An Observational Study.”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British Journal of General Practice</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vol. 73, no. 737, 6 June 2023, bjgp.org/content/early/2023/10/02/BJGP.2022.0150, https://doi.org/10.3399/BJGP.2022.0150.</a:t>
            </a:r>
          </a:p>
        </p:txBody>
      </p:sp>
    </p:spTree>
    <p:extLst>
      <p:ext uri="{BB962C8B-B14F-4D97-AF65-F5344CB8AC3E}">
        <p14:creationId xmlns:p14="http://schemas.microsoft.com/office/powerpoint/2010/main" val="27307915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9AE595F1-1A47-9966-45CB-562ACF65927C}"/>
              </a:ext>
            </a:extLst>
          </p:cNvPr>
          <p:cNvSpPr txBox="1"/>
          <p:nvPr/>
        </p:nvSpPr>
        <p:spPr>
          <a:xfrm>
            <a:off x="0" y="444976"/>
            <a:ext cx="12039600" cy="3785652"/>
          </a:xfrm>
          <a:prstGeom prst="rect">
            <a:avLst/>
          </a:prstGeom>
          <a:noFill/>
        </p:spPr>
        <p:txBody>
          <a:bodyPr wrap="square">
            <a:spAutoFit/>
          </a:bodyPr>
          <a:lstStyle/>
          <a:p>
            <a:r>
              <a:rPr lang="en-US" sz="1600" dirty="0">
                <a:latin typeface="Arial" panose="020B0604020202020204" pitchFamily="34" charset="0"/>
                <a:cs typeface="Arial" panose="020B0604020202020204" pitchFamily="34" charset="0"/>
              </a:rPr>
              <a:t>Office for National Statistics (2022) </a:t>
            </a:r>
            <a:r>
              <a:rPr lang="en-US" sz="1600" i="1" dirty="0">
                <a:latin typeface="Arial" panose="020B0604020202020204" pitchFamily="34" charset="0"/>
                <a:cs typeface="Arial" panose="020B0604020202020204" pitchFamily="34" charset="0"/>
              </a:rPr>
              <a:t>Exploring the UK’s digital divide</a:t>
            </a:r>
            <a:r>
              <a:rPr lang="en-US" sz="1600" dirty="0">
                <a:latin typeface="Arial" panose="020B0604020202020204" pitchFamily="34" charset="0"/>
                <a:cs typeface="Arial" panose="020B0604020202020204" pitchFamily="34" charset="0"/>
              </a:rPr>
              <a:t>. London: ONS.</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Topol, E. (2019) </a:t>
            </a:r>
            <a:r>
              <a:rPr lang="en-US" sz="1600" i="1" dirty="0">
                <a:latin typeface="Arial" panose="020B0604020202020204" pitchFamily="34" charset="0"/>
                <a:cs typeface="Arial" panose="020B0604020202020204" pitchFamily="34" charset="0"/>
              </a:rPr>
              <a:t>The Topol Review: Preparing the healthcare workforce to deliver the digital future</a:t>
            </a:r>
            <a:r>
              <a:rPr lang="en-US" sz="1600" dirty="0">
                <a:latin typeface="Arial" panose="020B0604020202020204" pitchFamily="34" charset="0"/>
                <a:cs typeface="Arial" panose="020B0604020202020204" pitchFamily="34" charset="0"/>
              </a:rPr>
              <a:t>. London: Health Education England.</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Wachter, R. (2016) </a:t>
            </a:r>
            <a:r>
              <a:rPr lang="en-US" sz="1600" i="1" dirty="0">
                <a:latin typeface="Arial" panose="020B0604020202020204" pitchFamily="34" charset="0"/>
                <a:cs typeface="Arial" panose="020B0604020202020204" pitchFamily="34" charset="0"/>
              </a:rPr>
              <a:t>Making IT work: Harnessing the power of health information technology to improve care in England</a:t>
            </a:r>
            <a:r>
              <a:rPr lang="en-US" sz="1600" dirty="0">
                <a:latin typeface="Arial" panose="020B0604020202020204" pitchFamily="34" charset="0"/>
                <a:cs typeface="Arial" panose="020B0604020202020204" pitchFamily="34" charset="0"/>
              </a:rPr>
              <a:t>. London: Department of Health.</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Williams, R., Sheikh, A. and Franklin, B. (2019) ‘The role of digital health in patient engagement’, </a:t>
            </a:r>
            <a:r>
              <a:rPr lang="en-US" sz="1600" i="1" dirty="0">
                <a:latin typeface="Arial" panose="020B0604020202020204" pitchFamily="34" charset="0"/>
                <a:cs typeface="Arial" panose="020B0604020202020204" pitchFamily="34" charset="0"/>
              </a:rPr>
              <a:t>Journal of Health Services Research &amp; Policy</a:t>
            </a:r>
            <a:r>
              <a:rPr lang="en-US" sz="1600" dirty="0">
                <a:latin typeface="Arial" panose="020B0604020202020204" pitchFamily="34" charset="0"/>
                <a:cs typeface="Arial" panose="020B0604020202020204" pitchFamily="34" charset="0"/>
              </a:rPr>
              <a:t>, 24(3), pp. 189–195.</a:t>
            </a:r>
          </a:p>
          <a:p>
            <a:endParaRPr lang="en-US" sz="1600" dirty="0">
              <a:latin typeface="Arial" panose="020B0604020202020204" pitchFamily="34" charset="0"/>
              <a:cs typeface="Arial" panose="020B0604020202020204" pitchFamily="34" charset="0"/>
            </a:endParaRPr>
          </a:p>
          <a:p>
            <a:r>
              <a:rPr lang="en-US" sz="1600" dirty="0">
                <a:latin typeface="Arial" panose="020B0604020202020204" pitchFamily="34" charset="0"/>
                <a:cs typeface="Arial" panose="020B0604020202020204" pitchFamily="34" charset="0"/>
              </a:rPr>
              <a:t>World Health Organization (2021) </a:t>
            </a:r>
            <a:r>
              <a:rPr lang="en-US" sz="1600" i="1" dirty="0">
                <a:latin typeface="Arial" panose="020B0604020202020204" pitchFamily="34" charset="0"/>
                <a:cs typeface="Arial" panose="020B0604020202020204" pitchFamily="34" charset="0"/>
              </a:rPr>
              <a:t>Global strategy on digital health 2020–2025</a:t>
            </a:r>
            <a:r>
              <a:rPr lang="en-US" sz="1600" dirty="0">
                <a:latin typeface="Arial" panose="020B0604020202020204" pitchFamily="34" charset="0"/>
                <a:cs typeface="Arial" panose="020B0604020202020204" pitchFamily="34" charset="0"/>
              </a:rPr>
              <a:t>. Geneva: WHO. Available at: </a:t>
            </a:r>
            <a:r>
              <a:rPr lang="en-US" sz="1600" dirty="0">
                <a:latin typeface="Arial" panose="020B0604020202020204" pitchFamily="34" charset="0"/>
                <a:cs typeface="Arial" panose="020B0604020202020204" pitchFamily="34" charset="0"/>
                <a:hlinkClick r:id="rId2"/>
              </a:rPr>
              <a:t>https://iris.who.int/handle/10665/344249</a:t>
            </a:r>
            <a:r>
              <a:rPr lang="en-US" sz="1600" dirty="0">
                <a:latin typeface="Arial" panose="020B0604020202020204" pitchFamily="34" charset="0"/>
                <a:cs typeface="Arial" panose="020B0604020202020204" pitchFamily="34" charset="0"/>
              </a:rPr>
              <a:t> (Accessed: 7 March 2026).</a:t>
            </a:r>
          </a:p>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67565159"/>
      </p:ext>
    </p:extLst>
  </p:cSld>
  <p:clrMapOvr>
    <a:masterClrMapping/>
  </p:clrMapOvr>
</p:sld>
</file>

<file path=ppt/theme/theme1.xml><?xml version="1.0" encoding="utf-8"?>
<a:theme xmlns:a="http://schemas.openxmlformats.org/drawingml/2006/main" name="Office 2013 - 2022 Theme">
  <a:themeElements>
    <a:clrScheme name="Office 2013 - 2022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2013 - 2022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2013 - 2022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6c735d2-3114-479d-9f38-f4e14bc16876"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685D9A3F19FAA42827BE103508D067E" ma:contentTypeVersion="13" ma:contentTypeDescription="Create a new document." ma:contentTypeScope="" ma:versionID="119eca6f59a89bfad91c60b13368b726">
  <xsd:schema xmlns:xsd="http://www.w3.org/2001/XMLSchema" xmlns:xs="http://www.w3.org/2001/XMLSchema" xmlns:p="http://schemas.microsoft.com/office/2006/metadata/properties" xmlns:ns3="b6c735d2-3114-479d-9f38-f4e14bc16876" xmlns:ns4="bd58668a-75ed-4e88-8b6f-7357ab2eb406" targetNamespace="http://schemas.microsoft.com/office/2006/metadata/properties" ma:root="true" ma:fieldsID="bb43b79f8629a282d2429a7a0f0eae46" ns3:_="" ns4:_="">
    <xsd:import namespace="b6c735d2-3114-479d-9f38-f4e14bc16876"/>
    <xsd:import namespace="bd58668a-75ed-4e88-8b6f-7357ab2eb406"/>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4:SharedWithUsers" minOccurs="0"/>
                <xsd:element ref="ns4:SharedWithDetails" minOccurs="0"/>
                <xsd:element ref="ns4:SharingHintHash" minOccurs="0"/>
                <xsd:element ref="ns3:_activity" minOccurs="0"/>
                <xsd:element ref="ns3:MediaServiceDateTaken" minOccurs="0"/>
                <xsd:element ref="ns3:MediaServiceSystem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6c735d2-3114-479d-9f38-f4e14bc1687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5" nillable="true" ma:displayName="_activity" ma:hidden="true" ma:internalName="_activity">
      <xsd:simpleType>
        <xsd:restriction base="dms:Note"/>
      </xsd:simpleType>
    </xsd:element>
    <xsd:element name="MediaServiceDateTaken" ma:index="16" nillable="true" ma:displayName="MediaServiceDateTaken" ma:hidden="true" ma:indexed="true" ma:internalName="MediaServiceDateTaken"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d58668a-75ed-4e88-8b6f-7357ab2eb406"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F908760-6EF4-4F73-96FF-B9447C36A798}">
  <ds:schemaRefs>
    <ds:schemaRef ds:uri="http://schemas.microsoft.com/office/2006/metadata/properties"/>
    <ds:schemaRef ds:uri="b6c735d2-3114-479d-9f38-f4e14bc16876"/>
    <ds:schemaRef ds:uri="http://www.w3.org/XML/1998/namespace"/>
    <ds:schemaRef ds:uri="http://purl.org/dc/terms/"/>
    <ds:schemaRef ds:uri="http://schemas.microsoft.com/office/2006/documentManagement/types"/>
    <ds:schemaRef ds:uri="http://schemas.microsoft.com/office/infopath/2007/PartnerControls"/>
    <ds:schemaRef ds:uri="http://purl.org/dc/dcmitype/"/>
    <ds:schemaRef ds:uri="bd58668a-75ed-4e88-8b6f-7357ab2eb406"/>
    <ds:schemaRef ds:uri="http://purl.org/dc/elements/1.1/"/>
    <ds:schemaRef ds:uri="http://schemas.openxmlformats.org/package/2006/metadata/core-properties"/>
  </ds:schemaRefs>
</ds:datastoreItem>
</file>

<file path=customXml/itemProps2.xml><?xml version="1.0" encoding="utf-8"?>
<ds:datastoreItem xmlns:ds="http://schemas.openxmlformats.org/officeDocument/2006/customXml" ds:itemID="{2D81F7B6-38CC-4594-A5C4-B47A4CF5D6B6}">
  <ds:schemaRefs>
    <ds:schemaRef ds:uri="http://schemas.microsoft.com/sharepoint/v3/contenttype/forms"/>
  </ds:schemaRefs>
</ds:datastoreItem>
</file>

<file path=customXml/itemProps3.xml><?xml version="1.0" encoding="utf-8"?>
<ds:datastoreItem xmlns:ds="http://schemas.openxmlformats.org/officeDocument/2006/customXml" ds:itemID="{2E4CB0EB-803A-43DD-A77E-17988166D87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6c735d2-3114-479d-9f38-f4e14bc16876"/>
    <ds:schemaRef ds:uri="bd58668a-75ed-4e88-8b6f-7357ab2eb40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2482</TotalTime>
  <Words>1461</Words>
  <Application>Microsoft Office PowerPoint</Application>
  <PresentationFormat>Widescreen</PresentationFormat>
  <Paragraphs>123</Paragraphs>
  <Slides>13</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Arial</vt:lpstr>
      <vt:lpstr>Calibri</vt:lpstr>
      <vt:lpstr>Calibri Light</vt:lpstr>
      <vt:lpstr>Times New Roman</vt:lpstr>
      <vt:lpstr>Office 2013 - 2022 Theme</vt:lpstr>
      <vt:lpstr>Digital Transformations in Health and Care Professions BMHP6026 Martin Svedja Hayley Johnston 2321180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Hayley Johnston (2321180)</dc:creator>
  <cp:lastModifiedBy>Hayley Johnston (2321180)</cp:lastModifiedBy>
  <cp:revision>1</cp:revision>
  <dcterms:created xsi:type="dcterms:W3CDTF">2026-03-01T18:10:24Z</dcterms:created>
  <dcterms:modified xsi:type="dcterms:W3CDTF">2026-03-08T11:03:31Z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0x0101006685D9A3F19FAA42827BE103508D067E</vt:lpwstr>
  </property>
</Properties>
</file>