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55"/>
    <p:restoredTop sz="94650"/>
  </p:normalViewPr>
  <p:slideViewPr>
    <p:cSldViewPr snapToGrid="0" snapToObjects="1">
      <p:cViewPr varScale="1">
        <p:scale>
          <a:sx n="65" d="100"/>
          <a:sy n="65" d="100"/>
        </p:scale>
        <p:origin x="65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00EE1-BAB4-A44A-ADF8-17080B5D12D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FF9D649-5E17-0647-83F8-9CFDB960D6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7354ACC-C2B9-A447-838C-9DF18D27DFBC}"/>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5" name="Footer Placeholder 4">
            <a:extLst>
              <a:ext uri="{FF2B5EF4-FFF2-40B4-BE49-F238E27FC236}">
                <a16:creationId xmlns:a16="http://schemas.microsoft.com/office/drawing/2014/main" id="{88058280-DCB4-CA49-8FC3-D3AC26773B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697302-E341-B048-A4F4-68A7D89EF299}"/>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3918488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45CF1-7994-D74B-ABAC-3D3D84756E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D5E0FD-6C79-944D-A79B-8546AAF82A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4AF865-2949-C34F-B88B-F264326ECA3C}"/>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5" name="Footer Placeholder 4">
            <a:extLst>
              <a:ext uri="{FF2B5EF4-FFF2-40B4-BE49-F238E27FC236}">
                <a16:creationId xmlns:a16="http://schemas.microsoft.com/office/drawing/2014/main" id="{547C609B-F04A-5146-A737-8C30FC9E4B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B1D6FC-E1CF-874F-8F96-214892E13C6D}"/>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2430334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9F5A0-A46B-0647-B79F-13BD0B5E913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3E5FF1D-18C5-7C43-9E5A-0C1F31B932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73CA643-76EC-D248-BC92-110D6322DBC3}"/>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5" name="Footer Placeholder 4">
            <a:extLst>
              <a:ext uri="{FF2B5EF4-FFF2-40B4-BE49-F238E27FC236}">
                <a16:creationId xmlns:a16="http://schemas.microsoft.com/office/drawing/2014/main" id="{0C6ADD9B-B36A-8449-9378-FFD06D85EA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2DCE88-A2A7-F845-AB5F-E82ACA829E59}"/>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926123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52520-1132-DC45-B1EA-7A6C9AFCF1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DAF8BF-F1FD-9041-A461-E8F6057606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CA492A-96B9-A945-9740-59154D722A9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52DD74F-3613-C943-8072-CC5B73470FA2}"/>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6" name="Footer Placeholder 5">
            <a:extLst>
              <a:ext uri="{FF2B5EF4-FFF2-40B4-BE49-F238E27FC236}">
                <a16:creationId xmlns:a16="http://schemas.microsoft.com/office/drawing/2014/main" id="{F09F013A-8E23-D44F-90D6-DE8B729972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FA5218-105B-2E47-A954-7D4F6F57B3FA}"/>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3541964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65AB9-A485-E24D-9C9E-D56D39B4A38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13618A-90F5-F74B-BC4D-E5A240DD3B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BA62D6-9FDB-1B47-8944-D3FE3B1DAF2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1FA9EF-270C-B847-ACCD-C32AF72973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2C49F69-9EB1-D543-80DB-330D8FDB557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BEC0302-5DCA-904A-9FEC-1EF33589B8D1}"/>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8" name="Footer Placeholder 7">
            <a:extLst>
              <a:ext uri="{FF2B5EF4-FFF2-40B4-BE49-F238E27FC236}">
                <a16:creationId xmlns:a16="http://schemas.microsoft.com/office/drawing/2014/main" id="{7A72ABDB-F8A2-4843-8143-4AB5B4E9B8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9B22A7-EBD6-C443-93AC-8D152D271F3F}"/>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2672808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8B59-704D-8047-9D9A-54784A931D0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1795E9E-6B4E-9744-B1E6-545B83A72EE3}"/>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4" name="Footer Placeholder 3">
            <a:extLst>
              <a:ext uri="{FF2B5EF4-FFF2-40B4-BE49-F238E27FC236}">
                <a16:creationId xmlns:a16="http://schemas.microsoft.com/office/drawing/2014/main" id="{DCAEF24D-F8DD-1F4C-9870-C1EDEA348AD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10B4D1B-9F0D-9A4E-ADFC-BD68DDB656C2}"/>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371504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3ED2DC-53D4-2E45-A6FF-BAEAE824EE08}"/>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3" name="Footer Placeholder 2">
            <a:extLst>
              <a:ext uri="{FF2B5EF4-FFF2-40B4-BE49-F238E27FC236}">
                <a16:creationId xmlns:a16="http://schemas.microsoft.com/office/drawing/2014/main" id="{8B89E70D-C0EC-0643-8857-12E53C736A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5C37241-34DF-AD4E-B70E-5956DEF0CF3F}"/>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3630951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31593-9AAF-FC41-9635-FC738951B6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1BD87E4-A197-064D-919C-589E798175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40AF305-855B-734A-AF6B-F636D9B56C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FC1B2B-E93E-5547-B30F-B124B81DD952}"/>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6" name="Footer Placeholder 5">
            <a:extLst>
              <a:ext uri="{FF2B5EF4-FFF2-40B4-BE49-F238E27FC236}">
                <a16:creationId xmlns:a16="http://schemas.microsoft.com/office/drawing/2014/main" id="{08B6118E-BB5E-994D-8FDE-1CC2452963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5C3816-F2E7-5941-AFF5-B36D10EF29BB}"/>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1664723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EC92D-45F6-124F-B1A9-69CBBB5CAA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B07D7D0-2CF4-234B-AE99-A390B6B0B7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9B2548C-4017-344E-B2DD-069F5D7530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C91368-3D70-1042-AC51-1D5A4523EDDB}"/>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6" name="Footer Placeholder 5">
            <a:extLst>
              <a:ext uri="{FF2B5EF4-FFF2-40B4-BE49-F238E27FC236}">
                <a16:creationId xmlns:a16="http://schemas.microsoft.com/office/drawing/2014/main" id="{FDAF52B4-D5FA-6947-833E-5F8DF5277D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5E0346-7F72-8843-B315-145DC4615CAE}"/>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1935493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25448-C443-4E40-B7A1-99654285E32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888575E-374A-B948-B348-534ECB57D9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4925C9-5E1C-5A45-B2F2-6D58F4681AA1}"/>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5" name="Footer Placeholder 4">
            <a:extLst>
              <a:ext uri="{FF2B5EF4-FFF2-40B4-BE49-F238E27FC236}">
                <a16:creationId xmlns:a16="http://schemas.microsoft.com/office/drawing/2014/main" id="{6230A1F2-E353-6A4E-BE9A-EA11AAE4DC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45906B-21E0-2C47-AAC5-2AB75158D0C3}"/>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3060761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C32BFB-5437-524B-B95D-9D90078C1A5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8C771D2-EBF9-7945-88C9-4D4574166B8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059113-3B3F-084D-9B1E-B59195E24D8E}"/>
              </a:ext>
            </a:extLst>
          </p:cNvPr>
          <p:cNvSpPr>
            <a:spLocks noGrp="1"/>
          </p:cNvSpPr>
          <p:nvPr>
            <p:ph type="dt" sz="half" idx="10"/>
          </p:nvPr>
        </p:nvSpPr>
        <p:spPr/>
        <p:txBody>
          <a:bodyPr/>
          <a:lstStyle/>
          <a:p>
            <a:fld id="{CC12043C-6BC9-794D-9ABD-327B9E076BAA}" type="datetimeFigureOut">
              <a:rPr lang="en-US" smtClean="0"/>
              <a:t>3/21/2020</a:t>
            </a:fld>
            <a:endParaRPr lang="en-US"/>
          </a:p>
        </p:txBody>
      </p:sp>
      <p:sp>
        <p:nvSpPr>
          <p:cNvPr id="5" name="Footer Placeholder 4">
            <a:extLst>
              <a:ext uri="{FF2B5EF4-FFF2-40B4-BE49-F238E27FC236}">
                <a16:creationId xmlns:a16="http://schemas.microsoft.com/office/drawing/2014/main" id="{D67D34B1-5ED7-0B4B-B26E-94CC3F8FB4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31DE06-C755-5944-8F82-964793A50A82}"/>
              </a:ext>
            </a:extLst>
          </p:cNvPr>
          <p:cNvSpPr>
            <a:spLocks noGrp="1"/>
          </p:cNvSpPr>
          <p:nvPr>
            <p:ph type="sldNum" sz="quarter" idx="12"/>
          </p:nvPr>
        </p:nvSpPr>
        <p:spPr/>
        <p:txBody>
          <a:bodyPr/>
          <a:lstStyle/>
          <a:p>
            <a:fld id="{7E860C6F-F5F1-5C46-8F75-76B1610A1314}" type="slidenum">
              <a:rPr lang="en-US" smtClean="0"/>
              <a:t>‹#›</a:t>
            </a:fld>
            <a:endParaRPr lang="en-US"/>
          </a:p>
        </p:txBody>
      </p:sp>
    </p:spTree>
    <p:extLst>
      <p:ext uri="{BB962C8B-B14F-4D97-AF65-F5344CB8AC3E}">
        <p14:creationId xmlns:p14="http://schemas.microsoft.com/office/powerpoint/2010/main" val="533788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211427-FB8D-FF44-9099-DC1BAD1866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994575-4C1F-D640-9C23-A5E981EB66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B30B50-9E5B-5645-B89B-DDE0523047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12043C-6BC9-794D-9ABD-327B9E076BAA}" type="datetimeFigureOut">
              <a:rPr lang="en-US" smtClean="0"/>
              <a:t>3/21/2020</a:t>
            </a:fld>
            <a:endParaRPr lang="en-US"/>
          </a:p>
        </p:txBody>
      </p:sp>
      <p:sp>
        <p:nvSpPr>
          <p:cNvPr id="5" name="Footer Placeholder 4">
            <a:extLst>
              <a:ext uri="{FF2B5EF4-FFF2-40B4-BE49-F238E27FC236}">
                <a16:creationId xmlns:a16="http://schemas.microsoft.com/office/drawing/2014/main" id="{18A81D24-1C74-384F-885C-D804B2AF58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EE94D4B-75C8-194B-BFAC-4A1700D9CB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860C6F-F5F1-5C46-8F75-76B1610A1314}" type="slidenum">
              <a:rPr lang="en-US" smtClean="0"/>
              <a:t>‹#›</a:t>
            </a:fld>
            <a:endParaRPr lang="en-US"/>
          </a:p>
        </p:txBody>
      </p:sp>
    </p:spTree>
    <p:extLst>
      <p:ext uri="{BB962C8B-B14F-4D97-AF65-F5344CB8AC3E}">
        <p14:creationId xmlns:p14="http://schemas.microsoft.com/office/powerpoint/2010/main" val="652368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hyperlink" Target="http://www.goodhotellondon.com/"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C1C2C84-7374-844D-82B9-DE07615BAE7D}"/>
              </a:ext>
            </a:extLst>
          </p:cNvPr>
          <p:cNvSpPr>
            <a:spLocks noGrp="1"/>
          </p:cNvSpPr>
          <p:nvPr>
            <p:ph type="ctrTitle"/>
          </p:nvPr>
        </p:nvSpPr>
        <p:spPr>
          <a:xfrm>
            <a:off x="6590662" y="4267832"/>
            <a:ext cx="4805996" cy="1297115"/>
          </a:xfrm>
        </p:spPr>
        <p:txBody>
          <a:bodyPr anchor="t">
            <a:normAutofit/>
          </a:bodyPr>
          <a:lstStyle/>
          <a:p>
            <a:pPr algn="l"/>
            <a:r>
              <a:rPr lang="en-US" sz="4400">
                <a:solidFill>
                  <a:srgbClr val="000000"/>
                </a:solidFill>
              </a:rPr>
              <a:t>Circular Economy</a:t>
            </a:r>
          </a:p>
        </p:txBody>
      </p:sp>
      <p:sp>
        <p:nvSpPr>
          <p:cNvPr id="3" name="Subtitle 2">
            <a:extLst>
              <a:ext uri="{FF2B5EF4-FFF2-40B4-BE49-F238E27FC236}">
                <a16:creationId xmlns:a16="http://schemas.microsoft.com/office/drawing/2014/main" id="{DCB3F76A-FB01-4F4B-883F-FA53C9044B92}"/>
              </a:ext>
            </a:extLst>
          </p:cNvPr>
          <p:cNvSpPr>
            <a:spLocks noGrp="1"/>
          </p:cNvSpPr>
          <p:nvPr>
            <p:ph type="subTitle" idx="1"/>
          </p:nvPr>
        </p:nvSpPr>
        <p:spPr>
          <a:xfrm>
            <a:off x="6590966" y="3428999"/>
            <a:ext cx="4805691" cy="838831"/>
          </a:xfrm>
        </p:spPr>
        <p:txBody>
          <a:bodyPr anchor="b">
            <a:normAutofit/>
          </a:bodyPr>
          <a:lstStyle/>
          <a:p>
            <a:pPr algn="l"/>
            <a:r>
              <a:rPr lang="en-US" sz="1800">
                <a:solidFill>
                  <a:srgbClr val="000000"/>
                </a:solidFill>
              </a:rPr>
              <a:t>By Abdul Khalique</a:t>
            </a: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Repeat">
            <a:extLst>
              <a:ext uri="{FF2B5EF4-FFF2-40B4-BE49-F238E27FC236}">
                <a16:creationId xmlns:a16="http://schemas.microsoft.com/office/drawing/2014/main" id="{2AC4B886-0153-4F3F-BB7B-6236E6F49AE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555629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AE28AE45-85DE-9A4C-B6D2-08A6CA1FA813}"/>
              </a:ext>
            </a:extLst>
          </p:cNvPr>
          <p:cNvSpPr>
            <a:spLocks noGrp="1"/>
          </p:cNvSpPr>
          <p:nvPr>
            <p:ph type="title"/>
          </p:nvPr>
        </p:nvSpPr>
        <p:spPr>
          <a:xfrm>
            <a:off x="640080" y="1243013"/>
            <a:ext cx="3855720" cy="4371974"/>
          </a:xfrm>
        </p:spPr>
        <p:txBody>
          <a:bodyPr>
            <a:normAutofit/>
          </a:bodyPr>
          <a:lstStyle/>
          <a:p>
            <a:r>
              <a:rPr lang="en-US">
                <a:solidFill>
                  <a:srgbClr val="FFFFFF"/>
                </a:solidFill>
              </a:rPr>
              <a:t>Introduction</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A1B7C5-A952-5445-88AE-DAA3FD1D6351}"/>
              </a:ext>
            </a:extLst>
          </p:cNvPr>
          <p:cNvSpPr>
            <a:spLocks noGrp="1"/>
          </p:cNvSpPr>
          <p:nvPr>
            <p:ph idx="1"/>
          </p:nvPr>
        </p:nvSpPr>
        <p:spPr>
          <a:xfrm>
            <a:off x="6172200" y="804672"/>
            <a:ext cx="5221224" cy="5230368"/>
          </a:xfrm>
        </p:spPr>
        <p:txBody>
          <a:bodyPr anchor="ctr">
            <a:normAutofit/>
          </a:bodyPr>
          <a:lstStyle/>
          <a:p>
            <a:r>
              <a:rPr lang="en-GB" sz="2400">
                <a:solidFill>
                  <a:srgbClr val="000000"/>
                </a:solidFill>
              </a:rPr>
              <a:t>A circular economy is based on the principles of designing out waste and pollution, keeping products and materials in use, and regenerating natural systems. (ellenmacarthur.com, 2020)</a:t>
            </a:r>
            <a:endParaRPr lang="en-US" sz="2400">
              <a:solidFill>
                <a:srgbClr val="000000"/>
              </a:solidFill>
            </a:endParaRPr>
          </a:p>
        </p:txBody>
      </p:sp>
    </p:spTree>
    <p:extLst>
      <p:ext uri="{BB962C8B-B14F-4D97-AF65-F5344CB8AC3E}">
        <p14:creationId xmlns:p14="http://schemas.microsoft.com/office/powerpoint/2010/main" val="23394307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1A23D-B74A-C441-AF4E-25E2AB3F2D7F}"/>
              </a:ext>
            </a:extLst>
          </p:cNvPr>
          <p:cNvSpPr>
            <a:spLocks noGrp="1"/>
          </p:cNvSpPr>
          <p:nvPr>
            <p:ph type="title"/>
          </p:nvPr>
        </p:nvSpPr>
        <p:spPr>
          <a:solidFill>
            <a:schemeClr val="accent1">
              <a:lumMod val="60000"/>
              <a:lumOff val="40000"/>
            </a:schemeClr>
          </a:solidFill>
        </p:spPr>
        <p:txBody>
          <a:bodyPr/>
          <a:lstStyle/>
          <a:p>
            <a:r>
              <a:rPr lang="en-US" dirty="0"/>
              <a:t>Differences between Linear vs Circular</a:t>
            </a:r>
          </a:p>
        </p:txBody>
      </p:sp>
      <p:graphicFrame>
        <p:nvGraphicFramePr>
          <p:cNvPr id="4" name="Content Placeholder 3">
            <a:extLst>
              <a:ext uri="{FF2B5EF4-FFF2-40B4-BE49-F238E27FC236}">
                <a16:creationId xmlns:a16="http://schemas.microsoft.com/office/drawing/2014/main" id="{90957E50-D237-F440-A383-8FB8CC5F3EE9}"/>
              </a:ext>
            </a:extLst>
          </p:cNvPr>
          <p:cNvGraphicFramePr>
            <a:graphicFrameLocks noGrp="1"/>
          </p:cNvGraphicFramePr>
          <p:nvPr>
            <p:ph idx="1"/>
            <p:extLst>
              <p:ext uri="{D42A27DB-BD31-4B8C-83A1-F6EECF244321}">
                <p14:modId xmlns:p14="http://schemas.microsoft.com/office/powerpoint/2010/main" val="3499828303"/>
              </p:ext>
            </p:extLst>
          </p:nvPr>
        </p:nvGraphicFramePr>
        <p:xfrm>
          <a:off x="1719262" y="2812574"/>
          <a:ext cx="8753475" cy="2377440"/>
        </p:xfrm>
        <a:graphic>
          <a:graphicData uri="http://schemas.openxmlformats.org/drawingml/2006/table">
            <a:tbl>
              <a:tblPr/>
              <a:tblGrid>
                <a:gridCol w="1609725">
                  <a:extLst>
                    <a:ext uri="{9D8B030D-6E8A-4147-A177-3AD203B41FA5}">
                      <a16:colId xmlns:a16="http://schemas.microsoft.com/office/drawing/2014/main" val="1437783430"/>
                    </a:ext>
                  </a:extLst>
                </a:gridCol>
                <a:gridCol w="3571875">
                  <a:extLst>
                    <a:ext uri="{9D8B030D-6E8A-4147-A177-3AD203B41FA5}">
                      <a16:colId xmlns:a16="http://schemas.microsoft.com/office/drawing/2014/main" val="3219348121"/>
                    </a:ext>
                  </a:extLst>
                </a:gridCol>
                <a:gridCol w="3571875">
                  <a:extLst>
                    <a:ext uri="{9D8B030D-6E8A-4147-A177-3AD203B41FA5}">
                      <a16:colId xmlns:a16="http://schemas.microsoft.com/office/drawing/2014/main" val="3752886801"/>
                    </a:ext>
                  </a:extLst>
                </a:gridCol>
              </a:tblGrid>
              <a:tr h="0">
                <a:tc>
                  <a:txBody>
                    <a:bodyPr/>
                    <a:lstStyle/>
                    <a:p>
                      <a:pPr fontAlgn="base"/>
                      <a:r>
                        <a:rPr lang="en-GB" b="1">
                          <a:solidFill>
                            <a:srgbClr val="000000"/>
                          </a:solidFill>
                          <a:effectLst/>
                        </a:rPr>
                        <a:t> </a:t>
                      </a:r>
                      <a:endParaRPr lang="en-GB">
                        <a:effectLst/>
                      </a:endParaRPr>
                    </a:p>
                  </a:txBody>
                  <a:tcPr anchor="ctr">
                    <a:lnL>
                      <a:noFill/>
                    </a:lnL>
                    <a:lnR>
                      <a:noFill/>
                    </a:lnR>
                    <a:lnT>
                      <a:noFill/>
                    </a:lnT>
                    <a:lnB>
                      <a:noFill/>
                    </a:lnB>
                  </a:tcPr>
                </a:tc>
                <a:tc>
                  <a:txBody>
                    <a:bodyPr/>
                    <a:lstStyle/>
                    <a:p>
                      <a:pPr fontAlgn="base"/>
                      <a:r>
                        <a:rPr lang="en-GB" b="1">
                          <a:solidFill>
                            <a:srgbClr val="000000"/>
                          </a:solidFill>
                          <a:effectLst/>
                        </a:rPr>
                        <a:t>Linear </a:t>
                      </a:r>
                      <a:endParaRPr lang="en-GB">
                        <a:effectLst/>
                      </a:endParaRPr>
                    </a:p>
                  </a:txBody>
                  <a:tcPr anchor="ctr">
                    <a:lnL>
                      <a:noFill/>
                    </a:lnL>
                    <a:lnR>
                      <a:noFill/>
                    </a:lnR>
                    <a:lnT>
                      <a:noFill/>
                    </a:lnT>
                    <a:lnB>
                      <a:noFill/>
                    </a:lnB>
                  </a:tcPr>
                </a:tc>
                <a:tc>
                  <a:txBody>
                    <a:bodyPr/>
                    <a:lstStyle/>
                    <a:p>
                      <a:pPr fontAlgn="base"/>
                      <a:r>
                        <a:rPr lang="en-GB" b="1">
                          <a:solidFill>
                            <a:srgbClr val="000000"/>
                          </a:solidFill>
                          <a:effectLst/>
                        </a:rPr>
                        <a:t>Circular </a:t>
                      </a:r>
                      <a:endParaRPr lang="en-GB">
                        <a:effectLst/>
                      </a:endParaRPr>
                    </a:p>
                  </a:txBody>
                  <a:tcPr anchor="ctr">
                    <a:lnL>
                      <a:noFill/>
                    </a:lnL>
                    <a:lnR>
                      <a:noFill/>
                    </a:lnR>
                    <a:lnT>
                      <a:noFill/>
                    </a:lnT>
                    <a:lnB>
                      <a:noFill/>
                    </a:lnB>
                  </a:tcPr>
                </a:tc>
                <a:extLst>
                  <a:ext uri="{0D108BD9-81ED-4DB2-BD59-A6C34878D82A}">
                    <a16:rowId xmlns:a16="http://schemas.microsoft.com/office/drawing/2014/main" val="3423563604"/>
                  </a:ext>
                </a:extLst>
              </a:tr>
              <a:tr h="0">
                <a:tc>
                  <a:txBody>
                    <a:bodyPr/>
                    <a:lstStyle/>
                    <a:p>
                      <a:pPr fontAlgn="base"/>
                      <a:r>
                        <a:rPr lang="en-GB" b="1">
                          <a:solidFill>
                            <a:srgbClr val="000000"/>
                          </a:solidFill>
                          <a:effectLst/>
                        </a:rPr>
                        <a:t>Step plan</a:t>
                      </a:r>
                      <a:endParaRPr lang="en-GB">
                        <a:effectLst/>
                      </a:endParaRPr>
                    </a:p>
                  </a:txBody>
                  <a:tcPr anchor="ctr">
                    <a:lnL>
                      <a:noFill/>
                    </a:lnL>
                    <a:lnR>
                      <a:noFill/>
                    </a:lnR>
                    <a:lnT>
                      <a:noFill/>
                    </a:lnT>
                    <a:lnB>
                      <a:noFill/>
                    </a:lnB>
                  </a:tcPr>
                </a:tc>
                <a:tc>
                  <a:txBody>
                    <a:bodyPr/>
                    <a:lstStyle/>
                    <a:p>
                      <a:pPr fontAlgn="base"/>
                      <a:r>
                        <a:rPr lang="en-GB">
                          <a:effectLst/>
                        </a:rPr>
                        <a:t>Take-make-dispose</a:t>
                      </a:r>
                    </a:p>
                  </a:txBody>
                  <a:tcPr anchor="ctr">
                    <a:lnL>
                      <a:noFill/>
                    </a:lnL>
                    <a:lnR>
                      <a:noFill/>
                    </a:lnR>
                    <a:lnT>
                      <a:noFill/>
                    </a:lnT>
                    <a:lnB>
                      <a:noFill/>
                    </a:lnB>
                  </a:tcPr>
                </a:tc>
                <a:tc>
                  <a:txBody>
                    <a:bodyPr/>
                    <a:lstStyle/>
                    <a:p>
                      <a:pPr fontAlgn="base"/>
                      <a:r>
                        <a:rPr lang="en-GB">
                          <a:effectLst/>
                        </a:rPr>
                        <a:t>Reduce-reuse-recycle</a:t>
                      </a:r>
                    </a:p>
                  </a:txBody>
                  <a:tcPr anchor="ctr">
                    <a:lnL>
                      <a:noFill/>
                    </a:lnL>
                    <a:lnR>
                      <a:noFill/>
                    </a:lnR>
                    <a:lnT>
                      <a:noFill/>
                    </a:lnT>
                    <a:lnB>
                      <a:noFill/>
                    </a:lnB>
                  </a:tcPr>
                </a:tc>
                <a:extLst>
                  <a:ext uri="{0D108BD9-81ED-4DB2-BD59-A6C34878D82A}">
                    <a16:rowId xmlns:a16="http://schemas.microsoft.com/office/drawing/2014/main" val="3647620450"/>
                  </a:ext>
                </a:extLst>
              </a:tr>
              <a:tr h="0">
                <a:tc>
                  <a:txBody>
                    <a:bodyPr/>
                    <a:lstStyle/>
                    <a:p>
                      <a:pPr fontAlgn="base"/>
                      <a:r>
                        <a:rPr lang="en-GB" b="1">
                          <a:solidFill>
                            <a:srgbClr val="000000"/>
                          </a:solidFill>
                          <a:effectLst/>
                        </a:rPr>
                        <a:t>Focus </a:t>
                      </a:r>
                      <a:endParaRPr lang="en-GB">
                        <a:effectLst/>
                      </a:endParaRPr>
                    </a:p>
                  </a:txBody>
                  <a:tcPr anchor="ctr">
                    <a:lnL>
                      <a:noFill/>
                    </a:lnL>
                    <a:lnR>
                      <a:noFill/>
                    </a:lnR>
                    <a:lnT>
                      <a:noFill/>
                    </a:lnT>
                    <a:lnB>
                      <a:noFill/>
                    </a:lnB>
                  </a:tcPr>
                </a:tc>
                <a:tc>
                  <a:txBody>
                    <a:bodyPr/>
                    <a:lstStyle/>
                    <a:p>
                      <a:pPr fontAlgn="base"/>
                      <a:r>
                        <a:rPr lang="en-GB" dirty="0">
                          <a:effectLst/>
                        </a:rPr>
                        <a:t>Eco-Efficiency</a:t>
                      </a:r>
                    </a:p>
                  </a:txBody>
                  <a:tcPr anchor="ctr">
                    <a:lnL>
                      <a:noFill/>
                    </a:lnL>
                    <a:lnR>
                      <a:noFill/>
                    </a:lnR>
                    <a:lnT>
                      <a:noFill/>
                    </a:lnT>
                    <a:lnB>
                      <a:noFill/>
                    </a:lnB>
                    <a:solidFill>
                      <a:schemeClr val="bg1"/>
                    </a:solidFill>
                  </a:tcPr>
                </a:tc>
                <a:tc>
                  <a:txBody>
                    <a:bodyPr/>
                    <a:lstStyle/>
                    <a:p>
                      <a:pPr fontAlgn="base"/>
                      <a:r>
                        <a:rPr lang="en-GB">
                          <a:effectLst/>
                        </a:rPr>
                        <a:t>Eco-Effectivity</a:t>
                      </a:r>
                    </a:p>
                  </a:txBody>
                  <a:tcPr anchor="ctr">
                    <a:lnL>
                      <a:noFill/>
                    </a:lnL>
                    <a:lnR>
                      <a:noFill/>
                    </a:lnR>
                    <a:lnT>
                      <a:noFill/>
                    </a:lnT>
                    <a:lnB>
                      <a:noFill/>
                    </a:lnB>
                  </a:tcPr>
                </a:tc>
                <a:extLst>
                  <a:ext uri="{0D108BD9-81ED-4DB2-BD59-A6C34878D82A}">
                    <a16:rowId xmlns:a16="http://schemas.microsoft.com/office/drawing/2014/main" val="1686396009"/>
                  </a:ext>
                </a:extLst>
              </a:tr>
              <a:tr h="0">
                <a:tc>
                  <a:txBody>
                    <a:bodyPr/>
                    <a:lstStyle/>
                    <a:p>
                      <a:pPr fontAlgn="base"/>
                      <a:r>
                        <a:rPr lang="en-GB" b="1">
                          <a:solidFill>
                            <a:srgbClr val="000000"/>
                          </a:solidFill>
                          <a:effectLst/>
                        </a:rPr>
                        <a:t>System boundaries</a:t>
                      </a:r>
                      <a:endParaRPr lang="en-GB">
                        <a:effectLst/>
                      </a:endParaRPr>
                    </a:p>
                  </a:txBody>
                  <a:tcPr anchor="ctr">
                    <a:lnL>
                      <a:noFill/>
                    </a:lnL>
                    <a:lnR>
                      <a:noFill/>
                    </a:lnR>
                    <a:lnT>
                      <a:noFill/>
                    </a:lnT>
                    <a:lnB>
                      <a:noFill/>
                    </a:lnB>
                  </a:tcPr>
                </a:tc>
                <a:tc>
                  <a:txBody>
                    <a:bodyPr/>
                    <a:lstStyle/>
                    <a:p>
                      <a:pPr fontAlgn="base"/>
                      <a:r>
                        <a:rPr lang="en-GB">
                          <a:effectLst/>
                        </a:rPr>
                        <a:t>Short term, from purchase to sales</a:t>
                      </a:r>
                    </a:p>
                  </a:txBody>
                  <a:tcPr anchor="ctr">
                    <a:lnL>
                      <a:noFill/>
                    </a:lnL>
                    <a:lnR>
                      <a:noFill/>
                    </a:lnR>
                    <a:lnT>
                      <a:noFill/>
                    </a:lnT>
                    <a:lnB>
                      <a:noFill/>
                    </a:lnB>
                  </a:tcPr>
                </a:tc>
                <a:tc>
                  <a:txBody>
                    <a:bodyPr/>
                    <a:lstStyle/>
                    <a:p>
                      <a:pPr fontAlgn="base"/>
                      <a:r>
                        <a:rPr lang="en-GB">
                          <a:effectLst/>
                        </a:rPr>
                        <a:t>Long term, multiple life cycles</a:t>
                      </a:r>
                    </a:p>
                  </a:txBody>
                  <a:tcPr anchor="ctr">
                    <a:lnL>
                      <a:noFill/>
                    </a:lnL>
                    <a:lnR>
                      <a:noFill/>
                    </a:lnR>
                    <a:lnT>
                      <a:noFill/>
                    </a:lnT>
                    <a:lnB>
                      <a:noFill/>
                    </a:lnB>
                  </a:tcPr>
                </a:tc>
                <a:extLst>
                  <a:ext uri="{0D108BD9-81ED-4DB2-BD59-A6C34878D82A}">
                    <a16:rowId xmlns:a16="http://schemas.microsoft.com/office/drawing/2014/main" val="3879577151"/>
                  </a:ext>
                </a:extLst>
              </a:tr>
              <a:tr h="0">
                <a:tc>
                  <a:txBody>
                    <a:bodyPr/>
                    <a:lstStyle/>
                    <a:p>
                      <a:pPr fontAlgn="base"/>
                      <a:r>
                        <a:rPr lang="en-GB" b="1">
                          <a:solidFill>
                            <a:srgbClr val="000000"/>
                          </a:solidFill>
                          <a:effectLst/>
                        </a:rPr>
                        <a:t>Reuse</a:t>
                      </a:r>
                      <a:endParaRPr lang="en-GB">
                        <a:effectLst/>
                      </a:endParaRPr>
                    </a:p>
                  </a:txBody>
                  <a:tcPr anchor="ctr">
                    <a:lnL>
                      <a:noFill/>
                    </a:lnL>
                    <a:lnR>
                      <a:noFill/>
                    </a:lnR>
                    <a:lnT>
                      <a:noFill/>
                    </a:lnT>
                    <a:lnB>
                      <a:noFill/>
                    </a:lnB>
                  </a:tcPr>
                </a:tc>
                <a:tc>
                  <a:txBody>
                    <a:bodyPr/>
                    <a:lstStyle/>
                    <a:p>
                      <a:pPr fontAlgn="base"/>
                      <a:r>
                        <a:rPr lang="en-GB" dirty="0">
                          <a:effectLst/>
                        </a:rPr>
                        <a:t>Downcycling,</a:t>
                      </a:r>
                    </a:p>
                  </a:txBody>
                  <a:tcPr anchor="ctr">
                    <a:lnL>
                      <a:noFill/>
                    </a:lnL>
                    <a:lnR>
                      <a:noFill/>
                    </a:lnR>
                    <a:lnT>
                      <a:noFill/>
                    </a:lnT>
                    <a:lnB>
                      <a:noFill/>
                    </a:lnB>
                  </a:tcPr>
                </a:tc>
                <a:tc>
                  <a:txBody>
                    <a:bodyPr/>
                    <a:lstStyle/>
                    <a:p>
                      <a:pPr fontAlgn="base"/>
                      <a:r>
                        <a:rPr lang="en-GB" dirty="0">
                          <a:effectLst/>
                        </a:rPr>
                        <a:t>Upcycling, cascading and high grade recycling.</a:t>
                      </a:r>
                    </a:p>
                  </a:txBody>
                  <a:tcPr anchor="ctr">
                    <a:lnL>
                      <a:noFill/>
                    </a:lnL>
                    <a:lnR>
                      <a:noFill/>
                    </a:lnR>
                    <a:lnT>
                      <a:noFill/>
                    </a:lnT>
                    <a:lnB>
                      <a:noFill/>
                    </a:lnB>
                  </a:tcPr>
                </a:tc>
                <a:extLst>
                  <a:ext uri="{0D108BD9-81ED-4DB2-BD59-A6C34878D82A}">
                    <a16:rowId xmlns:a16="http://schemas.microsoft.com/office/drawing/2014/main" val="388359414"/>
                  </a:ext>
                </a:extLst>
              </a:tr>
            </a:tbl>
          </a:graphicData>
        </a:graphic>
      </p:graphicFrame>
      <p:sp>
        <p:nvSpPr>
          <p:cNvPr id="6" name="Rectangle 5">
            <a:extLst>
              <a:ext uri="{FF2B5EF4-FFF2-40B4-BE49-F238E27FC236}">
                <a16:creationId xmlns:a16="http://schemas.microsoft.com/office/drawing/2014/main" id="{AEACA809-287F-A54A-AD6C-B6CB8B71F420}"/>
              </a:ext>
            </a:extLst>
          </p:cNvPr>
          <p:cNvSpPr/>
          <p:nvPr/>
        </p:nvSpPr>
        <p:spPr>
          <a:xfrm>
            <a:off x="2909455" y="5388570"/>
            <a:ext cx="6096000" cy="369332"/>
          </a:xfrm>
          <a:prstGeom prst="rect">
            <a:avLst/>
          </a:prstGeom>
        </p:spPr>
        <p:txBody>
          <a:bodyPr>
            <a:spAutoFit/>
          </a:bodyPr>
          <a:lstStyle/>
          <a:p>
            <a:r>
              <a:rPr lang="en-US"/>
              <a:t>kenniskaarten.hetgroenebrein.nl (2020)</a:t>
            </a:r>
            <a:endParaRPr lang="en-US" dirty="0"/>
          </a:p>
        </p:txBody>
      </p:sp>
    </p:spTree>
    <p:extLst>
      <p:ext uri="{BB962C8B-B14F-4D97-AF65-F5344CB8AC3E}">
        <p14:creationId xmlns:p14="http://schemas.microsoft.com/office/powerpoint/2010/main" val="438474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24CF28E-20E0-6F4C-95DA-5A7BF7A6D088}"/>
              </a:ext>
            </a:extLst>
          </p:cNvPr>
          <p:cNvSpPr>
            <a:spLocks noGrp="1"/>
          </p:cNvSpPr>
          <p:nvPr>
            <p:ph type="title"/>
          </p:nvPr>
        </p:nvSpPr>
        <p:spPr>
          <a:xfrm>
            <a:off x="6094105" y="802955"/>
            <a:ext cx="4977976" cy="1454051"/>
          </a:xfrm>
        </p:spPr>
        <p:txBody>
          <a:bodyPr>
            <a:normAutofit/>
          </a:bodyPr>
          <a:lstStyle/>
          <a:p>
            <a:r>
              <a:rPr lang="en-US">
                <a:solidFill>
                  <a:srgbClr val="000000"/>
                </a:solidFill>
              </a:rPr>
              <a:t>Hotels using circular approach</a:t>
            </a:r>
          </a:p>
        </p:txBody>
      </p:sp>
      <p:sp>
        <p:nvSpPr>
          <p:cNvPr id="1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Graphic 6" descr="Sustainability">
            <a:extLst>
              <a:ext uri="{FF2B5EF4-FFF2-40B4-BE49-F238E27FC236}">
                <a16:creationId xmlns:a16="http://schemas.microsoft.com/office/drawing/2014/main" id="{F628F30D-CEE6-4E32-B704-BE990A7AAB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436431DD-FBE5-8E4F-A5FC-94FFE3B782E6}"/>
              </a:ext>
            </a:extLst>
          </p:cNvPr>
          <p:cNvSpPr>
            <a:spLocks noGrp="1"/>
          </p:cNvSpPr>
          <p:nvPr>
            <p:ph idx="1"/>
          </p:nvPr>
        </p:nvSpPr>
        <p:spPr>
          <a:xfrm>
            <a:off x="6090574" y="2421682"/>
            <a:ext cx="4977578" cy="3639289"/>
          </a:xfrm>
        </p:spPr>
        <p:txBody>
          <a:bodyPr anchor="ctr">
            <a:normAutofit/>
          </a:bodyPr>
          <a:lstStyle/>
          <a:p>
            <a:pPr fontAlgn="base"/>
            <a:r>
              <a:rPr lang="en-GB" sz="1400">
                <a:solidFill>
                  <a:srgbClr val="000000"/>
                </a:solidFill>
              </a:rPr>
              <a:t>Recycling and sustainability has become a firm focus within the hospitality sector, with many venues taking measures such as replacing plastic straws with recyclable paper or reusable stainless steel options, and shifting from paper towels to washable fabrics. Research suggests that by taking small steps such as these, hotel waste could be reduced by 16 percent, pub waste by 30 percent, and nightclub waste by up to 98%.</a:t>
            </a:r>
          </a:p>
          <a:p>
            <a:pPr fontAlgn="base"/>
            <a:r>
              <a:rPr lang="en-GB" sz="1400">
                <a:solidFill>
                  <a:srgbClr val="000000"/>
                </a:solidFill>
              </a:rPr>
              <a:t>Solar panels are becoming a more common sight, generating energy to power restaurants and bars through renewable sources, while some hotels are going even further to transform the linear economy into something more circular. </a:t>
            </a:r>
          </a:p>
          <a:p>
            <a:pPr fontAlgn="base"/>
            <a:r>
              <a:rPr lang="en-GB" sz="1400">
                <a:solidFill>
                  <a:srgbClr val="000000"/>
                </a:solidFill>
              </a:rPr>
              <a:t>The QO Amsterdam, for example, is famous for its aquarium, making use of natural fish waste to provide essential nutrients to the hotel’s greenhouse plants; all of which are grown as ingredients to stock the on-site restaurants and feed hungry guests. (dawnvale.com, 2020) </a:t>
            </a:r>
          </a:p>
          <a:p>
            <a:endParaRPr lang="en-US" sz="1400">
              <a:solidFill>
                <a:srgbClr val="000000"/>
              </a:solidFill>
            </a:endParaRPr>
          </a:p>
        </p:txBody>
      </p:sp>
    </p:spTree>
    <p:extLst>
      <p:ext uri="{BB962C8B-B14F-4D97-AF65-F5344CB8AC3E}">
        <p14:creationId xmlns:p14="http://schemas.microsoft.com/office/powerpoint/2010/main" val="2199599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B53A97D-30FD-B241-B6B1-EC949C93156F}"/>
              </a:ext>
            </a:extLst>
          </p:cNvPr>
          <p:cNvSpPr>
            <a:spLocks noGrp="1"/>
          </p:cNvSpPr>
          <p:nvPr>
            <p:ph type="title"/>
          </p:nvPr>
        </p:nvSpPr>
        <p:spPr>
          <a:xfrm>
            <a:off x="640079" y="2053641"/>
            <a:ext cx="3669161" cy="2760098"/>
          </a:xfrm>
        </p:spPr>
        <p:txBody>
          <a:bodyPr>
            <a:normAutofit/>
          </a:bodyPr>
          <a:lstStyle/>
          <a:p>
            <a:r>
              <a:rPr lang="en-US">
                <a:solidFill>
                  <a:srgbClr val="FFFFFF"/>
                </a:solidFill>
              </a:rPr>
              <a:t>CSR – corporate social responsibilities </a:t>
            </a:r>
          </a:p>
        </p:txBody>
      </p:sp>
      <p:sp>
        <p:nvSpPr>
          <p:cNvPr id="3" name="Content Placeholder 2">
            <a:extLst>
              <a:ext uri="{FF2B5EF4-FFF2-40B4-BE49-F238E27FC236}">
                <a16:creationId xmlns:a16="http://schemas.microsoft.com/office/drawing/2014/main" id="{C866A592-4D87-FA47-9558-2BF2DC4307AD}"/>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Corporate social responsibility (CSR) is a self-regulating business model that helps a company be socially accountable—to itself, its stakeholders, and the public (Chen, 2020) </a:t>
            </a:r>
          </a:p>
          <a:p>
            <a:endParaRPr lang="en-GB" sz="2200">
              <a:solidFill>
                <a:srgbClr val="000000"/>
              </a:solidFill>
            </a:endParaRPr>
          </a:p>
          <a:p>
            <a:r>
              <a:rPr lang="en-US" sz="2200">
                <a:solidFill>
                  <a:srgbClr val="000000"/>
                </a:solidFill>
              </a:rPr>
              <a:t>An example: </a:t>
            </a:r>
            <a:r>
              <a:rPr lang="en-GB" sz="2200" b="1">
                <a:solidFill>
                  <a:srgbClr val="000000"/>
                </a:solidFill>
                <a:hlinkClick r:id="rId3"/>
              </a:rPr>
              <a:t>Good Hotel</a:t>
            </a:r>
            <a:r>
              <a:rPr lang="en-GB" sz="2200">
                <a:solidFill>
                  <a:srgbClr val="000000"/>
                </a:solidFill>
              </a:rPr>
              <a:t> is a floating 148-room property that helps the long-term unemployed find work through a custom-made training program. After an initial training phase, candidates are given on-the-job training at Good Hotel (with a full-time salary) before receiving assistance to find permanent work. (pegs.com, 2017). </a:t>
            </a:r>
            <a:endParaRPr lang="en-US" sz="2200">
              <a:solidFill>
                <a:srgbClr val="000000"/>
              </a:solidFill>
            </a:endParaRPr>
          </a:p>
        </p:txBody>
      </p:sp>
    </p:spTree>
    <p:extLst>
      <p:ext uri="{BB962C8B-B14F-4D97-AF65-F5344CB8AC3E}">
        <p14:creationId xmlns:p14="http://schemas.microsoft.com/office/powerpoint/2010/main" val="1402076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5206297-4263-AA4A-9453-5443C0268927}"/>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rPr>
              <a:t>References</a:t>
            </a:r>
          </a:p>
        </p:txBody>
      </p:sp>
      <p:sp>
        <p:nvSpPr>
          <p:cNvPr id="3" name="Content Placeholder 2">
            <a:extLst>
              <a:ext uri="{FF2B5EF4-FFF2-40B4-BE49-F238E27FC236}">
                <a16:creationId xmlns:a16="http://schemas.microsoft.com/office/drawing/2014/main" id="{37EBB1AC-95E9-D543-8B5A-FDF5BE823B93}"/>
              </a:ext>
            </a:extLst>
          </p:cNvPr>
          <p:cNvSpPr>
            <a:spLocks noGrp="1"/>
          </p:cNvSpPr>
          <p:nvPr>
            <p:ph idx="1"/>
          </p:nvPr>
        </p:nvSpPr>
        <p:spPr>
          <a:xfrm>
            <a:off x="1179226" y="3092970"/>
            <a:ext cx="9833548" cy="2693976"/>
          </a:xfrm>
        </p:spPr>
        <p:txBody>
          <a:bodyPr>
            <a:normAutofit/>
          </a:bodyPr>
          <a:lstStyle/>
          <a:p>
            <a:r>
              <a:rPr lang="en-GB" sz="1300">
                <a:solidFill>
                  <a:srgbClr val="000000"/>
                </a:solidFill>
              </a:rPr>
              <a:t>Pegs.com. 2017. </a:t>
            </a:r>
            <a:r>
              <a:rPr lang="en-GB" sz="1300" i="1">
                <a:solidFill>
                  <a:srgbClr val="000000"/>
                </a:solidFill>
              </a:rPr>
              <a:t>5 Remarkable Hotels Innovating In Social Responsibility | Pegasus</a:t>
            </a:r>
            <a:r>
              <a:rPr lang="en-GB" sz="1300">
                <a:solidFill>
                  <a:srgbClr val="000000"/>
                </a:solidFill>
              </a:rPr>
              <a:t>. [online] Available at: &lt;https://www.pegs.com/blog/5-remarkable-hotels-innovating-in-social-responsibility/&gt; [Accessed 13 March 2020].</a:t>
            </a:r>
          </a:p>
          <a:p>
            <a:r>
              <a:rPr lang="en-GB" sz="1300">
                <a:solidFill>
                  <a:srgbClr val="000000"/>
                </a:solidFill>
              </a:rPr>
              <a:t>Kenniskaarten - het Groene Brein. 2020. </a:t>
            </a:r>
            <a:r>
              <a:rPr lang="en-GB" sz="1300" i="1">
                <a:solidFill>
                  <a:srgbClr val="000000"/>
                </a:solidFill>
              </a:rPr>
              <a:t>A Circular Economy Differs From A Linear Economy, But How?</a:t>
            </a:r>
            <a:r>
              <a:rPr lang="en-GB" sz="1300">
                <a:solidFill>
                  <a:srgbClr val="000000"/>
                </a:solidFill>
              </a:rPr>
              <a:t>. [online] Available at: &lt;https://kenniskaarten.hetgroenebrein.nl/en/knowledge-map-circular-economy/how-is-a-circular-economy-different-from-a-linear-economy/&gt; [Accessed 14 March 2020].</a:t>
            </a:r>
          </a:p>
          <a:p>
            <a:r>
              <a:rPr lang="en-GB" sz="1300">
                <a:solidFill>
                  <a:srgbClr val="000000"/>
                </a:solidFill>
              </a:rPr>
              <a:t>Dawnvale. 2020. </a:t>
            </a:r>
            <a:r>
              <a:rPr lang="en-GB" sz="1300" i="1">
                <a:solidFill>
                  <a:srgbClr val="000000"/>
                </a:solidFill>
              </a:rPr>
              <a:t>The Circular Economy: The Next Big Trend In Hospitality? – Dawnvale</a:t>
            </a:r>
            <a:r>
              <a:rPr lang="en-GB" sz="1300">
                <a:solidFill>
                  <a:srgbClr val="000000"/>
                </a:solidFill>
              </a:rPr>
              <a:t>. [online] Available at: &lt;https://www.dawnvale.com/news/the-circular-economy-the-next-big-trend-in-hospitality/&gt; [Accessed 14 March 2020].</a:t>
            </a:r>
          </a:p>
          <a:p>
            <a:r>
              <a:rPr lang="en-GB" sz="1300">
                <a:solidFill>
                  <a:srgbClr val="000000"/>
                </a:solidFill>
              </a:rPr>
              <a:t>Ellenmacarthurfoundation.org. 2020. </a:t>
            </a:r>
            <a:r>
              <a:rPr lang="en-GB" sz="1300" i="1">
                <a:solidFill>
                  <a:srgbClr val="000000"/>
                </a:solidFill>
              </a:rPr>
              <a:t>What Is The Circular Economy?</a:t>
            </a:r>
            <a:r>
              <a:rPr lang="en-GB" sz="1300">
                <a:solidFill>
                  <a:srgbClr val="000000"/>
                </a:solidFill>
              </a:rPr>
              <a:t>. [online] Available at: &lt;https://www.ellenmacarthurfoundation.org/circular-economy/what-is-the-circular-economy&gt; [Accessed 14 March 2020].</a:t>
            </a:r>
          </a:p>
          <a:p>
            <a:r>
              <a:rPr lang="en-GB" sz="1300">
                <a:solidFill>
                  <a:srgbClr val="000000"/>
                </a:solidFill>
              </a:rPr>
              <a:t>Chen, J., 2020. </a:t>
            </a:r>
            <a:r>
              <a:rPr lang="en-GB" sz="1300" i="1">
                <a:solidFill>
                  <a:srgbClr val="000000"/>
                </a:solidFill>
              </a:rPr>
              <a:t>Corporate Social Responsibility (CSR)</a:t>
            </a:r>
            <a:r>
              <a:rPr lang="en-GB" sz="1300">
                <a:solidFill>
                  <a:srgbClr val="000000"/>
                </a:solidFill>
              </a:rPr>
              <a:t>. [online] Investopedia. Available at: &lt;https://www.investopedia.com/terms/c/corp-social-responsibility.asp&gt; [Accessed 14 March 2020].</a:t>
            </a:r>
            <a:endParaRPr lang="en-US" sz="1300">
              <a:solidFill>
                <a:srgbClr val="000000"/>
              </a:solidFill>
            </a:endParaRPr>
          </a:p>
        </p:txBody>
      </p:sp>
    </p:spTree>
    <p:extLst>
      <p:ext uri="{BB962C8B-B14F-4D97-AF65-F5344CB8AC3E}">
        <p14:creationId xmlns:p14="http://schemas.microsoft.com/office/powerpoint/2010/main" val="2778580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965</TotalTime>
  <Words>513</Words>
  <Application>Microsoft Office PowerPoint</Application>
  <PresentationFormat>Widescreen</PresentationFormat>
  <Paragraphs>35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Circular Economy</vt:lpstr>
      <vt:lpstr>Introduction</vt:lpstr>
      <vt:lpstr>Differences between Linear vs Circular</vt:lpstr>
      <vt:lpstr>Hotels using circular approach</vt:lpstr>
      <vt:lpstr>CSR – corporate social responsibilities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Circular Economy</dc:title>
  <dc:creator>Yasmin Khalique</dc:creator>
  <cp:lastModifiedBy>Samantha Birdsell</cp:lastModifiedBy>
  <cp:revision>1</cp:revision>
  <dcterms:created xsi:type="dcterms:W3CDTF">2020-03-14T23:24:09Z</dcterms:created>
  <dcterms:modified xsi:type="dcterms:W3CDTF">2020-03-21T17:25:54Z</dcterms:modified>
</cp:coreProperties>
</file>