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46"/>
  </p:notesMasterIdLst>
  <p:sldIdLst>
    <p:sldId id="256" r:id="rId3"/>
    <p:sldId id="304" r:id="rId4"/>
    <p:sldId id="314" r:id="rId5"/>
    <p:sldId id="286" r:id="rId6"/>
    <p:sldId id="315" r:id="rId7"/>
    <p:sldId id="325" r:id="rId8"/>
    <p:sldId id="329" r:id="rId9"/>
    <p:sldId id="327" r:id="rId10"/>
    <p:sldId id="323" r:id="rId11"/>
    <p:sldId id="324" r:id="rId12"/>
    <p:sldId id="317" r:id="rId13"/>
    <p:sldId id="318" r:id="rId14"/>
    <p:sldId id="319" r:id="rId15"/>
    <p:sldId id="320" r:id="rId16"/>
    <p:sldId id="288" r:id="rId17"/>
    <p:sldId id="290" r:id="rId18"/>
    <p:sldId id="289" r:id="rId19"/>
    <p:sldId id="297" r:id="rId20"/>
    <p:sldId id="296" r:id="rId21"/>
    <p:sldId id="298" r:id="rId22"/>
    <p:sldId id="299" r:id="rId23"/>
    <p:sldId id="301" r:id="rId24"/>
    <p:sldId id="295" r:id="rId25"/>
    <p:sldId id="294" r:id="rId26"/>
    <p:sldId id="292" r:id="rId27"/>
    <p:sldId id="293" r:id="rId28"/>
    <p:sldId id="330" r:id="rId29"/>
    <p:sldId id="331" r:id="rId30"/>
    <p:sldId id="326" r:id="rId31"/>
    <p:sldId id="258" r:id="rId32"/>
    <p:sldId id="259" r:id="rId33"/>
    <p:sldId id="260" r:id="rId34"/>
    <p:sldId id="328" r:id="rId35"/>
    <p:sldId id="262" r:id="rId36"/>
    <p:sldId id="266" r:id="rId37"/>
    <p:sldId id="263" r:id="rId38"/>
    <p:sldId id="264" r:id="rId39"/>
    <p:sldId id="265" r:id="rId40"/>
    <p:sldId id="302" r:id="rId41"/>
    <p:sldId id="303" r:id="rId42"/>
    <p:sldId id="305" r:id="rId43"/>
    <p:sldId id="332" r:id="rId44"/>
    <p:sldId id="333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33" autoAdjust="0"/>
    <p:restoredTop sz="94660"/>
  </p:normalViewPr>
  <p:slideViewPr>
    <p:cSldViewPr snapToGrid="0">
      <p:cViewPr varScale="1">
        <p:scale>
          <a:sx n="62" d="100"/>
          <a:sy n="62" d="100"/>
        </p:scale>
        <p:origin x="78" y="9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viewProps" Target="viewProps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1393B2-B22A-40B1-95D9-13790749C886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8C829-DFE2-4EDD-89D7-2B9E451BFC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791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47546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402EAC-B2E9-40BB-A0CB-DA6411031C1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434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94486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2551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4161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38527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91988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66876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in particular, I want to introduce you to one branch of postcolonial scholarship which has had an important impact on history as a scholarly discipline in the past four decades: the writings and practices of the Subaltern Studies group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Most immediately, Subaltern Studies refers to an academic journal which was established by the historian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Ranajit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Guha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 1982 and which published ten editions up to the year 2000 – although its influence on scholarly debates far transcends the ultimate fracturing of the initial Subaltern Studies group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Guha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was born in India, and his scholarship and that of other Subaltern Studies group members focused on the Indian subcontinent, and in particular the history of peasantry in South Asia - cite titles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Emphasis on peasantry situated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Guha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 a practitioner of ‘history from below’ - a phrase whose modern connotations derive from 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historiography of the French Revolution and British social history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Indeed, while very much opposed to British imperialism,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anglophilia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an important element of Subaltern Studies scholarship[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 a point of detail, though it is worth noting that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Guha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worked mostly in Western institutions and that he wrote in English throughout his career - and Subaltern Studies was published by Oxford University’s New Delhi press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25AB64-6706-41D0-93EE-3471923F4CC1}" type="slidenum">
              <a:rPr lang="en-GB" smtClean="0">
                <a:solidFill>
                  <a:prstClr val="black"/>
                </a:solidFill>
              </a:rPr>
              <a:pPr/>
              <a:t>12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25127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this point, you might be wondering ‘but what is a Subaltern anyway’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Answering this is not straightforward since the word has had multiple meanings – all of which relate to some degree to the ideas of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Guha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his followers.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English, the phrase ‘subaltern’ originated in reference to peasants or vassals during Medieval period, before coming to denote lower ranks of military – again, especially soldiers of peasant origin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phrase ‘subaltern’ gained further circulation and nuance through its use to refer to a literary subgenre in 19th century – novels, memoirs and histories of low-ranking militia who served in colonial campaigns (including in India) and World War One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Nonetheless, the specific use by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Guha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derived from the Italian Marxist Antonio Gramsci (1891–1937) to designate any class of people – but especially peasants and workers – subject to the power and authority hegemony of another more powerful class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Guha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came at his subject from a decidedly Marxist stance: Gramsci’s work had been popularised in the Anglophone academy by Raymond Williams, one of the leading thinkers of the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socalled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New Left of the 1960s onwards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the same time, though, the phrase subaltern was an effective choice as it encompassed all these prior meanings and their historical baggage: Subaltern Studies, like the term itself, is concerned with intersecting histories of empire and class – and there deep-rooted, historical character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8F1023-3D7F-4B2C-AFA1-4BEC0D3B321B}" type="slidenum">
              <a:rPr lang="en-GB" smtClean="0">
                <a:solidFill>
                  <a:prstClr val="black"/>
                </a:solidFill>
              </a:rPr>
              <a:pPr/>
              <a:t>13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3289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But for all its eclecticism, Subaltern Studies was interested principally in the discipline of history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very first edition set its stall out in this respect, with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Guha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producing a veritable manifesto for the journal entitled ‘On Some Aspects of the Historiography of Colonial India’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question about historiography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Guha’s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survey of existing history-writing about India established two traditions which he believed to be inadequate, even reactionary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First of all, he decried how the history of India had been written in a jaundiced fashion from the perspective of the coloniser, with all the prejudices, biases and stereotypes which characterised British rule in South Asia.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But just as importantly – and something which sometimes goes overlooked in writing about the Subaltern Studies group –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Guha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was equally put off by what he termed ‘bourgeois nationalist’ historiography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 is, he felt that from the time of independence up until 1982, history-writing had been largely preserve of postcolonial India’s controlling elite – and that the historiography of the colonial period had been written in such a way as to legitimate the authority of the Indian National Congress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Guha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felt that despite its credentials as being associated with decolonisation that the second tradition bore many similarities with the former – especially in its tendency to downplay the activism and agency of the lower orders of society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8F1023-3D7F-4B2C-AFA1-4BEC0D3B321B}" type="slidenum">
              <a:rPr lang="en-GB" smtClean="0">
                <a:solidFill>
                  <a:prstClr val="black"/>
                </a:solidFill>
              </a:rPr>
              <a:pPr/>
              <a:t>14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62571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F4836-F42A-4D62-BAEC-5F36FEF7322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2537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F4836-F42A-4D62-BAEC-5F36FEF7322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7532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F4836-F42A-4D62-BAEC-5F36FEF7322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9858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F4836-F42A-4D62-BAEC-5F36FEF7322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3827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F4836-F42A-4D62-BAEC-5F36FEF7322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1473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F4836-F42A-4D62-BAEC-5F36FEF7322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4227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F4836-F42A-4D62-BAEC-5F36FEF7322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8775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F4836-F42A-4D62-BAEC-5F36FEF7322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6600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F4836-F42A-4D62-BAEC-5F36FEF7322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4932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F4836-F42A-4D62-BAEC-5F36FEF7322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59463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402EAC-B2E9-40BB-A0CB-DA6411031C1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338668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442844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39458" indent="-284407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37628" indent="-227526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92679" indent="-227526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47730" indent="-227526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02781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57833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12884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67935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0102" fontAlgn="base">
              <a:spcBef>
                <a:spcPct val="0"/>
              </a:spcBef>
              <a:spcAft>
                <a:spcPct val="0"/>
              </a:spcAft>
              <a:defRPr/>
            </a:pPr>
            <a:fld id="{D3A9240F-3307-4BB4-8AEB-AB51150F33B6}" type="slidenum">
              <a:rPr lang="en-GB" altLang="en-US">
                <a:solidFill>
                  <a:srgbClr val="000000"/>
                </a:solidFill>
              </a:rPr>
              <a:pPr defTabSz="910102" fontAlgn="base">
                <a:spcBef>
                  <a:spcPct val="0"/>
                </a:spcBef>
                <a:spcAft>
                  <a:spcPct val="0"/>
                </a:spcAft>
                <a:defRPr/>
              </a:pPr>
              <a:t>28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463297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836193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3402EAC-B2E9-40BB-A0CB-DA6411031C1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23089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113873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959199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264101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833326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525024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656358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654966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949844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36353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0191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C066-AA16-4A72-9C96-D334ECA41ED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9CD0-815C-4166-805A-4D3B6A175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244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C066-AA16-4A72-9C96-D334ECA41ED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9CD0-815C-4166-805A-4D3B6A175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20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C066-AA16-4A72-9C96-D334ECA41ED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9CD0-815C-4166-805A-4D3B6A175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922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C066-AA16-4A72-9C96-D334ECA41ED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9CD0-815C-4166-805A-4D3B6A175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596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C066-AA16-4A72-9C96-D334ECA41ED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9CD0-815C-4166-805A-4D3B6A175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148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C066-AA16-4A72-9C96-D334ECA41ED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9CD0-815C-4166-805A-4D3B6A175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814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C066-AA16-4A72-9C96-D334ECA41ED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9CD0-815C-4166-805A-4D3B6A175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200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C066-AA16-4A72-9C96-D334ECA41ED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9CD0-815C-4166-805A-4D3B6A175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299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C066-AA16-4A72-9C96-D334ECA41ED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9CD0-815C-4166-805A-4D3B6A175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419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C066-AA16-4A72-9C96-D334ECA41ED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9CD0-815C-4166-805A-4D3B6A175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91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C066-AA16-4A72-9C96-D334ECA41ED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9CD0-815C-4166-805A-4D3B6A175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8447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3184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498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00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9239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531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2732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8894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3746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9127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4681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10178-82A0-4F8A-8DC6-A4C281C3EB9D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71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3000"/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29C066-AA16-4A72-9C96-D334ECA41ED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B59CD0-815C-4166-805A-4D3B6A175F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299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3000"/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A10178-82A0-4F8A-8DC6-A4C281C3EB9D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DDEA76-D8DD-4B25-B387-44CE4E12B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966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gi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3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4018547"/>
            <a:ext cx="12192000" cy="2839453"/>
          </a:xfrm>
          <a:solidFill>
            <a:schemeClr val="bg1">
              <a:alpha val="54000"/>
            </a:schemeClr>
          </a:solidFill>
        </p:spPr>
        <p:txBody>
          <a:bodyPr lIns="360000" tIns="360000" rIns="360000" bIns="360000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600" dirty="0" smtClean="0">
                <a:latin typeface="Arial Black" panose="020B0A04020102020204" pitchFamily="34" charset="0"/>
              </a:rPr>
              <a:t>‘Let Every Mother Teach Her Son the Story of this Name with Pride!’: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600" dirty="0" smtClean="0">
                <a:latin typeface="Arial Black" panose="020B0A04020102020204" pitchFamily="34" charset="0"/>
              </a:rPr>
              <a:t>Interpreting the ‘First War of Indian Independence’ in </a:t>
            </a:r>
            <a:r>
              <a:rPr lang="en-GB" sz="3600" i="1" dirty="0" err="1" smtClean="0">
                <a:latin typeface="Arial Black" panose="020B0A04020102020204" pitchFamily="34" charset="0"/>
              </a:rPr>
              <a:t>Mangal</a:t>
            </a:r>
            <a:r>
              <a:rPr lang="en-GB" sz="3600" i="1" dirty="0" smtClean="0">
                <a:latin typeface="Arial Black" panose="020B0A04020102020204" pitchFamily="34" charset="0"/>
              </a:rPr>
              <a:t> Pandey: The Rising</a:t>
            </a:r>
            <a:endParaRPr lang="en-GB" sz="3600" i="1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316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38868" y="2745057"/>
            <a:ext cx="2514600" cy="3590925"/>
          </a:xfrm>
          <a:prstGeom prst="rect">
            <a:avLst/>
          </a:prstGeom>
        </p:spPr>
      </p:pic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5036949" y="511444"/>
            <a:ext cx="6318439" cy="5678219"/>
          </a:xfrm>
        </p:spPr>
        <p:txBody>
          <a:bodyPr/>
          <a:lstStyle/>
          <a:p>
            <a:r>
              <a:rPr lang="en-GB" dirty="0" smtClean="0"/>
              <a:t>Film released 2005; starring </a:t>
            </a:r>
            <a:r>
              <a:rPr lang="en-GB" dirty="0" err="1" smtClean="0"/>
              <a:t>Aamir</a:t>
            </a:r>
            <a:r>
              <a:rPr lang="en-GB" dirty="0" smtClean="0"/>
              <a:t> Khan – one of Bollywood’s biggest box office stars (plus producer of films such as </a:t>
            </a:r>
            <a:r>
              <a:rPr lang="en-GB" i="1" dirty="0" err="1" smtClean="0"/>
              <a:t>Lagaan</a:t>
            </a:r>
            <a:r>
              <a:rPr lang="en-GB" dirty="0" smtClean="0"/>
              <a:t>, 2001)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282722" y="365125"/>
            <a:ext cx="4462231" cy="6097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334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7675" y="365125"/>
            <a:ext cx="10906125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 smtClean="0">
                <a:latin typeface="Elephant" panose="02020904090505020303" pitchFamily="18" charset="0"/>
              </a:rPr>
              <a:t>Mangal</a:t>
            </a:r>
            <a:r>
              <a:rPr lang="en-GB" dirty="0" smtClean="0">
                <a:latin typeface="Elephant" panose="02020904090505020303" pitchFamily="18" charset="0"/>
              </a:rPr>
              <a:t> Pandey </a:t>
            </a:r>
            <a:r>
              <a:rPr lang="en-GB" dirty="0" smtClean="0">
                <a:latin typeface="Elephant" panose="02020904090505020303" pitchFamily="18" charset="0"/>
              </a:rPr>
              <a:t>(c.1828–1857</a:t>
            </a:r>
            <a:r>
              <a:rPr lang="en-GB" dirty="0" smtClean="0">
                <a:latin typeface="Elephant" panose="02020904090505020303" pitchFamily="18" charset="0"/>
              </a:rPr>
              <a:t>)</a:t>
            </a:r>
            <a:br>
              <a:rPr lang="en-GB" dirty="0" smtClean="0">
                <a:latin typeface="Elephant" panose="02020904090505020303" pitchFamily="18" charset="0"/>
              </a:rPr>
            </a:br>
            <a:r>
              <a:rPr lang="en-GB" dirty="0" smtClean="0">
                <a:latin typeface="Elephant" panose="02020904090505020303" pitchFamily="18" charset="0"/>
              </a:rPr>
              <a:t>34</a:t>
            </a:r>
            <a:r>
              <a:rPr lang="en-GB" baseline="30000" dirty="0" smtClean="0">
                <a:latin typeface="Elephant" panose="02020904090505020303" pitchFamily="18" charset="0"/>
              </a:rPr>
              <a:t>th</a:t>
            </a:r>
            <a:r>
              <a:rPr lang="en-GB" dirty="0" smtClean="0">
                <a:latin typeface="Elephant" panose="02020904090505020303" pitchFamily="18" charset="0"/>
              </a:rPr>
              <a:t> Bengal Native Infantry</a:t>
            </a:r>
            <a:br>
              <a:rPr lang="en-GB" dirty="0" smtClean="0">
                <a:latin typeface="Elephant" panose="02020904090505020303" pitchFamily="18" charset="0"/>
              </a:rPr>
            </a:br>
            <a:endParaRPr lang="en-GB" dirty="0">
              <a:latin typeface="Elephant" panose="020209040905050203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675" y="1825625"/>
            <a:ext cx="3219450" cy="47720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9588" y="1690688"/>
            <a:ext cx="2914008" cy="456168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/>
          <a:srcRect t="8484" b="8397"/>
          <a:stretch/>
        </p:blipFill>
        <p:spPr>
          <a:xfrm>
            <a:off x="8037266" y="1690688"/>
            <a:ext cx="3323740" cy="4621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779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emi.repubblica.it/UserFiles/limes-heartland/Image/Maps/409_british_india_500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14"/>
          <a:stretch/>
        </p:blipFill>
        <p:spPr bwMode="auto">
          <a:xfrm>
            <a:off x="3924301" y="-54467"/>
            <a:ext cx="4788912" cy="691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745958" y="214040"/>
            <a:ext cx="2923227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‘Indian Mutiny’ 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(1857–1858)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 flipH="1">
            <a:off x="490842" y="3105835"/>
            <a:ext cx="305827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Rebellion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began on 10 May 1857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at garrison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town of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Meerut; mutinying </a:t>
            </a:r>
            <a:r>
              <a:rPr kumimoji="0" lang="en-GB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sepoys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then marched on Delhi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 flipH="1">
            <a:off x="8841845" y="3112000"/>
            <a:ext cx="305827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Prefigured</a:t>
            </a: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rebellion led by </a:t>
            </a:r>
            <a:r>
              <a:rPr kumimoji="0" lang="en-GB" sz="28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Mangal</a:t>
            </a: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Pandey (1827–1857) at </a:t>
            </a:r>
            <a:r>
              <a:rPr kumimoji="0" lang="en-GB" sz="28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Barrackpore</a:t>
            </a: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Calcutta, </a:t>
            </a:r>
            <a:r>
              <a:rPr lang="en-GB" sz="2800" dirty="0">
                <a:solidFill>
                  <a:prstClr val="black"/>
                </a:solidFill>
              </a:rPr>
              <a:t>on 29 March</a:t>
            </a:r>
            <a:endParaRPr kumimoji="0" lang="en-GB" sz="2800" b="0" i="0" u="none" strike="noStrike" kern="1200" cap="none" spc="0" normalizeH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5329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Indian revolt of 1857 states map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" y="0"/>
            <a:ext cx="6076989" cy="6868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6781925" y="33916"/>
            <a:ext cx="4381203" cy="7405783"/>
          </a:xfrm>
          <a:prstGeom prst="rect">
            <a:avLst/>
          </a:prstGeom>
        </p:spPr>
        <p:txBody>
          <a:bodyPr wrap="square" lIns="180000" tIns="360000" rIns="180000" bIns="36000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Rebellious states: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Jhajjar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Dadri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Farukhnagar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and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Bahadurgarh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Amjhera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Shagarh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Biaj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Raghogarh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Singhbum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Nargund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Shorapur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States aiding the British: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Kashmir (Independent Kingdom)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Kapurthala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Patiala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Sirmur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Bikaner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Jaipur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Alwar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Bharathpur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Rampur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Nepal (Independent Kingdom)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Sirohi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Mewar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Bundi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Jaora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Bijawar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Ajaigar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Rewa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Udaipur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Keonjhar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lphaUcPeriod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Hyderabad</a:t>
            </a:r>
          </a:p>
        </p:txBody>
      </p:sp>
      <p:sp>
        <p:nvSpPr>
          <p:cNvPr id="2" name="Rectangle 1"/>
          <p:cNvSpPr/>
          <p:nvPr/>
        </p:nvSpPr>
        <p:spPr>
          <a:xfrm>
            <a:off x="9220200" y="4895850"/>
            <a:ext cx="2971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Indian Mutiny (1857–1858)</a:t>
            </a:r>
          </a:p>
        </p:txBody>
      </p:sp>
    </p:spTree>
    <p:extLst>
      <p:ext uri="{BB962C8B-B14F-4D97-AF65-F5344CB8AC3E}">
        <p14:creationId xmlns:p14="http://schemas.microsoft.com/office/powerpoint/2010/main" val="67855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3302" y="0"/>
            <a:ext cx="7277100" cy="683769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9525340" y="3092269"/>
            <a:ext cx="2361519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Edward Armitage,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Retribution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(1858)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010650" y="424058"/>
            <a:ext cx="29718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Indian Mutiny (1857–1858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dirty="0" smtClean="0">
                <a:solidFill>
                  <a:srgbClr val="FF0000"/>
                </a:solidFill>
                <a:latin typeface="Elephant" panose="02020904090505020303" pitchFamily="18" charset="0"/>
              </a:rPr>
              <a:t>- British Memory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Elephant" panose="02020904090505020303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725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84" y="0"/>
            <a:ext cx="5196840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5412" y="0"/>
            <a:ext cx="5429250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898901" y="368300"/>
            <a:ext cx="205739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Henry Nelson O'Neil </a:t>
            </a: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Eastward </a:t>
            </a:r>
            <a:r>
              <a:rPr kumimoji="0" lang="en-GB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</a:t>
            </a: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!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(1857),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Home Again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(1859)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885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7" descr="https://upload.wikimedia.org/wikipedia/commons/9/97/Havelock_Statue_Londo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529" y="378718"/>
            <a:ext cx="4143375" cy="552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81000" y="2854444"/>
            <a:ext cx="1466529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Major General Sir Henry 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Havelock (1795–1857)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Statue, Trafalgar Square, London;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Illustrated London News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tribute to Havelock (1858)</a:t>
            </a:r>
          </a:p>
        </p:txBody>
      </p:sp>
      <p:sp>
        <p:nvSpPr>
          <p:cNvPr id="7" name="Rectangle 6"/>
          <p:cNvSpPr/>
          <p:nvPr/>
        </p:nvSpPr>
        <p:spPr>
          <a:xfrm>
            <a:off x="382241" y="359668"/>
            <a:ext cx="238493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Havelock as Imperial Hero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Elephant" panose="020209040905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590" y="378718"/>
            <a:ext cx="6010410" cy="570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1293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Elephant" panose="02020904090505020303" pitchFamily="18" charset="0"/>
              </a:rPr>
              <a:t>Consequences</a:t>
            </a:r>
            <a:endParaRPr lang="en-GB" dirty="0">
              <a:latin typeface="Elephant" panose="020209040905050203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Government of India Act </a:t>
            </a:r>
            <a:r>
              <a:rPr lang="en-GB" dirty="0" smtClean="0"/>
              <a:t>1858 – dissolution of East India Company:</a:t>
            </a:r>
          </a:p>
          <a:p>
            <a:endParaRPr lang="en-GB" dirty="0" smtClean="0"/>
          </a:p>
          <a:p>
            <a:r>
              <a:rPr lang="en-GB" dirty="0" smtClean="0"/>
              <a:t>Company territories, properties and other assets in </a:t>
            </a:r>
            <a:r>
              <a:rPr lang="en-GB" dirty="0"/>
              <a:t>India </a:t>
            </a:r>
            <a:r>
              <a:rPr lang="en-GB" dirty="0" smtClean="0"/>
              <a:t>ceded to Queen Victoria, governed in her name </a:t>
            </a:r>
          </a:p>
          <a:p>
            <a:r>
              <a:rPr lang="en-GB" dirty="0" smtClean="0"/>
              <a:t>Secretary </a:t>
            </a:r>
            <a:r>
              <a:rPr lang="en-GB" dirty="0"/>
              <a:t>of State </a:t>
            </a:r>
            <a:r>
              <a:rPr lang="en-GB" dirty="0" smtClean="0"/>
              <a:t>for India received </a:t>
            </a:r>
            <a:r>
              <a:rPr lang="en-GB" dirty="0"/>
              <a:t>the powers and duties of the Company's Court of Directors. </a:t>
            </a:r>
            <a:endParaRPr lang="en-GB" dirty="0" smtClean="0"/>
          </a:p>
          <a:p>
            <a:r>
              <a:rPr lang="en-GB" dirty="0" smtClean="0"/>
              <a:t>Crown </a:t>
            </a:r>
            <a:r>
              <a:rPr lang="en-GB" dirty="0"/>
              <a:t>was empowered to appoint a Governor-General and the Governors of the </a:t>
            </a:r>
            <a:r>
              <a:rPr lang="en-GB" dirty="0" smtClean="0"/>
              <a:t>Presidencies (later Provinces)</a:t>
            </a:r>
            <a:endParaRPr lang="en-GB" dirty="0"/>
          </a:p>
          <a:p>
            <a:r>
              <a:rPr lang="en-GB" dirty="0"/>
              <a:t>An Indian Civil Service was to be created under the control of the Secretary </a:t>
            </a:r>
            <a:r>
              <a:rPr lang="en-GB" dirty="0" smtClean="0"/>
              <a:t>of State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500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092078" y="1690688"/>
            <a:ext cx="198483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Punch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April, 15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April 1876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6314" y="1027906"/>
            <a:ext cx="3897290" cy="5683137"/>
          </a:xfrm>
          <a:prstGeom prst="rect">
            <a:avLst/>
          </a:prstGeom>
        </p:spPr>
      </p:pic>
      <p:pic>
        <p:nvPicPr>
          <p:cNvPr id="1026" name="Picture 2" descr="New Crowns for Old One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460" y="1156110"/>
            <a:ext cx="3732221" cy="5554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j-ea"/>
                <a:cs typeface="+mj-cs"/>
              </a:rPr>
              <a:t>Queen Victoria Crowned Empress of India, 1876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5136173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15645"/>
            <a:ext cx="10515600" cy="1325563"/>
          </a:xfrm>
        </p:spPr>
        <p:txBody>
          <a:bodyPr>
            <a:noAutofit/>
          </a:bodyPr>
          <a:lstStyle/>
          <a:p>
            <a:r>
              <a:rPr lang="en-GB" sz="3200" b="1" dirty="0" smtClean="0"/>
              <a:t>Assigned reading: </a:t>
            </a:r>
            <a:r>
              <a:rPr lang="en-GB" sz="3200" b="1" dirty="0" err="1" smtClean="0"/>
              <a:t>Rochona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Majumdar</a:t>
            </a:r>
            <a:r>
              <a:rPr lang="en-GB" sz="3200" b="1" dirty="0" smtClean="0"/>
              <a:t> and </a:t>
            </a:r>
            <a:r>
              <a:rPr lang="en-GB" sz="3200" b="1" dirty="0" err="1"/>
              <a:t>Dipesh</a:t>
            </a:r>
            <a:r>
              <a:rPr lang="en-GB" sz="3200" b="1" dirty="0"/>
              <a:t> </a:t>
            </a:r>
            <a:r>
              <a:rPr lang="en-GB" sz="3200" b="1" dirty="0" err="1"/>
              <a:t>Chakrabarty</a:t>
            </a:r>
            <a:r>
              <a:rPr lang="en-GB" sz="3200" b="1" dirty="0"/>
              <a:t>. ‘</a:t>
            </a:r>
            <a:r>
              <a:rPr lang="en-GB" sz="3200" b="1" dirty="0" err="1"/>
              <a:t>Mangal</a:t>
            </a:r>
            <a:r>
              <a:rPr lang="en-GB" sz="3200" b="1" dirty="0"/>
              <a:t> Pandey: Film and History,’ </a:t>
            </a:r>
            <a:r>
              <a:rPr lang="en-GB" sz="3200" b="1" i="1" dirty="0"/>
              <a:t>Economic and Political Weekly</a:t>
            </a:r>
            <a:r>
              <a:rPr lang="en-GB" sz="3200" b="1" dirty="0"/>
              <a:t>, 12 May 2007, pp. 1771–1778.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251510"/>
            <a:ext cx="2903798" cy="435133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012488" y="2251510"/>
            <a:ext cx="4968673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ROCHONA </a:t>
            </a:r>
            <a:r>
              <a:rPr lang="en-GB" sz="2400" dirty="0" smtClean="0"/>
              <a:t>MAJUMDAR, lecturer at University of Chicago – teaches courses on Bollywood and Indian cinema</a:t>
            </a:r>
          </a:p>
          <a:p>
            <a:endParaRPr lang="en-GB" sz="2400" dirty="0"/>
          </a:p>
          <a:p>
            <a:r>
              <a:rPr lang="en-GB" sz="2400" dirty="0" smtClean="0"/>
              <a:t>DIPESH CHAKRABARTY,  history professor also at Chicago; known for his </a:t>
            </a:r>
            <a:r>
              <a:rPr lang="en-GB" sz="2400" i="1" dirty="0" smtClean="0"/>
              <a:t>Provincializing Europe</a:t>
            </a:r>
          </a:p>
          <a:p>
            <a:endParaRPr lang="en-GB" sz="24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Both associated with Subaltern Studies and </a:t>
            </a:r>
            <a:r>
              <a:rPr lang="en-GB" sz="2400" dirty="0" err="1" smtClean="0"/>
              <a:t>postcolonialism</a:t>
            </a:r>
            <a:r>
              <a:rPr lang="en-GB" sz="2400" dirty="0" smtClean="0"/>
              <a:t>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423" y="2251510"/>
            <a:ext cx="2867552" cy="4322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27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7815" y="0"/>
            <a:ext cx="2160240" cy="32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8203" y="4610100"/>
            <a:ext cx="1419225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029" y="4610100"/>
            <a:ext cx="1419225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484" y="4610100"/>
            <a:ext cx="1419225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857" y="4610100"/>
            <a:ext cx="1419225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0648" y="4610100"/>
            <a:ext cx="1419225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4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169" y="4610100"/>
            <a:ext cx="1419225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0" y="0"/>
            <a:ext cx="9937814" cy="6513231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Postcolonial Histories: </a:t>
            </a:r>
            <a:r>
              <a:rPr lang="en-GB" sz="24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Subaltern Studies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i="1" dirty="0">
              <a:solidFill>
                <a:srgbClr val="00206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i="1" dirty="0">
                <a:solidFill>
                  <a:srgbClr val="002060"/>
                </a:solidFill>
              </a:rPr>
              <a:t>Subaltern Studies: Writings on South Asian History and Society = </a:t>
            </a:r>
            <a:r>
              <a:rPr lang="en-GB" sz="2200" dirty="0">
                <a:solidFill>
                  <a:srgbClr val="002060"/>
                </a:solidFill>
              </a:rPr>
              <a:t>an academic journal est. by historian </a:t>
            </a:r>
            <a:r>
              <a:rPr lang="en-GB" sz="2200" dirty="0" err="1">
                <a:solidFill>
                  <a:srgbClr val="002060"/>
                </a:solidFill>
              </a:rPr>
              <a:t>Ranajit</a:t>
            </a:r>
            <a:r>
              <a:rPr lang="en-GB" sz="2200" dirty="0">
                <a:solidFill>
                  <a:srgbClr val="002060"/>
                </a:solidFill>
              </a:rPr>
              <a:t> </a:t>
            </a:r>
            <a:r>
              <a:rPr lang="en-GB" sz="2200" dirty="0" err="1">
                <a:solidFill>
                  <a:srgbClr val="002060"/>
                </a:solidFill>
              </a:rPr>
              <a:t>Guha</a:t>
            </a:r>
            <a:r>
              <a:rPr lang="en-GB" sz="2200" dirty="0">
                <a:solidFill>
                  <a:srgbClr val="002060"/>
                </a:solidFill>
              </a:rPr>
              <a:t> (b. India, 1923) in 1982. Published by Oxford University Press, New Delhi, ran for ten editions up to 2000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206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2060"/>
                </a:solidFill>
              </a:rPr>
              <a:t>Journal’s initial themes accorded to </a:t>
            </a:r>
            <a:r>
              <a:rPr lang="en-GB" sz="2200" dirty="0" err="1">
                <a:solidFill>
                  <a:srgbClr val="002060"/>
                </a:solidFill>
              </a:rPr>
              <a:t>Guha’s</a:t>
            </a:r>
            <a:r>
              <a:rPr lang="en-GB" sz="2200" dirty="0">
                <a:solidFill>
                  <a:srgbClr val="002060"/>
                </a:solidFill>
              </a:rPr>
              <a:t> scholarly interests – as articulated in his books </a:t>
            </a:r>
            <a:r>
              <a:rPr lang="en-GB" sz="2200" i="1" dirty="0">
                <a:solidFill>
                  <a:srgbClr val="002060"/>
                </a:solidFill>
              </a:rPr>
              <a:t>A Rule of Property for Bengal</a:t>
            </a:r>
            <a:r>
              <a:rPr lang="en-GB" sz="2200" dirty="0">
                <a:solidFill>
                  <a:srgbClr val="002060"/>
                </a:solidFill>
              </a:rPr>
              <a:t> (1963) and </a:t>
            </a:r>
            <a:r>
              <a:rPr lang="en-GB" sz="2200" i="1" dirty="0">
                <a:solidFill>
                  <a:srgbClr val="002060"/>
                </a:solidFill>
              </a:rPr>
              <a:t>Elementary Aspects of Peasant Insurgency in Colonial India </a:t>
            </a:r>
            <a:r>
              <a:rPr lang="en-GB" sz="2200" dirty="0">
                <a:solidFill>
                  <a:srgbClr val="002060"/>
                </a:solidFill>
              </a:rPr>
              <a:t>(1983</a:t>
            </a:r>
            <a:r>
              <a:rPr lang="en-GB" sz="2200" dirty="0" smtClean="0">
                <a:solidFill>
                  <a:srgbClr val="002060"/>
                </a:solidFill>
              </a:rPr>
              <a:t>)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 smtClean="0">
              <a:solidFill>
                <a:srgbClr val="00206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 smtClean="0">
                <a:solidFill>
                  <a:srgbClr val="002060"/>
                </a:solidFill>
              </a:rPr>
              <a:t>Practiced </a:t>
            </a:r>
            <a:r>
              <a:rPr lang="en-GB" sz="2200" dirty="0">
                <a:solidFill>
                  <a:srgbClr val="002060"/>
                </a:solidFill>
              </a:rPr>
              <a:t>in ‘history from </a:t>
            </a:r>
            <a:r>
              <a:rPr lang="en-GB" sz="2200" dirty="0" smtClean="0">
                <a:solidFill>
                  <a:srgbClr val="002060"/>
                </a:solidFill>
              </a:rPr>
              <a:t>below’</a:t>
            </a:r>
            <a:endParaRPr lang="en-GB" sz="2200" dirty="0">
              <a:solidFill>
                <a:srgbClr val="002060"/>
              </a:solidFill>
            </a:endParaRPr>
          </a:p>
          <a:p>
            <a:pPr algn="just"/>
            <a:endParaRPr lang="en-GB" sz="2000" dirty="0">
              <a:solidFill>
                <a:srgbClr val="002060"/>
              </a:solidFill>
            </a:endParaRPr>
          </a:p>
          <a:p>
            <a:pPr algn="just"/>
            <a:endParaRPr lang="en-GB" sz="2200" i="1" dirty="0">
              <a:solidFill>
                <a:srgbClr val="002060"/>
              </a:solidFill>
            </a:endParaRPr>
          </a:p>
          <a:p>
            <a:pPr algn="just"/>
            <a:endParaRPr lang="en-GB" sz="2200" b="1" i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endParaRPr lang="en-GB" sz="2200" b="1" i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endParaRPr lang="en-GB" sz="2400" dirty="0">
              <a:solidFill>
                <a:prstClr val="white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585401" y="3312486"/>
            <a:ext cx="2124054" cy="609737"/>
          </a:xfrm>
          <a:prstGeom prst="rect">
            <a:avLst/>
          </a:prstGeom>
          <a:noFill/>
        </p:spPr>
        <p:txBody>
          <a:bodyPr wrap="square" lIns="180000" tIns="180000" rIns="180000" bIns="180000" rtlCol="0">
            <a:spAutoFit/>
          </a:bodyPr>
          <a:lstStyle/>
          <a:p>
            <a:pPr algn="r"/>
            <a:r>
              <a:rPr lang="en-GB" sz="1600" dirty="0" err="1">
                <a:solidFill>
                  <a:srgbClr val="002060"/>
                </a:solidFill>
              </a:rPr>
              <a:t>Ranajit</a:t>
            </a:r>
            <a:r>
              <a:rPr lang="en-GB" sz="1600" dirty="0">
                <a:solidFill>
                  <a:srgbClr val="002060"/>
                </a:solidFill>
              </a:rPr>
              <a:t> </a:t>
            </a:r>
            <a:r>
              <a:rPr lang="en-GB" sz="1600" dirty="0" err="1">
                <a:solidFill>
                  <a:srgbClr val="002060"/>
                </a:solidFill>
              </a:rPr>
              <a:t>Guha</a:t>
            </a:r>
            <a:endParaRPr lang="en-GB" sz="1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46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0208" y="0"/>
            <a:ext cx="12091792" cy="7513504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Defining ‘the Subaltern’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800" dirty="0">
              <a:solidFill>
                <a:prstClr val="white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2060"/>
                </a:solidFill>
              </a:rPr>
              <a:t>In English, the phrase ‘subaltern’ originated in reference to </a:t>
            </a:r>
            <a:r>
              <a:rPr lang="en-GB" sz="2800" dirty="0">
                <a:solidFill>
                  <a:srgbClr val="FF0000"/>
                </a:solidFill>
              </a:rPr>
              <a:t>peasants</a:t>
            </a:r>
            <a:r>
              <a:rPr lang="en-GB" sz="2800" dirty="0">
                <a:solidFill>
                  <a:prstClr val="white"/>
                </a:solidFill>
              </a:rPr>
              <a:t> </a:t>
            </a:r>
            <a:r>
              <a:rPr lang="en-GB" sz="2800" dirty="0">
                <a:solidFill>
                  <a:srgbClr val="002060"/>
                </a:solidFill>
              </a:rPr>
              <a:t>or vassals during Medieval period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800" dirty="0">
              <a:solidFill>
                <a:prstClr val="white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2060"/>
                </a:solidFill>
              </a:rPr>
              <a:t>Came to denote </a:t>
            </a:r>
            <a:r>
              <a:rPr lang="en-GB" sz="2800" dirty="0">
                <a:solidFill>
                  <a:srgbClr val="FF0000"/>
                </a:solidFill>
              </a:rPr>
              <a:t>lower ranks of military </a:t>
            </a:r>
            <a:r>
              <a:rPr lang="en-GB" sz="2800" dirty="0">
                <a:solidFill>
                  <a:srgbClr val="002060"/>
                </a:solidFill>
              </a:rPr>
              <a:t>– esp. </a:t>
            </a:r>
            <a:r>
              <a:rPr lang="en-GB" sz="2800" dirty="0">
                <a:solidFill>
                  <a:srgbClr val="002060"/>
                </a:solidFill>
              </a:rPr>
              <a:t>soldiers </a:t>
            </a:r>
            <a:r>
              <a:rPr lang="en-GB" sz="2800" dirty="0">
                <a:solidFill>
                  <a:srgbClr val="002060"/>
                </a:solidFill>
              </a:rPr>
              <a:t>of peasant origins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800" dirty="0">
              <a:solidFill>
                <a:prstClr val="white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2060"/>
                </a:solidFill>
              </a:rPr>
              <a:t>Books written from the ‘subaltern’ perspective  became a literary subgenre in 19</a:t>
            </a:r>
            <a:r>
              <a:rPr lang="en-GB" sz="2800" baseline="30000" dirty="0">
                <a:solidFill>
                  <a:srgbClr val="002060"/>
                </a:solidFill>
              </a:rPr>
              <a:t>th</a:t>
            </a:r>
            <a:r>
              <a:rPr lang="en-GB" sz="2800" dirty="0">
                <a:solidFill>
                  <a:srgbClr val="002060"/>
                </a:solidFill>
              </a:rPr>
              <a:t> century – novels, memoirs and histories of </a:t>
            </a:r>
            <a:r>
              <a:rPr lang="en-GB" sz="2800" dirty="0">
                <a:solidFill>
                  <a:srgbClr val="FF0000"/>
                </a:solidFill>
              </a:rPr>
              <a:t>low-ranking militia who served in colonial campaigns </a:t>
            </a:r>
            <a:r>
              <a:rPr lang="en-GB" sz="2800" dirty="0" smtClean="0">
                <a:solidFill>
                  <a:srgbClr val="002060"/>
                </a:solidFill>
              </a:rPr>
              <a:t>(</a:t>
            </a:r>
            <a:r>
              <a:rPr lang="en-GB" sz="2800" dirty="0" err="1" smtClean="0">
                <a:solidFill>
                  <a:srgbClr val="002060"/>
                </a:solidFill>
              </a:rPr>
              <a:t>inc</a:t>
            </a:r>
            <a:r>
              <a:rPr lang="en-GB" sz="2800" dirty="0" err="1">
                <a:solidFill>
                  <a:srgbClr val="002060"/>
                </a:solidFill>
              </a:rPr>
              <a:t>.</a:t>
            </a:r>
            <a:r>
              <a:rPr lang="en-GB" sz="2800" dirty="0">
                <a:solidFill>
                  <a:srgbClr val="002060"/>
                </a:solidFill>
              </a:rPr>
              <a:t> in </a:t>
            </a:r>
            <a:r>
              <a:rPr lang="en-GB" sz="2800" dirty="0">
                <a:solidFill>
                  <a:srgbClr val="002060"/>
                </a:solidFill>
              </a:rPr>
              <a:t>India and </a:t>
            </a:r>
            <a:r>
              <a:rPr lang="en-GB" sz="2800" dirty="0" smtClean="0">
                <a:solidFill>
                  <a:srgbClr val="002060"/>
                </a:solidFill>
              </a:rPr>
              <a:t>WWI)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002060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2060"/>
                </a:solidFill>
              </a:rPr>
              <a:t>Use by </a:t>
            </a:r>
            <a:r>
              <a:rPr lang="en-GB" sz="2800" dirty="0" err="1">
                <a:solidFill>
                  <a:srgbClr val="002060"/>
                </a:solidFill>
              </a:rPr>
              <a:t>Guha</a:t>
            </a:r>
            <a:r>
              <a:rPr lang="en-GB" sz="2800" dirty="0">
                <a:solidFill>
                  <a:srgbClr val="002060"/>
                </a:solidFill>
              </a:rPr>
              <a:t> derived from the Italian Marxist Antonio Gramsci (1891–1937) to designate any class of people (but especially peasants and workers) </a:t>
            </a:r>
            <a:r>
              <a:rPr lang="en-GB" sz="2800" dirty="0">
                <a:solidFill>
                  <a:srgbClr val="FF0000"/>
                </a:solidFill>
              </a:rPr>
              <a:t>subject to the hegemony of another more powerful class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002060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1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981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35731"/>
            <a:ext cx="12191999" cy="6882563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Subaltern Studies in Practice: </a:t>
            </a:r>
            <a:r>
              <a:rPr lang="en-GB" sz="28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Ranajit</a:t>
            </a:r>
            <a:r>
              <a:rPr lang="en-GB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Guha</a:t>
            </a:r>
            <a:r>
              <a:rPr lang="en-GB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on Historiography</a:t>
            </a:r>
          </a:p>
          <a:p>
            <a:pPr algn="ctr"/>
            <a:endParaRPr lang="en-GB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GB" sz="32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Ranajit</a:t>
            </a:r>
            <a:r>
              <a:rPr lang="en-GB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Guha</a:t>
            </a:r>
            <a:r>
              <a:rPr lang="en-GB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‘On </a:t>
            </a:r>
            <a:r>
              <a:rPr lang="en-GB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Aspects of the Historiography of Colonial India’ </a:t>
            </a:r>
            <a:r>
              <a:rPr lang="en-GB" sz="32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Subaltern Studies I </a:t>
            </a:r>
            <a:r>
              <a:rPr lang="en-GB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(1982)</a:t>
            </a:r>
            <a:endParaRPr lang="en-GB" sz="32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3200" b="1" i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GB" sz="32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Guha</a:t>
            </a:r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decries two forms of historiography:</a:t>
            </a:r>
          </a:p>
          <a:p>
            <a:pPr algn="ctr"/>
            <a:endParaRPr lang="en-GB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COLONIAL ELITSIM</a:t>
            </a:r>
          </a:p>
          <a:p>
            <a:pPr algn="ctr"/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 also</a:t>
            </a:r>
          </a:p>
          <a:p>
            <a:pPr algn="ctr"/>
            <a:endParaRPr lang="en-GB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BOURGEOIS NATIONALISM</a:t>
            </a:r>
          </a:p>
          <a:p>
            <a:pPr algn="ctr"/>
            <a:endParaRPr lang="en-GB" sz="24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669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</a:t>
            </a:r>
            <a:r>
              <a:rPr lang="en-GB" i="1" dirty="0" err="1" smtClean="0"/>
              <a:t>Mangal</a:t>
            </a:r>
            <a:r>
              <a:rPr lang="en-GB" i="1" dirty="0" smtClean="0"/>
              <a:t> Pandey </a:t>
            </a:r>
            <a:r>
              <a:rPr lang="en-GB" dirty="0" smtClean="0"/>
              <a:t>tell us about the organisation of colonial society in India in 1857?</a:t>
            </a:r>
          </a:p>
          <a:p>
            <a:endParaRPr lang="en-GB" dirty="0"/>
          </a:p>
          <a:p>
            <a:r>
              <a:rPr lang="en-GB" dirty="0" smtClean="0"/>
              <a:t>Who are the rulers of India in 1857?</a:t>
            </a:r>
          </a:p>
          <a:p>
            <a:endParaRPr lang="en-GB" dirty="0"/>
          </a:p>
          <a:p>
            <a:r>
              <a:rPr lang="en-GB" dirty="0" smtClean="0"/>
              <a:t>What other colonial conflicts are mentioned in the film, and how do they relate to its plot and themes?</a:t>
            </a:r>
          </a:p>
        </p:txBody>
      </p:sp>
    </p:spTree>
    <p:extLst>
      <p:ext uri="{BB962C8B-B14F-4D97-AF65-F5344CB8AC3E}">
        <p14:creationId xmlns:p14="http://schemas.microsoft.com/office/powerpoint/2010/main" val="119022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110810" cy="41529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" y="3992569"/>
            <a:ext cx="4095880" cy="286543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095878" y="0"/>
            <a:ext cx="8096122" cy="7374763"/>
          </a:xfrm>
          <a:prstGeom prst="rect">
            <a:avLst/>
          </a:prstGeom>
        </p:spPr>
        <p:txBody>
          <a:bodyPr wrap="square" lIns="540000" tIns="540000" rIns="540000" bIns="57600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Elephant" panose="02020904090505020303" pitchFamily="18" charset="0"/>
              </a:rPr>
              <a:t>British East India Company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000" dirty="0" smtClean="0">
              <a:solidFill>
                <a:srgbClr val="7030A0"/>
              </a:solidFill>
              <a:latin typeface="Elephant" panose="02020904090505020303" pitchFamily="18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est. 1600; abolished 1874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Royal Charter – following example of Dutch East India Companies </a:t>
            </a:r>
            <a:r>
              <a:rPr lang="en-GB" sz="2000" dirty="0">
                <a:solidFill>
                  <a:srgbClr val="7030A0"/>
                </a:solidFill>
                <a:latin typeface="Arial Black" panose="020B0A04020102020204" pitchFamily="34" charset="0"/>
              </a:rPr>
              <a:t>and Portuguese Casa da </a:t>
            </a:r>
            <a:r>
              <a:rPr lang="en-GB" sz="2000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Índia</a:t>
            </a:r>
            <a:endParaRPr lang="en-GB" sz="2000" dirty="0" smtClean="0">
              <a:solidFill>
                <a:srgbClr val="7030A0"/>
              </a:solidFill>
              <a:latin typeface="Arial Black" panose="020B0A04020102020204" pitchFamily="34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Chartered </a:t>
            </a:r>
            <a:r>
              <a:rPr lang="en-GB" sz="2000" dirty="0">
                <a:solidFill>
                  <a:srgbClr val="7030A0"/>
                </a:solidFill>
                <a:latin typeface="Arial Black" panose="020B0A04020102020204" pitchFamily="34" charset="0"/>
              </a:rPr>
              <a:t>as </a:t>
            </a:r>
            <a:r>
              <a:rPr lang="en-GB" sz="20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‘Governor </a:t>
            </a:r>
            <a:r>
              <a:rPr lang="en-GB" sz="2000" dirty="0">
                <a:solidFill>
                  <a:srgbClr val="7030A0"/>
                </a:solidFill>
                <a:latin typeface="Arial Black" panose="020B0A04020102020204" pitchFamily="34" charset="0"/>
              </a:rPr>
              <a:t>and Company of Merchants of London trading into the East </a:t>
            </a:r>
            <a:r>
              <a:rPr lang="en-GB" sz="20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Indies’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noProof="0" dirty="0">
                <a:solidFill>
                  <a:srgbClr val="7030A0"/>
                </a:solidFill>
                <a:latin typeface="Arial Black" panose="020B0A04020102020204" pitchFamily="34" charset="0"/>
              </a:rPr>
              <a:t>M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 Black" panose="020B0A04020102020204" pitchFamily="34" charset="0"/>
              </a:rPr>
              <a:t>onopoly on Britain’s East Asian trade in </a:t>
            </a:r>
            <a:r>
              <a:rPr lang="en-GB" sz="20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commodities such as cotton</a:t>
            </a:r>
            <a:r>
              <a:rPr lang="en-GB" sz="2000" dirty="0">
                <a:solidFill>
                  <a:srgbClr val="7030A0"/>
                </a:solidFill>
                <a:latin typeface="Arial Black" panose="020B0A04020102020204" pitchFamily="34" charset="0"/>
              </a:rPr>
              <a:t>, silk, indigo dye, salt, spices, saltpetre, </a:t>
            </a:r>
            <a:r>
              <a:rPr lang="en-GB" sz="20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tea </a:t>
            </a:r>
            <a:r>
              <a:rPr lang="en-GB" sz="2000" dirty="0">
                <a:solidFill>
                  <a:srgbClr val="7030A0"/>
                </a:solidFill>
                <a:latin typeface="Arial Black" panose="020B0A04020102020204" pitchFamily="34" charset="0"/>
              </a:rPr>
              <a:t>and opium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Arial Black" panose="020B0A04020102020204" pitchFamily="34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China monopoly ended 1813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India monopoly ended 1833 with Government of India Act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‘Company rule’ era; commenced </a:t>
            </a:r>
            <a:r>
              <a:rPr lang="en-GB" sz="2000" dirty="0">
                <a:solidFill>
                  <a:srgbClr val="7030A0"/>
                </a:solidFill>
                <a:latin typeface="Arial Black" panose="020B0A04020102020204" pitchFamily="34" charset="0"/>
              </a:rPr>
              <a:t>in 1757, after the Battle of </a:t>
            </a:r>
            <a:r>
              <a:rPr lang="en-GB" sz="2000" dirty="0" err="1">
                <a:solidFill>
                  <a:srgbClr val="7030A0"/>
                </a:solidFill>
                <a:latin typeface="Arial Black" panose="020B0A04020102020204" pitchFamily="34" charset="0"/>
              </a:rPr>
              <a:t>Plassey</a:t>
            </a:r>
            <a:endParaRPr lang="en-GB" sz="2000" dirty="0" smtClean="0">
              <a:solidFill>
                <a:srgbClr val="7030A0"/>
              </a:solidFill>
              <a:latin typeface="Arial Black" panose="020B0A04020102020204" pitchFamily="34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Effectively the ruler/administrator of British Indian territories until 1858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Arial Black" panose="020B0A040201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429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750" y="95250"/>
            <a:ext cx="10858500" cy="666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5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839200" cy="688836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 flipH="1">
            <a:off x="292099" y="297543"/>
            <a:ext cx="219165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Francis </a:t>
            </a:r>
            <a:r>
              <a:rPr lang="en-GB" dirty="0" smtClean="0"/>
              <a:t>Hayman, </a:t>
            </a:r>
            <a:r>
              <a:rPr lang="en-GB" i="1" dirty="0" smtClean="0"/>
              <a:t>Lord Clive meeting with Mir </a:t>
            </a:r>
            <a:r>
              <a:rPr lang="en-GB" i="1" dirty="0" err="1" smtClean="0"/>
              <a:t>Jafar</a:t>
            </a:r>
            <a:r>
              <a:rPr lang="en-GB" i="1" dirty="0" smtClean="0"/>
              <a:t> after the Battle of </a:t>
            </a:r>
            <a:r>
              <a:rPr lang="en-GB" i="1" dirty="0" err="1" smtClean="0"/>
              <a:t>Palashi</a:t>
            </a:r>
            <a:r>
              <a:rPr lang="en-GB" i="1" dirty="0" smtClean="0"/>
              <a:t> </a:t>
            </a:r>
            <a:r>
              <a:rPr lang="en-GB" dirty="0" smtClean="0"/>
              <a:t>(c</a:t>
            </a:r>
            <a:r>
              <a:rPr lang="en-GB" dirty="0"/>
              <a:t>. </a:t>
            </a:r>
            <a:r>
              <a:rPr lang="en-GB" dirty="0" smtClean="0"/>
              <a:t>1760)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8839200" y="132971"/>
            <a:ext cx="3263899" cy="152421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</a:rPr>
              <a:t>Clive</a:t>
            </a:r>
            <a:r>
              <a:rPr kumimoji="0" lang="en-GB" sz="360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</a:rPr>
              <a:t> </a:t>
            </a:r>
            <a:r>
              <a:rPr lang="en-GB" sz="36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and the Battle of </a:t>
            </a:r>
            <a:r>
              <a:rPr lang="en-GB" sz="3600" dirty="0" err="1" smtClean="0">
                <a:solidFill>
                  <a:prstClr val="black"/>
                </a:solidFill>
                <a:latin typeface="Elephant" panose="02020904090505020303" pitchFamily="18" charset="0"/>
              </a:rPr>
              <a:t>Plassey</a:t>
            </a:r>
            <a:r>
              <a:rPr lang="en-GB" sz="36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, 1757</a:t>
            </a:r>
          </a:p>
          <a:p>
            <a:pPr marL="285750" lvl="0" indent="-285750" algn="l">
              <a:buFont typeface="Arial" panose="020B0604020202020204" pitchFamily="34" charset="0"/>
              <a:buChar char="•"/>
              <a:defRPr/>
            </a:pPr>
            <a:endParaRPr lang="en-GB" sz="1800" b="1" dirty="0" smtClean="0">
              <a:solidFill>
                <a:prstClr val="black"/>
              </a:solidFill>
              <a:latin typeface="Elephant" panose="02020904090505020303" pitchFamily="18" charset="0"/>
            </a:endParaRPr>
          </a:p>
          <a:p>
            <a:pPr marL="285750" lvl="0" indent="-285750" algn="l">
              <a:buFont typeface="Arial" panose="020B0604020202020204" pitchFamily="34" charset="0"/>
              <a:buChar char="•"/>
              <a:defRPr/>
            </a:pPr>
            <a:r>
              <a:rPr lang="en-GB" sz="18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Part of 7 Yrs. War</a:t>
            </a:r>
          </a:p>
          <a:p>
            <a:pPr marL="285750" lvl="0" indent="-285750" algn="l">
              <a:buFont typeface="Arial" panose="020B0604020202020204" pitchFamily="34" charset="0"/>
              <a:buChar char="•"/>
              <a:defRPr/>
            </a:pPr>
            <a:r>
              <a:rPr lang="en-GB" sz="1800" dirty="0">
                <a:solidFill>
                  <a:prstClr val="black"/>
                </a:solidFill>
                <a:latin typeface="Elephant" panose="02020904090505020303" pitchFamily="18" charset="0"/>
              </a:rPr>
              <a:t>Company </a:t>
            </a:r>
            <a:r>
              <a:rPr lang="en-GB" sz="18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defeated </a:t>
            </a:r>
            <a:r>
              <a:rPr lang="en-GB" sz="1800" dirty="0" err="1" smtClean="0">
                <a:solidFill>
                  <a:prstClr val="black"/>
                </a:solidFill>
                <a:latin typeface="Elephant" panose="02020904090505020303" pitchFamily="18" charset="0"/>
              </a:rPr>
              <a:t>Nawab</a:t>
            </a:r>
            <a:r>
              <a:rPr lang="en-GB" sz="18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Elephant" panose="02020904090505020303" pitchFamily="18" charset="0"/>
              </a:rPr>
              <a:t>of Bengal and </a:t>
            </a:r>
            <a:r>
              <a:rPr lang="en-GB" sz="18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French[ allies </a:t>
            </a:r>
          </a:p>
          <a:p>
            <a:pPr marL="285750" lvl="0" indent="-285750" algn="l">
              <a:buFont typeface="Arial" panose="020B0604020202020204" pitchFamily="34" charset="0"/>
              <a:buChar char="•"/>
              <a:defRPr/>
            </a:pPr>
            <a:r>
              <a:rPr lang="en-GB" sz="18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Consolidated </a:t>
            </a:r>
            <a:r>
              <a:rPr lang="en-GB" sz="1800" dirty="0">
                <a:solidFill>
                  <a:prstClr val="black"/>
                </a:solidFill>
                <a:latin typeface="Elephant" panose="02020904090505020303" pitchFamily="18" charset="0"/>
              </a:rPr>
              <a:t>the Company's presence in </a:t>
            </a:r>
            <a:r>
              <a:rPr lang="en-GB" sz="18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Bengal</a:t>
            </a:r>
            <a:endParaRPr kumimoji="0" lang="en-GB" sz="180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8403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754761" cy="5336525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0" y="546885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Joshua Reynolds, </a:t>
            </a:r>
            <a:r>
              <a:rPr lang="en-GB" i="1" dirty="0" smtClean="0">
                <a:solidFill>
                  <a:srgbClr val="222222"/>
                </a:solidFill>
                <a:latin typeface="Arial" panose="020B0604020202020204" pitchFamily="34" charset="0"/>
              </a:rPr>
              <a:t>George 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Clive and his </a:t>
            </a:r>
            <a:r>
              <a:rPr lang="en-GB" i="1" dirty="0" smtClean="0">
                <a:solidFill>
                  <a:srgbClr val="222222"/>
                </a:solidFill>
                <a:latin typeface="Arial" panose="020B0604020202020204" pitchFamily="34" charset="0"/>
              </a:rPr>
              <a:t>Family with 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an Indian </a:t>
            </a:r>
            <a:r>
              <a:rPr lang="en-GB" i="1" dirty="0" smtClean="0">
                <a:solidFill>
                  <a:srgbClr val="222222"/>
                </a:solidFill>
                <a:latin typeface="Arial" panose="020B0604020202020204" pitchFamily="34" charset="0"/>
              </a:rPr>
              <a:t>Maid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 (1765); Charles Clive, </a:t>
            </a:r>
            <a:r>
              <a:rPr lang="en-GB" i="1" dirty="0" smtClean="0">
                <a:solidFill>
                  <a:srgbClr val="222222"/>
                </a:solidFill>
                <a:latin typeface="Arial" panose="020B0604020202020204" pitchFamily="34" charset="0"/>
              </a:rPr>
              <a:t>Robert Clive 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(1764)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7500" y="0"/>
            <a:ext cx="4254500" cy="687342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971739" y="39849"/>
            <a:ext cx="2249753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Robert Clive, ‘Clive of India’ (1725–1774)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408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274" y="0"/>
            <a:ext cx="3781425" cy="576048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6747605" y="994503"/>
            <a:ext cx="4457698" cy="6964497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9276751" y="132971"/>
            <a:ext cx="2464999" cy="152421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</a:rPr>
              <a:t>Clive</a:t>
            </a:r>
            <a:r>
              <a:rPr kumimoji="0" lang="en-GB" sz="360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</a:rPr>
              <a:t> as Imperial Hero</a:t>
            </a:r>
            <a:endParaRPr kumimoji="0" lang="en-GB" sz="360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t="12181" b="48135"/>
          <a:stretch/>
        </p:blipFill>
        <p:spPr>
          <a:xfrm>
            <a:off x="3949699" y="114192"/>
            <a:ext cx="5100706" cy="3137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130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75" y="177800"/>
            <a:ext cx="11144250" cy="4876800"/>
          </a:xfrm>
          <a:prstGeom prst="rect">
            <a:avLst/>
          </a:prstGeom>
        </p:spPr>
      </p:pic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1219" y="3992562"/>
            <a:ext cx="4859866" cy="273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241300" y="5468855"/>
            <a:ext cx="32004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Clive Museum,</a:t>
            </a:r>
          </a:p>
          <a:p>
            <a:r>
              <a:rPr lang="en-GB" dirty="0" err="1" smtClean="0">
                <a:solidFill>
                  <a:srgbClr val="222222"/>
                </a:solidFill>
                <a:latin typeface="Arial" panose="020B0604020202020204" pitchFamily="34" charset="0"/>
              </a:rPr>
              <a:t>Powis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 Castle,</a:t>
            </a:r>
          </a:p>
          <a:p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Powys (near Welshpool)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853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281569" cy="269984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2868" y="433195"/>
            <a:ext cx="4788309" cy="597686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421626"/>
            <a:ext cx="4332392" cy="343622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81569" y="1426532"/>
            <a:ext cx="4358224" cy="314376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332392" y="4590690"/>
            <a:ext cx="3071299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A pair of slippers belonging to </a:t>
            </a:r>
            <a:r>
              <a:rPr lang="en-GB" sz="1400" dirty="0" err="1"/>
              <a:t>Tipu</a:t>
            </a:r>
            <a:r>
              <a:rPr lang="en-GB" sz="1400" dirty="0"/>
              <a:t> </a:t>
            </a:r>
            <a:r>
              <a:rPr lang="en-GB" sz="1400" dirty="0" smtClean="0"/>
              <a:t>Sultan </a:t>
            </a:r>
          </a:p>
          <a:p>
            <a:endParaRPr lang="en-GB" sz="1400" dirty="0"/>
          </a:p>
          <a:p>
            <a:r>
              <a:rPr lang="en-GB" sz="1400" dirty="0" err="1" smtClean="0"/>
              <a:t>Tipu’s</a:t>
            </a:r>
            <a:r>
              <a:rPr lang="en-GB" sz="1400" dirty="0" smtClean="0"/>
              <a:t> tea set – gift from Louis XVI</a:t>
            </a:r>
          </a:p>
          <a:p>
            <a:endParaRPr lang="en-GB" sz="1400" dirty="0" smtClean="0"/>
          </a:p>
          <a:p>
            <a:r>
              <a:rPr lang="en-GB" sz="1400" dirty="0" err="1" smtClean="0"/>
              <a:t>Ganjifa</a:t>
            </a:r>
            <a:r>
              <a:rPr lang="en-GB" sz="1400" dirty="0" smtClean="0"/>
              <a:t> </a:t>
            </a:r>
            <a:r>
              <a:rPr lang="en-GB" sz="1400" dirty="0"/>
              <a:t>ivory playing card, dated c.1759-60, depicting two elephants carrying four men in Indian clothing who are attacking a </a:t>
            </a:r>
            <a:r>
              <a:rPr lang="en-GB" sz="1400" dirty="0" smtClean="0"/>
              <a:t>tiger</a:t>
            </a:r>
            <a:endParaRPr lang="en-GB" sz="1400" dirty="0"/>
          </a:p>
        </p:txBody>
      </p:sp>
      <p:sp>
        <p:nvSpPr>
          <p:cNvPr id="8" name="Rectangle 7"/>
          <p:cNvSpPr/>
          <p:nvPr/>
        </p:nvSpPr>
        <p:spPr>
          <a:xfrm>
            <a:off x="4281569" y="103093"/>
            <a:ext cx="3071299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An inlaid ivory mirror and part of the Schreiber set on an inlaid ivory kneehole desk, situated in a deep, arched, window recess in the Clive Museum at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Powis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Castle</a:t>
            </a:r>
          </a:p>
        </p:txBody>
      </p:sp>
    </p:spTree>
    <p:extLst>
      <p:ext uri="{BB962C8B-B14F-4D97-AF65-F5344CB8AC3E}">
        <p14:creationId xmlns:p14="http://schemas.microsoft.com/office/powerpoint/2010/main" val="3994949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6032" t="5481" r="7626" b="51970"/>
          <a:stretch/>
        </p:blipFill>
        <p:spPr>
          <a:xfrm>
            <a:off x="0" y="0"/>
            <a:ext cx="5887948" cy="410635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6511" t="50619" r="6511" b="9983"/>
          <a:stretch/>
        </p:blipFill>
        <p:spPr>
          <a:xfrm>
            <a:off x="5887948" y="0"/>
            <a:ext cx="6304051" cy="404105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6671" t="92156" r="9220" b="190"/>
          <a:stretch/>
        </p:blipFill>
        <p:spPr>
          <a:xfrm>
            <a:off x="0" y="4106355"/>
            <a:ext cx="12192000" cy="15701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83732" y="4363724"/>
            <a:ext cx="29111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Caricatures of </a:t>
            </a:r>
            <a:r>
              <a:rPr lang="en-GB" dirty="0" smtClean="0"/>
              <a:t>Nabobs (1811)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14300" y="5676536"/>
            <a:ext cx="11950701" cy="945625"/>
          </a:xfrm>
          <a:prstGeom prst="rect">
            <a:avLst/>
          </a:prstGeom>
        </p:spPr>
        <p:txBody>
          <a:bodyPr wrap="square" lIns="180000" tIns="72000" rIns="180000" bIns="7200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Nabobs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</a:rPr>
              <a:t>Nouveau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</a:rPr>
              <a:t> riche members of East India Comp</a:t>
            </a:r>
            <a:r>
              <a:rPr lang="en-GB" sz="20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any merchant class </a:t>
            </a:r>
            <a:endParaRPr kumimoji="0" lang="it-IT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35336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result for east india company museum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8" t="1520" r="1078" b="7857"/>
          <a:stretch/>
        </p:blipFill>
        <p:spPr bwMode="auto">
          <a:xfrm>
            <a:off x="0" y="0"/>
            <a:ext cx="9753601" cy="6426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9753601" y="621869"/>
            <a:ext cx="2382252" cy="3377060"/>
          </a:xfrm>
          <a:prstGeom prst="rect">
            <a:avLst/>
          </a:prstGeom>
        </p:spPr>
        <p:txBody>
          <a:bodyPr wrap="square" lIns="180000" tIns="72000" rIns="180000" bIns="7200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East India House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</a:rPr>
              <a:t>Housed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</a:rPr>
              <a:t> company archives, library and museum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</a:t>
            </a:r>
            <a:endParaRPr kumimoji="0" lang="it-IT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14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00" y="-6311"/>
            <a:ext cx="8580388" cy="686431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9187542" y="522514"/>
            <a:ext cx="2356758" cy="4647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24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‘Company Style</a:t>
            </a:r>
            <a:r>
              <a:rPr lang="en-GB" sz="24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’ – of late 18</a:t>
            </a:r>
            <a:r>
              <a:rPr lang="en-GB" sz="2400" baseline="300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th</a:t>
            </a:r>
            <a:r>
              <a:rPr lang="en-GB" sz="24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/early 19</a:t>
            </a:r>
            <a:r>
              <a:rPr lang="en-GB" sz="2400" baseline="300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th</a:t>
            </a:r>
            <a:r>
              <a:rPr lang="en-GB" sz="24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 century</a:t>
            </a:r>
            <a:endParaRPr lang="en-GB" sz="2400" dirty="0" smtClean="0">
              <a:solidFill>
                <a:prstClr val="black"/>
              </a:solidFill>
              <a:latin typeface="Elephant" panose="02020904090505020303" pitchFamily="18" charset="0"/>
            </a:endParaRPr>
          </a:p>
          <a:p>
            <a:pPr lvl="0"/>
            <a:endParaRPr lang="en-GB" sz="1400" dirty="0">
              <a:solidFill>
                <a:prstClr val="black"/>
              </a:solidFill>
            </a:endParaRPr>
          </a:p>
          <a:p>
            <a:pPr lvl="0"/>
            <a:endParaRPr lang="en-GB" sz="1400" dirty="0" smtClean="0">
              <a:solidFill>
                <a:prstClr val="black"/>
              </a:solidFill>
            </a:endParaRPr>
          </a:p>
          <a:p>
            <a:pPr lvl="0"/>
            <a:endParaRPr lang="en-GB" sz="1400" dirty="0">
              <a:solidFill>
                <a:prstClr val="black"/>
              </a:solidFill>
            </a:endParaRPr>
          </a:p>
          <a:p>
            <a:pPr lvl="0"/>
            <a:endParaRPr lang="en-GB" sz="1400" dirty="0" smtClean="0">
              <a:solidFill>
                <a:prstClr val="black"/>
              </a:solidFill>
            </a:endParaRP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Major </a:t>
            </a:r>
            <a:r>
              <a:rPr lang="en-GB" dirty="0">
                <a:solidFill>
                  <a:prstClr val="black"/>
                </a:solidFill>
              </a:rPr>
              <a:t>William Palmer(1740-1816)  </a:t>
            </a:r>
            <a:r>
              <a:rPr lang="en-GB" dirty="0" smtClean="0">
                <a:solidFill>
                  <a:prstClr val="black"/>
                </a:solidFill>
              </a:rPr>
              <a:t>with </a:t>
            </a:r>
            <a:r>
              <a:rPr lang="en-GB" dirty="0">
                <a:solidFill>
                  <a:prstClr val="black"/>
                </a:solidFill>
              </a:rPr>
              <a:t>his second wife, the Mughal princess Bibi </a:t>
            </a:r>
            <a:r>
              <a:rPr lang="en-GB" dirty="0" err="1">
                <a:solidFill>
                  <a:prstClr val="black"/>
                </a:solidFill>
              </a:rPr>
              <a:t>Faiz</a:t>
            </a:r>
            <a:r>
              <a:rPr lang="en-GB" dirty="0">
                <a:solidFill>
                  <a:prstClr val="black"/>
                </a:solidFill>
              </a:rPr>
              <a:t> Bakhsh and their three </a:t>
            </a:r>
            <a:r>
              <a:rPr lang="en-GB" dirty="0" smtClean="0">
                <a:solidFill>
                  <a:prstClr val="black"/>
                </a:solidFill>
              </a:rPr>
              <a:t>children, </a:t>
            </a:r>
            <a:r>
              <a:rPr lang="en-GB" dirty="0">
                <a:solidFill>
                  <a:prstClr val="black"/>
                </a:solidFill>
              </a:rPr>
              <a:t>by  Johann </a:t>
            </a:r>
            <a:r>
              <a:rPr lang="en-GB" dirty="0" err="1">
                <a:solidFill>
                  <a:prstClr val="black"/>
                </a:solidFill>
              </a:rPr>
              <a:t>Zoffany</a:t>
            </a:r>
            <a:r>
              <a:rPr lang="en-GB" dirty="0">
                <a:solidFill>
                  <a:prstClr val="black"/>
                </a:solidFill>
              </a:rPr>
              <a:t> (1785)</a:t>
            </a:r>
          </a:p>
          <a:p>
            <a:pPr lvl="0"/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3407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95926" cy="6806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5997844" y="0"/>
            <a:ext cx="6194156" cy="30162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44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‘Company Style’</a:t>
            </a:r>
          </a:p>
          <a:p>
            <a:pPr lvl="0"/>
            <a:endParaRPr lang="en-GB" sz="1400" dirty="0">
              <a:solidFill>
                <a:prstClr val="black"/>
              </a:solidFill>
            </a:endParaRPr>
          </a:p>
          <a:p>
            <a:pPr lvl="0"/>
            <a:endParaRPr lang="en-GB" sz="1400" dirty="0" smtClean="0">
              <a:solidFill>
                <a:prstClr val="black"/>
              </a:solidFill>
            </a:endParaRPr>
          </a:p>
          <a:p>
            <a:r>
              <a:rPr lang="en-GB" sz="2000" dirty="0" smtClean="0"/>
              <a:t>East </a:t>
            </a:r>
            <a:r>
              <a:rPr lang="en-GB" sz="2000" dirty="0"/>
              <a:t>India Company painting of William Fullerton, anonymous (c. 1760–64</a:t>
            </a:r>
            <a:r>
              <a:rPr lang="en-GB" sz="2000" dirty="0" smtClean="0"/>
              <a:t>)</a:t>
            </a:r>
          </a:p>
          <a:p>
            <a:endParaRPr lang="en-GB" sz="2000" dirty="0"/>
          </a:p>
          <a:p>
            <a:r>
              <a:rPr lang="en-GB" sz="2000" dirty="0" err="1"/>
              <a:t>Chokha</a:t>
            </a:r>
            <a:r>
              <a:rPr lang="en-GB" sz="2000" dirty="0"/>
              <a:t>, </a:t>
            </a:r>
            <a:r>
              <a:rPr lang="en-GB" sz="2000" i="1" dirty="0"/>
              <a:t>Captain James Tod </a:t>
            </a:r>
            <a:r>
              <a:rPr lang="en-GB" sz="2000" dirty="0"/>
              <a:t>(1817)</a:t>
            </a:r>
          </a:p>
          <a:p>
            <a:endParaRPr lang="en-GB" sz="2000" dirty="0">
              <a:solidFill>
                <a:prstClr val="black"/>
              </a:solidFill>
            </a:endParaRPr>
          </a:p>
          <a:p>
            <a:pPr lvl="0"/>
            <a:endParaRPr lang="en-GB" dirty="0">
              <a:solidFill>
                <a:prstClr val="black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844" y="2884693"/>
            <a:ext cx="6308646" cy="3921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879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543550" y="116633"/>
            <a:ext cx="6300644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Crimean War (1853–1856)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THE GREAT GAME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also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First Anglo-Afghan War (1839–1842), Second Anglo-Afghan War (1878–1880)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Punch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cartoons, November 30 1878, December 13 1911 </a:t>
            </a:r>
            <a:endParaRPr kumimoji="0" lang="en-GB" sz="20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70" y="0"/>
            <a:ext cx="4824536" cy="3448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540670" y="3493659"/>
            <a:ext cx="225479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Charge of the Light Brigade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Thomas Jones Barker (1877)</a:t>
            </a: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3944" y="1994115"/>
            <a:ext cx="3614594" cy="4769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512" y="2762650"/>
            <a:ext cx="5082916" cy="4000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7394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https://s-media-cache-ak0.pinimg.com/originals/83/48/ac/8348acb71b4315ef6df9686b40445c51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204" y="83900"/>
            <a:ext cx="3448496" cy="4157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334" y="1149516"/>
            <a:ext cx="4070875" cy="3029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12"/>
          <p:cNvSpPr/>
          <p:nvPr/>
        </p:nvSpPr>
        <p:spPr>
          <a:xfrm>
            <a:off x="0" y="4347644"/>
            <a:ext cx="9155113" cy="2383208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First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Opium War (1839–1842),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Second Opium War (1856–1860)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937500" y="177800"/>
            <a:ext cx="4175201" cy="6630525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Conflict between British and Chinese empires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British desire to open a reluctant China to trade – and to access Chinese tea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Britain sold opium to Chinese civilians; opposed by Chinese imperial authorities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‘Gunboat diplomacy’ used to enforce British will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j-ea"/>
                <a:cs typeface="+mj-cs"/>
              </a:rPr>
              <a:t>Opium Wars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55005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Amongst which sections of colonial society did the 1857 revolt begin, according to the film?</a:t>
            </a:r>
          </a:p>
          <a:p>
            <a:endParaRPr lang="en-GB" dirty="0"/>
          </a:p>
          <a:p>
            <a:r>
              <a:rPr lang="en-GB" dirty="0" smtClean="0"/>
              <a:t>What were some of the key issues which motivated the revolt, according to the film?</a:t>
            </a:r>
          </a:p>
        </p:txBody>
      </p:sp>
    </p:spTree>
    <p:extLst>
      <p:ext uri="{BB962C8B-B14F-4D97-AF65-F5344CB8AC3E}">
        <p14:creationId xmlns:p14="http://schemas.microsoft.com/office/powerpoint/2010/main" val="3026883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7462"/>
            <a:ext cx="10515600" cy="1325563"/>
          </a:xfrm>
        </p:spPr>
        <p:txBody>
          <a:bodyPr/>
          <a:lstStyle/>
          <a:p>
            <a:pPr algn="ctr"/>
            <a:r>
              <a:rPr lang="en-GB" dirty="0" smtClean="0">
                <a:latin typeface="Elephant" panose="02020904090505020303" pitchFamily="18" charset="0"/>
              </a:rPr>
              <a:t>Indian Armies</a:t>
            </a:r>
            <a:endParaRPr lang="en-GB" dirty="0">
              <a:latin typeface="Elephant" panose="020209040905050203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38225"/>
            <a:ext cx="10515600" cy="4351338"/>
          </a:xfrm>
        </p:spPr>
        <p:txBody>
          <a:bodyPr/>
          <a:lstStyle/>
          <a:p>
            <a:r>
              <a:rPr lang="en-GB" dirty="0" smtClean="0"/>
              <a:t>Armies </a:t>
            </a:r>
            <a:r>
              <a:rPr lang="en-GB" dirty="0" smtClean="0"/>
              <a:t>of the three ‘Presidencies’ of India: Bengal Army (at Fort William), </a:t>
            </a:r>
            <a:r>
              <a:rPr lang="en-GB" dirty="0"/>
              <a:t>the Madras Army </a:t>
            </a:r>
            <a:r>
              <a:rPr lang="en-GB" dirty="0" smtClean="0"/>
              <a:t>(at Fort </a:t>
            </a:r>
            <a:r>
              <a:rPr lang="en-GB" dirty="0"/>
              <a:t>St. </a:t>
            </a:r>
            <a:r>
              <a:rPr lang="en-GB" dirty="0" smtClean="0"/>
              <a:t>George) and </a:t>
            </a:r>
            <a:r>
              <a:rPr lang="en-GB" dirty="0"/>
              <a:t>the Bombay Army.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5054" y="2154264"/>
            <a:ext cx="8168627" cy="4703736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298451" y="3213894"/>
            <a:ext cx="1235881" cy="13668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1830 image showing Madras army 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uniforms 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 flipH="1">
            <a:off x="10482262" y="3213894"/>
            <a:ext cx="1743075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1.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Madras Horse Artillery. 2. Madras Light Cavalry. 3. Madras Rifle Corps. 4. Madras Pioneers. 5. Madras Native Infantry. 6. Foot Artillery. From Left to Right</a:t>
            </a:r>
          </a:p>
        </p:txBody>
      </p:sp>
    </p:spTree>
    <p:extLst>
      <p:ext uri="{BB962C8B-B14F-4D97-AF65-F5344CB8AC3E}">
        <p14:creationId xmlns:p14="http://schemas.microsoft.com/office/powerpoint/2010/main" val="3433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349" y="-1"/>
            <a:ext cx="5766851" cy="45284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176"/>
            <a:ext cx="6008201" cy="45504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247" y="3561966"/>
            <a:ext cx="2862056" cy="3296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449942" y="4611975"/>
            <a:ext cx="3453687" cy="1731788"/>
          </a:xfrm>
          <a:prstGeom prst="rect">
            <a:avLst/>
          </a:prstGeom>
        </p:spPr>
        <p:txBody>
          <a:bodyPr wrap="square" lIns="144000" tIns="144000" rIns="144000" bIns="10800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Painting showing a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Sowar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(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Sepoy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), 6th Madras Light Cavalry, anonymous (c. 1845)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‘An Officer of a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Sepoy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Regiment with His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Syce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and a Drummer,’ George Carter (1786)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Two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sepoy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offficers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and a private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Seapoy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Frederic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Shoberl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(1820s)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j-ea"/>
                <a:cs typeface="+mj-cs"/>
              </a:rPr>
              <a:t>Sepoys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+mj-ea"/>
              <a:cs typeface="+mj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774983" y="5046896"/>
            <a:ext cx="411221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/>
              <a:t>Sepoy</a:t>
            </a:r>
            <a:r>
              <a:rPr lang="en-GB" dirty="0" smtClean="0"/>
              <a:t> </a:t>
            </a:r>
            <a:r>
              <a:rPr lang="en-GB" dirty="0"/>
              <a:t>is derived from the Persian word </a:t>
            </a:r>
            <a:r>
              <a:rPr lang="en-GB" i="1" dirty="0" err="1" smtClean="0"/>
              <a:t>sepāhī</a:t>
            </a:r>
            <a:r>
              <a:rPr lang="en-GB" i="1" dirty="0" smtClean="0"/>
              <a:t> </a:t>
            </a:r>
            <a:r>
              <a:rPr lang="ar-AE" dirty="0" smtClean="0"/>
              <a:t> </a:t>
            </a:r>
            <a:r>
              <a:rPr lang="en-GB" dirty="0"/>
              <a:t>meaning "infantry soldier" in the Mughal </a:t>
            </a:r>
            <a:r>
              <a:rPr lang="en-GB" dirty="0" smtClean="0"/>
              <a:t>Empire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57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105331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97394" y="1800225"/>
            <a:ext cx="5705211" cy="435133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497394" y="6151562"/>
            <a:ext cx="570521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Rajputs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GB" sz="18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Illustrated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London </a:t>
            </a:r>
            <a:r>
              <a:rPr kumimoji="0" lang="en-GB" sz="18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News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1876</a:t>
            </a:r>
            <a:endParaRPr kumimoji="0" lang="en-GB" sz="1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90600" y="5175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j-ea"/>
                <a:cs typeface="+mj-cs"/>
              </a:rPr>
              <a:t>Sepoys</a:t>
            </a:r>
            <a:endParaRPr kumimoji="0" lang="en-GB" sz="4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+mj-ea"/>
              <a:cs typeface="+mj-cs"/>
            </a:endParaRPr>
          </a:p>
        </p:txBody>
      </p:sp>
      <p:sp>
        <p:nvSpPr>
          <p:cNvPr id="7" name="Rectangle 6"/>
          <p:cNvSpPr/>
          <p:nvPr/>
        </p:nvSpPr>
        <p:spPr>
          <a:xfrm flipH="1">
            <a:off x="215900" y="1843088"/>
            <a:ext cx="26289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Initially recruited from high-status Hindu castes in Bengal – Brahmins,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Bhuamirs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 and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Rajputs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4469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90700"/>
            <a:ext cx="6162221" cy="329088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221" y="1790700"/>
            <a:ext cx="5841117" cy="4676775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904421" y="174625"/>
            <a:ext cx="10515600" cy="1325563"/>
          </a:xfrm>
        </p:spPr>
        <p:txBody>
          <a:bodyPr/>
          <a:lstStyle/>
          <a:p>
            <a:pPr algn="ctr"/>
            <a:r>
              <a:rPr lang="en-GB" dirty="0" smtClean="0">
                <a:latin typeface="Elephant" panose="02020904090505020303" pitchFamily="18" charset="0"/>
              </a:rPr>
              <a:t>Enfield Rifle</a:t>
            </a:r>
            <a:endParaRPr lang="en-GB" dirty="0">
              <a:latin typeface="Elephant" panose="02020904090505020303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623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5600" y="-1325563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0" y="0"/>
            <a:ext cx="12192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j-ea"/>
                <a:cs typeface="+mj-cs"/>
              </a:rPr>
              <a:t>Sepoys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+mj-ea"/>
              <a:cs typeface="+mj-cs"/>
            </a:endParaRPr>
          </a:p>
        </p:txBody>
      </p:sp>
      <p:sp>
        <p:nvSpPr>
          <p:cNvPr id="6" name="Rectangle 5"/>
          <p:cNvSpPr/>
          <p:nvPr/>
        </p:nvSpPr>
        <p:spPr>
          <a:xfrm flipH="1">
            <a:off x="304797" y="5154275"/>
            <a:ext cx="1174750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Tensions: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Expectations soldiers wear hats, trim beards</a:t>
            </a: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+mn-ea"/>
                <a:cs typeface="+mn-cs"/>
              </a:rPr>
              <a:t>Fears of forced Christianisation  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+mn-ea"/>
              <a:cs typeface="+mn-cs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 smtClean="0">
                <a:solidFill>
                  <a:prstClr val="black"/>
                </a:solidFill>
                <a:latin typeface="Elephant" panose="02020904090505020303" pitchFamily="18" charset="0"/>
              </a:rPr>
              <a:t>Worries about loss of status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+mn-ea"/>
              <a:cs typeface="+mn-cs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26224" y="1104098"/>
            <a:ext cx="7532519" cy="4050177"/>
          </a:xfrm>
          <a:prstGeom prst="rect">
            <a:avLst/>
          </a:prstGeom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10213382" y="1325563"/>
            <a:ext cx="1838917" cy="73005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mtClean="0"/>
              <a:t>Native recruits being initiated as sepoys, </a:t>
            </a:r>
            <a:r>
              <a:rPr lang="en-GB" i="1" smtClean="0"/>
              <a:t>Illustrated London News</a:t>
            </a:r>
            <a:r>
              <a:rPr lang="en-GB" smtClean="0"/>
              <a:t>, 1857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6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75406"/>
            <a:ext cx="10515600" cy="1325563"/>
          </a:xfrm>
        </p:spPr>
        <p:txBody>
          <a:bodyPr>
            <a:noAutofit/>
          </a:bodyPr>
          <a:lstStyle/>
          <a:p>
            <a:r>
              <a:rPr lang="en-GB" sz="3200" smtClean="0">
                <a:latin typeface="Elephant" panose="02020904090505020303" pitchFamily="18" charset="0"/>
              </a:rPr>
              <a:t>1834 General Order – admits other ethnic groups besides Hindus and Muslims into Indian armies </a:t>
            </a:r>
            <a:endParaRPr lang="en-GB" sz="3200" dirty="0">
              <a:latin typeface="Elephant" panose="020209040905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00" y="1400969"/>
            <a:ext cx="3640836" cy="503475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1750" y="1400969"/>
            <a:ext cx="3831853" cy="242173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742437" y="5090903"/>
            <a:ext cx="1934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nux Libertine"/>
                <a:ea typeface="+mn-ea"/>
                <a:cs typeface="+mn-cs"/>
              </a:rPr>
              <a:t>15th Ludhiana Sikhs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Content Placeholder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3333" y="3465303"/>
            <a:ext cx="5418667" cy="325120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0245499" y="1286085"/>
            <a:ext cx="1169515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Gurkha soldiers during the Anglo-Nepalese War, 1815.</a:t>
            </a:r>
          </a:p>
        </p:txBody>
      </p:sp>
    </p:spTree>
    <p:extLst>
      <p:ext uri="{BB962C8B-B14F-4D97-AF65-F5344CB8AC3E}">
        <p14:creationId xmlns:p14="http://schemas.microsoft.com/office/powerpoint/2010/main" val="164549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3494"/>
            <a:ext cx="12062563" cy="1325563"/>
          </a:xfrm>
        </p:spPr>
        <p:txBody>
          <a:bodyPr/>
          <a:lstStyle/>
          <a:p>
            <a:pPr algn="ctr"/>
            <a:r>
              <a:rPr lang="en-GB" dirty="0" smtClean="0">
                <a:latin typeface="Elephant" panose="02020904090505020303" pitchFamily="18" charset="0"/>
              </a:rPr>
              <a:t>Precedents: Vellore </a:t>
            </a:r>
            <a:r>
              <a:rPr lang="en-GB" dirty="0" err="1" smtClean="0">
                <a:latin typeface="Elephant" panose="02020904090505020303" pitchFamily="18" charset="0"/>
              </a:rPr>
              <a:t>Sepoy</a:t>
            </a:r>
            <a:r>
              <a:rPr lang="en-GB" dirty="0" smtClean="0">
                <a:latin typeface="Elephant" panose="02020904090505020303" pitchFamily="18" charset="0"/>
              </a:rPr>
              <a:t> Mutiny 1806</a:t>
            </a:r>
            <a:endParaRPr lang="en-GB" dirty="0">
              <a:latin typeface="Elephant" panose="02020904090505020303" pitchFamily="18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19099" y="1180315"/>
            <a:ext cx="6195063" cy="41259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099" y="4660490"/>
            <a:ext cx="3269335" cy="183954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/>
          <a:srcRect t="9514" b="10368"/>
          <a:stretch/>
        </p:blipFill>
        <p:spPr>
          <a:xfrm>
            <a:off x="7512068" y="1229625"/>
            <a:ext cx="4095750" cy="415904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512069" y="5395596"/>
            <a:ext cx="409575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Fateh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Hyder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Ali – second son of </a:t>
            </a:r>
            <a:r>
              <a:rPr kumimoji="0" lang="en-GB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Tipu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Sultan, leader of Kingdom</a:t>
            </a:r>
            <a:r>
              <a:rPr kumimoji="0" lang="en-GB" sz="1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Mysore </a:t>
            </a:r>
            <a:r>
              <a:rPr lang="en-GB" dirty="0">
                <a:solidFill>
                  <a:prstClr val="black"/>
                </a:solidFill>
              </a:rPr>
              <a:t>in Third Anglo-Mysore War (1790–92</a:t>
            </a:r>
            <a:r>
              <a:rPr lang="en-GB" dirty="0" smtClean="0">
                <a:solidFill>
                  <a:prstClr val="black"/>
                </a:solidFill>
              </a:rPr>
              <a:t>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4242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47295" y="767166"/>
            <a:ext cx="4953000" cy="1233488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 smtClean="0">
                <a:latin typeface="Elephant" panose="02020904090505020303" pitchFamily="18" charset="0"/>
              </a:rPr>
              <a:t>‘</a:t>
            </a:r>
            <a:r>
              <a:rPr lang="en-GB" sz="2800" b="1" i="1" dirty="0" smtClean="0">
                <a:latin typeface="Elephant" panose="02020904090505020303" pitchFamily="18" charset="0"/>
              </a:rPr>
              <a:t>Kala </a:t>
            </a:r>
            <a:r>
              <a:rPr lang="en-GB" sz="2800" b="1" i="1" dirty="0" err="1" smtClean="0">
                <a:latin typeface="Elephant" panose="02020904090505020303" pitchFamily="18" charset="0"/>
              </a:rPr>
              <a:t>Pani</a:t>
            </a:r>
            <a:r>
              <a:rPr lang="en-GB" sz="2800" b="1" dirty="0" smtClean="0">
                <a:latin typeface="Elephant" panose="02020904090505020303" pitchFamily="18" charset="0"/>
              </a:rPr>
              <a:t>’</a:t>
            </a:r>
            <a:br>
              <a:rPr lang="en-GB" sz="2800" b="1" dirty="0" smtClean="0">
                <a:latin typeface="Elephant" panose="02020904090505020303" pitchFamily="18" charset="0"/>
              </a:rPr>
            </a:br>
            <a:r>
              <a:rPr lang="en-GB" sz="2800" b="1" dirty="0" smtClean="0">
                <a:latin typeface="Elephant" panose="02020904090505020303" pitchFamily="18" charset="0"/>
              </a:rPr>
              <a:t>(‘</a:t>
            </a:r>
            <a:r>
              <a:rPr lang="en-GB" sz="2800" b="1" dirty="0" smtClean="0">
                <a:latin typeface="Elephant" panose="02020904090505020303" pitchFamily="18" charset="0"/>
              </a:rPr>
              <a:t>Black Water</a:t>
            </a:r>
            <a:r>
              <a:rPr lang="en-GB" sz="2800" b="1" dirty="0" smtClean="0">
                <a:latin typeface="Elephant" panose="02020904090505020303" pitchFamily="18" charset="0"/>
              </a:rPr>
              <a:t>’)</a:t>
            </a:r>
            <a:br>
              <a:rPr lang="en-GB" sz="2800" b="1" dirty="0" smtClean="0">
                <a:latin typeface="Elephant" panose="02020904090505020303" pitchFamily="18" charset="0"/>
              </a:rPr>
            </a:br>
            <a:r>
              <a:rPr lang="en-GB" sz="2800" b="1" dirty="0" smtClean="0">
                <a:latin typeface="Elephant" panose="02020904090505020303" pitchFamily="18" charset="0"/>
              </a:rPr>
              <a:t>- </a:t>
            </a:r>
            <a:r>
              <a:rPr lang="en-GB" sz="2000" b="1" dirty="0" smtClean="0">
                <a:latin typeface="Elephant" panose="02020904090505020303" pitchFamily="18" charset="0"/>
              </a:rPr>
              <a:t>taboo against the sea in Indian culture created resistance to </a:t>
            </a:r>
            <a:r>
              <a:rPr lang="en-GB" sz="2000" b="1" dirty="0" err="1" smtClean="0">
                <a:latin typeface="Elephant" panose="02020904090505020303" pitchFamily="18" charset="0"/>
              </a:rPr>
              <a:t>sepoys</a:t>
            </a:r>
            <a:r>
              <a:rPr lang="en-GB" sz="2000" b="1" dirty="0" smtClean="0">
                <a:latin typeface="Elephant" panose="02020904090505020303" pitchFamily="18" charset="0"/>
              </a:rPr>
              <a:t> being stationed overseas  </a:t>
            </a:r>
            <a:endParaRPr lang="en-GB" sz="2800" b="1" dirty="0">
              <a:latin typeface="Elephant" panose="02020904090505020303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748" y="319088"/>
            <a:ext cx="5263752" cy="629018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675447"/>
            <a:ext cx="5905500" cy="3933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76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smtClean="0">
                <a:latin typeface="Elephant" panose="02020904090505020303" pitchFamily="18" charset="0"/>
              </a:rPr>
              <a:t>‘</a:t>
            </a:r>
            <a:r>
              <a:rPr lang="en-GB" sz="3600" b="1" i="1" dirty="0" smtClean="0">
                <a:latin typeface="Elephant" panose="02020904090505020303" pitchFamily="18" charset="0"/>
              </a:rPr>
              <a:t>Kala </a:t>
            </a:r>
            <a:r>
              <a:rPr lang="en-GB" sz="3600" b="1" i="1" dirty="0" err="1" smtClean="0">
                <a:latin typeface="Elephant" panose="02020904090505020303" pitchFamily="18" charset="0"/>
              </a:rPr>
              <a:t>Pani</a:t>
            </a:r>
            <a:r>
              <a:rPr lang="en-GB" sz="3600" b="1" dirty="0" smtClean="0">
                <a:latin typeface="Elephant" panose="02020904090505020303" pitchFamily="18" charset="0"/>
              </a:rPr>
              <a:t>’ (‘Black Water</a:t>
            </a:r>
            <a:r>
              <a:rPr lang="en-GB" sz="3600" b="1" dirty="0" smtClean="0">
                <a:latin typeface="Elephant" panose="02020904090505020303" pitchFamily="18" charset="0"/>
              </a:rPr>
              <a:t>’) – nickname given </a:t>
            </a:r>
            <a:r>
              <a:rPr lang="en-GB" sz="3600" b="1" dirty="0">
                <a:latin typeface="Elephant" panose="02020904090505020303" pitchFamily="18" charset="0"/>
              </a:rPr>
              <a:t>to Cellular </a:t>
            </a:r>
            <a:r>
              <a:rPr lang="en-GB" sz="3600" b="1" dirty="0" smtClean="0">
                <a:latin typeface="Elephant" panose="02020904090505020303" pitchFamily="18" charset="0"/>
              </a:rPr>
              <a:t>Jail in </a:t>
            </a:r>
            <a:r>
              <a:rPr lang="en-GB" sz="3600" b="1" dirty="0" err="1" smtClean="0">
                <a:latin typeface="Elephant" panose="02020904090505020303" pitchFamily="18" charset="0"/>
              </a:rPr>
              <a:t>Adaman</a:t>
            </a:r>
            <a:r>
              <a:rPr lang="en-GB" sz="3600" b="1" dirty="0" smtClean="0">
                <a:latin typeface="Elephant" panose="02020904090505020303" pitchFamily="18" charset="0"/>
              </a:rPr>
              <a:t> Islands </a:t>
            </a:r>
            <a:endParaRPr lang="en-GB" sz="3600" b="1" dirty="0">
              <a:latin typeface="Elephant" panose="02020904090505020303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0900" y="1325563"/>
            <a:ext cx="4393078" cy="331311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200900" y="5311080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nux Libertine"/>
                <a:ea typeface="+mn-ea"/>
                <a:cs typeface="+mn-cs"/>
              </a:rPr>
              <a:t>Vinayak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nux Libertine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nux Libertine"/>
                <a:ea typeface="+mn-ea"/>
                <a:cs typeface="+mn-cs"/>
              </a:rPr>
              <a:t>Damodar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nux Libertine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nux Libertine"/>
                <a:ea typeface="+mn-ea"/>
                <a:cs typeface="+mn-cs"/>
              </a:rPr>
              <a:t>Savarkar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nux Libertine"/>
                <a:ea typeface="+mn-ea"/>
                <a:cs typeface="+mn-cs"/>
              </a:rPr>
              <a:t> (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nux Libertine"/>
                <a:ea typeface="+mn-ea"/>
                <a:cs typeface="+mn-cs"/>
              </a:rPr>
              <a:t>1883–1966)</a:t>
            </a: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inux Libertin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inux Libertin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inux Libertine"/>
                <a:ea typeface="+mn-ea"/>
                <a:cs typeface="+mn-cs"/>
              </a:rPr>
              <a:t>Andaman Cellular Jail, Port Blair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inux Libertine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/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523" y="1386787"/>
            <a:ext cx="6096528" cy="274953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7212" y="4275036"/>
            <a:ext cx="6247839" cy="2313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030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62" y="171448"/>
            <a:ext cx="3943647" cy="61912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3911" y="171448"/>
            <a:ext cx="3936754" cy="619125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85868" y="171449"/>
            <a:ext cx="3936754" cy="6191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216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3901" y="380094"/>
            <a:ext cx="4395597" cy="331651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74172" y="380094"/>
            <a:ext cx="6602185" cy="63430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Vinayak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Damodar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Savarkar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Indian War of Independence of 1857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(Bombay: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Sethani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Kampani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1909), pp.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85–89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does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Savarkar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identify as some of the key causes and impulses which inspired the 1857 rebellion? And how do they compare and contrast with British colonial interpretations?</a:t>
            </a: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Savarkar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what happened at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Barrackpore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 1857 and why is it significant?</a:t>
            </a: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Savarkar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who was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Mangal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Pandey, and why was he significant? What does he tell the reader about his background?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3901" y="3696605"/>
            <a:ext cx="1922034" cy="284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24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3901" y="380094"/>
            <a:ext cx="4395597" cy="331651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74172" y="380094"/>
            <a:ext cx="6602185" cy="64256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Vinayak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Damodar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Savarkar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Indian War of Independence of 1857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(Bombay: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Sethani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Kampani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1909), pp.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85–89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</a:t>
            </a: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does </a:t>
            </a:r>
            <a:r>
              <a:rPr kumimoji="0" lang="en-GB" sz="28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Savarkar’s</a:t>
            </a: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interpretation compare and contrast with the films portrayal of </a:t>
            </a:r>
            <a:r>
              <a:rPr kumimoji="0" lang="en-GB" sz="2800" b="0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Mangal</a:t>
            </a:r>
            <a:r>
              <a:rPr kumimoji="0" lang="en-GB" sz="2800" b="0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Pandey </a:t>
            </a:r>
            <a:r>
              <a:rPr kumimoji="0" lang="en-GB" sz="2800" b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 the events of 1857 more generally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000" dirty="0">
              <a:solidFill>
                <a:prstClr val="black"/>
              </a:solidFill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3901" y="3696605"/>
            <a:ext cx="1922034" cy="284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601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 err="1" smtClean="0">
                <a:latin typeface="+mn-lt"/>
              </a:rPr>
              <a:t>Rochona</a:t>
            </a:r>
            <a:r>
              <a:rPr lang="en-GB" sz="3200" b="1" dirty="0" smtClean="0">
                <a:latin typeface="+mn-lt"/>
              </a:rPr>
              <a:t> </a:t>
            </a:r>
            <a:r>
              <a:rPr lang="en-GB" sz="3200" b="1" dirty="0" err="1" smtClean="0">
                <a:latin typeface="+mn-lt"/>
              </a:rPr>
              <a:t>Majumdar</a:t>
            </a:r>
            <a:r>
              <a:rPr lang="en-GB" sz="3200" b="1" dirty="0" smtClean="0">
                <a:latin typeface="+mn-lt"/>
              </a:rPr>
              <a:t> and </a:t>
            </a:r>
            <a:r>
              <a:rPr lang="en-GB" sz="3200" b="1" dirty="0" err="1">
                <a:latin typeface="+mn-lt"/>
              </a:rPr>
              <a:t>Dipesh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 smtClean="0">
                <a:latin typeface="+mn-lt"/>
              </a:rPr>
              <a:t>Chakrabarty</a:t>
            </a:r>
            <a:r>
              <a:rPr lang="en-GB" sz="3200" b="1" dirty="0" smtClean="0">
                <a:latin typeface="+mn-lt"/>
              </a:rPr>
              <a:t>, </a:t>
            </a:r>
            <a:br>
              <a:rPr lang="en-GB" sz="3200" b="1" dirty="0" smtClean="0">
                <a:latin typeface="+mn-lt"/>
              </a:rPr>
            </a:br>
            <a:r>
              <a:rPr lang="en-GB" sz="3200" b="1" dirty="0" smtClean="0">
                <a:latin typeface="+mn-lt"/>
              </a:rPr>
              <a:t>‘</a:t>
            </a:r>
            <a:r>
              <a:rPr lang="en-GB" sz="3200" b="1" dirty="0" err="1" smtClean="0">
                <a:latin typeface="+mn-lt"/>
              </a:rPr>
              <a:t>Mangal</a:t>
            </a:r>
            <a:r>
              <a:rPr lang="en-GB" sz="3200" b="1" dirty="0" smtClean="0">
                <a:latin typeface="+mn-lt"/>
              </a:rPr>
              <a:t> </a:t>
            </a:r>
            <a:r>
              <a:rPr lang="en-GB" sz="3200" b="1" dirty="0">
                <a:latin typeface="+mn-lt"/>
              </a:rPr>
              <a:t>Pandey: Film and </a:t>
            </a:r>
            <a:r>
              <a:rPr lang="en-GB" sz="3200" b="1" dirty="0" smtClean="0">
                <a:latin typeface="+mn-lt"/>
              </a:rPr>
              <a:t>History’</a:t>
            </a:r>
            <a:endParaRPr lang="en-GB" sz="32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65266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Section headed ‘Travesty of History?’ pp. 1774–1775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What points do </a:t>
            </a:r>
            <a:r>
              <a:rPr lang="en-GB" dirty="0" err="1" smtClean="0"/>
              <a:t>Majumdar</a:t>
            </a:r>
            <a:r>
              <a:rPr lang="en-GB" dirty="0" smtClean="0"/>
              <a:t> </a:t>
            </a:r>
            <a:r>
              <a:rPr lang="en-GB" dirty="0"/>
              <a:t>and </a:t>
            </a:r>
            <a:r>
              <a:rPr lang="en-GB" dirty="0" err="1" smtClean="0"/>
              <a:t>Chakrabarty</a:t>
            </a:r>
            <a:r>
              <a:rPr lang="en-GB" dirty="0" smtClean="0"/>
              <a:t> make about </a:t>
            </a:r>
            <a:r>
              <a:rPr lang="en-GB" dirty="0" err="1" smtClean="0"/>
              <a:t>Savarkar’s</a:t>
            </a:r>
            <a:r>
              <a:rPr lang="en-GB" dirty="0" smtClean="0"/>
              <a:t> interpretations of </a:t>
            </a:r>
            <a:r>
              <a:rPr lang="en-GB" dirty="0" err="1" smtClean="0"/>
              <a:t>Mangal</a:t>
            </a:r>
            <a:r>
              <a:rPr lang="en-GB" dirty="0" smtClean="0"/>
              <a:t> Pandey and how do they relate to the character’s portrayal in the film?</a:t>
            </a:r>
          </a:p>
          <a:p>
            <a:endParaRPr lang="en-GB" dirty="0" smtClean="0"/>
          </a:p>
          <a:p>
            <a:r>
              <a:rPr lang="en-GB" dirty="0" smtClean="0"/>
              <a:t>What are some of the historiographical issues and debates surrounding the ‘real’ </a:t>
            </a:r>
            <a:r>
              <a:rPr lang="en-GB" dirty="0" err="1" smtClean="0"/>
              <a:t>Mangel</a:t>
            </a:r>
            <a:r>
              <a:rPr lang="en-GB" dirty="0" smtClean="0"/>
              <a:t> Pandey and his onscreen portrayal?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What historical ‘inaccuracies’ or elements of historical interpretation of the events of 1857 do they draw attention to more generally?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4322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 err="1" smtClean="0">
                <a:latin typeface="+mn-lt"/>
              </a:rPr>
              <a:t>Rochona</a:t>
            </a:r>
            <a:r>
              <a:rPr lang="en-GB" sz="3200" b="1" dirty="0" smtClean="0">
                <a:latin typeface="+mn-lt"/>
              </a:rPr>
              <a:t> </a:t>
            </a:r>
            <a:r>
              <a:rPr lang="en-GB" sz="3200" b="1" dirty="0" err="1" smtClean="0">
                <a:latin typeface="+mn-lt"/>
              </a:rPr>
              <a:t>Majumdar</a:t>
            </a:r>
            <a:r>
              <a:rPr lang="en-GB" sz="3200" b="1" dirty="0" smtClean="0">
                <a:latin typeface="+mn-lt"/>
              </a:rPr>
              <a:t> and </a:t>
            </a:r>
            <a:r>
              <a:rPr lang="en-GB" sz="3200" b="1" dirty="0" err="1">
                <a:latin typeface="+mn-lt"/>
              </a:rPr>
              <a:t>Dipesh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 smtClean="0">
                <a:latin typeface="+mn-lt"/>
              </a:rPr>
              <a:t>Chakrabarty</a:t>
            </a:r>
            <a:r>
              <a:rPr lang="en-GB" sz="3200" b="1" dirty="0" smtClean="0">
                <a:latin typeface="+mn-lt"/>
              </a:rPr>
              <a:t>, </a:t>
            </a:r>
            <a:br>
              <a:rPr lang="en-GB" sz="3200" b="1" dirty="0" smtClean="0">
                <a:latin typeface="+mn-lt"/>
              </a:rPr>
            </a:br>
            <a:r>
              <a:rPr lang="en-GB" sz="3200" b="1" dirty="0" smtClean="0">
                <a:latin typeface="+mn-lt"/>
              </a:rPr>
              <a:t>‘</a:t>
            </a:r>
            <a:r>
              <a:rPr lang="en-GB" sz="3200" b="1" dirty="0" err="1" smtClean="0">
                <a:latin typeface="+mn-lt"/>
              </a:rPr>
              <a:t>Mangal</a:t>
            </a:r>
            <a:r>
              <a:rPr lang="en-GB" sz="3200" b="1" dirty="0" smtClean="0">
                <a:latin typeface="+mn-lt"/>
              </a:rPr>
              <a:t> </a:t>
            </a:r>
            <a:r>
              <a:rPr lang="en-GB" sz="3200" b="1" dirty="0">
                <a:latin typeface="+mn-lt"/>
              </a:rPr>
              <a:t>Pandey: Film and </a:t>
            </a:r>
            <a:r>
              <a:rPr lang="en-GB" sz="3200" b="1" dirty="0" smtClean="0">
                <a:latin typeface="+mn-lt"/>
              </a:rPr>
              <a:t>History’</a:t>
            </a:r>
            <a:endParaRPr lang="en-GB" sz="32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443" y="1825624"/>
            <a:ext cx="11127783" cy="465266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Section headed ‘Media, Memory and the Politics of the People?’ pp. 1775–1777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What do </a:t>
            </a:r>
            <a:r>
              <a:rPr lang="en-GB" dirty="0" err="1" smtClean="0"/>
              <a:t>Majumdar</a:t>
            </a:r>
            <a:r>
              <a:rPr lang="en-GB" dirty="0" smtClean="0"/>
              <a:t> </a:t>
            </a:r>
            <a:r>
              <a:rPr lang="en-GB" dirty="0"/>
              <a:t>and </a:t>
            </a:r>
            <a:r>
              <a:rPr lang="en-GB" dirty="0" err="1" smtClean="0"/>
              <a:t>Chakrabarty</a:t>
            </a:r>
            <a:r>
              <a:rPr lang="en-GB" dirty="0" smtClean="0"/>
              <a:t> say about public and critical responses to </a:t>
            </a:r>
            <a:r>
              <a:rPr lang="en-GB" i="1" dirty="0" err="1" smtClean="0"/>
              <a:t>Mangal</a:t>
            </a:r>
            <a:r>
              <a:rPr lang="en-GB" i="1" dirty="0" smtClean="0"/>
              <a:t> Pandey </a:t>
            </a:r>
            <a:r>
              <a:rPr lang="en-GB" dirty="0" smtClean="0"/>
              <a:t>in India? Are these typical or untypical of the reception of other historical films made in India, and if so how?</a:t>
            </a:r>
          </a:p>
          <a:p>
            <a:endParaRPr lang="en-GB" dirty="0"/>
          </a:p>
          <a:p>
            <a:r>
              <a:rPr lang="en-GB" dirty="0" smtClean="0"/>
              <a:t>What insights do </a:t>
            </a:r>
            <a:r>
              <a:rPr lang="en-GB" dirty="0" err="1"/>
              <a:t>Majumdar</a:t>
            </a:r>
            <a:r>
              <a:rPr lang="en-GB" dirty="0"/>
              <a:t> and </a:t>
            </a:r>
            <a:r>
              <a:rPr lang="en-GB" dirty="0" err="1"/>
              <a:t>Chakrabarty</a:t>
            </a:r>
            <a:r>
              <a:rPr lang="en-GB" dirty="0"/>
              <a:t> </a:t>
            </a:r>
            <a:r>
              <a:rPr lang="en-GB" dirty="0" smtClean="0"/>
              <a:t>suggest </a:t>
            </a:r>
            <a:r>
              <a:rPr lang="en-GB" i="1" dirty="0" err="1" smtClean="0"/>
              <a:t>Mangal</a:t>
            </a:r>
            <a:r>
              <a:rPr lang="en-GB" i="1" dirty="0" smtClean="0"/>
              <a:t> Pandey </a:t>
            </a:r>
            <a:r>
              <a:rPr lang="en-GB" dirty="0" smtClean="0"/>
              <a:t>might offer with respect to political and social issues in 21</a:t>
            </a:r>
            <a:r>
              <a:rPr lang="en-GB" baseline="30000" dirty="0" smtClean="0"/>
              <a:t>st</a:t>
            </a:r>
            <a:r>
              <a:rPr lang="en-GB" dirty="0" smtClean="0"/>
              <a:t>-century India?</a:t>
            </a:r>
          </a:p>
          <a:p>
            <a:endParaRPr lang="en-GB" dirty="0"/>
          </a:p>
          <a:p>
            <a:r>
              <a:rPr lang="en-GB" dirty="0" smtClean="0"/>
              <a:t>How do they relate </a:t>
            </a:r>
            <a:r>
              <a:rPr lang="en-GB" i="1" dirty="0" err="1" smtClean="0"/>
              <a:t>Mangal</a:t>
            </a:r>
            <a:r>
              <a:rPr lang="en-GB" i="1" dirty="0" smtClean="0"/>
              <a:t> Pandey </a:t>
            </a:r>
            <a:r>
              <a:rPr lang="en-GB" dirty="0" smtClean="0"/>
              <a:t>to debates about the status of ‘the people’ in contemporary Indian politics and in Indian historiography?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920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482</TotalTime>
  <Words>2364</Words>
  <Application>Microsoft Office PowerPoint</Application>
  <PresentationFormat>Widescreen</PresentationFormat>
  <Paragraphs>300</Paragraphs>
  <Slides>43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43</vt:i4>
      </vt:variant>
    </vt:vector>
  </HeadingPairs>
  <TitlesOfParts>
    <vt:vector size="52" baseType="lpstr">
      <vt:lpstr>Arial</vt:lpstr>
      <vt:lpstr>Arial Black</vt:lpstr>
      <vt:lpstr>Calibri</vt:lpstr>
      <vt:lpstr>Calibri Light</vt:lpstr>
      <vt:lpstr>Elephant</vt:lpstr>
      <vt:lpstr>Linux Libertine</vt:lpstr>
      <vt:lpstr>Times New Roman</vt:lpstr>
      <vt:lpstr>Office Theme</vt:lpstr>
      <vt:lpstr>1_Office Theme</vt:lpstr>
      <vt:lpstr>PowerPoint Presentation</vt:lpstr>
      <vt:lpstr>PowerPoint Presentation</vt:lpstr>
      <vt:lpstr>Mangal Pandey (c.1828–1857) 34th Bengal Native Infantry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Consequences</vt:lpstr>
      <vt:lpstr>PowerPoint Presentation</vt:lpstr>
      <vt:lpstr>Assigned reading: Rochona Majumdar and Dipesh Chakrabarty. ‘Mangal Pandey: Film and History,’ Economic and Political Weekly, 12 May 2007, pp. 1771–1778.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Indian Armies</vt:lpstr>
      <vt:lpstr>PowerPoint Presentation</vt:lpstr>
      <vt:lpstr>PowerPoint Presentation</vt:lpstr>
      <vt:lpstr>Enfield Rifle</vt:lpstr>
      <vt:lpstr>PowerPoint Presentation</vt:lpstr>
      <vt:lpstr>1834 General Order – admits other ethnic groups besides Hindus and Muslims into Indian armies </vt:lpstr>
      <vt:lpstr>Precedents: Vellore Sepoy Mutiny 1806</vt:lpstr>
      <vt:lpstr>‘Kala Pani’ (‘Black Water’) - taboo against the sea in Indian culture created resistance to sepoys being stationed overseas  </vt:lpstr>
      <vt:lpstr>‘Kala Pani’ (‘Black Water’) – nickname given to Cellular Jail in Adaman Islands </vt:lpstr>
      <vt:lpstr>PowerPoint Presentation</vt:lpstr>
      <vt:lpstr>PowerPoint Presentation</vt:lpstr>
      <vt:lpstr>PowerPoint Presentation</vt:lpstr>
      <vt:lpstr>Rochona Majumdar and Dipesh Chakrabarty,  ‘Mangal Pandey: Film and History’</vt:lpstr>
      <vt:lpstr>Rochona Majumdar and Dipesh Chakrabarty,  ‘Mangal Pandey: Film and History’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Alexander Scott</cp:lastModifiedBy>
  <cp:revision>14</cp:revision>
  <dcterms:created xsi:type="dcterms:W3CDTF">2019-12-03T08:27:23Z</dcterms:created>
  <dcterms:modified xsi:type="dcterms:W3CDTF">2019-12-03T16:30:13Z</dcterms:modified>
</cp:coreProperties>
</file>