
<file path=[Content_Types].xml><?xml version="1.0" encoding="utf-8"?>
<Types xmlns="http://schemas.openxmlformats.org/package/2006/content-types">
  <Default Extension="jfif" ContentType="image/jpeg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60" r:id="rId4"/>
    <p:sldId id="258" r:id="rId5"/>
    <p:sldId id="261" r:id="rId6"/>
    <p:sldId id="259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BEB"/>
    <a:srgbClr val="FCAAA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90" d="100"/>
          <a:sy n="90" d="100"/>
        </p:scale>
        <p:origin x="87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286BCB-E59E-4612-8C9A-E38D3E6ADAAF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7C67C-89B4-49B0-A9B9-DAF835D31E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6989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7C67C-89B4-49B0-A9B9-DAF835D31E3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9936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7C67C-89B4-49B0-A9B9-DAF835D31E3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7138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7C67C-89B4-49B0-A9B9-DAF835D31E3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370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7C67C-89B4-49B0-A9B9-DAF835D31E3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7583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7C67C-89B4-49B0-A9B9-DAF835D31E3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6730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7C67C-89B4-49B0-A9B9-DAF835D31E3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2287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7C67C-89B4-49B0-A9B9-DAF835D31E3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5916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7C67C-89B4-49B0-A9B9-DAF835D31E3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9081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950D0-2D87-422A-B1BE-A8A7378D6B1C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E8A3-7416-41ED-9885-8A87AAA5B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9307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950D0-2D87-422A-B1BE-A8A7378D6B1C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E8A3-7416-41ED-9885-8A87AAA5B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361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950D0-2D87-422A-B1BE-A8A7378D6B1C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E8A3-7416-41ED-9885-8A87AAA5B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7181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950D0-2D87-422A-B1BE-A8A7378D6B1C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E8A3-7416-41ED-9885-8A87AAA5B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4690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950D0-2D87-422A-B1BE-A8A7378D6B1C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E8A3-7416-41ED-9885-8A87AAA5B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3592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950D0-2D87-422A-B1BE-A8A7378D6B1C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E8A3-7416-41ED-9885-8A87AAA5B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9967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950D0-2D87-422A-B1BE-A8A7378D6B1C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E8A3-7416-41ED-9885-8A87AAA5B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725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950D0-2D87-422A-B1BE-A8A7378D6B1C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E8A3-7416-41ED-9885-8A87AAA5B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617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950D0-2D87-422A-B1BE-A8A7378D6B1C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E8A3-7416-41ED-9885-8A87AAA5B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0638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950D0-2D87-422A-B1BE-A8A7378D6B1C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E8A3-7416-41ED-9885-8A87AAA5B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0675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950D0-2D87-422A-B1BE-A8A7378D6B1C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E8A3-7416-41ED-9885-8A87AAA5B0F1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39459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950D0-2D87-422A-B1BE-A8A7378D6B1C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E8A3-7416-41ED-9885-8A87AAA5B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8101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950D0-2D87-422A-B1BE-A8A7378D6B1C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E8A3-7416-41ED-9885-8A87AAA5B0F1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503049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950D0-2D87-422A-B1BE-A8A7378D6B1C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E8A3-7416-41ED-9885-8A87AAA5B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05598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950D0-2D87-422A-B1BE-A8A7378D6B1C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E8A3-7416-41ED-9885-8A87AAA5B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6839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B950D0-2D87-422A-B1BE-A8A7378D6B1C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B7E8A3-7416-41ED-9885-8A87AAA5B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0837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B950D0-2D87-422A-B1BE-A8A7378D6B1C}" type="datetimeFigureOut">
              <a:rPr lang="en-GB" smtClean="0"/>
              <a:t>10/07/2023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7B7E8A3-7416-41ED-9885-8A87AAA5B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9039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fi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b="1" u="sng" dirty="0"/>
              <a:t>Module BMPF7008 Work based learning project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‘</a:t>
            </a:r>
            <a:r>
              <a:rPr lang="en-US" dirty="0" smtClean="0"/>
              <a:t>A focus on Alto female voice change and </a:t>
            </a:r>
            <a:r>
              <a:rPr lang="en-US" dirty="0"/>
              <a:t>the </a:t>
            </a:r>
            <a:r>
              <a:rPr lang="en-US" dirty="0" smtClean="0"/>
              <a:t>possible effects on adult performance confidence.’</a:t>
            </a:r>
            <a:endParaRPr lang="en-GB" dirty="0" smtClean="0"/>
          </a:p>
          <a:p>
            <a:r>
              <a:rPr lang="en-GB" b="1" dirty="0" smtClean="0"/>
              <a:t>Holly Hallam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340890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10949368" cy="1320800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 smtClean="0"/>
              <a:t>Context</a:t>
            </a:r>
            <a:endParaRPr lang="en-GB" sz="48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306" y="1815548"/>
            <a:ext cx="4015016" cy="267693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33251" y="1815548"/>
            <a:ext cx="4142963" cy="276197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060173" y="4896678"/>
            <a:ext cx="28558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Personal Experience at Adolescence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8289236" y="4896678"/>
            <a:ext cx="286247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Current student feedback</a:t>
            </a:r>
            <a:endParaRPr lang="en-GB" sz="28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7737" y="4831082"/>
            <a:ext cx="2689778" cy="1793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041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800" b="1" dirty="0" smtClean="0"/>
              <a:t>Adolescent Female Voice Change</a:t>
            </a:r>
            <a:endParaRPr lang="en-GB" sz="48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143000" y="1924493"/>
            <a:ext cx="448694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What?</a:t>
            </a:r>
          </a:p>
          <a:p>
            <a:endParaRPr lang="en-GB" dirty="0"/>
          </a:p>
          <a:p>
            <a:r>
              <a:rPr lang="en-GB" dirty="0" smtClean="0"/>
              <a:t> - A lengthening of the vocal folds, causing a mutational phase with a set of symptoms that affect the voice. (Sweet, 2015)</a:t>
            </a:r>
          </a:p>
          <a:p>
            <a:endParaRPr lang="en-GB" dirty="0"/>
          </a:p>
          <a:p>
            <a:r>
              <a:rPr lang="en-GB" b="1" dirty="0" smtClean="0"/>
              <a:t>When?</a:t>
            </a:r>
          </a:p>
          <a:p>
            <a:r>
              <a:rPr lang="en-GB" dirty="0"/>
              <a:t> </a:t>
            </a:r>
            <a:r>
              <a:rPr lang="en-GB" dirty="0" smtClean="0"/>
              <a:t>- Usually during puberty for adolescent females (</a:t>
            </a:r>
            <a:r>
              <a:rPr lang="en-GB" dirty="0" err="1" smtClean="0"/>
              <a:t>Gackle</a:t>
            </a:r>
            <a:r>
              <a:rPr lang="en-GB" dirty="0" smtClean="0"/>
              <a:t>, 1991)</a:t>
            </a:r>
          </a:p>
          <a:p>
            <a:endParaRPr lang="en-GB" dirty="0"/>
          </a:p>
          <a:p>
            <a:r>
              <a:rPr lang="en-GB" b="1" dirty="0" smtClean="0"/>
              <a:t>Why?</a:t>
            </a:r>
          </a:p>
          <a:p>
            <a:r>
              <a:rPr lang="en-GB" dirty="0" smtClean="0"/>
              <a:t> - Due to hormonal changes during puberty and onset of </a:t>
            </a:r>
            <a:r>
              <a:rPr lang="en-GB" dirty="0" err="1" smtClean="0"/>
              <a:t>menarch</a:t>
            </a:r>
            <a:r>
              <a:rPr lang="en-GB" dirty="0" smtClean="0"/>
              <a:t> (</a:t>
            </a:r>
            <a:r>
              <a:rPr lang="en-GB" dirty="0" err="1" smtClean="0"/>
              <a:t>Gackle</a:t>
            </a:r>
            <a:r>
              <a:rPr lang="en-GB" dirty="0" smtClean="0"/>
              <a:t>, 1991)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285750" indent="-285750">
              <a:buFontTx/>
              <a:buChar char="-"/>
            </a:pPr>
            <a:endParaRPr lang="en-GB" dirty="0" smtClean="0"/>
          </a:p>
        </p:txBody>
      </p:sp>
      <p:cxnSp>
        <p:nvCxnSpPr>
          <p:cNvPr id="5" name="Straight Connector 4"/>
          <p:cNvCxnSpPr/>
          <p:nvPr/>
        </p:nvCxnSpPr>
        <p:spPr>
          <a:xfrm>
            <a:off x="5778795" y="1786269"/>
            <a:ext cx="42531" cy="460389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6310423" y="2073349"/>
            <a:ext cx="54598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/>
              <a:t>So What?</a:t>
            </a:r>
            <a:endParaRPr lang="en-GB" b="1" dirty="0"/>
          </a:p>
        </p:txBody>
      </p:sp>
      <p:sp>
        <p:nvSpPr>
          <p:cNvPr id="7" name="TextBox 6"/>
          <p:cNvSpPr txBox="1"/>
          <p:nvPr/>
        </p:nvSpPr>
        <p:spPr>
          <a:xfrm>
            <a:off x="6453963" y="2727251"/>
            <a:ext cx="49760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Symptoms of Voice Change</a:t>
            </a:r>
          </a:p>
          <a:p>
            <a:endParaRPr lang="en-US" dirty="0"/>
          </a:p>
        </p:txBody>
      </p:sp>
      <p:sp>
        <p:nvSpPr>
          <p:cNvPr id="9" name="Rounded Rectangle 8"/>
          <p:cNvSpPr/>
          <p:nvPr/>
        </p:nvSpPr>
        <p:spPr>
          <a:xfrm>
            <a:off x="7001540" y="3561907"/>
            <a:ext cx="4284920" cy="19882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7304567" y="3902149"/>
            <a:ext cx="35831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Voice Breaks</a:t>
            </a:r>
          </a:p>
          <a:p>
            <a:pPr algn="r"/>
            <a:r>
              <a:rPr lang="en-US" dirty="0" smtClean="0"/>
              <a:t>Pitching Difficulties</a:t>
            </a:r>
          </a:p>
          <a:p>
            <a:r>
              <a:rPr lang="en-US" dirty="0" smtClean="0"/>
              <a:t>Hoarseness</a:t>
            </a:r>
          </a:p>
          <a:p>
            <a:pPr algn="r"/>
            <a:r>
              <a:rPr lang="en-US" dirty="0" smtClean="0"/>
              <a:t>Loss of Power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0647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087" y="661987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en-GB" sz="9600" b="1" dirty="0" smtClean="0"/>
              <a:t>Altos</a:t>
            </a:r>
            <a:endParaRPr lang="en-GB" sz="9600" b="1" dirty="0"/>
          </a:p>
        </p:txBody>
      </p:sp>
      <p:sp>
        <p:nvSpPr>
          <p:cNvPr id="4" name="Oval 3"/>
          <p:cNvSpPr/>
          <p:nvPr/>
        </p:nvSpPr>
        <p:spPr>
          <a:xfrm>
            <a:off x="609600" y="1671638"/>
            <a:ext cx="3124200" cy="219075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882650" y="1987550"/>
            <a:ext cx="25781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‘Teased</a:t>
            </a:r>
            <a:r>
              <a:rPr lang="en-GB" dirty="0"/>
              <a:t>’ for having a low alto voice, and lacked singing abilities because of </a:t>
            </a:r>
            <a:r>
              <a:rPr lang="en-GB" dirty="0" smtClean="0"/>
              <a:t>this</a:t>
            </a:r>
          </a:p>
          <a:p>
            <a:pPr algn="ctr"/>
            <a:r>
              <a:rPr lang="en-GB" dirty="0" err="1"/>
              <a:t>Rolvsjord</a:t>
            </a:r>
            <a:r>
              <a:rPr lang="en-GB" dirty="0"/>
              <a:t> &amp; Halstead (2013) </a:t>
            </a:r>
          </a:p>
        </p:txBody>
      </p:sp>
      <p:sp>
        <p:nvSpPr>
          <p:cNvPr id="6" name="Oval 5"/>
          <p:cNvSpPr/>
          <p:nvPr/>
        </p:nvSpPr>
        <p:spPr>
          <a:xfrm>
            <a:off x="8266814" y="1721712"/>
            <a:ext cx="3086986" cy="249333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8604250" y="1924050"/>
            <a:ext cx="252095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</a:t>
            </a:r>
            <a:r>
              <a:rPr lang="en-GB" dirty="0" smtClean="0"/>
              <a:t>inging </a:t>
            </a:r>
            <a:r>
              <a:rPr lang="en-GB" dirty="0"/>
              <a:t>masters knew little about the alto voice, and that increasing the attention to it might encourage altos to step forward (</a:t>
            </a:r>
            <a:r>
              <a:rPr lang="en-GB" dirty="0" err="1"/>
              <a:t>Novello</a:t>
            </a:r>
            <a:r>
              <a:rPr lang="en-GB" dirty="0"/>
              <a:t>, 1882). </a:t>
            </a:r>
          </a:p>
        </p:txBody>
      </p:sp>
      <p:sp>
        <p:nvSpPr>
          <p:cNvPr id="8" name="Oval 7"/>
          <p:cNvSpPr/>
          <p:nvPr/>
        </p:nvSpPr>
        <p:spPr>
          <a:xfrm>
            <a:off x="4409780" y="4215048"/>
            <a:ext cx="3437048" cy="25578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75200" y="4305637"/>
            <a:ext cx="261937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</a:t>
            </a:r>
            <a:r>
              <a:rPr lang="en-GB" dirty="0" smtClean="0"/>
              <a:t>mportance </a:t>
            </a:r>
            <a:r>
              <a:rPr lang="en-GB" dirty="0"/>
              <a:t>of supportive environments, recognition of their unique vocal qualities, and access to </a:t>
            </a:r>
            <a:r>
              <a:rPr lang="en-GB" dirty="0" smtClean="0"/>
              <a:t>repertoire</a:t>
            </a:r>
          </a:p>
          <a:p>
            <a:pPr algn="ctr"/>
            <a:r>
              <a:rPr lang="en-GB" dirty="0"/>
              <a:t>(</a:t>
            </a:r>
            <a:r>
              <a:rPr lang="en-GB" dirty="0" err="1"/>
              <a:t>Einarsdóttir</a:t>
            </a:r>
            <a:r>
              <a:rPr lang="en-GB" dirty="0"/>
              <a:t>, 2022</a:t>
            </a:r>
            <a:r>
              <a:rPr lang="en-GB" dirty="0" smtClean="0"/>
              <a:t>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349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3" y="609600"/>
            <a:ext cx="10284833" cy="1320800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 smtClean="0"/>
              <a:t>Performance Confidence</a:t>
            </a:r>
            <a:endParaRPr lang="en-GB" sz="48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606055" y="3571031"/>
            <a:ext cx="30781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</a:t>
            </a:r>
            <a:r>
              <a:rPr lang="en-GB" dirty="0" smtClean="0"/>
              <a:t>ritical </a:t>
            </a:r>
            <a:r>
              <a:rPr lang="en-GB" dirty="0"/>
              <a:t>evaluation at a young age from voice instructors could cause worry </a:t>
            </a:r>
            <a:r>
              <a:rPr lang="en-GB" dirty="0" smtClean="0"/>
              <a:t>(</a:t>
            </a:r>
            <a:r>
              <a:rPr lang="en-GB" dirty="0" err="1" smtClean="0"/>
              <a:t>Barefield</a:t>
            </a:r>
            <a:r>
              <a:rPr lang="en-GB" dirty="0" smtClean="0"/>
              <a:t> 2012)</a:t>
            </a:r>
            <a:endParaRPr lang="en-GB" b="1" dirty="0"/>
          </a:p>
        </p:txBody>
      </p:sp>
      <p:cxnSp>
        <p:nvCxnSpPr>
          <p:cNvPr id="5" name="Straight Connector 4"/>
          <p:cNvCxnSpPr/>
          <p:nvPr/>
        </p:nvCxnSpPr>
        <p:spPr>
          <a:xfrm flipV="1">
            <a:off x="1414130" y="1525772"/>
            <a:ext cx="9250326" cy="458794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3934047" y="2020186"/>
            <a:ext cx="29026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</a:t>
            </a:r>
            <a:r>
              <a:rPr lang="en-GB" dirty="0" smtClean="0"/>
              <a:t>dolescent </a:t>
            </a:r>
            <a:r>
              <a:rPr lang="en-GB" dirty="0"/>
              <a:t>females switched to a lower pitch in singing due to symptoms of voice </a:t>
            </a:r>
            <a:r>
              <a:rPr lang="en-GB" dirty="0" smtClean="0"/>
              <a:t>change (</a:t>
            </a:r>
            <a:r>
              <a:rPr lang="en-GB" dirty="0" err="1" smtClean="0"/>
              <a:t>Gackle</a:t>
            </a:r>
            <a:r>
              <a:rPr lang="en-GB" dirty="0"/>
              <a:t> </a:t>
            </a:r>
            <a:r>
              <a:rPr lang="en-GB" dirty="0" smtClean="0"/>
              <a:t>2006)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032897" y="4887441"/>
            <a:ext cx="391809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</a:t>
            </a:r>
            <a:r>
              <a:rPr lang="en-GB" dirty="0" smtClean="0"/>
              <a:t>irls </a:t>
            </a:r>
            <a:r>
              <a:rPr lang="en-GB" dirty="0"/>
              <a:t>who received supportive and empathetic guidance from teachers and peers exhibited higher levels of performance confidence </a:t>
            </a:r>
            <a:r>
              <a:rPr lang="en-GB" dirty="0" smtClean="0"/>
              <a:t>(Parker 2016)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14379" y="4219419"/>
            <a:ext cx="2940677" cy="195800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055" y="1448536"/>
            <a:ext cx="2369843" cy="1586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6739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3" y="609600"/>
            <a:ext cx="10088131" cy="1320800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 smtClean="0"/>
              <a:t>Methodology &amp; Methods</a:t>
            </a:r>
            <a:endParaRPr lang="en-GB" sz="4800" b="1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306692">
            <a:off x="9747840" y="4187217"/>
            <a:ext cx="1757216" cy="225043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26312" y="2235347"/>
            <a:ext cx="3827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Mixed Method approach </a:t>
            </a:r>
            <a:endParaRPr lang="en-GB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3779874" y="3317359"/>
            <a:ext cx="40403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Online Questionnaire</a:t>
            </a:r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7373680" y="4550735"/>
            <a:ext cx="27877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Focus Groups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95047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10975950" cy="1320800"/>
          </a:xfrm>
        </p:spPr>
        <p:txBody>
          <a:bodyPr>
            <a:normAutofit/>
          </a:bodyPr>
          <a:lstStyle/>
          <a:p>
            <a:pPr algn="ctr"/>
            <a:r>
              <a:rPr lang="en-US" sz="4800" b="1" dirty="0" smtClean="0"/>
              <a:t>Sampling</a:t>
            </a:r>
            <a:endParaRPr lang="en-GB" sz="4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196162" y="2030819"/>
            <a:ext cx="886755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all </a:t>
            </a:r>
            <a:r>
              <a:rPr lang="en-GB" dirty="0"/>
              <a:t>participants were singers who had been regularly singing since the age of 10 years</a:t>
            </a:r>
            <a:r>
              <a:rPr lang="en-US" dirty="0" smtClean="0"/>
              <a:t> (</a:t>
            </a:r>
            <a:r>
              <a:rPr lang="en-US" dirty="0" err="1" smtClean="0"/>
              <a:t>Gackle</a:t>
            </a:r>
            <a:r>
              <a:rPr lang="en-US" dirty="0" smtClean="0"/>
              <a:t>, 1991)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Self identified into voice groups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15 responses, 5 for each voice group (Alto, Mezzo, Soprano)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/>
              <a:t>Looking at the different voice groups for comparison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413" y="4390616"/>
            <a:ext cx="3186223" cy="2430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217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669" y="344064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 smtClean="0"/>
              <a:t>Findings </a:t>
            </a:r>
            <a:endParaRPr lang="en-GB" sz="4800" b="1" dirty="0"/>
          </a:p>
        </p:txBody>
      </p:sp>
      <p:cxnSp>
        <p:nvCxnSpPr>
          <p:cNvPr id="8" name="Straight Connector 7"/>
          <p:cNvCxnSpPr/>
          <p:nvPr/>
        </p:nvCxnSpPr>
        <p:spPr>
          <a:xfrm flipH="1" flipV="1">
            <a:off x="5491717" y="1802219"/>
            <a:ext cx="4029739" cy="390214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489098" y="1669627"/>
            <a:ext cx="28282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Common Symptoms of Voice Change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4401879" y="2985241"/>
            <a:ext cx="24614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Negative Experiences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8252195" y="1802219"/>
            <a:ext cx="3099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Performance Confidence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578146" y="2572005"/>
            <a:ext cx="2569091" cy="175432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Voice Breaks and Pitching difficulties symptom</a:t>
            </a:r>
          </a:p>
          <a:p>
            <a:pPr algn="ctr"/>
            <a:endParaRPr lang="en-GB" dirty="0"/>
          </a:p>
          <a:p>
            <a:pPr algn="ctr"/>
            <a:r>
              <a:rPr lang="en-GB" dirty="0" smtClean="0"/>
              <a:t>Reported by 40% of participants</a:t>
            </a:r>
            <a:endParaRPr lang="en-GB" dirty="0"/>
          </a:p>
        </p:txBody>
      </p:sp>
      <p:cxnSp>
        <p:nvCxnSpPr>
          <p:cNvPr id="6" name="Straight Connector 5"/>
          <p:cNvCxnSpPr/>
          <p:nvPr/>
        </p:nvCxnSpPr>
        <p:spPr>
          <a:xfrm flipV="1">
            <a:off x="1717158" y="1802219"/>
            <a:ext cx="3641651" cy="3965944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4138723" y="3807868"/>
            <a:ext cx="2705986" cy="203132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10 out 15 participants reported negative experience during adolescence</a:t>
            </a:r>
          </a:p>
          <a:p>
            <a:pPr algn="ctr"/>
            <a:endParaRPr lang="en-GB" dirty="0"/>
          </a:p>
          <a:p>
            <a:pPr algn="ctr"/>
            <a:r>
              <a:rPr lang="en-GB" dirty="0" smtClean="0"/>
              <a:t>All altos and all mezzos, plus a couple sopranos.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8066126" y="2615909"/>
            <a:ext cx="3285460" cy="147732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Some links to performance confidence and adolescent voice change experiences,</a:t>
            </a:r>
          </a:p>
          <a:p>
            <a:endParaRPr lang="en-GB" dirty="0"/>
          </a:p>
          <a:p>
            <a:pPr algn="ctr"/>
            <a:r>
              <a:rPr lang="en-GB" dirty="0" smtClean="0"/>
              <a:t>Reported by all participants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9771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3" y="609600"/>
            <a:ext cx="10848359" cy="1320800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 smtClean="0"/>
              <a:t>Findings </a:t>
            </a:r>
            <a:endParaRPr lang="en-GB" sz="4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956930" y="1818167"/>
            <a:ext cx="101859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So did Alto’s have a more negative experience of voice change than their counterparts?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7922" y="2385236"/>
            <a:ext cx="1384005" cy="1384005"/>
          </a:xfrm>
          <a:prstGeom prst="rect">
            <a:avLst/>
          </a:prstGeom>
        </p:spPr>
      </p:pic>
      <p:sp>
        <p:nvSpPr>
          <p:cNvPr id="7" name="Oval 6"/>
          <p:cNvSpPr/>
          <p:nvPr/>
        </p:nvSpPr>
        <p:spPr>
          <a:xfrm>
            <a:off x="1257298" y="4327449"/>
            <a:ext cx="2812312" cy="200955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/>
          <p:cNvSpPr/>
          <p:nvPr/>
        </p:nvSpPr>
        <p:spPr>
          <a:xfrm>
            <a:off x="4643768" y="4327451"/>
            <a:ext cx="2812312" cy="200955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8107325" y="4247110"/>
            <a:ext cx="2812312" cy="200955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1663993" y="4651744"/>
            <a:ext cx="199892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Results did not show that Altos had a more negative experience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4989326" y="4708864"/>
            <a:ext cx="21211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Results supported literature that voice breaks are common during voice change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8506046" y="4327449"/>
            <a:ext cx="201486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Results showed that experience did affect performance confidence – not exclusive to Altos.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417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2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 smtClean="0"/>
              <a:t>Limitations</a:t>
            </a:r>
            <a:r>
              <a:rPr lang="en-GB" sz="4800" b="1" dirty="0" smtClean="0"/>
              <a:t> </a:t>
            </a:r>
            <a:endParaRPr lang="en-GB" sz="4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196163" y="2030819"/>
            <a:ext cx="732051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Sample was biased :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000" dirty="0" smtClean="0"/>
              <a:t>Amateur thespians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000" dirty="0" smtClean="0"/>
              <a:t>From societies/communities I was apart of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000" dirty="0" smtClean="0"/>
              <a:t>Self-identified vocal groups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000" dirty="0" smtClean="0"/>
              <a:t>Unbalanced groupings of participants</a:t>
            </a:r>
          </a:p>
          <a:p>
            <a:endParaRPr lang="en-US" sz="2000" dirty="0"/>
          </a:p>
          <a:p>
            <a:endParaRPr lang="en-US" sz="2000" dirty="0" smtClean="0"/>
          </a:p>
          <a:p>
            <a:r>
              <a:rPr lang="en-US" sz="2000" dirty="0" smtClean="0"/>
              <a:t>Method Limitations :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000" dirty="0" smtClean="0"/>
              <a:t>Focus group never materialized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000" dirty="0" smtClean="0"/>
              <a:t>Lots of variables for participants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000" dirty="0" smtClean="0"/>
              <a:t>Slow communication due to online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58470" y="4079247"/>
            <a:ext cx="3524693" cy="1982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691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 smtClean="0"/>
              <a:t>Ethics/ Insider Researcher</a:t>
            </a:r>
            <a:endParaRPr lang="en-GB" sz="4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196163" y="2030819"/>
            <a:ext cx="968626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</a:t>
            </a:r>
            <a:r>
              <a:rPr lang="en-GB" dirty="0" smtClean="0"/>
              <a:t>otentially </a:t>
            </a:r>
            <a:r>
              <a:rPr lang="en-GB" dirty="0"/>
              <a:t>emotional and sensitive </a:t>
            </a:r>
            <a:r>
              <a:rPr lang="en-GB" dirty="0" smtClean="0"/>
              <a:t>information</a:t>
            </a:r>
          </a:p>
          <a:p>
            <a:endParaRPr lang="en-GB" dirty="0"/>
          </a:p>
          <a:p>
            <a:pPr algn="r"/>
            <a:r>
              <a:rPr lang="en-GB" dirty="0"/>
              <a:t>I advertised through theatre groups that were local to </a:t>
            </a:r>
            <a:r>
              <a:rPr lang="en-GB" dirty="0" smtClean="0"/>
              <a:t>me</a:t>
            </a:r>
          </a:p>
          <a:p>
            <a:pPr algn="r"/>
            <a:endParaRPr lang="en-GB" dirty="0" smtClean="0"/>
          </a:p>
          <a:p>
            <a:pPr algn="r"/>
            <a:endParaRPr lang="en-GB" dirty="0"/>
          </a:p>
          <a:p>
            <a:pPr algn="r"/>
            <a:endParaRPr lang="en-GB" dirty="0" smtClean="0"/>
          </a:p>
          <a:p>
            <a:r>
              <a:rPr lang="en-GB" dirty="0" smtClean="0"/>
              <a:t>+ Greater </a:t>
            </a:r>
            <a:r>
              <a:rPr lang="en-GB" dirty="0"/>
              <a:t>understanding of participants and a natural relationship with participants (Bonner &amp; </a:t>
            </a:r>
            <a:r>
              <a:rPr lang="en-GB" dirty="0" err="1"/>
              <a:t>Tolhurst</a:t>
            </a:r>
            <a:r>
              <a:rPr lang="en-GB" dirty="0"/>
              <a:t>, 2002).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- </a:t>
            </a:r>
            <a:r>
              <a:rPr lang="en-GB" dirty="0"/>
              <a:t>a loss of objectivity and creating assumptions based on researcher’s prior knowledge (</a:t>
            </a:r>
            <a:r>
              <a:rPr lang="en-GB" dirty="0" err="1"/>
              <a:t>Delyser</a:t>
            </a:r>
            <a:r>
              <a:rPr lang="en-GB" dirty="0"/>
              <a:t>, 2001)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76837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800" b="1" dirty="0" smtClean="0"/>
              <a:t>To conclude…</a:t>
            </a:r>
            <a:endParaRPr lang="en-GB" sz="4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722474" y="2190307"/>
            <a:ext cx="732051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Doesn’t support hypothesis</a:t>
            </a:r>
          </a:p>
          <a:p>
            <a:pPr algn="ctr"/>
            <a:endParaRPr lang="en-US" sz="2800" dirty="0" smtClean="0"/>
          </a:p>
          <a:p>
            <a:pPr algn="ctr"/>
            <a:r>
              <a:rPr lang="en-US" sz="2800" dirty="0" smtClean="0"/>
              <a:t>Does leave this subject open to more study</a:t>
            </a:r>
          </a:p>
          <a:p>
            <a:pPr algn="ctr"/>
            <a:endParaRPr lang="en-US" sz="2800" dirty="0" smtClean="0"/>
          </a:p>
          <a:p>
            <a:pPr algn="ctr"/>
            <a:r>
              <a:rPr lang="en-US" sz="2800" dirty="0" smtClean="0"/>
              <a:t>Outlines the need for education in institutions and classrooms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13588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822" y="62023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en-US" sz="4800" b="1" dirty="0" smtClean="0"/>
              <a:t>Bibliography</a:t>
            </a:r>
            <a:endParaRPr lang="en-GB" sz="48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483781" y="1153633"/>
            <a:ext cx="11169503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/>
              <a:t>Barefield</a:t>
            </a:r>
            <a:r>
              <a:rPr lang="en-GB" sz="1600" dirty="0"/>
              <a:t>, R (2012) : Identifying and Assisting Singers with Chronic Anxiety Issues, </a:t>
            </a:r>
            <a:r>
              <a:rPr lang="en-GB" sz="1600" i="1" dirty="0"/>
              <a:t>Music Educators Journal</a:t>
            </a:r>
            <a:r>
              <a:rPr lang="en-GB" sz="1600" dirty="0"/>
              <a:t>, Vol. 98, No. 3, pp. </a:t>
            </a:r>
            <a:r>
              <a:rPr lang="en-GB" sz="1600" dirty="0" smtClean="0"/>
              <a:t>60-63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Bonner, A., &amp; </a:t>
            </a:r>
            <a:r>
              <a:rPr lang="en-GB" sz="1600" dirty="0" err="1"/>
              <a:t>Tolhurst</a:t>
            </a:r>
            <a:r>
              <a:rPr lang="en-GB" sz="1600" dirty="0"/>
              <a:t>, G. (2002). Insider outsider perspectives of participant observation. </a:t>
            </a:r>
            <a:r>
              <a:rPr lang="en-GB" sz="1600" i="1" dirty="0"/>
              <a:t>Nurse Researcher</a:t>
            </a:r>
            <a:r>
              <a:rPr lang="en-GB" sz="1600" dirty="0"/>
              <a:t>, Vol. 9 Ed (4), pp. 7-19</a:t>
            </a:r>
            <a:r>
              <a:rPr lang="en-GB" sz="1600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/>
              <a:t>DeLyser</a:t>
            </a:r>
            <a:r>
              <a:rPr lang="en-GB" sz="1600" dirty="0"/>
              <a:t>, D. (2001). “Do you really live here?” Thoughts on insider research. </a:t>
            </a:r>
            <a:r>
              <a:rPr lang="en-GB" sz="1600" i="1" dirty="0"/>
              <a:t>The </a:t>
            </a:r>
            <a:r>
              <a:rPr lang="en-GB" sz="1600" i="1" dirty="0" smtClean="0"/>
              <a:t>Geographical </a:t>
            </a:r>
            <a:r>
              <a:rPr lang="en-GB" sz="1600" i="1" dirty="0"/>
              <a:t>Review</a:t>
            </a:r>
            <a:r>
              <a:rPr lang="en-GB" sz="1600" dirty="0"/>
              <a:t>, pp. 441-453</a:t>
            </a:r>
            <a:r>
              <a:rPr lang="en-GB" sz="1600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 smtClean="0"/>
              <a:t>Gackle</a:t>
            </a:r>
            <a:r>
              <a:rPr lang="en-GB" sz="1600" dirty="0"/>
              <a:t>, L (1991) The Adolescent Female Voice: Characteristics of Change and Stages of Development, </a:t>
            </a:r>
            <a:r>
              <a:rPr lang="en-GB" sz="1600" i="1" dirty="0"/>
              <a:t>The Choral Journal, </a:t>
            </a:r>
            <a:r>
              <a:rPr lang="en-GB" sz="1600" dirty="0"/>
              <a:t>Vol 8, pp.17-25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/>
              <a:t>Gackle</a:t>
            </a:r>
            <a:r>
              <a:rPr lang="en-GB" sz="1600" dirty="0"/>
              <a:t>, L. (2000). Understanding voice transformation in female adolescents. In L. Thurman &amp; G. Welch (Eds.), </a:t>
            </a:r>
            <a:r>
              <a:rPr lang="en-GB" sz="1600" i="1" dirty="0"/>
              <a:t>Body mind and voice: Foundations of voice education</a:t>
            </a:r>
            <a:r>
              <a:rPr lang="en-GB" sz="1600" dirty="0"/>
              <a:t> (Rev. Ed.). Iowa City, IA: National </a:t>
            </a:r>
            <a:r>
              <a:rPr lang="en-GB" sz="1600" dirty="0" err="1"/>
              <a:t>Center</a:t>
            </a:r>
            <a:r>
              <a:rPr lang="en-GB" sz="1600" dirty="0"/>
              <a:t> for Voice and Speech. pp. 739–744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/>
              <a:t>Gackle</a:t>
            </a:r>
            <a:r>
              <a:rPr lang="en-GB" sz="1600" dirty="0"/>
              <a:t>, L. (2006). Finding Ophelia’s voice: The female voice during adolescence. The </a:t>
            </a:r>
            <a:r>
              <a:rPr lang="en-GB" sz="1600" i="1" dirty="0"/>
              <a:t>Choral Journal</a:t>
            </a:r>
            <a:r>
              <a:rPr lang="en-GB" sz="1600" dirty="0"/>
              <a:t>, 47(5), pp. 28–37</a:t>
            </a:r>
            <a:r>
              <a:rPr lang="en-GB" sz="1600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/>
              <a:t>Einarsdóttir</a:t>
            </a:r>
            <a:r>
              <a:rPr lang="en-GB" sz="1600" dirty="0"/>
              <a:t>, S (2022) ‘I Certainly Couldn’t Be a Soloist and I Really Struggle with Auditions’, </a:t>
            </a:r>
            <a:r>
              <a:rPr lang="en-GB" sz="1600" i="1" dirty="0"/>
              <a:t>International Review of the Aesthetics and Sociology of Music,</a:t>
            </a:r>
            <a:r>
              <a:rPr lang="en-GB" sz="1600" dirty="0"/>
              <a:t> Croatian Musicological Society, Vol 53, </a:t>
            </a:r>
            <a:r>
              <a:rPr lang="en-GB" sz="1600" dirty="0" smtClean="0"/>
              <a:t>pp.139-160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/>
              <a:t>Novello</a:t>
            </a:r>
            <a:r>
              <a:rPr lang="en-GB" sz="1600" dirty="0"/>
              <a:t> &amp; Ewer (1882) Scarcity of Alto Voices, </a:t>
            </a:r>
            <a:r>
              <a:rPr lang="en-GB" sz="1600" i="1" dirty="0"/>
              <a:t>The Musical Times and Singing Class Circular,</a:t>
            </a:r>
            <a:r>
              <a:rPr lang="en-GB" sz="1600" dirty="0"/>
              <a:t> Vol.23, No.468, p.100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Parker, E (2016) A Grounded Theory of Adolescent High School Women’s Choir Singers’ Process of Social Identity Development, </a:t>
            </a:r>
            <a:r>
              <a:rPr lang="en-GB" sz="1600" i="1" dirty="0"/>
              <a:t>Journal of Research in Music Education,</a:t>
            </a:r>
            <a:r>
              <a:rPr lang="en-GB" sz="1600" dirty="0"/>
              <a:t> Vol,  65, Sage Journals, </a:t>
            </a:r>
            <a:r>
              <a:rPr lang="en-GB" sz="1600" dirty="0" smtClean="0"/>
              <a:t>pp.391-507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/>
              <a:t>Rolvsjord</a:t>
            </a:r>
            <a:r>
              <a:rPr lang="en-GB" sz="1600" dirty="0"/>
              <a:t>, R., &amp; Halstead, J. (2013). A Woman’s Voice: The Politics of Gender Identity in Music Therapy and Everyday Life, </a:t>
            </a:r>
            <a:r>
              <a:rPr lang="en-GB" sz="1600" i="1" dirty="0"/>
              <a:t>The Arts in Psychotherapy</a:t>
            </a:r>
            <a:r>
              <a:rPr lang="en-GB" sz="1600" dirty="0"/>
              <a:t>. http://www.sciencedirect.com/science/article/pii/S0197455613001184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2476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4349</TotalTime>
  <Words>873</Words>
  <Application>Microsoft Office PowerPoint</Application>
  <PresentationFormat>Widescreen</PresentationFormat>
  <Paragraphs>112</Paragraphs>
  <Slides>13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Trebuchet MS</vt:lpstr>
      <vt:lpstr>Wingdings 3</vt:lpstr>
      <vt:lpstr>Facet</vt:lpstr>
      <vt:lpstr>Module BMPF7008 Work based learning project</vt:lpstr>
      <vt:lpstr>Context</vt:lpstr>
      <vt:lpstr>Adolescent Female Voice Change</vt:lpstr>
      <vt:lpstr>Altos</vt:lpstr>
      <vt:lpstr>Performance Confidence</vt:lpstr>
      <vt:lpstr>Methodology &amp; Methods</vt:lpstr>
      <vt:lpstr>Sampling</vt:lpstr>
      <vt:lpstr>Findings </vt:lpstr>
      <vt:lpstr>Findings </vt:lpstr>
      <vt:lpstr>Limitations </vt:lpstr>
      <vt:lpstr>Ethics/ Insider Researcher</vt:lpstr>
      <vt:lpstr>To conclude…</vt:lpstr>
      <vt:lpstr>Bibliography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BMPF7008 Work based learning project</dc:title>
  <dc:creator>Microsoft account</dc:creator>
  <cp:lastModifiedBy>Microsoft account</cp:lastModifiedBy>
  <cp:revision>20</cp:revision>
  <dcterms:created xsi:type="dcterms:W3CDTF">2023-05-31T19:27:53Z</dcterms:created>
  <dcterms:modified xsi:type="dcterms:W3CDTF">2023-07-12T07:46:13Z</dcterms:modified>
</cp:coreProperties>
</file>