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60" r:id="rId5"/>
    <p:sldId id="259"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1FDD7D-DD54-4D39-8DDB-7BF9EF4ED91B}" v="216" dt="2022-11-17T08:07:10.8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5141" autoAdjust="0"/>
  </p:normalViewPr>
  <p:slideViewPr>
    <p:cSldViewPr snapToGrid="0">
      <p:cViewPr varScale="1">
        <p:scale>
          <a:sx n="54" d="100"/>
          <a:sy n="54" d="100"/>
        </p:scale>
        <p:origin x="108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BEAED6-5E9A-41DF-9708-F84E432E24F9}" type="datetimeFigureOut">
              <a:rPr lang="en-US" smtClean="0"/>
              <a:t>11/17/2022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EE52FB-8CB0-4306-B6C4-D937E1CEEDD3}" type="slidenum">
              <a:rPr lang="en-US" smtClean="0"/>
              <a:t>‹#›</a:t>
            </a:fld>
            <a:endParaRPr lang="en-US"/>
          </a:p>
        </p:txBody>
      </p:sp>
    </p:spTree>
    <p:extLst>
      <p:ext uri="{BB962C8B-B14F-4D97-AF65-F5344CB8AC3E}">
        <p14:creationId xmlns:p14="http://schemas.microsoft.com/office/powerpoint/2010/main" val="21067127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There are many benefits of ensuring an effective communication in the project team members. Notably, all these benefits contribute to the delivery of the expected results. Generally, effective communication helps boost success. Effective communication will promote trust between the team leader (Tom) and his project team </a:t>
            </a:r>
            <a:r>
              <a:rPr lang="en-US" sz="1200" dirty="0"/>
              <a:t>(</a:t>
            </a:r>
            <a:r>
              <a:rPr lang="en-US" sz="1200" b="0" i="0" dirty="0">
                <a:solidFill>
                  <a:srgbClr val="222222"/>
                </a:solidFill>
                <a:effectLst/>
                <a:latin typeface="Arial" panose="020B0604020202020204" pitchFamily="34" charset="0"/>
              </a:rPr>
              <a:t>No, 2021)</a:t>
            </a:r>
            <a:r>
              <a:rPr lang="en-US" dirty="0"/>
              <a:t>. Ultimately, this will encourage teamwork, collaboration and trust which will eventually help boost success in the project that Tom is leading.</a:t>
            </a:r>
          </a:p>
        </p:txBody>
      </p:sp>
      <p:sp>
        <p:nvSpPr>
          <p:cNvPr id="4" name="Slide Number Placeholder 3"/>
          <p:cNvSpPr>
            <a:spLocks noGrp="1"/>
          </p:cNvSpPr>
          <p:nvPr>
            <p:ph type="sldNum" sz="quarter" idx="5"/>
          </p:nvPr>
        </p:nvSpPr>
        <p:spPr/>
        <p:txBody>
          <a:bodyPr/>
          <a:lstStyle/>
          <a:p>
            <a:fld id="{4DEE52FB-8CB0-4306-B6C4-D937E1CEEDD3}" type="slidenum">
              <a:rPr lang="en-US" smtClean="0"/>
              <a:t>3</a:t>
            </a:fld>
            <a:endParaRPr lang="en-US"/>
          </a:p>
        </p:txBody>
      </p:sp>
    </p:spTree>
    <p:extLst>
      <p:ext uri="{BB962C8B-B14F-4D97-AF65-F5344CB8AC3E}">
        <p14:creationId xmlns:p14="http://schemas.microsoft.com/office/powerpoint/2010/main" val="1643791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According to this model, all the variables (source, message, channel and receiver), the thought pattern must be in sync with the sender. This will eventually enhance the communication effectiveness (</a:t>
            </a:r>
            <a:r>
              <a:rPr lang="en-US" b="0" i="0" dirty="0" err="1">
                <a:solidFill>
                  <a:srgbClr val="222222"/>
                </a:solidFill>
                <a:effectLst/>
                <a:latin typeface="Arial" panose="020B0604020202020204" pitchFamily="34" charset="0"/>
              </a:rPr>
              <a:t>Cobley</a:t>
            </a:r>
            <a:r>
              <a:rPr lang="en-US" b="0" i="0" dirty="0">
                <a:solidFill>
                  <a:srgbClr val="222222"/>
                </a:solidFill>
                <a:effectLst/>
                <a:latin typeface="Arial" panose="020B0604020202020204" pitchFamily="34" charset="0"/>
              </a:rPr>
              <a:t>, &amp; Schulz, 2013).</a:t>
            </a:r>
            <a:endParaRPr lang="en-US" dirty="0"/>
          </a:p>
        </p:txBody>
      </p:sp>
      <p:sp>
        <p:nvSpPr>
          <p:cNvPr id="4" name="Slide Number Placeholder 3"/>
          <p:cNvSpPr>
            <a:spLocks noGrp="1"/>
          </p:cNvSpPr>
          <p:nvPr>
            <p:ph type="sldNum" sz="quarter" idx="5"/>
          </p:nvPr>
        </p:nvSpPr>
        <p:spPr/>
        <p:txBody>
          <a:bodyPr/>
          <a:lstStyle/>
          <a:p>
            <a:fld id="{4DEE52FB-8CB0-4306-B6C4-D937E1CEEDD3}" type="slidenum">
              <a:rPr lang="en-US" smtClean="0"/>
              <a:t>4</a:t>
            </a:fld>
            <a:endParaRPr lang="en-US"/>
          </a:p>
        </p:txBody>
      </p:sp>
    </p:spTree>
    <p:extLst>
      <p:ext uri="{BB962C8B-B14F-4D97-AF65-F5344CB8AC3E}">
        <p14:creationId xmlns:p14="http://schemas.microsoft.com/office/powerpoint/2010/main" val="35863727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Effective communication is the backbone of strong team bonds. Team leaders should model and promote a culture of direct, clear, kind and timely communication to strengthen peer relationships and collaboration. Additionally, effective communication fosters collaboration thus allowing team members to freely share their ideas with the team leader (Tom) and colleagues eventually promoting innovation and productivity. As a leader, engaging team members ensures that they have a clear understanding of their responsibilities and roles (</a:t>
            </a:r>
            <a:r>
              <a:rPr lang="en-US" b="0" i="0" dirty="0" err="1">
                <a:solidFill>
                  <a:srgbClr val="222222"/>
                </a:solidFill>
                <a:effectLst/>
                <a:latin typeface="Arial" panose="020B0604020202020204" pitchFamily="34" charset="0"/>
              </a:rPr>
              <a:t>Zamfir</a:t>
            </a:r>
            <a:r>
              <a:rPr lang="en-US" b="0" i="0" dirty="0">
                <a:solidFill>
                  <a:srgbClr val="222222"/>
                </a:solidFill>
                <a:effectLst/>
                <a:latin typeface="Arial" panose="020B0604020202020204" pitchFamily="34" charset="0"/>
              </a:rPr>
              <a:t>, 2021)</a:t>
            </a:r>
            <a:r>
              <a:rPr lang="en-US" dirty="0"/>
              <a:t>. Team members perform their roles effectively if team leaders effectively communicate what they expect from them.</a:t>
            </a:r>
          </a:p>
        </p:txBody>
      </p:sp>
      <p:sp>
        <p:nvSpPr>
          <p:cNvPr id="4" name="Slide Number Placeholder 3"/>
          <p:cNvSpPr>
            <a:spLocks noGrp="1"/>
          </p:cNvSpPr>
          <p:nvPr>
            <p:ph type="sldNum" sz="quarter" idx="5"/>
          </p:nvPr>
        </p:nvSpPr>
        <p:spPr/>
        <p:txBody>
          <a:bodyPr/>
          <a:lstStyle/>
          <a:p>
            <a:fld id="{4DEE52FB-8CB0-4306-B6C4-D937E1CEEDD3}" type="slidenum">
              <a:rPr lang="en-US" smtClean="0"/>
              <a:t>5</a:t>
            </a:fld>
            <a:endParaRPr lang="en-US"/>
          </a:p>
        </p:txBody>
      </p:sp>
    </p:spTree>
    <p:extLst>
      <p:ext uri="{BB962C8B-B14F-4D97-AF65-F5344CB8AC3E}">
        <p14:creationId xmlns:p14="http://schemas.microsoft.com/office/powerpoint/2010/main" val="3380614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adopting </a:t>
            </a:r>
            <a:r>
              <a:rPr lang="en-US" dirty="0" err="1"/>
              <a:t>Berlo’s</a:t>
            </a:r>
            <a:r>
              <a:rPr lang="en-US" dirty="0"/>
              <a:t> model, Tom will be able to achieve effective communication with the team members as it takes into account the message alignment and the medium with the receiver. Through this, team members will be able to get over some differences thus preventing conflicts and disagreements during the project.</a:t>
            </a:r>
          </a:p>
        </p:txBody>
      </p:sp>
      <p:sp>
        <p:nvSpPr>
          <p:cNvPr id="4" name="Slide Number Placeholder 3"/>
          <p:cNvSpPr>
            <a:spLocks noGrp="1"/>
          </p:cNvSpPr>
          <p:nvPr>
            <p:ph type="sldNum" sz="quarter" idx="5"/>
          </p:nvPr>
        </p:nvSpPr>
        <p:spPr/>
        <p:txBody>
          <a:bodyPr/>
          <a:lstStyle/>
          <a:p>
            <a:fld id="{4DEE52FB-8CB0-4306-B6C4-D937E1CEEDD3}" type="slidenum">
              <a:rPr lang="en-US" smtClean="0"/>
              <a:t>6</a:t>
            </a:fld>
            <a:endParaRPr lang="en-US"/>
          </a:p>
        </p:txBody>
      </p:sp>
    </p:spTree>
    <p:extLst>
      <p:ext uri="{BB962C8B-B14F-4D97-AF65-F5344CB8AC3E}">
        <p14:creationId xmlns:p14="http://schemas.microsoft.com/office/powerpoint/2010/main" val="14140258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People’s attitude is a major barrier to communication. It is important that while communicating the project manager understands the attitude and emotional state of the team members.</a:t>
            </a:r>
          </a:p>
        </p:txBody>
      </p:sp>
      <p:sp>
        <p:nvSpPr>
          <p:cNvPr id="4" name="Slide Number Placeholder 3"/>
          <p:cNvSpPr>
            <a:spLocks noGrp="1"/>
          </p:cNvSpPr>
          <p:nvPr>
            <p:ph type="sldNum" sz="quarter" idx="5"/>
          </p:nvPr>
        </p:nvSpPr>
        <p:spPr/>
        <p:txBody>
          <a:bodyPr/>
          <a:lstStyle/>
          <a:p>
            <a:fld id="{4DEE52FB-8CB0-4306-B6C4-D937E1CEEDD3}" type="slidenum">
              <a:rPr lang="en-US" smtClean="0"/>
              <a:t>7</a:t>
            </a:fld>
            <a:endParaRPr lang="en-US"/>
          </a:p>
        </p:txBody>
      </p:sp>
    </p:spTree>
    <p:extLst>
      <p:ext uri="{BB962C8B-B14F-4D97-AF65-F5344CB8AC3E}">
        <p14:creationId xmlns:p14="http://schemas.microsoft.com/office/powerpoint/2010/main" val="1916943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Perception berries is a critical issues identified in the Amazon case study. Due to the leadership style adopted by Tom, the project members have developed a perception barrier towards Tom, the leader. Consequently, this has resulted in conflict and disagreements.</a:t>
            </a:r>
          </a:p>
        </p:txBody>
      </p:sp>
      <p:sp>
        <p:nvSpPr>
          <p:cNvPr id="4" name="Slide Number Placeholder 3"/>
          <p:cNvSpPr>
            <a:spLocks noGrp="1"/>
          </p:cNvSpPr>
          <p:nvPr>
            <p:ph type="sldNum" sz="quarter" idx="5"/>
          </p:nvPr>
        </p:nvSpPr>
        <p:spPr/>
        <p:txBody>
          <a:bodyPr/>
          <a:lstStyle/>
          <a:p>
            <a:fld id="{4DEE52FB-8CB0-4306-B6C4-D937E1CEEDD3}" type="slidenum">
              <a:rPr lang="en-US" smtClean="0"/>
              <a:t>8</a:t>
            </a:fld>
            <a:endParaRPr lang="en-US"/>
          </a:p>
        </p:txBody>
      </p:sp>
    </p:spTree>
    <p:extLst>
      <p:ext uri="{BB962C8B-B14F-4D97-AF65-F5344CB8AC3E}">
        <p14:creationId xmlns:p14="http://schemas.microsoft.com/office/powerpoint/2010/main" val="2971842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to establish a clear communication channel among the project team members. In doing so, all members will be ware of the right channel to use to effectively communicate (</a:t>
            </a:r>
            <a:r>
              <a:rPr lang="en-US" b="0" i="0" dirty="0" err="1">
                <a:solidFill>
                  <a:srgbClr val="222222"/>
                </a:solidFill>
                <a:effectLst/>
                <a:latin typeface="Arial" panose="020B0604020202020204" pitchFamily="34" charset="0"/>
              </a:rPr>
              <a:t>Barnlund</a:t>
            </a:r>
            <a:r>
              <a:rPr lang="en-US" b="0" i="0" dirty="0">
                <a:solidFill>
                  <a:srgbClr val="222222"/>
                </a:solidFill>
                <a:effectLst/>
                <a:latin typeface="Arial" panose="020B0604020202020204" pitchFamily="34" charset="0"/>
              </a:rPr>
              <a:t>, 2017).</a:t>
            </a:r>
            <a:r>
              <a:rPr lang="en-US" dirty="0"/>
              <a:t> Again, through this as a leader it will be easy to communicate to all team members using the communication channels. The recommended communication channels that Tom should adopt are emails, face to face, letters, phone calls and messages.</a:t>
            </a:r>
          </a:p>
        </p:txBody>
      </p:sp>
      <p:sp>
        <p:nvSpPr>
          <p:cNvPr id="4" name="Slide Number Placeholder 3"/>
          <p:cNvSpPr>
            <a:spLocks noGrp="1"/>
          </p:cNvSpPr>
          <p:nvPr>
            <p:ph type="sldNum" sz="quarter" idx="5"/>
          </p:nvPr>
        </p:nvSpPr>
        <p:spPr/>
        <p:txBody>
          <a:bodyPr/>
          <a:lstStyle/>
          <a:p>
            <a:fld id="{4DEE52FB-8CB0-4306-B6C4-D937E1CEEDD3}" type="slidenum">
              <a:rPr lang="en-US" smtClean="0"/>
              <a:t>9</a:t>
            </a:fld>
            <a:endParaRPr lang="en-US"/>
          </a:p>
        </p:txBody>
      </p:sp>
    </p:spTree>
    <p:extLst>
      <p:ext uri="{BB962C8B-B14F-4D97-AF65-F5344CB8AC3E}">
        <p14:creationId xmlns:p14="http://schemas.microsoft.com/office/powerpoint/2010/main" val="25139294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Emails and face to face communications are official communication channels that can be used in an organization to prevent disagreements and conflicts. They can also ensure proper collaboration and effective communication between team members.</a:t>
            </a:r>
          </a:p>
        </p:txBody>
      </p:sp>
      <p:sp>
        <p:nvSpPr>
          <p:cNvPr id="4" name="Slide Number Placeholder 3"/>
          <p:cNvSpPr>
            <a:spLocks noGrp="1"/>
          </p:cNvSpPr>
          <p:nvPr>
            <p:ph type="sldNum" sz="quarter" idx="5"/>
          </p:nvPr>
        </p:nvSpPr>
        <p:spPr/>
        <p:txBody>
          <a:bodyPr/>
          <a:lstStyle/>
          <a:p>
            <a:fld id="{4DEE52FB-8CB0-4306-B6C4-D937E1CEEDD3}" type="slidenum">
              <a:rPr lang="en-US" smtClean="0"/>
              <a:t>10</a:t>
            </a:fld>
            <a:endParaRPr lang="en-US"/>
          </a:p>
        </p:txBody>
      </p:sp>
    </p:spTree>
    <p:extLst>
      <p:ext uri="{BB962C8B-B14F-4D97-AF65-F5344CB8AC3E}">
        <p14:creationId xmlns:p14="http://schemas.microsoft.com/office/powerpoint/2010/main" val="31738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EE52FB-8CB0-4306-B6C4-D937E1CEEDD3}" type="slidenum">
              <a:rPr lang="en-US" smtClean="0"/>
              <a:t>12</a:t>
            </a:fld>
            <a:endParaRPr lang="en-US"/>
          </a:p>
        </p:txBody>
      </p:sp>
    </p:spTree>
    <p:extLst>
      <p:ext uri="{BB962C8B-B14F-4D97-AF65-F5344CB8AC3E}">
        <p14:creationId xmlns:p14="http://schemas.microsoft.com/office/powerpoint/2010/main" val="20238802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EE52FB-8CB0-4306-B6C4-D937E1CEEDD3}" type="slidenum">
              <a:rPr lang="en-US" smtClean="0"/>
              <a:t>14</a:t>
            </a:fld>
            <a:endParaRPr lang="en-US"/>
          </a:p>
        </p:txBody>
      </p:sp>
    </p:spTree>
    <p:extLst>
      <p:ext uri="{BB962C8B-B14F-4D97-AF65-F5344CB8AC3E}">
        <p14:creationId xmlns:p14="http://schemas.microsoft.com/office/powerpoint/2010/main" val="1690375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9BF598FA-EA4B-4A05-BA98-5612DED54C61}" type="datetimeFigureOut">
              <a:rPr lang="en-US" smtClean="0"/>
              <a:t>11/17/2022</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05DB379E-62F8-435C-9650-1FE7891A4900}" type="slidenum">
              <a:rPr lang="en-US" smtClean="0"/>
              <a:t>‹#›</a:t>
            </a:fld>
            <a:endParaRPr lang="en-US"/>
          </a:p>
        </p:txBody>
      </p:sp>
    </p:spTree>
    <p:extLst>
      <p:ext uri="{BB962C8B-B14F-4D97-AF65-F5344CB8AC3E}">
        <p14:creationId xmlns:p14="http://schemas.microsoft.com/office/powerpoint/2010/main" val="1350308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F598FA-EA4B-4A05-BA98-5612DED54C61}" type="datetimeFigureOut">
              <a:rPr lang="en-US" smtClean="0"/>
              <a:t>11/17/2022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DB379E-62F8-435C-9650-1FE7891A4900}" type="slidenum">
              <a:rPr lang="en-US" smtClean="0"/>
              <a:t>‹#›</a:t>
            </a:fld>
            <a:endParaRPr lang="en-US"/>
          </a:p>
        </p:txBody>
      </p:sp>
    </p:spTree>
    <p:extLst>
      <p:ext uri="{BB962C8B-B14F-4D97-AF65-F5344CB8AC3E}">
        <p14:creationId xmlns:p14="http://schemas.microsoft.com/office/powerpoint/2010/main" val="2977152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F598FA-EA4B-4A05-BA98-5612DED54C61}" type="datetimeFigureOut">
              <a:rPr lang="en-US" smtClean="0"/>
              <a:t>11/17/2022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DB379E-62F8-435C-9650-1FE7891A4900}" type="slidenum">
              <a:rPr lang="en-US" smtClean="0"/>
              <a:t>‹#›</a:t>
            </a:fld>
            <a:endParaRPr lang="en-US"/>
          </a:p>
        </p:txBody>
      </p:sp>
    </p:spTree>
    <p:extLst>
      <p:ext uri="{BB962C8B-B14F-4D97-AF65-F5344CB8AC3E}">
        <p14:creationId xmlns:p14="http://schemas.microsoft.com/office/powerpoint/2010/main" val="1725815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F598FA-EA4B-4A05-BA98-5612DED54C61}" type="datetimeFigureOut">
              <a:rPr lang="en-US" smtClean="0"/>
              <a:t>11/17/2022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5DB379E-62F8-435C-9650-1FE7891A4900}" type="slidenum">
              <a:rPr lang="en-US" smtClean="0"/>
              <a:t>‹#›</a:t>
            </a:fld>
            <a:endParaRPr lang="en-US"/>
          </a:p>
        </p:txBody>
      </p:sp>
    </p:spTree>
    <p:extLst>
      <p:ext uri="{BB962C8B-B14F-4D97-AF65-F5344CB8AC3E}">
        <p14:creationId xmlns:p14="http://schemas.microsoft.com/office/powerpoint/2010/main" val="2669379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F598FA-EA4B-4A05-BA98-5612DED54C61}" type="datetimeFigureOut">
              <a:rPr lang="en-US" smtClean="0"/>
              <a:t>11/17/2022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5DB379E-62F8-435C-9650-1FE7891A4900}" type="slidenum">
              <a:rPr lang="en-US" smtClean="0"/>
              <a:t>‹#›</a:t>
            </a:fld>
            <a:endParaRPr lang="en-US"/>
          </a:p>
        </p:txBody>
      </p:sp>
    </p:spTree>
    <p:extLst>
      <p:ext uri="{BB962C8B-B14F-4D97-AF65-F5344CB8AC3E}">
        <p14:creationId xmlns:p14="http://schemas.microsoft.com/office/powerpoint/2010/main" val="3131717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F598FA-EA4B-4A05-BA98-5612DED54C61}" type="datetimeFigureOut">
              <a:rPr lang="en-US" smtClean="0"/>
              <a:t>11/17/2022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5DB379E-62F8-435C-9650-1FE7891A4900}" type="slidenum">
              <a:rPr lang="en-US" smtClean="0"/>
              <a:t>‹#›</a:t>
            </a:fld>
            <a:endParaRPr lang="en-US"/>
          </a:p>
        </p:txBody>
      </p:sp>
    </p:spTree>
    <p:extLst>
      <p:ext uri="{BB962C8B-B14F-4D97-AF65-F5344CB8AC3E}">
        <p14:creationId xmlns:p14="http://schemas.microsoft.com/office/powerpoint/2010/main" val="84119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F598FA-EA4B-4A05-BA98-5612DED54C61}" type="datetimeFigureOut">
              <a:rPr lang="en-US" smtClean="0"/>
              <a:t>11/17/2022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5DB379E-62F8-435C-9650-1FE7891A4900}" type="slidenum">
              <a:rPr lang="en-US" smtClean="0"/>
              <a:t>‹#›</a:t>
            </a:fld>
            <a:endParaRPr lang="en-US"/>
          </a:p>
        </p:txBody>
      </p:sp>
    </p:spTree>
    <p:extLst>
      <p:ext uri="{BB962C8B-B14F-4D97-AF65-F5344CB8AC3E}">
        <p14:creationId xmlns:p14="http://schemas.microsoft.com/office/powerpoint/2010/main" val="2580380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9BF598FA-EA4B-4A05-BA98-5612DED54C61}" type="datetimeFigureOut">
              <a:rPr lang="en-US" smtClean="0"/>
              <a:t>11/17/2022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05DB379E-62F8-435C-9650-1FE7891A4900}" type="slidenum">
              <a:rPr lang="en-US" smtClean="0"/>
              <a:t>‹#›</a:t>
            </a:fld>
            <a:endParaRPr lang="en-US"/>
          </a:p>
        </p:txBody>
      </p:sp>
    </p:spTree>
    <p:extLst>
      <p:ext uri="{BB962C8B-B14F-4D97-AF65-F5344CB8AC3E}">
        <p14:creationId xmlns:p14="http://schemas.microsoft.com/office/powerpoint/2010/main" val="1412979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9BF598FA-EA4B-4A05-BA98-5612DED54C61}" type="datetimeFigureOut">
              <a:rPr lang="en-US" smtClean="0"/>
              <a:t>11/17/2022</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05DB379E-62F8-435C-9650-1FE7891A4900}" type="slidenum">
              <a:rPr lang="en-US" smtClean="0"/>
              <a:t>‹#›</a:t>
            </a:fld>
            <a:endParaRPr lang="en-US"/>
          </a:p>
        </p:txBody>
      </p:sp>
    </p:spTree>
    <p:extLst>
      <p:ext uri="{BB962C8B-B14F-4D97-AF65-F5344CB8AC3E}">
        <p14:creationId xmlns:p14="http://schemas.microsoft.com/office/powerpoint/2010/main" val="308235250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F598FA-EA4B-4A05-BA98-5612DED54C61}" type="datetimeFigureOut">
              <a:rPr lang="en-US" smtClean="0"/>
              <a:t>11/17/2022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DB379E-62F8-435C-9650-1FE7891A4900}" type="slidenum">
              <a:rPr lang="en-US" smtClean="0"/>
              <a:t>‹#›</a:t>
            </a:fld>
            <a:endParaRPr lang="en-US"/>
          </a:p>
        </p:txBody>
      </p:sp>
    </p:spTree>
    <p:extLst>
      <p:ext uri="{BB962C8B-B14F-4D97-AF65-F5344CB8AC3E}">
        <p14:creationId xmlns:p14="http://schemas.microsoft.com/office/powerpoint/2010/main" val="1453787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F598FA-EA4B-4A05-BA98-5612DED54C61}" type="datetimeFigureOut">
              <a:rPr lang="en-US" smtClean="0"/>
              <a:t>11/17/2022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DB379E-62F8-435C-9650-1FE7891A4900}" type="slidenum">
              <a:rPr lang="en-US" smtClean="0"/>
              <a:t>‹#›</a:t>
            </a:fld>
            <a:endParaRPr lang="en-US"/>
          </a:p>
        </p:txBody>
      </p:sp>
    </p:spTree>
    <p:extLst>
      <p:ext uri="{BB962C8B-B14F-4D97-AF65-F5344CB8AC3E}">
        <p14:creationId xmlns:p14="http://schemas.microsoft.com/office/powerpoint/2010/main" val="381218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9BF598FA-EA4B-4A05-BA98-5612DED54C61}" type="datetimeFigureOut">
              <a:rPr lang="en-US" smtClean="0"/>
              <a:t>11/17/2022</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05DB379E-62F8-435C-9650-1FE7891A4900}" type="slidenum">
              <a:rPr lang="en-US" smtClean="0"/>
              <a:t>‹#›</a:t>
            </a:fld>
            <a:endParaRPr lang="en-US"/>
          </a:p>
        </p:txBody>
      </p:sp>
    </p:spTree>
    <p:extLst>
      <p:ext uri="{BB962C8B-B14F-4D97-AF65-F5344CB8AC3E}">
        <p14:creationId xmlns:p14="http://schemas.microsoft.com/office/powerpoint/2010/main" val="41998892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3CC31-70E1-CD14-76A2-69626654C4A4}"/>
              </a:ext>
            </a:extLst>
          </p:cNvPr>
          <p:cNvSpPr>
            <a:spLocks noGrp="1"/>
          </p:cNvSpPr>
          <p:nvPr>
            <p:ph type="ctrTitle"/>
          </p:nvPr>
        </p:nvSpPr>
        <p:spPr/>
        <p:style>
          <a:lnRef idx="1">
            <a:schemeClr val="accent4"/>
          </a:lnRef>
          <a:fillRef idx="2">
            <a:schemeClr val="accent4"/>
          </a:fillRef>
          <a:effectRef idx="1">
            <a:schemeClr val="accent4"/>
          </a:effectRef>
          <a:fontRef idx="minor">
            <a:schemeClr val="dk1"/>
          </a:fontRef>
        </p:style>
        <p:txBody>
          <a:bodyPr>
            <a:normAutofit/>
          </a:bodyPr>
          <a:lstStyle/>
          <a:p>
            <a:pPr algn="ctr"/>
            <a:r>
              <a:rPr lang="en-US" dirty="0"/>
              <a:t>Strategies for Effective Communication in Business Setting </a:t>
            </a:r>
          </a:p>
        </p:txBody>
      </p:sp>
      <p:sp>
        <p:nvSpPr>
          <p:cNvPr id="3" name="Subtitle 2">
            <a:extLst>
              <a:ext uri="{FF2B5EF4-FFF2-40B4-BE49-F238E27FC236}">
                <a16:creationId xmlns:a16="http://schemas.microsoft.com/office/drawing/2014/main" id="{484C4900-846D-C54F-A11D-E8EA3B99916F}"/>
              </a:ext>
            </a:extLst>
          </p:cNvPr>
          <p:cNvSpPr>
            <a:spLocks noGrp="1"/>
          </p:cNvSpPr>
          <p:nvPr>
            <p:ph type="subTitle" idx="1"/>
          </p:nvPr>
        </p:nvSpPr>
        <p:spPr>
          <a:xfrm>
            <a:off x="1524000" y="4303643"/>
            <a:ext cx="9144000" cy="1709531"/>
          </a:xfrm>
        </p:spPr>
        <p:txBody>
          <a:bodyPr vert="horz" lIns="91440" tIns="45720" rIns="91440" bIns="45720" rtlCol="0" anchor="t">
            <a:normAutofit fontScale="77500" lnSpcReduction="20000"/>
          </a:bodyPr>
          <a:lstStyle/>
          <a:p>
            <a:r>
              <a:rPr lang="en-US" dirty="0"/>
              <a:t>Group Members: Anisa (2132767)- </a:t>
            </a:r>
            <a:r>
              <a:rPr lang="en-US" dirty="0" err="1"/>
              <a:t>Anjaman</a:t>
            </a:r>
            <a:r>
              <a:rPr lang="en-US" dirty="0"/>
              <a:t> (2132770)- Shabnam (2132404)</a:t>
            </a:r>
          </a:p>
          <a:p>
            <a:r>
              <a:rPr lang="en-US" dirty="0">
                <a:cs typeface="Calibri Light"/>
              </a:rPr>
              <a:t>Module: Effective Team Working Communication (BMSW4002_BIRM)</a:t>
            </a:r>
          </a:p>
          <a:p>
            <a:r>
              <a:rPr lang="en-US" dirty="0">
                <a:cs typeface="Calibri Light"/>
              </a:rPr>
              <a:t>Lecturer: Dami </a:t>
            </a:r>
            <a:r>
              <a:rPr lang="en-US" dirty="0" err="1">
                <a:cs typeface="Calibri Light"/>
              </a:rPr>
              <a:t>Pokubo</a:t>
            </a:r>
          </a:p>
          <a:p>
            <a:pPr algn="l"/>
            <a:endParaRPr lang="en-US" dirty="0"/>
          </a:p>
        </p:txBody>
      </p:sp>
    </p:spTree>
    <p:extLst>
      <p:ext uri="{BB962C8B-B14F-4D97-AF65-F5344CB8AC3E}">
        <p14:creationId xmlns:p14="http://schemas.microsoft.com/office/powerpoint/2010/main" val="3034499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9720F-64B5-B9ED-BB87-3FC62B83553D}"/>
              </a:ext>
            </a:extLst>
          </p:cNvPr>
          <p:cNvSpPr>
            <a:spLocks noGrp="1"/>
          </p:cNvSpPr>
          <p:nvPr>
            <p:ph type="title"/>
          </p:nvPr>
        </p:nvSpPr>
        <p:spPr/>
        <p:txBody>
          <a:bodyPr/>
          <a:lstStyle/>
          <a:p>
            <a:pPr algn="ctr"/>
            <a:r>
              <a:rPr lang="en-US" dirty="0"/>
              <a:t>Introduction </a:t>
            </a:r>
          </a:p>
        </p:txBody>
      </p:sp>
      <p:sp>
        <p:nvSpPr>
          <p:cNvPr id="3" name="Content Placeholder 2">
            <a:extLst>
              <a:ext uri="{FF2B5EF4-FFF2-40B4-BE49-F238E27FC236}">
                <a16:creationId xmlns:a16="http://schemas.microsoft.com/office/drawing/2014/main" id="{D06F6A1B-2357-0BEF-D938-7E58334FFAB8}"/>
              </a:ext>
            </a:extLst>
          </p:cNvPr>
          <p:cNvSpPr>
            <a:spLocks noGrp="1"/>
          </p:cNvSpPr>
          <p:nvPr>
            <p:ph sz="half" idx="1"/>
          </p:nvPr>
        </p:nvSpPr>
        <p:spPr>
          <a:xfrm>
            <a:off x="388867" y="1699592"/>
            <a:ext cx="6942551" cy="4810538"/>
          </a:xfrm>
        </p:spPr>
        <p:txBody>
          <a:bodyPr>
            <a:normAutofit lnSpcReduction="10000"/>
          </a:bodyPr>
          <a:lstStyle/>
          <a:p>
            <a:pPr>
              <a:buFont typeface="Wingdings" panose="05000000000000000000" pitchFamily="2" charset="2"/>
              <a:buChar char="Ø"/>
            </a:pPr>
            <a:r>
              <a:rPr lang="en-US" dirty="0">
                <a:latin typeface="Calibri Light (Body)"/>
              </a:rPr>
              <a:t>Communication involves exchange of information between one person or group to another</a:t>
            </a:r>
          </a:p>
          <a:p>
            <a:pPr>
              <a:buFont typeface="Wingdings" panose="05000000000000000000" pitchFamily="2" charset="2"/>
              <a:buChar char="Ø"/>
            </a:pPr>
            <a:r>
              <a:rPr lang="en-US" dirty="0">
                <a:latin typeface="Calibri Light (Body)"/>
              </a:rPr>
              <a:t>The transfer of information can happen in various ways; although the process could be simple, it can be complex</a:t>
            </a:r>
          </a:p>
          <a:p>
            <a:pPr>
              <a:buFont typeface="Wingdings" panose="05000000000000000000" pitchFamily="2" charset="2"/>
              <a:buChar char="Ø"/>
            </a:pPr>
            <a:r>
              <a:rPr lang="en-US" dirty="0">
                <a:latin typeface="Calibri Light (Body)"/>
              </a:rPr>
              <a:t>Effective communication is crucial in any organization</a:t>
            </a:r>
          </a:p>
          <a:p>
            <a:pPr>
              <a:buFont typeface="Wingdings" panose="05000000000000000000" pitchFamily="2" charset="2"/>
              <a:buChar char="Ø"/>
            </a:pPr>
            <a:r>
              <a:rPr lang="en-US" dirty="0">
                <a:latin typeface="Calibri Light (Body)"/>
              </a:rPr>
              <a:t>It is important to establish and sustain partnerships in an organization</a:t>
            </a:r>
          </a:p>
          <a:p>
            <a:pPr>
              <a:buFont typeface="Wingdings" panose="05000000000000000000" pitchFamily="2" charset="2"/>
              <a:buChar char="Ø"/>
            </a:pPr>
            <a:r>
              <a:rPr lang="en-US" dirty="0">
                <a:latin typeface="Calibri Light (Body)"/>
              </a:rPr>
              <a:t>Since administrators spend most time exchanging information, one can’t presume that all exchanges are substantive  (</a:t>
            </a:r>
            <a:r>
              <a:rPr lang="en-US" b="0" i="0" dirty="0" err="1">
                <a:solidFill>
                  <a:srgbClr val="222222"/>
                </a:solidFill>
                <a:effectLst/>
                <a:latin typeface="Calibri Light (Body)"/>
              </a:rPr>
              <a:t>Stacho</a:t>
            </a:r>
            <a:r>
              <a:rPr lang="en-US" dirty="0">
                <a:solidFill>
                  <a:srgbClr val="222222"/>
                </a:solidFill>
                <a:latin typeface="Calibri Light (Body)"/>
              </a:rPr>
              <a:t> et al., 2019).</a:t>
            </a:r>
            <a:endParaRPr lang="en-US" dirty="0">
              <a:latin typeface="Calibri Light (Body)"/>
            </a:endParaRPr>
          </a:p>
          <a:p>
            <a:pPr>
              <a:buFont typeface="Wingdings" panose="05000000000000000000" pitchFamily="2" charset="2"/>
              <a:buChar char="Ø"/>
            </a:pPr>
            <a:r>
              <a:rPr lang="en-US" dirty="0">
                <a:latin typeface="Calibri Light (Body)"/>
              </a:rPr>
              <a:t>This presentation analyzes Amazon case study and measures that Tom can adopt to improve communication within the project team members</a:t>
            </a:r>
          </a:p>
          <a:p>
            <a:pPr>
              <a:buFont typeface="Wingdings" panose="05000000000000000000" pitchFamily="2" charset="2"/>
              <a:buChar char="Ø"/>
            </a:pPr>
            <a:endParaRPr lang="en-US" dirty="0">
              <a:latin typeface="Calibri Light (Body)"/>
            </a:endParaRPr>
          </a:p>
        </p:txBody>
      </p:sp>
      <p:pic>
        <p:nvPicPr>
          <p:cNvPr id="1026" name="Picture 2" descr="What is the Meaning of Communication - BrandMentions Wiki">
            <a:extLst>
              <a:ext uri="{FF2B5EF4-FFF2-40B4-BE49-F238E27FC236}">
                <a16:creationId xmlns:a16="http://schemas.microsoft.com/office/drawing/2014/main" id="{4EB93D5E-DAE7-98A1-5BED-DD718310E8A5}"/>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195930" y="2067339"/>
            <a:ext cx="4850296" cy="3294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5270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10EB7-26A1-6F19-21AD-23CE79FB4FAC}"/>
              </a:ext>
            </a:extLst>
          </p:cNvPr>
          <p:cNvSpPr>
            <a:spLocks noGrp="1"/>
          </p:cNvSpPr>
          <p:nvPr>
            <p:ph type="title"/>
          </p:nvPr>
        </p:nvSpPr>
        <p:spPr/>
        <p:txBody>
          <a:bodyPr/>
          <a:lstStyle/>
          <a:p>
            <a:pPr algn="ctr"/>
            <a:r>
              <a:rPr lang="en-US" dirty="0"/>
              <a:t>Benefits of Effective Communication to Tom, his Project Team and Amazon</a:t>
            </a:r>
          </a:p>
        </p:txBody>
      </p:sp>
      <p:sp>
        <p:nvSpPr>
          <p:cNvPr id="4" name="Content Placeholder 3">
            <a:extLst>
              <a:ext uri="{FF2B5EF4-FFF2-40B4-BE49-F238E27FC236}">
                <a16:creationId xmlns:a16="http://schemas.microsoft.com/office/drawing/2014/main" id="{722F5EB7-BCB4-283D-BB79-DA11AAF31142}"/>
              </a:ext>
            </a:extLst>
          </p:cNvPr>
          <p:cNvSpPr>
            <a:spLocks noGrp="1"/>
          </p:cNvSpPr>
          <p:nvPr>
            <p:ph sz="half" idx="2"/>
          </p:nvPr>
        </p:nvSpPr>
        <p:spPr>
          <a:xfrm>
            <a:off x="4731025" y="2236304"/>
            <a:ext cx="6698973" cy="3717234"/>
          </a:xfrm>
        </p:spPr>
        <p:txBody>
          <a:bodyPr>
            <a:normAutofit/>
          </a:bodyPr>
          <a:lstStyle/>
          <a:p>
            <a:pPr>
              <a:buFont typeface="Wingdings" panose="05000000000000000000" pitchFamily="2" charset="2"/>
              <a:buChar char="Ø"/>
            </a:pPr>
            <a:r>
              <a:rPr lang="en-US" sz="2600" dirty="0">
                <a:latin typeface="Calibri Light (Body)"/>
              </a:rPr>
              <a:t>It promotes trust</a:t>
            </a:r>
          </a:p>
          <a:p>
            <a:pPr>
              <a:buFont typeface="Wingdings" panose="05000000000000000000" pitchFamily="2" charset="2"/>
              <a:buChar char="Ø"/>
            </a:pPr>
            <a:r>
              <a:rPr lang="en-US" sz="2600" dirty="0">
                <a:latin typeface="Calibri Light (Body)"/>
              </a:rPr>
              <a:t>If Tom sets a standard of communication process across his project team, he will form a positive example for team members</a:t>
            </a:r>
          </a:p>
          <a:p>
            <a:pPr>
              <a:buFont typeface="Wingdings" panose="05000000000000000000" pitchFamily="2" charset="2"/>
              <a:buChar char="Ø"/>
            </a:pPr>
            <a:r>
              <a:rPr lang="en-US" sz="2600" dirty="0">
                <a:latin typeface="Calibri Light (Body)"/>
              </a:rPr>
              <a:t>Consequently, this encourages teamwork, collaboration and trust (</a:t>
            </a:r>
            <a:r>
              <a:rPr lang="en-US" sz="2800" b="0" i="0" dirty="0">
                <a:solidFill>
                  <a:srgbClr val="222222"/>
                </a:solidFill>
                <a:effectLst/>
                <a:latin typeface="Calibri Light (Body)"/>
              </a:rPr>
              <a:t>No, 2021). </a:t>
            </a:r>
            <a:endParaRPr lang="en-US" sz="2600" dirty="0">
              <a:latin typeface="Calibri Light (Body)"/>
            </a:endParaRPr>
          </a:p>
          <a:p>
            <a:pPr>
              <a:buFont typeface="Wingdings" panose="05000000000000000000" pitchFamily="2" charset="2"/>
              <a:buChar char="Ø"/>
            </a:pPr>
            <a:r>
              <a:rPr lang="en-US" sz="2600" dirty="0">
                <a:latin typeface="Calibri Light (Body)"/>
              </a:rPr>
              <a:t> A trusting work environment works best when team members can communicate openly </a:t>
            </a:r>
          </a:p>
        </p:txBody>
      </p:sp>
      <p:pic>
        <p:nvPicPr>
          <p:cNvPr id="2050" name="Picture 2" descr="8 methods for effectively improving student communication skills | Remind">
            <a:extLst>
              <a:ext uri="{FF2B5EF4-FFF2-40B4-BE49-F238E27FC236}">
                <a16:creationId xmlns:a16="http://schemas.microsoft.com/office/drawing/2014/main" id="{08E72E7E-DEEF-976B-76E1-7267CE1A6ADE}"/>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676276" y="2613991"/>
            <a:ext cx="4054750" cy="27034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4070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88036-462F-3AC0-3614-69375682B04E}"/>
              </a:ext>
            </a:extLst>
          </p:cNvPr>
          <p:cNvSpPr>
            <a:spLocks noGrp="1"/>
          </p:cNvSpPr>
          <p:nvPr>
            <p:ph type="title"/>
          </p:nvPr>
        </p:nvSpPr>
        <p:spPr/>
        <p:txBody>
          <a:bodyPr/>
          <a:lstStyle/>
          <a:p>
            <a:pPr algn="ctr"/>
            <a:r>
              <a:rPr lang="en-US" dirty="0"/>
              <a:t>Model of Communication that Tom Should Apply</a:t>
            </a:r>
          </a:p>
        </p:txBody>
      </p:sp>
      <p:sp>
        <p:nvSpPr>
          <p:cNvPr id="4" name="Content Placeholder 3">
            <a:extLst>
              <a:ext uri="{FF2B5EF4-FFF2-40B4-BE49-F238E27FC236}">
                <a16:creationId xmlns:a16="http://schemas.microsoft.com/office/drawing/2014/main" id="{7B115733-3157-EDEB-A9E3-1DF4AE0FC42E}"/>
              </a:ext>
            </a:extLst>
          </p:cNvPr>
          <p:cNvSpPr>
            <a:spLocks noGrp="1"/>
          </p:cNvSpPr>
          <p:nvPr>
            <p:ph sz="half" idx="2"/>
          </p:nvPr>
        </p:nvSpPr>
        <p:spPr>
          <a:xfrm>
            <a:off x="6163293" y="2341788"/>
            <a:ext cx="5379523" cy="3738378"/>
          </a:xfrm>
        </p:spPr>
        <p:txBody>
          <a:bodyPr>
            <a:normAutofit fontScale="92500" lnSpcReduction="10000"/>
          </a:bodyPr>
          <a:lstStyle/>
          <a:p>
            <a:pPr>
              <a:buFont typeface="Wingdings" panose="05000000000000000000" pitchFamily="2" charset="2"/>
              <a:buChar char="Ø"/>
            </a:pPr>
            <a:r>
              <a:rPr lang="en-US" dirty="0">
                <a:latin typeface="Calibri Light (Body)"/>
              </a:rPr>
              <a:t>There are three models of communication; Shannon-weaver model, Schramm model and </a:t>
            </a:r>
            <a:r>
              <a:rPr lang="en-US" dirty="0" err="1">
                <a:latin typeface="Calibri Light (Body)"/>
              </a:rPr>
              <a:t>Berlo</a:t>
            </a:r>
            <a:r>
              <a:rPr lang="en-US" dirty="0">
                <a:latin typeface="Calibri Light (Body)"/>
              </a:rPr>
              <a:t> model </a:t>
            </a:r>
          </a:p>
          <a:p>
            <a:pPr>
              <a:buFont typeface="Wingdings" panose="05000000000000000000" pitchFamily="2" charset="2"/>
              <a:buChar char="Ø"/>
            </a:pPr>
            <a:r>
              <a:rPr lang="en-US" dirty="0">
                <a:latin typeface="Calibri Light (Body)"/>
              </a:rPr>
              <a:t>Tom should use </a:t>
            </a:r>
            <a:r>
              <a:rPr lang="en-US" dirty="0" err="1">
                <a:latin typeface="Calibri Light (Body)"/>
              </a:rPr>
              <a:t>Berlo</a:t>
            </a:r>
            <a:r>
              <a:rPr lang="en-US" dirty="0">
                <a:latin typeface="Calibri Light (Body)"/>
              </a:rPr>
              <a:t> communication model </a:t>
            </a:r>
          </a:p>
          <a:p>
            <a:pPr>
              <a:buFont typeface="Wingdings" panose="05000000000000000000" pitchFamily="2" charset="2"/>
              <a:buChar char="Ø"/>
            </a:pPr>
            <a:r>
              <a:rPr lang="en-US" dirty="0">
                <a:latin typeface="Calibri Light (Body)"/>
              </a:rPr>
              <a:t>Message's emotional element is critical component in communication</a:t>
            </a:r>
          </a:p>
          <a:p>
            <a:pPr>
              <a:buFont typeface="Wingdings" panose="05000000000000000000" pitchFamily="2" charset="2"/>
              <a:buChar char="Ø"/>
            </a:pPr>
            <a:r>
              <a:rPr lang="en-US" dirty="0">
                <a:latin typeface="Calibri Light (Body)"/>
              </a:rPr>
              <a:t>SMCR stands for Source, Message, Channel and Receiver</a:t>
            </a:r>
          </a:p>
          <a:p>
            <a:pPr>
              <a:buFont typeface="Wingdings" panose="05000000000000000000" pitchFamily="2" charset="2"/>
              <a:buChar char="Ø"/>
            </a:pPr>
            <a:r>
              <a:rPr lang="en-US" dirty="0">
                <a:latin typeface="Calibri Light (Body)"/>
              </a:rPr>
              <a:t>All these elements must be in sync with the sender (</a:t>
            </a:r>
            <a:r>
              <a:rPr lang="en-US" b="0" i="0" dirty="0" err="1">
                <a:solidFill>
                  <a:srgbClr val="222222"/>
                </a:solidFill>
                <a:effectLst/>
                <a:latin typeface="Calibri Light (Body)"/>
              </a:rPr>
              <a:t>Cobley</a:t>
            </a:r>
            <a:r>
              <a:rPr lang="en-US" b="0" i="0" dirty="0">
                <a:solidFill>
                  <a:srgbClr val="222222"/>
                </a:solidFill>
                <a:effectLst/>
                <a:latin typeface="Calibri Light (Body)"/>
              </a:rPr>
              <a:t>, &amp; Schulz, 2013).</a:t>
            </a:r>
            <a:endParaRPr lang="en-US" dirty="0">
              <a:latin typeface="Calibri Light (Body)"/>
            </a:endParaRPr>
          </a:p>
          <a:p>
            <a:pPr>
              <a:buFont typeface="Wingdings" panose="05000000000000000000" pitchFamily="2" charset="2"/>
              <a:buChar char="Ø"/>
            </a:pPr>
            <a:endParaRPr lang="en-US" dirty="0">
              <a:latin typeface="Calibri Light (Body)"/>
            </a:endParaRPr>
          </a:p>
          <a:p>
            <a:pPr>
              <a:buFont typeface="Wingdings" panose="05000000000000000000" pitchFamily="2" charset="2"/>
              <a:buChar char="Ø"/>
            </a:pPr>
            <a:endParaRPr lang="en-US" dirty="0">
              <a:latin typeface="Calibri Light (Body)"/>
            </a:endParaRPr>
          </a:p>
        </p:txBody>
      </p:sp>
      <p:pic>
        <p:nvPicPr>
          <p:cNvPr id="4098" name="Picture 2" descr="BERLO'S SMCR MODEL OF COMMUNICATION">
            <a:extLst>
              <a:ext uri="{FF2B5EF4-FFF2-40B4-BE49-F238E27FC236}">
                <a16:creationId xmlns:a16="http://schemas.microsoft.com/office/drawing/2014/main" id="{27370A7E-04D4-DC57-0531-EF58EDC0506C}"/>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73131" y="2157731"/>
            <a:ext cx="5664531" cy="34236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3675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0C6F-4742-A17C-6687-2E8A3FB97F31}"/>
              </a:ext>
            </a:extLst>
          </p:cNvPr>
          <p:cNvSpPr>
            <a:spLocks noGrp="1"/>
          </p:cNvSpPr>
          <p:nvPr>
            <p:ph type="title"/>
          </p:nvPr>
        </p:nvSpPr>
        <p:spPr/>
        <p:txBody>
          <a:bodyPr/>
          <a:lstStyle/>
          <a:p>
            <a:pPr algn="ctr"/>
            <a:r>
              <a:rPr lang="en-US" dirty="0"/>
              <a:t>Benefits of Effective Communication to Tom, his Project Team and Amazon</a:t>
            </a:r>
          </a:p>
        </p:txBody>
      </p:sp>
      <p:sp>
        <p:nvSpPr>
          <p:cNvPr id="3" name="Content Placeholder 2">
            <a:extLst>
              <a:ext uri="{FF2B5EF4-FFF2-40B4-BE49-F238E27FC236}">
                <a16:creationId xmlns:a16="http://schemas.microsoft.com/office/drawing/2014/main" id="{E6C0346E-1DD1-E6E8-1DFF-0D4C4CC123B4}"/>
              </a:ext>
            </a:extLst>
          </p:cNvPr>
          <p:cNvSpPr>
            <a:spLocks noGrp="1"/>
          </p:cNvSpPr>
          <p:nvPr>
            <p:ph sz="half" idx="1"/>
          </p:nvPr>
        </p:nvSpPr>
        <p:spPr>
          <a:xfrm>
            <a:off x="476705" y="2157730"/>
            <a:ext cx="6904038" cy="4314321"/>
          </a:xfrm>
        </p:spPr>
        <p:txBody>
          <a:bodyPr>
            <a:normAutofit/>
          </a:bodyPr>
          <a:lstStyle/>
          <a:p>
            <a:pPr>
              <a:buFont typeface="Wingdings" panose="05000000000000000000" pitchFamily="2" charset="2"/>
              <a:buChar char="Ø"/>
            </a:pPr>
            <a:r>
              <a:rPr lang="en-US" dirty="0">
                <a:latin typeface="Calibri Light (Body)"/>
              </a:rPr>
              <a:t>Promotes loyalty among team members</a:t>
            </a:r>
          </a:p>
          <a:p>
            <a:pPr>
              <a:buFont typeface="Wingdings" panose="05000000000000000000" pitchFamily="2" charset="2"/>
              <a:buChar char="Ø"/>
            </a:pPr>
            <a:r>
              <a:rPr lang="en-US" dirty="0">
                <a:latin typeface="Calibri Light (Body)"/>
              </a:rPr>
              <a:t>Team members feel valued and appreciated when team leader communicates thoughtfully rather than overseen them from a distance (</a:t>
            </a:r>
            <a:r>
              <a:rPr lang="en-US" b="0" i="0" dirty="0" err="1">
                <a:solidFill>
                  <a:srgbClr val="222222"/>
                </a:solidFill>
                <a:effectLst/>
                <a:latin typeface="Calibri Light (Body)"/>
              </a:rPr>
              <a:t>Zamfir</a:t>
            </a:r>
            <a:r>
              <a:rPr lang="en-US" b="0" i="0" dirty="0">
                <a:solidFill>
                  <a:srgbClr val="222222"/>
                </a:solidFill>
                <a:effectLst/>
                <a:latin typeface="Calibri Light (Body)"/>
              </a:rPr>
              <a:t>, 2021). </a:t>
            </a:r>
            <a:endParaRPr lang="en-US" dirty="0">
              <a:latin typeface="Calibri Light (Body)"/>
            </a:endParaRPr>
          </a:p>
          <a:p>
            <a:pPr>
              <a:buFont typeface="Wingdings" panose="05000000000000000000" pitchFamily="2" charset="2"/>
              <a:buChar char="Ø"/>
            </a:pPr>
            <a:r>
              <a:rPr lang="en-US" dirty="0">
                <a:latin typeface="Calibri Light (Body)"/>
              </a:rPr>
              <a:t>Eventually this increased job satisfaction and loyalty </a:t>
            </a:r>
          </a:p>
          <a:p>
            <a:pPr>
              <a:buFont typeface="Wingdings" panose="05000000000000000000" pitchFamily="2" charset="2"/>
              <a:buChar char="Ø"/>
            </a:pPr>
            <a:r>
              <a:rPr lang="en-US" dirty="0">
                <a:latin typeface="Calibri Light (Body)"/>
              </a:rPr>
              <a:t>Enhances team engagement</a:t>
            </a:r>
          </a:p>
          <a:p>
            <a:pPr>
              <a:buFont typeface="Wingdings" panose="05000000000000000000" pitchFamily="2" charset="2"/>
              <a:buChar char="Ø"/>
            </a:pPr>
            <a:r>
              <a:rPr lang="en-US" dirty="0">
                <a:latin typeface="Calibri Light (Body)"/>
              </a:rPr>
              <a:t>Improves productivity; effective sharing of roles and responsibilities.</a:t>
            </a:r>
          </a:p>
          <a:p>
            <a:pPr>
              <a:buFont typeface="Wingdings" panose="05000000000000000000" pitchFamily="2" charset="2"/>
              <a:buChar char="Ø"/>
            </a:pPr>
            <a:r>
              <a:rPr lang="en-US" dirty="0">
                <a:latin typeface="Calibri Light (Body)"/>
              </a:rPr>
              <a:t>Resolves issues (</a:t>
            </a:r>
            <a:r>
              <a:rPr lang="en-US" b="0" i="0" dirty="0" err="1">
                <a:solidFill>
                  <a:srgbClr val="222222"/>
                </a:solidFill>
                <a:effectLst/>
                <a:latin typeface="Calibri Light (Body)"/>
              </a:rPr>
              <a:t>Zamfir</a:t>
            </a:r>
            <a:r>
              <a:rPr lang="en-US" b="0" i="0" dirty="0">
                <a:solidFill>
                  <a:srgbClr val="222222"/>
                </a:solidFill>
                <a:effectLst/>
                <a:latin typeface="Calibri Light (Body)"/>
              </a:rPr>
              <a:t>, 2021). </a:t>
            </a:r>
            <a:endParaRPr lang="en-US" dirty="0">
              <a:latin typeface="Calibri Light (Body)"/>
            </a:endParaRPr>
          </a:p>
          <a:p>
            <a:pPr>
              <a:buFont typeface="Wingdings" panose="05000000000000000000" pitchFamily="2" charset="2"/>
              <a:buChar char="Ø"/>
            </a:pPr>
            <a:r>
              <a:rPr lang="en-US" dirty="0">
                <a:latin typeface="Calibri Light (Body)"/>
              </a:rPr>
              <a:t>Improves team work</a:t>
            </a:r>
          </a:p>
        </p:txBody>
      </p:sp>
      <p:pic>
        <p:nvPicPr>
          <p:cNvPr id="3074" name="Picture 2" descr="Top 10 Companies For Great Communicators | Monster.com">
            <a:extLst>
              <a:ext uri="{FF2B5EF4-FFF2-40B4-BE49-F238E27FC236}">
                <a16:creationId xmlns:a16="http://schemas.microsoft.com/office/drawing/2014/main" id="{45D2A08F-FCA5-C0D7-F234-907ECD37ABEB}"/>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380743" y="2517775"/>
            <a:ext cx="4334552" cy="3248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4764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28D76-E142-BDD6-2667-F0764C614667}"/>
              </a:ext>
            </a:extLst>
          </p:cNvPr>
          <p:cNvSpPr>
            <a:spLocks noGrp="1"/>
          </p:cNvSpPr>
          <p:nvPr>
            <p:ph type="title"/>
          </p:nvPr>
        </p:nvSpPr>
        <p:spPr/>
        <p:txBody>
          <a:bodyPr/>
          <a:lstStyle/>
          <a:p>
            <a:pPr algn="ctr"/>
            <a:r>
              <a:rPr lang="en-US" dirty="0"/>
              <a:t>Why Tom should Apply </a:t>
            </a:r>
            <a:r>
              <a:rPr lang="en-US" dirty="0" err="1"/>
              <a:t>Berlo’s</a:t>
            </a:r>
            <a:r>
              <a:rPr lang="en-US" dirty="0"/>
              <a:t> Model</a:t>
            </a:r>
          </a:p>
        </p:txBody>
      </p:sp>
      <p:sp>
        <p:nvSpPr>
          <p:cNvPr id="3" name="Content Placeholder 2">
            <a:extLst>
              <a:ext uri="{FF2B5EF4-FFF2-40B4-BE49-F238E27FC236}">
                <a16:creationId xmlns:a16="http://schemas.microsoft.com/office/drawing/2014/main" id="{9CEA75B4-DE37-1903-1DE3-2511183F9B6C}"/>
              </a:ext>
            </a:extLst>
          </p:cNvPr>
          <p:cNvSpPr>
            <a:spLocks noGrp="1"/>
          </p:cNvSpPr>
          <p:nvPr>
            <p:ph sz="half" idx="1"/>
          </p:nvPr>
        </p:nvSpPr>
        <p:spPr>
          <a:xfrm>
            <a:off x="676655" y="1998134"/>
            <a:ext cx="6448539" cy="3767328"/>
          </a:xfrm>
        </p:spPr>
        <p:txBody>
          <a:bodyPr/>
          <a:lstStyle/>
          <a:p>
            <a:pPr>
              <a:buFont typeface="Wingdings" panose="05000000000000000000" pitchFamily="2" charset="2"/>
              <a:buChar char="Ø"/>
            </a:pPr>
            <a:r>
              <a:rPr lang="en-US" dirty="0">
                <a:latin typeface="Calibri Light (Body)"/>
              </a:rPr>
              <a:t>The model considers all the elements as critical in ensuring effective communication</a:t>
            </a:r>
          </a:p>
          <a:p>
            <a:pPr>
              <a:buFont typeface="Wingdings" panose="05000000000000000000" pitchFamily="2" charset="2"/>
              <a:buChar char="Ø"/>
            </a:pPr>
            <a:r>
              <a:rPr lang="en-US" dirty="0">
                <a:latin typeface="Calibri Light (Body)"/>
              </a:rPr>
              <a:t>Accordingly, communication barriers will be eradicated to  promote effective communication</a:t>
            </a:r>
          </a:p>
          <a:p>
            <a:pPr>
              <a:buFont typeface="Wingdings" panose="05000000000000000000" pitchFamily="2" charset="2"/>
              <a:buChar char="Ø"/>
            </a:pPr>
            <a:r>
              <a:rPr lang="en-US" dirty="0">
                <a:latin typeface="Calibri Light (Body)"/>
              </a:rPr>
              <a:t>While using this model, the sender encodes the message and if it aligns with the receiver’s channel, the receiver can decode it</a:t>
            </a:r>
          </a:p>
          <a:p>
            <a:pPr>
              <a:buFont typeface="Wingdings" panose="05000000000000000000" pitchFamily="2" charset="2"/>
              <a:buChar char="Ø"/>
            </a:pPr>
            <a:r>
              <a:rPr lang="en-US" dirty="0">
                <a:latin typeface="Calibri Light (Body)"/>
              </a:rPr>
              <a:t>The model takes into account the message alignment and the medium with the receiver (</a:t>
            </a:r>
            <a:r>
              <a:rPr lang="en-US" b="0" i="0" dirty="0">
                <a:solidFill>
                  <a:srgbClr val="222222"/>
                </a:solidFill>
                <a:effectLst/>
                <a:latin typeface="Calibri Light (Body)"/>
              </a:rPr>
              <a:t>Saud, </a:t>
            </a:r>
            <a:r>
              <a:rPr lang="en-US" b="0" i="0" dirty="0" err="1">
                <a:solidFill>
                  <a:srgbClr val="222222"/>
                </a:solidFill>
                <a:effectLst/>
                <a:latin typeface="Calibri Light (Body)"/>
              </a:rPr>
              <a:t>Jufri</a:t>
            </a:r>
            <a:r>
              <a:rPr lang="en-US" b="0" i="0" dirty="0">
                <a:solidFill>
                  <a:srgbClr val="222222"/>
                </a:solidFill>
                <a:effectLst/>
                <a:latin typeface="Calibri Light (Body)"/>
              </a:rPr>
              <a:t>, &amp; Rahman, 2014). </a:t>
            </a:r>
            <a:endParaRPr lang="en-US" dirty="0">
              <a:latin typeface="Calibri Light (Body)"/>
            </a:endParaRPr>
          </a:p>
        </p:txBody>
      </p:sp>
      <p:pic>
        <p:nvPicPr>
          <p:cNvPr id="5122" name="Picture 2" descr="Berlos Model of Communication Explained | Marketing91">
            <a:extLst>
              <a:ext uri="{FF2B5EF4-FFF2-40B4-BE49-F238E27FC236}">
                <a16:creationId xmlns:a16="http://schemas.microsoft.com/office/drawing/2014/main" id="{25872C5C-E21A-7CD4-B7D1-497EF9A634B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243947" y="2157732"/>
            <a:ext cx="4417622" cy="35067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7758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1A732-C345-CBD5-3B0E-FA63697D60D6}"/>
              </a:ext>
            </a:extLst>
          </p:cNvPr>
          <p:cNvSpPr>
            <a:spLocks noGrp="1"/>
          </p:cNvSpPr>
          <p:nvPr>
            <p:ph type="title"/>
          </p:nvPr>
        </p:nvSpPr>
        <p:spPr/>
        <p:txBody>
          <a:bodyPr/>
          <a:lstStyle/>
          <a:p>
            <a:pPr algn="ctr"/>
            <a:r>
              <a:rPr lang="en-US" dirty="0"/>
              <a:t>Communication Barriers that Can Affect the Project</a:t>
            </a:r>
          </a:p>
        </p:txBody>
      </p:sp>
      <p:sp>
        <p:nvSpPr>
          <p:cNvPr id="4" name="Content Placeholder 3">
            <a:extLst>
              <a:ext uri="{FF2B5EF4-FFF2-40B4-BE49-F238E27FC236}">
                <a16:creationId xmlns:a16="http://schemas.microsoft.com/office/drawing/2014/main" id="{91EDBF2F-ABAC-86BA-2927-9223ECAF43AB}"/>
              </a:ext>
            </a:extLst>
          </p:cNvPr>
          <p:cNvSpPr>
            <a:spLocks noGrp="1"/>
          </p:cNvSpPr>
          <p:nvPr>
            <p:ph sz="half" idx="2"/>
          </p:nvPr>
        </p:nvSpPr>
        <p:spPr>
          <a:xfrm>
            <a:off x="5142016" y="2244434"/>
            <a:ext cx="5973288" cy="3521027"/>
          </a:xfrm>
        </p:spPr>
        <p:txBody>
          <a:bodyPr/>
          <a:lstStyle/>
          <a:p>
            <a:pPr>
              <a:buFont typeface="Wingdings" panose="05000000000000000000" pitchFamily="2" charset="2"/>
              <a:buChar char="Ø"/>
            </a:pPr>
            <a:r>
              <a:rPr lang="en-US" dirty="0"/>
              <a:t>Culture and language</a:t>
            </a:r>
          </a:p>
          <a:p>
            <a:pPr>
              <a:buFont typeface="Wingdings" panose="05000000000000000000" pitchFamily="2" charset="2"/>
              <a:buChar char="Ø"/>
            </a:pPr>
            <a:r>
              <a:rPr lang="en-US" dirty="0"/>
              <a:t>Different cultures have varying ways of doing things</a:t>
            </a:r>
          </a:p>
          <a:p>
            <a:pPr>
              <a:buFont typeface="Wingdings" panose="05000000000000000000" pitchFamily="2" charset="2"/>
              <a:buChar char="Ø"/>
            </a:pPr>
            <a:r>
              <a:rPr lang="en-US" dirty="0"/>
              <a:t>Since this project involves different cultures, culture and language might be a major communication barrier </a:t>
            </a:r>
            <a:r>
              <a:rPr lang="en-US" dirty="0">
                <a:latin typeface="Calibri Light (Body)"/>
              </a:rPr>
              <a:t>(</a:t>
            </a:r>
            <a:r>
              <a:rPr lang="en-US" b="0" i="0" dirty="0" err="1">
                <a:solidFill>
                  <a:srgbClr val="222222"/>
                </a:solidFill>
                <a:effectLst/>
                <a:latin typeface="Calibri Light (Body)"/>
              </a:rPr>
              <a:t>Foran</a:t>
            </a:r>
            <a:r>
              <a:rPr lang="en-US" b="0" i="0" dirty="0">
                <a:solidFill>
                  <a:srgbClr val="222222"/>
                </a:solidFill>
                <a:effectLst/>
                <a:latin typeface="Calibri Light (Body)"/>
              </a:rPr>
              <a:t>, &amp; Lee, 2022).</a:t>
            </a:r>
            <a:endParaRPr lang="en-US" dirty="0"/>
          </a:p>
          <a:p>
            <a:pPr>
              <a:buFont typeface="Wingdings" panose="05000000000000000000" pitchFamily="2" charset="2"/>
              <a:buChar char="Ø"/>
            </a:pPr>
            <a:r>
              <a:rPr lang="en-US" dirty="0"/>
              <a:t>Peoples attitudes and emotional state</a:t>
            </a:r>
          </a:p>
          <a:p>
            <a:pPr>
              <a:buFont typeface="Wingdings" panose="05000000000000000000" pitchFamily="2" charset="2"/>
              <a:buChar char="Ø"/>
            </a:pPr>
            <a:r>
              <a:rPr lang="en-US" dirty="0"/>
              <a:t>Environment where communication occur</a:t>
            </a:r>
          </a:p>
        </p:txBody>
      </p:sp>
      <p:pic>
        <p:nvPicPr>
          <p:cNvPr id="6146" name="Picture 2" descr="Barriers of Communication Overview &amp; Examples | What are the Barriers of  Communication? - Video &amp; Lesson Transcript | Study.com">
            <a:extLst>
              <a:ext uri="{FF2B5EF4-FFF2-40B4-BE49-F238E27FC236}">
                <a16:creationId xmlns:a16="http://schemas.microsoft.com/office/drawing/2014/main" id="{ED29EB7F-B39F-C744-DEA9-E6A16B64BC44}"/>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t="6132" b="11939"/>
          <a:stretch/>
        </p:blipFill>
        <p:spPr bwMode="auto">
          <a:xfrm>
            <a:off x="478576" y="2244436"/>
            <a:ext cx="4663440" cy="3521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01848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00956-B486-F185-A515-6290C35DF045}"/>
              </a:ext>
            </a:extLst>
          </p:cNvPr>
          <p:cNvSpPr>
            <a:spLocks noGrp="1"/>
          </p:cNvSpPr>
          <p:nvPr>
            <p:ph type="title"/>
          </p:nvPr>
        </p:nvSpPr>
        <p:spPr/>
        <p:txBody>
          <a:bodyPr/>
          <a:lstStyle/>
          <a:p>
            <a:pPr algn="ctr"/>
            <a:r>
              <a:rPr lang="en-US" dirty="0"/>
              <a:t>Communication Barriers</a:t>
            </a:r>
          </a:p>
        </p:txBody>
      </p:sp>
      <p:sp>
        <p:nvSpPr>
          <p:cNvPr id="3" name="Content Placeholder 2">
            <a:extLst>
              <a:ext uri="{FF2B5EF4-FFF2-40B4-BE49-F238E27FC236}">
                <a16:creationId xmlns:a16="http://schemas.microsoft.com/office/drawing/2014/main" id="{D5EC1E84-B7D8-003E-4DF8-13FD2435807A}"/>
              </a:ext>
            </a:extLst>
          </p:cNvPr>
          <p:cNvSpPr>
            <a:spLocks noGrp="1"/>
          </p:cNvSpPr>
          <p:nvPr>
            <p:ph sz="half" idx="1"/>
          </p:nvPr>
        </p:nvSpPr>
        <p:spPr>
          <a:xfrm>
            <a:off x="676655" y="1998134"/>
            <a:ext cx="5213505" cy="3767328"/>
          </a:xfrm>
        </p:spPr>
        <p:txBody>
          <a:bodyPr>
            <a:normAutofit fontScale="92500"/>
          </a:bodyPr>
          <a:lstStyle/>
          <a:p>
            <a:pPr>
              <a:buFont typeface="Wingdings" panose="05000000000000000000" pitchFamily="2" charset="2"/>
              <a:buChar char="Ø"/>
            </a:pPr>
            <a:r>
              <a:rPr lang="en-US" dirty="0">
                <a:latin typeface="Calibri Light (Body)"/>
              </a:rPr>
              <a:t>Psychological barriers</a:t>
            </a:r>
          </a:p>
          <a:p>
            <a:pPr>
              <a:buFont typeface="Wingdings" panose="05000000000000000000" pitchFamily="2" charset="2"/>
              <a:buChar char="Ø"/>
            </a:pPr>
            <a:r>
              <a:rPr lang="en-US" dirty="0">
                <a:latin typeface="Calibri Light (Body)"/>
              </a:rPr>
              <a:t>Psychological barriers result from mental and emotional character of human beings</a:t>
            </a:r>
          </a:p>
          <a:p>
            <a:pPr>
              <a:buFont typeface="Wingdings" panose="05000000000000000000" pitchFamily="2" charset="2"/>
              <a:buChar char="Ø"/>
            </a:pPr>
            <a:r>
              <a:rPr lang="en-US" dirty="0">
                <a:latin typeface="Calibri Light (Body)"/>
              </a:rPr>
              <a:t>Perception barriers (</a:t>
            </a:r>
            <a:r>
              <a:rPr lang="en-US" b="0" i="0" dirty="0" err="1">
                <a:solidFill>
                  <a:srgbClr val="222222"/>
                </a:solidFill>
                <a:effectLst/>
                <a:latin typeface="Calibri Light (Body)"/>
              </a:rPr>
              <a:t>Newnam</a:t>
            </a:r>
            <a:r>
              <a:rPr lang="en-US" b="0" i="0" dirty="0">
                <a:solidFill>
                  <a:srgbClr val="222222"/>
                </a:solidFill>
                <a:effectLst/>
                <a:latin typeface="Calibri Light (Body)"/>
              </a:rPr>
              <a:t>, &amp; Goode, 2019).</a:t>
            </a:r>
            <a:endParaRPr lang="en-US" dirty="0">
              <a:latin typeface="Calibri Light (Body)"/>
            </a:endParaRPr>
          </a:p>
          <a:p>
            <a:pPr>
              <a:buFont typeface="Wingdings" panose="05000000000000000000" pitchFamily="2" charset="2"/>
              <a:buChar char="Ø"/>
            </a:pPr>
            <a:r>
              <a:rPr lang="en-US" dirty="0">
                <a:latin typeface="Calibri Light (Body)"/>
              </a:rPr>
              <a:t>Perception barriers are internal barriers that affect how we perceive other people’s ideas, and opinions</a:t>
            </a:r>
          </a:p>
          <a:p>
            <a:pPr>
              <a:buFont typeface="Wingdings" panose="05000000000000000000" pitchFamily="2" charset="2"/>
              <a:buChar char="Ø"/>
            </a:pPr>
            <a:r>
              <a:rPr lang="en-US" dirty="0">
                <a:latin typeface="Calibri Light (Body)"/>
              </a:rPr>
              <a:t>How a leader interacts with team members can cause perception barriers</a:t>
            </a:r>
          </a:p>
        </p:txBody>
      </p:sp>
      <p:pic>
        <p:nvPicPr>
          <p:cNvPr id="7170" name="Picture 2" descr="Types of Communication Barriers - Communication">
            <a:extLst>
              <a:ext uri="{FF2B5EF4-FFF2-40B4-BE49-F238E27FC236}">
                <a16:creationId xmlns:a16="http://schemas.microsoft.com/office/drawing/2014/main" id="{2679F7A0-AD8D-2DD4-1E64-7D9C1F23716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011863" y="1998133"/>
            <a:ext cx="5503482" cy="3767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2873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FB5D2-E148-7D9A-C83B-49CFB421CFCB}"/>
              </a:ext>
            </a:extLst>
          </p:cNvPr>
          <p:cNvSpPr>
            <a:spLocks noGrp="1"/>
          </p:cNvSpPr>
          <p:nvPr>
            <p:ph type="title"/>
          </p:nvPr>
        </p:nvSpPr>
        <p:spPr/>
        <p:txBody>
          <a:bodyPr/>
          <a:lstStyle/>
          <a:p>
            <a:pPr algn="ctr"/>
            <a:r>
              <a:rPr lang="en-US" dirty="0"/>
              <a:t>Channels of Communication to Improve Communication </a:t>
            </a:r>
          </a:p>
        </p:txBody>
      </p:sp>
      <p:sp>
        <p:nvSpPr>
          <p:cNvPr id="3" name="Content Placeholder 2">
            <a:extLst>
              <a:ext uri="{FF2B5EF4-FFF2-40B4-BE49-F238E27FC236}">
                <a16:creationId xmlns:a16="http://schemas.microsoft.com/office/drawing/2014/main" id="{3C673E84-B143-B680-AD75-0131644DBD4F}"/>
              </a:ext>
            </a:extLst>
          </p:cNvPr>
          <p:cNvSpPr>
            <a:spLocks noGrp="1"/>
          </p:cNvSpPr>
          <p:nvPr>
            <p:ph sz="half" idx="1"/>
          </p:nvPr>
        </p:nvSpPr>
        <p:spPr>
          <a:xfrm>
            <a:off x="676656" y="1998133"/>
            <a:ext cx="5334674" cy="4360333"/>
          </a:xfrm>
        </p:spPr>
        <p:txBody>
          <a:bodyPr>
            <a:normAutofit fontScale="92500"/>
          </a:bodyPr>
          <a:lstStyle/>
          <a:p>
            <a:pPr>
              <a:buFont typeface="Wingdings" panose="05000000000000000000" pitchFamily="2" charset="2"/>
              <a:buChar char="Ø"/>
            </a:pPr>
            <a:r>
              <a:rPr lang="en-US" dirty="0">
                <a:latin typeface="Calibri Light (Body)"/>
              </a:rPr>
              <a:t>Communication channel are the medium used to send a message to the intended audience</a:t>
            </a:r>
          </a:p>
          <a:p>
            <a:pPr>
              <a:buFont typeface="Wingdings" panose="05000000000000000000" pitchFamily="2" charset="2"/>
              <a:buChar char="Ø"/>
            </a:pPr>
            <a:r>
              <a:rPr lang="en-US" dirty="0">
                <a:latin typeface="Calibri Light (Body)"/>
              </a:rPr>
              <a:t>This can be through different means including phone calls, emails, videos, text messages, face to face, letters or even video calls (</a:t>
            </a:r>
            <a:r>
              <a:rPr lang="en-US" b="0" i="0" dirty="0" err="1">
                <a:solidFill>
                  <a:srgbClr val="222222"/>
                </a:solidFill>
                <a:effectLst/>
                <a:latin typeface="Calibri Light (Body)"/>
              </a:rPr>
              <a:t>Barnlund</a:t>
            </a:r>
            <a:r>
              <a:rPr lang="en-US" b="0" i="0" dirty="0">
                <a:solidFill>
                  <a:srgbClr val="222222"/>
                </a:solidFill>
                <a:effectLst/>
                <a:latin typeface="Calibri Light (Body)"/>
              </a:rPr>
              <a:t>, 2017).</a:t>
            </a:r>
            <a:r>
              <a:rPr lang="en-US" dirty="0">
                <a:latin typeface="Calibri Light (Body)"/>
              </a:rPr>
              <a:t> </a:t>
            </a:r>
          </a:p>
          <a:p>
            <a:pPr>
              <a:buFont typeface="Wingdings" panose="05000000000000000000" pitchFamily="2" charset="2"/>
              <a:buChar char="Ø"/>
            </a:pPr>
            <a:r>
              <a:rPr lang="en-US" dirty="0">
                <a:latin typeface="Calibri Light (Body)"/>
              </a:rPr>
              <a:t> Tom should establish a solid communication channel to ensure formal communication among the team members</a:t>
            </a:r>
          </a:p>
          <a:p>
            <a:pPr>
              <a:buFont typeface="Wingdings" panose="05000000000000000000" pitchFamily="2" charset="2"/>
              <a:buChar char="Ø"/>
            </a:pPr>
            <a:r>
              <a:rPr lang="en-US" dirty="0">
                <a:latin typeface="Calibri Light (Body)"/>
              </a:rPr>
              <a:t>Best communication channels to implement include emails, face to face, letters, phone calls and messages </a:t>
            </a:r>
          </a:p>
          <a:p>
            <a:pPr>
              <a:buFont typeface="Wingdings" panose="05000000000000000000" pitchFamily="2" charset="2"/>
              <a:buChar char="Ø"/>
            </a:pPr>
            <a:endParaRPr lang="en-US" dirty="0">
              <a:latin typeface="Calibri Light (Body)"/>
            </a:endParaRPr>
          </a:p>
        </p:txBody>
      </p:sp>
      <p:pic>
        <p:nvPicPr>
          <p:cNvPr id="8194" name="Picture 2" descr="Communication Channels by Amie Little">
            <a:extLst>
              <a:ext uri="{FF2B5EF4-FFF2-40B4-BE49-F238E27FC236}">
                <a16:creationId xmlns:a16="http://schemas.microsoft.com/office/drawing/2014/main" id="{DBC25BE5-E7F3-6B35-6E43-7F58892D10C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073298" y="2177134"/>
            <a:ext cx="5528894" cy="35388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416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0F64F-5073-618A-E109-5C35B86190C7}"/>
              </a:ext>
            </a:extLst>
          </p:cNvPr>
          <p:cNvSpPr>
            <a:spLocks noGrp="1"/>
          </p:cNvSpPr>
          <p:nvPr>
            <p:ph type="title"/>
          </p:nvPr>
        </p:nvSpPr>
        <p:spPr/>
        <p:txBody>
          <a:bodyPr/>
          <a:lstStyle/>
          <a:p>
            <a:pPr algn="ctr"/>
            <a:r>
              <a:rPr lang="en-US" dirty="0"/>
              <a:t>Channels of Communication that Tom should adopt</a:t>
            </a:r>
          </a:p>
        </p:txBody>
      </p:sp>
      <p:sp>
        <p:nvSpPr>
          <p:cNvPr id="3" name="Content Placeholder 2">
            <a:extLst>
              <a:ext uri="{FF2B5EF4-FFF2-40B4-BE49-F238E27FC236}">
                <a16:creationId xmlns:a16="http://schemas.microsoft.com/office/drawing/2014/main" id="{30251A89-3237-7397-E964-780B6D0FC70A}"/>
              </a:ext>
            </a:extLst>
          </p:cNvPr>
          <p:cNvSpPr>
            <a:spLocks noGrp="1"/>
          </p:cNvSpPr>
          <p:nvPr>
            <p:ph sz="half" idx="1"/>
          </p:nvPr>
        </p:nvSpPr>
        <p:spPr>
          <a:xfrm>
            <a:off x="676655" y="1998133"/>
            <a:ext cx="6056653" cy="4360333"/>
          </a:xfrm>
        </p:spPr>
        <p:txBody>
          <a:bodyPr>
            <a:normAutofit/>
          </a:bodyPr>
          <a:lstStyle/>
          <a:p>
            <a:pPr>
              <a:buFont typeface="Wingdings" panose="05000000000000000000" pitchFamily="2" charset="2"/>
              <a:buChar char="Ø"/>
            </a:pPr>
            <a:r>
              <a:rPr lang="en-US" dirty="0">
                <a:latin typeface="Calibri Light (Body)"/>
              </a:rPr>
              <a:t>Emails</a:t>
            </a:r>
          </a:p>
          <a:p>
            <a:pPr>
              <a:buFont typeface="Wingdings" panose="05000000000000000000" pitchFamily="2" charset="2"/>
              <a:buChar char="Ø"/>
            </a:pPr>
            <a:r>
              <a:rPr lang="en-US" dirty="0">
                <a:latin typeface="Calibri Light (Body)"/>
              </a:rPr>
              <a:t>Emails is effective for communication as it allows one to send information in different formats including letter</a:t>
            </a:r>
          </a:p>
          <a:p>
            <a:pPr>
              <a:buFont typeface="Wingdings" panose="05000000000000000000" pitchFamily="2" charset="2"/>
              <a:buChar char="Ø"/>
            </a:pPr>
            <a:r>
              <a:rPr lang="en-US" dirty="0">
                <a:latin typeface="Calibri Light (Body)"/>
              </a:rPr>
              <a:t>It can also include documents, texts, and multimedia like photos and videos</a:t>
            </a:r>
          </a:p>
          <a:p>
            <a:pPr>
              <a:buFont typeface="Wingdings" panose="05000000000000000000" pitchFamily="2" charset="2"/>
              <a:buChar char="Ø"/>
            </a:pPr>
            <a:r>
              <a:rPr lang="en-US" dirty="0">
                <a:latin typeface="Calibri Light (Body)"/>
              </a:rPr>
              <a:t>Face to face, especially meetings are key to address any disagreement or conflict</a:t>
            </a:r>
          </a:p>
          <a:p>
            <a:pPr>
              <a:buFont typeface="Wingdings" panose="05000000000000000000" pitchFamily="2" charset="2"/>
              <a:buChar char="Ø"/>
            </a:pPr>
            <a:r>
              <a:rPr lang="en-US" dirty="0">
                <a:latin typeface="Calibri Light (Body)"/>
              </a:rPr>
              <a:t>Meetings also help provide comprehensive report on the project progress and address any questions effectively (</a:t>
            </a:r>
            <a:r>
              <a:rPr lang="en-US" b="0" i="0" dirty="0" err="1">
                <a:solidFill>
                  <a:srgbClr val="222222"/>
                </a:solidFill>
                <a:effectLst/>
                <a:latin typeface="Calibri Light (Body)"/>
              </a:rPr>
              <a:t>Foran</a:t>
            </a:r>
            <a:r>
              <a:rPr lang="en-US" b="0" i="0" dirty="0">
                <a:solidFill>
                  <a:srgbClr val="222222"/>
                </a:solidFill>
                <a:effectLst/>
                <a:latin typeface="Calibri Light (Body)"/>
              </a:rPr>
              <a:t>, &amp; Lee, 2022).</a:t>
            </a:r>
            <a:endParaRPr lang="en-US" dirty="0">
              <a:latin typeface="Calibri Light (Body)"/>
            </a:endParaRPr>
          </a:p>
        </p:txBody>
      </p:sp>
      <p:pic>
        <p:nvPicPr>
          <p:cNvPr id="9218" name="Picture 2" descr="Effective Communication Strategies: 7 Ways To Improve - Insperity">
            <a:extLst>
              <a:ext uri="{FF2B5EF4-FFF2-40B4-BE49-F238E27FC236}">
                <a16:creationId xmlns:a16="http://schemas.microsoft.com/office/drawing/2014/main" id="{FCD05A24-5280-33F8-B729-F7FF5C2164CB}"/>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935189" y="2661289"/>
            <a:ext cx="4494809" cy="2730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39089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028BC-61C4-2B54-F000-3391E6A8F21A}"/>
              </a:ext>
            </a:extLst>
          </p:cNvPr>
          <p:cNvSpPr>
            <a:spLocks noGrp="1"/>
          </p:cNvSpPr>
          <p:nvPr>
            <p:ph type="title"/>
          </p:nvPr>
        </p:nvSpPr>
        <p:spPr/>
        <p:txBody>
          <a:bodyPr/>
          <a:lstStyle/>
          <a:p>
            <a:pPr algn="ctr"/>
            <a:r>
              <a:rPr lang="en-US" dirty="0"/>
              <a:t>Conclusion</a:t>
            </a:r>
          </a:p>
        </p:txBody>
      </p:sp>
      <p:sp>
        <p:nvSpPr>
          <p:cNvPr id="5" name="Content Placeholder 4">
            <a:extLst>
              <a:ext uri="{FF2B5EF4-FFF2-40B4-BE49-F238E27FC236}">
                <a16:creationId xmlns:a16="http://schemas.microsoft.com/office/drawing/2014/main" id="{60C715C9-80AB-612B-79D0-6F1CDAD7B2FD}"/>
              </a:ext>
            </a:extLst>
          </p:cNvPr>
          <p:cNvSpPr>
            <a:spLocks noGrp="1"/>
          </p:cNvSpPr>
          <p:nvPr>
            <p:ph idx="1"/>
          </p:nvPr>
        </p:nvSpPr>
        <p:spPr/>
        <p:txBody>
          <a:bodyPr/>
          <a:lstStyle/>
          <a:p>
            <a:pPr>
              <a:buFont typeface="Wingdings" panose="05000000000000000000" pitchFamily="2" charset="2"/>
              <a:buChar char="Ø"/>
            </a:pPr>
            <a:r>
              <a:rPr lang="en-US" dirty="0"/>
              <a:t>Effective communication is crucial in any organization</a:t>
            </a:r>
          </a:p>
          <a:p>
            <a:pPr>
              <a:buFont typeface="Wingdings" panose="05000000000000000000" pitchFamily="2" charset="2"/>
              <a:buChar char="Ø"/>
            </a:pPr>
            <a:r>
              <a:rPr lang="en-US" dirty="0"/>
              <a:t>Communication dictates the success of any projects</a:t>
            </a:r>
          </a:p>
          <a:p>
            <a:pPr>
              <a:buFont typeface="Wingdings" panose="05000000000000000000" pitchFamily="2" charset="2"/>
              <a:buChar char="Ø"/>
            </a:pPr>
            <a:r>
              <a:rPr lang="en-US" dirty="0"/>
              <a:t>Effective communication fosters collaboration, teamwork, increases productivity and motivation</a:t>
            </a:r>
          </a:p>
          <a:p>
            <a:pPr>
              <a:buFont typeface="Wingdings" panose="05000000000000000000" pitchFamily="2" charset="2"/>
              <a:buChar char="Ø"/>
            </a:pPr>
            <a:r>
              <a:rPr lang="en-US" dirty="0"/>
              <a:t>Tom can use email and face to face communication channels as they are considered as official communication channels</a:t>
            </a:r>
          </a:p>
          <a:p>
            <a:pPr>
              <a:buFont typeface="Wingdings" panose="05000000000000000000" pitchFamily="2" charset="2"/>
              <a:buChar char="Ø"/>
            </a:pPr>
            <a:r>
              <a:rPr lang="en-US" dirty="0"/>
              <a:t>These channels also help prevent disagreements, misunderstanding and conflicts</a:t>
            </a:r>
          </a:p>
          <a:p>
            <a:pPr>
              <a:buFont typeface="Wingdings" panose="05000000000000000000" pitchFamily="2" charset="2"/>
              <a:buChar char="Ø"/>
            </a:pPr>
            <a:r>
              <a:rPr lang="en-US" dirty="0"/>
              <a:t>They are also efficient and fast </a:t>
            </a:r>
          </a:p>
        </p:txBody>
      </p:sp>
    </p:spTree>
    <p:extLst>
      <p:ext uri="{BB962C8B-B14F-4D97-AF65-F5344CB8AC3E}">
        <p14:creationId xmlns:p14="http://schemas.microsoft.com/office/powerpoint/2010/main" val="877083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FE03C-CDA5-5C69-6643-FF82C3FBCA34}"/>
              </a:ext>
            </a:extLst>
          </p:cNvPr>
          <p:cNvSpPr>
            <a:spLocks noGrp="1"/>
          </p:cNvSpPr>
          <p:nvPr>
            <p:ph type="title"/>
          </p:nvPr>
        </p:nvSpPr>
        <p:spPr/>
        <p:txBody>
          <a:bodyPr/>
          <a:lstStyle/>
          <a:p>
            <a:pPr algn="ctr"/>
            <a:r>
              <a:rPr lang="en-US" dirty="0"/>
              <a:t>Teamwork Evaluation</a:t>
            </a:r>
          </a:p>
        </p:txBody>
      </p:sp>
      <p:graphicFrame>
        <p:nvGraphicFramePr>
          <p:cNvPr id="8" name="Table 8">
            <a:extLst>
              <a:ext uri="{FF2B5EF4-FFF2-40B4-BE49-F238E27FC236}">
                <a16:creationId xmlns:a16="http://schemas.microsoft.com/office/drawing/2014/main" id="{FA1D4955-6270-4470-E57E-2BD57A125F9B}"/>
              </a:ext>
            </a:extLst>
          </p:cNvPr>
          <p:cNvGraphicFramePr>
            <a:graphicFrameLocks noGrp="1"/>
          </p:cNvGraphicFramePr>
          <p:nvPr>
            <p:ph idx="1"/>
            <p:extLst>
              <p:ext uri="{D42A27DB-BD31-4B8C-83A1-F6EECF244321}">
                <p14:modId xmlns:p14="http://schemas.microsoft.com/office/powerpoint/2010/main" val="987911590"/>
              </p:ext>
            </p:extLst>
          </p:nvPr>
        </p:nvGraphicFramePr>
        <p:xfrm>
          <a:off x="676275" y="2011363"/>
          <a:ext cx="10753724" cy="5001188"/>
        </p:xfrm>
        <a:graphic>
          <a:graphicData uri="http://schemas.openxmlformats.org/drawingml/2006/table">
            <a:tbl>
              <a:tblPr firstRow="1" bandRow="1">
                <a:tableStyleId>{5C22544A-7EE6-4342-B048-85BDC9FD1C3A}</a:tableStyleId>
              </a:tblPr>
              <a:tblGrid>
                <a:gridCol w="5376862">
                  <a:extLst>
                    <a:ext uri="{9D8B030D-6E8A-4147-A177-3AD203B41FA5}">
                      <a16:colId xmlns:a16="http://schemas.microsoft.com/office/drawing/2014/main" val="3420523953"/>
                    </a:ext>
                  </a:extLst>
                </a:gridCol>
                <a:gridCol w="5376862">
                  <a:extLst>
                    <a:ext uri="{9D8B030D-6E8A-4147-A177-3AD203B41FA5}">
                      <a16:colId xmlns:a16="http://schemas.microsoft.com/office/drawing/2014/main" val="3842159554"/>
                    </a:ext>
                  </a:extLst>
                </a:gridCol>
              </a:tblGrid>
              <a:tr h="724517">
                <a:tc>
                  <a:txBody>
                    <a:bodyPr/>
                    <a:lstStyle/>
                    <a:p>
                      <a:pPr algn="ctr"/>
                      <a:r>
                        <a:rPr lang="en-US" sz="3200" dirty="0"/>
                        <a:t>Team Evaluation</a:t>
                      </a:r>
                    </a:p>
                  </a:txBody>
                  <a:tcPr/>
                </a:tc>
                <a:tc>
                  <a:txBody>
                    <a:bodyPr/>
                    <a:lstStyle/>
                    <a:p>
                      <a:r>
                        <a:rPr lang="en-US" sz="2800" dirty="0"/>
                        <a:t>Team Responses </a:t>
                      </a:r>
                    </a:p>
                  </a:txBody>
                  <a:tcPr/>
                </a:tc>
                <a:extLst>
                  <a:ext uri="{0D108BD9-81ED-4DB2-BD59-A6C34878D82A}">
                    <a16:rowId xmlns:a16="http://schemas.microsoft.com/office/drawing/2014/main" val="2697236732"/>
                  </a:ext>
                </a:extLst>
              </a:tr>
              <a:tr h="724517">
                <a:tc>
                  <a:txBody>
                    <a:bodyPr/>
                    <a:lstStyle/>
                    <a:p>
                      <a:r>
                        <a:rPr lang="en-US" dirty="0"/>
                        <a:t>Who was in the team?</a:t>
                      </a:r>
                    </a:p>
                  </a:txBody>
                  <a:tcPr/>
                </a:tc>
                <a:tc>
                  <a:txBody>
                    <a:bodyPr/>
                    <a:lstStyle/>
                    <a:p>
                      <a:r>
                        <a:rPr lang="en-US" dirty="0"/>
                        <a:t>Anisa, </a:t>
                      </a:r>
                      <a:r>
                        <a:rPr lang="en-US" dirty="0" err="1"/>
                        <a:t>Anjaman</a:t>
                      </a:r>
                      <a:r>
                        <a:rPr lang="en-US" dirty="0"/>
                        <a:t> and Shabnam</a:t>
                      </a:r>
                    </a:p>
                  </a:txBody>
                  <a:tcPr/>
                </a:tc>
                <a:extLst>
                  <a:ext uri="{0D108BD9-81ED-4DB2-BD59-A6C34878D82A}">
                    <a16:rowId xmlns:a16="http://schemas.microsoft.com/office/drawing/2014/main" val="3034346869"/>
                  </a:ext>
                </a:extLst>
              </a:tr>
              <a:tr h="724517">
                <a:tc>
                  <a:txBody>
                    <a:bodyPr/>
                    <a:lstStyle/>
                    <a:p>
                      <a:r>
                        <a:rPr lang="en-US" dirty="0"/>
                        <a:t>What were the key strengths of your team?</a:t>
                      </a:r>
                    </a:p>
                  </a:txBody>
                  <a:tcPr/>
                </a:tc>
                <a:tc>
                  <a:txBody>
                    <a:bodyPr/>
                    <a:lstStyle/>
                    <a:p>
                      <a:r>
                        <a:rPr lang="en-US" dirty="0"/>
                        <a:t>Effective communication channel between team members and the willingness of all members to participate.</a:t>
                      </a:r>
                    </a:p>
                  </a:txBody>
                  <a:tcPr/>
                </a:tc>
                <a:extLst>
                  <a:ext uri="{0D108BD9-81ED-4DB2-BD59-A6C34878D82A}">
                    <a16:rowId xmlns:a16="http://schemas.microsoft.com/office/drawing/2014/main" val="194211519"/>
                  </a:ext>
                </a:extLst>
              </a:tr>
              <a:tr h="724517">
                <a:tc>
                  <a:txBody>
                    <a:bodyPr/>
                    <a:lstStyle/>
                    <a:p>
                      <a:r>
                        <a:rPr lang="en-US" dirty="0"/>
                        <a:t>What were the challenges that you overcame as a group?</a:t>
                      </a:r>
                    </a:p>
                  </a:txBody>
                  <a:tcPr/>
                </a:tc>
                <a:tc>
                  <a:txBody>
                    <a:bodyPr/>
                    <a:lstStyle/>
                    <a:p>
                      <a:r>
                        <a:rPr lang="en-US" dirty="0"/>
                        <a:t>Communication barrier due to the distance between members, as some where away for work However, we overcame this by using Zoom meetings to meet and discuss the assignment.</a:t>
                      </a:r>
                    </a:p>
                  </a:txBody>
                  <a:tcPr/>
                </a:tc>
                <a:extLst>
                  <a:ext uri="{0D108BD9-81ED-4DB2-BD59-A6C34878D82A}">
                    <a16:rowId xmlns:a16="http://schemas.microsoft.com/office/drawing/2014/main" val="697118507"/>
                  </a:ext>
                </a:extLst>
              </a:tr>
              <a:tr h="724517">
                <a:tc>
                  <a:txBody>
                    <a:bodyPr/>
                    <a:lstStyle/>
                    <a:p>
                      <a:r>
                        <a:rPr lang="en-US" dirty="0"/>
                        <a:t>What would you do differently if you worked as a team again?</a:t>
                      </a:r>
                    </a:p>
                  </a:txBody>
                  <a:tcPr/>
                </a:tc>
                <a:tc>
                  <a:txBody>
                    <a:bodyPr/>
                    <a:lstStyle/>
                    <a:p>
                      <a:r>
                        <a:rPr lang="en-US" dirty="0"/>
                        <a:t>Begin working on the assignment immediately</a:t>
                      </a:r>
                    </a:p>
                  </a:txBody>
                  <a:tcPr/>
                </a:tc>
                <a:extLst>
                  <a:ext uri="{0D108BD9-81ED-4DB2-BD59-A6C34878D82A}">
                    <a16:rowId xmlns:a16="http://schemas.microsoft.com/office/drawing/2014/main" val="3876664058"/>
                  </a:ext>
                </a:extLst>
              </a:tr>
              <a:tr h="724517">
                <a:tc>
                  <a:txBody>
                    <a:bodyPr/>
                    <a:lstStyle/>
                    <a:p>
                      <a:r>
                        <a:rPr lang="en-US" dirty="0"/>
                        <a:t>How would you rate your team working? Out of 10.</a:t>
                      </a:r>
                    </a:p>
                  </a:txBody>
                  <a:tcPr/>
                </a:tc>
                <a:tc>
                  <a:txBody>
                    <a:bodyPr/>
                    <a:lstStyle/>
                    <a:p>
                      <a:r>
                        <a:rPr lang="en-US" dirty="0"/>
                        <a:t>8</a:t>
                      </a:r>
                    </a:p>
                  </a:txBody>
                  <a:tcPr/>
                </a:tc>
                <a:extLst>
                  <a:ext uri="{0D108BD9-81ED-4DB2-BD59-A6C34878D82A}">
                    <a16:rowId xmlns:a16="http://schemas.microsoft.com/office/drawing/2014/main" val="3978209829"/>
                  </a:ext>
                </a:extLst>
              </a:tr>
            </a:tbl>
          </a:graphicData>
        </a:graphic>
      </p:graphicFrame>
    </p:spTree>
    <p:extLst>
      <p:ext uri="{BB962C8B-B14F-4D97-AF65-F5344CB8AC3E}">
        <p14:creationId xmlns:p14="http://schemas.microsoft.com/office/powerpoint/2010/main" val="22808931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47E59-A616-F196-D1EA-B603C873EF12}"/>
              </a:ext>
            </a:extLst>
          </p:cNvPr>
          <p:cNvSpPr>
            <a:spLocks noGrp="1"/>
          </p:cNvSpPr>
          <p:nvPr>
            <p:ph type="title"/>
          </p:nvPr>
        </p:nvSpPr>
        <p:spPr/>
        <p:txBody>
          <a:bodyPr/>
          <a:lstStyle/>
          <a:p>
            <a:pPr algn="ctr"/>
            <a:r>
              <a:rPr lang="en-US" dirty="0"/>
              <a:t>References</a:t>
            </a:r>
          </a:p>
        </p:txBody>
      </p:sp>
      <p:sp>
        <p:nvSpPr>
          <p:cNvPr id="3" name="Content Placeholder 2">
            <a:extLst>
              <a:ext uri="{FF2B5EF4-FFF2-40B4-BE49-F238E27FC236}">
                <a16:creationId xmlns:a16="http://schemas.microsoft.com/office/drawing/2014/main" id="{8C35AADB-F399-5004-3E21-B68ECB5D6C85}"/>
              </a:ext>
            </a:extLst>
          </p:cNvPr>
          <p:cNvSpPr>
            <a:spLocks noGrp="1"/>
          </p:cNvSpPr>
          <p:nvPr>
            <p:ph idx="1"/>
          </p:nvPr>
        </p:nvSpPr>
        <p:spPr/>
        <p:txBody>
          <a:bodyPr>
            <a:noAutofit/>
          </a:bodyPr>
          <a:lstStyle/>
          <a:p>
            <a:r>
              <a:rPr lang="en-US" b="0" i="0" dirty="0" err="1">
                <a:solidFill>
                  <a:srgbClr val="222222"/>
                </a:solidFill>
                <a:effectLst/>
                <a:latin typeface="Calibri Light (Body)"/>
              </a:rPr>
              <a:t>Zamfir</a:t>
            </a:r>
            <a:r>
              <a:rPr lang="en-US" b="0" i="0" dirty="0">
                <a:solidFill>
                  <a:srgbClr val="222222"/>
                </a:solidFill>
                <a:effectLst/>
                <a:latin typeface="Calibri Light (Body)"/>
              </a:rPr>
              <a:t>, C. M. (2021). Workplace Orientation: Norms, Rules, Roles and Values as Principles of Ethical </a:t>
            </a:r>
            <a:r>
              <a:rPr lang="en-US" b="0" i="0" dirty="0" err="1">
                <a:solidFill>
                  <a:srgbClr val="222222"/>
                </a:solidFill>
                <a:effectLst/>
                <a:latin typeface="Calibri Light (Body)"/>
              </a:rPr>
              <a:t>Behaviour</a:t>
            </a:r>
            <a:r>
              <a:rPr lang="en-US" b="0" i="0" dirty="0">
                <a:solidFill>
                  <a:srgbClr val="222222"/>
                </a:solidFill>
                <a:effectLst/>
                <a:latin typeface="Calibri Light (Body)"/>
              </a:rPr>
              <a:t> and Effective Communication. </a:t>
            </a:r>
            <a:r>
              <a:rPr lang="en-US" b="0" i="1" dirty="0" err="1">
                <a:solidFill>
                  <a:srgbClr val="222222"/>
                </a:solidFill>
                <a:effectLst/>
                <a:latin typeface="Calibri Light (Body)"/>
              </a:rPr>
              <a:t>Ovidius</a:t>
            </a:r>
            <a:r>
              <a:rPr lang="en-US" b="0" i="1" dirty="0">
                <a:solidFill>
                  <a:srgbClr val="222222"/>
                </a:solidFill>
                <a:effectLst/>
                <a:latin typeface="Calibri Light (Body)"/>
              </a:rPr>
              <a:t> University Annals, Economic Sciences Series</a:t>
            </a:r>
            <a:r>
              <a:rPr lang="en-US" b="0" i="0" dirty="0">
                <a:solidFill>
                  <a:srgbClr val="222222"/>
                </a:solidFill>
                <a:effectLst/>
                <a:latin typeface="Calibri Light (Body)"/>
              </a:rPr>
              <a:t>, </a:t>
            </a:r>
            <a:r>
              <a:rPr lang="en-US" b="0" i="1" dirty="0">
                <a:solidFill>
                  <a:srgbClr val="222222"/>
                </a:solidFill>
                <a:effectLst/>
                <a:latin typeface="Calibri Light (Body)"/>
              </a:rPr>
              <a:t>21</a:t>
            </a:r>
            <a:r>
              <a:rPr lang="en-US" b="0" i="0" dirty="0">
                <a:solidFill>
                  <a:srgbClr val="222222"/>
                </a:solidFill>
                <a:effectLst/>
                <a:latin typeface="Calibri Light (Body)"/>
              </a:rPr>
              <a:t>(1), 439-447.</a:t>
            </a:r>
          </a:p>
          <a:p>
            <a:r>
              <a:rPr lang="en-US" b="0" i="0" dirty="0">
                <a:solidFill>
                  <a:srgbClr val="222222"/>
                </a:solidFill>
                <a:effectLst/>
                <a:latin typeface="Calibri Light (Body)"/>
              </a:rPr>
              <a:t>No, P. (2021). Effective Communication as a Tool for Achieving Organizational Goals and Objectives. </a:t>
            </a:r>
            <a:r>
              <a:rPr lang="en-US" b="0" i="1" dirty="0">
                <a:solidFill>
                  <a:srgbClr val="222222"/>
                </a:solidFill>
                <a:effectLst/>
                <a:latin typeface="Calibri Light (Body)"/>
              </a:rPr>
              <a:t>Journal of Economics, Finance And Management Studies</a:t>
            </a:r>
            <a:r>
              <a:rPr lang="en-US" b="0" i="0" dirty="0">
                <a:solidFill>
                  <a:srgbClr val="222222"/>
                </a:solidFill>
                <a:effectLst/>
                <a:latin typeface="Calibri Light (Body)"/>
              </a:rPr>
              <a:t>, 265.</a:t>
            </a:r>
            <a:endParaRPr lang="en-US" dirty="0">
              <a:solidFill>
                <a:srgbClr val="222222"/>
              </a:solidFill>
              <a:latin typeface="Calibri Light (Body)"/>
            </a:endParaRPr>
          </a:p>
          <a:p>
            <a:r>
              <a:rPr lang="en-US" b="0" i="0" dirty="0" err="1">
                <a:solidFill>
                  <a:srgbClr val="222222"/>
                </a:solidFill>
                <a:effectLst/>
                <a:latin typeface="Calibri Light (Body)"/>
              </a:rPr>
              <a:t>Stacho</a:t>
            </a:r>
            <a:r>
              <a:rPr lang="en-US" b="0" i="0" dirty="0">
                <a:solidFill>
                  <a:srgbClr val="222222"/>
                </a:solidFill>
                <a:effectLst/>
                <a:latin typeface="Calibri Light (Body)"/>
              </a:rPr>
              <a:t>, Z., </a:t>
            </a:r>
            <a:r>
              <a:rPr lang="en-US" b="0" i="0" dirty="0" err="1">
                <a:solidFill>
                  <a:srgbClr val="222222"/>
                </a:solidFill>
                <a:effectLst/>
                <a:latin typeface="Calibri Light (Body)"/>
              </a:rPr>
              <a:t>Stachová</a:t>
            </a:r>
            <a:r>
              <a:rPr lang="en-US" b="0" i="0" dirty="0">
                <a:solidFill>
                  <a:srgbClr val="222222"/>
                </a:solidFill>
                <a:effectLst/>
                <a:latin typeface="Calibri Light (Body)"/>
              </a:rPr>
              <a:t>, K., </a:t>
            </a:r>
            <a:r>
              <a:rPr lang="en-US" b="0" i="0" dirty="0" err="1">
                <a:solidFill>
                  <a:srgbClr val="222222"/>
                </a:solidFill>
                <a:effectLst/>
                <a:latin typeface="Calibri Light (Body)"/>
              </a:rPr>
              <a:t>Papula</a:t>
            </a:r>
            <a:r>
              <a:rPr lang="en-US" b="0" i="0" dirty="0">
                <a:solidFill>
                  <a:srgbClr val="222222"/>
                </a:solidFill>
                <a:effectLst/>
                <a:latin typeface="Calibri Light (Body)"/>
              </a:rPr>
              <a:t>, J., </a:t>
            </a:r>
            <a:r>
              <a:rPr lang="en-US" b="0" i="0" dirty="0" err="1">
                <a:solidFill>
                  <a:srgbClr val="222222"/>
                </a:solidFill>
                <a:effectLst/>
                <a:latin typeface="Calibri Light (Body)"/>
              </a:rPr>
              <a:t>Papulová</a:t>
            </a:r>
            <a:r>
              <a:rPr lang="en-US" b="0" i="0" dirty="0">
                <a:solidFill>
                  <a:srgbClr val="222222"/>
                </a:solidFill>
                <a:effectLst/>
                <a:latin typeface="Calibri Light (Body)"/>
              </a:rPr>
              <a:t>, Z., &amp; </a:t>
            </a:r>
            <a:r>
              <a:rPr lang="en-US" b="0" i="0" dirty="0" err="1">
                <a:solidFill>
                  <a:srgbClr val="222222"/>
                </a:solidFill>
                <a:effectLst/>
                <a:latin typeface="Calibri Light (Body)"/>
              </a:rPr>
              <a:t>Kohnová</a:t>
            </a:r>
            <a:r>
              <a:rPr lang="en-US" b="0" i="0" dirty="0">
                <a:solidFill>
                  <a:srgbClr val="222222"/>
                </a:solidFill>
                <a:effectLst/>
                <a:latin typeface="Calibri Light (Body)"/>
              </a:rPr>
              <a:t>, L. (2019). Effective communication in </a:t>
            </a:r>
            <a:r>
              <a:rPr lang="en-US" b="0" i="0" dirty="0" err="1">
                <a:solidFill>
                  <a:srgbClr val="222222"/>
                </a:solidFill>
                <a:effectLst/>
                <a:latin typeface="Calibri Light (Body)"/>
              </a:rPr>
              <a:t>organisations</a:t>
            </a:r>
            <a:r>
              <a:rPr lang="en-US" b="0" i="0" dirty="0">
                <a:solidFill>
                  <a:srgbClr val="222222"/>
                </a:solidFill>
                <a:effectLst/>
                <a:latin typeface="Calibri Light (Body)"/>
              </a:rPr>
              <a:t> increases their competitiveness. </a:t>
            </a:r>
            <a:r>
              <a:rPr lang="en-US" b="0" i="1" dirty="0">
                <a:solidFill>
                  <a:srgbClr val="222222"/>
                </a:solidFill>
                <a:effectLst/>
                <a:latin typeface="Calibri Light (Body)"/>
              </a:rPr>
              <a:t>Polish Journal of Management Studies</a:t>
            </a:r>
            <a:r>
              <a:rPr lang="en-US" b="0" i="0" dirty="0">
                <a:solidFill>
                  <a:srgbClr val="222222"/>
                </a:solidFill>
                <a:effectLst/>
                <a:latin typeface="Calibri Light (Body)"/>
              </a:rPr>
              <a:t>, </a:t>
            </a:r>
            <a:r>
              <a:rPr lang="en-US" b="0" i="1" dirty="0">
                <a:solidFill>
                  <a:srgbClr val="222222"/>
                </a:solidFill>
                <a:effectLst/>
                <a:latin typeface="Calibri Light (Body)"/>
              </a:rPr>
              <a:t>19</a:t>
            </a:r>
            <a:r>
              <a:rPr lang="en-US" b="0" i="0" dirty="0">
                <a:solidFill>
                  <a:srgbClr val="222222"/>
                </a:solidFill>
                <a:effectLst/>
                <a:latin typeface="Calibri Light (Body)"/>
              </a:rPr>
              <a:t>.</a:t>
            </a:r>
          </a:p>
          <a:p>
            <a:r>
              <a:rPr lang="en-US" b="0" i="0" dirty="0" err="1">
                <a:solidFill>
                  <a:srgbClr val="222222"/>
                </a:solidFill>
                <a:effectLst/>
                <a:latin typeface="Calibri Light (Body)"/>
              </a:rPr>
              <a:t>Newnam</a:t>
            </a:r>
            <a:r>
              <a:rPr lang="en-US" b="0" i="0" dirty="0">
                <a:solidFill>
                  <a:srgbClr val="222222"/>
                </a:solidFill>
                <a:effectLst/>
                <a:latin typeface="Calibri Light (Body)"/>
              </a:rPr>
              <a:t>, S., &amp; Goode, N. (2019). Communication in the workplace: Defining the conversations of supervisors. </a:t>
            </a:r>
            <a:r>
              <a:rPr lang="en-US" b="0" i="1" dirty="0">
                <a:solidFill>
                  <a:srgbClr val="222222"/>
                </a:solidFill>
                <a:effectLst/>
                <a:latin typeface="Calibri Light (Body)"/>
              </a:rPr>
              <a:t>Journal of safety research</a:t>
            </a:r>
            <a:r>
              <a:rPr lang="en-US" b="0" i="0" dirty="0">
                <a:solidFill>
                  <a:srgbClr val="222222"/>
                </a:solidFill>
                <a:effectLst/>
                <a:latin typeface="Calibri Light (Body)"/>
              </a:rPr>
              <a:t>, </a:t>
            </a:r>
            <a:r>
              <a:rPr lang="en-US" b="0" i="1" dirty="0">
                <a:solidFill>
                  <a:srgbClr val="222222"/>
                </a:solidFill>
                <a:effectLst/>
                <a:latin typeface="Calibri Light (Body)"/>
              </a:rPr>
              <a:t>70</a:t>
            </a:r>
            <a:r>
              <a:rPr lang="en-US" b="0" i="0" dirty="0">
                <a:solidFill>
                  <a:srgbClr val="222222"/>
                </a:solidFill>
                <a:effectLst/>
                <a:latin typeface="Calibri Light (Body)"/>
              </a:rPr>
              <a:t>, 19-23.</a:t>
            </a:r>
          </a:p>
        </p:txBody>
      </p:sp>
    </p:spTree>
    <p:extLst>
      <p:ext uri="{BB962C8B-B14F-4D97-AF65-F5344CB8AC3E}">
        <p14:creationId xmlns:p14="http://schemas.microsoft.com/office/powerpoint/2010/main" val="3961069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FB7F8-ECFF-5552-55A1-B892CC4A15A3}"/>
              </a:ext>
            </a:extLst>
          </p:cNvPr>
          <p:cNvSpPr>
            <a:spLocks noGrp="1"/>
          </p:cNvSpPr>
          <p:nvPr>
            <p:ph type="title"/>
          </p:nvPr>
        </p:nvSpPr>
        <p:spPr/>
        <p:txBody>
          <a:bodyPr/>
          <a:lstStyle/>
          <a:p>
            <a:pPr algn="ctr"/>
            <a:r>
              <a:rPr lang="en-US" dirty="0"/>
              <a:t>References</a:t>
            </a:r>
          </a:p>
        </p:txBody>
      </p:sp>
      <p:sp>
        <p:nvSpPr>
          <p:cNvPr id="3" name="Content Placeholder 2">
            <a:extLst>
              <a:ext uri="{FF2B5EF4-FFF2-40B4-BE49-F238E27FC236}">
                <a16:creationId xmlns:a16="http://schemas.microsoft.com/office/drawing/2014/main" id="{305DFF53-51CE-25A1-BA67-B0882D7C2EAD}"/>
              </a:ext>
            </a:extLst>
          </p:cNvPr>
          <p:cNvSpPr>
            <a:spLocks noGrp="1"/>
          </p:cNvSpPr>
          <p:nvPr>
            <p:ph idx="1"/>
          </p:nvPr>
        </p:nvSpPr>
        <p:spPr/>
        <p:txBody>
          <a:bodyPr/>
          <a:lstStyle/>
          <a:p>
            <a:r>
              <a:rPr lang="en-US" b="0" i="0" dirty="0" err="1">
                <a:solidFill>
                  <a:srgbClr val="222222"/>
                </a:solidFill>
                <a:effectLst/>
                <a:latin typeface="Calibri Light (Body)"/>
              </a:rPr>
              <a:t>Barnlund</a:t>
            </a:r>
            <a:r>
              <a:rPr lang="en-US" b="0" i="0" dirty="0">
                <a:solidFill>
                  <a:srgbClr val="222222"/>
                </a:solidFill>
                <a:effectLst/>
                <a:latin typeface="Calibri Light (Body)"/>
              </a:rPr>
              <a:t>, D. C. (2017). A transactional model of communication. In </a:t>
            </a:r>
            <a:r>
              <a:rPr lang="en-US" b="0" i="1" dirty="0">
                <a:solidFill>
                  <a:srgbClr val="222222"/>
                </a:solidFill>
                <a:effectLst/>
                <a:latin typeface="Calibri Light (Body)"/>
              </a:rPr>
              <a:t>Communication theory</a:t>
            </a:r>
            <a:r>
              <a:rPr lang="en-US" b="0" i="0" dirty="0">
                <a:solidFill>
                  <a:srgbClr val="222222"/>
                </a:solidFill>
                <a:effectLst/>
                <a:latin typeface="Calibri Light (Body)"/>
              </a:rPr>
              <a:t> (pp. 47-57). Routledge.</a:t>
            </a:r>
          </a:p>
          <a:p>
            <a:r>
              <a:rPr lang="en-US" b="0" i="0" dirty="0" err="1">
                <a:solidFill>
                  <a:srgbClr val="222222"/>
                </a:solidFill>
                <a:effectLst/>
                <a:latin typeface="Calibri Light (Body)"/>
              </a:rPr>
              <a:t>Cobley</a:t>
            </a:r>
            <a:r>
              <a:rPr lang="en-US" b="0" i="0" dirty="0">
                <a:solidFill>
                  <a:srgbClr val="222222"/>
                </a:solidFill>
                <a:effectLst/>
                <a:latin typeface="Calibri Light (Body)"/>
              </a:rPr>
              <a:t>, P., &amp; Schulz, P. J. (Eds.). (2013). </a:t>
            </a:r>
            <a:r>
              <a:rPr lang="en-US" b="0" i="1" dirty="0">
                <a:solidFill>
                  <a:srgbClr val="222222"/>
                </a:solidFill>
                <a:effectLst/>
                <a:latin typeface="Calibri Light (Body)"/>
              </a:rPr>
              <a:t>Theories and models of communication</a:t>
            </a:r>
            <a:r>
              <a:rPr lang="en-US" b="0" i="0" dirty="0">
                <a:solidFill>
                  <a:srgbClr val="222222"/>
                </a:solidFill>
                <a:effectLst/>
                <a:latin typeface="Calibri Light (Body)"/>
              </a:rPr>
              <a:t> (Vol. 1). Walter de Gruyter.</a:t>
            </a:r>
          </a:p>
          <a:p>
            <a:r>
              <a:rPr lang="en-US" b="0" i="0" dirty="0" err="1">
                <a:solidFill>
                  <a:srgbClr val="222222"/>
                </a:solidFill>
                <a:effectLst/>
                <a:latin typeface="Calibri Light (Body)"/>
              </a:rPr>
              <a:t>Foran</a:t>
            </a:r>
            <a:r>
              <a:rPr lang="en-US" b="0" i="0" dirty="0">
                <a:solidFill>
                  <a:srgbClr val="222222"/>
                </a:solidFill>
                <a:effectLst/>
                <a:latin typeface="Calibri Light (Body)"/>
              </a:rPr>
              <a:t>, K., &amp; Lee, D. (2022). Developing effective communications (2022).</a:t>
            </a:r>
            <a:endParaRPr lang="en-US" dirty="0">
              <a:solidFill>
                <a:srgbClr val="222222"/>
              </a:solidFill>
              <a:latin typeface="Calibri Light (Body)"/>
            </a:endParaRPr>
          </a:p>
          <a:p>
            <a:r>
              <a:rPr lang="en-US" b="0" i="0" dirty="0">
                <a:solidFill>
                  <a:srgbClr val="222222"/>
                </a:solidFill>
                <a:effectLst/>
                <a:latin typeface="Calibri Light (Body)"/>
              </a:rPr>
              <a:t>Saud, S., </a:t>
            </a:r>
            <a:r>
              <a:rPr lang="en-US" b="0" i="0" dirty="0" err="1">
                <a:solidFill>
                  <a:srgbClr val="222222"/>
                </a:solidFill>
                <a:effectLst/>
                <a:latin typeface="Calibri Light (Body)"/>
              </a:rPr>
              <a:t>Jufri</a:t>
            </a:r>
            <a:r>
              <a:rPr lang="en-US" b="0" i="0" dirty="0">
                <a:solidFill>
                  <a:srgbClr val="222222"/>
                </a:solidFill>
                <a:effectLst/>
                <a:latin typeface="Calibri Light (Body)"/>
              </a:rPr>
              <a:t>, A., &amp; Rahman, M. A. (2014). Learning devices development on descriptive writing for foreign language based on </a:t>
            </a:r>
            <a:r>
              <a:rPr lang="en-US" b="0" i="0" dirty="0" err="1">
                <a:solidFill>
                  <a:srgbClr val="222222"/>
                </a:solidFill>
                <a:effectLst/>
                <a:latin typeface="Calibri Light (Body)"/>
              </a:rPr>
              <a:t>berlo's</a:t>
            </a:r>
            <a:r>
              <a:rPr lang="en-US" b="0" i="0" dirty="0">
                <a:solidFill>
                  <a:srgbClr val="222222"/>
                </a:solidFill>
                <a:effectLst/>
                <a:latin typeface="Calibri Light (Body)"/>
              </a:rPr>
              <a:t> </a:t>
            </a:r>
            <a:r>
              <a:rPr lang="en-US" b="0" i="0" dirty="0" err="1">
                <a:solidFill>
                  <a:srgbClr val="222222"/>
                </a:solidFill>
                <a:effectLst/>
                <a:latin typeface="Calibri Light (Body)"/>
              </a:rPr>
              <a:t>smcr</a:t>
            </a:r>
            <a:r>
              <a:rPr lang="en-US" b="0" i="0" dirty="0">
                <a:solidFill>
                  <a:srgbClr val="222222"/>
                </a:solidFill>
                <a:effectLst/>
                <a:latin typeface="Calibri Light (Body)"/>
              </a:rPr>
              <a:t> communication model of secondary school student. </a:t>
            </a:r>
            <a:r>
              <a:rPr lang="en-US" b="0" i="1" dirty="0">
                <a:solidFill>
                  <a:srgbClr val="222222"/>
                </a:solidFill>
                <a:effectLst/>
                <a:latin typeface="Calibri Light (Body)"/>
              </a:rPr>
              <a:t>Journal of Language Teaching and Research</a:t>
            </a:r>
            <a:r>
              <a:rPr lang="en-US" b="0" i="0" dirty="0">
                <a:solidFill>
                  <a:srgbClr val="222222"/>
                </a:solidFill>
                <a:effectLst/>
                <a:latin typeface="Calibri Light (Body)"/>
              </a:rPr>
              <a:t>, </a:t>
            </a:r>
            <a:r>
              <a:rPr lang="en-US" b="0" i="1" dirty="0">
                <a:solidFill>
                  <a:srgbClr val="222222"/>
                </a:solidFill>
                <a:effectLst/>
                <a:latin typeface="Calibri Light (Body)"/>
              </a:rPr>
              <a:t>5</a:t>
            </a:r>
            <a:r>
              <a:rPr lang="en-US" b="0" i="0" dirty="0">
                <a:solidFill>
                  <a:srgbClr val="222222"/>
                </a:solidFill>
                <a:effectLst/>
                <a:latin typeface="Calibri Light (Body)"/>
              </a:rPr>
              <a:t>(5), 1033.</a:t>
            </a:r>
            <a:endParaRPr lang="en-US" dirty="0">
              <a:latin typeface="Calibri Light (Body)"/>
            </a:endParaRPr>
          </a:p>
        </p:txBody>
      </p:sp>
    </p:spTree>
    <p:extLst>
      <p:ext uri="{BB962C8B-B14F-4D97-AF65-F5344CB8AC3E}">
        <p14:creationId xmlns:p14="http://schemas.microsoft.com/office/powerpoint/2010/main" val="2052648227"/>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198</TotalTime>
  <Words>1567</Words>
  <Application>Microsoft Office PowerPoint</Application>
  <PresentationFormat>Widescreen</PresentationFormat>
  <Paragraphs>105</Paragraphs>
  <Slides>14</Slides>
  <Notes>10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Metropolitan</vt:lpstr>
      <vt:lpstr>Strategies for Effective Communication in Business Setting </vt:lpstr>
      <vt:lpstr>Introduction </vt:lpstr>
      <vt:lpstr>Benefits of Effective Communication to Tom, his Project Team and Amazon</vt:lpstr>
      <vt:lpstr>Model of Communication that Tom Should Apply</vt:lpstr>
      <vt:lpstr>Benefits of Effective Communication to Tom, his Project Team and Amazon</vt:lpstr>
      <vt:lpstr>Why Tom should Apply Berlo’s Model</vt:lpstr>
      <vt:lpstr>Communication Barriers that Can Affect the Project</vt:lpstr>
      <vt:lpstr>Communication Barriers</vt:lpstr>
      <vt:lpstr>Channels of Communication to Improve Communication </vt:lpstr>
      <vt:lpstr>Channels of Communication that Tom should adopt</vt:lpstr>
      <vt:lpstr>Conclusion</vt:lpstr>
      <vt:lpstr>Teamwork Evaluation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341</cp:revision>
  <dcterms:created xsi:type="dcterms:W3CDTF">2022-11-16T09:28:18Z</dcterms:created>
  <dcterms:modified xsi:type="dcterms:W3CDTF">2022-11-17T08:15:05Z</dcterms:modified>
</cp:coreProperties>
</file>