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1"/>
  </p:notesMasterIdLst>
  <p:sldIdLst>
    <p:sldId id="256" r:id="rId2"/>
    <p:sldId id="263" r:id="rId3"/>
    <p:sldId id="274" r:id="rId4"/>
    <p:sldId id="257" r:id="rId5"/>
    <p:sldId id="258" r:id="rId6"/>
    <p:sldId id="259" r:id="rId7"/>
    <p:sldId id="260" r:id="rId8"/>
    <p:sldId id="261" r:id="rId9"/>
    <p:sldId id="262" r:id="rId10"/>
    <p:sldId id="264" r:id="rId11"/>
    <p:sldId id="265" r:id="rId12"/>
    <p:sldId id="266" r:id="rId13"/>
    <p:sldId id="267" r:id="rId14"/>
    <p:sldId id="268" r:id="rId15"/>
    <p:sldId id="269" r:id="rId16"/>
    <p:sldId id="270" r:id="rId17"/>
    <p:sldId id="273" r:id="rId18"/>
    <p:sldId id="271" r:id="rId19"/>
    <p:sldId id="272" r:id="rId2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8" autoAdjust="0"/>
  </p:normalViewPr>
  <p:slideViewPr>
    <p:cSldViewPr>
      <p:cViewPr varScale="1">
        <p:scale>
          <a:sx n="101" d="100"/>
          <a:sy n="101" d="100"/>
        </p:scale>
        <p:origin x="-264" y="-9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E79D7BE-E08A-4D88-876F-54B810FF9774}" type="datetimeFigureOut">
              <a:rPr lang="en-GB" smtClean="0"/>
              <a:t>06/05/2015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C34A950-40DC-45C0-8974-EBABC2AF3F1F}" type="slidenum">
              <a:rPr lang="en-GB" smtClean="0"/>
              <a:t>‹#›</a:t>
            </a:fld>
            <a:endParaRPr lang="en-GB"/>
          </a:p>
        </p:txBody>
      </p:sp>
    </p:spTree>
    <p:extLst>
      <p:ext uri="{BB962C8B-B14F-4D97-AF65-F5344CB8AC3E}">
        <p14:creationId xmlns:p14="http://schemas.microsoft.com/office/powerpoint/2010/main" val="18424816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34A950-40DC-45C0-8974-EBABC2AF3F1F}" type="slidenum">
              <a:rPr lang="en-GB" smtClean="0"/>
              <a:t>1</a:t>
            </a:fld>
            <a:endParaRPr lang="en-GB"/>
          </a:p>
        </p:txBody>
      </p:sp>
    </p:spTree>
    <p:extLst>
      <p:ext uri="{BB962C8B-B14F-4D97-AF65-F5344CB8AC3E}">
        <p14:creationId xmlns:p14="http://schemas.microsoft.com/office/powerpoint/2010/main" val="1701423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2</a:t>
            </a:fld>
            <a:endParaRPr lang="en-GB"/>
          </a:p>
        </p:txBody>
      </p:sp>
    </p:spTree>
    <p:extLst>
      <p:ext uri="{BB962C8B-B14F-4D97-AF65-F5344CB8AC3E}">
        <p14:creationId xmlns:p14="http://schemas.microsoft.com/office/powerpoint/2010/main" val="1785914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3</a:t>
            </a:fld>
            <a:endParaRPr lang="en-GB"/>
          </a:p>
        </p:txBody>
      </p:sp>
    </p:spTree>
    <p:extLst>
      <p:ext uri="{BB962C8B-B14F-4D97-AF65-F5344CB8AC3E}">
        <p14:creationId xmlns:p14="http://schemas.microsoft.com/office/powerpoint/2010/main" val="31549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4</a:t>
            </a:fld>
            <a:endParaRPr lang="en-GB"/>
          </a:p>
        </p:txBody>
      </p:sp>
    </p:spTree>
    <p:extLst>
      <p:ext uri="{BB962C8B-B14F-4D97-AF65-F5344CB8AC3E}">
        <p14:creationId xmlns:p14="http://schemas.microsoft.com/office/powerpoint/2010/main" val="3209148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5</a:t>
            </a:fld>
            <a:endParaRPr lang="en-GB"/>
          </a:p>
        </p:txBody>
      </p:sp>
    </p:spTree>
    <p:extLst>
      <p:ext uri="{BB962C8B-B14F-4D97-AF65-F5344CB8AC3E}">
        <p14:creationId xmlns:p14="http://schemas.microsoft.com/office/powerpoint/2010/main" val="1992518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6</a:t>
            </a:fld>
            <a:endParaRPr lang="en-GB"/>
          </a:p>
        </p:txBody>
      </p:sp>
    </p:spTree>
    <p:extLst>
      <p:ext uri="{BB962C8B-B14F-4D97-AF65-F5344CB8AC3E}">
        <p14:creationId xmlns:p14="http://schemas.microsoft.com/office/powerpoint/2010/main" val="3871672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7</a:t>
            </a:fld>
            <a:endParaRPr lang="en-GB"/>
          </a:p>
        </p:txBody>
      </p:sp>
    </p:spTree>
    <p:extLst>
      <p:ext uri="{BB962C8B-B14F-4D97-AF65-F5344CB8AC3E}">
        <p14:creationId xmlns:p14="http://schemas.microsoft.com/office/powerpoint/2010/main" val="14769907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8</a:t>
            </a:fld>
            <a:endParaRPr lang="en-GB"/>
          </a:p>
        </p:txBody>
      </p:sp>
    </p:spTree>
    <p:extLst>
      <p:ext uri="{BB962C8B-B14F-4D97-AF65-F5344CB8AC3E}">
        <p14:creationId xmlns:p14="http://schemas.microsoft.com/office/powerpoint/2010/main" val="3812211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9</a:t>
            </a:fld>
            <a:endParaRPr lang="en-GB"/>
          </a:p>
        </p:txBody>
      </p:sp>
    </p:spTree>
    <p:extLst>
      <p:ext uri="{BB962C8B-B14F-4D97-AF65-F5344CB8AC3E}">
        <p14:creationId xmlns:p14="http://schemas.microsoft.com/office/powerpoint/2010/main" val="949923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10</a:t>
            </a:fld>
            <a:endParaRPr lang="en-GB"/>
          </a:p>
        </p:txBody>
      </p:sp>
    </p:spTree>
    <p:extLst>
      <p:ext uri="{BB962C8B-B14F-4D97-AF65-F5344CB8AC3E}">
        <p14:creationId xmlns:p14="http://schemas.microsoft.com/office/powerpoint/2010/main" val="207599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11</a:t>
            </a:fld>
            <a:endParaRPr lang="en-GB"/>
          </a:p>
        </p:txBody>
      </p:sp>
    </p:spTree>
    <p:extLst>
      <p:ext uri="{BB962C8B-B14F-4D97-AF65-F5344CB8AC3E}">
        <p14:creationId xmlns:p14="http://schemas.microsoft.com/office/powerpoint/2010/main" val="39048913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12</a:t>
            </a:fld>
            <a:endParaRPr lang="en-GB"/>
          </a:p>
        </p:txBody>
      </p:sp>
    </p:spTree>
    <p:extLst>
      <p:ext uri="{BB962C8B-B14F-4D97-AF65-F5344CB8AC3E}">
        <p14:creationId xmlns:p14="http://schemas.microsoft.com/office/powerpoint/2010/main" val="9153260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13</a:t>
            </a:fld>
            <a:endParaRPr lang="en-GB"/>
          </a:p>
        </p:txBody>
      </p:sp>
    </p:spTree>
    <p:extLst>
      <p:ext uri="{BB962C8B-B14F-4D97-AF65-F5344CB8AC3E}">
        <p14:creationId xmlns:p14="http://schemas.microsoft.com/office/powerpoint/2010/main" val="1201623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14</a:t>
            </a:fld>
            <a:endParaRPr lang="en-GB"/>
          </a:p>
        </p:txBody>
      </p:sp>
    </p:spTree>
    <p:extLst>
      <p:ext uri="{BB962C8B-B14F-4D97-AF65-F5344CB8AC3E}">
        <p14:creationId xmlns:p14="http://schemas.microsoft.com/office/powerpoint/2010/main" val="1479670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15</a:t>
            </a:fld>
            <a:endParaRPr lang="en-GB"/>
          </a:p>
        </p:txBody>
      </p:sp>
    </p:spTree>
    <p:extLst>
      <p:ext uri="{BB962C8B-B14F-4D97-AF65-F5344CB8AC3E}">
        <p14:creationId xmlns:p14="http://schemas.microsoft.com/office/powerpoint/2010/main" val="3549186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16</a:t>
            </a:fld>
            <a:endParaRPr lang="en-GB"/>
          </a:p>
        </p:txBody>
      </p:sp>
    </p:spTree>
    <p:extLst>
      <p:ext uri="{BB962C8B-B14F-4D97-AF65-F5344CB8AC3E}">
        <p14:creationId xmlns:p14="http://schemas.microsoft.com/office/powerpoint/2010/main" val="2635159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17</a:t>
            </a:fld>
            <a:endParaRPr lang="en-GB"/>
          </a:p>
        </p:txBody>
      </p:sp>
    </p:spTree>
    <p:extLst>
      <p:ext uri="{BB962C8B-B14F-4D97-AF65-F5344CB8AC3E}">
        <p14:creationId xmlns:p14="http://schemas.microsoft.com/office/powerpoint/2010/main" val="10295066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18</a:t>
            </a:fld>
            <a:endParaRPr lang="en-GB"/>
          </a:p>
        </p:txBody>
      </p:sp>
    </p:spTree>
    <p:extLst>
      <p:ext uri="{BB962C8B-B14F-4D97-AF65-F5344CB8AC3E}">
        <p14:creationId xmlns:p14="http://schemas.microsoft.com/office/powerpoint/2010/main" val="29442494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C34A950-40DC-45C0-8974-EBABC2AF3F1F}" type="slidenum">
              <a:rPr lang="en-GB" smtClean="0"/>
              <a:t>19</a:t>
            </a:fld>
            <a:endParaRPr lang="en-GB"/>
          </a:p>
        </p:txBody>
      </p:sp>
    </p:spTree>
    <p:extLst>
      <p:ext uri="{BB962C8B-B14F-4D97-AF65-F5344CB8AC3E}">
        <p14:creationId xmlns:p14="http://schemas.microsoft.com/office/powerpoint/2010/main" val="32723624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355DAD6-591A-4CBF-A714-93C5677222CD}" type="datetimeFigureOut">
              <a:rPr lang="en-GB" smtClean="0"/>
              <a:t>06/05/2015</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1D878591-A1CF-4E8B-ACCC-300C4387E67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878591-A1CF-4E8B-ACCC-300C4387E67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878591-A1CF-4E8B-ACCC-300C4387E67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D878591-A1CF-4E8B-ACCC-300C4387E67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1D878591-A1CF-4E8B-ACCC-300C4387E67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1D878591-A1CF-4E8B-ACCC-300C4387E67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1D878591-A1CF-4E8B-ACCC-300C4387E67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1355DAD6-591A-4CBF-A714-93C5677222CD}" type="datetimeFigureOut">
              <a:rPr lang="en-GB" smtClean="0"/>
              <a:t>06/05/2015</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1D878591-A1CF-4E8B-ACCC-300C4387E67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355DAD6-591A-4CBF-A714-93C5677222CD}" type="datetimeFigureOut">
              <a:rPr lang="en-GB" smtClean="0"/>
              <a:t>06/05/2015</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D878591-A1CF-4E8B-ACCC-300C4387E67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878591-A1CF-4E8B-ACCC-300C4387E67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355DAD6-591A-4CBF-A714-93C5677222CD}" type="datetimeFigureOut">
              <a:rPr lang="en-GB" smtClean="0"/>
              <a:t>06/05/2015</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1D878591-A1CF-4E8B-ACCC-300C4387E67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355DAD6-591A-4CBF-A714-93C5677222CD}" type="datetimeFigureOut">
              <a:rPr lang="en-GB" smtClean="0"/>
              <a:t>06/05/2015</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1D878591-A1CF-4E8B-ACCC-300C4387E67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706" y="-531440"/>
            <a:ext cx="9684568" cy="7389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467544" y="1124744"/>
            <a:ext cx="7772400" cy="1403728"/>
          </a:xfrm>
        </p:spPr>
        <p:style>
          <a:lnRef idx="1">
            <a:schemeClr val="dk1"/>
          </a:lnRef>
          <a:fillRef idx="2">
            <a:schemeClr val="dk1"/>
          </a:fillRef>
          <a:effectRef idx="1">
            <a:schemeClr val="dk1"/>
          </a:effectRef>
          <a:fontRef idx="minor">
            <a:schemeClr val="dk1"/>
          </a:fontRef>
        </p:style>
        <p:txBody>
          <a:bodyPr>
            <a:noAutofit/>
          </a:bodyPr>
          <a:lstStyle/>
          <a:p>
            <a:r>
              <a:rPr lang="en-GB" sz="2400" b="1" dirty="0">
                <a:solidFill>
                  <a:schemeClr val="bg1"/>
                </a:solidFill>
                <a:latin typeface="Arial" panose="020B0604020202020204" pitchFamily="34" charset="0"/>
                <a:cs typeface="Arial" panose="020B0604020202020204" pitchFamily="34" charset="0"/>
              </a:rPr>
              <a:t>An evaluation of Mainstreaming Climate Change Adaptation into Development Planning for Nigeria</a:t>
            </a:r>
            <a:r>
              <a:rPr lang="en-GB" sz="2400" dirty="0" smtClean="0">
                <a:solidFill>
                  <a:schemeClr val="bg1"/>
                </a:solidFill>
                <a:effectLst/>
                <a:latin typeface="Arial" panose="020B0604020202020204" pitchFamily="34" charset="0"/>
                <a:cs typeface="Arial" panose="020B0604020202020204" pitchFamily="34" charset="0"/>
              </a:rPr>
              <a:t/>
            </a:r>
            <a:br>
              <a:rPr lang="en-GB" sz="2400" dirty="0" smtClean="0">
                <a:solidFill>
                  <a:schemeClr val="bg1"/>
                </a:solidFill>
                <a:effectLst/>
                <a:latin typeface="Arial" panose="020B0604020202020204" pitchFamily="34" charset="0"/>
                <a:cs typeface="Arial" panose="020B0604020202020204" pitchFamily="34" charset="0"/>
              </a:rPr>
            </a:br>
            <a:endParaRPr lang="en-GB" sz="2400"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body" idx="1"/>
          </p:nvPr>
        </p:nvSpPr>
        <p:spPr/>
        <p:style>
          <a:lnRef idx="2">
            <a:schemeClr val="accent1">
              <a:shade val="50000"/>
            </a:schemeClr>
          </a:lnRef>
          <a:fillRef idx="1">
            <a:schemeClr val="accent1"/>
          </a:fillRef>
          <a:effectRef idx="0">
            <a:schemeClr val="accent1"/>
          </a:effectRef>
          <a:fontRef idx="minor">
            <a:schemeClr val="lt1"/>
          </a:fontRef>
        </p:style>
        <p:txBody>
          <a:bodyPr>
            <a:normAutofit/>
          </a:bodyPr>
          <a:lstStyle/>
          <a:p>
            <a:r>
              <a:rPr lang="en-GB" dirty="0" smtClean="0">
                <a:latin typeface="Arial" panose="020B0604020202020204" pitchFamily="34" charset="0"/>
                <a:cs typeface="Arial" panose="020B0604020202020204" pitchFamily="34" charset="0"/>
              </a:rPr>
              <a:t>PhD Presentation </a:t>
            </a:r>
          </a:p>
          <a:p>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By </a:t>
            </a:r>
          </a:p>
          <a:p>
            <a:r>
              <a:rPr lang="en-GB" dirty="0" smtClean="0">
                <a:latin typeface="Arial" panose="020B0604020202020204" pitchFamily="34" charset="0"/>
                <a:cs typeface="Arial" panose="020B0604020202020204" pitchFamily="34" charset="0"/>
              </a:rPr>
              <a:t>Kelechi Obinna Ibeabuc</a:t>
            </a:r>
            <a:r>
              <a:rPr lang="en-GB" dirty="0" smtClean="0"/>
              <a:t>hi </a:t>
            </a:r>
            <a:endParaRPr lang="en-GB" dirty="0"/>
          </a:p>
        </p:txBody>
      </p:sp>
    </p:spTree>
    <p:extLst>
      <p:ext uri="{BB962C8B-B14F-4D97-AF65-F5344CB8AC3E}">
        <p14:creationId xmlns:p14="http://schemas.microsoft.com/office/powerpoint/2010/main" val="19191723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r>
              <a:rPr lang="en-GB" sz="1600" dirty="0" smtClean="0">
                <a:latin typeface="Arial" panose="020B0604020202020204" pitchFamily="34" charset="0"/>
                <a:ea typeface="PMingLiU"/>
                <a:cs typeface="Arial" panose="020B0604020202020204" pitchFamily="34" charset="0"/>
              </a:rPr>
              <a:t>Aim </a:t>
            </a:r>
          </a:p>
          <a:p>
            <a:r>
              <a:rPr lang="en-GB" sz="1600" dirty="0" smtClean="0">
                <a:latin typeface="Arial" panose="020B0604020202020204" pitchFamily="34" charset="0"/>
                <a:ea typeface="PMingLiU"/>
                <a:cs typeface="Arial" panose="020B0604020202020204" pitchFamily="34" charset="0"/>
              </a:rPr>
              <a:t>Atmospheric </a:t>
            </a:r>
            <a:r>
              <a:rPr lang="en-GB" sz="1600" dirty="0">
                <a:latin typeface="Arial" panose="020B0604020202020204" pitchFamily="34" charset="0"/>
                <a:ea typeface="PMingLiU"/>
                <a:cs typeface="Arial" panose="020B0604020202020204" pitchFamily="34" charset="0"/>
              </a:rPr>
              <a:t>C0</a:t>
            </a:r>
            <a:r>
              <a:rPr lang="en-GB" sz="1600" baseline="-25000" dirty="0">
                <a:latin typeface="Arial" panose="020B0604020202020204" pitchFamily="34" charset="0"/>
                <a:ea typeface="PMingLiU"/>
                <a:cs typeface="Arial" panose="020B0604020202020204" pitchFamily="34" charset="0"/>
              </a:rPr>
              <a:t>2</a:t>
            </a:r>
            <a:r>
              <a:rPr lang="en-GB" sz="1600" dirty="0">
                <a:latin typeface="Arial" panose="020B0604020202020204" pitchFamily="34" charset="0"/>
                <a:ea typeface="PMingLiU"/>
                <a:cs typeface="Arial" panose="020B0604020202020204" pitchFamily="34" charset="0"/>
              </a:rPr>
              <a:t> </a:t>
            </a:r>
            <a:r>
              <a:rPr lang="en-GB" sz="1600" dirty="0" smtClean="0">
                <a:latin typeface="Arial" panose="020B0604020202020204" pitchFamily="34" charset="0"/>
                <a:ea typeface="PMingLiU"/>
                <a:cs typeface="Arial" panose="020B0604020202020204" pitchFamily="34" charset="0"/>
              </a:rPr>
              <a:t>concentration</a:t>
            </a:r>
          </a:p>
          <a:p>
            <a:r>
              <a:rPr lang="en-GB" sz="1600" dirty="0">
                <a:latin typeface="Arial" panose="020B0604020202020204" pitchFamily="34" charset="0"/>
                <a:cs typeface="Arial" panose="020B0604020202020204" pitchFamily="34" charset="0"/>
              </a:rPr>
              <a:t>Projection of C</a:t>
            </a:r>
            <a:r>
              <a:rPr lang="en-GB" sz="1600" dirty="0">
                <a:latin typeface="Arial" panose="020B0604020202020204" pitchFamily="34" charset="0"/>
                <a:ea typeface="PMingLiU"/>
                <a:cs typeface="Arial" panose="020B0604020202020204" pitchFamily="34" charset="0"/>
              </a:rPr>
              <a:t>0</a:t>
            </a:r>
            <a:r>
              <a:rPr lang="en-GB" sz="1600" baseline="-25000" dirty="0">
                <a:latin typeface="Arial" panose="020B0604020202020204" pitchFamily="34" charset="0"/>
                <a:ea typeface="PMingLiU"/>
                <a:cs typeface="Arial" panose="020B0604020202020204" pitchFamily="34" charset="0"/>
              </a:rPr>
              <a:t>2</a:t>
            </a:r>
            <a:r>
              <a:rPr lang="en-GB" sz="1600" dirty="0">
                <a:latin typeface="Arial" panose="020B0604020202020204" pitchFamily="34" charset="0"/>
                <a:cs typeface="Arial" panose="020B0604020202020204" pitchFamily="34" charset="0"/>
              </a:rPr>
              <a:t> emissions by </a:t>
            </a:r>
            <a:r>
              <a:rPr lang="en-GB" sz="1600" dirty="0" smtClean="0">
                <a:latin typeface="Arial" panose="020B0604020202020204" pitchFamily="34" charset="0"/>
                <a:cs typeface="Arial" panose="020B0604020202020204" pitchFamily="34" charset="0"/>
              </a:rPr>
              <a:t>2050</a:t>
            </a:r>
          </a:p>
          <a:p>
            <a:r>
              <a:rPr lang="en-GB" sz="1600" dirty="0">
                <a:latin typeface="Arial" panose="020B0604020202020204" pitchFamily="34" charset="0"/>
                <a:cs typeface="Arial" panose="020B0604020202020204" pitchFamily="34" charset="0"/>
              </a:rPr>
              <a:t>Climate change and Agriculture </a:t>
            </a:r>
            <a:endParaRPr lang="en-GB" sz="1600" dirty="0" smtClean="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Study </a:t>
            </a:r>
            <a:r>
              <a:rPr lang="en-GB" sz="1600" dirty="0" smtClean="0">
                <a:latin typeface="Arial" panose="020B0604020202020204" pitchFamily="34" charset="0"/>
                <a:cs typeface="Arial" panose="020B0604020202020204" pitchFamily="34" charset="0"/>
              </a:rPr>
              <a:t>Area</a:t>
            </a:r>
          </a:p>
          <a:p>
            <a:r>
              <a:rPr lang="en-GB" sz="1600" dirty="0">
                <a:latin typeface="Arial" panose="020B0604020202020204" pitchFamily="34" charset="0"/>
                <a:cs typeface="Arial" panose="020B0604020202020204" pitchFamily="34" charset="0"/>
              </a:rPr>
              <a:t>Agriculture in Nigeria </a:t>
            </a:r>
            <a:endParaRPr lang="en-GB" sz="1600" dirty="0" smtClean="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Methodology </a:t>
            </a:r>
            <a:endParaRPr lang="en-GB" sz="1600" dirty="0" smtClean="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States and Agro-ecological zones </a:t>
            </a:r>
            <a:endParaRPr lang="en-GB" sz="1600" dirty="0" smtClean="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Perception of climate change in Nigeria</a:t>
            </a:r>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Result and Discussion (1)</a:t>
            </a:r>
          </a:p>
          <a:p>
            <a:r>
              <a:rPr lang="en-GB" sz="1600" dirty="0" smtClean="0">
                <a:latin typeface="Arial" panose="020B0604020202020204" pitchFamily="34" charset="0"/>
                <a:cs typeface="Arial" panose="020B0604020202020204" pitchFamily="34" charset="0"/>
              </a:rPr>
              <a:t>Result and Discussion (2)</a:t>
            </a:r>
          </a:p>
          <a:p>
            <a:r>
              <a:rPr lang="en-GB" sz="1600" dirty="0" smtClean="0">
                <a:latin typeface="Arial" panose="020B0604020202020204" pitchFamily="34" charset="0"/>
                <a:cs typeface="Arial" panose="020B0604020202020204" pitchFamily="34" charset="0"/>
              </a:rPr>
              <a:t>Conclusion and Recommendation </a:t>
            </a:r>
          </a:p>
          <a:p>
            <a:r>
              <a:rPr lang="en-GB" sz="1600" dirty="0" smtClean="0">
                <a:latin typeface="Arial" panose="020B0604020202020204" pitchFamily="34" charset="0"/>
                <a:cs typeface="Arial" panose="020B0604020202020204" pitchFamily="34" charset="0"/>
              </a:rPr>
              <a:t>References </a:t>
            </a:r>
            <a:r>
              <a:rPr lang="en-GB" sz="1600" dirty="0">
                <a:latin typeface="Arial" panose="020B0604020202020204" pitchFamily="34" charset="0"/>
                <a:cs typeface="Arial" panose="020B0604020202020204" pitchFamily="34" charset="0"/>
              </a:rPr>
              <a:t/>
            </a:r>
            <a:br>
              <a:rPr lang="en-GB" sz="1600" dirty="0">
                <a:latin typeface="Arial" panose="020B0604020202020204" pitchFamily="34" charset="0"/>
                <a:cs typeface="Arial" panose="020B0604020202020204" pitchFamily="34" charset="0"/>
              </a:rPr>
            </a:br>
            <a:r>
              <a:rPr lang="en-GB" sz="1600" dirty="0" smtClean="0">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endParaRPr lang="en-GB" sz="1600" dirty="0" smtClean="0">
              <a:latin typeface="Arial" panose="020B0604020202020204" pitchFamily="34" charset="0"/>
              <a:ea typeface="PMingLiU"/>
              <a:cs typeface="Arial" panose="020B0604020202020204" pitchFamily="34" charset="0"/>
            </a:endParaRPr>
          </a:p>
          <a:p>
            <a:endParaRPr lang="en-GB" dirty="0"/>
          </a:p>
        </p:txBody>
      </p:sp>
      <p:sp>
        <p:nvSpPr>
          <p:cNvPr id="4" name="Title 3"/>
          <p:cNvSpPr>
            <a:spLocks noGrp="1"/>
          </p:cNvSpPr>
          <p:nvPr>
            <p:ph type="title"/>
          </p:nvPr>
        </p:nvSpPr>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Background </a:t>
            </a: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913080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600" dirty="0">
                <a:latin typeface="Arial" panose="020B0604020202020204" pitchFamily="34" charset="0"/>
                <a:cs typeface="Arial" panose="020B0604020202020204" pitchFamily="34" charset="0"/>
              </a:rPr>
              <a:t>The aim of this research is to assess what achievements, progress and barriers have been made to address climate change adaptation in the agricultural sector. </a:t>
            </a:r>
            <a:endParaRPr lang="en-GB" sz="1600" dirty="0" smtClean="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2) To evaluate efforts made by agencies and ministries regarding monitoring and evaluation, existing activities and future funding consequences. </a:t>
            </a:r>
            <a:endParaRPr lang="en-GB" sz="1600" dirty="0" smtClean="0">
              <a:latin typeface="Arial" panose="020B0604020202020204" pitchFamily="34" charset="0"/>
              <a:cs typeface="Arial" panose="020B0604020202020204" pitchFamily="34" charset="0"/>
            </a:endParaRPr>
          </a:p>
          <a:p>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3) Using perception and climatic data, so as to evaluate the changes in agricultural production overtime, which will aid towards providing strategies and methodologies that will be developed for improving incentives for adaptation and mitigation</a:t>
            </a:r>
          </a:p>
        </p:txBody>
      </p:sp>
      <p:sp>
        <p:nvSpPr>
          <p:cNvPr id="3" name="Title 2"/>
          <p:cNvSpPr>
            <a:spLocks noGrp="1"/>
          </p:cNvSpPr>
          <p:nvPr>
            <p:ph type="title"/>
          </p:nvPr>
        </p:nvSpPr>
        <p:spPr/>
        <p:txBody>
          <a:bodyPr/>
          <a:lstStyle/>
          <a:p>
            <a:r>
              <a:rPr lang="en-GB" sz="2400" b="0" dirty="0" smtClean="0">
                <a:latin typeface="Arial" panose="020B0604020202020204" pitchFamily="34" charset="0"/>
                <a:cs typeface="Arial" panose="020B0604020202020204" pitchFamily="34" charset="0"/>
              </a:rPr>
              <a:t>Aim</a:t>
            </a:r>
            <a:r>
              <a:rPr lang="en-GB" dirty="0" smtClean="0"/>
              <a:t> </a:t>
            </a:r>
            <a:endParaRPr lang="en-GB" dirty="0"/>
          </a:p>
        </p:txBody>
      </p:sp>
    </p:spTree>
    <p:extLst>
      <p:ext uri="{BB962C8B-B14F-4D97-AF65-F5344CB8AC3E}">
        <p14:creationId xmlns:p14="http://schemas.microsoft.com/office/powerpoint/2010/main" val="32635625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pPr algn="just" fontAlgn="base">
              <a:lnSpc>
                <a:spcPct val="150000"/>
              </a:lnSpc>
              <a:spcAft>
                <a:spcPts val="1000"/>
              </a:spcAft>
            </a:pP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IPCC Scientific Assessment working Group 1 </a:t>
            </a:r>
            <a:r>
              <a:rPr lang="en-GB" sz="1600" dirty="0" smtClean="0">
                <a:latin typeface="Arial" panose="020B0604020202020204" pitchFamily="34" charset="0"/>
                <a:cs typeface="Arial" panose="020B0604020202020204" pitchFamily="34" charset="0"/>
              </a:rPr>
              <a:t>has </a:t>
            </a:r>
            <a:r>
              <a:rPr lang="en-GB" sz="1600" dirty="0">
                <a:latin typeface="Arial" panose="020B0604020202020204" pitchFamily="34" charset="0"/>
                <a:cs typeface="Arial" panose="020B0604020202020204" pitchFamily="34" charset="0"/>
              </a:rPr>
              <a:t>provided wide coverage of various projections related to past, current and future projections of CO</a:t>
            </a:r>
            <a:r>
              <a:rPr lang="en-GB" sz="1600" baseline="-25000" dirty="0">
                <a:latin typeface="Arial" panose="020B0604020202020204" pitchFamily="34" charset="0"/>
                <a:cs typeface="Arial" panose="020B0604020202020204" pitchFamily="34" charset="0"/>
              </a:rPr>
              <a:t>2</a:t>
            </a:r>
            <a:r>
              <a:rPr lang="en-GB" sz="1600" dirty="0">
                <a:latin typeface="Arial" panose="020B0604020202020204" pitchFamily="34" charset="0"/>
                <a:cs typeface="Arial" panose="020B0604020202020204" pitchFamily="34" charset="0"/>
              </a:rPr>
              <a:t> </a:t>
            </a:r>
            <a:r>
              <a:rPr lang="en-GB" sz="1600" dirty="0" smtClean="0">
                <a:latin typeface="Arial" panose="020B0604020202020204" pitchFamily="34" charset="0"/>
                <a:cs typeface="Arial" panose="020B0604020202020204" pitchFamily="34" charset="0"/>
              </a:rPr>
              <a:t>emissions.  As </a:t>
            </a:r>
            <a:r>
              <a:rPr lang="en-GB" sz="1600" dirty="0">
                <a:latin typeface="Arial" panose="020B0604020202020204" pitchFamily="34" charset="0"/>
                <a:cs typeface="Arial" panose="020B0604020202020204" pitchFamily="34" charset="0"/>
              </a:rPr>
              <a:t>a result, it is anticipated that CO</a:t>
            </a:r>
            <a:r>
              <a:rPr lang="en-GB" sz="1600" baseline="-25000" dirty="0">
                <a:latin typeface="Arial" panose="020B0604020202020204" pitchFamily="34" charset="0"/>
                <a:cs typeface="Arial" panose="020B0604020202020204" pitchFamily="34" charset="0"/>
              </a:rPr>
              <a:t>2</a:t>
            </a:r>
            <a:r>
              <a:rPr lang="en-GB" sz="1600" dirty="0">
                <a:latin typeface="Arial" panose="020B0604020202020204" pitchFamily="34" charset="0"/>
                <a:cs typeface="Arial" panose="020B0604020202020204" pitchFamily="34" charset="0"/>
              </a:rPr>
              <a:t> concentration will be on the increase in the next decades and </a:t>
            </a:r>
            <a:r>
              <a:rPr lang="en-GB" sz="1600" dirty="0" smtClean="0">
                <a:latin typeface="Arial" panose="020B0604020202020204" pitchFamily="34" charset="0"/>
                <a:cs typeface="Arial" panose="020B0604020202020204" pitchFamily="34" charset="0"/>
              </a:rPr>
              <a:t>further. </a:t>
            </a:r>
          </a:p>
          <a:p>
            <a:pPr algn="just" fontAlgn="base">
              <a:lnSpc>
                <a:spcPct val="150000"/>
              </a:lnSpc>
              <a:spcAft>
                <a:spcPts val="1000"/>
              </a:spcAft>
            </a:pPr>
            <a:r>
              <a:rPr lang="en-GB" sz="1600" b="1" dirty="0" smtClean="0">
                <a:latin typeface="Arial" panose="020B0604020202020204" pitchFamily="34" charset="0"/>
                <a:ea typeface="PMingLiU"/>
                <a:cs typeface="Arial" panose="020B0604020202020204" pitchFamily="34" charset="0"/>
              </a:rPr>
              <a:t>Causes of Climate Change </a:t>
            </a:r>
          </a:p>
          <a:p>
            <a:pPr algn="just" fontAlgn="base">
              <a:lnSpc>
                <a:spcPct val="150000"/>
              </a:lnSpc>
              <a:spcAft>
                <a:spcPts val="1000"/>
              </a:spcAft>
            </a:pPr>
            <a:r>
              <a:rPr lang="en-GB" sz="1600" dirty="0" smtClean="0">
                <a:latin typeface="Arial" panose="020B0604020202020204" pitchFamily="34" charset="0"/>
                <a:ea typeface="PMingLiU"/>
                <a:cs typeface="Arial" panose="020B0604020202020204" pitchFamily="34" charset="0"/>
              </a:rPr>
              <a:t>Climate change is caused by both natural and anthropogenic factors. Natural factors are attributed to long time changes on the earth processes. While, anthropogenic factors such as the burning of fossil fuel, increase atmospheric greenhouse gas emissions. </a:t>
            </a:r>
          </a:p>
          <a:p>
            <a:pPr marL="0" indent="0" algn="just" fontAlgn="base">
              <a:lnSpc>
                <a:spcPct val="150000"/>
              </a:lnSpc>
              <a:spcAft>
                <a:spcPts val="1000"/>
              </a:spcAft>
              <a:buNone/>
            </a:pPr>
            <a:endParaRPr lang="en-GB" sz="1800" dirty="0">
              <a:latin typeface="Calibri"/>
              <a:ea typeface="Calibri"/>
              <a:cs typeface="Times New Roman"/>
            </a:endParaRPr>
          </a:p>
          <a:p>
            <a:endParaRPr lang="en-GB" dirty="0"/>
          </a:p>
        </p:txBody>
      </p:sp>
      <p:sp>
        <p:nvSpPr>
          <p:cNvPr id="4" name="Title 3"/>
          <p:cNvSpPr>
            <a:spLocks noGrp="1"/>
          </p:cNvSpPr>
          <p:nvPr>
            <p:ph type="title"/>
          </p:nvPr>
        </p:nvSpPr>
        <p:spPr>
          <a:xfrm>
            <a:off x="395536" y="116632"/>
            <a:ext cx="8280920" cy="870920"/>
          </a:xfrm>
        </p:spPr>
        <p:txBody>
          <a:bodyPr>
            <a:normAutofit fontScale="90000"/>
          </a:bodyPr>
          <a:lstStyle/>
          <a:p>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a:latin typeface="Times New Roman" panose="02020603050405020304" pitchFamily="18" charset="0"/>
                <a:ea typeface="PMingLiU"/>
                <a:cs typeface="Times New Roman" panose="02020603050405020304" pitchFamily="18" charset="0"/>
              </a:rPr>
              <a:t/>
            </a:r>
            <a:br>
              <a:rPr lang="en-GB" sz="36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a:latin typeface="Times New Roman" panose="02020603050405020304" pitchFamily="18" charset="0"/>
                <a:ea typeface="PMingLiU"/>
                <a:cs typeface="Times New Roman" panose="02020603050405020304" pitchFamily="18" charset="0"/>
              </a:rPr>
              <a:t/>
            </a:r>
            <a:br>
              <a:rPr lang="en-GB" sz="36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a:latin typeface="Times New Roman" panose="02020603050405020304" pitchFamily="18" charset="0"/>
                <a:ea typeface="PMingLiU"/>
                <a:cs typeface="Times New Roman" panose="02020603050405020304" pitchFamily="18" charset="0"/>
              </a:rPr>
              <a:t/>
            </a:r>
            <a:br>
              <a:rPr lang="en-GB" sz="36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2700" dirty="0">
                <a:solidFill>
                  <a:schemeClr val="tx1"/>
                </a:solidFill>
                <a:latin typeface="Arial" panose="020B0604020202020204" pitchFamily="34" charset="0"/>
                <a:ea typeface="PMingLiU"/>
                <a:cs typeface="Arial" panose="020B0604020202020204" pitchFamily="34" charset="0"/>
              </a:rPr>
              <a:t>Atmospheric C0</a:t>
            </a:r>
            <a:r>
              <a:rPr lang="en-GB" sz="2700" baseline="-25000" dirty="0">
                <a:solidFill>
                  <a:schemeClr val="tx1"/>
                </a:solidFill>
                <a:latin typeface="Arial" panose="020B0604020202020204" pitchFamily="34" charset="0"/>
                <a:ea typeface="PMingLiU"/>
                <a:cs typeface="Arial" panose="020B0604020202020204" pitchFamily="34" charset="0"/>
              </a:rPr>
              <a:t>2</a:t>
            </a:r>
            <a:r>
              <a:rPr lang="en-GB" sz="2700" dirty="0">
                <a:solidFill>
                  <a:schemeClr val="tx1"/>
                </a:solidFill>
                <a:latin typeface="Arial" panose="020B0604020202020204" pitchFamily="34" charset="0"/>
                <a:ea typeface="PMingLiU"/>
                <a:cs typeface="Arial" panose="020B0604020202020204" pitchFamily="34" charset="0"/>
              </a:rPr>
              <a:t> concentration</a:t>
            </a:r>
            <a:r>
              <a:rPr lang="en-GB" sz="2700" dirty="0">
                <a:latin typeface="Arial" panose="020B0604020202020204" pitchFamily="34" charset="0"/>
                <a:ea typeface="PMingLiU"/>
                <a:cs typeface="Arial" panose="020B0604020202020204" pitchFamily="34" charset="0"/>
              </a:rPr>
              <a:t> </a:t>
            </a:r>
            <a:r>
              <a:rPr lang="en-GB" sz="2700" dirty="0">
                <a:latin typeface="Times New Roman" panose="02020603050405020304" pitchFamily="18" charset="0"/>
                <a:ea typeface="PMingLiU"/>
                <a:cs typeface="Times New Roman" panose="02020603050405020304" pitchFamily="18" charset="0"/>
              </a:rPr>
              <a:t/>
            </a:r>
            <a:br>
              <a:rPr lang="en-GB" sz="2700" dirty="0">
                <a:latin typeface="Times New Roman" panose="02020603050405020304" pitchFamily="18" charset="0"/>
                <a:ea typeface="PMingLiU"/>
                <a:cs typeface="Times New Roman" panose="02020603050405020304" pitchFamily="18" charset="0"/>
              </a:rPr>
            </a:br>
            <a:r>
              <a:rPr lang="en-GB" sz="2700" b="1" dirty="0">
                <a:latin typeface="Times New Roman" panose="02020603050405020304" pitchFamily="18" charset="0"/>
                <a:ea typeface="PMingLiU"/>
                <a:cs typeface="Times New Roman" panose="02020603050405020304" pitchFamily="18" charset="0"/>
              </a:rPr>
              <a:t/>
            </a:r>
            <a:br>
              <a:rPr lang="en-GB" sz="27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a:latin typeface="Times New Roman" panose="02020603050405020304" pitchFamily="18" charset="0"/>
                <a:ea typeface="PMingLiU"/>
                <a:cs typeface="Times New Roman" panose="02020603050405020304" pitchFamily="18" charset="0"/>
              </a:rPr>
              <a:t/>
            </a:r>
            <a:br>
              <a:rPr lang="en-GB" sz="36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a:latin typeface="Times New Roman" panose="02020603050405020304" pitchFamily="18" charset="0"/>
                <a:ea typeface="PMingLiU"/>
                <a:cs typeface="Times New Roman" panose="02020603050405020304" pitchFamily="18" charset="0"/>
              </a:rPr>
              <a:t/>
            </a:r>
            <a:br>
              <a:rPr lang="en-GB" sz="36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r>
              <a:rPr lang="en-GB" sz="3600" b="1" dirty="0">
                <a:latin typeface="Times New Roman" panose="02020603050405020304" pitchFamily="18" charset="0"/>
                <a:ea typeface="PMingLiU"/>
                <a:cs typeface="Times New Roman" panose="02020603050405020304" pitchFamily="18" charset="0"/>
              </a:rPr>
              <a:t/>
            </a:r>
            <a:br>
              <a:rPr lang="en-GB" sz="3600" b="1" dirty="0">
                <a:latin typeface="Times New Roman" panose="02020603050405020304" pitchFamily="18" charset="0"/>
                <a:ea typeface="PMingLiU"/>
                <a:cs typeface="Times New Roman" panose="02020603050405020304" pitchFamily="18" charset="0"/>
              </a:rPr>
            </a:br>
            <a:r>
              <a:rPr lang="en-GB" sz="3600" b="1" dirty="0" smtClean="0">
                <a:latin typeface="Times New Roman" panose="02020603050405020304" pitchFamily="18" charset="0"/>
                <a:ea typeface="PMingLiU"/>
                <a:cs typeface="Times New Roman" panose="02020603050405020304" pitchFamily="18" charset="0"/>
              </a:rPr>
              <a:t/>
            </a:r>
            <a:br>
              <a:rPr lang="en-GB" sz="3600" b="1" dirty="0" smtClean="0">
                <a:latin typeface="Times New Roman" panose="02020603050405020304" pitchFamily="18" charset="0"/>
                <a:ea typeface="PMingLiU"/>
                <a:cs typeface="Times New Roman" panose="02020603050405020304" pitchFamily="18" charset="0"/>
              </a:rPr>
            </a:br>
            <a:endParaRPr lang="en-GB" sz="2700" b="1" dirty="0"/>
          </a:p>
        </p:txBody>
      </p:sp>
    </p:spTree>
    <p:extLst>
      <p:ext uri="{BB962C8B-B14F-4D97-AF65-F5344CB8AC3E}">
        <p14:creationId xmlns:p14="http://schemas.microsoft.com/office/powerpoint/2010/main" val="200865163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2094" y="1484784"/>
            <a:ext cx="8229600" cy="4525963"/>
          </a:xfrm>
        </p:spPr>
        <p:txBody>
          <a:bodyPr/>
          <a:lstStyle/>
          <a:p>
            <a:pPr marL="0" indent="0" algn="just">
              <a:lnSpc>
                <a:spcPct val="150000"/>
              </a:lnSpc>
              <a:spcAft>
                <a:spcPts val="0"/>
              </a:spcAft>
              <a:buNone/>
            </a:pPr>
            <a:r>
              <a:rPr lang="en-GB" sz="1000" b="1" dirty="0" smtClean="0">
                <a:latin typeface="Times New Roman"/>
                <a:ea typeface="Calibri"/>
                <a:cs typeface="Times New Roman"/>
              </a:rPr>
              <a:t> </a:t>
            </a:r>
            <a:endParaRPr lang="en-GB" sz="1000" dirty="0">
              <a:latin typeface="Calibri"/>
              <a:ea typeface="Calibri"/>
              <a:cs typeface="Times New Roman"/>
            </a:endParaRPr>
          </a:p>
          <a:p>
            <a:endParaRPr lang="en-GB" dirty="0"/>
          </a:p>
        </p:txBody>
      </p:sp>
      <p:sp>
        <p:nvSpPr>
          <p:cNvPr id="2" name="Title 1"/>
          <p:cNvSpPr>
            <a:spLocks noGrp="1"/>
          </p:cNvSpPr>
          <p:nvPr>
            <p:ph type="title"/>
          </p:nvPr>
        </p:nvSpPr>
        <p:spPr/>
        <p:txBody>
          <a:bodyPr>
            <a:noAutofit/>
          </a:bodyPr>
          <a:lstStyle/>
          <a:p>
            <a:r>
              <a:rPr lang="en-GB" sz="2400" dirty="0">
                <a:solidFill>
                  <a:schemeClr val="tx1"/>
                </a:solidFill>
                <a:latin typeface="Calibri"/>
                <a:ea typeface="Calibri"/>
                <a:cs typeface="Times New Roman"/>
              </a:rPr>
              <a:t/>
            </a:r>
            <a:br>
              <a:rPr lang="en-GB" sz="2400" dirty="0">
                <a:solidFill>
                  <a:schemeClr val="tx1"/>
                </a:solidFill>
                <a:latin typeface="Calibri"/>
                <a:ea typeface="Calibri"/>
                <a:cs typeface="Times New Roman"/>
              </a:rPr>
            </a:br>
            <a:endParaRPr lang="en-GB" sz="2400" dirty="0">
              <a:solidFill>
                <a:schemeClr val="tx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454" y="1268760"/>
            <a:ext cx="4402237" cy="3251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240233" y="548680"/>
            <a:ext cx="5546711" cy="461665"/>
          </a:xfrm>
          <a:prstGeom prst="rect">
            <a:avLst/>
          </a:prstGeom>
        </p:spPr>
        <p:txBody>
          <a:bodyPr wrap="none">
            <a:spAutoFit/>
          </a:bodyPr>
          <a:lstStyle/>
          <a:p>
            <a:pPr fontAlgn="base"/>
            <a:r>
              <a:rPr lang="en-GB" sz="2400" b="1" dirty="0">
                <a:latin typeface="Arial" panose="020B0604020202020204" pitchFamily="34" charset="0"/>
                <a:cs typeface="Arial" panose="020B0604020202020204" pitchFamily="34" charset="0"/>
              </a:rPr>
              <a:t>Projection of </a:t>
            </a:r>
            <a:r>
              <a:rPr lang="en-GB" sz="2400" b="1" dirty="0" smtClean="0">
                <a:latin typeface="Arial" panose="020B0604020202020204" pitchFamily="34" charset="0"/>
                <a:cs typeface="Arial" panose="020B0604020202020204" pitchFamily="34" charset="0"/>
              </a:rPr>
              <a:t>C</a:t>
            </a:r>
            <a:r>
              <a:rPr lang="en-GB" sz="2400" b="1" dirty="0">
                <a:latin typeface="Arial" panose="020B0604020202020204" pitchFamily="34" charset="0"/>
                <a:ea typeface="PMingLiU"/>
                <a:cs typeface="Arial" panose="020B0604020202020204" pitchFamily="34" charset="0"/>
              </a:rPr>
              <a:t>0</a:t>
            </a:r>
            <a:r>
              <a:rPr lang="en-GB" sz="2400" b="1" baseline="-25000" dirty="0">
                <a:latin typeface="Arial" panose="020B0604020202020204" pitchFamily="34" charset="0"/>
                <a:ea typeface="PMingLiU"/>
                <a:cs typeface="Arial" panose="020B0604020202020204" pitchFamily="34" charset="0"/>
              </a:rPr>
              <a:t>2</a:t>
            </a:r>
            <a:r>
              <a:rPr lang="en-GB" sz="2400" b="1" dirty="0" smtClean="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emissions </a:t>
            </a:r>
            <a:r>
              <a:rPr lang="en-GB" sz="2400" b="1" dirty="0" smtClean="0">
                <a:latin typeface="Arial" panose="020B0604020202020204" pitchFamily="34" charset="0"/>
                <a:cs typeface="Arial" panose="020B0604020202020204" pitchFamily="34" charset="0"/>
              </a:rPr>
              <a:t>by 2050 </a:t>
            </a:r>
            <a:endParaRPr lang="en-GB" sz="2400" dirty="0">
              <a:latin typeface="Arial" panose="020B0604020202020204" pitchFamily="34" charset="0"/>
              <a:cs typeface="Arial" panose="020B0604020202020204" pitchFamily="34" charset="0"/>
            </a:endParaRPr>
          </a:p>
        </p:txBody>
      </p:sp>
      <p:pic>
        <p:nvPicPr>
          <p:cNvPr id="4" name="Picture 2" descr="http://www.ecofys.com/files/images/img/img_000551_00.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1418172"/>
            <a:ext cx="4495931"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83850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1600" dirty="0">
                <a:latin typeface="Arial" panose="020B0604020202020204" pitchFamily="34" charset="0"/>
                <a:cs typeface="Arial" panose="020B0604020202020204" pitchFamily="34" charset="0"/>
              </a:rPr>
              <a:t>A</a:t>
            </a:r>
            <a:r>
              <a:rPr lang="en-GB" sz="1600" dirty="0" smtClean="0">
                <a:latin typeface="Arial" panose="020B0604020202020204" pitchFamily="34" charset="0"/>
                <a:cs typeface="Arial" panose="020B0604020202020204" pitchFamily="34" charset="0"/>
              </a:rPr>
              <a:t>gricultural </a:t>
            </a:r>
            <a:r>
              <a:rPr lang="en-GB" sz="1600" dirty="0">
                <a:latin typeface="Arial" panose="020B0604020202020204" pitchFamily="34" charset="0"/>
                <a:cs typeface="Arial" panose="020B0604020202020204" pitchFamily="34" charset="0"/>
              </a:rPr>
              <a:t>productivity is mainly determined by weather, climate, water and soil </a:t>
            </a:r>
            <a:r>
              <a:rPr lang="en-GB" sz="1600" dirty="0" smtClean="0">
                <a:latin typeface="Arial" panose="020B0604020202020204" pitchFamily="34" charset="0"/>
                <a:cs typeface="Arial" panose="020B0604020202020204" pitchFamily="34" charset="0"/>
              </a:rPr>
              <a:t>fertility. As </a:t>
            </a:r>
            <a:r>
              <a:rPr lang="en-GB" sz="1600" dirty="0">
                <a:latin typeface="Arial" panose="020B0604020202020204" pitchFamily="34" charset="0"/>
                <a:cs typeface="Arial" panose="020B0604020202020204" pitchFamily="34" charset="0"/>
              </a:rPr>
              <a:t>a result, there have been growing concerns regarding the effects of long-term climate change and crop productivity </a:t>
            </a:r>
            <a:r>
              <a:rPr lang="en-GB" sz="1600" dirty="0" smtClean="0">
                <a:latin typeface="Arial" panose="020B0604020202020204" pitchFamily="34" charset="0"/>
                <a:cs typeface="Arial" panose="020B0604020202020204" pitchFamily="34" charset="0"/>
              </a:rPr>
              <a:t>globally. Human population growth is a major driver in this respect. </a:t>
            </a:r>
            <a:r>
              <a:rPr lang="en-GB" sz="1600" dirty="0">
                <a:latin typeface="Arial" panose="020B0604020202020204" pitchFamily="34" charset="0"/>
                <a:cs typeface="Arial" panose="020B0604020202020204" pitchFamily="34" charset="0"/>
              </a:rPr>
              <a:t>Climate change is expected to have adverse impacts on agricultural productivity, global food security, hydrological balances and other supply systems </a:t>
            </a:r>
            <a:r>
              <a:rPr lang="en-GB" sz="1600" dirty="0" smtClean="0">
                <a:latin typeface="Arial" panose="020B0604020202020204" pitchFamily="34" charset="0"/>
                <a:cs typeface="Arial" panose="020B0604020202020204" pitchFamily="34" charset="0"/>
              </a:rPr>
              <a:t>(</a:t>
            </a:r>
            <a:r>
              <a:rPr lang="en-GB" sz="1600" dirty="0" err="1" smtClean="0">
                <a:latin typeface="Arial" panose="020B0604020202020204" pitchFamily="34" charset="0"/>
                <a:cs typeface="Arial" panose="020B0604020202020204" pitchFamily="34" charset="0"/>
              </a:rPr>
              <a:t>Bationo</a:t>
            </a:r>
            <a:r>
              <a:rPr lang="en-GB" sz="1600" dirty="0" smtClean="0">
                <a:latin typeface="Arial" panose="020B0604020202020204" pitchFamily="34" charset="0"/>
                <a:cs typeface="Arial" panose="020B0604020202020204" pitchFamily="34" charset="0"/>
              </a:rPr>
              <a:t>, 2001). </a:t>
            </a:r>
          </a:p>
          <a:p>
            <a:pPr marL="0" indent="0" algn="just">
              <a:buNone/>
            </a:pPr>
            <a:endParaRPr lang="en-GB" sz="20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Developing countries are more vulnerable to the impacts of climate change, mainly in Africa and Asia. </a:t>
            </a:r>
            <a:r>
              <a:rPr lang="en-GB" sz="1600" dirty="0">
                <a:latin typeface="Arial" panose="020B0604020202020204" pitchFamily="34" charset="0"/>
                <a:cs typeface="Arial" panose="020B0604020202020204" pitchFamily="34" charset="0"/>
              </a:rPr>
              <a:t>The international community involvement includes key partnership with FAO and other UN agencies, civil society organisation, public and private sectors and academic and research institutions. In all, this is to eradicate hunger and improve food security as the global post-2015 development agenda</a:t>
            </a:r>
            <a:r>
              <a:rPr lang="en-GB" sz="1600" dirty="0" smtClean="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400" b="1" dirty="0" smtClean="0">
                <a:solidFill>
                  <a:schemeClr val="tx1"/>
                </a:solidFill>
                <a:latin typeface="Arial" panose="020B0604020202020204" pitchFamily="34" charset="0"/>
                <a:cs typeface="Arial" panose="020B0604020202020204" pitchFamily="34" charset="0"/>
              </a:rPr>
              <a:t/>
            </a:r>
            <a:br>
              <a:rPr lang="en-GB" sz="2400" b="1" dirty="0" smtClean="0">
                <a:solidFill>
                  <a:schemeClr val="tx1"/>
                </a:solidFill>
                <a:latin typeface="Arial" panose="020B0604020202020204" pitchFamily="34" charset="0"/>
                <a:cs typeface="Arial" panose="020B0604020202020204" pitchFamily="34" charset="0"/>
              </a:rPr>
            </a:br>
            <a:r>
              <a:rPr lang="en-GB" sz="2400" b="1" dirty="0" smtClean="0">
                <a:solidFill>
                  <a:schemeClr val="tx1"/>
                </a:solidFill>
                <a:latin typeface="Arial" panose="020B0604020202020204" pitchFamily="34" charset="0"/>
                <a:cs typeface="Arial" panose="020B0604020202020204" pitchFamily="34" charset="0"/>
              </a:rPr>
              <a:t>Climate </a:t>
            </a:r>
            <a:r>
              <a:rPr lang="en-GB" sz="2400" b="1" dirty="0">
                <a:solidFill>
                  <a:schemeClr val="tx1"/>
                </a:solidFill>
                <a:latin typeface="Arial" panose="020B0604020202020204" pitchFamily="34" charset="0"/>
                <a:cs typeface="Arial" panose="020B0604020202020204" pitchFamily="34" charset="0"/>
              </a:rPr>
              <a:t>change and Agriculture </a:t>
            </a:r>
            <a:r>
              <a:rPr lang="en-GB" sz="2400" b="1" dirty="0">
                <a:solidFill>
                  <a:schemeClr val="tx1"/>
                </a:solidFill>
                <a:latin typeface="Times New Roman" panose="02020603050405020304" pitchFamily="18" charset="0"/>
                <a:cs typeface="Times New Roman" panose="02020603050405020304" pitchFamily="18" charset="0"/>
              </a:rPr>
              <a:t/>
            </a:r>
            <a:br>
              <a:rPr lang="en-GB" sz="2400" b="1" dirty="0">
                <a:solidFill>
                  <a:schemeClr val="tx1"/>
                </a:solidFill>
                <a:latin typeface="Times New Roman" panose="02020603050405020304" pitchFamily="18" charset="0"/>
                <a:cs typeface="Times New Roman" panose="02020603050405020304" pitchFamily="18" charset="0"/>
              </a:rPr>
            </a:br>
            <a:endParaRPr lang="en-GB" sz="24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45878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fontAlgn="base">
              <a:buNone/>
            </a:pPr>
            <a:r>
              <a:rPr lang="en-GB" sz="2000" b="1" dirty="0" smtClean="0">
                <a:latin typeface="Arial" panose="020B0604020202020204" pitchFamily="34" charset="0"/>
                <a:cs typeface="Arial" panose="020B0604020202020204" pitchFamily="34" charset="0"/>
              </a:rPr>
              <a:t>Nigeria</a:t>
            </a:r>
            <a:endParaRPr lang="en-GB" sz="2000" dirty="0">
              <a:latin typeface="Arial" panose="020B0604020202020204" pitchFamily="34" charset="0"/>
              <a:cs typeface="Arial" panose="020B0604020202020204" pitchFamily="34" charset="0"/>
            </a:endParaRPr>
          </a:p>
          <a:p>
            <a:pPr fontAlgn="base"/>
            <a:r>
              <a:rPr lang="en-GB" sz="2000" b="1" dirty="0" smtClean="0">
                <a:latin typeface="Arial" panose="020B0604020202020204" pitchFamily="34" charset="0"/>
                <a:cs typeface="Arial" panose="020B0604020202020204" pitchFamily="34" charset="0"/>
              </a:rPr>
              <a:t>Location </a:t>
            </a:r>
            <a:r>
              <a:rPr lang="en-GB" sz="2000" b="1" dirty="0">
                <a:latin typeface="Arial" panose="020B0604020202020204" pitchFamily="34" charset="0"/>
                <a:cs typeface="Arial" panose="020B0604020202020204" pitchFamily="34" charset="0"/>
              </a:rPr>
              <a:t>and </a:t>
            </a:r>
            <a:r>
              <a:rPr lang="en-GB" sz="2000" b="1" dirty="0" smtClean="0">
                <a:latin typeface="Arial" panose="020B0604020202020204" pitchFamily="34" charset="0"/>
                <a:cs typeface="Arial" panose="020B0604020202020204" pitchFamily="34" charset="0"/>
              </a:rPr>
              <a:t>Description</a:t>
            </a:r>
          </a:p>
          <a:p>
            <a:pPr fontAlgn="base"/>
            <a:r>
              <a:rPr lang="en-GB" sz="1600" dirty="0" smtClean="0">
                <a:latin typeface="Arial" panose="020B0604020202020204" pitchFamily="34" charset="0"/>
                <a:cs typeface="Arial" panose="020B0604020202020204" pitchFamily="34" charset="0"/>
              </a:rPr>
              <a:t>Nigeria </a:t>
            </a:r>
            <a:r>
              <a:rPr lang="en-GB" sz="1600" dirty="0">
                <a:latin typeface="Arial" panose="020B0604020202020204" pitchFamily="34" charset="0"/>
                <a:cs typeface="Arial" panose="020B0604020202020204" pitchFamily="34" charset="0"/>
              </a:rPr>
              <a:t>is located in West Africa, and falls between 3</a:t>
            </a:r>
            <a:r>
              <a:rPr lang="en-GB" sz="1600" baseline="30000" dirty="0">
                <a:latin typeface="Arial" panose="020B0604020202020204" pitchFamily="34" charset="0"/>
                <a:cs typeface="Arial" panose="020B0604020202020204" pitchFamily="34" charset="0"/>
              </a:rPr>
              <a:t>0</a:t>
            </a:r>
            <a:r>
              <a:rPr lang="en-GB" sz="1600" dirty="0">
                <a:latin typeface="Arial" panose="020B0604020202020204" pitchFamily="34" charset="0"/>
                <a:cs typeface="Arial" panose="020B0604020202020204" pitchFamily="34" charset="0"/>
              </a:rPr>
              <a:t> -14</a:t>
            </a:r>
            <a:r>
              <a:rPr lang="en-GB" sz="1600" baseline="30000" dirty="0">
                <a:latin typeface="Arial" panose="020B0604020202020204" pitchFamily="34" charset="0"/>
                <a:cs typeface="Arial" panose="020B0604020202020204" pitchFamily="34" charset="0"/>
              </a:rPr>
              <a:t>0</a:t>
            </a:r>
            <a:r>
              <a:rPr lang="en-GB" sz="1600" dirty="0">
                <a:latin typeface="Arial" panose="020B0604020202020204" pitchFamily="34" charset="0"/>
                <a:cs typeface="Arial" panose="020B0604020202020204" pitchFamily="34" charset="0"/>
              </a:rPr>
              <a:t> longitude and 4</a:t>
            </a:r>
            <a:r>
              <a:rPr lang="en-GB" sz="1600" baseline="30000" dirty="0">
                <a:latin typeface="Arial" panose="020B0604020202020204" pitchFamily="34" charset="0"/>
                <a:cs typeface="Arial" panose="020B0604020202020204" pitchFamily="34" charset="0"/>
              </a:rPr>
              <a:t>0</a:t>
            </a:r>
            <a:r>
              <a:rPr lang="en-GB" sz="1600" dirty="0">
                <a:latin typeface="Arial" panose="020B0604020202020204" pitchFamily="34" charset="0"/>
                <a:cs typeface="Arial" panose="020B0604020202020204" pitchFamily="34" charset="0"/>
              </a:rPr>
              <a:t> to 14</a:t>
            </a:r>
            <a:r>
              <a:rPr lang="en-GB" sz="1600" baseline="30000" dirty="0">
                <a:latin typeface="Arial" panose="020B0604020202020204" pitchFamily="34" charset="0"/>
                <a:cs typeface="Arial" panose="020B0604020202020204" pitchFamily="34" charset="0"/>
              </a:rPr>
              <a:t>0</a:t>
            </a:r>
            <a:r>
              <a:rPr lang="en-GB" sz="1600" dirty="0">
                <a:latin typeface="Arial" panose="020B0604020202020204" pitchFamily="34" charset="0"/>
                <a:cs typeface="Arial" panose="020B0604020202020204" pitchFamily="34" charset="0"/>
              </a:rPr>
              <a:t> latitude. Descriptively, the land mass is over 923, 768 sq.km (U.S. Department of States, 2001). </a:t>
            </a: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Country shares </a:t>
            </a:r>
            <a:r>
              <a:rPr lang="en-GB" sz="1600" dirty="0" smtClean="0">
                <a:latin typeface="Arial" panose="020B0604020202020204" pitchFamily="34" charset="0"/>
                <a:cs typeface="Arial" panose="020B0604020202020204" pitchFamily="34" charset="0"/>
              </a:rPr>
              <a:t>borders </a:t>
            </a:r>
            <a:r>
              <a:rPr lang="en-GB" sz="1600" dirty="0">
                <a:latin typeface="Arial" panose="020B0604020202020204" pitchFamily="34" charset="0"/>
                <a:cs typeface="Arial" panose="020B0604020202020204" pitchFamily="34" charset="0"/>
              </a:rPr>
              <a:t>with </a:t>
            </a:r>
            <a:r>
              <a:rPr lang="en-GB" sz="1600" dirty="0" smtClean="0">
                <a:latin typeface="Arial" panose="020B0604020202020204" pitchFamily="34" charset="0"/>
                <a:cs typeface="Arial" panose="020B0604020202020204" pitchFamily="34" charset="0"/>
              </a:rPr>
              <a:t>Niger </a:t>
            </a:r>
            <a:r>
              <a:rPr lang="en-GB" sz="1600" dirty="0">
                <a:latin typeface="Arial" panose="020B0604020202020204" pitchFamily="34" charset="0"/>
                <a:cs typeface="Arial" panose="020B0604020202020204" pitchFamily="34" charset="0"/>
              </a:rPr>
              <a:t>and Chad in the North, Benin Republic in the West, and Cameroon in the East down to the Atlantic Ocean and this forms a boundary for Nigeria in the South. </a:t>
            </a:r>
          </a:p>
          <a:p>
            <a:endParaRPr lang="en-GB" sz="2400" dirty="0">
              <a:latin typeface="Times New Roman" panose="02020603050405020304" pitchFamily="18" charset="0"/>
              <a:cs typeface="Times New Roman" panose="02020603050405020304" pitchFamily="18" charset="0"/>
            </a:endParaRPr>
          </a:p>
        </p:txBody>
      </p:sp>
      <p:sp>
        <p:nvSpPr>
          <p:cNvPr id="2" name="Title 1"/>
          <p:cNvSpPr>
            <a:spLocks noGrp="1"/>
          </p:cNvSpPr>
          <p:nvPr>
            <p:ph type="title"/>
          </p:nvPr>
        </p:nvSpPr>
        <p:spPr/>
        <p:txBody>
          <a:bodyPr>
            <a:noAutofit/>
          </a:bodyPr>
          <a:lstStyle/>
          <a:p>
            <a:r>
              <a:rPr lang="en-GB" sz="2400" dirty="0" smtClean="0">
                <a:solidFill>
                  <a:schemeClr val="tx1"/>
                </a:solidFill>
                <a:latin typeface="Arial" panose="020B0604020202020204" pitchFamily="34" charset="0"/>
                <a:cs typeface="Arial" panose="020B0604020202020204" pitchFamily="34" charset="0"/>
              </a:rPr>
              <a:t>Study Area</a:t>
            </a:r>
            <a:endParaRPr lang="en-GB" sz="2400" b="1" dirty="0">
              <a:solidFill>
                <a:schemeClr val="tx1"/>
              </a:solidFill>
              <a:latin typeface="Arial" panose="020B0604020202020204" pitchFamily="34" charset="0"/>
              <a:cs typeface="Arial" panose="020B0604020202020204" pitchFamily="34"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3212976"/>
            <a:ext cx="3888432"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23175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1600" dirty="0" smtClean="0"/>
              <a:t>The agricultural system in Nigeria can be classified as </a:t>
            </a:r>
            <a:r>
              <a:rPr lang="en-GB" sz="1600" dirty="0"/>
              <a:t>s</a:t>
            </a:r>
            <a:r>
              <a:rPr lang="en-GB" sz="1600" dirty="0" smtClean="0"/>
              <a:t>ubsistence and commercial farming.</a:t>
            </a:r>
          </a:p>
          <a:p>
            <a:pPr algn="just"/>
            <a:endParaRPr lang="en-GB" sz="1600" dirty="0"/>
          </a:p>
          <a:p>
            <a:pPr algn="just"/>
            <a:endParaRPr lang="en-GB" sz="1600" dirty="0" smtClean="0"/>
          </a:p>
          <a:p>
            <a:pPr algn="just"/>
            <a:endParaRPr lang="en-GB" sz="1600" dirty="0"/>
          </a:p>
          <a:p>
            <a:pPr algn="just"/>
            <a:endParaRPr lang="en-GB" sz="1600" dirty="0" smtClean="0"/>
          </a:p>
          <a:p>
            <a:pPr algn="just"/>
            <a:endParaRPr lang="en-GB" sz="1600" dirty="0" smtClean="0"/>
          </a:p>
          <a:p>
            <a:pPr algn="just"/>
            <a:endParaRPr lang="en-GB" sz="1600" dirty="0" smtClean="0"/>
          </a:p>
          <a:p>
            <a:pPr algn="just"/>
            <a:r>
              <a:rPr lang="en-GB" sz="1600" dirty="0" smtClean="0"/>
              <a:t>Subsistence and Commercial Agriculture in Nigeria </a:t>
            </a:r>
          </a:p>
          <a:p>
            <a:pPr algn="just"/>
            <a:r>
              <a:rPr lang="en-GB" sz="1600" b="1" dirty="0"/>
              <a:t>Agro-ecological Zones and climatic variability in Nigeria </a:t>
            </a:r>
            <a:endParaRPr lang="en-GB" sz="1600" b="1" dirty="0" smtClean="0"/>
          </a:p>
          <a:p>
            <a:pPr marL="0" indent="0" algn="just">
              <a:buNone/>
            </a:pPr>
            <a:endParaRPr lang="en-GB" sz="1600" dirty="0"/>
          </a:p>
          <a:p>
            <a:pPr algn="just"/>
            <a:r>
              <a:rPr lang="en-GB" sz="1600" dirty="0"/>
              <a:t>Nigeria consists of different agro-ecological zones which promotes agricultural production across regions </a:t>
            </a:r>
            <a:r>
              <a:rPr lang="en-GB" sz="1600" dirty="0" smtClean="0"/>
              <a:t>(</a:t>
            </a:r>
            <a:r>
              <a:rPr lang="en-GB" sz="1600" dirty="0" err="1" smtClean="0"/>
              <a:t>Akintola</a:t>
            </a:r>
            <a:r>
              <a:rPr lang="en-GB" sz="1600" dirty="0"/>
              <a:t>, </a:t>
            </a:r>
            <a:r>
              <a:rPr lang="en-GB" sz="1600" dirty="0" smtClean="0"/>
              <a:t>2001</a:t>
            </a:r>
            <a:r>
              <a:rPr lang="en-GB" sz="1600" dirty="0"/>
              <a:t>)</a:t>
            </a:r>
            <a:r>
              <a:rPr lang="en-GB" sz="1600" dirty="0" smtClean="0"/>
              <a:t>. </a:t>
            </a:r>
            <a:r>
              <a:rPr lang="en-GB" sz="1600" dirty="0"/>
              <a:t>This study </a:t>
            </a:r>
            <a:r>
              <a:rPr lang="en-GB" sz="1600" dirty="0" smtClean="0"/>
              <a:t>will investigate different </a:t>
            </a:r>
            <a:r>
              <a:rPr lang="en-GB" sz="1600" dirty="0"/>
              <a:t>agro-ecological zones in Nigeria, using weather data from 1970-2011, to </a:t>
            </a:r>
            <a:r>
              <a:rPr lang="en-GB" sz="1600" dirty="0" smtClean="0"/>
              <a:t>analyse </a:t>
            </a:r>
            <a:r>
              <a:rPr lang="en-GB" sz="1600" dirty="0"/>
              <a:t>different crops and </a:t>
            </a:r>
            <a:r>
              <a:rPr lang="en-GB" sz="1600" dirty="0" smtClean="0"/>
              <a:t>staple </a:t>
            </a:r>
            <a:r>
              <a:rPr lang="en-GB" sz="1600" dirty="0"/>
              <a:t>output from 1980-2011, across 12 states. </a:t>
            </a:r>
          </a:p>
        </p:txBody>
      </p:sp>
      <p:sp>
        <p:nvSpPr>
          <p:cNvPr id="2" name="Title 1"/>
          <p:cNvSpPr>
            <a:spLocks noGrp="1"/>
          </p:cNvSpPr>
          <p:nvPr>
            <p:ph type="title"/>
          </p:nvPr>
        </p:nvSpPr>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Agriculture in Nigeria </a:t>
            </a:r>
            <a:endParaRPr lang="en-GB" sz="2400" b="1" dirty="0">
              <a:solidFill>
                <a:schemeClr val="tx1"/>
              </a:solidFill>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988840"/>
            <a:ext cx="3065582" cy="1870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6016" y="2000742"/>
            <a:ext cx="3343131" cy="1870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784405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lgn="just"/>
            <a:r>
              <a:rPr lang="en-GB" sz="1600" dirty="0" smtClean="0">
                <a:latin typeface="Arial" panose="020B0604020202020204" pitchFamily="34" charset="0"/>
                <a:cs typeface="Arial" panose="020B0604020202020204" pitchFamily="34" charset="0"/>
              </a:rPr>
              <a:t>The research was undertaken using both primary and secondary data collection methods. Sources included ministries, governmental organisation and NGOs and included both </a:t>
            </a:r>
            <a:r>
              <a:rPr lang="en-GB" sz="1600" dirty="0">
                <a:latin typeface="Arial" panose="020B0604020202020204" pitchFamily="34" charset="0"/>
                <a:cs typeface="Arial" panose="020B0604020202020204" pitchFamily="34" charset="0"/>
              </a:rPr>
              <a:t>climatic and weather data </a:t>
            </a:r>
            <a:r>
              <a:rPr lang="en-GB" sz="1600" dirty="0" smtClean="0">
                <a:latin typeface="Arial" panose="020B0604020202020204" pitchFamily="34" charset="0"/>
                <a:cs typeface="Arial" panose="020B0604020202020204" pitchFamily="34" charset="0"/>
              </a:rPr>
              <a:t>from </a:t>
            </a:r>
            <a:r>
              <a:rPr lang="en-GB" sz="1600" dirty="0">
                <a:latin typeface="Arial" panose="020B0604020202020204" pitchFamily="34" charset="0"/>
                <a:cs typeface="Arial" panose="020B0604020202020204" pitchFamily="34" charset="0"/>
              </a:rPr>
              <a:t>NIMET, </a:t>
            </a:r>
            <a:r>
              <a:rPr lang="en-GB" sz="1600" dirty="0" smtClean="0">
                <a:latin typeface="Arial" panose="020B0604020202020204" pitchFamily="34" charset="0"/>
                <a:cs typeface="Arial" panose="020B0604020202020204" pitchFamily="34" charset="0"/>
              </a:rPr>
              <a:t>Nigerian ministry of Defences, Ministry of Agriculture, Central Bank of Nigeria and the Department of climate change.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In all, this comprises </a:t>
            </a:r>
            <a:r>
              <a:rPr lang="en-GB" sz="1600" dirty="0">
                <a:latin typeface="Arial" panose="020B0604020202020204" pitchFamily="34" charset="0"/>
                <a:cs typeface="Arial" panose="020B0604020202020204" pitchFamily="34" charset="0"/>
              </a:rPr>
              <a:t>of Average Maximum and Minimal Temperature, Average Humidity and Average Rainfall. The </a:t>
            </a:r>
            <a:r>
              <a:rPr lang="en-GB" sz="1600" dirty="0" smtClean="0">
                <a:latin typeface="Arial" panose="020B0604020202020204" pitchFamily="34" charset="0"/>
                <a:cs typeface="Arial" panose="020B0604020202020204" pitchFamily="34" charset="0"/>
              </a:rPr>
              <a:t>data </a:t>
            </a:r>
            <a:r>
              <a:rPr lang="en-GB" sz="1600" dirty="0">
                <a:latin typeface="Arial" panose="020B0604020202020204" pitchFamily="34" charset="0"/>
                <a:cs typeface="Arial" panose="020B0604020202020204" pitchFamily="34" charset="0"/>
              </a:rPr>
              <a:t>was analysed through </a:t>
            </a:r>
            <a:r>
              <a:rPr lang="en-GB" sz="1600" dirty="0" smtClean="0">
                <a:latin typeface="Arial" panose="020B0604020202020204" pitchFamily="34" charset="0"/>
                <a:cs typeface="Arial" panose="020B0604020202020204" pitchFamily="34" charset="0"/>
              </a:rPr>
              <a:t>different uses of software such as SPSS and Microsoft </a:t>
            </a:r>
            <a:r>
              <a:rPr lang="en-GB" sz="1600" dirty="0">
                <a:latin typeface="Arial" panose="020B0604020202020204" pitchFamily="34" charset="0"/>
                <a:cs typeface="Arial" panose="020B0604020202020204" pitchFamily="34" charset="0"/>
              </a:rPr>
              <a:t>excel using regression analysis in other to develop correlation of </a:t>
            </a:r>
            <a:r>
              <a:rPr lang="en-GB" sz="1600" dirty="0" smtClean="0">
                <a:latin typeface="Arial" panose="020B0604020202020204" pitchFamily="34" charset="0"/>
                <a:cs typeface="Arial" panose="020B0604020202020204" pitchFamily="34" charset="0"/>
              </a:rPr>
              <a:t>(r</a:t>
            </a:r>
            <a:r>
              <a:rPr lang="en-GB" sz="1600" baseline="30000" dirty="0" smtClean="0">
                <a:latin typeface="Arial" panose="020B0604020202020204" pitchFamily="34" charset="0"/>
                <a:cs typeface="Arial" panose="020B0604020202020204" pitchFamily="34" charset="0"/>
              </a:rPr>
              <a:t>2</a:t>
            </a:r>
            <a:r>
              <a:rPr lang="en-GB" sz="1600" dirty="0">
                <a:latin typeface="Arial" panose="020B0604020202020204" pitchFamily="34" charset="0"/>
                <a:cs typeface="Arial" panose="020B0604020202020204" pitchFamily="34" charset="0"/>
              </a:rPr>
              <a:t>) value and to identify the significances of trends using first principle.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The agricultural output data was collected from the ministry of Agriculture comprising of data from 1980-2011. </a:t>
            </a:r>
            <a:endParaRPr lang="en-GB" sz="1600" dirty="0">
              <a:latin typeface="Arial" panose="020B0604020202020204" pitchFamily="34" charset="0"/>
              <a:cs typeface="Arial" panose="020B0604020202020204" pitchFamily="34" charset="0"/>
            </a:endParaRPr>
          </a:p>
          <a:p>
            <a:pPr algn="just"/>
            <a:endParaRPr lang="en-GB" sz="1600" dirty="0" smtClean="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 study involved </a:t>
            </a: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application of both qualitative and quantitative data approaches. According to </a:t>
            </a:r>
            <a:r>
              <a:rPr lang="en-GB" sz="1600" dirty="0" err="1">
                <a:latin typeface="Arial" panose="020B0604020202020204" pitchFamily="34" charset="0"/>
                <a:cs typeface="Arial" panose="020B0604020202020204" pitchFamily="34" charset="0"/>
              </a:rPr>
              <a:t>Blaikie</a:t>
            </a:r>
            <a:r>
              <a:rPr lang="en-GB" sz="1600" dirty="0">
                <a:latin typeface="Arial" panose="020B0604020202020204" pitchFamily="34" charset="0"/>
                <a:cs typeface="Arial" panose="020B0604020202020204" pitchFamily="34" charset="0"/>
              </a:rPr>
              <a:t> (1991), qualitative and qualitative methods have long </a:t>
            </a:r>
            <a:r>
              <a:rPr lang="en-GB" sz="1600" dirty="0" smtClean="0">
                <a:latin typeface="Arial" panose="020B0604020202020204" pitchFamily="34" charset="0"/>
                <a:cs typeface="Arial" panose="020B0604020202020204" pitchFamily="34" charset="0"/>
              </a:rPr>
              <a:t>been </a:t>
            </a:r>
            <a:r>
              <a:rPr lang="en-GB" sz="1600" dirty="0">
                <a:latin typeface="Arial" panose="020B0604020202020204" pitchFamily="34" charset="0"/>
                <a:cs typeface="Arial" panose="020B0604020202020204" pitchFamily="34" charset="0"/>
              </a:rPr>
              <a:t>viewed by many researchers as fundamentally a philosophical paradigm. </a:t>
            </a:r>
          </a:p>
        </p:txBody>
      </p:sp>
      <p:sp>
        <p:nvSpPr>
          <p:cNvPr id="2" name="Title 1"/>
          <p:cNvSpPr>
            <a:spLocks noGrp="1"/>
          </p:cNvSpPr>
          <p:nvPr>
            <p:ph type="title"/>
          </p:nvPr>
        </p:nvSpPr>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Methodology </a:t>
            </a: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7932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p:cNvGraphicFramePr>
            <a:graphicFrameLocks noGrp="1"/>
          </p:cNvGraphicFramePr>
          <p:nvPr>
            <p:ph idx="1"/>
            <p:extLst>
              <p:ext uri="{D42A27DB-BD31-4B8C-83A1-F6EECF244321}">
                <p14:modId xmlns:p14="http://schemas.microsoft.com/office/powerpoint/2010/main" val="2259015985"/>
              </p:ext>
            </p:extLst>
          </p:nvPr>
        </p:nvGraphicFramePr>
        <p:xfrm>
          <a:off x="1187624" y="1556790"/>
          <a:ext cx="6696744" cy="4680521"/>
        </p:xfrm>
        <a:graphic>
          <a:graphicData uri="http://schemas.openxmlformats.org/drawingml/2006/table">
            <a:tbl>
              <a:tblPr firstRow="1" firstCol="1" bandRow="1">
                <a:tableStyleId>{1FECB4D8-DB02-4DC6-A0A2-4F2EBAE1DC90}</a:tableStyleId>
              </a:tblPr>
              <a:tblGrid>
                <a:gridCol w="3393949"/>
                <a:gridCol w="3302795"/>
              </a:tblGrid>
              <a:tr h="668645">
                <a:tc>
                  <a:txBody>
                    <a:bodyPr/>
                    <a:lstStyle/>
                    <a:p>
                      <a:pPr algn="just">
                        <a:spcAft>
                          <a:spcPts val="0"/>
                        </a:spcAft>
                      </a:pPr>
                      <a:r>
                        <a:rPr lang="en-GB" sz="1200" dirty="0">
                          <a:effectLst/>
                        </a:rPr>
                        <a:t>Regional district for agricultural production Nigeria </a:t>
                      </a:r>
                      <a:endParaRPr lang="en-GB" sz="1000" dirty="0">
                        <a:effectLst/>
                        <a:latin typeface="Calibri"/>
                      </a:endParaRPr>
                    </a:p>
                  </a:txBody>
                  <a:tcPr marL="68580" marR="68580" marT="0" marB="0"/>
                </a:tc>
                <a:tc>
                  <a:txBody>
                    <a:bodyPr/>
                    <a:lstStyle/>
                    <a:p>
                      <a:pPr algn="just">
                        <a:spcAft>
                          <a:spcPts val="0"/>
                        </a:spcAft>
                      </a:pPr>
                      <a:r>
                        <a:rPr lang="en-GB" sz="1200" dirty="0">
                          <a:effectLst/>
                        </a:rPr>
                        <a:t>Agro ecological zones </a:t>
                      </a:r>
                      <a:endParaRPr lang="en-GB" sz="1000" dirty="0">
                        <a:effectLst/>
                        <a:latin typeface="Calibri"/>
                      </a:endParaRPr>
                    </a:p>
                  </a:txBody>
                  <a:tcPr marL="68580" marR="68580" marT="0" marB="0"/>
                </a:tc>
              </a:tr>
              <a:tr h="334323">
                <a:tc>
                  <a:txBody>
                    <a:bodyPr/>
                    <a:lstStyle/>
                    <a:p>
                      <a:pPr algn="just">
                        <a:spcAft>
                          <a:spcPts val="0"/>
                        </a:spcAft>
                      </a:pPr>
                      <a:r>
                        <a:rPr lang="en-GB" sz="1200" dirty="0">
                          <a:effectLst/>
                        </a:rPr>
                        <a:t>Enugu</a:t>
                      </a:r>
                      <a:endParaRPr lang="en-GB" sz="1000" dirty="0">
                        <a:effectLst/>
                        <a:latin typeface="Calibri"/>
                      </a:endParaRPr>
                    </a:p>
                  </a:txBody>
                  <a:tcPr marL="68580" marR="68580" marT="0" marB="0"/>
                </a:tc>
                <a:tc>
                  <a:txBody>
                    <a:bodyPr/>
                    <a:lstStyle/>
                    <a:p>
                      <a:pPr algn="just">
                        <a:spcAft>
                          <a:spcPts val="0"/>
                        </a:spcAft>
                      </a:pPr>
                      <a:r>
                        <a:rPr lang="en-GB" sz="1200" dirty="0">
                          <a:effectLst/>
                        </a:rPr>
                        <a:t>Derived savannah</a:t>
                      </a:r>
                      <a:endParaRPr lang="en-GB" sz="1000" dirty="0">
                        <a:effectLst/>
                        <a:latin typeface="Calibri"/>
                      </a:endParaRPr>
                    </a:p>
                  </a:txBody>
                  <a:tcPr marL="68580" marR="68580" marT="0" marB="0"/>
                </a:tc>
              </a:tr>
              <a:tr h="334323">
                <a:tc>
                  <a:txBody>
                    <a:bodyPr/>
                    <a:lstStyle/>
                    <a:p>
                      <a:pPr algn="just">
                        <a:spcAft>
                          <a:spcPts val="0"/>
                        </a:spcAft>
                      </a:pPr>
                      <a:r>
                        <a:rPr lang="en-GB" sz="1200">
                          <a:effectLst/>
                        </a:rPr>
                        <a:t>Kano</a:t>
                      </a:r>
                      <a:endParaRPr lang="en-GB" sz="1000">
                        <a:effectLst/>
                        <a:latin typeface="Calibri"/>
                      </a:endParaRPr>
                    </a:p>
                  </a:txBody>
                  <a:tcPr marL="68580" marR="68580" marT="0" marB="0"/>
                </a:tc>
                <a:tc>
                  <a:txBody>
                    <a:bodyPr/>
                    <a:lstStyle/>
                    <a:p>
                      <a:pPr algn="just">
                        <a:spcAft>
                          <a:spcPts val="0"/>
                        </a:spcAft>
                      </a:pPr>
                      <a:r>
                        <a:rPr lang="en-GB" sz="1200" dirty="0">
                          <a:effectLst/>
                        </a:rPr>
                        <a:t>Sudan savannah</a:t>
                      </a:r>
                      <a:endParaRPr lang="en-GB" sz="1000" dirty="0">
                        <a:effectLst/>
                        <a:latin typeface="Calibri"/>
                      </a:endParaRPr>
                    </a:p>
                  </a:txBody>
                  <a:tcPr marL="68580" marR="68580" marT="0" marB="0"/>
                </a:tc>
              </a:tr>
              <a:tr h="334323">
                <a:tc>
                  <a:txBody>
                    <a:bodyPr/>
                    <a:lstStyle/>
                    <a:p>
                      <a:pPr algn="just">
                        <a:spcAft>
                          <a:spcPts val="0"/>
                        </a:spcAft>
                      </a:pPr>
                      <a:r>
                        <a:rPr lang="en-GB" sz="1200" dirty="0">
                          <a:effectLst/>
                        </a:rPr>
                        <a:t>Abeokuta-Ogun</a:t>
                      </a:r>
                      <a:endParaRPr lang="en-GB" sz="1000" dirty="0">
                        <a:effectLst/>
                        <a:latin typeface="Calibri"/>
                      </a:endParaRPr>
                    </a:p>
                  </a:txBody>
                  <a:tcPr marL="68580" marR="68580" marT="0" marB="0"/>
                </a:tc>
                <a:tc>
                  <a:txBody>
                    <a:bodyPr/>
                    <a:lstStyle/>
                    <a:p>
                      <a:pPr algn="just">
                        <a:spcAft>
                          <a:spcPts val="0"/>
                        </a:spcAft>
                      </a:pPr>
                      <a:r>
                        <a:rPr lang="en-GB" sz="1200" dirty="0">
                          <a:effectLst/>
                        </a:rPr>
                        <a:t>Derived savannah</a:t>
                      </a:r>
                      <a:endParaRPr lang="en-GB" sz="1000" dirty="0">
                        <a:effectLst/>
                        <a:latin typeface="Calibri"/>
                      </a:endParaRPr>
                    </a:p>
                  </a:txBody>
                  <a:tcPr marL="68580" marR="68580" marT="0" marB="0"/>
                </a:tc>
              </a:tr>
              <a:tr h="334323">
                <a:tc>
                  <a:txBody>
                    <a:bodyPr/>
                    <a:lstStyle/>
                    <a:p>
                      <a:pPr algn="just">
                        <a:spcAft>
                          <a:spcPts val="0"/>
                        </a:spcAft>
                      </a:pPr>
                      <a:r>
                        <a:rPr lang="en-GB" sz="1200" dirty="0">
                          <a:effectLst/>
                        </a:rPr>
                        <a:t>Edo -Benin</a:t>
                      </a:r>
                      <a:endParaRPr lang="en-GB" sz="1000" dirty="0">
                        <a:effectLst/>
                        <a:latin typeface="Calibri"/>
                      </a:endParaRPr>
                    </a:p>
                  </a:txBody>
                  <a:tcPr marL="68580" marR="68580" marT="0" marB="0"/>
                </a:tc>
                <a:tc>
                  <a:txBody>
                    <a:bodyPr/>
                    <a:lstStyle/>
                    <a:p>
                      <a:pPr algn="just">
                        <a:spcAft>
                          <a:spcPts val="0"/>
                        </a:spcAft>
                      </a:pPr>
                      <a:r>
                        <a:rPr lang="en-GB" sz="1200" dirty="0">
                          <a:effectLst/>
                        </a:rPr>
                        <a:t>Humid forest</a:t>
                      </a:r>
                      <a:endParaRPr lang="en-GB" sz="1000" dirty="0">
                        <a:effectLst/>
                        <a:latin typeface="Calibri"/>
                      </a:endParaRPr>
                    </a:p>
                  </a:txBody>
                  <a:tcPr marL="68580" marR="68580" marT="0" marB="0"/>
                </a:tc>
              </a:tr>
              <a:tr h="334323">
                <a:tc>
                  <a:txBody>
                    <a:bodyPr/>
                    <a:lstStyle/>
                    <a:p>
                      <a:pPr algn="just">
                        <a:spcAft>
                          <a:spcPts val="0"/>
                        </a:spcAft>
                      </a:pPr>
                      <a:r>
                        <a:rPr lang="en-GB" sz="1200" dirty="0" err="1" smtClean="0">
                          <a:effectLst/>
                        </a:rPr>
                        <a:t>Illorin</a:t>
                      </a:r>
                      <a:r>
                        <a:rPr lang="en-GB" sz="1200" dirty="0" smtClean="0">
                          <a:effectLst/>
                        </a:rPr>
                        <a:t> </a:t>
                      </a:r>
                      <a:r>
                        <a:rPr lang="en-GB" sz="1200" dirty="0">
                          <a:effectLst/>
                        </a:rPr>
                        <a:t>- </a:t>
                      </a:r>
                      <a:r>
                        <a:rPr lang="en-GB" sz="1200" dirty="0" err="1">
                          <a:effectLst/>
                        </a:rPr>
                        <a:t>Kwara</a:t>
                      </a:r>
                      <a:endParaRPr lang="en-GB" sz="1000" dirty="0">
                        <a:effectLst/>
                        <a:latin typeface="Calibri"/>
                      </a:endParaRPr>
                    </a:p>
                  </a:txBody>
                  <a:tcPr marL="68580" marR="68580" marT="0" marB="0"/>
                </a:tc>
                <a:tc>
                  <a:txBody>
                    <a:bodyPr/>
                    <a:lstStyle/>
                    <a:p>
                      <a:pPr algn="just">
                        <a:spcAft>
                          <a:spcPts val="0"/>
                        </a:spcAft>
                      </a:pPr>
                      <a:r>
                        <a:rPr lang="en-GB" sz="1200" dirty="0">
                          <a:effectLst/>
                        </a:rPr>
                        <a:t>Derived savannah</a:t>
                      </a:r>
                      <a:endParaRPr lang="en-GB" sz="1000" dirty="0">
                        <a:effectLst/>
                        <a:latin typeface="Calibri"/>
                      </a:endParaRPr>
                    </a:p>
                  </a:txBody>
                  <a:tcPr marL="68580" marR="68580" marT="0" marB="0"/>
                </a:tc>
              </a:tr>
              <a:tr h="334323">
                <a:tc>
                  <a:txBody>
                    <a:bodyPr/>
                    <a:lstStyle/>
                    <a:p>
                      <a:pPr algn="just">
                        <a:spcAft>
                          <a:spcPts val="0"/>
                        </a:spcAft>
                      </a:pPr>
                      <a:r>
                        <a:rPr lang="en-GB" sz="1200">
                          <a:effectLst/>
                        </a:rPr>
                        <a:t>Lokoja-Kogi</a:t>
                      </a:r>
                      <a:endParaRPr lang="en-GB" sz="1000">
                        <a:effectLst/>
                        <a:latin typeface="Calibri"/>
                      </a:endParaRPr>
                    </a:p>
                  </a:txBody>
                  <a:tcPr marL="68580" marR="68580" marT="0" marB="0"/>
                </a:tc>
                <a:tc>
                  <a:txBody>
                    <a:bodyPr/>
                    <a:lstStyle/>
                    <a:p>
                      <a:pPr algn="just">
                        <a:spcAft>
                          <a:spcPts val="0"/>
                        </a:spcAft>
                      </a:pPr>
                      <a:r>
                        <a:rPr lang="en-GB" sz="1200" dirty="0">
                          <a:effectLst/>
                        </a:rPr>
                        <a:t>Derived savannah</a:t>
                      </a:r>
                      <a:endParaRPr lang="en-GB" sz="1000" dirty="0">
                        <a:effectLst/>
                        <a:latin typeface="Calibri"/>
                      </a:endParaRPr>
                    </a:p>
                  </a:txBody>
                  <a:tcPr marL="68580" marR="68580" marT="0" marB="0"/>
                </a:tc>
              </a:tr>
              <a:tr h="334323">
                <a:tc>
                  <a:txBody>
                    <a:bodyPr/>
                    <a:lstStyle/>
                    <a:p>
                      <a:pPr algn="just">
                        <a:spcAft>
                          <a:spcPts val="0"/>
                        </a:spcAft>
                      </a:pPr>
                      <a:r>
                        <a:rPr lang="en-GB" sz="1200" dirty="0" err="1">
                          <a:effectLst/>
                        </a:rPr>
                        <a:t>Makurdi</a:t>
                      </a:r>
                      <a:r>
                        <a:rPr lang="en-GB" sz="1200" dirty="0">
                          <a:effectLst/>
                        </a:rPr>
                        <a:t> –Benue</a:t>
                      </a:r>
                      <a:endParaRPr lang="en-GB" sz="1000" dirty="0">
                        <a:effectLst/>
                        <a:latin typeface="Calibri"/>
                      </a:endParaRPr>
                    </a:p>
                  </a:txBody>
                  <a:tcPr marL="68580" marR="68580" marT="0" marB="0"/>
                </a:tc>
                <a:tc>
                  <a:txBody>
                    <a:bodyPr/>
                    <a:lstStyle/>
                    <a:p>
                      <a:pPr algn="just">
                        <a:spcAft>
                          <a:spcPts val="0"/>
                        </a:spcAft>
                      </a:pPr>
                      <a:r>
                        <a:rPr lang="en-GB" sz="1200" dirty="0">
                          <a:effectLst/>
                        </a:rPr>
                        <a:t>Derived savannah </a:t>
                      </a:r>
                      <a:endParaRPr lang="en-GB" sz="1000" dirty="0">
                        <a:effectLst/>
                        <a:latin typeface="Calibri"/>
                      </a:endParaRPr>
                    </a:p>
                  </a:txBody>
                  <a:tcPr marL="68580" marR="68580" marT="0" marB="0"/>
                </a:tc>
              </a:tr>
              <a:tr h="334323">
                <a:tc>
                  <a:txBody>
                    <a:bodyPr/>
                    <a:lstStyle/>
                    <a:p>
                      <a:pPr algn="just">
                        <a:spcAft>
                          <a:spcPts val="0"/>
                        </a:spcAft>
                      </a:pPr>
                      <a:r>
                        <a:rPr lang="en-GB" sz="1200">
                          <a:effectLst/>
                        </a:rPr>
                        <a:t>Minna –Niger</a:t>
                      </a:r>
                      <a:endParaRPr lang="en-GB" sz="1000">
                        <a:effectLst/>
                        <a:latin typeface="Calibri"/>
                      </a:endParaRPr>
                    </a:p>
                  </a:txBody>
                  <a:tcPr marL="68580" marR="68580" marT="0" marB="0"/>
                </a:tc>
                <a:tc>
                  <a:txBody>
                    <a:bodyPr/>
                    <a:lstStyle/>
                    <a:p>
                      <a:pPr algn="just">
                        <a:spcAft>
                          <a:spcPts val="0"/>
                        </a:spcAft>
                      </a:pPr>
                      <a:r>
                        <a:rPr lang="en-GB" sz="1200" dirty="0">
                          <a:effectLst/>
                        </a:rPr>
                        <a:t>Northern Guinea savannah </a:t>
                      </a:r>
                      <a:endParaRPr lang="en-GB" sz="1000" dirty="0">
                        <a:effectLst/>
                        <a:latin typeface="Calibri"/>
                      </a:endParaRPr>
                    </a:p>
                  </a:txBody>
                  <a:tcPr marL="68580" marR="68580" marT="0" marB="0"/>
                </a:tc>
              </a:tr>
              <a:tr h="334323">
                <a:tc>
                  <a:txBody>
                    <a:bodyPr/>
                    <a:lstStyle/>
                    <a:p>
                      <a:pPr algn="just">
                        <a:spcAft>
                          <a:spcPts val="0"/>
                        </a:spcAft>
                      </a:pPr>
                      <a:r>
                        <a:rPr lang="en-GB" sz="1200">
                          <a:effectLst/>
                        </a:rPr>
                        <a:t>Owerri- Imo</a:t>
                      </a:r>
                      <a:endParaRPr lang="en-GB" sz="1000">
                        <a:effectLst/>
                        <a:latin typeface="Calibri"/>
                      </a:endParaRPr>
                    </a:p>
                  </a:txBody>
                  <a:tcPr marL="68580" marR="68580" marT="0" marB="0"/>
                </a:tc>
                <a:tc>
                  <a:txBody>
                    <a:bodyPr/>
                    <a:lstStyle/>
                    <a:p>
                      <a:pPr algn="just">
                        <a:spcAft>
                          <a:spcPts val="0"/>
                        </a:spcAft>
                      </a:pPr>
                      <a:r>
                        <a:rPr lang="en-GB" sz="1200" dirty="0">
                          <a:effectLst/>
                        </a:rPr>
                        <a:t>Humid forest</a:t>
                      </a:r>
                      <a:endParaRPr lang="en-GB" sz="1000" dirty="0">
                        <a:effectLst/>
                        <a:latin typeface="Calibri"/>
                      </a:endParaRPr>
                    </a:p>
                  </a:txBody>
                  <a:tcPr marL="68580" marR="68580" marT="0" marB="0"/>
                </a:tc>
              </a:tr>
              <a:tr h="334323">
                <a:tc>
                  <a:txBody>
                    <a:bodyPr/>
                    <a:lstStyle/>
                    <a:p>
                      <a:pPr algn="just">
                        <a:spcAft>
                          <a:spcPts val="0"/>
                        </a:spcAft>
                      </a:pPr>
                      <a:r>
                        <a:rPr lang="en-GB" sz="1200">
                          <a:effectLst/>
                        </a:rPr>
                        <a:t>Port Harcourt -Rivers</a:t>
                      </a:r>
                      <a:endParaRPr lang="en-GB" sz="1000">
                        <a:effectLst/>
                        <a:latin typeface="Calibri"/>
                      </a:endParaRPr>
                    </a:p>
                  </a:txBody>
                  <a:tcPr marL="68580" marR="68580" marT="0" marB="0"/>
                </a:tc>
                <a:tc>
                  <a:txBody>
                    <a:bodyPr/>
                    <a:lstStyle/>
                    <a:p>
                      <a:pPr algn="just">
                        <a:spcAft>
                          <a:spcPts val="0"/>
                        </a:spcAft>
                      </a:pPr>
                      <a:r>
                        <a:rPr lang="en-GB" sz="1200">
                          <a:effectLst/>
                        </a:rPr>
                        <a:t>Humid forest </a:t>
                      </a:r>
                      <a:endParaRPr lang="en-GB" sz="1000">
                        <a:effectLst/>
                        <a:latin typeface="Calibri"/>
                      </a:endParaRPr>
                    </a:p>
                  </a:txBody>
                  <a:tcPr marL="68580" marR="68580" marT="0" marB="0"/>
                </a:tc>
              </a:tr>
              <a:tr h="334323">
                <a:tc>
                  <a:txBody>
                    <a:bodyPr/>
                    <a:lstStyle/>
                    <a:p>
                      <a:pPr algn="just">
                        <a:spcAft>
                          <a:spcPts val="0"/>
                        </a:spcAft>
                      </a:pPr>
                      <a:r>
                        <a:rPr lang="en-GB" sz="1200">
                          <a:effectLst/>
                        </a:rPr>
                        <a:t>Yobe </a:t>
                      </a:r>
                      <a:endParaRPr lang="en-GB" sz="1000">
                        <a:effectLst/>
                        <a:latin typeface="Calibri"/>
                      </a:endParaRPr>
                    </a:p>
                  </a:txBody>
                  <a:tcPr marL="68580" marR="68580" marT="0" marB="0"/>
                </a:tc>
                <a:tc>
                  <a:txBody>
                    <a:bodyPr/>
                    <a:lstStyle/>
                    <a:p>
                      <a:pPr algn="just">
                        <a:spcAft>
                          <a:spcPts val="0"/>
                        </a:spcAft>
                      </a:pPr>
                      <a:r>
                        <a:rPr lang="en-GB" sz="1200" dirty="0">
                          <a:effectLst/>
                        </a:rPr>
                        <a:t>Sahel savannah</a:t>
                      </a:r>
                      <a:endParaRPr lang="en-GB" sz="1000" dirty="0">
                        <a:effectLst/>
                        <a:latin typeface="Calibri"/>
                      </a:endParaRPr>
                    </a:p>
                  </a:txBody>
                  <a:tcPr marL="68580" marR="68580" marT="0" marB="0"/>
                </a:tc>
              </a:tr>
              <a:tr h="334323">
                <a:tc>
                  <a:txBody>
                    <a:bodyPr/>
                    <a:lstStyle/>
                    <a:p>
                      <a:pPr algn="just">
                        <a:spcAft>
                          <a:spcPts val="0"/>
                        </a:spcAft>
                      </a:pPr>
                      <a:r>
                        <a:rPr lang="en-GB" sz="1200" dirty="0">
                          <a:effectLst/>
                        </a:rPr>
                        <a:t>Adamawa -Yola</a:t>
                      </a:r>
                      <a:endParaRPr lang="en-GB" sz="1000" dirty="0">
                        <a:effectLst/>
                        <a:latin typeface="Calibri"/>
                      </a:endParaRPr>
                    </a:p>
                  </a:txBody>
                  <a:tcPr marL="68580" marR="68580" marT="0" marB="0"/>
                </a:tc>
                <a:tc>
                  <a:txBody>
                    <a:bodyPr/>
                    <a:lstStyle/>
                    <a:p>
                      <a:pPr algn="just">
                        <a:spcAft>
                          <a:spcPts val="0"/>
                        </a:spcAft>
                      </a:pPr>
                      <a:r>
                        <a:rPr lang="en-GB" sz="1200" dirty="0">
                          <a:effectLst/>
                        </a:rPr>
                        <a:t>Southern Guinea savannah </a:t>
                      </a:r>
                      <a:endParaRPr lang="en-GB" sz="1000" dirty="0">
                        <a:effectLst/>
                        <a:latin typeface="Calibri"/>
                      </a:endParaRPr>
                    </a:p>
                  </a:txBody>
                  <a:tcPr marL="68580" marR="68580" marT="0" marB="0"/>
                </a:tc>
              </a:tr>
            </a:tbl>
          </a:graphicData>
        </a:graphic>
      </p:graphicFrame>
      <p:sp>
        <p:nvSpPr>
          <p:cNvPr id="2" name="Title 1"/>
          <p:cNvSpPr>
            <a:spLocks noGrp="1"/>
          </p:cNvSpPr>
          <p:nvPr>
            <p:ph type="title"/>
          </p:nvPr>
        </p:nvSpPr>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States </a:t>
            </a:r>
            <a:r>
              <a:rPr lang="en-GB" sz="2400" b="1" dirty="0">
                <a:solidFill>
                  <a:schemeClr val="tx1"/>
                </a:solidFill>
                <a:latin typeface="Arial" panose="020B0604020202020204" pitchFamily="34" charset="0"/>
                <a:cs typeface="Arial" panose="020B0604020202020204" pitchFamily="34" charset="0"/>
              </a:rPr>
              <a:t>and </a:t>
            </a:r>
            <a:r>
              <a:rPr lang="en-GB" sz="2400" b="1" dirty="0" smtClean="0">
                <a:solidFill>
                  <a:schemeClr val="tx1"/>
                </a:solidFill>
                <a:latin typeface="Arial" panose="020B0604020202020204" pitchFamily="34" charset="0"/>
                <a:cs typeface="Arial" panose="020B0604020202020204" pitchFamily="34" charset="0"/>
              </a:rPr>
              <a:t>Agro-ecological </a:t>
            </a:r>
            <a:r>
              <a:rPr lang="en-GB" sz="2400" b="1" dirty="0">
                <a:solidFill>
                  <a:schemeClr val="tx1"/>
                </a:solidFill>
                <a:latin typeface="Arial" panose="020B0604020202020204" pitchFamily="34" charset="0"/>
                <a:cs typeface="Arial" panose="020B0604020202020204" pitchFamily="34" charset="0"/>
              </a:rPr>
              <a:t>zones </a:t>
            </a:r>
          </a:p>
        </p:txBody>
      </p:sp>
      <p:sp>
        <p:nvSpPr>
          <p:cNvPr id="11" name="Rectangle 5"/>
          <p:cNvSpPr>
            <a:spLocks noChangeArrowheads="1"/>
          </p:cNvSpPr>
          <p:nvPr/>
        </p:nvSpPr>
        <p:spPr bwMode="auto">
          <a:xfrm>
            <a:off x="1847850" y="253365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4416873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1600" dirty="0" smtClean="0">
                <a:latin typeface="Arial" panose="020B0604020202020204" pitchFamily="34" charset="0"/>
                <a:cs typeface="Arial" panose="020B0604020202020204" pitchFamily="34" charset="0"/>
              </a:rPr>
              <a:t>The second methodological approach included the use of questionnaires In all 600 questionnaires was distributed among farmers, public and NGOs.  </a:t>
            </a:r>
            <a:r>
              <a:rPr lang="en-GB" sz="1600" dirty="0">
                <a:latin typeface="Arial" panose="020B0604020202020204" pitchFamily="34" charset="0"/>
                <a:cs typeface="Arial" panose="020B0604020202020204" pitchFamily="34" charset="0"/>
              </a:rPr>
              <a:t> </a:t>
            </a:r>
            <a:endParaRPr lang="en-GB" sz="1600" dirty="0" smtClean="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The objective was to </a:t>
            </a:r>
            <a:r>
              <a:rPr lang="en-GB" sz="1600" dirty="0">
                <a:latin typeface="Arial" panose="020B0604020202020204" pitchFamily="34" charset="0"/>
                <a:cs typeface="Arial" panose="020B0604020202020204" pitchFamily="34" charset="0"/>
              </a:rPr>
              <a:t>explore </a:t>
            </a:r>
            <a:r>
              <a:rPr lang="en-GB" sz="1600" dirty="0" smtClean="0">
                <a:latin typeface="Arial" panose="020B0604020202020204" pitchFamily="34" charset="0"/>
                <a:cs typeface="Arial" panose="020B0604020202020204" pitchFamily="34" charset="0"/>
              </a:rPr>
              <a:t>knowledge </a:t>
            </a:r>
            <a:r>
              <a:rPr lang="en-GB" sz="1600" dirty="0">
                <a:latin typeface="Arial" panose="020B0604020202020204" pitchFamily="34" charset="0"/>
                <a:cs typeface="Arial" panose="020B0604020202020204" pitchFamily="34" charset="0"/>
              </a:rPr>
              <a:t>and awareness of climate change among farmers, the public, policy makers, government and other institutions across Nigeria. </a:t>
            </a:r>
            <a:r>
              <a:rPr lang="en-GB" sz="1600" dirty="0" smtClean="0">
                <a:latin typeface="Arial" panose="020B0604020202020204" pitchFamily="34" charset="0"/>
                <a:cs typeface="Arial" panose="020B0604020202020204" pitchFamily="34" charset="0"/>
              </a:rPr>
              <a:t>The idea being to derive </a:t>
            </a:r>
            <a:r>
              <a:rPr lang="en-GB" sz="1600" dirty="0">
                <a:latin typeface="Arial" panose="020B0604020202020204" pitchFamily="34" charset="0"/>
                <a:cs typeface="Arial" panose="020B0604020202020204" pitchFamily="34" charset="0"/>
              </a:rPr>
              <a:t>the best adaptation approach for tackling climate change impacts and its vulnerability in Nigeria. </a:t>
            </a:r>
            <a:endParaRPr lang="en-GB" sz="1600" dirty="0" smtClean="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Local opinions and experiences/best practice examples are key to develop a resilient approach to climate change</a:t>
            </a:r>
            <a:endParaRPr lang="en-GB" sz="16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r>
              <a:rPr lang="en-GB" sz="2400" b="1" dirty="0">
                <a:solidFill>
                  <a:schemeClr val="tx1"/>
                </a:solidFill>
                <a:latin typeface="Arial" panose="020B0604020202020204" pitchFamily="34" charset="0"/>
                <a:cs typeface="Arial" panose="020B0604020202020204" pitchFamily="34" charset="0"/>
              </a:rPr>
              <a:t>Perception of climate change in Nigeria      </a:t>
            </a:r>
            <a:br>
              <a:rPr lang="en-GB" sz="2400" b="1" dirty="0">
                <a:solidFill>
                  <a:schemeClr val="tx1"/>
                </a:solidFill>
                <a:latin typeface="Arial" panose="020B0604020202020204" pitchFamily="34" charset="0"/>
                <a:cs typeface="Arial" panose="020B0604020202020204" pitchFamily="34" charset="0"/>
              </a:rPr>
            </a:b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09256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836712"/>
            <a:ext cx="8229600" cy="5170579"/>
          </a:xfrm>
        </p:spPr>
        <p:txBody>
          <a:bodyPr/>
          <a:lstStyle/>
          <a:p>
            <a:r>
              <a:rPr lang="en-GB" dirty="0"/>
              <a:t> </a:t>
            </a:r>
            <a:r>
              <a:rPr lang="en-GB" sz="1600" b="1" dirty="0" smtClean="0">
                <a:latin typeface="Arial" panose="020B0604020202020204" pitchFamily="34" charset="0"/>
                <a:cs typeface="Arial" panose="020B0604020202020204" pitchFamily="34" charset="0"/>
              </a:rPr>
              <a:t>Major crop output </a:t>
            </a:r>
            <a:endParaRPr lang="en-GB" sz="1600" b="1"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457200" y="274638"/>
            <a:ext cx="8229600" cy="706090"/>
          </a:xfrm>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Result and Discussion (Section 1) </a:t>
            </a:r>
            <a:endParaRPr lang="en-GB" sz="2400" b="1" dirty="0">
              <a:solidFill>
                <a:schemeClr val="tx1"/>
              </a:solidFill>
              <a:latin typeface="Arial" panose="020B0604020202020204" pitchFamily="34" charset="0"/>
              <a:cs typeface="Arial" panose="020B0604020202020204" pitchFamily="34" charset="0"/>
            </a:endParaRPr>
          </a:p>
        </p:txBody>
      </p:sp>
      <p:pic>
        <p:nvPicPr>
          <p:cNvPr id="3080" name="Picture 8" descr="\\hawaii.sid.sihe.ac.uk\student$\p120956\My Documents\My Pictures\Cropput graph.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10" y="1448463"/>
            <a:ext cx="3816422" cy="2376242"/>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0"/>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81" name="Picture 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796" y="1436518"/>
            <a:ext cx="3960308" cy="2388188"/>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1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83" name="Picture 1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796" y="3824706"/>
            <a:ext cx="3960307" cy="2772646"/>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4"/>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85" name="Picture 1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70104" y="3824705"/>
            <a:ext cx="3790328" cy="27698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2392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 </a:t>
            </a:r>
          </a:p>
        </p:txBody>
      </p:sp>
      <p:sp>
        <p:nvSpPr>
          <p:cNvPr id="2" name="Title 1"/>
          <p:cNvSpPr>
            <a:spLocks noGrp="1"/>
          </p:cNvSpPr>
          <p:nvPr>
            <p:ph type="title"/>
          </p:nvPr>
        </p:nvSpPr>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Result and Discussion (Section 1) </a:t>
            </a:r>
            <a:endParaRPr lang="en-GB" sz="2400" dirty="0">
              <a:latin typeface="Arial" panose="020B0604020202020204" pitchFamily="34" charset="0"/>
              <a:cs typeface="Arial" panose="020B0604020202020204" pitchFamily="34" charset="0"/>
            </a:endParaRPr>
          </a:p>
        </p:txBody>
      </p:sp>
      <p:pic>
        <p:nvPicPr>
          <p:cNvPr id="4099" name="Picture 3" descr="\\hawaii.sid.sihe.ac.uk\student$\p120956\My Documents\My Pictures\Cropput graph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850" y="1611110"/>
            <a:ext cx="4214142" cy="28803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5"/>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1611110"/>
            <a:ext cx="4106764"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15337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556792"/>
            <a:ext cx="8503920" cy="4572000"/>
          </a:xfrm>
        </p:spPr>
        <p:txBody>
          <a:bodyPr>
            <a:normAutofit/>
          </a:bodyPr>
          <a:lstStyle/>
          <a:p>
            <a:r>
              <a:rPr lang="en-GB" sz="1600" dirty="0" smtClean="0">
                <a:latin typeface="Arial" panose="020B0604020202020204" pitchFamily="34" charset="0"/>
                <a:cs typeface="Arial" panose="020B0604020202020204" pitchFamily="34" charset="0"/>
              </a:rPr>
              <a:t>This section comprises of the result for the questionnaires for farmers, public and NGOs. </a:t>
            </a:r>
          </a:p>
          <a:p>
            <a:pPr lvl="0"/>
            <a:r>
              <a:rPr lang="en-GB" sz="1600" dirty="0">
                <a:latin typeface="Arial" panose="020B0604020202020204" pitchFamily="34" charset="0"/>
                <a:cs typeface="Arial" panose="020B0604020202020204" pitchFamily="34" charset="0"/>
              </a:rPr>
              <a:t>Nigerian famers </a:t>
            </a:r>
            <a:r>
              <a:rPr lang="en-GB" sz="1600" dirty="0" smtClean="0">
                <a:latin typeface="Arial" panose="020B0604020202020204" pitchFamily="34" charset="0"/>
                <a:cs typeface="Arial" panose="020B0604020202020204" pitchFamily="34" charset="0"/>
              </a:rPr>
              <a:t>are feeling </a:t>
            </a:r>
            <a:r>
              <a:rPr lang="en-GB" sz="1600" dirty="0">
                <a:latin typeface="Arial" panose="020B0604020202020204" pitchFamily="34" charset="0"/>
                <a:cs typeface="Arial" panose="020B0604020202020204" pitchFamily="34" charset="0"/>
              </a:rPr>
              <a:t>the effects of climate change </a:t>
            </a:r>
            <a:endParaRPr lang="en-GB" sz="1600" dirty="0" smtClean="0">
              <a:latin typeface="Arial" panose="020B0604020202020204" pitchFamily="34" charset="0"/>
              <a:cs typeface="Arial" panose="020B0604020202020204" pitchFamily="34" charset="0"/>
            </a:endParaRPr>
          </a:p>
          <a:p>
            <a:pPr lvl="0"/>
            <a:endParaRPr lang="en-GB" sz="1600" dirty="0">
              <a:latin typeface="Arial" panose="020B0604020202020204" pitchFamily="34" charset="0"/>
              <a:cs typeface="Arial" panose="020B0604020202020204" pitchFamily="34" charset="0"/>
            </a:endParaRPr>
          </a:p>
          <a:p>
            <a:pPr lvl="0"/>
            <a:endParaRPr lang="en-GB" sz="1600" dirty="0" smtClean="0">
              <a:latin typeface="Arial" panose="020B0604020202020204" pitchFamily="34" charset="0"/>
              <a:cs typeface="Arial" panose="020B0604020202020204" pitchFamily="34" charset="0"/>
            </a:endParaRPr>
          </a:p>
          <a:p>
            <a:pPr lvl="0"/>
            <a:endParaRPr lang="en-GB" sz="1600" dirty="0">
              <a:latin typeface="Arial" panose="020B0604020202020204" pitchFamily="34" charset="0"/>
              <a:cs typeface="Arial" panose="020B0604020202020204" pitchFamily="34" charset="0"/>
            </a:endParaRPr>
          </a:p>
          <a:p>
            <a:pPr lvl="0"/>
            <a:endParaRPr lang="en-GB" sz="1600" dirty="0">
              <a:latin typeface="Arial" panose="020B0604020202020204" pitchFamily="34" charset="0"/>
              <a:cs typeface="Arial" panose="020B0604020202020204" pitchFamily="34" charset="0"/>
            </a:endParaRPr>
          </a:p>
          <a:p>
            <a:endParaRPr lang="en-GB" sz="1600" dirty="0" smtClean="0"/>
          </a:p>
          <a:p>
            <a:endParaRPr lang="en-GB" sz="1600" dirty="0"/>
          </a:p>
        </p:txBody>
      </p:sp>
      <p:sp>
        <p:nvSpPr>
          <p:cNvPr id="2" name="Title 1"/>
          <p:cNvSpPr>
            <a:spLocks noGrp="1"/>
          </p:cNvSpPr>
          <p:nvPr>
            <p:ph type="title"/>
          </p:nvPr>
        </p:nvSpPr>
        <p:spPr/>
        <p:txBody>
          <a:bodyPr>
            <a:normAutofit/>
          </a:bodyPr>
          <a:lstStyle/>
          <a:p>
            <a:r>
              <a:rPr lang="en-GB" sz="2400" b="1" dirty="0">
                <a:solidFill>
                  <a:schemeClr val="tx1"/>
                </a:solidFill>
                <a:latin typeface="Arial" panose="020B0604020202020204" pitchFamily="34" charset="0"/>
                <a:cs typeface="Arial" panose="020B0604020202020204" pitchFamily="34" charset="0"/>
              </a:rPr>
              <a:t>Result and Discussion (Section </a:t>
            </a:r>
            <a:r>
              <a:rPr lang="en-GB" sz="2400" b="1" dirty="0" smtClean="0">
                <a:solidFill>
                  <a:schemeClr val="tx1"/>
                </a:solidFill>
                <a:latin typeface="Arial" panose="020B0604020202020204" pitchFamily="34" charset="0"/>
                <a:cs typeface="Arial" panose="020B0604020202020204" pitchFamily="34" charset="0"/>
              </a:rPr>
              <a:t>2) </a:t>
            </a:r>
            <a:endParaRPr lang="en-GB" sz="2400" dirty="0">
              <a:latin typeface="Arial" panose="020B0604020202020204" pitchFamily="34" charset="0"/>
              <a:cs typeface="Arial" panose="020B0604020202020204" pitchFamily="34" charset="0"/>
            </a:endParaRPr>
          </a:p>
        </p:txBody>
      </p:sp>
      <p:graphicFrame>
        <p:nvGraphicFramePr>
          <p:cNvPr id="6" name="Table 5"/>
          <p:cNvGraphicFramePr>
            <a:graphicFrameLocks noGrp="1"/>
          </p:cNvGraphicFramePr>
          <p:nvPr>
            <p:extLst>
              <p:ext uri="{D42A27DB-BD31-4B8C-83A1-F6EECF244321}">
                <p14:modId xmlns:p14="http://schemas.microsoft.com/office/powerpoint/2010/main" val="4179972520"/>
              </p:ext>
            </p:extLst>
          </p:nvPr>
        </p:nvGraphicFramePr>
        <p:xfrm>
          <a:off x="971600" y="2708921"/>
          <a:ext cx="7488832" cy="3312365"/>
        </p:xfrm>
        <a:graphic>
          <a:graphicData uri="http://schemas.openxmlformats.org/drawingml/2006/table">
            <a:tbl>
              <a:tblPr firstRow="1" firstCol="1" bandRow="1">
                <a:tableStyleId>{7E9639D4-E3E2-4D34-9284-5A2195B3D0D7}</a:tableStyleId>
              </a:tblPr>
              <a:tblGrid>
                <a:gridCol w="3744416"/>
                <a:gridCol w="3744416"/>
              </a:tblGrid>
              <a:tr h="473195">
                <a:tc>
                  <a:txBody>
                    <a:bodyPr/>
                    <a:lstStyle/>
                    <a:p>
                      <a:pPr>
                        <a:lnSpc>
                          <a:spcPct val="115000"/>
                        </a:lnSpc>
                        <a:spcAft>
                          <a:spcPts val="0"/>
                        </a:spcAft>
                      </a:pPr>
                      <a:r>
                        <a:rPr lang="en-GB" sz="1200" dirty="0">
                          <a:effectLst/>
                        </a:rPr>
                        <a:t>Periods / Time scale </a:t>
                      </a:r>
                      <a:endParaRPr lang="en-GB" sz="1100" dirty="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a:effectLst/>
                        </a:rPr>
                        <a:t>Percentages (%)</a:t>
                      </a:r>
                      <a:endParaRPr lang="en-GB" sz="1100">
                        <a:solidFill>
                          <a:srgbClr val="365F91"/>
                        </a:solidFill>
                        <a:effectLst/>
                        <a:latin typeface="Calibri"/>
                        <a:ea typeface="Calibri"/>
                        <a:cs typeface="Times New Roman"/>
                      </a:endParaRPr>
                    </a:p>
                  </a:txBody>
                  <a:tcPr marL="68580" marR="68580" marT="0" marB="0"/>
                </a:tc>
              </a:tr>
              <a:tr h="473195">
                <a:tc>
                  <a:txBody>
                    <a:bodyPr/>
                    <a:lstStyle/>
                    <a:p>
                      <a:pPr>
                        <a:lnSpc>
                          <a:spcPct val="115000"/>
                        </a:lnSpc>
                        <a:spcAft>
                          <a:spcPts val="0"/>
                        </a:spcAft>
                      </a:pPr>
                      <a:r>
                        <a:rPr lang="en-GB" sz="1200" dirty="0">
                          <a:effectLst/>
                        </a:rPr>
                        <a:t>Already feeling the effects </a:t>
                      </a:r>
                      <a:endParaRPr lang="en-GB" sz="1100" dirty="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a:effectLst/>
                        </a:rPr>
                        <a:t>61%</a:t>
                      </a:r>
                      <a:endParaRPr lang="en-GB" sz="1100">
                        <a:solidFill>
                          <a:srgbClr val="365F91"/>
                        </a:solidFill>
                        <a:effectLst/>
                        <a:latin typeface="Calibri"/>
                        <a:ea typeface="Calibri"/>
                        <a:cs typeface="Times New Roman"/>
                      </a:endParaRPr>
                    </a:p>
                  </a:txBody>
                  <a:tcPr marL="68580" marR="68580" marT="0" marB="0"/>
                </a:tc>
              </a:tr>
              <a:tr h="473195">
                <a:tc>
                  <a:txBody>
                    <a:bodyPr/>
                    <a:lstStyle/>
                    <a:p>
                      <a:pPr>
                        <a:lnSpc>
                          <a:spcPct val="115000"/>
                        </a:lnSpc>
                        <a:spcAft>
                          <a:spcPts val="0"/>
                        </a:spcAft>
                      </a:pPr>
                      <a:r>
                        <a:rPr lang="en-GB" sz="1200" dirty="0">
                          <a:effectLst/>
                        </a:rPr>
                        <a:t>Next 10 years </a:t>
                      </a:r>
                      <a:endParaRPr lang="en-GB" sz="1100" dirty="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a:effectLst/>
                        </a:rPr>
                        <a:t>20%</a:t>
                      </a:r>
                      <a:endParaRPr lang="en-GB" sz="1100">
                        <a:solidFill>
                          <a:srgbClr val="365F91"/>
                        </a:solidFill>
                        <a:effectLst/>
                        <a:latin typeface="Calibri"/>
                        <a:ea typeface="Calibri"/>
                        <a:cs typeface="Times New Roman"/>
                      </a:endParaRPr>
                    </a:p>
                  </a:txBody>
                  <a:tcPr marL="68580" marR="68580" marT="0" marB="0"/>
                </a:tc>
              </a:tr>
              <a:tr h="473195">
                <a:tc>
                  <a:txBody>
                    <a:bodyPr/>
                    <a:lstStyle/>
                    <a:p>
                      <a:pPr>
                        <a:lnSpc>
                          <a:spcPct val="115000"/>
                        </a:lnSpc>
                        <a:spcAft>
                          <a:spcPts val="0"/>
                        </a:spcAft>
                      </a:pPr>
                      <a:r>
                        <a:rPr lang="en-GB" sz="1200">
                          <a:effectLst/>
                        </a:rPr>
                        <a:t>Next 25 years </a:t>
                      </a:r>
                      <a:endParaRPr lang="en-GB" sz="110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a:effectLst/>
                        </a:rPr>
                        <a:t>8% </a:t>
                      </a:r>
                      <a:endParaRPr lang="en-GB" sz="1100">
                        <a:solidFill>
                          <a:srgbClr val="365F91"/>
                        </a:solidFill>
                        <a:effectLst/>
                        <a:latin typeface="Calibri"/>
                        <a:ea typeface="Calibri"/>
                        <a:cs typeface="Times New Roman"/>
                      </a:endParaRPr>
                    </a:p>
                  </a:txBody>
                  <a:tcPr marL="68580" marR="68580" marT="0" marB="0"/>
                </a:tc>
              </a:tr>
              <a:tr h="473195">
                <a:tc>
                  <a:txBody>
                    <a:bodyPr/>
                    <a:lstStyle/>
                    <a:p>
                      <a:pPr>
                        <a:lnSpc>
                          <a:spcPct val="115000"/>
                        </a:lnSpc>
                        <a:spcAft>
                          <a:spcPts val="0"/>
                        </a:spcAft>
                      </a:pPr>
                      <a:r>
                        <a:rPr lang="en-GB" sz="1200">
                          <a:effectLst/>
                        </a:rPr>
                        <a:t>Next 50 years </a:t>
                      </a:r>
                      <a:endParaRPr lang="en-GB" sz="110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a:effectLst/>
                        </a:rPr>
                        <a:t>3% </a:t>
                      </a:r>
                      <a:endParaRPr lang="en-GB" sz="1100">
                        <a:solidFill>
                          <a:srgbClr val="365F91"/>
                        </a:solidFill>
                        <a:effectLst/>
                        <a:latin typeface="Calibri"/>
                        <a:ea typeface="Calibri"/>
                        <a:cs typeface="Times New Roman"/>
                      </a:endParaRPr>
                    </a:p>
                  </a:txBody>
                  <a:tcPr marL="68580" marR="68580" marT="0" marB="0"/>
                </a:tc>
              </a:tr>
              <a:tr h="473195">
                <a:tc>
                  <a:txBody>
                    <a:bodyPr/>
                    <a:lstStyle/>
                    <a:p>
                      <a:pPr>
                        <a:lnSpc>
                          <a:spcPct val="115000"/>
                        </a:lnSpc>
                        <a:spcAft>
                          <a:spcPts val="0"/>
                        </a:spcAft>
                      </a:pPr>
                      <a:r>
                        <a:rPr lang="en-GB" sz="1200" dirty="0">
                          <a:effectLst/>
                        </a:rPr>
                        <a:t>More than 100 years </a:t>
                      </a:r>
                      <a:endParaRPr lang="en-GB" sz="1100" dirty="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a:effectLst/>
                        </a:rPr>
                        <a:t>1% </a:t>
                      </a:r>
                      <a:endParaRPr lang="en-GB" sz="1100">
                        <a:solidFill>
                          <a:srgbClr val="365F91"/>
                        </a:solidFill>
                        <a:effectLst/>
                        <a:latin typeface="Calibri"/>
                        <a:ea typeface="Calibri"/>
                        <a:cs typeface="Times New Roman"/>
                      </a:endParaRPr>
                    </a:p>
                  </a:txBody>
                  <a:tcPr marL="68580" marR="68580" marT="0" marB="0"/>
                </a:tc>
              </a:tr>
              <a:tr h="473195">
                <a:tc>
                  <a:txBody>
                    <a:bodyPr/>
                    <a:lstStyle/>
                    <a:p>
                      <a:pPr>
                        <a:lnSpc>
                          <a:spcPct val="115000"/>
                        </a:lnSpc>
                        <a:spcAft>
                          <a:spcPts val="0"/>
                        </a:spcAft>
                      </a:pPr>
                      <a:r>
                        <a:rPr lang="en-GB" sz="1200" dirty="0">
                          <a:effectLst/>
                        </a:rPr>
                        <a:t>Never </a:t>
                      </a:r>
                      <a:endParaRPr lang="en-GB" sz="1100" dirty="0">
                        <a:solidFill>
                          <a:srgbClr val="365F91"/>
                        </a:solidFill>
                        <a:effectLst/>
                        <a:latin typeface="Calibri"/>
                        <a:ea typeface="Calibri"/>
                        <a:cs typeface="Times New Roman"/>
                      </a:endParaRPr>
                    </a:p>
                  </a:txBody>
                  <a:tcPr marL="68580" marR="68580" marT="0" marB="0"/>
                </a:tc>
                <a:tc>
                  <a:txBody>
                    <a:bodyPr/>
                    <a:lstStyle/>
                    <a:p>
                      <a:pPr>
                        <a:lnSpc>
                          <a:spcPct val="115000"/>
                        </a:lnSpc>
                        <a:spcAft>
                          <a:spcPts val="0"/>
                        </a:spcAft>
                      </a:pPr>
                      <a:r>
                        <a:rPr lang="en-GB" sz="1200" dirty="0">
                          <a:effectLst/>
                        </a:rPr>
                        <a:t>7% </a:t>
                      </a:r>
                      <a:endParaRPr lang="en-GB" sz="1100" dirty="0">
                        <a:solidFill>
                          <a:srgbClr val="365F91"/>
                        </a:solidFill>
                        <a:effectLst/>
                        <a:latin typeface="Calibri"/>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16183968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67375338"/>
              </p:ext>
            </p:extLst>
          </p:nvPr>
        </p:nvGraphicFramePr>
        <p:xfrm>
          <a:off x="107504" y="1196756"/>
          <a:ext cx="8784976" cy="5264185"/>
        </p:xfrm>
        <a:graphic>
          <a:graphicData uri="http://schemas.openxmlformats.org/drawingml/2006/table">
            <a:tbl>
              <a:tblPr firstRow="1" firstCol="1" bandRow="1">
                <a:tableStyleId>{5C22544A-7EE6-4342-B048-85BDC9FD1C3A}</a:tableStyleId>
              </a:tblPr>
              <a:tblGrid>
                <a:gridCol w="5616624"/>
                <a:gridCol w="1368152"/>
                <a:gridCol w="1800200"/>
              </a:tblGrid>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We can all do our bit to reduce climate change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b="0" dirty="0">
                          <a:solidFill>
                            <a:schemeClr val="tx1"/>
                          </a:solidFill>
                          <a:effectLst/>
                          <a:latin typeface="Arial" panose="020B0604020202020204" pitchFamily="34" charset="0"/>
                          <a:cs typeface="Arial" panose="020B0604020202020204" pitchFamily="34" charset="0"/>
                        </a:rPr>
                        <a:t>Agree  74%</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b="0" dirty="0">
                          <a:solidFill>
                            <a:schemeClr val="tx1"/>
                          </a:solidFill>
                          <a:effectLst/>
                          <a:latin typeface="Arial" panose="020B0604020202020204" pitchFamily="34" charset="0"/>
                          <a:cs typeface="Arial" panose="020B0604020202020204" pitchFamily="34" charset="0"/>
                        </a:rPr>
                        <a:t>Disagree 26%</a:t>
                      </a:r>
                      <a:endParaRPr lang="en-GB" sz="1400" b="0" dirty="0">
                        <a:solidFill>
                          <a:schemeClr val="tx1"/>
                        </a:solidFill>
                        <a:effectLst/>
                        <a:latin typeface="Arial" panose="020B0604020202020204" pitchFamily="34" charset="0"/>
                        <a:ea typeface="Calibri"/>
                        <a:cs typeface="Arial" panose="020B0604020202020204" pitchFamily="34" charset="0"/>
                      </a:endParaRPr>
                    </a:p>
                  </a:txBody>
                  <a:tcPr marL="37272" marR="37272" marT="0" marB="0"/>
                </a:tc>
              </a:tr>
              <a:tr h="514751">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People should be encouraged to reduce their energy consumption</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a:effectLst/>
                          <a:latin typeface="Arial" panose="020B0604020202020204" pitchFamily="34" charset="0"/>
                          <a:cs typeface="Arial" panose="020B0604020202020204" pitchFamily="34" charset="0"/>
                        </a:rPr>
                        <a:t>61%</a:t>
                      </a:r>
                      <a:endParaRPr lang="en-GB" sz="140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39%</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257376">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Climate change is inevitable</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a:effectLst/>
                          <a:latin typeface="Arial" panose="020B0604020202020204" pitchFamily="34" charset="0"/>
                          <a:cs typeface="Arial" panose="020B0604020202020204" pitchFamily="34" charset="0"/>
                        </a:rPr>
                        <a:t>61%</a:t>
                      </a:r>
                      <a:endParaRPr lang="en-GB" sz="140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39%</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257376">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Climate change is natural phenomenon</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a:effectLst/>
                          <a:latin typeface="Arial" panose="020B0604020202020204" pitchFamily="34" charset="0"/>
                          <a:cs typeface="Arial" panose="020B0604020202020204" pitchFamily="34" charset="0"/>
                        </a:rPr>
                        <a:t>74%</a:t>
                      </a:r>
                      <a:endParaRPr lang="en-GB" sz="140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26%</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Climate change will improve Nigeria’s weather</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30%</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70%</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I would only take action if everyone else does</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30%</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70%</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It is already too late to do anything about climate change</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44%</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57%</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Climate change is something which frightens me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61%</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39%</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514751">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I am uncertain as to whether climate change is really happening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39%</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61%</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Developed countries are to blame for climate change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57%</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44%</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Big changes to society are needed to reduce climate change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61%</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39%</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The evidences for climate change is unreliable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26%</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74%</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386063">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People are too selfish to do anything about climate change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a:effectLst/>
                          <a:latin typeface="Arial" panose="020B0604020202020204" pitchFamily="34" charset="0"/>
                          <a:cs typeface="Arial" panose="020B0604020202020204" pitchFamily="34" charset="0"/>
                        </a:rPr>
                        <a:t>52%</a:t>
                      </a:r>
                      <a:endParaRPr lang="en-GB" sz="140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48%</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r h="133621">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No Action is needed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a:effectLst/>
                          <a:latin typeface="Arial" panose="020B0604020202020204" pitchFamily="34" charset="0"/>
                          <a:cs typeface="Arial" panose="020B0604020202020204" pitchFamily="34" charset="0"/>
                        </a:rPr>
                        <a:t>46%</a:t>
                      </a:r>
                      <a:endParaRPr lang="en-GB" sz="140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c>
                  <a:txBody>
                    <a:bodyPr/>
                    <a:lstStyle/>
                    <a:p>
                      <a:pPr>
                        <a:lnSpc>
                          <a:spcPct val="115000"/>
                        </a:lnSpc>
                        <a:spcAft>
                          <a:spcPts val="0"/>
                        </a:spcAft>
                      </a:pPr>
                      <a:r>
                        <a:rPr lang="en-GB" sz="1400" dirty="0">
                          <a:effectLst/>
                          <a:latin typeface="Arial" panose="020B0604020202020204" pitchFamily="34" charset="0"/>
                          <a:cs typeface="Arial" panose="020B0604020202020204" pitchFamily="34" charset="0"/>
                        </a:rPr>
                        <a:t>54% </a:t>
                      </a:r>
                      <a:endParaRPr lang="en-GB" sz="1400" dirty="0">
                        <a:solidFill>
                          <a:srgbClr val="365F91"/>
                        </a:solidFill>
                        <a:effectLst/>
                        <a:latin typeface="Arial" panose="020B0604020202020204" pitchFamily="34" charset="0"/>
                        <a:ea typeface="Calibri"/>
                        <a:cs typeface="Arial" panose="020B0604020202020204" pitchFamily="34" charset="0"/>
                      </a:endParaRPr>
                    </a:p>
                  </a:txBody>
                  <a:tcPr marL="37272" marR="37272" marT="0" marB="0"/>
                </a:tc>
              </a:tr>
            </a:tbl>
          </a:graphicData>
        </a:graphic>
      </p:graphicFrame>
      <p:sp>
        <p:nvSpPr>
          <p:cNvPr id="2" name="Title 1"/>
          <p:cNvSpPr>
            <a:spLocks noGrp="1"/>
          </p:cNvSpPr>
          <p:nvPr>
            <p:ph type="title"/>
          </p:nvPr>
        </p:nvSpPr>
        <p:spPr/>
        <p:txBody>
          <a:bodyPr>
            <a:normAutofit/>
          </a:bodyPr>
          <a:lstStyle/>
          <a:p>
            <a:r>
              <a:rPr lang="en-GB" sz="2400" b="1" dirty="0">
                <a:solidFill>
                  <a:schemeClr val="tx1"/>
                </a:solidFill>
                <a:latin typeface="Arial" panose="020B0604020202020204" pitchFamily="34" charset="0"/>
                <a:cs typeface="Arial" panose="020B0604020202020204" pitchFamily="34" charset="0"/>
              </a:rPr>
              <a:t>Result and Discussion (Section 2)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44981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pPr marL="109728" indent="0">
              <a:buNone/>
            </a:pPr>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Nigerian farmers are concerned about climate change and its impacts on agricultural productivity. </a:t>
            </a:r>
          </a:p>
          <a:p>
            <a:r>
              <a:rPr lang="en-GB" sz="1600" dirty="0" smtClean="0">
                <a:latin typeface="Arial" panose="020B0604020202020204" pitchFamily="34" charset="0"/>
                <a:cs typeface="Arial" panose="020B0604020202020204" pitchFamily="34" charset="0"/>
              </a:rPr>
              <a:t>Nigeria needs improved polices and legislations for climate change adaptation. </a:t>
            </a:r>
          </a:p>
          <a:p>
            <a:pPr lvl="0"/>
            <a:r>
              <a:rPr lang="en-GB" sz="1600" dirty="0">
                <a:latin typeface="Arial" panose="020B0604020202020204" pitchFamily="34" charset="0"/>
                <a:cs typeface="Arial" panose="020B0604020202020204" pitchFamily="34" charset="0"/>
              </a:rPr>
              <a:t>Policy makers must ensure that local farmers are supported and their institutions improved and should be educated on the threats, uncertainties and opportunities of climate change. </a:t>
            </a:r>
          </a:p>
          <a:p>
            <a:pPr lvl="0"/>
            <a:r>
              <a:rPr lang="en-GB" sz="1600" dirty="0">
                <a:latin typeface="Arial" panose="020B0604020202020204" pitchFamily="34" charset="0"/>
                <a:cs typeface="Arial" panose="020B0604020202020204" pitchFamily="34" charset="0"/>
              </a:rPr>
              <a:t>Famers should be informed of the current and future adaptability of agriculture as a result of climate change; this should not just be focused on improved crop yield but better approaches to avoid losses of crops during any causes of climate change impacts and vulnerability. </a:t>
            </a:r>
          </a:p>
          <a:p>
            <a:pPr lvl="0"/>
            <a:r>
              <a:rPr lang="en-GB" sz="1600" dirty="0">
                <a:latin typeface="Arial" panose="020B0604020202020204" pitchFamily="34" charset="0"/>
                <a:cs typeface="Arial" panose="020B0604020202020204" pitchFamily="34" charset="0"/>
              </a:rPr>
              <a:t>As the innovation of technologies has been made popular as a way of tackling climate change, Nigerian government should take advantage of these aspects in order to support local and large scale famers. Regardless of that, as new technological innovation evolves famers should be made aware of these rapid changes and should be informed and provided with the best available technological amenities to tackle climate change at every point in time. </a:t>
            </a:r>
          </a:p>
          <a:p>
            <a:endParaRPr lang="en-GB" sz="16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rmAutofit/>
          </a:bodyPr>
          <a:lstStyle/>
          <a:p>
            <a:r>
              <a:rPr lang="en-GB" sz="2400" b="1" dirty="0" smtClean="0">
                <a:solidFill>
                  <a:schemeClr val="tx1"/>
                </a:solidFill>
                <a:latin typeface="Arial" panose="020B0604020202020204" pitchFamily="34" charset="0"/>
                <a:cs typeface="Arial" panose="020B0604020202020204" pitchFamily="34" charset="0"/>
              </a:rPr>
              <a:t>Conclusion and Recommendation </a:t>
            </a: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27432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lvl="0"/>
            <a:r>
              <a:rPr lang="en-GB" sz="1600" dirty="0" smtClean="0">
                <a:latin typeface="Arial" panose="020B0604020202020204" pitchFamily="34" charset="0"/>
                <a:cs typeface="Arial" panose="020B0604020202020204" pitchFamily="34" charset="0"/>
              </a:rPr>
              <a:t>Climate </a:t>
            </a:r>
            <a:r>
              <a:rPr lang="en-GB" sz="1600" dirty="0">
                <a:latin typeface="Arial" panose="020B0604020202020204" pitchFamily="34" charset="0"/>
                <a:cs typeface="Arial" panose="020B0604020202020204" pitchFamily="34" charset="0"/>
              </a:rPr>
              <a:t>is a </a:t>
            </a:r>
            <a:r>
              <a:rPr lang="en-GB" sz="1600" dirty="0" smtClean="0">
                <a:latin typeface="Arial" panose="020B0604020202020204" pitchFamily="34" charset="0"/>
                <a:cs typeface="Arial" panose="020B0604020202020204" pitchFamily="34" charset="0"/>
              </a:rPr>
              <a:t>key determinant of </a:t>
            </a:r>
            <a:r>
              <a:rPr lang="en-GB" sz="1600" dirty="0">
                <a:latin typeface="Arial" panose="020B0604020202020204" pitchFamily="34" charset="0"/>
                <a:cs typeface="Arial" panose="020B0604020202020204" pitchFamily="34" charset="0"/>
              </a:rPr>
              <a:t>crop growth and development and </a:t>
            </a:r>
            <a:r>
              <a:rPr lang="en-GB" sz="1600" dirty="0" smtClean="0">
                <a:latin typeface="Arial" panose="020B0604020202020204" pitchFamily="34" charset="0"/>
                <a:cs typeface="Arial" panose="020B0604020202020204" pitchFamily="34" charset="0"/>
              </a:rPr>
              <a:t>spatially, there will geographical differences between yield for specific crops. </a:t>
            </a:r>
            <a:r>
              <a:rPr lang="en-GB" sz="1600" dirty="0">
                <a:latin typeface="Arial" panose="020B0604020202020204" pitchFamily="34" charset="0"/>
                <a:cs typeface="Arial" panose="020B0604020202020204" pitchFamily="34" charset="0"/>
              </a:rPr>
              <a:t>Climate change may </a:t>
            </a:r>
            <a:r>
              <a:rPr lang="en-GB" sz="1600" dirty="0" smtClean="0">
                <a:latin typeface="Arial" panose="020B0604020202020204" pitchFamily="34" charset="0"/>
                <a:cs typeface="Arial" panose="020B0604020202020204" pitchFamily="34" charset="0"/>
              </a:rPr>
              <a:t>impact </a:t>
            </a:r>
            <a:r>
              <a:rPr lang="en-GB" sz="1600" dirty="0">
                <a:latin typeface="Arial" panose="020B0604020202020204" pitchFamily="34" charset="0"/>
                <a:cs typeface="Arial" panose="020B0604020202020204" pitchFamily="34" charset="0"/>
              </a:rPr>
              <a:t>on </a:t>
            </a: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growing seasonal </a:t>
            </a:r>
            <a:r>
              <a:rPr lang="en-GB" sz="1600" dirty="0" smtClean="0">
                <a:latin typeface="Arial" panose="020B0604020202020204" pitchFamily="34" charset="0"/>
                <a:cs typeface="Arial" panose="020B0604020202020204" pitchFamily="34" charset="0"/>
              </a:rPr>
              <a:t>and soil moisture levels. Therefore local </a:t>
            </a:r>
            <a:r>
              <a:rPr lang="en-GB" sz="1600" dirty="0">
                <a:latin typeface="Arial" panose="020B0604020202020204" pitchFamily="34" charset="0"/>
                <a:cs typeface="Arial" panose="020B0604020202020204" pitchFamily="34" charset="0"/>
              </a:rPr>
              <a:t>knowledge is required </a:t>
            </a:r>
            <a:r>
              <a:rPr lang="en-GB" sz="1600" dirty="0" smtClean="0">
                <a:latin typeface="Arial" panose="020B0604020202020204" pitchFamily="34" charset="0"/>
                <a:cs typeface="Arial" panose="020B0604020202020204" pitchFamily="34" charset="0"/>
              </a:rPr>
              <a:t>to </a:t>
            </a:r>
            <a:r>
              <a:rPr lang="en-GB" sz="1600" dirty="0">
                <a:latin typeface="Arial" panose="020B0604020202020204" pitchFamily="34" charset="0"/>
                <a:cs typeface="Arial" panose="020B0604020202020204" pitchFamily="34" charset="0"/>
              </a:rPr>
              <a:t>investigate </a:t>
            </a:r>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best approach on how </a:t>
            </a:r>
            <a:r>
              <a:rPr lang="en-GB" sz="1600" dirty="0" smtClean="0">
                <a:latin typeface="Arial" panose="020B0604020202020204" pitchFamily="34" charset="0"/>
                <a:cs typeface="Arial" panose="020B0604020202020204" pitchFamily="34" charset="0"/>
              </a:rPr>
              <a:t>to </a:t>
            </a:r>
            <a:r>
              <a:rPr lang="en-GB" sz="1600" dirty="0">
                <a:latin typeface="Arial" panose="020B0604020202020204" pitchFamily="34" charset="0"/>
                <a:cs typeface="Arial" panose="020B0604020202020204" pitchFamily="34" charset="0"/>
              </a:rPr>
              <a:t>improve crop production. </a:t>
            </a:r>
            <a:endParaRPr lang="en-GB" sz="1600" dirty="0" smtClean="0">
              <a:latin typeface="Arial" panose="020B0604020202020204" pitchFamily="34" charset="0"/>
              <a:cs typeface="Arial" panose="020B0604020202020204" pitchFamily="34" charset="0"/>
            </a:endParaRPr>
          </a:p>
          <a:p>
            <a:pPr marL="109728" lvl="0" indent="0">
              <a:buNone/>
            </a:pPr>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There is need for adaptation for the location and cultivation of specific crop varieties through strategic management processes by the application of fertilizers and efficient irrigation practices. </a:t>
            </a:r>
            <a:endParaRPr lang="en-GB" sz="1600" dirty="0" smtClean="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A</a:t>
            </a:r>
            <a:r>
              <a:rPr lang="en-GB" sz="1600" dirty="0" smtClean="0">
                <a:latin typeface="Arial" panose="020B0604020202020204" pitchFamily="34" charset="0"/>
                <a:cs typeface="Arial" panose="020B0604020202020204" pitchFamily="34" charset="0"/>
              </a:rPr>
              <a:t>ppropriate </a:t>
            </a:r>
            <a:r>
              <a:rPr lang="en-GB" sz="1600" dirty="0">
                <a:latin typeface="Arial" panose="020B0604020202020204" pitchFamily="34" charset="0"/>
                <a:cs typeface="Arial" panose="020B0604020202020204" pitchFamily="34" charset="0"/>
              </a:rPr>
              <a:t>adaptation and mitigation approaches be encouraged through technical, educational and financial incentives so as to improve the Nigerian agricultural sector. </a:t>
            </a:r>
            <a:r>
              <a:rPr lang="en-GB" sz="1600" dirty="0" smtClean="0">
                <a:latin typeface="Arial" panose="020B0604020202020204" pitchFamily="34" charset="0"/>
                <a:cs typeface="Arial" panose="020B0604020202020204" pitchFamily="34" charset="0"/>
              </a:rPr>
              <a:t>This should include investing large amount of funds to aid farmers, training farmers with education. </a:t>
            </a:r>
            <a:endParaRPr lang="en-GB" sz="1600" dirty="0">
              <a:latin typeface="Arial" panose="020B0604020202020204" pitchFamily="34" charset="0"/>
              <a:cs typeface="Arial" panose="020B0604020202020204" pitchFamily="34" charset="0"/>
            </a:endParaRPr>
          </a:p>
          <a:p>
            <a:pPr lvl="0" algn="just"/>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normAutofit/>
          </a:bodyPr>
          <a:lstStyle/>
          <a:p>
            <a:r>
              <a:rPr lang="en-GB" sz="2400" dirty="0">
                <a:solidFill>
                  <a:schemeClr val="tx1"/>
                </a:solidFill>
                <a:latin typeface="Arial" panose="020B0604020202020204" pitchFamily="34" charset="0"/>
                <a:cs typeface="Arial" panose="020B0604020202020204" pitchFamily="34" charset="0"/>
              </a:rPr>
              <a:t>Conclusion and Recommendation </a:t>
            </a:r>
            <a:endParaRPr lang="en-GB" sz="2400" dirty="0"/>
          </a:p>
        </p:txBody>
      </p:sp>
    </p:spTree>
    <p:extLst>
      <p:ext uri="{BB962C8B-B14F-4D97-AF65-F5344CB8AC3E}">
        <p14:creationId xmlns:p14="http://schemas.microsoft.com/office/powerpoint/2010/main" val="306400124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40000" lnSpcReduction="20000"/>
          </a:bodyPr>
          <a:lstStyle/>
          <a:p>
            <a:pPr lvl="0"/>
            <a:r>
              <a:rPr lang="en-GB" dirty="0" err="1">
                <a:latin typeface="Arial" panose="020B0604020202020204" pitchFamily="34" charset="0"/>
                <a:cs typeface="Arial" panose="020B0604020202020204" pitchFamily="34" charset="0"/>
              </a:rPr>
              <a:t>Adesiji</a:t>
            </a:r>
            <a:r>
              <a:rPr lang="en-GB" dirty="0">
                <a:latin typeface="Arial" panose="020B0604020202020204" pitchFamily="34" charset="0"/>
                <a:cs typeface="Arial" panose="020B0604020202020204" pitchFamily="34" charset="0"/>
              </a:rPr>
              <a:t> G.B, </a:t>
            </a:r>
            <a:r>
              <a:rPr lang="en-GB" dirty="0" err="1">
                <a:latin typeface="Arial" panose="020B0604020202020204" pitchFamily="34" charset="0"/>
                <a:cs typeface="Arial" panose="020B0604020202020204" pitchFamily="34" charset="0"/>
              </a:rPr>
              <a:t>Matanmi</a:t>
            </a:r>
            <a:r>
              <a:rPr lang="en-GB" dirty="0">
                <a:latin typeface="Arial" panose="020B0604020202020204" pitchFamily="34" charset="0"/>
                <a:cs typeface="Arial" panose="020B0604020202020204" pitchFamily="34" charset="0"/>
              </a:rPr>
              <a:t> B.M, </a:t>
            </a:r>
            <a:r>
              <a:rPr lang="en-GB" dirty="0" err="1">
                <a:latin typeface="Arial" panose="020B0604020202020204" pitchFamily="34" charset="0"/>
                <a:cs typeface="Arial" panose="020B0604020202020204" pitchFamily="34" charset="0"/>
              </a:rPr>
              <a:t>Onikoyi</a:t>
            </a:r>
            <a:r>
              <a:rPr lang="en-GB" dirty="0">
                <a:latin typeface="Arial" panose="020B0604020202020204" pitchFamily="34" charset="0"/>
                <a:cs typeface="Arial" panose="020B0604020202020204" pitchFamily="34" charset="0"/>
              </a:rPr>
              <a:t> M.P and Saka M.A (2012) Farmers Perception of Climate Change in </a:t>
            </a:r>
            <a:r>
              <a:rPr lang="en-GB" dirty="0" err="1">
                <a:latin typeface="Arial" panose="020B0604020202020204" pitchFamily="34" charset="0"/>
                <a:cs typeface="Arial" panose="020B0604020202020204" pitchFamily="34" charset="0"/>
              </a:rPr>
              <a:t>Kwara</a:t>
            </a:r>
            <a:r>
              <a:rPr lang="en-GB" dirty="0">
                <a:latin typeface="Arial" panose="020B0604020202020204" pitchFamily="34" charset="0"/>
                <a:cs typeface="Arial" panose="020B0604020202020204" pitchFamily="34" charset="0"/>
              </a:rPr>
              <a:t> State Nigeria. Department of Agricultural Extension &amp; Rural Development, University of Ilorin, Ilorin, Nigeria.</a:t>
            </a:r>
          </a:p>
          <a:p>
            <a:pPr lvl="0"/>
            <a:r>
              <a:rPr lang="en-GB" dirty="0">
                <a:latin typeface="Arial" panose="020B0604020202020204" pitchFamily="34" charset="0"/>
                <a:cs typeface="Arial" panose="020B0604020202020204" pitchFamily="34" charset="0"/>
              </a:rPr>
              <a:t>Adaptation Fund (2010). Adaptation Fund set $10 million fundraising target, welcomes new board chair. The Adaptation fund finances project and programmes to help developing countries adapt to the negative effects of climate change. </a:t>
            </a:r>
          </a:p>
          <a:p>
            <a:r>
              <a:rPr lang="en-GB" dirty="0">
                <a:latin typeface="Arial" panose="020B0604020202020204" pitchFamily="34" charset="0"/>
                <a:cs typeface="Arial" panose="020B0604020202020204" pitchFamily="34" charset="0"/>
              </a:rPr>
              <a:t> </a:t>
            </a:r>
          </a:p>
          <a:p>
            <a:pPr lvl="0"/>
            <a:r>
              <a:rPr lang="en-GB" dirty="0" err="1">
                <a:latin typeface="Arial" panose="020B0604020202020204" pitchFamily="34" charset="0"/>
                <a:cs typeface="Arial" panose="020B0604020202020204" pitchFamily="34" charset="0"/>
              </a:rPr>
              <a:t>Anisworth</a:t>
            </a:r>
            <a:r>
              <a:rPr lang="en-GB" dirty="0">
                <a:latin typeface="Arial" panose="020B0604020202020204" pitchFamily="34" charset="0"/>
                <a:cs typeface="Arial" panose="020B0604020202020204" pitchFamily="34" charset="0"/>
              </a:rPr>
              <a:t>, E.A and Rogers, A (2007). The response of photosynthesis and stomatal conductance to </a:t>
            </a:r>
            <a:r>
              <a:rPr lang="en-GB" dirty="0" err="1">
                <a:latin typeface="Arial" panose="020B0604020202020204" pitchFamily="34" charset="0"/>
                <a:cs typeface="Arial" panose="020B0604020202020204" pitchFamily="34" charset="0"/>
              </a:rPr>
              <a:t>risisng</a:t>
            </a:r>
            <a:r>
              <a:rPr lang="en-GB" dirty="0">
                <a:latin typeface="Arial" panose="020B0604020202020204" pitchFamily="34" charset="0"/>
                <a:cs typeface="Arial" panose="020B0604020202020204" pitchFamily="34" charset="0"/>
              </a:rPr>
              <a:t> Co2 mechanism and environmental Interactions. Plant cell Environ 30:258-270. </a:t>
            </a:r>
          </a:p>
          <a:p>
            <a:pPr lvl="0"/>
            <a:r>
              <a:rPr lang="en-GB" dirty="0" err="1">
                <a:latin typeface="Arial" panose="020B0604020202020204" pitchFamily="34" charset="0"/>
                <a:cs typeface="Arial" panose="020B0604020202020204" pitchFamily="34" charset="0"/>
              </a:rPr>
              <a:t>Akintola</a:t>
            </a:r>
            <a:r>
              <a:rPr lang="en-GB" dirty="0">
                <a:latin typeface="Arial" panose="020B0604020202020204" pitchFamily="34" charset="0"/>
                <a:cs typeface="Arial" panose="020B0604020202020204" pitchFamily="34" charset="0"/>
              </a:rPr>
              <a:t>, J.O (2001). Comparative analysis of the distribution of rainy days in different ecological zones in Nigeria Agriculture. Environ, (1) 31-48. </a:t>
            </a:r>
          </a:p>
          <a:p>
            <a:pPr lvl="0"/>
            <a:r>
              <a:rPr lang="en-GB" dirty="0">
                <a:latin typeface="Arial" panose="020B0604020202020204" pitchFamily="34" charset="0"/>
                <a:cs typeface="Arial" panose="020B0604020202020204" pitchFamily="34" charset="0"/>
              </a:rPr>
              <a:t>Ahmad A, (2011). An Act to establish the National Climate Change and other matters connected. </a:t>
            </a:r>
            <a:r>
              <a:rPr lang="en-GB" dirty="0" err="1">
                <a:latin typeface="Arial" panose="020B0604020202020204" pitchFamily="34" charset="0"/>
                <a:cs typeface="Arial" panose="020B0604020202020204" pitchFamily="34" charset="0"/>
              </a:rPr>
              <a:t>Threewith</a:t>
            </a:r>
            <a:r>
              <a:rPr lang="en-GB" dirty="0">
                <a:latin typeface="Arial" panose="020B0604020202020204" pitchFamily="34" charset="0"/>
                <a:cs typeface="Arial" panose="020B0604020202020204" pitchFamily="34" charset="0"/>
              </a:rPr>
              <a:t>. A Bill.  </a:t>
            </a:r>
          </a:p>
          <a:p>
            <a:pPr lvl="0"/>
            <a:r>
              <a:rPr lang="en-GB" dirty="0" err="1">
                <a:latin typeface="Arial" panose="020B0604020202020204" pitchFamily="34" charset="0"/>
                <a:cs typeface="Arial" panose="020B0604020202020204" pitchFamily="34" charset="0"/>
              </a:rPr>
              <a:t>Ayanwuyi</a:t>
            </a:r>
            <a:r>
              <a:rPr lang="en-GB" dirty="0">
                <a:latin typeface="Arial" panose="020B0604020202020204" pitchFamily="34" charset="0"/>
                <a:cs typeface="Arial" panose="020B0604020202020204" pitchFamily="34" charset="0"/>
              </a:rPr>
              <a:t> E., </a:t>
            </a:r>
            <a:r>
              <a:rPr lang="en-GB" dirty="0" err="1">
                <a:latin typeface="Arial" panose="020B0604020202020204" pitchFamily="34" charset="0"/>
                <a:cs typeface="Arial" panose="020B0604020202020204" pitchFamily="34" charset="0"/>
              </a:rPr>
              <a:t>Kuponiyi</a:t>
            </a:r>
            <a:r>
              <a:rPr lang="en-GB" dirty="0">
                <a:latin typeface="Arial" panose="020B0604020202020204" pitchFamily="34" charset="0"/>
                <a:cs typeface="Arial" panose="020B0604020202020204" pitchFamily="34" charset="0"/>
              </a:rPr>
              <a:t> F., </a:t>
            </a:r>
            <a:r>
              <a:rPr lang="en-GB" dirty="0" err="1">
                <a:latin typeface="Arial" panose="020B0604020202020204" pitchFamily="34" charset="0"/>
                <a:cs typeface="Arial" panose="020B0604020202020204" pitchFamily="34" charset="0"/>
              </a:rPr>
              <a:t>Ogunlade</a:t>
            </a:r>
            <a:r>
              <a:rPr lang="en-GB" dirty="0">
                <a:latin typeface="Arial" panose="020B0604020202020204" pitchFamily="34" charset="0"/>
                <a:cs typeface="Arial" panose="020B0604020202020204" pitchFamily="34" charset="0"/>
              </a:rPr>
              <a:t> A &amp; </a:t>
            </a:r>
            <a:r>
              <a:rPr lang="en-GB" dirty="0" err="1">
                <a:latin typeface="Arial" panose="020B0604020202020204" pitchFamily="34" charset="0"/>
                <a:cs typeface="Arial" panose="020B0604020202020204" pitchFamily="34" charset="0"/>
              </a:rPr>
              <a:t>Oyetoro</a:t>
            </a:r>
            <a:r>
              <a:rPr lang="en-GB" dirty="0">
                <a:latin typeface="Arial" panose="020B0604020202020204" pitchFamily="34" charset="0"/>
                <a:cs typeface="Arial" panose="020B0604020202020204" pitchFamily="34" charset="0"/>
              </a:rPr>
              <a:t> J.O (2010). Farmer’s perception of impacts of climate change on food crop production in Ogbomosho Agricultural zone of Oyo state, Nigeria. Global Journal of Human Social Science, 10, 33.</a:t>
            </a:r>
          </a:p>
          <a:p>
            <a:pPr lvl="0"/>
            <a:r>
              <a:rPr lang="en-GB" dirty="0" err="1">
                <a:latin typeface="Arial" panose="020B0604020202020204" pitchFamily="34" charset="0"/>
                <a:cs typeface="Arial" panose="020B0604020202020204" pitchFamily="34" charset="0"/>
              </a:rPr>
              <a:t>Apata</a:t>
            </a:r>
            <a:r>
              <a:rPr lang="en-GB" dirty="0">
                <a:latin typeface="Arial" panose="020B0604020202020204" pitchFamily="34" charset="0"/>
                <a:cs typeface="Arial" panose="020B0604020202020204" pitchFamily="34" charset="0"/>
              </a:rPr>
              <a:t> T. G (2010). Effects of Global climate change on Nigerian Agriculture: An empirical analysis. CBN Journal of Applied statistics </a:t>
            </a:r>
            <a:r>
              <a:rPr lang="en-GB" dirty="0" err="1">
                <a:latin typeface="Arial" panose="020B0604020202020204" pitchFamily="34" charset="0"/>
                <a:cs typeface="Arial" panose="020B0604020202020204" pitchFamily="34" charset="0"/>
              </a:rPr>
              <a:t>vol</a:t>
            </a:r>
            <a:r>
              <a:rPr lang="en-GB" dirty="0">
                <a:latin typeface="Arial" panose="020B0604020202020204" pitchFamily="34" charset="0"/>
                <a:cs typeface="Arial" panose="020B0604020202020204" pitchFamily="34" charset="0"/>
              </a:rPr>
              <a:t> (2) 1. </a:t>
            </a:r>
          </a:p>
          <a:p>
            <a:pPr lvl="0"/>
            <a:r>
              <a:rPr lang="en-GB" dirty="0" err="1">
                <a:latin typeface="Arial" panose="020B0604020202020204" pitchFamily="34" charset="0"/>
                <a:cs typeface="Arial" panose="020B0604020202020204" pitchFamily="34" charset="0"/>
              </a:rPr>
              <a:t>Bationo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Ntare</a:t>
            </a:r>
            <a:r>
              <a:rPr lang="en-GB" dirty="0">
                <a:latin typeface="Arial" panose="020B0604020202020204" pitchFamily="34" charset="0"/>
                <a:cs typeface="Arial" panose="020B0604020202020204" pitchFamily="34" charset="0"/>
              </a:rPr>
              <a:t>, B.R., </a:t>
            </a:r>
            <a:r>
              <a:rPr lang="en-GB" dirty="0" err="1">
                <a:latin typeface="Arial" panose="020B0604020202020204" pitchFamily="34" charset="0"/>
                <a:cs typeface="Arial" panose="020B0604020202020204" pitchFamily="34" charset="0"/>
              </a:rPr>
              <a:t>Tarawali</a:t>
            </a:r>
            <a:r>
              <a:rPr lang="en-GB" dirty="0">
                <a:latin typeface="Arial" panose="020B0604020202020204" pitchFamily="34" charset="0"/>
                <a:cs typeface="Arial" panose="020B0604020202020204" pitchFamily="34" charset="0"/>
              </a:rPr>
              <a:t> S. and R. </a:t>
            </a:r>
            <a:r>
              <a:rPr lang="en-GB" dirty="0" err="1">
                <a:latin typeface="Arial" panose="020B0604020202020204" pitchFamily="34" charset="0"/>
                <a:cs typeface="Arial" panose="020B0604020202020204" pitchFamily="34" charset="0"/>
              </a:rPr>
              <a:t>Tabo</a:t>
            </a:r>
            <a:r>
              <a:rPr lang="en-GB" dirty="0">
                <a:latin typeface="Arial" panose="020B0604020202020204" pitchFamily="34" charset="0"/>
                <a:cs typeface="Arial" panose="020B0604020202020204" pitchFamily="34" charset="0"/>
              </a:rPr>
              <a:t>. (2001). Soil fertility management and cowpea production in the Semi-Arid tropics of West Africa. Paper </a:t>
            </a:r>
            <a:r>
              <a:rPr lang="en-GB" dirty="0" err="1">
                <a:latin typeface="Arial" panose="020B0604020202020204" pitchFamily="34" charset="0"/>
                <a:cs typeface="Arial" panose="020B0604020202020204" pitchFamily="34" charset="0"/>
              </a:rPr>
              <a:t>forthe</a:t>
            </a:r>
            <a:r>
              <a:rPr lang="en-GB" dirty="0">
                <a:latin typeface="Arial" panose="020B0604020202020204" pitchFamily="34" charset="0"/>
                <a:cs typeface="Arial" panose="020B0604020202020204" pitchFamily="34" charset="0"/>
              </a:rPr>
              <a:t> World Cowpea Research Conference III held at IITA, Ibadan, Nigeria, 4-7 September 2000.</a:t>
            </a:r>
          </a:p>
          <a:p>
            <a:pPr lvl="0"/>
            <a:r>
              <a:rPr lang="en-GB" dirty="0">
                <a:latin typeface="Arial" panose="020B0604020202020204" pitchFamily="34" charset="0"/>
                <a:cs typeface="Arial" panose="020B0604020202020204" pitchFamily="34" charset="0"/>
              </a:rPr>
              <a:t>Bangladesh (2008). Bangladesh Climate Change Strategy and Action Plan. Government of the People’s Republic of Bangladesh. </a:t>
            </a:r>
          </a:p>
          <a:p>
            <a:pPr lvl="0"/>
            <a:r>
              <a:rPr lang="en-GB" dirty="0" err="1">
                <a:latin typeface="Arial" panose="020B0604020202020204" pitchFamily="34" charset="0"/>
                <a:cs typeface="Arial" panose="020B0604020202020204" pitchFamily="34" charset="0"/>
              </a:rPr>
              <a:t>Bours</a:t>
            </a:r>
            <a:r>
              <a:rPr lang="en-GB" dirty="0">
                <a:latin typeface="Arial" panose="020B0604020202020204" pitchFamily="34" charset="0"/>
                <a:cs typeface="Arial" panose="020B0604020202020204" pitchFamily="34" charset="0"/>
              </a:rPr>
              <a:t>, D., </a:t>
            </a:r>
            <a:r>
              <a:rPr lang="en-GB" dirty="0" err="1">
                <a:latin typeface="Arial" panose="020B0604020202020204" pitchFamily="34" charset="0"/>
                <a:cs typeface="Arial" panose="020B0604020202020204" pitchFamily="34" charset="0"/>
              </a:rPr>
              <a:t>McGlnn</a:t>
            </a:r>
            <a:r>
              <a:rPr lang="en-GB" dirty="0">
                <a:latin typeface="Arial" panose="020B0604020202020204" pitchFamily="34" charset="0"/>
                <a:cs typeface="Arial" panose="020B0604020202020204" pitchFamily="34" charset="0"/>
              </a:rPr>
              <a:t>, C and Pringle, P (2014). Monitoring and Evaluation for climate change adaptation and resilience: A synthesis of tools, framework and approaches: second edition. </a:t>
            </a:r>
          </a:p>
          <a:p>
            <a:pPr lvl="0"/>
            <a:r>
              <a:rPr lang="en-GB" dirty="0">
                <a:latin typeface="Arial" panose="020B0604020202020204" pitchFamily="34" charset="0"/>
                <a:cs typeface="Arial" panose="020B0604020202020204" pitchFamily="34" charset="0"/>
              </a:rPr>
              <a:t>Butter, R. A (2005). Nigeria has worst deforestation rate, FAO revises figures. </a:t>
            </a:r>
          </a:p>
          <a:p>
            <a:r>
              <a:rPr lang="en-GB" sz="2800" dirty="0">
                <a:latin typeface="Arial" panose="020B0604020202020204" pitchFamily="34" charset="0"/>
                <a:cs typeface="Arial" panose="020B0604020202020204" pitchFamily="34" charset="0"/>
              </a:rPr>
              <a:t>Conti, S, </a:t>
            </a:r>
            <a:r>
              <a:rPr lang="en-GB" sz="2800" dirty="0" err="1">
                <a:latin typeface="Arial" panose="020B0604020202020204" pitchFamily="34" charset="0"/>
                <a:cs typeface="Arial" panose="020B0604020202020204" pitchFamily="34" charset="0"/>
              </a:rPr>
              <a:t>Meli</a:t>
            </a:r>
            <a:r>
              <a:rPr lang="en-GB" sz="2800" dirty="0">
                <a:latin typeface="Arial" panose="020B0604020202020204" pitchFamily="34" charset="0"/>
                <a:cs typeface="Arial" panose="020B0604020202020204" pitchFamily="34" charset="0"/>
              </a:rPr>
              <a:t>, P., </a:t>
            </a:r>
            <a:r>
              <a:rPr lang="en-GB" sz="2800" dirty="0" err="1">
                <a:latin typeface="Arial" panose="020B0604020202020204" pitchFamily="34" charset="0"/>
                <a:cs typeface="Arial" panose="020B0604020202020204" pitchFamily="34" charset="0"/>
              </a:rPr>
              <a:t>Minelli</a:t>
            </a:r>
            <a:r>
              <a:rPr lang="en-GB" sz="2800" dirty="0">
                <a:latin typeface="Arial" panose="020B0604020202020204" pitchFamily="34" charset="0"/>
                <a:cs typeface="Arial" panose="020B0604020202020204" pitchFamily="34" charset="0"/>
              </a:rPr>
              <a:t>, G., </a:t>
            </a:r>
            <a:r>
              <a:rPr lang="en-GB" sz="2800" dirty="0" err="1">
                <a:latin typeface="Arial" panose="020B0604020202020204" pitchFamily="34" charset="0"/>
                <a:cs typeface="Arial" panose="020B0604020202020204" pitchFamily="34" charset="0"/>
              </a:rPr>
              <a:t>Solimini</a:t>
            </a:r>
            <a:r>
              <a:rPr lang="en-GB" sz="2800" dirty="0">
                <a:latin typeface="Arial" panose="020B0604020202020204" pitchFamily="34" charset="0"/>
                <a:cs typeface="Arial" panose="020B0604020202020204" pitchFamily="34" charset="0"/>
              </a:rPr>
              <a:t>, R., </a:t>
            </a:r>
            <a:r>
              <a:rPr lang="en-GB" sz="2800" dirty="0" err="1">
                <a:latin typeface="Arial" panose="020B0604020202020204" pitchFamily="34" charset="0"/>
                <a:cs typeface="Arial" panose="020B0604020202020204" pitchFamily="34" charset="0"/>
              </a:rPr>
              <a:t>Toccaceli</a:t>
            </a:r>
            <a:r>
              <a:rPr lang="en-GB" sz="2800" dirty="0">
                <a:latin typeface="Arial" panose="020B0604020202020204" pitchFamily="34" charset="0"/>
                <a:cs typeface="Arial" panose="020B0604020202020204" pitchFamily="34" charset="0"/>
              </a:rPr>
              <a:t>, V., </a:t>
            </a:r>
            <a:r>
              <a:rPr lang="en-GB" sz="2800" dirty="0" err="1">
                <a:latin typeface="Arial" panose="020B0604020202020204" pitchFamily="34" charset="0"/>
                <a:cs typeface="Arial" panose="020B0604020202020204" pitchFamily="34" charset="0"/>
              </a:rPr>
              <a:t>Vichi</a:t>
            </a:r>
            <a:r>
              <a:rPr lang="en-GB" sz="2800" dirty="0">
                <a:latin typeface="Arial" panose="020B0604020202020204" pitchFamily="34" charset="0"/>
                <a:cs typeface="Arial" panose="020B0604020202020204" pitchFamily="34" charset="0"/>
              </a:rPr>
              <a:t>, M  2003. Epidemiologic Study of Mortality during the summer heat waves in Italy. Environ Res 98:390-9.</a:t>
            </a:r>
          </a:p>
          <a:p>
            <a:endParaRPr lang="en-GB" dirty="0" smtClean="0">
              <a:latin typeface="Arial" panose="020B0604020202020204" pitchFamily="34" charset="0"/>
              <a:cs typeface="Arial" panose="020B0604020202020204" pitchFamily="34" charset="0"/>
            </a:endParaRPr>
          </a:p>
          <a:p>
            <a:endParaRPr lang="en-GB" dirty="0"/>
          </a:p>
        </p:txBody>
      </p:sp>
      <p:sp>
        <p:nvSpPr>
          <p:cNvPr id="2" name="Title 1"/>
          <p:cNvSpPr>
            <a:spLocks noGrp="1"/>
          </p:cNvSpPr>
          <p:nvPr>
            <p:ph type="title"/>
          </p:nvPr>
        </p:nvSpPr>
        <p:spPr/>
        <p:txBody>
          <a:bodyPr/>
          <a:lstStyle/>
          <a:p>
            <a:r>
              <a:rPr lang="en-GB" sz="2400" b="1" dirty="0" smtClean="0">
                <a:solidFill>
                  <a:schemeClr val="tx1"/>
                </a:solidFill>
                <a:latin typeface="Arial" panose="020B0604020202020204" pitchFamily="34" charset="0"/>
                <a:cs typeface="Arial" panose="020B0604020202020204" pitchFamily="34" charset="0"/>
              </a:rPr>
              <a:t>References</a:t>
            </a:r>
            <a:r>
              <a:rPr lang="en-GB" dirty="0" smtClean="0"/>
              <a:t> </a:t>
            </a:r>
            <a:endParaRPr lang="en-GB" dirty="0"/>
          </a:p>
        </p:txBody>
      </p:sp>
    </p:spTree>
    <p:extLst>
      <p:ext uri="{BB962C8B-B14F-4D97-AF65-F5344CB8AC3E}">
        <p14:creationId xmlns:p14="http://schemas.microsoft.com/office/powerpoint/2010/main" val="223305126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1100" dirty="0">
                <a:latin typeface="Arial" panose="020B0604020202020204" pitchFamily="34" charset="0"/>
                <a:cs typeface="Arial" panose="020B0604020202020204" pitchFamily="34" charset="0"/>
              </a:rPr>
              <a:t>UNFPA (2008). Population Growth and Climate Change. Linking Population, poverty and Development. Frame of UNFPA’s Agenda. </a:t>
            </a:r>
          </a:p>
          <a:p>
            <a:r>
              <a:rPr lang="en-GB" sz="1100" dirty="0" smtClean="0">
                <a:latin typeface="Arial" panose="020B0604020202020204" pitchFamily="34" charset="0"/>
                <a:cs typeface="Arial" panose="020B0604020202020204" pitchFamily="34" charset="0"/>
              </a:rPr>
              <a:t>IPPC </a:t>
            </a:r>
            <a:r>
              <a:rPr lang="en-GB" sz="1100" dirty="0">
                <a:latin typeface="Arial" panose="020B0604020202020204" pitchFamily="34" charset="0"/>
                <a:cs typeface="Arial" panose="020B0604020202020204" pitchFamily="34" charset="0"/>
              </a:rPr>
              <a:t>2007. Fourth Assessment Report: Climate Change. The physical Science. </a:t>
            </a:r>
            <a:endParaRPr lang="en-GB" sz="1100" dirty="0" smtClean="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Haines</a:t>
            </a:r>
            <a:r>
              <a:rPr lang="en-GB" sz="1100" dirty="0">
                <a:latin typeface="Arial" panose="020B0604020202020204" pitchFamily="34" charset="0"/>
                <a:cs typeface="Arial" panose="020B0604020202020204" pitchFamily="34" charset="0"/>
              </a:rPr>
              <a:t>, A., </a:t>
            </a:r>
            <a:r>
              <a:rPr lang="en-GB" sz="1100" dirty="0" err="1">
                <a:latin typeface="Arial" panose="020B0604020202020204" pitchFamily="34" charset="0"/>
                <a:cs typeface="Arial" panose="020B0604020202020204" pitchFamily="34" charset="0"/>
              </a:rPr>
              <a:t>Kovats</a:t>
            </a:r>
            <a:r>
              <a:rPr lang="en-GB" sz="1100" dirty="0">
                <a:latin typeface="Arial" panose="020B0604020202020204" pitchFamily="34" charset="0"/>
                <a:cs typeface="Arial" panose="020B0604020202020204" pitchFamily="34" charset="0"/>
              </a:rPr>
              <a:t>, R.S., Campbell-</a:t>
            </a:r>
            <a:r>
              <a:rPr lang="en-GB" sz="1100" dirty="0" err="1">
                <a:latin typeface="Arial" panose="020B0604020202020204" pitchFamily="34" charset="0"/>
                <a:cs typeface="Arial" panose="020B0604020202020204" pitchFamily="34" charset="0"/>
              </a:rPr>
              <a:t>Lendrum</a:t>
            </a:r>
            <a:r>
              <a:rPr lang="en-GB" sz="1100" dirty="0">
                <a:latin typeface="Arial" panose="020B0604020202020204" pitchFamily="34" charset="0"/>
                <a:cs typeface="Arial" panose="020B0604020202020204" pitchFamily="34" charset="0"/>
              </a:rPr>
              <a:t>, D., </a:t>
            </a:r>
            <a:r>
              <a:rPr lang="en-GB" sz="1100" dirty="0" err="1">
                <a:latin typeface="Arial" panose="020B0604020202020204" pitchFamily="34" charset="0"/>
                <a:cs typeface="Arial" panose="020B0604020202020204" pitchFamily="34" charset="0"/>
              </a:rPr>
              <a:t>Corvalan</a:t>
            </a:r>
            <a:r>
              <a:rPr lang="en-GB" sz="1100" dirty="0">
                <a:latin typeface="Arial" panose="020B0604020202020204" pitchFamily="34" charset="0"/>
                <a:cs typeface="Arial" panose="020B0604020202020204" pitchFamily="34" charset="0"/>
              </a:rPr>
              <a:t> C 2006. Climate Change and Human health: Impacts, Vulnerability and Public Health. </a:t>
            </a:r>
          </a:p>
          <a:p>
            <a:r>
              <a:rPr lang="en-GB" sz="1100" dirty="0" err="1" smtClean="0">
                <a:latin typeface="Arial" panose="020B0604020202020204" pitchFamily="34" charset="0"/>
                <a:cs typeface="Arial" panose="020B0604020202020204" pitchFamily="34" charset="0"/>
              </a:rPr>
              <a:t>Garssen</a:t>
            </a:r>
            <a:r>
              <a:rPr lang="en-GB" sz="1100" dirty="0">
                <a:latin typeface="Arial" panose="020B0604020202020204" pitchFamily="34" charset="0"/>
                <a:cs typeface="Arial" panose="020B0604020202020204" pitchFamily="34" charset="0"/>
              </a:rPr>
              <a:t>, J., </a:t>
            </a:r>
            <a:r>
              <a:rPr lang="en-GB" sz="1100" dirty="0" err="1">
                <a:latin typeface="Arial" panose="020B0604020202020204" pitchFamily="34" charset="0"/>
                <a:cs typeface="Arial" panose="020B0604020202020204" pitchFamily="34" charset="0"/>
              </a:rPr>
              <a:t>Harmsen</a:t>
            </a:r>
            <a:r>
              <a:rPr lang="en-GB" sz="1100" dirty="0">
                <a:latin typeface="Arial" panose="020B0604020202020204" pitchFamily="34" charset="0"/>
                <a:cs typeface="Arial" panose="020B0604020202020204" pitchFamily="34" charset="0"/>
              </a:rPr>
              <a:t>, C., de Beer, J., 2005. The effect of summer 2003 heat waves on mortality in Netherlands. Euro </a:t>
            </a:r>
            <a:r>
              <a:rPr lang="en-GB" sz="1100" dirty="0" err="1">
                <a:latin typeface="Arial" panose="020B0604020202020204" pitchFamily="34" charset="0"/>
                <a:cs typeface="Arial" panose="020B0604020202020204" pitchFamily="34" charset="0"/>
              </a:rPr>
              <a:t>Survell</a:t>
            </a:r>
            <a:r>
              <a:rPr lang="en-GB" sz="1100" dirty="0">
                <a:latin typeface="Arial" panose="020B0604020202020204" pitchFamily="34" charset="0"/>
                <a:cs typeface="Arial" panose="020B0604020202020204" pitchFamily="34" charset="0"/>
              </a:rPr>
              <a:t> 10(7) 165-7. </a:t>
            </a:r>
          </a:p>
          <a:p>
            <a:r>
              <a:rPr lang="en-GB" sz="1100" dirty="0" err="1" smtClean="0">
                <a:latin typeface="Arial" panose="020B0604020202020204" pitchFamily="34" charset="0"/>
                <a:cs typeface="Arial" panose="020B0604020202020204" pitchFamily="34" charset="0"/>
              </a:rPr>
              <a:t>Enting</a:t>
            </a:r>
            <a:r>
              <a:rPr lang="en-GB" sz="1100" dirty="0" smtClean="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I.G &amp; </a:t>
            </a:r>
            <a:r>
              <a:rPr lang="en-GB" sz="1100" dirty="0" err="1">
                <a:latin typeface="Arial" panose="020B0604020202020204" pitchFamily="34" charset="0"/>
                <a:cs typeface="Arial" panose="020B0604020202020204" pitchFamily="34" charset="0"/>
              </a:rPr>
              <a:t>Pearman</a:t>
            </a:r>
            <a:r>
              <a:rPr lang="en-GB" sz="1100" dirty="0">
                <a:latin typeface="Arial" panose="020B0604020202020204" pitchFamily="34" charset="0"/>
                <a:cs typeface="Arial" panose="020B0604020202020204" pitchFamily="34" charset="0"/>
              </a:rPr>
              <a:t> 1986. The use of Observation in Calibrating and validating carbon cycle models. Pp. 425-458. A global analysis </a:t>
            </a:r>
          </a:p>
          <a:p>
            <a:r>
              <a:rPr lang="en-GB" sz="1100" dirty="0" smtClean="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Enting</a:t>
            </a:r>
            <a:r>
              <a:rPr lang="en-GB" sz="1100" dirty="0">
                <a:latin typeface="Arial" panose="020B0604020202020204" pitchFamily="34" charset="0"/>
                <a:cs typeface="Arial" panose="020B0604020202020204" pitchFamily="34" charset="0"/>
              </a:rPr>
              <a:t> 2000. Constraints on the atmospheric carbon budget from spatial distribution of Co2.(Cambridge University press). </a:t>
            </a:r>
          </a:p>
          <a:p>
            <a:r>
              <a:rPr lang="en-GB" sz="1100" dirty="0" smtClean="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Houghton, J.T., Ding, Y., Griggs, D.J., </a:t>
            </a:r>
            <a:r>
              <a:rPr lang="en-GB" sz="1100" dirty="0" err="1">
                <a:latin typeface="Arial" panose="020B0604020202020204" pitchFamily="34" charset="0"/>
                <a:cs typeface="Arial" panose="020B0604020202020204" pitchFamily="34" charset="0"/>
              </a:rPr>
              <a:t>Noguer</a:t>
            </a:r>
            <a:r>
              <a:rPr lang="en-GB" sz="1100" dirty="0">
                <a:latin typeface="Arial" panose="020B0604020202020204" pitchFamily="34" charset="0"/>
                <a:cs typeface="Arial" panose="020B0604020202020204" pitchFamily="34" charset="0"/>
              </a:rPr>
              <a:t>, M., van der Linden, P.J., </a:t>
            </a:r>
            <a:r>
              <a:rPr lang="en-GB" sz="1100" dirty="0" err="1">
                <a:latin typeface="Arial" panose="020B0604020202020204" pitchFamily="34" charset="0"/>
                <a:cs typeface="Arial" panose="020B0604020202020204" pitchFamily="34" charset="0"/>
              </a:rPr>
              <a:t>Xiaosu</a:t>
            </a:r>
            <a:r>
              <a:rPr lang="en-GB" sz="1100" dirty="0">
                <a:latin typeface="Arial" panose="020B0604020202020204" pitchFamily="34" charset="0"/>
                <a:cs typeface="Arial" panose="020B0604020202020204" pitchFamily="34" charset="0"/>
              </a:rPr>
              <a:t>, D and </a:t>
            </a:r>
            <a:r>
              <a:rPr lang="en-GB" sz="1100" dirty="0" err="1">
                <a:latin typeface="Arial" panose="020B0604020202020204" pitchFamily="34" charset="0"/>
                <a:cs typeface="Arial" panose="020B0604020202020204" pitchFamily="34" charset="0"/>
              </a:rPr>
              <a:t>Maskell</a:t>
            </a:r>
            <a:r>
              <a:rPr lang="en-GB" sz="1100" dirty="0">
                <a:latin typeface="Arial" panose="020B0604020202020204" pitchFamily="34" charset="0"/>
                <a:cs typeface="Arial" panose="020B0604020202020204" pitchFamily="34" charset="0"/>
              </a:rPr>
              <a:t>, K (2001). Climate Change: The Scientific Basis. Cambridge University Press, New York. </a:t>
            </a:r>
          </a:p>
          <a:p>
            <a:r>
              <a:rPr lang="en-GB" sz="1100" dirty="0" smtClean="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Wigley</a:t>
            </a:r>
            <a:r>
              <a:rPr lang="en-GB" sz="1100" dirty="0">
                <a:latin typeface="Arial" panose="020B0604020202020204" pitchFamily="34" charset="0"/>
                <a:cs typeface="Arial" panose="020B0604020202020204" pitchFamily="34" charset="0"/>
              </a:rPr>
              <a:t>, T.M.L (1993). Balancing the Carbon Budget: Implication for projections of future carbon dioxide concentrations. </a:t>
            </a:r>
            <a:r>
              <a:rPr lang="en-GB" sz="1100" dirty="0" err="1">
                <a:latin typeface="Arial" panose="020B0604020202020204" pitchFamily="34" charset="0"/>
                <a:cs typeface="Arial" panose="020B0604020202020204" pitchFamily="34" charset="0"/>
              </a:rPr>
              <a:t>Tellus</a:t>
            </a:r>
            <a:r>
              <a:rPr lang="en-GB" sz="1100" dirty="0">
                <a:latin typeface="Arial" panose="020B0604020202020204" pitchFamily="34" charset="0"/>
                <a:cs typeface="Arial" panose="020B0604020202020204" pitchFamily="34" charset="0"/>
              </a:rPr>
              <a:t> 409-425. </a:t>
            </a:r>
          </a:p>
          <a:p>
            <a:endParaRPr lang="en-GB" sz="11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p:txBody>
          <a:bodyPr/>
          <a:lstStyle/>
          <a:p>
            <a:r>
              <a:rPr lang="en-GB" sz="2400" dirty="0" smtClean="0">
                <a:solidFill>
                  <a:schemeClr val="tx1"/>
                </a:solidFill>
                <a:latin typeface="Arial" panose="020B0604020202020204" pitchFamily="34" charset="0"/>
                <a:cs typeface="Arial" panose="020B0604020202020204" pitchFamily="34" charset="0"/>
              </a:rPr>
              <a:t>References</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15664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683</TotalTime>
  <Words>1692</Words>
  <Application>Microsoft Office PowerPoint</Application>
  <PresentationFormat>On-screen Show (4:3)</PresentationFormat>
  <Paragraphs>216</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Concourse</vt:lpstr>
      <vt:lpstr>An evaluation of Mainstreaming Climate Change Adaptation into Development Planning for Nigeria </vt:lpstr>
      <vt:lpstr>Background </vt:lpstr>
      <vt:lpstr>Aim </vt:lpstr>
      <vt:lpstr>        Atmospheric C02 concentration          </vt:lpstr>
      <vt:lpstr> </vt:lpstr>
      <vt:lpstr> Climate change and Agriculture  </vt:lpstr>
      <vt:lpstr>Study Area</vt:lpstr>
      <vt:lpstr>Agriculture in Nigeria </vt:lpstr>
      <vt:lpstr>Methodology </vt:lpstr>
      <vt:lpstr>States and Agro-ecological zones </vt:lpstr>
      <vt:lpstr>Perception of climate change in Nigeria       </vt:lpstr>
      <vt:lpstr>Result and Discussion (Section 1) </vt:lpstr>
      <vt:lpstr>Result and Discussion (Section 1) </vt:lpstr>
      <vt:lpstr>Result and Discussion (Section 2) </vt:lpstr>
      <vt:lpstr>Result and Discussion (Section 2) </vt:lpstr>
      <vt:lpstr>Conclusion and Recommendation </vt:lpstr>
      <vt:lpstr>Conclusion and Recommendation </vt:lpstr>
      <vt:lpstr>References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of Mainstreaming Climate Change Adaptation into Development Planning for Nigeria</dc:title>
  <dc:creator>Ibeabuchi Kelechi Obinna</dc:creator>
  <cp:lastModifiedBy>Ibeabuchi Kelechi Obinna</cp:lastModifiedBy>
  <cp:revision>39</cp:revision>
  <cp:lastPrinted>2015-05-06T14:52:40Z</cp:lastPrinted>
  <dcterms:created xsi:type="dcterms:W3CDTF">2015-03-02T08:22:17Z</dcterms:created>
  <dcterms:modified xsi:type="dcterms:W3CDTF">2015-05-06T14:53:25Z</dcterms:modified>
</cp:coreProperties>
</file>