
<file path=[Content_Types].xml><?xml version="1.0" encoding="utf-8"?>
<Types xmlns="http://schemas.openxmlformats.org/package/2006/content-types">
  <Default Extension="jfif"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handoutMasterIdLst>
    <p:handoutMasterId r:id="rId4"/>
  </p:handoutMasterIdLst>
  <p:sldIdLst>
    <p:sldId id="256" r:id="rId2"/>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94721" autoAdjust="0"/>
  </p:normalViewPr>
  <p:slideViewPr>
    <p:cSldViewPr snapToGrid="0">
      <p:cViewPr>
        <p:scale>
          <a:sx n="25" d="100"/>
          <a:sy n="25" d="100"/>
        </p:scale>
        <p:origin x="-186" y="-225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2/13/2020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2/13/2020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change </a:t>
            </a:r>
            <a:r>
              <a:rPr lang="en-US"/>
              <a:t>this poster, </a:t>
            </a:r>
            <a:r>
              <a:rPr lang="en-US" dirty="0"/>
              <a:t>replace our sample content with your own. Or, if you'd rather start from a clean slate, press the New Slide button on the Home tab to insert a new page. Now enter your text and pictures in the empty placeholders. If you need more placeholders for titles, subtitles or body text, copy any of the existing placeholders, then drag the new one into place.</a:t>
            </a:r>
          </a:p>
        </p:txBody>
      </p:sp>
      <p:sp>
        <p:nvSpPr>
          <p:cNvPr id="4" name="Slide Number Placeholder 3"/>
          <p:cNvSpPr>
            <a:spLocks noGrp="1"/>
          </p:cNvSpPr>
          <p:nvPr>
            <p:ph type="sldNum" sz="quarter" idx="10"/>
          </p:nvPr>
        </p:nvSpPr>
        <p:spPr/>
        <p:txBody>
          <a:bodyPr/>
          <a:lstStyle/>
          <a:p>
            <a:fld id="{37C7F044-5458-4B2E-BFA0-52AAA1C529D4}" type="slidenum">
              <a:rPr lang="en-US" smtClean="0"/>
              <a:t>1</a:t>
            </a:fld>
            <a:endParaRPr lang="en-US"/>
          </a:p>
        </p:txBody>
      </p:sp>
    </p:spTree>
    <p:extLst>
      <p:ext uri="{BB962C8B-B14F-4D97-AF65-F5344CB8AC3E}">
        <p14:creationId xmlns:p14="http://schemas.microsoft.com/office/powerpoint/2010/main" val="3872615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Add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2/13/2020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2/13/2020</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fif"/><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563162"/>
            <a:ext cx="30175200" cy="2590599"/>
          </a:xfrm>
        </p:spPr>
        <p:txBody>
          <a:bodyPr>
            <a:normAutofit/>
          </a:bodyPr>
          <a:lstStyle/>
          <a:p>
            <a:r>
              <a:rPr lang="en-US" dirty="0"/>
              <a:t>Timber</a:t>
            </a:r>
            <a:br>
              <a:rPr lang="en-US" dirty="0"/>
            </a:br>
            <a:r>
              <a:rPr lang="en-US" sz="6600" dirty="0"/>
              <a:t>Life Cycle Assessment</a:t>
            </a:r>
          </a:p>
        </p:txBody>
      </p:sp>
      <p:sp>
        <p:nvSpPr>
          <p:cNvPr id="67" name="Text Placeholder 66"/>
          <p:cNvSpPr>
            <a:spLocks noGrp="1"/>
          </p:cNvSpPr>
          <p:nvPr>
            <p:ph type="body" sz="quarter" idx="13"/>
          </p:nvPr>
        </p:nvSpPr>
        <p:spPr/>
        <p:txBody>
          <a:bodyPr/>
          <a:lstStyle/>
          <a:p>
            <a:r>
              <a:rPr lang="en-US" dirty="0"/>
              <a:t>Introduction</a:t>
            </a:r>
          </a:p>
        </p:txBody>
      </p:sp>
      <p:sp>
        <p:nvSpPr>
          <p:cNvPr id="11" name="Content Placeholder 10"/>
          <p:cNvSpPr>
            <a:spLocks noGrp="1"/>
          </p:cNvSpPr>
          <p:nvPr>
            <p:ph sz="quarter" idx="38"/>
          </p:nvPr>
        </p:nvSpPr>
        <p:spPr>
          <a:xfrm>
            <a:off x="1143000" y="7114032"/>
            <a:ext cx="12801600" cy="7562386"/>
          </a:xfrm>
        </p:spPr>
        <p:txBody>
          <a:bodyPr/>
          <a:lstStyle/>
          <a:p>
            <a:r>
              <a:rPr lang="en-GB" dirty="0"/>
              <a:t>Life cycle assessment (LCA) is a performance-based approach for evaluating the environmental impacts the selection of building materials has.</a:t>
            </a:r>
          </a:p>
          <a:p>
            <a:r>
              <a:rPr lang="en-GB" dirty="0"/>
              <a:t>Given the lifetime of a house through raw material processing to production, storage, construction, usage, repair and disposal or recycling timber performs better than concrete and steel in terms of embodied electricity, air and water emissions, environmental impact and capacity for global warming.</a:t>
            </a:r>
          </a:p>
          <a:p>
            <a:r>
              <a:rPr lang="en-GB" dirty="0"/>
              <a:t>Bearing in mind sustainable architecture and LCA-based methods that recognise the lowest impact options, more designers will become acquainted with the sustainability benefits of wood and wood products as the construction material of choice for an increasing range of applications.</a:t>
            </a:r>
            <a:endParaRPr lang="en-US" dirty="0"/>
          </a:p>
        </p:txBody>
      </p:sp>
      <p:sp>
        <p:nvSpPr>
          <p:cNvPr id="7" name="Text Placeholder 6"/>
          <p:cNvSpPr>
            <a:spLocks noGrp="1"/>
          </p:cNvSpPr>
          <p:nvPr>
            <p:ph type="body" sz="quarter" idx="17"/>
          </p:nvPr>
        </p:nvSpPr>
        <p:spPr>
          <a:xfrm>
            <a:off x="1143000" y="14950440"/>
            <a:ext cx="12801600" cy="1219200"/>
          </a:xfrm>
        </p:spPr>
        <p:txBody>
          <a:bodyPr/>
          <a:lstStyle/>
          <a:p>
            <a:r>
              <a:rPr lang="en-US" dirty="0"/>
              <a:t>Stage 1 - Extraction</a:t>
            </a:r>
          </a:p>
        </p:txBody>
      </p:sp>
      <p:sp>
        <p:nvSpPr>
          <p:cNvPr id="12" name="Content Placeholder 11"/>
          <p:cNvSpPr>
            <a:spLocks noGrp="1"/>
          </p:cNvSpPr>
          <p:nvPr>
            <p:ph sz="quarter" idx="25"/>
          </p:nvPr>
        </p:nvSpPr>
        <p:spPr/>
        <p:txBody>
          <a:bodyPr>
            <a:normAutofit lnSpcReduction="10000"/>
          </a:bodyPr>
          <a:lstStyle/>
          <a:p>
            <a:r>
              <a:rPr lang="en-US" dirty="0"/>
              <a:t>The timber is firstly harvested from a sustainable forest. The mechanical machinery advancements mean that we are able to cut down hundreds of sustainable trees in one day. </a:t>
            </a:r>
          </a:p>
          <a:p>
            <a:r>
              <a:rPr lang="en-US" dirty="0"/>
              <a:t>Once the trees have been chopped down they are then ready to be transported to a sawmill, where this will be cut down into boards.</a:t>
            </a:r>
          </a:p>
          <a:p>
            <a:r>
              <a:rPr lang="en-US" dirty="0"/>
              <a:t>Before these timber logs are cut, they are kept in large warehouses. This is where they will be seasoned before being cut.</a:t>
            </a:r>
          </a:p>
          <a:p>
            <a:r>
              <a:rPr lang="en-US" dirty="0"/>
              <a:t>Seasoning the timber means to remove large proportions of water content that remain in the timber.</a:t>
            </a:r>
          </a:p>
          <a:p>
            <a:r>
              <a:rPr lang="en-US" dirty="0"/>
              <a:t>They can alternatively be kiln dry but this uses far more energy and is expensive to do.</a:t>
            </a:r>
          </a:p>
          <a:p>
            <a:pPr marL="0" indent="0">
              <a:buNone/>
            </a:pPr>
            <a:endParaRPr lang="en-US" dirty="0"/>
          </a:p>
        </p:txBody>
      </p:sp>
      <p:sp>
        <p:nvSpPr>
          <p:cNvPr id="8" name="Text Placeholder 7"/>
          <p:cNvSpPr>
            <a:spLocks noGrp="1"/>
          </p:cNvSpPr>
          <p:nvPr>
            <p:ph type="body" sz="quarter" idx="19"/>
          </p:nvPr>
        </p:nvSpPr>
        <p:spPr/>
        <p:txBody>
          <a:bodyPr/>
          <a:lstStyle/>
          <a:p>
            <a:r>
              <a:rPr lang="en-US" dirty="0"/>
              <a:t>Stage 2 - Manufacturing </a:t>
            </a:r>
          </a:p>
        </p:txBody>
      </p:sp>
      <p:sp>
        <p:nvSpPr>
          <p:cNvPr id="9" name="Text Placeholder 8"/>
          <p:cNvSpPr>
            <a:spLocks noGrp="1"/>
          </p:cNvSpPr>
          <p:nvPr>
            <p:ph type="body" sz="quarter" idx="21"/>
          </p:nvPr>
        </p:nvSpPr>
        <p:spPr/>
        <p:txBody>
          <a:bodyPr/>
          <a:lstStyle/>
          <a:p>
            <a:r>
              <a:rPr lang="en-US" dirty="0"/>
              <a:t>Stage 3 - Transport</a:t>
            </a:r>
          </a:p>
        </p:txBody>
      </p:sp>
      <p:sp>
        <p:nvSpPr>
          <p:cNvPr id="70" name="Text Placeholder 69"/>
          <p:cNvSpPr>
            <a:spLocks noGrp="1"/>
          </p:cNvSpPr>
          <p:nvPr>
            <p:ph type="body" sz="quarter" idx="40"/>
          </p:nvPr>
        </p:nvSpPr>
        <p:spPr>
          <a:xfrm>
            <a:off x="15544800" y="17715267"/>
            <a:ext cx="12801600" cy="1219200"/>
          </a:xfrm>
        </p:spPr>
        <p:txBody>
          <a:bodyPr/>
          <a:lstStyle/>
          <a:p>
            <a:r>
              <a:rPr lang="en-US" dirty="0"/>
              <a:t>Stage 4 - Construction</a:t>
            </a:r>
          </a:p>
        </p:txBody>
      </p:sp>
      <p:sp>
        <p:nvSpPr>
          <p:cNvPr id="16" name="Text Placeholder 15"/>
          <p:cNvSpPr>
            <a:spLocks noGrp="1"/>
          </p:cNvSpPr>
          <p:nvPr>
            <p:ph type="body" sz="quarter" idx="29"/>
          </p:nvPr>
        </p:nvSpPr>
        <p:spPr>
          <a:xfrm>
            <a:off x="15544800" y="24032635"/>
            <a:ext cx="12801600" cy="1219200"/>
          </a:xfrm>
        </p:spPr>
        <p:txBody>
          <a:bodyPr/>
          <a:lstStyle/>
          <a:p>
            <a:r>
              <a:rPr lang="en-US" dirty="0"/>
              <a:t>Stage 5 - Use</a:t>
            </a:r>
          </a:p>
        </p:txBody>
      </p:sp>
      <p:sp>
        <p:nvSpPr>
          <p:cNvPr id="17" name="Content Placeholder 16"/>
          <p:cNvSpPr>
            <a:spLocks noGrp="1"/>
          </p:cNvSpPr>
          <p:nvPr>
            <p:ph sz="quarter" idx="30"/>
          </p:nvPr>
        </p:nvSpPr>
        <p:spPr>
          <a:xfrm>
            <a:off x="15544800" y="25354855"/>
            <a:ext cx="12801600" cy="7296912"/>
          </a:xfrm>
        </p:spPr>
        <p:txBody>
          <a:bodyPr/>
          <a:lstStyle/>
          <a:p>
            <a:r>
              <a:rPr lang="en-US" dirty="0"/>
              <a:t>Timber can be use for all elements of construction and has many more applications.</a:t>
            </a:r>
          </a:p>
          <a:p>
            <a:r>
              <a:rPr lang="en-US" dirty="0"/>
              <a:t>Even for heavy construction works, timber can be used for roof trusses, columns or can be used as a frame for a building.</a:t>
            </a:r>
          </a:p>
          <a:p>
            <a:r>
              <a:rPr lang="en-US" dirty="0"/>
              <a:t>Light aspects of construction work as in windows, roofing, doors and can be used for flooring.</a:t>
            </a:r>
          </a:p>
          <a:p>
            <a:r>
              <a:rPr lang="en-US" dirty="0"/>
              <a:t>Temporary works can use timber for shoring, strutting and the packing of materials.</a:t>
            </a:r>
          </a:p>
          <a:p>
            <a:r>
              <a:rPr lang="en-US" dirty="0"/>
              <a:t>Timber is very popular for use as decoration such as staircases and furniture.</a:t>
            </a:r>
          </a:p>
          <a:p>
            <a:r>
              <a:rPr lang="en-US" dirty="0"/>
              <a:t>As you can see timber is a universal material and can be used for literally anything.</a:t>
            </a:r>
          </a:p>
        </p:txBody>
      </p:sp>
      <p:sp>
        <p:nvSpPr>
          <p:cNvPr id="18" name="Text Placeholder 17"/>
          <p:cNvSpPr>
            <a:spLocks noGrp="1"/>
          </p:cNvSpPr>
          <p:nvPr>
            <p:ph type="body" sz="quarter" idx="31"/>
          </p:nvPr>
        </p:nvSpPr>
        <p:spPr>
          <a:xfrm>
            <a:off x="30015180" y="5699760"/>
            <a:ext cx="12801600" cy="1219200"/>
          </a:xfrm>
        </p:spPr>
        <p:txBody>
          <a:bodyPr/>
          <a:lstStyle/>
          <a:p>
            <a:r>
              <a:rPr lang="en-US" dirty="0"/>
              <a:t>Stage 6 - End Of Life</a:t>
            </a:r>
          </a:p>
        </p:txBody>
      </p:sp>
      <p:sp>
        <p:nvSpPr>
          <p:cNvPr id="71" name="Text Placeholder 70"/>
          <p:cNvSpPr>
            <a:spLocks noGrp="1"/>
          </p:cNvSpPr>
          <p:nvPr>
            <p:ph type="body" sz="quarter" idx="41"/>
          </p:nvPr>
        </p:nvSpPr>
        <p:spPr>
          <a:xfrm>
            <a:off x="30015180" y="14066818"/>
            <a:ext cx="12801600" cy="1219200"/>
          </a:xfrm>
        </p:spPr>
        <p:txBody>
          <a:bodyPr/>
          <a:lstStyle/>
          <a:p>
            <a:r>
              <a:rPr lang="en-US" dirty="0"/>
              <a:t>Conclusion</a:t>
            </a:r>
          </a:p>
        </p:txBody>
      </p:sp>
      <p:sp>
        <p:nvSpPr>
          <p:cNvPr id="15" name="Content Placeholder 14"/>
          <p:cNvSpPr>
            <a:spLocks noGrp="1"/>
          </p:cNvSpPr>
          <p:nvPr>
            <p:ph sz="quarter" idx="42"/>
          </p:nvPr>
        </p:nvSpPr>
        <p:spPr>
          <a:xfrm>
            <a:off x="30015180" y="15351208"/>
            <a:ext cx="12733020" cy="3871503"/>
          </a:xfrm>
        </p:spPr>
        <p:txBody>
          <a:bodyPr>
            <a:normAutofit/>
          </a:bodyPr>
          <a:lstStyle/>
          <a:p>
            <a:r>
              <a:rPr lang="en-GB" dirty="0"/>
              <a:t>There is a clear case for wood as a positive material in green building and to help mitigate climate change. </a:t>
            </a:r>
          </a:p>
          <a:p>
            <a:r>
              <a:rPr lang="en-GB" dirty="0"/>
              <a:t>It is quite striking that one of the most important materials used in construction today is the same material used by early humans. It's used to make houses, dwellings and modern ways of living undoubtedly, it's the planet's most important resource.</a:t>
            </a:r>
          </a:p>
        </p:txBody>
      </p:sp>
      <p:sp>
        <p:nvSpPr>
          <p:cNvPr id="21" name="Text Placeholder 20"/>
          <p:cNvSpPr>
            <a:spLocks noGrp="1"/>
          </p:cNvSpPr>
          <p:nvPr>
            <p:ph type="body" sz="quarter" idx="34"/>
          </p:nvPr>
        </p:nvSpPr>
        <p:spPr>
          <a:xfrm>
            <a:off x="30015180" y="19454642"/>
            <a:ext cx="12801600" cy="1219200"/>
          </a:xfrm>
        </p:spPr>
        <p:txBody>
          <a:bodyPr/>
          <a:lstStyle/>
          <a:p>
            <a:r>
              <a:rPr lang="en-US" dirty="0"/>
              <a:t>Works Cited</a:t>
            </a:r>
          </a:p>
        </p:txBody>
      </p:sp>
      <p:sp>
        <p:nvSpPr>
          <p:cNvPr id="10" name="Content Placeholder 9">
            <a:extLst>
              <a:ext uri="{FF2B5EF4-FFF2-40B4-BE49-F238E27FC236}">
                <a16:creationId xmlns:a16="http://schemas.microsoft.com/office/drawing/2014/main" id="{93A61768-8E2B-4CA4-8C1C-94A622EB7AE9}"/>
              </a:ext>
            </a:extLst>
          </p:cNvPr>
          <p:cNvSpPr>
            <a:spLocks noGrp="1"/>
          </p:cNvSpPr>
          <p:nvPr>
            <p:ph sz="quarter" idx="27"/>
          </p:nvPr>
        </p:nvSpPr>
        <p:spPr>
          <a:xfrm>
            <a:off x="15544800" y="7071503"/>
            <a:ext cx="12801600" cy="10123588"/>
          </a:xfrm>
        </p:spPr>
        <p:txBody>
          <a:bodyPr>
            <a:normAutofit/>
          </a:bodyPr>
          <a:lstStyle/>
          <a:p>
            <a:r>
              <a:rPr lang="en-GB" dirty="0"/>
              <a:t>The transport of timber is the connection between the harvesting of the forest, sawmill, manufacturer or the merchants.</a:t>
            </a:r>
          </a:p>
          <a:p>
            <a:r>
              <a:rPr lang="en-GB" dirty="0"/>
              <a:t>This process is of high economical importance, the northern hemisphere counts for between 40% and 60% of the total price of buying wood at the sawmill. In the tropics this number is far greater.</a:t>
            </a:r>
          </a:p>
          <a:p>
            <a:r>
              <a:rPr lang="en-GB" dirty="0"/>
              <a:t>The fundamental factors affecting the transport of wood include: the scale of the operation; the geographical location of the forest and the mill, as well as the gap among them; the variety of timber for which the mill is designed; and the modes of transport that are accessible and necessary. </a:t>
            </a:r>
          </a:p>
          <a:p>
            <a:endParaRPr lang="en-GB" sz="3200" dirty="0"/>
          </a:p>
          <a:p>
            <a:r>
              <a:rPr lang="en-GB" sz="3200" dirty="0"/>
              <a:t>Comparison between wood and                                                   non-renewable resources</a:t>
            </a:r>
          </a:p>
          <a:p>
            <a:endParaRPr lang="en-GB" dirty="0"/>
          </a:p>
          <a:p>
            <a:endParaRPr lang="en-GB" sz="3200" dirty="0"/>
          </a:p>
          <a:p>
            <a:endParaRPr lang="en-GB" dirty="0"/>
          </a:p>
          <a:p>
            <a:pPr marL="0" indent="0">
              <a:buNone/>
            </a:pPr>
            <a:r>
              <a:rPr lang="en-GB" dirty="0"/>
              <a:t>                        Source: canfor.com</a:t>
            </a:r>
            <a:endParaRPr lang="en-GB" sz="3200" dirty="0"/>
          </a:p>
        </p:txBody>
      </p:sp>
      <p:sp>
        <p:nvSpPr>
          <p:cNvPr id="13" name="Content Placeholder 12">
            <a:extLst>
              <a:ext uri="{FF2B5EF4-FFF2-40B4-BE49-F238E27FC236}">
                <a16:creationId xmlns:a16="http://schemas.microsoft.com/office/drawing/2014/main" id="{2B71A7F4-92F7-43DD-80B4-CC0B9FAE577C}"/>
              </a:ext>
            </a:extLst>
          </p:cNvPr>
          <p:cNvSpPr>
            <a:spLocks noGrp="1"/>
          </p:cNvSpPr>
          <p:nvPr>
            <p:ph sz="quarter" idx="23"/>
          </p:nvPr>
        </p:nvSpPr>
        <p:spPr>
          <a:xfrm>
            <a:off x="15544800" y="19160018"/>
            <a:ext cx="12801600" cy="4651990"/>
          </a:xfrm>
        </p:spPr>
        <p:txBody>
          <a:bodyPr/>
          <a:lstStyle/>
          <a:p>
            <a:r>
              <a:rPr lang="en-GB" dirty="0"/>
              <a:t>As timber is a natural and renewable construction material, it has excellent ecological attributes.</a:t>
            </a:r>
          </a:p>
          <a:p>
            <a:r>
              <a:rPr lang="en-GB" dirty="0"/>
              <a:t>Not only does it have low embodied energy it acts as a carbon sink.</a:t>
            </a:r>
          </a:p>
          <a:p>
            <a:r>
              <a:rPr lang="en-GB" dirty="0"/>
              <a:t>The energy needed to convert this material into a structural material is far lower than other materials like steel and concrete.</a:t>
            </a:r>
          </a:p>
          <a:p>
            <a:r>
              <a:rPr lang="en-GB" dirty="0"/>
              <a:t>Softwood timber has density making it a lightweight construction material, resulting in ease of lifting pre-fab elements during assembly and transportation.</a:t>
            </a:r>
          </a:p>
        </p:txBody>
      </p:sp>
      <p:sp>
        <p:nvSpPr>
          <p:cNvPr id="14" name="Content Placeholder 13">
            <a:extLst>
              <a:ext uri="{FF2B5EF4-FFF2-40B4-BE49-F238E27FC236}">
                <a16:creationId xmlns:a16="http://schemas.microsoft.com/office/drawing/2014/main" id="{344B75E0-72EA-485E-BB01-E59FD9D403A6}"/>
              </a:ext>
            </a:extLst>
          </p:cNvPr>
          <p:cNvSpPr>
            <a:spLocks noGrp="1"/>
          </p:cNvSpPr>
          <p:nvPr>
            <p:ph sz="quarter" idx="26"/>
          </p:nvPr>
        </p:nvSpPr>
        <p:spPr/>
        <p:txBody>
          <a:bodyPr/>
          <a:lstStyle/>
          <a:p>
            <a:r>
              <a:rPr lang="en-GB" dirty="0"/>
              <a:t>After the sawn boards have been seasoned and the boards have become dry, they are ready to start the process of being cut in the sawmill.</a:t>
            </a:r>
          </a:p>
          <a:p>
            <a:r>
              <a:rPr lang="en-GB" dirty="0"/>
              <a:t>The sawmill cuts the trees into boards then the edging of the boards are removed. (this removes any irregular edges and defects.)</a:t>
            </a:r>
          </a:p>
          <a:p>
            <a:r>
              <a:rPr lang="en-GB" dirty="0"/>
              <a:t>The boards are then trimmed at the edges so they now become square and become all uniform pieces of timber.</a:t>
            </a:r>
          </a:p>
          <a:p>
            <a:r>
              <a:rPr lang="en-GB" dirty="0"/>
              <a:t>After being cut to specific lengths and widths, these boards are then planed and finally graded.</a:t>
            </a:r>
          </a:p>
          <a:p>
            <a:r>
              <a:rPr lang="en-GB" dirty="0"/>
              <a:t>The finished timber is then sorted into specific lots depending on their specification.</a:t>
            </a:r>
          </a:p>
        </p:txBody>
      </p:sp>
      <p:sp>
        <p:nvSpPr>
          <p:cNvPr id="20" name="Content Placeholder 19">
            <a:extLst>
              <a:ext uri="{FF2B5EF4-FFF2-40B4-BE49-F238E27FC236}">
                <a16:creationId xmlns:a16="http://schemas.microsoft.com/office/drawing/2014/main" id="{B237C0F6-5EB2-4A1A-89AD-576CF8ED748C}"/>
              </a:ext>
            </a:extLst>
          </p:cNvPr>
          <p:cNvSpPr>
            <a:spLocks noGrp="1"/>
          </p:cNvSpPr>
          <p:nvPr>
            <p:ph sz="quarter" idx="32"/>
          </p:nvPr>
        </p:nvSpPr>
        <p:spPr>
          <a:xfrm>
            <a:off x="30015180" y="6966682"/>
            <a:ext cx="12801600" cy="7315200"/>
          </a:xfrm>
        </p:spPr>
        <p:txBody>
          <a:bodyPr/>
          <a:lstStyle/>
          <a:p>
            <a:r>
              <a:rPr lang="en-GB" dirty="0"/>
              <a:t>Handling wood waste is the major challenge, because it is variable. This consists of all types of different timber-type waste from solid wood off-cuts, split pallets, laminated chipboard pieces, plywood, MDF, and off-cuts coated with preservatives.</a:t>
            </a:r>
          </a:p>
          <a:p>
            <a:r>
              <a:rPr lang="en-GB" dirty="0"/>
              <a:t>It makes building wood waste more difficult to recover conventionally, because these different types of wood waste usually have to be treated differently.</a:t>
            </a:r>
          </a:p>
          <a:p>
            <a:r>
              <a:rPr lang="en-GB" dirty="0"/>
              <a:t>There are numerous options for timber once it comes to its end of life.</a:t>
            </a:r>
          </a:p>
          <a:p>
            <a:r>
              <a:rPr lang="en-GB" dirty="0"/>
              <a:t>These options are; Demolition, wood processing and manufacturing, pallets and wooden packaging.</a:t>
            </a:r>
          </a:p>
          <a:p>
            <a:r>
              <a:rPr lang="en-GB" dirty="0"/>
              <a:t>The only other option left would be for municipal wood waste.</a:t>
            </a:r>
          </a:p>
        </p:txBody>
      </p:sp>
      <p:pic>
        <p:nvPicPr>
          <p:cNvPr id="57" name="Picture Placeholder 56" descr="A picture containing drawing&#10;&#10;Description automatically generated">
            <a:extLst>
              <a:ext uri="{FF2B5EF4-FFF2-40B4-BE49-F238E27FC236}">
                <a16:creationId xmlns:a16="http://schemas.microsoft.com/office/drawing/2014/main" id="{D560AE6E-442C-4C0E-80F3-0AC03B2D1D93}"/>
              </a:ext>
            </a:extLst>
          </p:cNvPr>
          <p:cNvPicPr>
            <a:picLocks noGrp="1" noChangeAspect="1"/>
          </p:cNvPicPr>
          <p:nvPr>
            <p:ph type="pic" sz="quarter" idx="43"/>
          </p:nvPr>
        </p:nvPicPr>
        <p:blipFill>
          <a:blip r:embed="rId3">
            <a:extLst>
              <a:ext uri="{28A0092B-C50C-407E-A947-70E740481C1C}">
                <a14:useLocalDpi xmlns:a14="http://schemas.microsoft.com/office/drawing/2010/main" val="0"/>
              </a:ext>
            </a:extLst>
          </a:blip>
          <a:srcRect t="29609" b="29609"/>
          <a:stretch>
            <a:fillRect/>
          </a:stretch>
        </p:blipFill>
        <p:spPr>
          <a:xfrm>
            <a:off x="31965899" y="0"/>
            <a:ext cx="11996515" cy="3848100"/>
          </a:xfrm>
        </p:spPr>
      </p:pic>
      <p:pic>
        <p:nvPicPr>
          <p:cNvPr id="54" name="Content Placeholder 53" descr="A screenshot of a cell phone&#10;&#10;Description automatically generated">
            <a:extLst>
              <a:ext uri="{FF2B5EF4-FFF2-40B4-BE49-F238E27FC236}">
                <a16:creationId xmlns:a16="http://schemas.microsoft.com/office/drawing/2014/main" id="{34A3D79C-8100-42C8-A7D7-2CAD40EE6B06}"/>
              </a:ext>
            </a:extLst>
          </p:cNvPr>
          <p:cNvPicPr>
            <a:picLocks noGrp="1" noChangeAspect="1"/>
          </p:cNvPicPr>
          <p:nvPr>
            <p:ph sz="quarter" idx="35"/>
          </p:nvPr>
        </p:nvPicPr>
        <p:blipFill>
          <a:blip r:embed="rId4">
            <a:extLst>
              <a:ext uri="{28A0092B-C50C-407E-A947-70E740481C1C}">
                <a14:useLocalDpi xmlns:a14="http://schemas.microsoft.com/office/drawing/2010/main" val="0"/>
              </a:ext>
            </a:extLst>
          </a:blip>
          <a:stretch>
            <a:fillRect/>
          </a:stretch>
        </p:blipFill>
        <p:spPr>
          <a:xfrm>
            <a:off x="22439166" y="12564896"/>
            <a:ext cx="5907234" cy="42230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9" name="TextBox 58">
            <a:extLst>
              <a:ext uri="{FF2B5EF4-FFF2-40B4-BE49-F238E27FC236}">
                <a16:creationId xmlns:a16="http://schemas.microsoft.com/office/drawing/2014/main" id="{B4455D31-4D0E-41D2-ADB0-08A1A04685D0}"/>
              </a:ext>
            </a:extLst>
          </p:cNvPr>
          <p:cNvSpPr txBox="1"/>
          <p:nvPr/>
        </p:nvSpPr>
        <p:spPr>
          <a:xfrm>
            <a:off x="30015180" y="21090193"/>
            <a:ext cx="12801600" cy="9448740"/>
          </a:xfrm>
          <a:prstGeom prst="rect">
            <a:avLst/>
          </a:prstGeom>
          <a:noFill/>
        </p:spPr>
        <p:txBody>
          <a:bodyPr wrap="square" rtlCol="0">
            <a:spAutoFit/>
          </a:bodyPr>
          <a:lstStyle/>
          <a:p>
            <a:r>
              <a:rPr lang="en-GB" sz="3200" dirty="0"/>
              <a:t>A&amp;DS Materials Library. (n.d.). </a:t>
            </a:r>
            <a:r>
              <a:rPr lang="en-GB" sz="3200" i="1" dirty="0"/>
              <a:t>Making the Sustainability Case for Timber through Life Cycle Assessment - A&amp;DS Materials Library</a:t>
            </a:r>
            <a:r>
              <a:rPr lang="en-GB" sz="3200" dirty="0"/>
              <a:t>. [online] Available at: https://materials.ads.org.uk/making-the-sustainability-case-for-timber-through-life-cycle-assessment/ [Accessed 13 Feb. 2020].</a:t>
            </a:r>
          </a:p>
          <a:p>
            <a:r>
              <a:rPr lang="en-GB" sz="3200" dirty="0"/>
              <a:t>British Woodworking Federation. (n.d.). </a:t>
            </a:r>
            <a:r>
              <a:rPr lang="en-GB" sz="3200" i="1" dirty="0"/>
              <a:t>What is a Life Cycle Assessment? - British Woodworking Federation</a:t>
            </a:r>
            <a:r>
              <a:rPr lang="en-GB" sz="3200" dirty="0"/>
              <a:t>. [online] Available at: https://www.bwf.org.uk/toolkit/environmental-waste-management/what-is-a-life-cycle-assessment/ [Accessed 13 Feb. 2020].</a:t>
            </a:r>
          </a:p>
          <a:p>
            <a:r>
              <a:rPr lang="en-GB" sz="3200" dirty="0"/>
              <a:t>Forest Research. (n.d.). </a:t>
            </a:r>
            <a:r>
              <a:rPr lang="en-GB" sz="3200" i="1" dirty="0"/>
              <a:t>Extraction - Forest Research</a:t>
            </a:r>
            <a:r>
              <a:rPr lang="en-GB" sz="3200" dirty="0"/>
              <a:t>. [online] Available at: https://www.forestresearch.gov.uk/tools-and-resources/biomass-energy-resources/fuel/woodfuel-production-and-supply/woodfuel-production/forestry-for-woodfuel-and-timber/harvesting/extraction/ [Accessed 13 Feb. 2020].</a:t>
            </a:r>
          </a:p>
          <a:p>
            <a:r>
              <a:rPr lang="en-GB" sz="3200" dirty="0" err="1"/>
              <a:t>Ijeh</a:t>
            </a:r>
            <a:r>
              <a:rPr lang="en-GB" sz="3200" dirty="0"/>
              <a:t>, I. (2015). </a:t>
            </a:r>
            <a:r>
              <a:rPr lang="en-GB" sz="3200" i="1" dirty="0"/>
              <a:t>Recycling timber: Wasting away</a:t>
            </a:r>
            <a:r>
              <a:rPr lang="en-GB" sz="3200" dirty="0"/>
              <a:t>. [online] Building. Available at: https://www.building.co.uk/focus/recycling-timber-wasting-away/5078393.article [Accessed 13 Feb. 2020].</a:t>
            </a:r>
          </a:p>
          <a:p>
            <a:endParaRPr lang="en-GB" sz="3200" dirty="0" err="1"/>
          </a:p>
        </p:txBody>
      </p:sp>
      <p:pic>
        <p:nvPicPr>
          <p:cNvPr id="61" name="Picture 60" descr="A close up of a logo&#10;&#10;Description automatically generated">
            <a:extLst>
              <a:ext uri="{FF2B5EF4-FFF2-40B4-BE49-F238E27FC236}">
                <a16:creationId xmlns:a16="http://schemas.microsoft.com/office/drawing/2014/main" id="{F43A4F2B-4822-48AB-9BFC-D04BC90457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015180" y="30538933"/>
            <a:ext cx="5380923" cy="1785488"/>
          </a:xfrm>
          <a:prstGeom prst="rect">
            <a:avLst/>
          </a:prstGeom>
        </p:spPr>
      </p:pic>
      <p:sp>
        <p:nvSpPr>
          <p:cNvPr id="62" name="TextBox 61">
            <a:extLst>
              <a:ext uri="{FF2B5EF4-FFF2-40B4-BE49-F238E27FC236}">
                <a16:creationId xmlns:a16="http://schemas.microsoft.com/office/drawing/2014/main" id="{96C00037-8045-4FE1-9955-C1A21A830370}"/>
              </a:ext>
            </a:extLst>
          </p:cNvPr>
          <p:cNvSpPr txBox="1"/>
          <p:nvPr/>
        </p:nvSpPr>
        <p:spPr>
          <a:xfrm>
            <a:off x="36005703" y="30955284"/>
            <a:ext cx="7420677" cy="1077218"/>
          </a:xfrm>
          <a:prstGeom prst="rect">
            <a:avLst/>
          </a:prstGeom>
          <a:noFill/>
        </p:spPr>
        <p:txBody>
          <a:bodyPr wrap="square" rtlCol="0">
            <a:spAutoFit/>
          </a:bodyPr>
          <a:lstStyle/>
          <a:p>
            <a:r>
              <a:rPr lang="en-GB" sz="3200" dirty="0"/>
              <a:t>Written by : Stuart Pugh</a:t>
            </a:r>
          </a:p>
          <a:p>
            <a:r>
              <a:rPr lang="en-GB" sz="3200" dirty="0"/>
              <a:t>Email : 1805515@student.uwtsd.ac.uk</a:t>
            </a:r>
          </a:p>
        </p:txBody>
      </p:sp>
    </p:spTree>
    <p:extLst>
      <p:ext uri="{BB962C8B-B14F-4D97-AF65-F5344CB8AC3E}">
        <p14:creationId xmlns:p14="http://schemas.microsoft.com/office/powerpoint/2010/main" val="931198942"/>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338</TotalTime>
  <Words>627</Words>
  <Application>Microsoft Office PowerPoint</Application>
  <PresentationFormat>Custom</PresentationFormat>
  <Paragraphs>57</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Science Poster</vt:lpstr>
      <vt:lpstr>Timber Life Cycle 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Project Title</dc:title>
  <dc:creator>Stew</dc:creator>
  <cp:lastModifiedBy>Stuart Pugh (1805515)</cp:lastModifiedBy>
  <cp:revision>31</cp:revision>
  <dcterms:created xsi:type="dcterms:W3CDTF">2013-01-20T21:20:28Z</dcterms:created>
  <dcterms:modified xsi:type="dcterms:W3CDTF">2020-02-13T23:05:38Z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0x0101007C1D5F340F01F94FA2FD29A5E6DC872E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