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545" r:id="rId1"/>
  </p:sldMasterIdLst>
  <p:notesMasterIdLst>
    <p:notesMasterId r:id="rId15"/>
  </p:notesMasterIdLst>
  <p:sldIdLst>
    <p:sldId id="256" r:id="rId2"/>
    <p:sldId id="372" r:id="rId3"/>
    <p:sldId id="468" r:id="rId4"/>
    <p:sldId id="482" r:id="rId5"/>
    <p:sldId id="485" r:id="rId6"/>
    <p:sldId id="490" r:id="rId7"/>
    <p:sldId id="498" r:id="rId8"/>
    <p:sldId id="491" r:id="rId9"/>
    <p:sldId id="494" r:id="rId10"/>
    <p:sldId id="495" r:id="rId11"/>
    <p:sldId id="496" r:id="rId12"/>
    <p:sldId id="497" r:id="rId13"/>
    <p:sldId id="45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D113A9D2-9D6B-4929-AA2D-F23B5EE8CBE7}" styleName="Themed Style 2 - Accent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8A107856-5554-42FB-B03E-39F5DBC370BA}" styleName="Medium Style 4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DA37D80-6434-44D0-A028-1B22A696006F}" styleName="Light Style 3 - Accent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559" autoAdjust="0"/>
    <p:restoredTop sz="86405" autoAdjust="0"/>
  </p:normalViewPr>
  <p:slideViewPr>
    <p:cSldViewPr snapToGrid="0">
      <p:cViewPr varScale="1">
        <p:scale>
          <a:sx n="65" d="100"/>
          <a:sy n="65" d="100"/>
        </p:scale>
        <p:origin x="1368"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5ECF2A3-1E81-4815-9246-A1B772D4CC4D}" type="datetimeFigureOut">
              <a:rPr lang="en-IN" smtClean="0"/>
              <a:t>19/10/26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FC7C059-E00C-4ABA-81FB-3CC2FC0B0E8E}" type="slidenum">
              <a:rPr lang="en-IN" smtClean="0"/>
              <a:t>‹#›</a:t>
            </a:fld>
            <a:endParaRPr lang="en-IN"/>
          </a:p>
        </p:txBody>
      </p:sp>
    </p:spTree>
    <p:extLst>
      <p:ext uri="{BB962C8B-B14F-4D97-AF65-F5344CB8AC3E}">
        <p14:creationId xmlns:p14="http://schemas.microsoft.com/office/powerpoint/2010/main" val="15175502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FC7C059-E00C-4ABA-81FB-3CC2FC0B0E8E}" type="slidenum">
              <a:rPr lang="en-IN" smtClean="0"/>
              <a:t>1</a:t>
            </a:fld>
            <a:endParaRPr lang="en-IN"/>
          </a:p>
        </p:txBody>
      </p:sp>
    </p:spTree>
    <p:extLst>
      <p:ext uri="{BB962C8B-B14F-4D97-AF65-F5344CB8AC3E}">
        <p14:creationId xmlns:p14="http://schemas.microsoft.com/office/powerpoint/2010/main" val="11900830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D99A6A-A91C-D060-899D-8D03B40D90A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646C5A9-553F-6563-E4EE-2773436B5100}"/>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0402EFBC-D52B-1540-C4E1-FF409EF0FE79}"/>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Theranos claimed its blood testing would be quick and easy with a small sample of blood. Profound doubts were raised regarding its testing technology and laboratory procedures, however. It is clear from this case that scientific evidence and reliability of testing and patient safety are paramount.</a:t>
            </a:r>
            <a:endParaRPr lang="en-US" dirty="0"/>
          </a:p>
        </p:txBody>
      </p:sp>
      <p:sp>
        <p:nvSpPr>
          <p:cNvPr id="4" name="Slide Number Placeholder 3">
            <a:extLst>
              <a:ext uri="{FF2B5EF4-FFF2-40B4-BE49-F238E27FC236}">
                <a16:creationId xmlns:a16="http://schemas.microsoft.com/office/drawing/2014/main" id="{BC3C2C8A-4D37-30AF-BF12-67C357E8EE7D}"/>
              </a:ext>
            </a:extLst>
          </p:cNvPr>
          <p:cNvSpPr>
            <a:spLocks noGrp="1"/>
          </p:cNvSpPr>
          <p:nvPr>
            <p:ph type="sldNum" sz="quarter" idx="5"/>
          </p:nvPr>
        </p:nvSpPr>
        <p:spPr/>
        <p:txBody>
          <a:bodyPr/>
          <a:lstStyle/>
          <a:p>
            <a:fld id="{0FC7C059-E00C-4ABA-81FB-3CC2FC0B0E8E}" type="slidenum">
              <a:rPr lang="en-IN" smtClean="0"/>
              <a:t>2</a:t>
            </a:fld>
            <a:endParaRPr lang="en-IN"/>
          </a:p>
        </p:txBody>
      </p:sp>
    </p:spTree>
    <p:extLst>
      <p:ext uri="{BB962C8B-B14F-4D97-AF65-F5344CB8AC3E}">
        <p14:creationId xmlns:p14="http://schemas.microsoft.com/office/powerpoint/2010/main" val="3091004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2AA1ECF-9426-4ECC-FD05-A002DBBD3EB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19982F-34FB-F187-FF7C-916D4CAE06AA}"/>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85194B1-8F6A-3538-E83A-D169E3B8939B}"/>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quality of laboratory work is related to the accuracy of the results. Precision relates to consistency, accuracy to correctness. Quality control allows for detection of analytical issues prior to reporting results. At Theranos, the bigger question was whether quality measures were adequate to keep patients from an unreliable diagnosis.</a:t>
            </a:r>
            <a:endParaRPr lang="en-US" sz="1800" b="0" dirty="0">
              <a:solidFill>
                <a:srgbClr val="434343"/>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E071631E-5C05-C95E-32E7-4DFCD89C5C32}"/>
              </a:ext>
            </a:extLst>
          </p:cNvPr>
          <p:cNvSpPr>
            <a:spLocks noGrp="1"/>
          </p:cNvSpPr>
          <p:nvPr>
            <p:ph type="sldNum" sz="quarter" idx="5"/>
          </p:nvPr>
        </p:nvSpPr>
        <p:spPr/>
        <p:txBody>
          <a:bodyPr/>
          <a:lstStyle/>
          <a:p>
            <a:fld id="{0FC7C059-E00C-4ABA-81FB-3CC2FC0B0E8E}" type="slidenum">
              <a:rPr lang="en-IN" smtClean="0"/>
              <a:t>3</a:t>
            </a:fld>
            <a:endParaRPr lang="en-IN"/>
          </a:p>
        </p:txBody>
      </p:sp>
    </p:spTree>
    <p:extLst>
      <p:ext uri="{BB962C8B-B14F-4D97-AF65-F5344CB8AC3E}">
        <p14:creationId xmlns:p14="http://schemas.microsoft.com/office/powerpoint/2010/main" val="24230225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0403B16-FDDA-3707-E20E-DB39B7290B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BB08A13-93F0-8683-08AF-13E409368373}"/>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3BA19558-7B8B-49DD-EDD8-FED5C4D77B3E}"/>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Quality assurance is not limited to individual tests, but rather extends to the entire laboratory system. It has methods which have been validated, trained personnel, maintenance of equipment, documentation and corrective measures. Theranos illustrates how a strong leader and accountability are necessary to ensure that quality processes are implemented in an effective manner.</a:t>
            </a:r>
            <a:endParaRPr lang="en-US" sz="1800" b="0" dirty="0">
              <a:solidFill>
                <a:srgbClr val="434343"/>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2F38CF82-948D-B859-6D95-E08D854AF7B6}"/>
              </a:ext>
            </a:extLst>
          </p:cNvPr>
          <p:cNvSpPr>
            <a:spLocks noGrp="1"/>
          </p:cNvSpPr>
          <p:nvPr>
            <p:ph type="sldNum" sz="quarter" idx="5"/>
          </p:nvPr>
        </p:nvSpPr>
        <p:spPr/>
        <p:txBody>
          <a:bodyPr/>
          <a:lstStyle/>
          <a:p>
            <a:fld id="{0FC7C059-E00C-4ABA-81FB-3CC2FC0B0E8E}" type="slidenum">
              <a:rPr lang="en-IN" smtClean="0"/>
              <a:t>4</a:t>
            </a:fld>
            <a:endParaRPr lang="en-IN"/>
          </a:p>
        </p:txBody>
      </p:sp>
    </p:spTree>
    <p:extLst>
      <p:ext uri="{BB962C8B-B14F-4D97-AF65-F5344CB8AC3E}">
        <p14:creationId xmlns:p14="http://schemas.microsoft.com/office/powerpoint/2010/main" val="25497221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0B4B82-B485-816A-5697-8D7979C80A6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E931E88-73AC-3ABA-878A-F7126FBB4CA7}"/>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4CCEE9B-CDD2-DF62-7B71-11859AB77C86}"/>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Donabedian Model focuses on quality in terms of structure, process and outcomes. This would compromise the testing process and could create inaccurate testing results and harm to patients. It is a model which can relate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conditions to laboratory performance and healthcare outcomes.</a:t>
            </a:r>
            <a:endParaRPr lang="en-US" sz="1800" b="0" dirty="0">
              <a:solidFill>
                <a:srgbClr val="434343"/>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813FB899-A34F-282D-A0C9-F3D2495DB4EA}"/>
              </a:ext>
            </a:extLst>
          </p:cNvPr>
          <p:cNvSpPr>
            <a:spLocks noGrp="1"/>
          </p:cNvSpPr>
          <p:nvPr>
            <p:ph type="sldNum" sz="quarter" idx="5"/>
          </p:nvPr>
        </p:nvSpPr>
        <p:spPr/>
        <p:txBody>
          <a:bodyPr/>
          <a:lstStyle/>
          <a:p>
            <a:fld id="{0FC7C059-E00C-4ABA-81FB-3CC2FC0B0E8E}" type="slidenum">
              <a:rPr lang="en-IN" smtClean="0"/>
              <a:t>5</a:t>
            </a:fld>
            <a:endParaRPr lang="en-IN"/>
          </a:p>
        </p:txBody>
      </p:sp>
    </p:spTree>
    <p:extLst>
      <p:ext uri="{BB962C8B-B14F-4D97-AF65-F5344CB8AC3E}">
        <p14:creationId xmlns:p14="http://schemas.microsoft.com/office/powerpoint/2010/main" val="40299875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1017F83-54F9-5E0E-2FBA-FFF2FF23515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9CF08D-9E57-8608-F9F5-F25D4708E241}"/>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89EB0B06-A749-05DF-039B-ED2AE071DB03}"/>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Swiss Cheese Model by Reason is a method of understanding how multiple imperfect protections can fail. </a:t>
            </a:r>
            <a:endParaRPr lang="en-US" sz="1800" b="0" dirty="0">
              <a:solidFill>
                <a:srgbClr val="434343"/>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A7D17A3C-A8F2-4398-1681-FDB3033B8235}"/>
              </a:ext>
            </a:extLst>
          </p:cNvPr>
          <p:cNvSpPr>
            <a:spLocks noGrp="1"/>
          </p:cNvSpPr>
          <p:nvPr>
            <p:ph type="sldNum" sz="quarter" idx="5"/>
          </p:nvPr>
        </p:nvSpPr>
        <p:spPr/>
        <p:txBody>
          <a:bodyPr/>
          <a:lstStyle/>
          <a:p>
            <a:fld id="{0FC7C059-E00C-4ABA-81FB-3CC2FC0B0E8E}" type="slidenum">
              <a:rPr lang="en-IN" smtClean="0"/>
              <a:t>6</a:t>
            </a:fld>
            <a:endParaRPr lang="en-IN"/>
          </a:p>
        </p:txBody>
      </p:sp>
    </p:spTree>
    <p:extLst>
      <p:ext uri="{BB962C8B-B14F-4D97-AF65-F5344CB8AC3E}">
        <p14:creationId xmlns:p14="http://schemas.microsoft.com/office/powerpoint/2010/main" val="117601472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5C59DDC-A86B-8CD9-65B2-27A7CA0F1B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EDF8B2-D886-4387-2DC7-D35AE67F5C2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817325A-84A6-57F3-0492-73908E22A12C}"/>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Laboratory services protection measures involve validation, quality control, staff qualifications and regulatory compliance. The model </a:t>
            </a:r>
            <a:r>
              <a:rPr lang="en-US" sz="1200" b="0" i="0" u="none" strike="noStrike" kern="1200" dirty="0" err="1">
                <a:solidFill>
                  <a:schemeClr val="tx1"/>
                </a:solidFill>
                <a:effectLst/>
                <a:latin typeface="+mn-lt"/>
                <a:ea typeface="+mn-ea"/>
                <a:cs typeface="+mn-cs"/>
              </a:rPr>
              <a:t>emphasises</a:t>
            </a:r>
            <a:r>
              <a:rPr lang="en-US" sz="1200" b="0" i="0" u="none" strike="noStrike" kern="1200" dirty="0">
                <a:solidFill>
                  <a:schemeClr val="tx1"/>
                </a:solidFill>
                <a:effectLst/>
                <a:latin typeface="+mn-lt"/>
                <a:ea typeface="+mn-ea"/>
                <a:cs typeface="+mn-cs"/>
              </a:rPr>
              <a:t> the need to reinforce several barriers instead of expecting each staff member to be in charge of each barrier.</a:t>
            </a:r>
            <a:endParaRPr lang="en-US" sz="1800" b="0" dirty="0">
              <a:solidFill>
                <a:srgbClr val="434343"/>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F8861F71-1E10-BDEE-4DF4-AB8FA0E3B05C}"/>
              </a:ext>
            </a:extLst>
          </p:cNvPr>
          <p:cNvSpPr>
            <a:spLocks noGrp="1"/>
          </p:cNvSpPr>
          <p:nvPr>
            <p:ph type="sldNum" sz="quarter" idx="5"/>
          </p:nvPr>
        </p:nvSpPr>
        <p:spPr/>
        <p:txBody>
          <a:bodyPr/>
          <a:lstStyle/>
          <a:p>
            <a:fld id="{0FC7C059-E00C-4ABA-81FB-3CC2FC0B0E8E}" type="slidenum">
              <a:rPr lang="en-IN" smtClean="0"/>
              <a:t>7</a:t>
            </a:fld>
            <a:endParaRPr lang="en-IN"/>
          </a:p>
        </p:txBody>
      </p:sp>
    </p:spTree>
    <p:extLst>
      <p:ext uri="{BB962C8B-B14F-4D97-AF65-F5344CB8AC3E}">
        <p14:creationId xmlns:p14="http://schemas.microsoft.com/office/powerpoint/2010/main" val="41483018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8CB7E8-4B8B-5A6C-1520-72FC73A1A84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C047B97-18D4-244D-7A5D-05B4FBCC931B}"/>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CB398FE8-9E60-1E3D-68FF-2DECF492CE0B}"/>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Benchmarking is a process that compares laboratory practices to known quality requirements. Standards include validation, staff competency, quality control and corrective action. Relevant frameworks are US CLIA requirements and ISO 15189 (where applicable). When making this comparison, it is important to identify a priority for improvement without making the assumption that all standards were not met.</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263C3B93-5CF9-27E1-2B44-1ADBD0287FF6}"/>
              </a:ext>
            </a:extLst>
          </p:cNvPr>
          <p:cNvSpPr>
            <a:spLocks noGrp="1"/>
          </p:cNvSpPr>
          <p:nvPr>
            <p:ph type="sldNum" sz="quarter" idx="5"/>
          </p:nvPr>
        </p:nvSpPr>
        <p:spPr/>
        <p:txBody>
          <a:bodyPr/>
          <a:lstStyle/>
          <a:p>
            <a:fld id="{0FC7C059-E00C-4ABA-81FB-3CC2FC0B0E8E}" type="slidenum">
              <a:rPr lang="en-IN" smtClean="0"/>
              <a:t>8</a:t>
            </a:fld>
            <a:endParaRPr lang="en-IN"/>
          </a:p>
        </p:txBody>
      </p:sp>
    </p:spTree>
    <p:extLst>
      <p:ext uri="{BB962C8B-B14F-4D97-AF65-F5344CB8AC3E}">
        <p14:creationId xmlns:p14="http://schemas.microsoft.com/office/powerpoint/2010/main" val="22875140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F2454BF-14F6-47A8-5E43-DAB513F8E5A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8CAE44-E2C9-7C45-7354-317D3C7024A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9F05BF76-E297-DD1D-B6EC-6065C5642A47}"/>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 US CLIA requirements and FDA oversight present important regulatory protection for the use of laboratory testing and diagnostic technologies. Questions of governance, accountability and oversight are raised by the Theranos case. There are different arrangements in place in UK laboratories, but the concepts of transparency, escalation and enforcement are still applicable.</a:t>
            </a:r>
            <a:endParaRPr lang="en-US" sz="1800" b="0" dirty="0">
              <a:solidFill>
                <a:srgbClr val="434343"/>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F7C8A5DF-51B5-91BB-2BFB-61392EB313C5}"/>
              </a:ext>
            </a:extLst>
          </p:cNvPr>
          <p:cNvSpPr>
            <a:spLocks noGrp="1"/>
          </p:cNvSpPr>
          <p:nvPr>
            <p:ph type="sldNum" sz="quarter" idx="5"/>
          </p:nvPr>
        </p:nvSpPr>
        <p:spPr/>
        <p:txBody>
          <a:bodyPr/>
          <a:lstStyle/>
          <a:p>
            <a:fld id="{0FC7C059-E00C-4ABA-81FB-3CC2FC0B0E8E}" type="slidenum">
              <a:rPr lang="en-IN" smtClean="0"/>
              <a:t>9</a:t>
            </a:fld>
            <a:endParaRPr lang="en-IN"/>
          </a:p>
        </p:txBody>
      </p:sp>
    </p:spTree>
    <p:extLst>
      <p:ext uri="{BB962C8B-B14F-4D97-AF65-F5344CB8AC3E}">
        <p14:creationId xmlns:p14="http://schemas.microsoft.com/office/powerpoint/2010/main" val="143420115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477E08-2A3E-F73D-A18B-96330C511A1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84D23B-4A02-F8B5-CC80-93609CD126DE}"/>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20BD8F5C-B30B-D38E-5425-DAE463AB1398}"/>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A laboratory result may not be reliable, which can compromise patient safety and impact clinical decisions. Additional testing and investigation can be a costly and time consuming process. Patients also may be at unequal risk or have unequal access to confirmatory testing, although such potential equity effects should be differentiated from case outcomes that have been documented.</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6749E628-D303-D710-4EB2-9BADE90CF0FF}"/>
              </a:ext>
            </a:extLst>
          </p:cNvPr>
          <p:cNvSpPr>
            <a:spLocks noGrp="1"/>
          </p:cNvSpPr>
          <p:nvPr>
            <p:ph type="sldNum" sz="quarter" idx="5"/>
          </p:nvPr>
        </p:nvSpPr>
        <p:spPr/>
        <p:txBody>
          <a:bodyPr/>
          <a:lstStyle/>
          <a:p>
            <a:fld id="{0FC7C059-E00C-4ABA-81FB-3CC2FC0B0E8E}" type="slidenum">
              <a:rPr lang="en-IN" smtClean="0"/>
              <a:t>10</a:t>
            </a:fld>
            <a:endParaRPr lang="en-IN"/>
          </a:p>
        </p:txBody>
      </p:sp>
    </p:spTree>
    <p:extLst>
      <p:ext uri="{BB962C8B-B14F-4D97-AF65-F5344CB8AC3E}">
        <p14:creationId xmlns:p14="http://schemas.microsoft.com/office/powerpoint/2010/main" val="66773735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BD6BB1-DB34-8B55-3795-80781DA6F6D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1F9085-BD97-9838-3F3F-4A80A9271AFF}"/>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54E876E1-4BCC-2666-286B-F0B1D312B258}"/>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To avoid such failures, there is a need for improved quality governance, proven testing techniques and documented processes. Staff competency assessments can be used regularly, failures of the QC process can be escalated quickly, and independent audits can bolster safeguards. New performance measures and corrective measures should then be in place to check the effectiveness of the improvement.</a:t>
            </a:r>
            <a:endParaRPr lang="en-US" sz="1200" kern="1200" dirty="0">
              <a:solidFill>
                <a:schemeClr val="tx1"/>
              </a:solidFill>
              <a:effectLst/>
              <a:latin typeface="+mn-lt"/>
              <a:ea typeface="+mn-ea"/>
              <a:cs typeface="+mn-cs"/>
            </a:endParaRPr>
          </a:p>
        </p:txBody>
      </p:sp>
      <p:sp>
        <p:nvSpPr>
          <p:cNvPr id="4" name="Slide Number Placeholder 3">
            <a:extLst>
              <a:ext uri="{FF2B5EF4-FFF2-40B4-BE49-F238E27FC236}">
                <a16:creationId xmlns:a16="http://schemas.microsoft.com/office/drawing/2014/main" id="{1874743A-1158-0915-9753-4819F3BAC8DA}"/>
              </a:ext>
            </a:extLst>
          </p:cNvPr>
          <p:cNvSpPr>
            <a:spLocks noGrp="1"/>
          </p:cNvSpPr>
          <p:nvPr>
            <p:ph type="sldNum" sz="quarter" idx="5"/>
          </p:nvPr>
        </p:nvSpPr>
        <p:spPr/>
        <p:txBody>
          <a:bodyPr/>
          <a:lstStyle/>
          <a:p>
            <a:fld id="{0FC7C059-E00C-4ABA-81FB-3CC2FC0B0E8E}" type="slidenum">
              <a:rPr lang="en-IN" smtClean="0"/>
              <a:t>11</a:t>
            </a:fld>
            <a:endParaRPr lang="en-IN"/>
          </a:p>
        </p:txBody>
      </p:sp>
    </p:spTree>
    <p:extLst>
      <p:ext uri="{BB962C8B-B14F-4D97-AF65-F5344CB8AC3E}">
        <p14:creationId xmlns:p14="http://schemas.microsoft.com/office/powerpoint/2010/main" val="81336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318408-9137-6EA2-C44E-6CD1DF9891D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94535BB-72A7-6803-603F-1163FDCC7342}"/>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7CE7C8DE-FE08-250F-986B-C5B8AF3AD767}"/>
              </a:ext>
            </a:extLst>
          </p:cNvPr>
          <p:cNvSpPr>
            <a:spLocks noGrp="1"/>
          </p:cNvSpPr>
          <p:nvPr>
            <p:ph type="body" idx="1"/>
          </p:nvPr>
        </p:nvSpPr>
        <p:spPr/>
        <p:txBody>
          <a:bodyPr/>
          <a:lstStyle/>
          <a:p>
            <a:r>
              <a:rPr lang="en-US" sz="1200" b="0" i="0" u="none" strike="noStrike" kern="1200" dirty="0">
                <a:solidFill>
                  <a:schemeClr val="tx1"/>
                </a:solidFill>
                <a:effectLst/>
                <a:latin typeface="+mn-lt"/>
                <a:ea typeface="+mn-ea"/>
                <a:cs typeface="+mn-cs"/>
              </a:rPr>
              <a:t>Theranos illustrates the interaction between technical, </a:t>
            </a:r>
            <a:r>
              <a:rPr lang="en-US" sz="1200" b="0" i="0" u="none" strike="noStrike" kern="1200" dirty="0" err="1">
                <a:solidFill>
                  <a:schemeClr val="tx1"/>
                </a:solidFill>
                <a:effectLst/>
                <a:latin typeface="+mn-lt"/>
                <a:ea typeface="+mn-ea"/>
                <a:cs typeface="+mn-cs"/>
              </a:rPr>
              <a:t>organisational</a:t>
            </a:r>
            <a:r>
              <a:rPr lang="en-US" sz="1200" b="0" i="0" u="none" strike="noStrike" kern="1200" dirty="0">
                <a:solidFill>
                  <a:schemeClr val="tx1"/>
                </a:solidFill>
                <a:effectLst/>
                <a:latin typeface="+mn-lt"/>
                <a:ea typeface="+mn-ea"/>
                <a:cs typeface="+mn-cs"/>
              </a:rPr>
              <a:t> and regulatory weaknesses. While a number of possibilities exist, conclusions should be drawn on the basis of evidence. This analysis will be developed in my second component using the quality models, policy implications, impacts of services and recommendations for practice.</a:t>
            </a:r>
            <a:endParaRPr lang="en-US" sz="1800" b="0" dirty="0">
              <a:solidFill>
                <a:srgbClr val="434343"/>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B9DA3CCB-F009-70D6-4A7F-98BE074CDEBF}"/>
              </a:ext>
            </a:extLst>
          </p:cNvPr>
          <p:cNvSpPr>
            <a:spLocks noGrp="1"/>
          </p:cNvSpPr>
          <p:nvPr>
            <p:ph type="sldNum" sz="quarter" idx="5"/>
          </p:nvPr>
        </p:nvSpPr>
        <p:spPr/>
        <p:txBody>
          <a:bodyPr/>
          <a:lstStyle/>
          <a:p>
            <a:fld id="{0FC7C059-E00C-4ABA-81FB-3CC2FC0B0E8E}" type="slidenum">
              <a:rPr lang="en-IN" smtClean="0"/>
              <a:t>12</a:t>
            </a:fld>
            <a:endParaRPr lang="en-IN"/>
          </a:p>
        </p:txBody>
      </p:sp>
    </p:spTree>
    <p:extLst>
      <p:ext uri="{BB962C8B-B14F-4D97-AF65-F5344CB8AC3E}">
        <p14:creationId xmlns:p14="http://schemas.microsoft.com/office/powerpoint/2010/main" val="37618511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3F9228F-3B82-548A-65CA-CBF16F7E7E1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4E7BAEB-AA1A-2E67-39EB-A54CE8CEBF3D}"/>
              </a:ext>
            </a:extLst>
          </p:cNvPr>
          <p:cNvSpPr>
            <a:spLocks noGrp="1" noRot="1" noChangeAspect="1"/>
          </p:cNvSpPr>
          <p:nvPr>
            <p:ph type="sldImg"/>
          </p:nvPr>
        </p:nvSpPr>
        <p:spPr/>
        <p:txBody>
          <a:bodyPr/>
          <a:lstStyle/>
          <a:p>
            <a:endParaRPr lang="en-US"/>
          </a:p>
        </p:txBody>
      </p:sp>
      <p:sp>
        <p:nvSpPr>
          <p:cNvPr id="3" name="Notes Placeholder 2">
            <a:extLst>
              <a:ext uri="{FF2B5EF4-FFF2-40B4-BE49-F238E27FC236}">
                <a16:creationId xmlns:a16="http://schemas.microsoft.com/office/drawing/2014/main" id="{F3730FBC-8809-A996-3B74-23CA299EDFF4}"/>
              </a:ext>
            </a:extLst>
          </p:cNvPr>
          <p:cNvSpPr>
            <a:spLocks noGrp="1"/>
          </p:cNvSpPr>
          <p:nvPr>
            <p:ph type="body" idx="1"/>
          </p:nvPr>
        </p:nvSpPr>
        <p:spPr/>
        <p:txBody>
          <a:bodyPr/>
          <a:lstStyle/>
          <a:p>
            <a:pPr marL="0" marR="0" algn="just">
              <a:lnSpc>
                <a:spcPct val="150000"/>
              </a:lnSpc>
              <a:spcBef>
                <a:spcPts val="1200"/>
              </a:spcBef>
              <a:spcAft>
                <a:spcPts val="1200"/>
              </a:spcAft>
            </a:pPr>
            <a:endParaRPr lang="en-US" sz="1800" b="0" dirty="0">
              <a:solidFill>
                <a:srgbClr val="434343"/>
              </a:solidFill>
              <a:effectLst/>
              <a:latin typeface="Arial" panose="020B0604020202020204" pitchFamily="34" charset="0"/>
            </a:endParaRPr>
          </a:p>
        </p:txBody>
      </p:sp>
      <p:sp>
        <p:nvSpPr>
          <p:cNvPr id="4" name="Slide Number Placeholder 3">
            <a:extLst>
              <a:ext uri="{FF2B5EF4-FFF2-40B4-BE49-F238E27FC236}">
                <a16:creationId xmlns:a16="http://schemas.microsoft.com/office/drawing/2014/main" id="{FFD27AA5-6BC6-06B0-33D7-595BF1889637}"/>
              </a:ext>
            </a:extLst>
          </p:cNvPr>
          <p:cNvSpPr>
            <a:spLocks noGrp="1"/>
          </p:cNvSpPr>
          <p:nvPr>
            <p:ph type="sldNum" sz="quarter" idx="5"/>
          </p:nvPr>
        </p:nvSpPr>
        <p:spPr/>
        <p:txBody>
          <a:bodyPr/>
          <a:lstStyle/>
          <a:p>
            <a:fld id="{0FC7C059-E00C-4ABA-81FB-3CC2FC0B0E8E}" type="slidenum">
              <a:rPr lang="en-IN" smtClean="0"/>
              <a:t>13</a:t>
            </a:fld>
            <a:endParaRPr lang="en-IN"/>
          </a:p>
        </p:txBody>
      </p:sp>
    </p:spTree>
    <p:extLst>
      <p:ext uri="{BB962C8B-B14F-4D97-AF65-F5344CB8AC3E}">
        <p14:creationId xmlns:p14="http://schemas.microsoft.com/office/powerpoint/2010/main" val="37128991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645038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255186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US"/>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1"/>
            <a:ext cx="12191999" cy="4467828"/>
          </a:xfr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IN"/>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FDEE5D88-6353-4968-93AD-168224DB3741}" type="datetimeFigureOut">
              <a:rPr lang="en-IN" smtClean="0"/>
              <a:t>19/10/26</a:t>
            </a:fld>
            <a:endParaRPr lang="en-IN"/>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EA1914C9-BE13-4351-8845-974E8942614A}" type="slidenum">
              <a:rPr lang="en-IN" smtClean="0"/>
              <a:t>‹#›</a:t>
            </a:fld>
            <a:endParaRPr lang="en-IN"/>
          </a:p>
        </p:txBody>
      </p:sp>
    </p:spTree>
    <p:extLst>
      <p:ext uri="{BB962C8B-B14F-4D97-AF65-F5344CB8AC3E}">
        <p14:creationId xmlns:p14="http://schemas.microsoft.com/office/powerpoint/2010/main" val="371612761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US"/>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61778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endParaRPr lang="en-IN"/>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FDEE5D88-6353-4968-93AD-168224DB3741}" type="datetimeFigureOut">
              <a:rPr lang="en-IN" smtClean="0"/>
              <a:t>19/10/26</a:t>
            </a:fld>
            <a:endParaRPr lang="en-IN"/>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EA1914C9-BE13-4351-8845-974E8942614A}" type="slidenum">
              <a:rPr lang="en-IN" smtClean="0"/>
              <a:t>‹#›</a:t>
            </a:fld>
            <a:endParaRPr lang="en-IN"/>
          </a:p>
        </p:txBody>
      </p:sp>
    </p:spTree>
    <p:extLst>
      <p:ext uri="{BB962C8B-B14F-4D97-AF65-F5344CB8AC3E}">
        <p14:creationId xmlns:p14="http://schemas.microsoft.com/office/powerpoint/2010/main" val="220481979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dirty="0"/>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IN"/>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EA1914C9-BE13-4351-8845-974E8942614A}" type="slidenum">
              <a:rPr lang="en-IN" smtClean="0"/>
              <a:t>‹#›</a:t>
            </a:fld>
            <a:endParaRPr lang="en-IN"/>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430926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dirty="0"/>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IN"/>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658486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endParaRPr lang="en-IN"/>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FDEE5D88-6353-4968-93AD-168224DB3741}" type="datetimeFigureOut">
              <a:rPr lang="en-IN" smtClean="0"/>
              <a:t>19/10/26</a:t>
            </a:fld>
            <a:endParaRPr lang="en-IN"/>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EA1914C9-BE13-4351-8845-974E8942614A}" type="slidenum">
              <a:rPr lang="en-IN" smtClean="0"/>
              <a:t>‹#›</a:t>
            </a:fld>
            <a:endParaRPr lang="en-IN"/>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dirty="0"/>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1245056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379688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3686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US"/>
              <a:t>Click to edit Master title style</a:t>
            </a:r>
            <a:endParaRPr lang="en-US" dirty="0"/>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2192" y="0"/>
            <a:ext cx="4506585"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endParaRPr lang="en-IN"/>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FDEE5D88-6353-4968-93AD-168224DB3741}" type="datetimeFigureOut">
              <a:rPr lang="en-IN" smtClean="0"/>
              <a:t>19/10/26</a:t>
            </a:fld>
            <a:endParaRPr lang="en-IN"/>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EA1914C9-BE13-4351-8845-974E8942614A}" type="slidenum">
              <a:rPr lang="en-IN" smtClean="0"/>
              <a:t>‹#›</a:t>
            </a:fld>
            <a:endParaRPr lang="en-IN"/>
          </a:p>
        </p:txBody>
      </p:sp>
    </p:spTree>
    <p:extLst>
      <p:ext uri="{BB962C8B-B14F-4D97-AF65-F5344CB8AC3E}">
        <p14:creationId xmlns:p14="http://schemas.microsoft.com/office/powerpoint/2010/main" val="24494500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US"/>
              <a:t>Click to edit Master title style</a:t>
            </a:r>
            <a:endParaRPr lang="en-US" dirty="0"/>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endParaRPr lang="en-IN"/>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FDEE5D88-6353-4968-93AD-168224DB3741}" type="datetimeFigureOut">
              <a:rPr lang="en-IN" smtClean="0"/>
              <a:t>19/10/26</a:t>
            </a:fld>
            <a:endParaRPr lang="en-IN"/>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EA1914C9-BE13-4351-8845-974E8942614A}" type="slidenum">
              <a:rPr lang="en-IN" smtClean="0"/>
              <a:t>‹#›</a:t>
            </a:fld>
            <a:endParaRPr lang="en-IN"/>
          </a:p>
        </p:txBody>
      </p:sp>
    </p:spTree>
    <p:extLst>
      <p:ext uri="{BB962C8B-B14F-4D97-AF65-F5344CB8AC3E}">
        <p14:creationId xmlns:p14="http://schemas.microsoft.com/office/powerpoint/2010/main" val="379363898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endParaRPr lang="en-IN"/>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FDEE5D88-6353-4968-93AD-168224DB3741}" type="datetimeFigureOut">
              <a:rPr lang="en-IN" smtClean="0"/>
              <a:t>19/10/26</a:t>
            </a:fld>
            <a:endParaRPr lang="en-IN"/>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EA1914C9-BE13-4351-8845-974E8942614A}" type="slidenum">
              <a:rPr lang="en-IN" smtClean="0"/>
              <a:t>‹#›</a:t>
            </a:fld>
            <a:endParaRPr lang="en-IN"/>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97942489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endParaRPr lang="en-IN"/>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FDEE5D88-6353-4968-93AD-168224DB3741}" type="datetimeFigureOut">
              <a:rPr lang="en-IN" smtClean="0"/>
              <a:t>19/10/26</a:t>
            </a:fld>
            <a:endParaRPr lang="en-IN"/>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EA1914C9-BE13-4351-8845-974E8942614A}" type="slidenum">
              <a:rPr lang="en-IN" smtClean="0"/>
              <a:t>‹#›</a:t>
            </a:fld>
            <a:endParaRPr lang="en-IN"/>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40925229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US"/>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endParaRPr lang="en-IN"/>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FDEE5D88-6353-4968-93AD-168224DB3741}" type="datetimeFigureOut">
              <a:rPr lang="en-IN" smtClean="0"/>
              <a:t>19/10/26</a:t>
            </a:fld>
            <a:endParaRPr lang="en-IN"/>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EA1914C9-BE13-4351-8845-974E8942614A}" type="slidenum">
              <a:rPr lang="en-IN" smtClean="0"/>
              <a:t>‹#›</a:t>
            </a:fld>
            <a:endParaRPr lang="en-IN"/>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119358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US"/>
              <a:t>Click to edit Master title style</a:t>
            </a:r>
            <a:endParaRPr lang="en-US" dirty="0"/>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2192"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endParaRPr lang="en-IN"/>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FDEE5D88-6353-4968-93AD-168224DB3741}" type="datetimeFigureOut">
              <a:rPr lang="en-IN" smtClean="0"/>
              <a:t>19/10/26</a:t>
            </a:fld>
            <a:endParaRPr lang="en-IN"/>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EA1914C9-BE13-4351-8845-974E8942614A}" type="slidenum">
              <a:rPr lang="en-IN" smtClean="0"/>
              <a:t>‹#›</a:t>
            </a:fld>
            <a:endParaRPr lang="en-IN"/>
          </a:p>
        </p:txBody>
      </p:sp>
    </p:spTree>
    <p:extLst>
      <p:ext uri="{BB962C8B-B14F-4D97-AF65-F5344CB8AC3E}">
        <p14:creationId xmlns:p14="http://schemas.microsoft.com/office/powerpoint/2010/main" val="330871275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US"/>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FDEE5D88-6353-4968-93AD-168224DB3741}" type="datetimeFigureOut">
              <a:rPr lang="en-IN" smtClean="0"/>
              <a:t>19/10/26</a:t>
            </a:fld>
            <a:endParaRPr lang="en-IN"/>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IN"/>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EA1914C9-BE13-4351-8845-974E8942614A}" type="slidenum">
              <a:rPr lang="en-IN" smtClean="0"/>
              <a:t>‹#›</a:t>
            </a:fld>
            <a:endParaRPr lang="en-IN"/>
          </a:p>
        </p:txBody>
      </p:sp>
    </p:spTree>
    <p:extLst>
      <p:ext uri="{BB962C8B-B14F-4D97-AF65-F5344CB8AC3E}">
        <p14:creationId xmlns:p14="http://schemas.microsoft.com/office/powerpoint/2010/main" val="32609296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US"/>
              <a:t>Click to edit Master title style</a:t>
            </a:r>
            <a:endParaRPr lang="en-US" dirty="0"/>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 y="2286008"/>
            <a:ext cx="6096000" cy="457199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IN"/>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EA1914C9-BE13-4351-8845-974E8942614A}" type="slidenum">
              <a:rPr lang="en-IN" smtClean="0"/>
              <a:t>‹#›</a:t>
            </a:fld>
            <a:endParaRPr lang="en-IN"/>
          </a:p>
        </p:txBody>
      </p:sp>
    </p:spTree>
    <p:extLst>
      <p:ext uri="{BB962C8B-B14F-4D97-AF65-F5344CB8AC3E}">
        <p14:creationId xmlns:p14="http://schemas.microsoft.com/office/powerpoint/2010/main" val="184484436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US"/>
              <a:t>Click to edit Master title style</a:t>
            </a:r>
            <a:endParaRPr lang="en-US" dirty="0"/>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IN"/>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72223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US"/>
              <a:t>Click to edit Master title style</a:t>
            </a:r>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endParaRPr lang="en-IN"/>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EA1914C9-BE13-4351-8845-974E8942614A}" type="slidenum">
              <a:rPr lang="en-IN" smtClean="0"/>
              <a:t>‹#›</a:t>
            </a:fld>
            <a:endParaRPr lang="en-IN"/>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2126049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US"/>
              <a:t>Click to edit Master title style</a:t>
            </a:r>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IN"/>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601574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dirty="0"/>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0921682"/>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IN"/>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030341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IN"/>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195549"/>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IN"/>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EA1914C9-BE13-4351-8845-974E8942614A}" type="slidenum">
              <a:rPr lang="en-IN" smtClean="0"/>
              <a:t>‹#›</a:t>
            </a:fld>
            <a:endParaRPr lang="en-IN"/>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04312500"/>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IN"/>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EA1914C9-BE13-4351-8845-974E8942614A}" type="slidenum">
              <a:rPr lang="en-IN" smtClean="0"/>
              <a:t>‹#›</a:t>
            </a:fld>
            <a:endParaRPr lang="en-IN"/>
          </a:p>
        </p:txBody>
      </p:sp>
    </p:spTree>
    <p:extLst>
      <p:ext uri="{BB962C8B-B14F-4D97-AF65-F5344CB8AC3E}">
        <p14:creationId xmlns:p14="http://schemas.microsoft.com/office/powerpoint/2010/main" val="88119170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US"/>
              <a:t>Click to edit Master title style</a:t>
            </a:r>
            <a:endParaRPr lang="en-US" dirty="0"/>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EA1914C9-BE13-4351-8845-974E8942614A}" type="slidenum">
              <a:rPr lang="en-IN" smtClean="0"/>
              <a:t>‹#›</a:t>
            </a:fld>
            <a:endParaRPr lang="en-IN"/>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4580400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US"/>
              <a:t>Click to edit Master title style</a:t>
            </a:r>
            <a:endParaRPr lang="en-US" dirty="0"/>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IN"/>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EA1914C9-BE13-4351-8845-974E8942614A}" type="slidenum">
              <a:rPr lang="en-IN" smtClean="0"/>
              <a:t>‹#›</a:t>
            </a:fld>
            <a:endParaRPr lang="en-IN"/>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03009050"/>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DEE5D88-6353-4968-93AD-168224DB3741}" type="datetimeFigureOut">
              <a:rPr lang="en-IN" smtClean="0"/>
              <a:t>19/10/26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1914C9-BE13-4351-8845-974E8942614A}" type="slidenum">
              <a:rPr lang="en-IN" smtClean="0"/>
              <a:t>‹#›</a:t>
            </a:fld>
            <a:endParaRPr lang="en-IN"/>
          </a:p>
        </p:txBody>
      </p:sp>
    </p:spTree>
    <p:extLst>
      <p:ext uri="{BB962C8B-B14F-4D97-AF65-F5344CB8AC3E}">
        <p14:creationId xmlns:p14="http://schemas.microsoft.com/office/powerpoint/2010/main" val="94454403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DEE5D88-6353-4968-93AD-168224DB3741}" type="datetimeFigureOut">
              <a:rPr lang="en-IN" smtClean="0"/>
              <a:t>19/10/26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EA1914C9-BE13-4351-8845-974E8942614A}" type="slidenum">
              <a:rPr lang="en-IN" smtClean="0"/>
              <a:t>‹#›</a:t>
            </a:fld>
            <a:endParaRPr lang="en-IN"/>
          </a:p>
        </p:txBody>
      </p:sp>
    </p:spTree>
    <p:extLst>
      <p:ext uri="{BB962C8B-B14F-4D97-AF65-F5344CB8AC3E}">
        <p14:creationId xmlns:p14="http://schemas.microsoft.com/office/powerpoint/2010/main" val="42716335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IN"/>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FDEE5D88-6353-4968-93AD-168224DB3741}" type="datetimeFigureOut">
              <a:rPr lang="en-IN" smtClean="0"/>
              <a:t>19/10/26</a:t>
            </a:fld>
            <a:endParaRPr lang="en-IN"/>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EA1914C9-BE13-4351-8845-974E8942614A}" type="slidenum">
              <a:rPr lang="en-IN" smtClean="0"/>
              <a:t>‹#›</a:t>
            </a:fld>
            <a:endParaRPr lang="en-IN"/>
          </a:p>
        </p:txBody>
      </p:sp>
    </p:spTree>
    <p:extLst>
      <p:ext uri="{BB962C8B-B14F-4D97-AF65-F5344CB8AC3E}">
        <p14:creationId xmlns:p14="http://schemas.microsoft.com/office/powerpoint/2010/main" val="517224073"/>
      </p:ext>
    </p:extLst>
  </p:cSld>
  <p:clrMap bg1="lt1" tx1="dk1" bg2="lt2" tx2="dk2" accent1="accent1" accent2="accent2" accent3="accent3" accent4="accent4" accent5="accent5" accent6="accent6" hlink="hlink" folHlink="folHlink"/>
  <p:sldLayoutIdLst>
    <p:sldLayoutId id="2147484546" r:id="rId1"/>
    <p:sldLayoutId id="2147484547" r:id="rId2"/>
    <p:sldLayoutId id="2147484548" r:id="rId3"/>
    <p:sldLayoutId id="2147484549" r:id="rId4"/>
    <p:sldLayoutId id="2147484550" r:id="rId5"/>
    <p:sldLayoutId id="2147484551" r:id="rId6"/>
    <p:sldLayoutId id="2147484552" r:id="rId7"/>
    <p:sldLayoutId id="2147484553" r:id="rId8"/>
    <p:sldLayoutId id="2147484554" r:id="rId9"/>
    <p:sldLayoutId id="2147484555" r:id="rId10"/>
    <p:sldLayoutId id="2147484556" r:id="rId11"/>
    <p:sldLayoutId id="2147484557" r:id="rId12"/>
    <p:sldLayoutId id="2147484558" r:id="rId13"/>
    <p:sldLayoutId id="2147484559" r:id="rId14"/>
    <p:sldLayoutId id="2147484560" r:id="rId15"/>
    <p:sldLayoutId id="2147484561" r:id="rId16"/>
    <p:sldLayoutId id="2147484562" r:id="rId17"/>
    <p:sldLayoutId id="2147484563" r:id="rId18"/>
    <p:sldLayoutId id="2147484564" r:id="rId19"/>
    <p:sldLayoutId id="2147484565" r:id="rId20"/>
    <p:sldLayoutId id="2147484566" r:id="rId21"/>
    <p:sldLayoutId id="2147484567" r:id="rId22"/>
    <p:sldLayoutId id="2147484568" r:id="rId23"/>
    <p:sldLayoutId id="2147484569" r:id="rId24"/>
    <p:sldLayoutId id="2147484570" r:id="rId25"/>
    <p:sldLayoutId id="2147484571" r:id="rId26"/>
    <p:sldLayoutId id="2147484572" r:id="rId27"/>
    <p:sldLayoutId id="2147484573" r:id="rId28"/>
    <p:sldLayoutId id="2147484574" r:id="rId29"/>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2.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9.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29.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09CD836-3FFC-1EAD-6785-7CA248172EFB}"/>
              </a:ext>
            </a:extLst>
          </p:cNvPr>
          <p:cNvSpPr txBox="1"/>
          <p:nvPr/>
        </p:nvSpPr>
        <p:spPr>
          <a:xfrm>
            <a:off x="623207" y="543594"/>
            <a:ext cx="10945586" cy="7540526"/>
          </a:xfrm>
          <a:prstGeom prst="rect">
            <a:avLst/>
          </a:prstGeom>
          <a:noFill/>
        </p:spPr>
        <p:txBody>
          <a:bodyPr wrap="square">
            <a:spAutoFit/>
          </a:bodyPr>
          <a:lstStyle/>
          <a:p>
            <a:pPr marL="0" marR="0" algn="ctr">
              <a:lnSpc>
                <a:spcPct val="150000"/>
              </a:lnSpc>
              <a:spcBef>
                <a:spcPts val="1200"/>
              </a:spcBef>
              <a:spcAft>
                <a:spcPts val="1200"/>
              </a:spcAft>
              <a:buNone/>
            </a:pPr>
            <a:r>
              <a:rPr lang="en-US" sz="3200" b="1" i="1" noProof="0" dirty="0">
                <a:effectLst/>
                <a:latin typeface="Arial" panose="020B0604020202020204" pitchFamily="34" charset="0"/>
                <a:ea typeface="Times New Roman" panose="02020603050405020304" pitchFamily="18" charset="0"/>
                <a:cs typeface="Arial" panose="020B0604020202020204" pitchFamily="34" charset="0"/>
              </a:rPr>
              <a:t>Theranos: A Case Study of Laboratory Quality Assurance and Patient Safety Failure</a:t>
            </a:r>
          </a:p>
          <a:p>
            <a:pPr marL="0" marR="0" algn="ctr">
              <a:lnSpc>
                <a:spcPct val="150000"/>
              </a:lnSpc>
              <a:spcBef>
                <a:spcPts val="1200"/>
              </a:spcBef>
              <a:spcAft>
                <a:spcPts val="1200"/>
              </a:spcAft>
              <a:buNone/>
            </a:pPr>
            <a:endParaRPr lang="en-US" sz="3200" b="1" i="1" noProof="0" dirty="0">
              <a:effectLst/>
              <a:latin typeface="Arial" panose="020B0604020202020204" pitchFamily="34" charset="0"/>
              <a:ea typeface="Times New Roman" panose="02020603050405020304" pitchFamily="18" charset="0"/>
              <a:cs typeface="Arial" panose="020B0604020202020204" pitchFamily="34" charset="0"/>
            </a:endParaRPr>
          </a:p>
          <a:p>
            <a:pPr marL="0" marR="0" algn="ctr">
              <a:lnSpc>
                <a:spcPct val="150000"/>
              </a:lnSpc>
              <a:spcBef>
                <a:spcPts val="1200"/>
              </a:spcBef>
              <a:spcAft>
                <a:spcPts val="1200"/>
              </a:spcAft>
              <a:buNone/>
            </a:pPr>
            <a:endParaRPr lang="en-US" b="1" i="1" dirty="0">
              <a:latin typeface="Arial" panose="020B0604020202020204" pitchFamily="34" charset="0"/>
              <a:ea typeface="Times New Roman" panose="02020603050405020304" pitchFamily="18" charset="0"/>
              <a:cs typeface="Arial" panose="020B0604020202020204" pitchFamily="34" charset="0"/>
            </a:endParaRPr>
          </a:p>
          <a:p>
            <a:pPr marL="0" marR="0">
              <a:lnSpc>
                <a:spcPct val="150000"/>
              </a:lnSpc>
              <a:spcBef>
                <a:spcPts val="1200"/>
              </a:spcBef>
              <a:spcAft>
                <a:spcPts val="1200"/>
              </a:spcAft>
              <a:buNone/>
            </a:pPr>
            <a:r>
              <a:rPr lang="en-US" b="1" i="1" noProof="0" dirty="0">
                <a:effectLst/>
                <a:latin typeface="Arial" panose="020B0604020202020204" pitchFamily="34" charset="0"/>
                <a:ea typeface="Times New Roman" panose="02020603050405020304" pitchFamily="18" charset="0"/>
                <a:cs typeface="Arial" panose="020B0604020202020204" pitchFamily="34" charset="0"/>
              </a:rPr>
              <a:t>Module: LCHS7006</a:t>
            </a:r>
          </a:p>
          <a:p>
            <a:pPr>
              <a:lnSpc>
                <a:spcPct val="150000"/>
              </a:lnSpc>
              <a:spcBef>
                <a:spcPts val="1200"/>
              </a:spcBef>
              <a:spcAft>
                <a:spcPts val="1200"/>
              </a:spcAft>
            </a:pPr>
            <a:r>
              <a:rPr lang="en-US" b="1" i="1" noProof="0" dirty="0">
                <a:effectLst/>
                <a:latin typeface="Arial" panose="020B0604020202020204" pitchFamily="34" charset="0"/>
                <a:ea typeface="Times New Roman" panose="02020603050405020304" pitchFamily="18" charset="0"/>
                <a:cs typeface="Arial" panose="020B0604020202020204" pitchFamily="34" charset="0"/>
              </a:rPr>
              <a:t>Student Name: </a:t>
            </a:r>
            <a:r>
              <a:rPr lang="en-US" b="1" i="1" dirty="0">
                <a:latin typeface="Arial" panose="020B0604020202020204" pitchFamily="34" charset="0"/>
                <a:ea typeface="Times New Roman" panose="02020603050405020304" pitchFamily="18" charset="0"/>
                <a:cs typeface="Arial" panose="020B0604020202020204" pitchFamily="34" charset="0"/>
              </a:rPr>
              <a:t>Ashok Patel </a:t>
            </a:r>
            <a:endParaRPr lang="en-IN" b="1" i="1"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1200"/>
              </a:spcBef>
              <a:spcAft>
                <a:spcPts val="1200"/>
              </a:spcAft>
            </a:pPr>
            <a:r>
              <a:rPr lang="en-GB" sz="1800" b="1" i="0" dirty="0">
                <a:effectLst/>
                <a:latin typeface="Helvetica" pitchFamily="2" charset="0"/>
              </a:rPr>
              <a:t>Supervisor: Dr </a:t>
            </a:r>
            <a:r>
              <a:rPr lang="en-GB" sz="1800" b="1" i="0" dirty="0" err="1">
                <a:effectLst/>
                <a:latin typeface="Helvetica" pitchFamily="2" charset="0"/>
              </a:rPr>
              <a:t>Faha</a:t>
            </a:r>
            <a:r>
              <a:rPr lang="en-IN" sz="1800" b="1" i="0">
                <a:effectLst/>
                <a:latin typeface="Helvetica" pitchFamily="2" charset="0"/>
              </a:rPr>
              <a:t>d </a:t>
            </a:r>
            <a:r>
              <a:rPr lang="en-GB" sz="1800" b="1" i="0" dirty="0">
                <a:effectLst/>
                <a:latin typeface="Helvetica" pitchFamily="2" charset="0"/>
              </a:rPr>
              <a:t>Khan</a:t>
            </a:r>
            <a:endParaRPr lang="en-US" b="1" i="1" dirty="0">
              <a:latin typeface="Arial" panose="020B0604020202020204" pitchFamily="34" charset="0"/>
              <a:ea typeface="Times New Roman" panose="02020603050405020304" pitchFamily="18" charset="0"/>
              <a:cs typeface="Arial" panose="020B0604020202020204" pitchFamily="34" charset="0"/>
            </a:endParaRPr>
          </a:p>
          <a:p>
            <a:pPr>
              <a:lnSpc>
                <a:spcPct val="150000"/>
              </a:lnSpc>
              <a:spcBef>
                <a:spcPts val="1200"/>
              </a:spcBef>
              <a:spcAft>
                <a:spcPts val="1200"/>
              </a:spcAft>
            </a:pPr>
            <a:r>
              <a:rPr lang="en-US" b="1" i="1" noProof="0" dirty="0">
                <a:effectLst/>
                <a:latin typeface="Arial" panose="020B0604020202020204" pitchFamily="34" charset="0"/>
                <a:ea typeface="Times New Roman" panose="02020603050405020304" pitchFamily="18" charset="0"/>
                <a:cs typeface="Arial" panose="020B0604020202020204" pitchFamily="34" charset="0"/>
              </a:rPr>
              <a:t>Student ID: </a:t>
            </a:r>
            <a:r>
              <a:rPr lang="en-US" b="1" i="1" dirty="0">
                <a:latin typeface="Arial" panose="020B0604020202020204" pitchFamily="34" charset="0"/>
                <a:ea typeface="Times New Roman" panose="02020603050405020304" pitchFamily="18" charset="0"/>
                <a:cs typeface="Arial" panose="020B0604020202020204" pitchFamily="34" charset="0"/>
              </a:rPr>
              <a:t>2532746</a:t>
            </a:r>
          </a:p>
          <a:p>
            <a:pPr algn="ctr">
              <a:lnSpc>
                <a:spcPct val="150000"/>
              </a:lnSpc>
              <a:spcBef>
                <a:spcPts val="1200"/>
              </a:spcBef>
              <a:spcAft>
                <a:spcPts val="1200"/>
              </a:spcAft>
            </a:pPr>
            <a:endParaRPr lang="en-US" b="1" i="1" noProof="0" dirty="0">
              <a:effectLst/>
              <a:latin typeface="Arial" panose="020B0604020202020204" pitchFamily="34" charset="0"/>
              <a:ea typeface="Times New Roman" panose="02020603050405020304" pitchFamily="18" charset="0"/>
              <a:cs typeface="Arial" panose="020B0604020202020204" pitchFamily="34" charset="0"/>
            </a:endParaRPr>
          </a:p>
          <a:p>
            <a:pPr marL="0" marR="0" algn="ctr">
              <a:spcBef>
                <a:spcPts val="1200"/>
              </a:spcBef>
              <a:spcAft>
                <a:spcPts val="1200"/>
              </a:spcAft>
              <a:buNone/>
            </a:pPr>
            <a:endParaRPr lang="en-US" dirty="0">
              <a:effectLst/>
              <a:latin typeface="Arial" panose="020B0604020202020204" pitchFamily="34" charset="0"/>
              <a:ea typeface="Times New Roman" panose="02020603050405020304" pitchFamily="18" charset="0"/>
              <a:cs typeface="Arial" panose="020B0604020202020204" pitchFamily="34" charset="0"/>
            </a:endParaRPr>
          </a:p>
        </p:txBody>
      </p:sp>
      <p:pic>
        <p:nvPicPr>
          <p:cNvPr id="2" name="Picture 1" descr="Hot Startup Theranos Has Struggled With Its Blood-Test Technology - WSJ">
            <a:extLst>
              <a:ext uri="{FF2B5EF4-FFF2-40B4-BE49-F238E27FC236}">
                <a16:creationId xmlns:a16="http://schemas.microsoft.com/office/drawing/2014/main" id="{5C139E0F-00BF-C455-9727-5D8372CC0692}"/>
              </a:ext>
            </a:extLst>
          </p:cNvPr>
          <p:cNvPicPr>
            <a:picLocks noChangeAspect="1"/>
          </p:cNvPicPr>
          <p:nvPr/>
        </p:nvPicPr>
        <p:blipFill>
          <a:blip r:embed="rId3"/>
          <a:stretch>
            <a:fillRect/>
          </a:stretch>
        </p:blipFill>
        <p:spPr>
          <a:xfrm>
            <a:off x="5751871" y="2529661"/>
            <a:ext cx="6255774" cy="4173494"/>
          </a:xfrm>
          <a:prstGeom prst="rect">
            <a:avLst/>
          </a:prstGeom>
        </p:spPr>
      </p:pic>
    </p:spTree>
    <p:extLst>
      <p:ext uri="{BB962C8B-B14F-4D97-AF65-F5344CB8AC3E}">
        <p14:creationId xmlns:p14="http://schemas.microsoft.com/office/powerpoint/2010/main" val="9583343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6D66C07-273F-96D4-72D8-F680BBE1EB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1B5C2F6-A7CC-69CA-88A5-96E656C6B1AA}"/>
              </a:ext>
            </a:extLst>
          </p:cNvPr>
          <p:cNvSpPr>
            <a:spLocks noGrp="1"/>
          </p:cNvSpPr>
          <p:nvPr>
            <p:ph type="title"/>
          </p:nvPr>
        </p:nvSpPr>
        <p:spPr>
          <a:xfrm>
            <a:off x="1213632" y="497321"/>
            <a:ext cx="9764736" cy="1280890"/>
          </a:xfrm>
        </p:spPr>
        <p:txBody>
          <a:bodyPr>
            <a:noAutofit/>
          </a:bodyPr>
          <a:lstStyle/>
          <a:p>
            <a:r>
              <a:rPr lang="en-US" sz="2800" b="1" noProof="0" dirty="0">
                <a:latin typeface="Arial" panose="020B0604020202020204" pitchFamily="34" charset="0"/>
                <a:cs typeface="Arial" panose="020B0604020202020204" pitchFamily="34" charset="0"/>
              </a:rPr>
              <a:t>Case Background and Overview of Theranos</a:t>
            </a:r>
            <a:endParaRPr lang="en-GB" sz="2800" b="1" noProof="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D980006A-9B37-9883-3C71-3A4A1780F520}"/>
              </a:ext>
            </a:extLst>
          </p:cNvPr>
          <p:cNvSpPr txBox="1">
            <a:spLocks/>
          </p:cNvSpPr>
          <p:nvPr/>
        </p:nvSpPr>
        <p:spPr>
          <a:xfrm>
            <a:off x="242804" y="1327913"/>
            <a:ext cx="6792697" cy="4202173"/>
          </a:xfrm>
          <a:prstGeom prst="rect">
            <a:avLst/>
          </a:prstGeom>
        </p:spPr>
        <p:txBody>
          <a:bodyPr vert="horz" lIns="45720" tIns="45720" rIns="45720" bIns="45720" rtlCol="0">
            <a:no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9pPr>
          </a:lstStyle>
          <a:p>
            <a:pPr algn="just">
              <a:lnSpc>
                <a:spcPct val="150000"/>
              </a:lnSpc>
              <a:buFont typeface="Wingdings" panose="05000000000000000000" pitchFamily="2" charset="2"/>
              <a:buChar char="Ø"/>
            </a:pPr>
            <a:r>
              <a:rPr lang="en-US" sz="1800" noProof="0" dirty="0">
                <a:highlight>
                  <a:srgbClr val="FFFFFF"/>
                </a:highlight>
                <a:latin typeface="Arial" panose="020B0604020202020204" pitchFamily="34" charset="0"/>
                <a:ea typeface="Times New Roman" panose="02020603050405020304" pitchFamily="18" charset="0"/>
                <a:cs typeface="Arial" panose="020B0604020202020204" pitchFamily="34" charset="0"/>
              </a:rPr>
              <a:t>Theranos was a US healthcare technology company that aimed to </a:t>
            </a:r>
            <a:r>
              <a:rPr lang="en-US" sz="1800" noProof="0" dirty="0" err="1">
                <a:highlight>
                  <a:srgbClr val="FFFFFF"/>
                </a:highlight>
                <a:latin typeface="Arial" panose="020B0604020202020204" pitchFamily="34" charset="0"/>
                <a:ea typeface="Times New Roman" panose="02020603050405020304" pitchFamily="18" charset="0"/>
                <a:cs typeface="Arial" panose="020B0604020202020204" pitchFamily="34" charset="0"/>
              </a:rPr>
              <a:t>revolutionise</a:t>
            </a:r>
            <a:r>
              <a:rPr lang="en-US" sz="1800" noProof="0" dirty="0">
                <a:highlight>
                  <a:srgbClr val="FFFFFF"/>
                </a:highlight>
                <a:latin typeface="Arial" panose="020B0604020202020204" pitchFamily="34" charset="0"/>
                <a:ea typeface="Times New Roman" panose="02020603050405020304" pitchFamily="18" charset="0"/>
                <a:cs typeface="Arial" panose="020B0604020202020204" pitchFamily="34" charset="0"/>
              </a:rPr>
              <a:t> blood testing using small blood samples (Mueller et al., 2025).</a:t>
            </a:r>
          </a:p>
          <a:p>
            <a:pPr algn="just">
              <a:lnSpc>
                <a:spcPct val="150000"/>
              </a:lnSpc>
              <a:buFont typeface="Wingdings" panose="05000000000000000000" pitchFamily="2" charset="2"/>
              <a:buChar char="Ø"/>
            </a:pPr>
            <a:r>
              <a:rPr lang="en-US" sz="1800" noProof="0" dirty="0">
                <a:highlight>
                  <a:srgbClr val="FFFFFF"/>
                </a:highlight>
                <a:latin typeface="Arial" panose="020B0604020202020204" pitchFamily="34" charset="0"/>
                <a:ea typeface="Times New Roman" panose="02020603050405020304" pitchFamily="18" charset="0"/>
                <a:cs typeface="Arial" panose="020B0604020202020204" pitchFamily="34" charset="0"/>
              </a:rPr>
              <a:t>It claimed its proprietary technology allowed for several diagnostic tests with only a few drops of blood.</a:t>
            </a:r>
          </a:p>
          <a:p>
            <a:pPr algn="just">
              <a:lnSpc>
                <a:spcPct val="150000"/>
              </a:lnSpc>
              <a:buFont typeface="Wingdings" panose="05000000000000000000" pitchFamily="2" charset="2"/>
              <a:buChar char="Ø"/>
            </a:pPr>
            <a:r>
              <a:rPr lang="en-US" sz="1800" noProof="0" dirty="0">
                <a:highlight>
                  <a:srgbClr val="FFFFFF"/>
                </a:highlight>
                <a:latin typeface="Arial" panose="020B0604020202020204" pitchFamily="34" charset="0"/>
                <a:ea typeface="Times New Roman" panose="02020603050405020304" pitchFamily="18" charset="0"/>
                <a:cs typeface="Arial" panose="020B0604020202020204" pitchFamily="34" charset="0"/>
              </a:rPr>
              <a:t>Investigations found that there were significant concerns about validation, accuracy, and laboratory practices, as well as the reliability of reported results (Stringer, 2024).</a:t>
            </a:r>
          </a:p>
          <a:p>
            <a:pPr algn="just">
              <a:lnSpc>
                <a:spcPct val="150000"/>
              </a:lnSpc>
              <a:buFont typeface="Wingdings" panose="05000000000000000000" pitchFamily="2" charset="2"/>
              <a:buChar char="Ø"/>
            </a:pPr>
            <a:r>
              <a:rPr lang="en-US" sz="1800" noProof="0" dirty="0">
                <a:highlight>
                  <a:srgbClr val="FFFFFF"/>
                </a:highlight>
                <a:latin typeface="Arial" panose="020B0604020202020204" pitchFamily="34" charset="0"/>
                <a:ea typeface="Times New Roman" panose="02020603050405020304" pitchFamily="18" charset="0"/>
                <a:cs typeface="Arial" panose="020B0604020202020204" pitchFamily="34" charset="0"/>
              </a:rPr>
              <a:t>The case </a:t>
            </a:r>
            <a:r>
              <a:rPr lang="en-IN" sz="1800" noProof="0" dirty="0">
                <a:highlight>
                  <a:srgbClr val="FFFFFF"/>
                </a:highlight>
                <a:latin typeface="Arial" panose="020B0604020202020204" pitchFamily="34" charset="0"/>
                <a:ea typeface="Times New Roman" panose="02020603050405020304" pitchFamily="18" charset="0"/>
                <a:cs typeface="Arial" panose="020B0604020202020204" pitchFamily="34" charset="0"/>
              </a:rPr>
              <a:t>emphasised</a:t>
            </a:r>
            <a:r>
              <a:rPr lang="en-US" sz="1800" noProof="0" dirty="0">
                <a:highlight>
                  <a:srgbClr val="FFFFFF"/>
                </a:highlight>
                <a:latin typeface="Arial" panose="020B0604020202020204" pitchFamily="34" charset="0"/>
                <a:ea typeface="Times New Roman" panose="02020603050405020304" pitchFamily="18" charset="0"/>
                <a:cs typeface="Arial" panose="020B0604020202020204" pitchFamily="34" charset="0"/>
              </a:rPr>
              <a:t> the importance of quality assurance, governance and regulatory control in laboratories to ensure patient safety and public confidence.</a:t>
            </a:r>
          </a:p>
        </p:txBody>
      </p:sp>
      <p:pic>
        <p:nvPicPr>
          <p:cNvPr id="3" name="Picture 2" descr="Theranos could be banned from running labs for two years, regulators warn |  Theranos | The Guardian">
            <a:extLst>
              <a:ext uri="{FF2B5EF4-FFF2-40B4-BE49-F238E27FC236}">
                <a16:creationId xmlns:a16="http://schemas.microsoft.com/office/drawing/2014/main" id="{5D776515-566D-A38C-A2A4-F71656BFF67B}"/>
              </a:ext>
            </a:extLst>
          </p:cNvPr>
          <p:cNvPicPr>
            <a:picLocks noChangeAspect="1"/>
          </p:cNvPicPr>
          <p:nvPr/>
        </p:nvPicPr>
        <p:blipFill>
          <a:blip r:embed="rId3"/>
          <a:stretch>
            <a:fillRect/>
          </a:stretch>
        </p:blipFill>
        <p:spPr>
          <a:xfrm>
            <a:off x="7641470" y="2100261"/>
            <a:ext cx="4429125" cy="2657475"/>
          </a:xfrm>
          <a:prstGeom prst="rect">
            <a:avLst/>
          </a:prstGeom>
        </p:spPr>
      </p:pic>
    </p:spTree>
    <p:extLst>
      <p:ext uri="{BB962C8B-B14F-4D97-AF65-F5344CB8AC3E}">
        <p14:creationId xmlns:p14="http://schemas.microsoft.com/office/powerpoint/2010/main" val="27891195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C9AA013-19CD-C17A-820D-563753BA361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59390C-509D-13E2-B905-FBE21B235AA4}"/>
              </a:ext>
            </a:extLst>
          </p:cNvPr>
          <p:cNvSpPr>
            <a:spLocks noGrp="1"/>
          </p:cNvSpPr>
          <p:nvPr>
            <p:ph type="title"/>
          </p:nvPr>
        </p:nvSpPr>
        <p:spPr>
          <a:xfrm>
            <a:off x="983475" y="156265"/>
            <a:ext cx="9764736" cy="1280890"/>
          </a:xfrm>
        </p:spPr>
        <p:txBody>
          <a:bodyPr>
            <a:noAutofit/>
          </a:bodyPr>
          <a:lstStyle/>
          <a:p>
            <a:pPr algn="ctr"/>
            <a:r>
              <a:rPr lang="en-US" sz="2800" b="1" noProof="0" dirty="0">
                <a:latin typeface="Arial" panose="020B0604020202020204" pitchFamily="34" charset="0"/>
                <a:cs typeface="Arial" panose="020B0604020202020204" pitchFamily="34" charset="0"/>
              </a:rPr>
              <a:t>Defining the Quality Problem and Quality Control (QC)</a:t>
            </a:r>
            <a:endParaRPr lang="en-GB" sz="2800" b="1" noProof="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E81BE1-211D-19EC-E21D-0986D693CB9D}"/>
              </a:ext>
            </a:extLst>
          </p:cNvPr>
          <p:cNvSpPr>
            <a:spLocks noGrp="1"/>
          </p:cNvSpPr>
          <p:nvPr>
            <p:ph idx="1"/>
          </p:nvPr>
        </p:nvSpPr>
        <p:spPr>
          <a:xfrm>
            <a:off x="5733826" y="1670812"/>
            <a:ext cx="6171784" cy="4314474"/>
          </a:xfrm>
        </p:spPr>
        <p:txBody>
          <a:bodyPr>
            <a:noAutofit/>
          </a:bodyPr>
          <a:lstStyle/>
          <a:p>
            <a:pPr algn="just">
              <a:lnSpc>
                <a:spcPct val="150000"/>
              </a:lnSpc>
              <a:buFont typeface="Wingdings" panose="05000000000000000000" pitchFamily="2" charset="2"/>
              <a:buChar char="Ø"/>
            </a:pPr>
            <a:r>
              <a:rPr lang="en-US" sz="1800" dirty="0">
                <a:highlight>
                  <a:srgbClr val="FFFFFF"/>
                </a:highlight>
                <a:latin typeface="Arial" panose="020B0604020202020204" pitchFamily="34" charset="0"/>
                <a:cs typeface="Arial" panose="020B0604020202020204" pitchFamily="34" charset="0"/>
              </a:rPr>
              <a:t>Laboratory quality refers to the ability to provide accurate, precise and reliable test results, and quality control (QC) is used to monitor the analytical performance of the laboratory (Johnson, 2024).</a:t>
            </a:r>
          </a:p>
          <a:p>
            <a:pPr algn="just">
              <a:lnSpc>
                <a:spcPct val="150000"/>
              </a:lnSpc>
              <a:buFont typeface="Wingdings" panose="05000000000000000000" pitchFamily="2" charset="2"/>
              <a:buChar char="Ø"/>
            </a:pPr>
            <a:r>
              <a:rPr lang="en-US" sz="1800" dirty="0">
                <a:highlight>
                  <a:srgbClr val="FFFFFF"/>
                </a:highlight>
                <a:latin typeface="Arial" panose="020B0604020202020204" pitchFamily="34" charset="0"/>
                <a:cs typeface="Arial" panose="020B0604020202020204" pitchFamily="34" charset="0"/>
              </a:rPr>
              <a:t>Accuracy is the closeness to the correct value, precision is the consistency, and reliability is the dependable results.</a:t>
            </a:r>
          </a:p>
          <a:p>
            <a:pPr algn="just">
              <a:lnSpc>
                <a:spcPct val="150000"/>
              </a:lnSpc>
              <a:buFont typeface="Wingdings" panose="05000000000000000000" pitchFamily="2" charset="2"/>
              <a:buChar char="Ø"/>
            </a:pPr>
            <a:r>
              <a:rPr lang="en-US" sz="1800" dirty="0">
                <a:highlight>
                  <a:srgbClr val="FFFFFF"/>
                </a:highlight>
                <a:latin typeface="Arial" panose="020B0604020202020204" pitchFamily="34" charset="0"/>
                <a:cs typeface="Arial" panose="020B0604020202020204" pitchFamily="34" charset="0"/>
              </a:rPr>
              <a:t>QC should be within defined acceptance criteria before patient results are released, and if it is not, an investigation will be undertaken and escalated.</a:t>
            </a:r>
          </a:p>
          <a:p>
            <a:pPr algn="just">
              <a:lnSpc>
                <a:spcPct val="150000"/>
              </a:lnSpc>
              <a:buFont typeface="Wingdings" panose="05000000000000000000" pitchFamily="2" charset="2"/>
              <a:buChar char="Ø"/>
            </a:pPr>
            <a:r>
              <a:rPr lang="en-US" sz="1800" dirty="0">
                <a:highlight>
                  <a:srgbClr val="FFFFFF"/>
                </a:highlight>
                <a:latin typeface="Arial" panose="020B0604020202020204" pitchFamily="34" charset="0"/>
                <a:cs typeface="Arial" panose="020B0604020202020204" pitchFamily="34" charset="0"/>
              </a:rPr>
              <a:t>Theranos is a case study of system failures that can transcend individual staff failures, due to a lack of proper testing and oversight.</a:t>
            </a:r>
          </a:p>
        </p:txBody>
      </p:sp>
      <p:pic>
        <p:nvPicPr>
          <p:cNvPr id="6" name="Picture 5">
            <a:extLst>
              <a:ext uri="{FF2B5EF4-FFF2-40B4-BE49-F238E27FC236}">
                <a16:creationId xmlns:a16="http://schemas.microsoft.com/office/drawing/2014/main" id="{FE2473DD-6A50-E0A2-0C29-043ED85F1F7D}"/>
              </a:ext>
            </a:extLst>
          </p:cNvPr>
          <p:cNvPicPr>
            <a:picLocks noChangeAspect="1"/>
          </p:cNvPicPr>
          <p:nvPr/>
        </p:nvPicPr>
        <p:blipFill>
          <a:blip r:embed="rId3"/>
          <a:stretch>
            <a:fillRect/>
          </a:stretch>
        </p:blipFill>
        <p:spPr>
          <a:xfrm>
            <a:off x="448846" y="2291039"/>
            <a:ext cx="4617830" cy="3074019"/>
          </a:xfrm>
          <a:prstGeom prst="rect">
            <a:avLst/>
          </a:prstGeom>
        </p:spPr>
      </p:pic>
    </p:spTree>
    <p:extLst>
      <p:ext uri="{BB962C8B-B14F-4D97-AF65-F5344CB8AC3E}">
        <p14:creationId xmlns:p14="http://schemas.microsoft.com/office/powerpoint/2010/main" val="11496440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F5320E8-76A9-DFDF-4C56-4B5889664EC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0F24D0-50CB-654D-2BE4-188A6AE920C4}"/>
              </a:ext>
            </a:extLst>
          </p:cNvPr>
          <p:cNvSpPr>
            <a:spLocks noGrp="1"/>
          </p:cNvSpPr>
          <p:nvPr>
            <p:ph type="title"/>
          </p:nvPr>
        </p:nvSpPr>
        <p:spPr>
          <a:xfrm>
            <a:off x="1213632" y="325198"/>
            <a:ext cx="9764736" cy="954962"/>
          </a:xfrm>
        </p:spPr>
        <p:txBody>
          <a:bodyPr>
            <a:noAutofit/>
          </a:bodyPr>
          <a:lstStyle/>
          <a:p>
            <a:r>
              <a:rPr lang="en-US" sz="2800" b="1" noProof="0" dirty="0">
                <a:latin typeface="Arial" panose="020B0604020202020204" pitchFamily="34" charset="0"/>
                <a:cs typeface="Arial" panose="020B0604020202020204" pitchFamily="34" charset="0"/>
              </a:rPr>
              <a:t>Quality Assurance (QA): The Whole Laboratory System</a:t>
            </a:r>
            <a:endParaRPr lang="en-GB" sz="2800" b="1" noProof="0" dirty="0">
              <a:latin typeface="Arial" panose="020B0604020202020204" pitchFamily="34" charset="0"/>
              <a:cs typeface="Arial" panose="020B0604020202020204" pitchFamily="34" charset="0"/>
            </a:endParaRPr>
          </a:p>
        </p:txBody>
      </p:sp>
      <p:sp>
        <p:nvSpPr>
          <p:cNvPr id="4" name="Content Placeholder 2">
            <a:extLst>
              <a:ext uri="{FF2B5EF4-FFF2-40B4-BE49-F238E27FC236}">
                <a16:creationId xmlns:a16="http://schemas.microsoft.com/office/drawing/2014/main" id="{59A114DF-6848-CB88-EE6A-1DBC580CF7BD}"/>
              </a:ext>
            </a:extLst>
          </p:cNvPr>
          <p:cNvSpPr txBox="1">
            <a:spLocks/>
          </p:cNvSpPr>
          <p:nvPr/>
        </p:nvSpPr>
        <p:spPr>
          <a:xfrm>
            <a:off x="344835" y="1659226"/>
            <a:ext cx="7024154" cy="4078687"/>
          </a:xfrm>
          <a:prstGeom prst="rect">
            <a:avLst/>
          </a:prstGeom>
        </p:spPr>
        <p:txBody>
          <a:bodyPr vert="horz" lIns="45720" tIns="45720" rIns="45720" bIns="45720" rtlCol="0">
            <a:noAutofit/>
          </a:bodyPr>
          <a:lstStyle>
            <a:lvl1pPr marL="91440" indent="-91440" algn="l" defTabSz="914400" rtl="0" eaLnBrk="1" latinLnBrk="0" hangingPunct="1">
              <a:lnSpc>
                <a:spcPct val="90000"/>
              </a:lnSpc>
              <a:spcBef>
                <a:spcPts val="1200"/>
              </a:spcBef>
              <a:spcAft>
                <a:spcPts val="200"/>
              </a:spcAft>
              <a:buClr>
                <a:schemeClr val="accent3"/>
              </a:buClr>
              <a:buSzPct val="100000"/>
              <a:buFont typeface="Tw Cen MT" panose="020B0602020104020603" pitchFamily="34" charset="0"/>
              <a:buChar char=" "/>
              <a:defRPr sz="2200" kern="1200">
                <a:solidFill>
                  <a:schemeClr val="tx1"/>
                </a:solidFill>
                <a:latin typeface="+mn-lt"/>
                <a:ea typeface="+mn-ea"/>
                <a:cs typeface="+mn-cs"/>
              </a:defRPr>
            </a:lvl1pPr>
            <a:lvl2pPr marL="26517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800" kern="1200">
                <a:solidFill>
                  <a:schemeClr val="tx1"/>
                </a:solidFill>
                <a:latin typeface="+mn-lt"/>
                <a:ea typeface="+mn-ea"/>
                <a:cs typeface="+mn-cs"/>
              </a:defRPr>
            </a:lvl2pPr>
            <a:lvl3pPr marL="4480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6pPr>
            <a:lvl7pPr marL="1060704"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7pPr>
            <a:lvl8pPr marL="1216152"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8pPr>
            <a:lvl9pPr marL="1362456" indent="-137160" algn="l" defTabSz="914400" rtl="0" eaLnBrk="1" latinLnBrk="0" hangingPunct="1">
              <a:lnSpc>
                <a:spcPct val="90000"/>
              </a:lnSpc>
              <a:spcBef>
                <a:spcPts val="200"/>
              </a:spcBef>
              <a:spcAft>
                <a:spcPts val="400"/>
              </a:spcAft>
              <a:buClr>
                <a:schemeClr val="accent3"/>
              </a:buClr>
              <a:buFont typeface="Wingdings 3" pitchFamily="18" charset="2"/>
              <a:buChar char=""/>
              <a:defRPr sz="1400" kern="1200">
                <a:solidFill>
                  <a:schemeClr val="tx1"/>
                </a:solidFill>
                <a:latin typeface="+mn-lt"/>
                <a:ea typeface="+mn-ea"/>
                <a:cs typeface="+mn-cs"/>
              </a:defRPr>
            </a:lvl9pPr>
          </a:lstStyle>
          <a:p>
            <a:pPr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Quality assurance (QA) is the system in place to ensure that laboratory tests satisfy quality and safety requirements.</a:t>
            </a:r>
          </a:p>
          <a:p>
            <a:pPr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 key elements of effective QA involve validated testing methods, clear standard operating procedures (SOPs), and training and competency assessment for staff (De </a:t>
            </a:r>
            <a:r>
              <a:rPr lang="en-US" sz="1800" dirty="0" err="1">
                <a:latin typeface="Arial" panose="020B0604020202020204" pitchFamily="34" charset="0"/>
                <a:cs typeface="Arial" panose="020B0604020202020204" pitchFamily="34" charset="0"/>
              </a:rPr>
              <a:t>Lanerolle</a:t>
            </a:r>
            <a:r>
              <a:rPr lang="en-US" sz="1800" dirty="0">
                <a:latin typeface="Arial" panose="020B0604020202020204" pitchFamily="34" charset="0"/>
                <a:cs typeface="Arial" panose="020B0604020202020204" pitchFamily="34" charset="0"/>
              </a:rPr>
              <a:t> et al., 2024).</a:t>
            </a:r>
          </a:p>
          <a:p>
            <a:pPr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For reliable results, equipment maintenance, accurate documentation, regular QC monitoring and timely corrective action are essential.</a:t>
            </a:r>
          </a:p>
          <a:p>
            <a:pPr algn="just">
              <a:lnSpc>
                <a:spcPct val="150000"/>
              </a:lnSpc>
              <a:buFont typeface="Wingdings" panose="05000000000000000000" pitchFamily="2" charset="2"/>
              <a:buChar char="Ø"/>
            </a:pPr>
            <a:r>
              <a:rPr lang="en-US" sz="1800" dirty="0">
                <a:latin typeface="Arial" panose="020B0604020202020204" pitchFamily="34" charset="0"/>
                <a:cs typeface="Arial" panose="020B0604020202020204" pitchFamily="34" charset="0"/>
              </a:rPr>
              <a:t>Theranos demonstrates that good leadership, governance and </a:t>
            </a:r>
            <a:r>
              <a:rPr lang="en-US" sz="1800" dirty="0" err="1">
                <a:latin typeface="Arial" panose="020B0604020202020204" pitchFamily="34" charset="0"/>
                <a:cs typeface="Arial" panose="020B0604020202020204" pitchFamily="34" charset="0"/>
              </a:rPr>
              <a:t>organisational</a:t>
            </a:r>
            <a:r>
              <a:rPr lang="en-US" sz="1800" dirty="0">
                <a:latin typeface="Arial" panose="020B0604020202020204" pitchFamily="34" charset="0"/>
                <a:cs typeface="Arial" panose="020B0604020202020204" pitchFamily="34" charset="0"/>
              </a:rPr>
              <a:t> accountability are essential to ensuring laboratory quality and patient safety.</a:t>
            </a:r>
          </a:p>
        </p:txBody>
      </p:sp>
      <p:pic>
        <p:nvPicPr>
          <p:cNvPr id="6" name="Picture 5">
            <a:extLst>
              <a:ext uri="{FF2B5EF4-FFF2-40B4-BE49-F238E27FC236}">
                <a16:creationId xmlns:a16="http://schemas.microsoft.com/office/drawing/2014/main" id="{A74E1ED3-6943-95A9-DC02-7609A34595A4}"/>
              </a:ext>
            </a:extLst>
          </p:cNvPr>
          <p:cNvPicPr>
            <a:picLocks noChangeAspect="1"/>
          </p:cNvPicPr>
          <p:nvPr/>
        </p:nvPicPr>
        <p:blipFill>
          <a:blip r:embed="rId3"/>
          <a:stretch>
            <a:fillRect/>
          </a:stretch>
        </p:blipFill>
        <p:spPr>
          <a:xfrm>
            <a:off x="6880485" y="2143592"/>
            <a:ext cx="5865221" cy="3908682"/>
          </a:xfrm>
          <a:prstGeom prst="rect">
            <a:avLst/>
          </a:prstGeom>
        </p:spPr>
      </p:pic>
    </p:spTree>
    <p:extLst>
      <p:ext uri="{BB962C8B-B14F-4D97-AF65-F5344CB8AC3E}">
        <p14:creationId xmlns:p14="http://schemas.microsoft.com/office/powerpoint/2010/main" val="37499679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7B93021-B338-D611-B58F-27B02F5D29C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266CF85-1F14-497C-F8BA-1A377F97AD51}"/>
              </a:ext>
            </a:extLst>
          </p:cNvPr>
          <p:cNvSpPr>
            <a:spLocks noGrp="1"/>
          </p:cNvSpPr>
          <p:nvPr>
            <p:ph type="title"/>
          </p:nvPr>
        </p:nvSpPr>
        <p:spPr>
          <a:xfrm>
            <a:off x="2586364" y="554298"/>
            <a:ext cx="9764736" cy="1280890"/>
          </a:xfrm>
        </p:spPr>
        <p:txBody>
          <a:bodyPr>
            <a:noAutofit/>
          </a:bodyPr>
          <a:lstStyle/>
          <a:p>
            <a:r>
              <a:rPr lang="en-US" sz="2400" b="1" noProof="0" dirty="0">
                <a:latin typeface="Arial" panose="020B0604020202020204" pitchFamily="34" charset="0"/>
                <a:cs typeface="Arial" panose="020B0604020202020204" pitchFamily="34" charset="0"/>
              </a:rPr>
              <a:t>Applying the Donabedian Model</a:t>
            </a:r>
            <a:endParaRPr lang="en-GB" sz="2400" b="1" noProof="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9E2D292-EAC8-D9F3-41F7-9F5E33ECCAEC}"/>
              </a:ext>
            </a:extLst>
          </p:cNvPr>
          <p:cNvSpPr>
            <a:spLocks noGrp="1"/>
          </p:cNvSpPr>
          <p:nvPr>
            <p:ph idx="1"/>
          </p:nvPr>
        </p:nvSpPr>
        <p:spPr>
          <a:xfrm>
            <a:off x="5755340" y="1726844"/>
            <a:ext cx="6302053" cy="3404311"/>
          </a:xfrm>
        </p:spPr>
        <p:txBody>
          <a:bodyPr>
            <a:noAutofit/>
          </a:bodyPr>
          <a:lstStyle/>
          <a:p>
            <a:pPr marL="194310" indent="-285750" algn="just">
              <a:lnSpc>
                <a:spcPct val="150000"/>
              </a:lnSpc>
              <a:spcAft>
                <a:spcPts val="1200"/>
              </a:spcAft>
              <a:buFont typeface="Wingdings" panose="05000000000000000000" pitchFamily="2" charset="2"/>
              <a:buChar char="Ø"/>
            </a:pPr>
            <a:r>
              <a:rPr lang="en-US" sz="1800" b="1"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Structure: </a:t>
            </a: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Theranos had issues associated with the laboratory equipment and technology used for their testing, resources, leadership, governance, and meeting quality standards (McCullough et al., 2023).</a:t>
            </a:r>
          </a:p>
          <a:p>
            <a:pPr marL="194310" indent="-285750" algn="just">
              <a:lnSpc>
                <a:spcPct val="150000"/>
              </a:lnSpc>
              <a:spcAft>
                <a:spcPts val="1200"/>
              </a:spcAft>
              <a:buFont typeface="Wingdings" panose="05000000000000000000" pitchFamily="2" charset="2"/>
              <a:buChar char="Ø"/>
            </a:pPr>
            <a:r>
              <a:rPr lang="en-US" sz="1800" b="1"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Process: </a:t>
            </a: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Failure to validate, quality control, monitor and report test accuracy and reliability in laboratory results may be undermined (Williams, 2022).</a:t>
            </a:r>
          </a:p>
          <a:p>
            <a:pPr marL="194310" indent="-285750" algn="just">
              <a:lnSpc>
                <a:spcPct val="150000"/>
              </a:lnSpc>
              <a:spcAft>
                <a:spcPts val="1200"/>
              </a:spcAft>
              <a:buFont typeface="Wingdings" panose="05000000000000000000" pitchFamily="2" charset="2"/>
              <a:buChar char="Ø"/>
            </a:pPr>
            <a:r>
              <a:rPr lang="en-US" sz="1800" b="1"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Outcome: </a:t>
            </a: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 structural and procedural failures highlighted risks to patient safety and public trust, illustrating the way an inadequate quality system can adversely affect healthcare outcomes.</a:t>
            </a:r>
          </a:p>
        </p:txBody>
      </p:sp>
      <p:pic>
        <p:nvPicPr>
          <p:cNvPr id="5" name="Picture 4">
            <a:extLst>
              <a:ext uri="{FF2B5EF4-FFF2-40B4-BE49-F238E27FC236}">
                <a16:creationId xmlns:a16="http://schemas.microsoft.com/office/drawing/2014/main" id="{740903EE-9CC6-F039-B928-15DA4E17D4A3}"/>
              </a:ext>
            </a:extLst>
          </p:cNvPr>
          <p:cNvPicPr>
            <a:picLocks noChangeAspect="1"/>
          </p:cNvPicPr>
          <p:nvPr/>
        </p:nvPicPr>
        <p:blipFill>
          <a:blip r:embed="rId3"/>
          <a:stretch>
            <a:fillRect/>
          </a:stretch>
        </p:blipFill>
        <p:spPr>
          <a:xfrm>
            <a:off x="346970" y="1768067"/>
            <a:ext cx="4478788" cy="3844509"/>
          </a:xfrm>
          <a:prstGeom prst="rect">
            <a:avLst/>
          </a:prstGeom>
        </p:spPr>
      </p:pic>
    </p:spTree>
    <p:extLst>
      <p:ext uri="{BB962C8B-B14F-4D97-AF65-F5344CB8AC3E}">
        <p14:creationId xmlns:p14="http://schemas.microsoft.com/office/powerpoint/2010/main" val="4596381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D075C9A-C6A2-90C0-1A50-6A6BE585D0D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5729D1E-40ED-4677-09EA-D8F0B785D71C}"/>
              </a:ext>
            </a:extLst>
          </p:cNvPr>
          <p:cNvSpPr>
            <a:spLocks noGrp="1"/>
          </p:cNvSpPr>
          <p:nvPr>
            <p:ph type="title"/>
          </p:nvPr>
        </p:nvSpPr>
        <p:spPr>
          <a:xfrm>
            <a:off x="937708" y="411803"/>
            <a:ext cx="10316583" cy="1091622"/>
          </a:xfrm>
        </p:spPr>
        <p:txBody>
          <a:bodyPr>
            <a:noAutofit/>
          </a:bodyPr>
          <a:lstStyle/>
          <a:p>
            <a:pPr algn="ctr"/>
            <a:r>
              <a:rPr lang="en-US" sz="2800" b="1" noProof="0" dirty="0">
                <a:latin typeface="Arial" panose="020B0604020202020204" pitchFamily="34" charset="0"/>
                <a:cs typeface="Arial" panose="020B0604020202020204" pitchFamily="34" charset="0"/>
              </a:rPr>
              <a:t>Swiss Cheese Model: How Safety Barriers Failed</a:t>
            </a:r>
            <a:endParaRPr lang="en-GB" sz="2800" b="1" noProof="0"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16E9B101-5C1C-764E-7553-E59534E2F179}"/>
              </a:ext>
            </a:extLst>
          </p:cNvPr>
          <p:cNvSpPr txBox="1"/>
          <p:nvPr/>
        </p:nvSpPr>
        <p:spPr>
          <a:xfrm>
            <a:off x="1398495" y="5033624"/>
            <a:ext cx="9724912" cy="1287532"/>
          </a:xfrm>
          <a:prstGeom prst="rect">
            <a:avLst/>
          </a:prstGeom>
          <a:noFill/>
        </p:spPr>
        <p:txBody>
          <a:bodyPr wrap="square">
            <a:spAutoFit/>
          </a:bodyPr>
          <a:lstStyle/>
          <a:p>
            <a:pPr algn="just">
              <a:lnSpc>
                <a:spcPct val="150000"/>
              </a:lnSpc>
            </a:pPr>
            <a:r>
              <a:rPr lang="en-US" sz="1800" b="0" i="0" u="none" strike="noStrike" dirty="0">
                <a:solidFill>
                  <a:schemeClr val="tx1"/>
                </a:solidFill>
                <a:effectLst/>
                <a:latin typeface="Arial" panose="020B0604020202020204" pitchFamily="34" charset="0"/>
                <a:cs typeface="Arial" panose="020B0604020202020204" pitchFamily="34" charset="0"/>
              </a:rPr>
              <a:t>The Swiss Cheese Model illustrates the way patient-safety risks can result from the confluence of multiple laboratory safety system failures. This should be viewed as a quality failure of the whole system of the company, and not simply one staff employee.</a:t>
            </a:r>
            <a:endParaRPr lang="en-US" dirty="0">
              <a:latin typeface="Arial" panose="020B0604020202020204" pitchFamily="34" charset="0"/>
              <a:cs typeface="Arial" panose="020B0604020202020204" pitchFamily="34" charset="0"/>
            </a:endParaRPr>
          </a:p>
        </p:txBody>
      </p:sp>
      <p:pic>
        <p:nvPicPr>
          <p:cNvPr id="13" name="Picture 12">
            <a:extLst>
              <a:ext uri="{FF2B5EF4-FFF2-40B4-BE49-F238E27FC236}">
                <a16:creationId xmlns:a16="http://schemas.microsoft.com/office/drawing/2014/main" id="{6D01FC6F-66FF-FA78-AD06-0DAF82104170}"/>
              </a:ext>
            </a:extLst>
          </p:cNvPr>
          <p:cNvPicPr>
            <a:picLocks noChangeAspect="1"/>
          </p:cNvPicPr>
          <p:nvPr/>
        </p:nvPicPr>
        <p:blipFill>
          <a:blip r:embed="rId3"/>
          <a:stretch>
            <a:fillRect/>
          </a:stretch>
        </p:blipFill>
        <p:spPr>
          <a:xfrm>
            <a:off x="1733171" y="1611031"/>
            <a:ext cx="8725656" cy="3314987"/>
          </a:xfrm>
          <a:prstGeom prst="rect">
            <a:avLst/>
          </a:prstGeom>
        </p:spPr>
      </p:pic>
    </p:spTree>
    <p:extLst>
      <p:ext uri="{BB962C8B-B14F-4D97-AF65-F5344CB8AC3E}">
        <p14:creationId xmlns:p14="http://schemas.microsoft.com/office/powerpoint/2010/main" val="21963486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798757-C144-1C53-5113-CE7CE588DF6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4735A0E-C53D-6958-3B97-5D2549085A19}"/>
              </a:ext>
            </a:extLst>
          </p:cNvPr>
          <p:cNvSpPr>
            <a:spLocks noGrp="1"/>
          </p:cNvSpPr>
          <p:nvPr>
            <p:ph type="title"/>
          </p:nvPr>
        </p:nvSpPr>
        <p:spPr>
          <a:xfrm>
            <a:off x="435024" y="411804"/>
            <a:ext cx="11321952" cy="1091622"/>
          </a:xfrm>
        </p:spPr>
        <p:txBody>
          <a:bodyPr>
            <a:noAutofit/>
          </a:bodyPr>
          <a:lstStyle/>
          <a:p>
            <a:pPr algn="ctr"/>
            <a:r>
              <a:rPr lang="en-US" sz="2800" b="1" noProof="0" dirty="0">
                <a:latin typeface="Arial" panose="020B0604020202020204" pitchFamily="34" charset="0"/>
                <a:cs typeface="Arial" panose="020B0604020202020204" pitchFamily="34" charset="0"/>
              </a:rPr>
              <a:t>Application of the Swiss Cheese Model to Theranos</a:t>
            </a:r>
            <a:endParaRPr lang="en-GB" sz="2800" b="1" noProof="0" dirty="0">
              <a:latin typeface="Arial" panose="020B0604020202020204" pitchFamily="34" charset="0"/>
              <a:cs typeface="Arial" panose="020B0604020202020204" pitchFamily="34" charset="0"/>
            </a:endParaRPr>
          </a:p>
        </p:txBody>
      </p:sp>
      <p:graphicFrame>
        <p:nvGraphicFramePr>
          <p:cNvPr id="3" name="Table 2">
            <a:extLst>
              <a:ext uri="{FF2B5EF4-FFF2-40B4-BE49-F238E27FC236}">
                <a16:creationId xmlns:a16="http://schemas.microsoft.com/office/drawing/2014/main" id="{6950E4E9-8B48-71E9-2EE9-DDF71752E50A}"/>
              </a:ext>
            </a:extLst>
          </p:cNvPr>
          <p:cNvGraphicFramePr>
            <a:graphicFrameLocks noGrp="1"/>
          </p:cNvGraphicFramePr>
          <p:nvPr>
            <p:extLst>
              <p:ext uri="{D42A27DB-BD31-4B8C-83A1-F6EECF244321}">
                <p14:modId xmlns:p14="http://schemas.microsoft.com/office/powerpoint/2010/main" val="3514524002"/>
              </p:ext>
            </p:extLst>
          </p:nvPr>
        </p:nvGraphicFramePr>
        <p:xfrm>
          <a:off x="283285" y="1309788"/>
          <a:ext cx="11625430" cy="5330048"/>
        </p:xfrm>
        <a:graphic>
          <a:graphicData uri="http://schemas.openxmlformats.org/drawingml/2006/table">
            <a:tbl>
              <a:tblPr>
                <a:tableStyleId>{93296810-A885-4BE3-A3E7-6D5BEEA58F35}</a:tableStyleId>
              </a:tblPr>
              <a:tblGrid>
                <a:gridCol w="2818286">
                  <a:extLst>
                    <a:ext uri="{9D8B030D-6E8A-4147-A177-3AD203B41FA5}">
                      <a16:colId xmlns:a16="http://schemas.microsoft.com/office/drawing/2014/main" val="2280905284"/>
                    </a:ext>
                  </a:extLst>
                </a:gridCol>
                <a:gridCol w="3757715">
                  <a:extLst>
                    <a:ext uri="{9D8B030D-6E8A-4147-A177-3AD203B41FA5}">
                      <a16:colId xmlns:a16="http://schemas.microsoft.com/office/drawing/2014/main" val="2992628412"/>
                    </a:ext>
                  </a:extLst>
                </a:gridCol>
                <a:gridCol w="5049429">
                  <a:extLst>
                    <a:ext uri="{9D8B030D-6E8A-4147-A177-3AD203B41FA5}">
                      <a16:colId xmlns:a16="http://schemas.microsoft.com/office/drawing/2014/main" val="3550193932"/>
                    </a:ext>
                  </a:extLst>
                </a:gridCol>
              </a:tblGrid>
              <a:tr h="502580">
                <a:tc>
                  <a:txBody>
                    <a:bodyPr/>
                    <a:lstStyle/>
                    <a:p>
                      <a:pPr algn="ctr" rtl="0" fontAlgn="t">
                        <a:lnSpc>
                          <a:spcPct val="100000"/>
                        </a:lnSpc>
                        <a:spcBef>
                          <a:spcPts val="1200"/>
                        </a:spcBef>
                        <a:spcAft>
                          <a:spcPts val="1200"/>
                        </a:spcAft>
                        <a:buNone/>
                      </a:pPr>
                      <a:r>
                        <a:rPr lang="en-US" sz="1800" b="1" u="none" strike="noStrike">
                          <a:effectLst/>
                          <a:latin typeface="Arial" panose="020B0604020202020204" pitchFamily="34" charset="0"/>
                          <a:cs typeface="Arial" panose="020B0604020202020204" pitchFamily="34" charset="0"/>
                        </a:rPr>
                        <a:t>Safety barrier</a:t>
                      </a:r>
                      <a:endParaRPr lang="en-US" sz="1800" b="1">
                        <a:effectLst/>
                        <a:latin typeface="Arial" panose="020B0604020202020204" pitchFamily="34" charset="0"/>
                        <a:cs typeface="Arial" panose="020B0604020202020204" pitchFamily="34" charset="0"/>
                      </a:endParaRPr>
                    </a:p>
                  </a:txBody>
                  <a:tcPr marL="60359" marR="60359" marT="60359" marB="60359"/>
                </a:tc>
                <a:tc>
                  <a:txBody>
                    <a:bodyPr/>
                    <a:lstStyle/>
                    <a:p>
                      <a:pPr algn="ctr" rtl="0" fontAlgn="t">
                        <a:lnSpc>
                          <a:spcPct val="100000"/>
                        </a:lnSpc>
                        <a:spcBef>
                          <a:spcPts val="1200"/>
                        </a:spcBef>
                        <a:spcAft>
                          <a:spcPts val="1200"/>
                        </a:spcAft>
                        <a:buNone/>
                      </a:pPr>
                      <a:r>
                        <a:rPr lang="en-US" sz="1800" b="1" u="none" strike="noStrike" dirty="0">
                          <a:effectLst/>
                          <a:latin typeface="Arial" panose="020B0604020202020204" pitchFamily="34" charset="0"/>
                          <a:cs typeface="Arial" panose="020B0604020202020204" pitchFamily="34" charset="0"/>
                        </a:rPr>
                        <a:t>Intended function</a:t>
                      </a:r>
                      <a:endParaRPr lang="en-US" sz="1800" b="1" dirty="0">
                        <a:effectLst/>
                        <a:latin typeface="Arial" panose="020B0604020202020204" pitchFamily="34" charset="0"/>
                        <a:cs typeface="Arial" panose="020B0604020202020204" pitchFamily="34" charset="0"/>
                      </a:endParaRPr>
                    </a:p>
                  </a:txBody>
                  <a:tcPr marL="60359" marR="60359" marT="60359" marB="60359"/>
                </a:tc>
                <a:tc>
                  <a:txBody>
                    <a:bodyPr/>
                    <a:lstStyle/>
                    <a:p>
                      <a:pPr algn="ctr" rtl="0" fontAlgn="t">
                        <a:lnSpc>
                          <a:spcPct val="100000"/>
                        </a:lnSpc>
                        <a:spcBef>
                          <a:spcPts val="1200"/>
                        </a:spcBef>
                        <a:spcAft>
                          <a:spcPts val="1200"/>
                        </a:spcAft>
                        <a:buNone/>
                      </a:pPr>
                      <a:r>
                        <a:rPr lang="en-US" sz="1800" b="1" u="none" strike="noStrike" dirty="0">
                          <a:effectLst/>
                          <a:latin typeface="Arial" panose="020B0604020202020204" pitchFamily="34" charset="0"/>
                          <a:cs typeface="Arial" panose="020B0604020202020204" pitchFamily="34" charset="0"/>
                        </a:rPr>
                        <a:t>Potential weakness at Theranos</a:t>
                      </a:r>
                      <a:endParaRPr lang="en-US" sz="1800" b="1" dirty="0">
                        <a:effectLst/>
                        <a:latin typeface="Arial" panose="020B0604020202020204" pitchFamily="34" charset="0"/>
                        <a:cs typeface="Arial" panose="020B0604020202020204" pitchFamily="34" charset="0"/>
                      </a:endParaRPr>
                    </a:p>
                  </a:txBody>
                  <a:tcPr marL="60359" marR="60359" marT="60359" marB="60359"/>
                </a:tc>
                <a:extLst>
                  <a:ext uri="{0D108BD9-81ED-4DB2-BD59-A6C34878D82A}">
                    <a16:rowId xmlns:a16="http://schemas.microsoft.com/office/drawing/2014/main" val="1131294601"/>
                  </a:ext>
                </a:extLst>
              </a:tr>
              <a:tr h="718224">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1. Leadership and governance</a:t>
                      </a:r>
                      <a:endParaRPr lang="en-US" sz="180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dirty="0" err="1">
                          <a:effectLst/>
                          <a:latin typeface="Arial" panose="020B0604020202020204" pitchFamily="34" charset="0"/>
                          <a:cs typeface="Arial" panose="020B0604020202020204" pitchFamily="34" charset="0"/>
                        </a:rPr>
                        <a:t>Prioritise</a:t>
                      </a:r>
                      <a:r>
                        <a:rPr lang="en-US" sz="1800" u="none" strike="noStrike" dirty="0">
                          <a:effectLst/>
                          <a:latin typeface="Arial" panose="020B0604020202020204" pitchFamily="34" charset="0"/>
                          <a:cs typeface="Arial" panose="020B0604020202020204" pitchFamily="34" charset="0"/>
                        </a:rPr>
                        <a:t> quality and patient safety.</a:t>
                      </a:r>
                      <a:endParaRPr lang="en-US" sz="1800" dirty="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Commercial pressure and governance concerns (Shabani et al., 2024).</a:t>
                      </a:r>
                      <a:endParaRPr lang="en-US" sz="1800" dirty="0">
                        <a:effectLst/>
                        <a:latin typeface="Arial" panose="020B0604020202020204" pitchFamily="34" charset="0"/>
                        <a:cs typeface="Arial" panose="020B0604020202020204" pitchFamily="34" charset="0"/>
                      </a:endParaRPr>
                    </a:p>
                  </a:txBody>
                  <a:tcPr marL="60359" marR="60359" marT="60359" marB="60359"/>
                </a:tc>
                <a:extLst>
                  <a:ext uri="{0D108BD9-81ED-4DB2-BD59-A6C34878D82A}">
                    <a16:rowId xmlns:a16="http://schemas.microsoft.com/office/drawing/2014/main" val="3973124983"/>
                  </a:ext>
                </a:extLst>
              </a:tr>
              <a:tr h="718224">
                <a:tc>
                  <a:txBody>
                    <a:bodyPr/>
                    <a:lstStyle/>
                    <a:p>
                      <a:pPr algn="just" rtl="0" fontAlgn="t">
                        <a:lnSpc>
                          <a:spcPct val="10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2. Test validation</a:t>
                      </a:r>
                      <a:endParaRPr lang="en-US" sz="1800" dirty="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Ensure tests are accurate and reliable.</a:t>
                      </a:r>
                      <a:endParaRPr lang="en-US" sz="1800" dirty="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Concerns about testing technology and validation.</a:t>
                      </a:r>
                      <a:endParaRPr lang="en-US" sz="1800">
                        <a:effectLst/>
                        <a:latin typeface="Arial" panose="020B0604020202020204" pitchFamily="34" charset="0"/>
                        <a:cs typeface="Arial" panose="020B0604020202020204" pitchFamily="34" charset="0"/>
                      </a:endParaRPr>
                    </a:p>
                  </a:txBody>
                  <a:tcPr marL="60359" marR="60359" marT="60359" marB="60359"/>
                </a:tc>
                <a:extLst>
                  <a:ext uri="{0D108BD9-81ED-4DB2-BD59-A6C34878D82A}">
                    <a16:rowId xmlns:a16="http://schemas.microsoft.com/office/drawing/2014/main" val="3247897268"/>
                  </a:ext>
                </a:extLst>
              </a:tr>
              <a:tr h="718224">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3. Staff competency</a:t>
                      </a:r>
                      <a:endParaRPr lang="en-US" sz="180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Ensure trained and competent personnel.</a:t>
                      </a:r>
                      <a:endParaRPr lang="en-US" sz="1800" dirty="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Concerns about technical expertise and supervision.</a:t>
                      </a:r>
                      <a:endParaRPr lang="en-US" sz="1800" dirty="0">
                        <a:effectLst/>
                        <a:latin typeface="Arial" panose="020B0604020202020204" pitchFamily="34" charset="0"/>
                        <a:cs typeface="Arial" panose="020B0604020202020204" pitchFamily="34" charset="0"/>
                      </a:endParaRPr>
                    </a:p>
                  </a:txBody>
                  <a:tcPr marL="60359" marR="60359" marT="60359" marB="60359"/>
                </a:tc>
                <a:extLst>
                  <a:ext uri="{0D108BD9-81ED-4DB2-BD59-A6C34878D82A}">
                    <a16:rowId xmlns:a16="http://schemas.microsoft.com/office/drawing/2014/main" val="2021158449"/>
                  </a:ext>
                </a:extLst>
              </a:tr>
              <a:tr h="518124">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4. SOPs and procedures</a:t>
                      </a:r>
                      <a:endParaRPr lang="en-US" sz="180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Ensure consistent testing practices.</a:t>
                      </a:r>
                      <a:endParaRPr lang="en-US" sz="180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Potential weaknesses in procedural compliance.</a:t>
                      </a:r>
                      <a:endParaRPr lang="en-US" sz="1800">
                        <a:effectLst/>
                        <a:latin typeface="Arial" panose="020B0604020202020204" pitchFamily="34" charset="0"/>
                        <a:cs typeface="Arial" panose="020B0604020202020204" pitchFamily="34" charset="0"/>
                      </a:endParaRPr>
                    </a:p>
                  </a:txBody>
                  <a:tcPr marL="60359" marR="60359" marT="60359" marB="60359"/>
                </a:tc>
                <a:extLst>
                  <a:ext uri="{0D108BD9-81ED-4DB2-BD59-A6C34878D82A}">
                    <a16:rowId xmlns:a16="http://schemas.microsoft.com/office/drawing/2014/main" val="1631311397"/>
                  </a:ext>
                </a:extLst>
              </a:tr>
              <a:tr h="718224">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5. Quality control (QC)</a:t>
                      </a:r>
                      <a:endParaRPr lang="en-US" sz="180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Detect problems before results are released.</a:t>
                      </a:r>
                      <a:endParaRPr lang="en-US" sz="180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Serious laboratory quality deficiencies identified by CMS (Trautman et al., 2022).</a:t>
                      </a:r>
                      <a:endParaRPr lang="en-US" sz="1800" dirty="0">
                        <a:effectLst/>
                        <a:latin typeface="Arial" panose="020B0604020202020204" pitchFamily="34" charset="0"/>
                        <a:cs typeface="Arial" panose="020B0604020202020204" pitchFamily="34" charset="0"/>
                      </a:endParaRPr>
                    </a:p>
                  </a:txBody>
                  <a:tcPr marL="60359" marR="60359" marT="60359" marB="60359"/>
                </a:tc>
                <a:extLst>
                  <a:ext uri="{0D108BD9-81ED-4DB2-BD59-A6C34878D82A}">
                    <a16:rowId xmlns:a16="http://schemas.microsoft.com/office/drawing/2014/main" val="439252610"/>
                  </a:ext>
                </a:extLst>
              </a:tr>
              <a:tr h="718224">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6. Result verification</a:t>
                      </a:r>
                      <a:endParaRPr lang="en-US" sz="180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Ensure reliable reporting of results.</a:t>
                      </a:r>
                      <a:endParaRPr lang="en-US" sz="180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Concerns about inaccurate results and result correction.</a:t>
                      </a:r>
                      <a:endParaRPr lang="en-US" sz="1800">
                        <a:effectLst/>
                        <a:latin typeface="Arial" panose="020B0604020202020204" pitchFamily="34" charset="0"/>
                        <a:cs typeface="Arial" panose="020B0604020202020204" pitchFamily="34" charset="0"/>
                      </a:endParaRPr>
                    </a:p>
                  </a:txBody>
                  <a:tcPr marL="60359" marR="60359" marT="60359" marB="60359"/>
                </a:tc>
                <a:extLst>
                  <a:ext uri="{0D108BD9-81ED-4DB2-BD59-A6C34878D82A}">
                    <a16:rowId xmlns:a16="http://schemas.microsoft.com/office/drawing/2014/main" val="1034225268"/>
                  </a:ext>
                </a:extLst>
              </a:tr>
              <a:tr h="718224">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7. Regulatory oversight</a:t>
                      </a:r>
                      <a:endParaRPr lang="en-US" sz="180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Enforce laboratory quality requirements.</a:t>
                      </a:r>
                      <a:endParaRPr lang="en-US" sz="1800">
                        <a:effectLst/>
                        <a:latin typeface="Arial" panose="020B0604020202020204" pitchFamily="34" charset="0"/>
                        <a:cs typeface="Arial" panose="020B0604020202020204" pitchFamily="34" charset="0"/>
                      </a:endParaRPr>
                    </a:p>
                  </a:txBody>
                  <a:tcPr marL="60359" marR="60359" marT="60359" marB="60359"/>
                </a:tc>
                <a:tc>
                  <a:txBody>
                    <a:bodyPr/>
                    <a:lstStyle/>
                    <a:p>
                      <a:pPr algn="just" rtl="0" fontAlgn="t">
                        <a:lnSpc>
                          <a:spcPct val="10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Oversight did not prevent all deficiencies before patient exposure.</a:t>
                      </a:r>
                      <a:endParaRPr lang="en-US" sz="1800" dirty="0">
                        <a:effectLst/>
                        <a:latin typeface="Arial" panose="020B0604020202020204" pitchFamily="34" charset="0"/>
                        <a:cs typeface="Arial" panose="020B0604020202020204" pitchFamily="34" charset="0"/>
                      </a:endParaRPr>
                    </a:p>
                  </a:txBody>
                  <a:tcPr marL="60359" marR="60359" marT="60359" marB="60359"/>
                </a:tc>
                <a:extLst>
                  <a:ext uri="{0D108BD9-81ED-4DB2-BD59-A6C34878D82A}">
                    <a16:rowId xmlns:a16="http://schemas.microsoft.com/office/drawing/2014/main" val="3393192796"/>
                  </a:ext>
                </a:extLst>
              </a:tr>
            </a:tbl>
          </a:graphicData>
        </a:graphic>
      </p:graphicFrame>
    </p:spTree>
    <p:extLst>
      <p:ext uri="{BB962C8B-B14F-4D97-AF65-F5344CB8AC3E}">
        <p14:creationId xmlns:p14="http://schemas.microsoft.com/office/powerpoint/2010/main" val="3745906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E6D39D2-9DB7-9180-5FA2-D320AAAFB94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AB6EC4E-0C31-76E6-B971-7F0BDEFE4C93}"/>
              </a:ext>
            </a:extLst>
          </p:cNvPr>
          <p:cNvSpPr>
            <a:spLocks noGrp="1"/>
          </p:cNvSpPr>
          <p:nvPr>
            <p:ph type="title"/>
          </p:nvPr>
        </p:nvSpPr>
        <p:spPr>
          <a:xfrm>
            <a:off x="0" y="156265"/>
            <a:ext cx="12191999" cy="499951"/>
          </a:xfrm>
        </p:spPr>
        <p:txBody>
          <a:bodyPr>
            <a:noAutofit/>
          </a:bodyPr>
          <a:lstStyle/>
          <a:p>
            <a:pPr algn="ctr"/>
            <a:r>
              <a:rPr lang="en-US" sz="2800" b="1" noProof="0" dirty="0">
                <a:latin typeface="Arial" panose="020B0604020202020204" pitchFamily="34" charset="0"/>
                <a:cs typeface="Arial" panose="020B0604020202020204" pitchFamily="34" charset="0"/>
              </a:rPr>
              <a:t>Benchmarking Against Laboratory Quality Standards</a:t>
            </a:r>
            <a:endParaRPr lang="en-GB" sz="2800" b="1" noProof="0" dirty="0">
              <a:latin typeface="Arial" panose="020B0604020202020204" pitchFamily="34" charset="0"/>
              <a:cs typeface="Arial" panose="020B0604020202020204" pitchFamily="34" charset="0"/>
            </a:endParaRPr>
          </a:p>
        </p:txBody>
      </p:sp>
      <p:graphicFrame>
        <p:nvGraphicFramePr>
          <p:cNvPr id="3" name="Content Placeholder 2">
            <a:extLst>
              <a:ext uri="{FF2B5EF4-FFF2-40B4-BE49-F238E27FC236}">
                <a16:creationId xmlns:a16="http://schemas.microsoft.com/office/drawing/2014/main" id="{D02A9877-C4F5-3D9F-5101-F8ED33FE8D45}"/>
              </a:ext>
            </a:extLst>
          </p:cNvPr>
          <p:cNvGraphicFramePr>
            <a:graphicFrameLocks noGrp="1"/>
          </p:cNvGraphicFramePr>
          <p:nvPr>
            <p:ph idx="1"/>
            <p:extLst>
              <p:ext uri="{D42A27DB-BD31-4B8C-83A1-F6EECF244321}">
                <p14:modId xmlns:p14="http://schemas.microsoft.com/office/powerpoint/2010/main" val="2386942280"/>
              </p:ext>
            </p:extLst>
          </p:nvPr>
        </p:nvGraphicFramePr>
        <p:xfrm>
          <a:off x="114748" y="870467"/>
          <a:ext cx="11962504" cy="5987533"/>
        </p:xfrm>
        <a:graphic>
          <a:graphicData uri="http://schemas.openxmlformats.org/drawingml/2006/table">
            <a:tbl>
              <a:tblPr>
                <a:tableStyleId>{5C22544A-7EE6-4342-B048-85BDC9FD1C3A}</a:tableStyleId>
              </a:tblPr>
              <a:tblGrid>
                <a:gridCol w="2549563">
                  <a:extLst>
                    <a:ext uri="{9D8B030D-6E8A-4147-A177-3AD203B41FA5}">
                      <a16:colId xmlns:a16="http://schemas.microsoft.com/office/drawing/2014/main" val="1506718964"/>
                    </a:ext>
                  </a:extLst>
                </a:gridCol>
                <a:gridCol w="4927002">
                  <a:extLst>
                    <a:ext uri="{9D8B030D-6E8A-4147-A177-3AD203B41FA5}">
                      <a16:colId xmlns:a16="http://schemas.microsoft.com/office/drawing/2014/main" val="3628971267"/>
                    </a:ext>
                  </a:extLst>
                </a:gridCol>
                <a:gridCol w="4485939">
                  <a:extLst>
                    <a:ext uri="{9D8B030D-6E8A-4147-A177-3AD203B41FA5}">
                      <a16:colId xmlns:a16="http://schemas.microsoft.com/office/drawing/2014/main" val="225407801"/>
                    </a:ext>
                  </a:extLst>
                </a:gridCol>
              </a:tblGrid>
              <a:tr h="563624">
                <a:tc>
                  <a:txBody>
                    <a:bodyPr/>
                    <a:lstStyle/>
                    <a:p>
                      <a:pPr algn="ctr" rtl="0" fontAlgn="t">
                        <a:spcBef>
                          <a:spcPts val="1200"/>
                        </a:spcBef>
                        <a:spcAft>
                          <a:spcPts val="1200"/>
                        </a:spcAft>
                        <a:buNone/>
                      </a:pPr>
                      <a:r>
                        <a:rPr lang="en-US" sz="1800" b="1" i="1" u="none" strike="noStrike">
                          <a:effectLst/>
                          <a:latin typeface="Arial" panose="020B0604020202020204" pitchFamily="34" charset="0"/>
                          <a:cs typeface="Arial" panose="020B0604020202020204" pitchFamily="34" charset="0"/>
                        </a:rPr>
                        <a:t>Quality standard/requirement</a:t>
                      </a:r>
                      <a:endParaRPr lang="en-US" sz="1800" b="1" i="1">
                        <a:effectLst/>
                        <a:latin typeface="Arial" panose="020B0604020202020204" pitchFamily="34" charset="0"/>
                        <a:cs typeface="Arial" panose="020B0604020202020204" pitchFamily="34" charset="0"/>
                      </a:endParaRPr>
                    </a:p>
                  </a:txBody>
                  <a:tcPr marL="35937" marR="35937" marT="35937" marB="35937"/>
                </a:tc>
                <a:tc>
                  <a:txBody>
                    <a:bodyPr/>
                    <a:lstStyle/>
                    <a:p>
                      <a:pPr algn="ctr" rtl="0" fontAlgn="t">
                        <a:spcBef>
                          <a:spcPts val="1200"/>
                        </a:spcBef>
                        <a:spcAft>
                          <a:spcPts val="1200"/>
                        </a:spcAft>
                        <a:buNone/>
                      </a:pPr>
                      <a:r>
                        <a:rPr lang="en-US" sz="1800" b="1" i="1" u="none" strike="noStrike" dirty="0">
                          <a:effectLst/>
                          <a:latin typeface="Arial" panose="020B0604020202020204" pitchFamily="34" charset="0"/>
                          <a:cs typeface="Arial" panose="020B0604020202020204" pitchFamily="34" charset="0"/>
                        </a:rPr>
                        <a:t>Expected laboratory practice</a:t>
                      </a:r>
                      <a:endParaRPr lang="en-US" sz="1800" b="1" i="1" dirty="0">
                        <a:effectLst/>
                        <a:latin typeface="Arial" panose="020B0604020202020204" pitchFamily="34" charset="0"/>
                        <a:cs typeface="Arial" panose="020B0604020202020204" pitchFamily="34" charset="0"/>
                      </a:endParaRPr>
                    </a:p>
                  </a:txBody>
                  <a:tcPr marL="35937" marR="35937" marT="35937" marB="35937"/>
                </a:tc>
                <a:tc>
                  <a:txBody>
                    <a:bodyPr/>
                    <a:lstStyle/>
                    <a:p>
                      <a:pPr algn="ctr" rtl="0" fontAlgn="t">
                        <a:spcBef>
                          <a:spcPts val="1200"/>
                        </a:spcBef>
                        <a:spcAft>
                          <a:spcPts val="1200"/>
                        </a:spcAft>
                        <a:buNone/>
                      </a:pPr>
                      <a:r>
                        <a:rPr lang="en-US" sz="1800" b="1" i="1" u="none" strike="noStrike" dirty="0">
                          <a:effectLst/>
                          <a:latin typeface="Arial" panose="020B0604020202020204" pitchFamily="34" charset="0"/>
                          <a:cs typeface="Arial" panose="020B0604020202020204" pitchFamily="34" charset="0"/>
                        </a:rPr>
                        <a:t>Relevance to Theranos</a:t>
                      </a:r>
                      <a:endParaRPr lang="en-US" sz="1800" b="1" i="1" dirty="0">
                        <a:effectLst/>
                        <a:latin typeface="Arial" panose="020B0604020202020204" pitchFamily="34" charset="0"/>
                        <a:cs typeface="Arial" panose="020B0604020202020204" pitchFamily="34" charset="0"/>
                      </a:endParaRPr>
                    </a:p>
                  </a:txBody>
                  <a:tcPr marL="35937" marR="35937" marT="35937" marB="35937"/>
                </a:tc>
                <a:extLst>
                  <a:ext uri="{0D108BD9-81ED-4DB2-BD59-A6C34878D82A}">
                    <a16:rowId xmlns:a16="http://schemas.microsoft.com/office/drawing/2014/main" val="1041958301"/>
                  </a:ext>
                </a:extLst>
              </a:tr>
              <a:tr h="1168030">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Test validation</a:t>
                      </a:r>
                      <a:endParaRPr lang="en-US" sz="180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Demonstrate that methods are accurate and fit for their intended purpose.</a:t>
                      </a:r>
                      <a:endParaRPr lang="en-US" sz="1800" dirty="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Concerns about whether testing methods consistently produced reliable results (Das and Drolet, 2022).</a:t>
                      </a:r>
                      <a:endParaRPr lang="en-US" sz="1800">
                        <a:effectLst/>
                        <a:latin typeface="Arial" panose="020B0604020202020204" pitchFamily="34" charset="0"/>
                        <a:cs typeface="Arial" panose="020B0604020202020204" pitchFamily="34" charset="0"/>
                      </a:endParaRPr>
                    </a:p>
                  </a:txBody>
                  <a:tcPr marL="35937" marR="35937" marT="35937" marB="35937"/>
                </a:tc>
                <a:extLst>
                  <a:ext uri="{0D108BD9-81ED-4DB2-BD59-A6C34878D82A}">
                    <a16:rowId xmlns:a16="http://schemas.microsoft.com/office/drawing/2014/main" val="27285322"/>
                  </a:ext>
                </a:extLst>
              </a:tr>
              <a:tr h="893973">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Quality control (QC)</a:t>
                      </a:r>
                      <a:endParaRPr lang="en-US" sz="180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Monitor analytical performance and investigate unacceptable results before reporting (Fields and Batchelder, 2025).</a:t>
                      </a:r>
                      <a:endParaRPr lang="en-US" sz="1800" dirty="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Highlights the importance of effective QC and escalation procedures.</a:t>
                      </a:r>
                      <a:endParaRPr lang="en-US" sz="1800" dirty="0">
                        <a:effectLst/>
                        <a:latin typeface="Arial" panose="020B0604020202020204" pitchFamily="34" charset="0"/>
                        <a:cs typeface="Arial" panose="020B0604020202020204" pitchFamily="34" charset="0"/>
                      </a:endParaRPr>
                    </a:p>
                  </a:txBody>
                  <a:tcPr marL="35937" marR="35937" marT="35937" marB="35937"/>
                </a:tc>
                <a:extLst>
                  <a:ext uri="{0D108BD9-81ED-4DB2-BD59-A6C34878D82A}">
                    <a16:rowId xmlns:a16="http://schemas.microsoft.com/office/drawing/2014/main" val="3203359687"/>
                  </a:ext>
                </a:extLst>
              </a:tr>
              <a:tr h="619917">
                <a:tc>
                  <a:txBody>
                    <a:bodyPr/>
                    <a:lstStyle/>
                    <a:p>
                      <a:pPr algn="just" rtl="0" fontAlgn="t">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Staff competency</a:t>
                      </a:r>
                      <a:endParaRPr lang="en-US" sz="1800" dirty="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Ensure personnel are trained, assessed and competent for assigned tasks.</a:t>
                      </a:r>
                      <a:endParaRPr lang="en-US" sz="180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dirty="0" err="1">
                          <a:effectLst/>
                          <a:latin typeface="Arial" panose="020B0604020202020204" pitchFamily="34" charset="0"/>
                          <a:cs typeface="Arial" panose="020B0604020202020204" pitchFamily="34" charset="0"/>
                        </a:rPr>
                        <a:t>Emphasises</a:t>
                      </a:r>
                      <a:r>
                        <a:rPr lang="en-US" sz="1800" u="none" strike="noStrike" dirty="0">
                          <a:effectLst/>
                          <a:latin typeface="Arial" panose="020B0604020202020204" pitchFamily="34" charset="0"/>
                          <a:cs typeface="Arial" panose="020B0604020202020204" pitchFamily="34" charset="0"/>
                        </a:rPr>
                        <a:t> the need for appropriate technical expertise and supervision.</a:t>
                      </a:r>
                      <a:endParaRPr lang="en-US" sz="1800" dirty="0">
                        <a:effectLst/>
                        <a:latin typeface="Arial" panose="020B0604020202020204" pitchFamily="34" charset="0"/>
                        <a:cs typeface="Arial" panose="020B0604020202020204" pitchFamily="34" charset="0"/>
                      </a:endParaRPr>
                    </a:p>
                  </a:txBody>
                  <a:tcPr marL="35937" marR="35937" marT="35937" marB="35937"/>
                </a:tc>
                <a:extLst>
                  <a:ext uri="{0D108BD9-81ED-4DB2-BD59-A6C34878D82A}">
                    <a16:rowId xmlns:a16="http://schemas.microsoft.com/office/drawing/2014/main" val="1434467040"/>
                  </a:ext>
                </a:extLst>
              </a:tr>
              <a:tr h="893973">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Standard operating procedures (SOPs)</a:t>
                      </a:r>
                      <a:endParaRPr lang="en-US" sz="180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Follow documented, approved and consistently applied procedures.</a:t>
                      </a:r>
                      <a:endParaRPr lang="en-US" sz="1800" dirty="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Shows why procedural compliance and documentation are essential (Fields and Batchelder, 2025).</a:t>
                      </a:r>
                      <a:endParaRPr lang="en-US" sz="1800">
                        <a:effectLst/>
                        <a:latin typeface="Arial" panose="020B0604020202020204" pitchFamily="34" charset="0"/>
                        <a:cs typeface="Arial" panose="020B0604020202020204" pitchFamily="34" charset="0"/>
                      </a:endParaRPr>
                    </a:p>
                  </a:txBody>
                  <a:tcPr marL="35937" marR="35937" marT="35937" marB="35937"/>
                </a:tc>
                <a:extLst>
                  <a:ext uri="{0D108BD9-81ED-4DB2-BD59-A6C34878D82A}">
                    <a16:rowId xmlns:a16="http://schemas.microsoft.com/office/drawing/2014/main" val="3433073821"/>
                  </a:ext>
                </a:extLst>
              </a:tr>
              <a:tr h="893973">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Accreditation and regulatory compliance</a:t>
                      </a:r>
                      <a:endParaRPr lang="en-US" sz="180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Meets applicable laboratory requirements, including relevant CLIA provisions and ISO 15189 standards where applicable.</a:t>
                      </a:r>
                      <a:endParaRPr lang="en-US" sz="180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Raises concerns about oversight, accountability and the effectiveness of quality safeguards.</a:t>
                      </a:r>
                      <a:endParaRPr lang="en-US" sz="1800">
                        <a:effectLst/>
                        <a:latin typeface="Arial" panose="020B0604020202020204" pitchFamily="34" charset="0"/>
                        <a:cs typeface="Arial" panose="020B0604020202020204" pitchFamily="34" charset="0"/>
                      </a:endParaRPr>
                    </a:p>
                  </a:txBody>
                  <a:tcPr marL="35937" marR="35937" marT="35937" marB="35937"/>
                </a:tc>
                <a:extLst>
                  <a:ext uri="{0D108BD9-81ED-4DB2-BD59-A6C34878D82A}">
                    <a16:rowId xmlns:a16="http://schemas.microsoft.com/office/drawing/2014/main" val="392030911"/>
                  </a:ext>
                </a:extLst>
              </a:tr>
              <a:tr h="893973">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Corrective action</a:t>
                      </a:r>
                      <a:endParaRPr lang="en-US" sz="180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Investigate failures, document findings and prevent recurrence (Williams, 2022).</a:t>
                      </a:r>
                      <a:endParaRPr lang="en-US" sz="1800">
                        <a:effectLst/>
                        <a:latin typeface="Arial" panose="020B0604020202020204" pitchFamily="34" charset="0"/>
                        <a:cs typeface="Arial" panose="020B0604020202020204" pitchFamily="34" charset="0"/>
                      </a:endParaRPr>
                    </a:p>
                  </a:txBody>
                  <a:tcPr marL="35937" marR="35937" marT="35937" marB="35937"/>
                </a:tc>
                <a:tc>
                  <a:txBody>
                    <a:bodyPr/>
                    <a:lstStyle/>
                    <a:p>
                      <a:pPr algn="just" rtl="0" fontAlgn="t">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Demonstrates the importance of timely intervention when quality concerns arise.</a:t>
                      </a:r>
                      <a:endParaRPr lang="en-US" sz="1800" dirty="0">
                        <a:effectLst/>
                        <a:latin typeface="Arial" panose="020B0604020202020204" pitchFamily="34" charset="0"/>
                        <a:cs typeface="Arial" panose="020B0604020202020204" pitchFamily="34" charset="0"/>
                      </a:endParaRPr>
                    </a:p>
                  </a:txBody>
                  <a:tcPr marL="35937" marR="35937" marT="35937" marB="35937"/>
                </a:tc>
                <a:extLst>
                  <a:ext uri="{0D108BD9-81ED-4DB2-BD59-A6C34878D82A}">
                    <a16:rowId xmlns:a16="http://schemas.microsoft.com/office/drawing/2014/main" val="3999836359"/>
                  </a:ext>
                </a:extLst>
              </a:tr>
            </a:tbl>
          </a:graphicData>
        </a:graphic>
      </p:graphicFrame>
    </p:spTree>
    <p:extLst>
      <p:ext uri="{BB962C8B-B14F-4D97-AF65-F5344CB8AC3E}">
        <p14:creationId xmlns:p14="http://schemas.microsoft.com/office/powerpoint/2010/main" val="10043417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BF72BA0-0F0C-B1E2-B6A4-EE1E41C622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0E0000-0A78-D04D-5F8E-AAFEC7EAC5A6}"/>
              </a:ext>
            </a:extLst>
          </p:cNvPr>
          <p:cNvSpPr>
            <a:spLocks noGrp="1"/>
          </p:cNvSpPr>
          <p:nvPr>
            <p:ph type="title"/>
          </p:nvPr>
        </p:nvSpPr>
        <p:spPr>
          <a:xfrm>
            <a:off x="1069536" y="451698"/>
            <a:ext cx="9764736" cy="1280890"/>
          </a:xfrm>
        </p:spPr>
        <p:txBody>
          <a:bodyPr>
            <a:noAutofit/>
          </a:bodyPr>
          <a:lstStyle/>
          <a:p>
            <a:pPr algn="ctr"/>
            <a:r>
              <a:rPr lang="en-US" sz="2400" b="1" noProof="0" dirty="0">
                <a:latin typeface="Arial" panose="020B0604020202020204" pitchFamily="34" charset="0"/>
                <a:cs typeface="Arial" panose="020B0604020202020204" pitchFamily="34" charset="0"/>
              </a:rPr>
              <a:t>Policy, Regulation and Governance Issues</a:t>
            </a:r>
            <a:endParaRPr lang="en-GB" sz="2400" b="1" noProof="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8593972-AC6A-87C8-FB27-6B9AFA5291C1}"/>
              </a:ext>
            </a:extLst>
          </p:cNvPr>
          <p:cNvSpPr>
            <a:spLocks noGrp="1"/>
          </p:cNvSpPr>
          <p:nvPr>
            <p:ph idx="1"/>
          </p:nvPr>
        </p:nvSpPr>
        <p:spPr>
          <a:xfrm>
            <a:off x="5099125" y="1092143"/>
            <a:ext cx="6971804" cy="3404311"/>
          </a:xfrm>
        </p:spPr>
        <p:txBody>
          <a:bodyPr>
            <a:noAutofit/>
          </a:bodyPr>
          <a:lstStyle/>
          <a:p>
            <a:pPr marL="194310" indent="-285750" algn="just">
              <a:lnSpc>
                <a:spcPct val="150000"/>
              </a:lnSpc>
              <a:spcAft>
                <a:spcPts val="1200"/>
              </a:spcAft>
              <a:buFont typeface="Wingdings" panose="05000000000000000000" pitchFamily="2" charset="2"/>
              <a:buChar char="Ø"/>
            </a:pP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US CLIA requirements set the standards for laboratory testing, and FDA provides oversight for the relevant technologies and regulatory responsibilities.</a:t>
            </a:r>
          </a:p>
          <a:p>
            <a:pPr marL="194310" indent="-285750" algn="just">
              <a:lnSpc>
                <a:spcPct val="150000"/>
              </a:lnSpc>
              <a:spcAft>
                <a:spcPts val="1200"/>
              </a:spcAft>
              <a:buFont typeface="Wingdings" panose="05000000000000000000" pitchFamily="2" charset="2"/>
              <a:buChar char="Ø"/>
            </a:pP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Theranos revealed concerns regarding governance, accountability and if new technologies in testing were sufficiently protected by regulatory barriers (Mueller et al., 2025).</a:t>
            </a:r>
          </a:p>
          <a:p>
            <a:pPr marL="194310" indent="-285750" algn="just">
              <a:lnSpc>
                <a:spcPct val="150000"/>
              </a:lnSpc>
              <a:spcAft>
                <a:spcPts val="1200"/>
              </a:spcAft>
              <a:buFont typeface="Wingdings" panose="05000000000000000000" pitchFamily="2" charset="2"/>
              <a:buChar char="Ø"/>
            </a:pP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Lack of oversight may enable laboratory practices to deviate from policy requirements, thus posing greater risk to patient safety.</a:t>
            </a:r>
          </a:p>
          <a:p>
            <a:pPr marL="194310" indent="-285750" algn="just">
              <a:lnSpc>
                <a:spcPct val="150000"/>
              </a:lnSpc>
              <a:spcAft>
                <a:spcPts val="1200"/>
              </a:spcAft>
              <a:buFont typeface="Wingdings" panose="05000000000000000000" pitchFamily="2" charset="2"/>
              <a:buChar char="Ø"/>
            </a:pP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UK laboratories work under different regulatory regimes, and the importance of better enforcement, reporting and escalation is an important lesson to be learned.</a:t>
            </a:r>
          </a:p>
        </p:txBody>
      </p:sp>
      <p:pic>
        <p:nvPicPr>
          <p:cNvPr id="5" name="Picture 4">
            <a:extLst>
              <a:ext uri="{FF2B5EF4-FFF2-40B4-BE49-F238E27FC236}">
                <a16:creationId xmlns:a16="http://schemas.microsoft.com/office/drawing/2014/main" id="{4268DD55-4DD6-0E11-0088-75E2BFCFF6BB}"/>
              </a:ext>
            </a:extLst>
          </p:cNvPr>
          <p:cNvPicPr>
            <a:picLocks noChangeAspect="1"/>
          </p:cNvPicPr>
          <p:nvPr/>
        </p:nvPicPr>
        <p:blipFill>
          <a:blip r:embed="rId3"/>
          <a:stretch>
            <a:fillRect/>
          </a:stretch>
        </p:blipFill>
        <p:spPr>
          <a:xfrm>
            <a:off x="121071" y="2143339"/>
            <a:ext cx="4744006" cy="2668503"/>
          </a:xfrm>
          <a:prstGeom prst="rect">
            <a:avLst/>
          </a:prstGeom>
        </p:spPr>
      </p:pic>
    </p:spTree>
    <p:extLst>
      <p:ext uri="{BB962C8B-B14F-4D97-AF65-F5344CB8AC3E}">
        <p14:creationId xmlns:p14="http://schemas.microsoft.com/office/powerpoint/2010/main" val="410672994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D7D96E-9AEE-A5F6-0066-EE0CB78074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F632F00-1C00-61F8-9F43-19E0EA9D9F30}"/>
              </a:ext>
            </a:extLst>
          </p:cNvPr>
          <p:cNvSpPr>
            <a:spLocks noGrp="1"/>
          </p:cNvSpPr>
          <p:nvPr>
            <p:ph type="title"/>
          </p:nvPr>
        </p:nvSpPr>
        <p:spPr>
          <a:xfrm>
            <a:off x="1725752" y="656890"/>
            <a:ext cx="9764736" cy="1280890"/>
          </a:xfrm>
        </p:spPr>
        <p:txBody>
          <a:bodyPr>
            <a:noAutofit/>
          </a:bodyPr>
          <a:lstStyle/>
          <a:p>
            <a:r>
              <a:rPr lang="en-US" sz="2800" b="1" noProof="0" dirty="0">
                <a:latin typeface="Arial" panose="020B0604020202020204" pitchFamily="34" charset="0"/>
                <a:cs typeface="Arial" panose="020B0604020202020204" pitchFamily="34" charset="0"/>
              </a:rPr>
              <a:t>Impact on Quality, Efficiency and Equity</a:t>
            </a:r>
            <a:endParaRPr lang="en-GB" sz="2800" b="1" noProof="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985E7991-6B1C-A4E8-9F90-9DE55AF9D708}"/>
              </a:ext>
            </a:extLst>
          </p:cNvPr>
          <p:cNvSpPr>
            <a:spLocks noGrp="1"/>
          </p:cNvSpPr>
          <p:nvPr>
            <p:ph idx="1"/>
          </p:nvPr>
        </p:nvSpPr>
        <p:spPr>
          <a:xfrm>
            <a:off x="278662" y="1937780"/>
            <a:ext cx="6950477" cy="4228080"/>
          </a:xfrm>
        </p:spPr>
        <p:txBody>
          <a:bodyPr>
            <a:normAutofit fontScale="92500"/>
          </a:bodyPr>
          <a:lstStyle/>
          <a:p>
            <a:pPr algn="just">
              <a:lnSpc>
                <a:spcPct val="200000"/>
              </a:lnSpc>
              <a:buFont typeface="Wingdings" panose="05000000000000000000" pitchFamily="2" charset="2"/>
              <a:buChar char="Ø"/>
            </a:pPr>
            <a:r>
              <a:rPr lang="en-US" sz="1800" b="1" dirty="0">
                <a:latin typeface="Arial" panose="020B0604020202020204" pitchFamily="34" charset="0"/>
                <a:cs typeface="Arial" panose="020B0604020202020204" pitchFamily="34" charset="0"/>
              </a:rPr>
              <a:t>Quality: </a:t>
            </a:r>
            <a:r>
              <a:rPr lang="en-US" sz="1800" dirty="0">
                <a:latin typeface="Arial" panose="020B0604020202020204" pitchFamily="34" charset="0"/>
                <a:cs typeface="Arial" panose="020B0604020202020204" pitchFamily="34" charset="0"/>
              </a:rPr>
              <a:t>Unreliable test results may result in a misdiagnosis, the incorrect prescribing of treatment, and compromise patient safety.</a:t>
            </a:r>
          </a:p>
          <a:p>
            <a:pPr algn="just">
              <a:lnSpc>
                <a:spcPct val="200000"/>
              </a:lnSpc>
              <a:buFont typeface="Wingdings" panose="05000000000000000000" pitchFamily="2" charset="2"/>
              <a:buChar char="Ø"/>
            </a:pPr>
            <a:r>
              <a:rPr lang="en-US" sz="1800" b="1" dirty="0">
                <a:latin typeface="Arial" panose="020B0604020202020204" pitchFamily="34" charset="0"/>
                <a:cs typeface="Arial" panose="020B0604020202020204" pitchFamily="34" charset="0"/>
              </a:rPr>
              <a:t>Efficiency: </a:t>
            </a:r>
            <a:r>
              <a:rPr lang="en-US" sz="1800" dirty="0">
                <a:latin typeface="Arial" panose="020B0604020202020204" pitchFamily="34" charset="0"/>
                <a:cs typeface="Arial" panose="020B0604020202020204" pitchFamily="34" charset="0"/>
              </a:rPr>
              <a:t>Multiple testing, further investigations and verification of test results may result in resource waste, higher costs and delayed clinical decisions (Mueller et al., 2025).</a:t>
            </a:r>
          </a:p>
          <a:p>
            <a:pPr algn="just">
              <a:lnSpc>
                <a:spcPct val="200000"/>
              </a:lnSpc>
              <a:buFont typeface="Wingdings" panose="05000000000000000000" pitchFamily="2" charset="2"/>
              <a:buChar char="Ø"/>
            </a:pPr>
            <a:r>
              <a:rPr lang="en-US" sz="1800" b="1" dirty="0">
                <a:latin typeface="Arial" panose="020B0604020202020204" pitchFamily="34" charset="0"/>
                <a:cs typeface="Arial" panose="020B0604020202020204" pitchFamily="34" charset="0"/>
              </a:rPr>
              <a:t>Equity: </a:t>
            </a:r>
            <a:r>
              <a:rPr lang="en-US" sz="1800" dirty="0">
                <a:latin typeface="Arial" panose="020B0604020202020204" pitchFamily="34" charset="0"/>
                <a:cs typeface="Arial" panose="020B0604020202020204" pitchFamily="34" charset="0"/>
              </a:rPr>
              <a:t>Patients could be exposed to unequal risks and access to confirmatory testing; however, these potential inequities would need to be separated from documented inequities due to the Theranos case.</a:t>
            </a:r>
          </a:p>
        </p:txBody>
      </p:sp>
      <p:pic>
        <p:nvPicPr>
          <p:cNvPr id="9" name="Picture 8">
            <a:extLst>
              <a:ext uri="{FF2B5EF4-FFF2-40B4-BE49-F238E27FC236}">
                <a16:creationId xmlns:a16="http://schemas.microsoft.com/office/drawing/2014/main" id="{63B965B7-25DA-27D9-8953-944818EEBC7D}"/>
              </a:ext>
            </a:extLst>
          </p:cNvPr>
          <p:cNvPicPr>
            <a:picLocks noChangeAspect="1"/>
          </p:cNvPicPr>
          <p:nvPr/>
        </p:nvPicPr>
        <p:blipFill>
          <a:blip r:embed="rId3"/>
          <a:stretch>
            <a:fillRect/>
          </a:stretch>
        </p:blipFill>
        <p:spPr>
          <a:xfrm>
            <a:off x="7576371" y="1550230"/>
            <a:ext cx="4615629" cy="4615629"/>
          </a:xfrm>
          <a:prstGeom prst="rect">
            <a:avLst/>
          </a:prstGeom>
        </p:spPr>
      </p:pic>
    </p:spTree>
    <p:extLst>
      <p:ext uri="{BB962C8B-B14F-4D97-AF65-F5344CB8AC3E}">
        <p14:creationId xmlns:p14="http://schemas.microsoft.com/office/powerpoint/2010/main" val="24405542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BF33CA-0A45-53CE-8DAA-D3F6533BC2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ADBE4C3-D034-C438-F571-28556A73E47B}"/>
              </a:ext>
            </a:extLst>
          </p:cNvPr>
          <p:cNvSpPr>
            <a:spLocks noGrp="1"/>
          </p:cNvSpPr>
          <p:nvPr>
            <p:ph type="title"/>
          </p:nvPr>
        </p:nvSpPr>
        <p:spPr>
          <a:xfrm>
            <a:off x="1316962" y="156265"/>
            <a:ext cx="9764736" cy="1280890"/>
          </a:xfrm>
        </p:spPr>
        <p:txBody>
          <a:bodyPr>
            <a:noAutofit/>
          </a:bodyPr>
          <a:lstStyle/>
          <a:p>
            <a:r>
              <a:rPr lang="en-US" sz="2800" b="1" noProof="0" dirty="0">
                <a:latin typeface="Arial" panose="020B0604020202020204" pitchFamily="34" charset="0"/>
                <a:cs typeface="Arial" panose="020B0604020202020204" pitchFamily="34" charset="0"/>
              </a:rPr>
              <a:t>Service Improvement and Recommendations</a:t>
            </a:r>
            <a:endParaRPr lang="en-GB" sz="2800" b="1" noProof="0" dirty="0">
              <a:latin typeface="Arial" panose="020B0604020202020204" pitchFamily="34" charset="0"/>
              <a:cs typeface="Arial" panose="020B0604020202020204" pitchFamily="34" charset="0"/>
            </a:endParaRPr>
          </a:p>
        </p:txBody>
      </p:sp>
      <p:graphicFrame>
        <p:nvGraphicFramePr>
          <p:cNvPr id="3" name="Content Placeholder 2">
            <a:extLst>
              <a:ext uri="{FF2B5EF4-FFF2-40B4-BE49-F238E27FC236}">
                <a16:creationId xmlns:a16="http://schemas.microsoft.com/office/drawing/2014/main" id="{E18E05E0-45C9-4E64-D254-B5742928BB64}"/>
              </a:ext>
            </a:extLst>
          </p:cNvPr>
          <p:cNvGraphicFramePr>
            <a:graphicFrameLocks noGrp="1"/>
          </p:cNvGraphicFramePr>
          <p:nvPr>
            <p:ph idx="1"/>
            <p:extLst>
              <p:ext uri="{D42A27DB-BD31-4B8C-83A1-F6EECF244321}">
                <p14:modId xmlns:p14="http://schemas.microsoft.com/office/powerpoint/2010/main" val="2386295622"/>
              </p:ext>
            </p:extLst>
          </p:nvPr>
        </p:nvGraphicFramePr>
        <p:xfrm>
          <a:off x="311972" y="705143"/>
          <a:ext cx="11797553" cy="6237761"/>
        </p:xfrm>
        <a:graphic>
          <a:graphicData uri="http://schemas.openxmlformats.org/drawingml/2006/table">
            <a:tbl>
              <a:tblPr>
                <a:tableStyleId>{5C22544A-7EE6-4342-B048-85BDC9FD1C3A}</a:tableStyleId>
              </a:tblPr>
              <a:tblGrid>
                <a:gridCol w="2194560">
                  <a:extLst>
                    <a:ext uri="{9D8B030D-6E8A-4147-A177-3AD203B41FA5}">
                      <a16:colId xmlns:a16="http://schemas.microsoft.com/office/drawing/2014/main" val="1837476193"/>
                    </a:ext>
                  </a:extLst>
                </a:gridCol>
                <a:gridCol w="5716740">
                  <a:extLst>
                    <a:ext uri="{9D8B030D-6E8A-4147-A177-3AD203B41FA5}">
                      <a16:colId xmlns:a16="http://schemas.microsoft.com/office/drawing/2014/main" val="3699180601"/>
                    </a:ext>
                  </a:extLst>
                </a:gridCol>
                <a:gridCol w="3886253">
                  <a:extLst>
                    <a:ext uri="{9D8B030D-6E8A-4147-A177-3AD203B41FA5}">
                      <a16:colId xmlns:a16="http://schemas.microsoft.com/office/drawing/2014/main" val="2101310716"/>
                    </a:ext>
                  </a:extLst>
                </a:gridCol>
              </a:tblGrid>
              <a:tr h="490481">
                <a:tc>
                  <a:txBody>
                    <a:bodyPr/>
                    <a:lstStyle/>
                    <a:p>
                      <a:pPr algn="ctr" rtl="0" fontAlgn="t">
                        <a:lnSpc>
                          <a:spcPct val="150000"/>
                        </a:lnSpc>
                        <a:spcBef>
                          <a:spcPts val="1200"/>
                        </a:spcBef>
                        <a:spcAft>
                          <a:spcPts val="1200"/>
                        </a:spcAft>
                        <a:buNone/>
                      </a:pPr>
                      <a:r>
                        <a:rPr lang="en-US" sz="1800" b="1" i="1" u="none" strike="noStrike">
                          <a:effectLst/>
                          <a:latin typeface="Arial" panose="020B0604020202020204" pitchFamily="34" charset="0"/>
                          <a:cs typeface="Arial" panose="020B0604020202020204" pitchFamily="34" charset="0"/>
                        </a:rPr>
                        <a:t>Improvement area</a:t>
                      </a:r>
                      <a:endParaRPr lang="en-US" sz="1800" b="1" i="1">
                        <a:effectLst/>
                        <a:latin typeface="Arial" panose="020B0604020202020204" pitchFamily="34" charset="0"/>
                        <a:cs typeface="Arial" panose="020B0604020202020204" pitchFamily="34" charset="0"/>
                      </a:endParaRPr>
                    </a:p>
                  </a:txBody>
                  <a:tcPr marL="41841" marR="41841" marT="41841" marB="41841"/>
                </a:tc>
                <a:tc>
                  <a:txBody>
                    <a:bodyPr/>
                    <a:lstStyle/>
                    <a:p>
                      <a:pPr algn="ctr" rtl="0" fontAlgn="t">
                        <a:lnSpc>
                          <a:spcPct val="150000"/>
                        </a:lnSpc>
                        <a:spcBef>
                          <a:spcPts val="1200"/>
                        </a:spcBef>
                        <a:spcAft>
                          <a:spcPts val="1200"/>
                        </a:spcAft>
                        <a:buNone/>
                      </a:pPr>
                      <a:r>
                        <a:rPr lang="en-US" sz="1800" b="1" i="1" u="none" strike="noStrike">
                          <a:effectLst/>
                          <a:latin typeface="Arial" panose="020B0604020202020204" pitchFamily="34" charset="0"/>
                          <a:cs typeface="Arial" panose="020B0604020202020204" pitchFamily="34" charset="0"/>
                        </a:rPr>
                        <a:t>Recommended action</a:t>
                      </a:r>
                      <a:endParaRPr lang="en-US" sz="1800" b="1" i="1">
                        <a:effectLst/>
                        <a:latin typeface="Arial" panose="020B0604020202020204" pitchFamily="34" charset="0"/>
                        <a:cs typeface="Arial" panose="020B0604020202020204" pitchFamily="34" charset="0"/>
                      </a:endParaRPr>
                    </a:p>
                  </a:txBody>
                  <a:tcPr marL="41841" marR="41841" marT="41841" marB="41841"/>
                </a:tc>
                <a:tc>
                  <a:txBody>
                    <a:bodyPr/>
                    <a:lstStyle/>
                    <a:p>
                      <a:pPr algn="ctr" rtl="0" fontAlgn="t">
                        <a:lnSpc>
                          <a:spcPct val="150000"/>
                        </a:lnSpc>
                        <a:spcBef>
                          <a:spcPts val="1200"/>
                        </a:spcBef>
                        <a:spcAft>
                          <a:spcPts val="1200"/>
                        </a:spcAft>
                        <a:buNone/>
                      </a:pPr>
                      <a:r>
                        <a:rPr lang="en-US" sz="1800" b="1" i="1" u="none" strike="noStrike" dirty="0">
                          <a:effectLst/>
                          <a:latin typeface="Arial" panose="020B0604020202020204" pitchFamily="34" charset="0"/>
                          <a:cs typeface="Arial" panose="020B0604020202020204" pitchFamily="34" charset="0"/>
                        </a:rPr>
                        <a:t>Expected benefit</a:t>
                      </a:r>
                      <a:endParaRPr lang="en-US" sz="1800" b="1" i="1" dirty="0">
                        <a:effectLst/>
                        <a:latin typeface="Arial" panose="020B0604020202020204" pitchFamily="34" charset="0"/>
                        <a:cs typeface="Arial" panose="020B0604020202020204" pitchFamily="34" charset="0"/>
                      </a:endParaRPr>
                    </a:p>
                  </a:txBody>
                  <a:tcPr marL="41841" marR="41841" marT="41841" marB="41841"/>
                </a:tc>
                <a:extLst>
                  <a:ext uri="{0D108BD9-81ED-4DB2-BD59-A6C34878D82A}">
                    <a16:rowId xmlns:a16="http://schemas.microsoft.com/office/drawing/2014/main" val="3692821551"/>
                  </a:ext>
                </a:extLst>
              </a:tr>
              <a:tr h="898072">
                <a:tc>
                  <a:txBody>
                    <a:bodyPr/>
                    <a:lstStyle/>
                    <a:p>
                      <a:pPr algn="just" rtl="0" fontAlgn="t">
                        <a:lnSpc>
                          <a:spcPct val="15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QA/QC governance</a:t>
                      </a:r>
                      <a:endParaRPr lang="en-US" sz="1800" dirty="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Establish clear leadership accountability and independent quality oversight.</a:t>
                      </a:r>
                      <a:endParaRPr lang="en-US" sz="180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Stronger compliance and patient safety.</a:t>
                      </a:r>
                      <a:endParaRPr lang="en-US" sz="1800">
                        <a:effectLst/>
                        <a:latin typeface="Arial" panose="020B0604020202020204" pitchFamily="34" charset="0"/>
                        <a:cs typeface="Arial" panose="020B0604020202020204" pitchFamily="34" charset="0"/>
                      </a:endParaRPr>
                    </a:p>
                  </a:txBody>
                  <a:tcPr marL="41841" marR="41841" marT="41841" marB="41841"/>
                </a:tc>
                <a:extLst>
                  <a:ext uri="{0D108BD9-81ED-4DB2-BD59-A6C34878D82A}">
                    <a16:rowId xmlns:a16="http://schemas.microsoft.com/office/drawing/2014/main" val="2858935216"/>
                  </a:ext>
                </a:extLst>
              </a:tr>
              <a:tr h="898072">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Test validation and SOPs</a:t>
                      </a:r>
                      <a:endParaRPr lang="en-US" sz="180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Validate testing methods and maintain clear, updated standard operating procedures (Williams, 2022).</a:t>
                      </a:r>
                      <a:endParaRPr lang="en-US" sz="1800" dirty="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More accurate and consistent results.</a:t>
                      </a:r>
                      <a:endParaRPr lang="en-US" sz="1800">
                        <a:effectLst/>
                        <a:latin typeface="Arial" panose="020B0604020202020204" pitchFamily="34" charset="0"/>
                        <a:cs typeface="Arial" panose="020B0604020202020204" pitchFamily="34" charset="0"/>
                      </a:endParaRPr>
                    </a:p>
                  </a:txBody>
                  <a:tcPr marL="41841" marR="41841" marT="41841" marB="41841"/>
                </a:tc>
                <a:extLst>
                  <a:ext uri="{0D108BD9-81ED-4DB2-BD59-A6C34878D82A}">
                    <a16:rowId xmlns:a16="http://schemas.microsoft.com/office/drawing/2014/main" val="3544980824"/>
                  </a:ext>
                </a:extLst>
              </a:tr>
              <a:tr h="898072">
                <a:tc>
                  <a:txBody>
                    <a:bodyPr/>
                    <a:lstStyle/>
                    <a:p>
                      <a:pPr algn="just" rtl="0" fontAlgn="t">
                        <a:lnSpc>
                          <a:spcPct val="15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Staff competency</a:t>
                      </a:r>
                      <a:endParaRPr lang="en-US" sz="1800" dirty="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Provide regular training and competency assessments.</a:t>
                      </a:r>
                      <a:endParaRPr lang="en-US" sz="180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Fewer testing errors and improved performance.</a:t>
                      </a:r>
                      <a:endParaRPr lang="en-US" sz="1800">
                        <a:effectLst/>
                        <a:latin typeface="Arial" panose="020B0604020202020204" pitchFamily="34" charset="0"/>
                        <a:cs typeface="Arial" panose="020B0604020202020204" pitchFamily="34" charset="0"/>
                      </a:endParaRPr>
                    </a:p>
                  </a:txBody>
                  <a:tcPr marL="41841" marR="41841" marT="41841" marB="41841"/>
                </a:tc>
                <a:extLst>
                  <a:ext uri="{0D108BD9-81ED-4DB2-BD59-A6C34878D82A}">
                    <a16:rowId xmlns:a16="http://schemas.microsoft.com/office/drawing/2014/main" val="2489296712"/>
                  </a:ext>
                </a:extLst>
              </a:tr>
              <a:tr h="898072">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QC escalation</a:t>
                      </a:r>
                      <a:endParaRPr lang="en-US" sz="180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Require immediate investigation and escalation of unacceptable QC results before reporting.</a:t>
                      </a:r>
                      <a:endParaRPr lang="en-US" sz="1800" dirty="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Reduced risk of unreliable results reaching patients.</a:t>
                      </a:r>
                      <a:endParaRPr lang="en-US" sz="1800">
                        <a:effectLst/>
                        <a:latin typeface="Arial" panose="020B0604020202020204" pitchFamily="34" charset="0"/>
                        <a:cs typeface="Arial" panose="020B0604020202020204" pitchFamily="34" charset="0"/>
                      </a:endParaRPr>
                    </a:p>
                  </a:txBody>
                  <a:tcPr marL="41841" marR="41841" marT="41841" marB="41841"/>
                </a:tc>
                <a:extLst>
                  <a:ext uri="{0D108BD9-81ED-4DB2-BD59-A6C34878D82A}">
                    <a16:rowId xmlns:a16="http://schemas.microsoft.com/office/drawing/2014/main" val="3316617754"/>
                  </a:ext>
                </a:extLst>
              </a:tr>
              <a:tr h="898072">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Audits and corrective action</a:t>
                      </a:r>
                      <a:endParaRPr lang="en-US" sz="180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Conduct regular audits and implement corrective and preventive actions (CAPA).</a:t>
                      </a:r>
                      <a:endParaRPr lang="en-US" sz="180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Identification of weaknesses and prevention of recurrence.</a:t>
                      </a:r>
                      <a:endParaRPr lang="en-US" sz="1800">
                        <a:effectLst/>
                        <a:latin typeface="Arial" panose="020B0604020202020204" pitchFamily="34" charset="0"/>
                        <a:cs typeface="Arial" panose="020B0604020202020204" pitchFamily="34" charset="0"/>
                      </a:endParaRPr>
                    </a:p>
                  </a:txBody>
                  <a:tcPr marL="41841" marR="41841" marT="41841" marB="41841"/>
                </a:tc>
                <a:extLst>
                  <a:ext uri="{0D108BD9-81ED-4DB2-BD59-A6C34878D82A}">
                    <a16:rowId xmlns:a16="http://schemas.microsoft.com/office/drawing/2014/main" val="392967599"/>
                  </a:ext>
                </a:extLst>
              </a:tr>
              <a:tr h="1209389">
                <a:tc>
                  <a:txBody>
                    <a:bodyPr/>
                    <a:lstStyle/>
                    <a:p>
                      <a:pPr algn="just" rtl="0" fontAlgn="t">
                        <a:lnSpc>
                          <a:spcPct val="150000"/>
                        </a:lnSpc>
                        <a:spcBef>
                          <a:spcPts val="1200"/>
                        </a:spcBef>
                        <a:spcAft>
                          <a:spcPts val="1200"/>
                        </a:spcAft>
                        <a:buNone/>
                      </a:pPr>
                      <a:r>
                        <a:rPr lang="en-US" sz="1800" u="none" strike="noStrike">
                          <a:effectLst/>
                          <a:latin typeface="Arial" panose="020B0604020202020204" pitchFamily="34" charset="0"/>
                          <a:cs typeface="Arial" panose="020B0604020202020204" pitchFamily="34" charset="0"/>
                        </a:rPr>
                        <a:t>Performance monitoring</a:t>
                      </a:r>
                      <a:endParaRPr lang="en-US" sz="180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Track indicators such as QC failures, repeat testing, turnaround time and audit compliance.</a:t>
                      </a:r>
                      <a:endParaRPr lang="en-US" sz="1800" dirty="0">
                        <a:effectLst/>
                        <a:latin typeface="Arial" panose="020B0604020202020204" pitchFamily="34" charset="0"/>
                        <a:cs typeface="Arial" panose="020B0604020202020204" pitchFamily="34" charset="0"/>
                      </a:endParaRPr>
                    </a:p>
                  </a:txBody>
                  <a:tcPr marL="41841" marR="41841" marT="41841" marB="41841"/>
                </a:tc>
                <a:tc>
                  <a:txBody>
                    <a:bodyPr/>
                    <a:lstStyle/>
                    <a:p>
                      <a:pPr algn="just" rtl="0" fontAlgn="t">
                        <a:lnSpc>
                          <a:spcPct val="150000"/>
                        </a:lnSpc>
                        <a:spcBef>
                          <a:spcPts val="1200"/>
                        </a:spcBef>
                        <a:spcAft>
                          <a:spcPts val="1200"/>
                        </a:spcAft>
                        <a:buNone/>
                      </a:pPr>
                      <a:r>
                        <a:rPr lang="en-US" sz="1800" u="none" strike="noStrike" dirty="0">
                          <a:effectLst/>
                          <a:latin typeface="Arial" panose="020B0604020202020204" pitchFamily="34" charset="0"/>
                          <a:cs typeface="Arial" panose="020B0604020202020204" pitchFamily="34" charset="0"/>
                        </a:rPr>
                        <a:t>Measurable improvement in laboratory quality and efficiency.</a:t>
                      </a:r>
                      <a:endParaRPr lang="en-US" sz="1800" dirty="0">
                        <a:effectLst/>
                        <a:latin typeface="Arial" panose="020B0604020202020204" pitchFamily="34" charset="0"/>
                        <a:cs typeface="Arial" panose="020B0604020202020204" pitchFamily="34" charset="0"/>
                      </a:endParaRPr>
                    </a:p>
                  </a:txBody>
                  <a:tcPr marL="41841" marR="41841" marT="41841" marB="41841"/>
                </a:tc>
                <a:extLst>
                  <a:ext uri="{0D108BD9-81ED-4DB2-BD59-A6C34878D82A}">
                    <a16:rowId xmlns:a16="http://schemas.microsoft.com/office/drawing/2014/main" val="3642970328"/>
                  </a:ext>
                </a:extLst>
              </a:tr>
            </a:tbl>
          </a:graphicData>
        </a:graphic>
      </p:graphicFrame>
    </p:spTree>
    <p:extLst>
      <p:ext uri="{BB962C8B-B14F-4D97-AF65-F5344CB8AC3E}">
        <p14:creationId xmlns:p14="http://schemas.microsoft.com/office/powerpoint/2010/main" val="2625199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068618-29BD-2856-137A-05CFB67A9EA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0EE6F27-A031-C18E-91BD-34B73FFD8623}"/>
              </a:ext>
            </a:extLst>
          </p:cNvPr>
          <p:cNvSpPr>
            <a:spLocks noGrp="1"/>
          </p:cNvSpPr>
          <p:nvPr>
            <p:ph type="title"/>
          </p:nvPr>
        </p:nvSpPr>
        <p:spPr>
          <a:xfrm>
            <a:off x="1101809" y="339145"/>
            <a:ext cx="9764736" cy="1280890"/>
          </a:xfrm>
        </p:spPr>
        <p:txBody>
          <a:bodyPr>
            <a:noAutofit/>
          </a:bodyPr>
          <a:lstStyle/>
          <a:p>
            <a:pPr algn="ctr"/>
            <a:r>
              <a:rPr lang="en-US" sz="2800" b="1" noProof="0" dirty="0">
                <a:latin typeface="Arial" panose="020B0604020202020204" pitchFamily="34" charset="0"/>
                <a:cs typeface="Arial" panose="020B0604020202020204" pitchFamily="34" charset="0"/>
              </a:rPr>
              <a:t>Critical Analysis and Component 2 Report Structure</a:t>
            </a:r>
            <a:endParaRPr lang="en-GB" sz="2800" b="1" noProof="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1AAD352-AE3E-59E9-68A5-D8C17A236C0F}"/>
              </a:ext>
            </a:extLst>
          </p:cNvPr>
          <p:cNvSpPr>
            <a:spLocks noGrp="1"/>
          </p:cNvSpPr>
          <p:nvPr>
            <p:ph idx="1"/>
          </p:nvPr>
        </p:nvSpPr>
        <p:spPr>
          <a:xfrm>
            <a:off x="839096" y="1726844"/>
            <a:ext cx="10833800" cy="3404311"/>
          </a:xfrm>
        </p:spPr>
        <p:txBody>
          <a:bodyPr>
            <a:noAutofit/>
          </a:bodyPr>
          <a:lstStyle/>
          <a:p>
            <a:pPr marL="194310" indent="-285750" algn="just">
              <a:lnSpc>
                <a:spcPct val="150000"/>
              </a:lnSpc>
              <a:spcAft>
                <a:spcPts val="1200"/>
              </a:spcAft>
              <a:buFont typeface="Wingdings" panose="05000000000000000000" pitchFamily="2" charset="2"/>
              <a:buChar char="Ø"/>
            </a:pP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Theranos is a prime example of the way technical errors, poor quality control, governance problems and regulatory weaknesses can all come together to compromise patient safety.</a:t>
            </a:r>
          </a:p>
          <a:p>
            <a:pPr marL="194310" indent="-285750" algn="just">
              <a:lnSpc>
                <a:spcPct val="150000"/>
              </a:lnSpc>
              <a:spcAft>
                <a:spcPts val="1200"/>
              </a:spcAft>
              <a:buFont typeface="Wingdings" panose="05000000000000000000" pitchFamily="2" charset="2"/>
              <a:buChar char="Ø"/>
            </a:pP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While there was pressure from the commercial side, the analysis should take into account any documented evidence and should not assume that every proposed cause is proven.</a:t>
            </a:r>
          </a:p>
          <a:p>
            <a:pPr marL="194310" indent="-285750" algn="just">
              <a:lnSpc>
                <a:spcPct val="150000"/>
              </a:lnSpc>
              <a:spcAft>
                <a:spcPts val="1200"/>
              </a:spcAft>
              <a:buFont typeface="Wingdings" panose="05000000000000000000" pitchFamily="2" charset="2"/>
              <a:buChar char="Ø"/>
            </a:pP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The risk of unreliable results could have been </a:t>
            </a:r>
            <a:r>
              <a:rPr lang="en-US" sz="1800" noProof="0" dirty="0" err="1">
                <a:effectLst/>
                <a:highlight>
                  <a:srgbClr val="FFFFFF"/>
                </a:highlight>
                <a:latin typeface="Arial" panose="020B0604020202020204" pitchFamily="34" charset="0"/>
                <a:ea typeface="Times New Roman" panose="02020603050405020304" pitchFamily="18" charset="0"/>
                <a:cs typeface="Arial" panose="020B0604020202020204" pitchFamily="34" charset="0"/>
              </a:rPr>
              <a:t>minimised</a:t>
            </a: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 by independent validation, effective QC, transparent reporting and strong oversight.</a:t>
            </a:r>
          </a:p>
          <a:p>
            <a:pPr marL="194310" indent="-285750" algn="just">
              <a:lnSpc>
                <a:spcPct val="150000"/>
              </a:lnSpc>
              <a:spcAft>
                <a:spcPts val="1200"/>
              </a:spcAft>
              <a:buFont typeface="Wingdings" panose="05000000000000000000" pitchFamily="2" charset="2"/>
              <a:buChar char="Ø"/>
            </a:pPr>
            <a:r>
              <a:rPr lang="en-US" sz="1800" noProof="0" dirty="0">
                <a:effectLst/>
                <a:highlight>
                  <a:srgbClr val="FFFFFF"/>
                </a:highlight>
                <a:latin typeface="Arial" panose="020B0604020202020204" pitchFamily="34" charset="0"/>
                <a:ea typeface="Times New Roman" panose="02020603050405020304" pitchFamily="18" charset="0"/>
                <a:cs typeface="Arial" panose="020B0604020202020204" pitchFamily="34" charset="0"/>
              </a:rPr>
              <a:t>Component 2 will include introduction, case analysis, quality models, quality problems, proposed quality improvements, and conclusion.</a:t>
            </a:r>
          </a:p>
        </p:txBody>
      </p:sp>
    </p:spTree>
    <p:extLst>
      <p:ext uri="{BB962C8B-B14F-4D97-AF65-F5344CB8AC3E}">
        <p14:creationId xmlns:p14="http://schemas.microsoft.com/office/powerpoint/2010/main" val="20122294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C3AA4-D3D1-30BE-8D50-4762F9B2FA7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CBF82D7-A7F0-1750-F1CF-3C6DE3A3A933}"/>
              </a:ext>
            </a:extLst>
          </p:cNvPr>
          <p:cNvSpPr>
            <a:spLocks noGrp="1"/>
          </p:cNvSpPr>
          <p:nvPr>
            <p:ph type="title"/>
          </p:nvPr>
        </p:nvSpPr>
        <p:spPr>
          <a:xfrm>
            <a:off x="4393649" y="0"/>
            <a:ext cx="9764736" cy="1280890"/>
          </a:xfrm>
        </p:spPr>
        <p:txBody>
          <a:bodyPr>
            <a:noAutofit/>
          </a:bodyPr>
          <a:lstStyle/>
          <a:p>
            <a:pPr>
              <a:lnSpc>
                <a:spcPct val="150000"/>
              </a:lnSpc>
            </a:pPr>
            <a:r>
              <a:rPr lang="en-GB" sz="2800" b="1" noProof="0" dirty="0">
                <a:latin typeface="Arial" panose="020B0604020202020204" pitchFamily="34" charset="0"/>
                <a:cs typeface="Arial" panose="020B0604020202020204" pitchFamily="34" charset="0"/>
              </a:rPr>
              <a:t>Reference</a:t>
            </a:r>
            <a:r>
              <a:rPr lang="en-GB" sz="2400" b="1" noProof="0" dirty="0">
                <a:latin typeface="Arial" panose="020B0604020202020204" pitchFamily="34" charset="0"/>
                <a:cs typeface="Arial" panose="020B0604020202020204" pitchFamily="34" charset="0"/>
              </a:rPr>
              <a:t> </a:t>
            </a:r>
            <a:r>
              <a:rPr lang="en-GB" sz="2800" b="1" noProof="0" dirty="0">
                <a:latin typeface="Arial" panose="020B0604020202020204" pitchFamily="34" charset="0"/>
                <a:cs typeface="Arial" panose="020B0604020202020204" pitchFamily="34" charset="0"/>
              </a:rPr>
              <a:t>List</a:t>
            </a:r>
            <a:r>
              <a:rPr lang="en-GB" sz="2400" b="1" noProof="0" dirty="0">
                <a:latin typeface="Arial" panose="020B0604020202020204" pitchFamily="34" charset="0"/>
                <a:cs typeface="Arial" panose="020B0604020202020204" pitchFamily="34" charset="0"/>
              </a:rPr>
              <a:t> </a:t>
            </a:r>
          </a:p>
        </p:txBody>
      </p:sp>
      <p:sp>
        <p:nvSpPr>
          <p:cNvPr id="3" name="Content Placeholder 2">
            <a:extLst>
              <a:ext uri="{FF2B5EF4-FFF2-40B4-BE49-F238E27FC236}">
                <a16:creationId xmlns:a16="http://schemas.microsoft.com/office/drawing/2014/main" id="{121013DF-F156-6D4B-16E5-79CD720D991D}"/>
              </a:ext>
            </a:extLst>
          </p:cNvPr>
          <p:cNvSpPr>
            <a:spLocks noGrp="1"/>
          </p:cNvSpPr>
          <p:nvPr>
            <p:ph idx="1"/>
          </p:nvPr>
        </p:nvSpPr>
        <p:spPr>
          <a:xfrm>
            <a:off x="413863" y="796066"/>
            <a:ext cx="11623943" cy="6250297"/>
          </a:xfrm>
          <a:noFill/>
          <a:ln>
            <a:noFill/>
          </a:ln>
        </p:spPr>
        <p:style>
          <a:lnRef idx="0">
            <a:scrgbClr r="0" g="0" b="0"/>
          </a:lnRef>
          <a:fillRef idx="0">
            <a:scrgbClr r="0" g="0" b="0"/>
          </a:fillRef>
          <a:effectRef idx="0">
            <a:scrgbClr r="0" g="0" b="0"/>
          </a:effectRef>
          <a:fontRef idx="minor">
            <a:schemeClr val="accent6"/>
          </a:fontRef>
        </p:style>
        <p:txBody>
          <a:bodyPr>
            <a:noAutofit/>
          </a:bodyPr>
          <a:lstStyle/>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Das, R. K., and Drolet, B. C. (2022). Lessons from </a:t>
            </a:r>
            <a:r>
              <a:rPr lang="en-US" sz="1050" noProof="0" dirty="0" err="1">
                <a:solidFill>
                  <a:schemeClr val="tx1"/>
                </a:solidFill>
                <a:latin typeface="Arial" panose="020B0604020202020204" pitchFamily="34" charset="0"/>
                <a:cs typeface="Arial" panose="020B0604020202020204" pitchFamily="34" charset="0"/>
              </a:rPr>
              <a:t>theranos</a:t>
            </a:r>
            <a:r>
              <a:rPr lang="en-US" sz="1050" noProof="0" dirty="0">
                <a:solidFill>
                  <a:schemeClr val="tx1"/>
                </a:solidFill>
                <a:latin typeface="Arial" panose="020B0604020202020204" pitchFamily="34" charset="0"/>
                <a:cs typeface="Arial" panose="020B0604020202020204" pitchFamily="34" charset="0"/>
              </a:rPr>
              <a:t>–restructuring biomedical innovation. Journal of Medical Systems, 46(5), 25. https://link.springer.com/article/10.1007/s10916-022-01813-3 </a:t>
            </a:r>
          </a:p>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De </a:t>
            </a:r>
            <a:r>
              <a:rPr lang="en-US" sz="1050" noProof="0" dirty="0" err="1">
                <a:solidFill>
                  <a:schemeClr val="tx1"/>
                </a:solidFill>
                <a:latin typeface="Arial" panose="020B0604020202020204" pitchFamily="34" charset="0"/>
                <a:cs typeface="Arial" panose="020B0604020202020204" pitchFamily="34" charset="0"/>
              </a:rPr>
              <a:t>Lanerolle</a:t>
            </a:r>
            <a:r>
              <a:rPr lang="en-US" sz="1050" noProof="0" dirty="0">
                <a:solidFill>
                  <a:schemeClr val="tx1"/>
                </a:solidFill>
                <a:latin typeface="Arial" panose="020B0604020202020204" pitchFamily="34" charset="0"/>
                <a:cs typeface="Arial" panose="020B0604020202020204" pitchFamily="34" charset="0"/>
              </a:rPr>
              <a:t>, G., Roberts, E. S., Haroon, A., and Shetty, A. (2024). Quality Assurance Management: A Comprehensive Overview of Real-World Applications for High Risk Specialties. https://books.google.com/books?hl=en&amp;lr=&amp;id=nA9vEAAAQBAJ&amp;oi=fnd&amp;pg=PP1&amp;dq=Theranos+Effective+QA+requires+validated+testing+methods,+clear+standard+operating+procedures+(SOPs),+staff+training+and+competency+assessment&amp;ots=6A-niHhXbn&amp;sig=9gunorZAgdMYnvxDe7GBspAg0CQ</a:t>
            </a:r>
          </a:p>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Fields, T., and Batchelder, R. (2025). A Critical Analysis of Business Failures. https://sites.wp.odu.edu/tierra/wp-content/uploads/sites/36966/2025/06/A-Critical-Analysis-of-Business-Failures.pdf</a:t>
            </a:r>
          </a:p>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Johnson, P. R. (2024). Quality assurance and quality management of the medical laboratory. Manual of Molecular and Clinical Laboratory Immunology, 1, 384-392. https://onlinelibrary.wiley.com/doi/abs/10.1002/9781683674023.ch36</a:t>
            </a:r>
          </a:p>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Kumah, A., Nwogu, C. N., Issah, A. R., Obot, E., </a:t>
            </a:r>
            <a:r>
              <a:rPr lang="en-US" sz="1050" noProof="0" dirty="0" err="1">
                <a:solidFill>
                  <a:schemeClr val="tx1"/>
                </a:solidFill>
                <a:latin typeface="Arial" panose="020B0604020202020204" pitchFamily="34" charset="0"/>
                <a:cs typeface="Arial" panose="020B0604020202020204" pitchFamily="34" charset="0"/>
              </a:rPr>
              <a:t>Kanamitie</a:t>
            </a:r>
            <a:r>
              <a:rPr lang="en-US" sz="1050" noProof="0" dirty="0">
                <a:solidFill>
                  <a:schemeClr val="tx1"/>
                </a:solidFill>
                <a:latin typeface="Arial" panose="020B0604020202020204" pitchFamily="34" charset="0"/>
                <a:cs typeface="Arial" panose="020B0604020202020204" pitchFamily="34" charset="0"/>
              </a:rPr>
              <a:t>, D. T., Sifa, J. S., and Aidoo, L. A. (2024). Cause-and-effect (fishbone) diagram: a tool for generating and organizing quality improvement ideas. Global journal on quality and safety in healthcare, 7(2), 85-87. https://innovationsjournals-jqsh.kglmeridian.com/view/journals/jqsh/7/2/article-p85.xml</a:t>
            </a:r>
          </a:p>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McCullough, K., Andrew, L., </a:t>
            </a:r>
            <a:r>
              <a:rPr lang="en-US" sz="1050" noProof="0" dirty="0" err="1">
                <a:solidFill>
                  <a:schemeClr val="tx1"/>
                </a:solidFill>
                <a:latin typeface="Arial" panose="020B0604020202020204" pitchFamily="34" charset="0"/>
                <a:cs typeface="Arial" panose="020B0604020202020204" pitchFamily="34" charset="0"/>
              </a:rPr>
              <a:t>Genoni</a:t>
            </a:r>
            <a:r>
              <a:rPr lang="en-US" sz="1050" noProof="0" dirty="0">
                <a:solidFill>
                  <a:schemeClr val="tx1"/>
                </a:solidFill>
                <a:latin typeface="Arial" panose="020B0604020202020204" pitchFamily="34" charset="0"/>
                <a:cs typeface="Arial" panose="020B0604020202020204" pitchFamily="34" charset="0"/>
              </a:rPr>
              <a:t>, A., Dunham, M., Whitehead, L., and </a:t>
            </a:r>
            <a:r>
              <a:rPr lang="en-US" sz="1050" noProof="0" dirty="0" err="1">
                <a:solidFill>
                  <a:schemeClr val="tx1"/>
                </a:solidFill>
                <a:latin typeface="Arial" panose="020B0604020202020204" pitchFamily="34" charset="0"/>
                <a:cs typeface="Arial" panose="020B0604020202020204" pitchFamily="34" charset="0"/>
              </a:rPr>
              <a:t>Porock</a:t>
            </a:r>
            <a:r>
              <a:rPr lang="en-US" sz="1050" noProof="0" dirty="0">
                <a:solidFill>
                  <a:schemeClr val="tx1"/>
                </a:solidFill>
                <a:latin typeface="Arial" panose="020B0604020202020204" pitchFamily="34" charset="0"/>
                <a:cs typeface="Arial" panose="020B0604020202020204" pitchFamily="34" charset="0"/>
              </a:rPr>
              <a:t>, D. (2023). An examination of primary health care nursing service evaluation using the Donabedian model: A systematic review. Research in nursing and health, 46(1), 159-176. https://onlinelibrary.wiley.com/doi/abs/10.1002/nur.22291</a:t>
            </a:r>
          </a:p>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Mueller, J., Jones, C. and Varco, M. (2025). A Case Study: “Theranos - The White Elephant That Wanted to Be a Unicorn.” Journal of </a:t>
            </a:r>
            <a:r>
              <a:rPr lang="en-US" sz="1050" noProof="0" dirty="0" err="1">
                <a:solidFill>
                  <a:schemeClr val="tx1"/>
                </a:solidFill>
                <a:latin typeface="Arial" panose="020B0604020202020204" pitchFamily="34" charset="0"/>
                <a:cs typeface="Arial" panose="020B0604020202020204" pitchFamily="34" charset="0"/>
              </a:rPr>
              <a:t>Behavioural</a:t>
            </a:r>
            <a:r>
              <a:rPr lang="en-US" sz="1050" noProof="0" dirty="0">
                <a:solidFill>
                  <a:schemeClr val="tx1"/>
                </a:solidFill>
                <a:latin typeface="Arial" panose="020B0604020202020204" pitchFamily="34" charset="0"/>
                <a:cs typeface="Arial" panose="020B0604020202020204" pitchFamily="34" charset="0"/>
              </a:rPr>
              <a:t> Economics Finance Entrepreneurship Accounting and Transport, [online] 12(1), pp.1–16. doi:10.12691/jbe-12-1-1.</a:t>
            </a:r>
          </a:p>
          <a:p>
            <a:pPr algn="just">
              <a:lnSpc>
                <a:spcPct val="150000"/>
              </a:lnSpc>
              <a:buFont typeface="Wingdings" panose="05000000000000000000" pitchFamily="2" charset="2"/>
              <a:buChar char="Ø"/>
            </a:pPr>
            <a:r>
              <a:rPr lang="en-US" sz="1050" noProof="0" dirty="0" err="1">
                <a:solidFill>
                  <a:schemeClr val="tx1"/>
                </a:solidFill>
                <a:latin typeface="Arial" panose="020B0604020202020204" pitchFamily="34" charset="0"/>
                <a:cs typeface="Arial" panose="020B0604020202020204" pitchFamily="34" charset="0"/>
              </a:rPr>
              <a:t>Pazhayattil</a:t>
            </a:r>
            <a:r>
              <a:rPr lang="en-US" sz="1050" noProof="0" dirty="0">
                <a:solidFill>
                  <a:schemeClr val="tx1"/>
                </a:solidFill>
                <a:latin typeface="Arial" panose="020B0604020202020204" pitchFamily="34" charset="0"/>
                <a:cs typeface="Arial" panose="020B0604020202020204" pitchFamily="34" charset="0"/>
              </a:rPr>
              <a:t>, A. B., and Sharma, S. (2025). Root Cause Analysis (RCA) Methods. Pharmaceutical Manufacturing Deviation and Failure Investigations: Principles, Practices, and Case Studies, 11-31. https://link.springer.com/chapter/10.1007/978-3-031-86504-6_2</a:t>
            </a:r>
          </a:p>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Shabani, T., Jerie, S., and Shabani, T. (2024). A comprehensive review of the Swiss cheese model in risk management. Safety in extreme environments, 6(1), 43-57. https://link.springer.com/article/10.1007/s42797-023-00091-7</a:t>
            </a:r>
          </a:p>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Stringer, J. (2024). Innovations and technologies for health: Current state of the art and potential for advancing healthcare. Resilient Health, 219-227. https://www.sciencedirect.com/science/article/pii/B9780443185298000172</a:t>
            </a:r>
          </a:p>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Trautman, L. J., Foster, I. I., Larry, D., Koretz, L., McNeil, C., Yordy, E. D., and Salinas, A. (2022). Ethical Failure at Theranos. Available at SSRN 4040181. https://papers.ssrn.com/sol3/papers.cfm?abstract_id=4040181</a:t>
            </a:r>
          </a:p>
          <a:p>
            <a:pPr algn="just">
              <a:lnSpc>
                <a:spcPct val="150000"/>
              </a:lnSpc>
              <a:buFont typeface="Wingdings" panose="05000000000000000000" pitchFamily="2" charset="2"/>
              <a:buChar char="Ø"/>
            </a:pPr>
            <a:r>
              <a:rPr lang="en-US" sz="1050" noProof="0" dirty="0">
                <a:solidFill>
                  <a:schemeClr val="tx1"/>
                </a:solidFill>
                <a:latin typeface="Arial" panose="020B0604020202020204" pitchFamily="34" charset="0"/>
                <a:cs typeface="Arial" panose="020B0604020202020204" pitchFamily="34" charset="0"/>
              </a:rPr>
              <a:t>Williams, M. (2022). Elizabeth Holmes and Theranos: A play on more than just ethical failures. Business Information Review, 39(1), 23-31. https://journals.sagepub.com/doi/abs/10.1177/02663821221088899</a:t>
            </a:r>
          </a:p>
        </p:txBody>
      </p:sp>
    </p:spTree>
    <p:extLst>
      <p:ext uri="{BB962C8B-B14F-4D97-AF65-F5344CB8AC3E}">
        <p14:creationId xmlns:p14="http://schemas.microsoft.com/office/powerpoint/2010/main" val="1953101783"/>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121AC9A9-9DF1-410F-980B-228D05632962}" vid="{661A2AC3-DE07-4883-A618-4B52B678F5E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Bjorn</Template>
  <TotalTime>1728</TotalTime>
  <Words>2591</Words>
  <Application>Microsoft Office PowerPoint</Application>
  <PresentationFormat>Widescreen</PresentationFormat>
  <Paragraphs>147</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Bjorn</vt:lpstr>
      <vt:lpstr>PowerPoint Presentation</vt:lpstr>
      <vt:lpstr>Case Background and Overview of Theranos</vt:lpstr>
      <vt:lpstr>Defining the Quality Problem and Quality Control (QC)</vt:lpstr>
      <vt:lpstr>Quality Assurance (QA): The Whole Laboratory System</vt:lpstr>
      <vt:lpstr>Applying the Donabedian Model</vt:lpstr>
      <vt:lpstr>Swiss Cheese Model: How Safety Barriers Failed</vt:lpstr>
      <vt:lpstr>Application of the Swiss Cheese Model to Theranos</vt:lpstr>
      <vt:lpstr>Benchmarking Against Laboratory Quality Standards</vt:lpstr>
      <vt:lpstr>Policy, Regulation and Governance Issues</vt:lpstr>
      <vt:lpstr>Impact on Quality, Efficiency and Equity</vt:lpstr>
      <vt:lpstr>Service Improvement and Recommendations</vt:lpstr>
      <vt:lpstr>Critical Analysis and Component 2 Report Structure</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ashok patel</cp:lastModifiedBy>
  <cp:revision>8</cp:revision>
  <dcterms:created xsi:type="dcterms:W3CDTF">2024-03-21T11:25:27Z</dcterms:created>
  <dcterms:modified xsi:type="dcterms:W3CDTF">2026-10-19T07:36:39Z</dcterms:modified>
</cp:coreProperties>
</file>