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sldIdLst>
    <p:sldId id="256" r:id="rId2"/>
    <p:sldId id="278" r:id="rId3"/>
    <p:sldId id="279" r:id="rId4"/>
    <p:sldId id="280" r:id="rId5"/>
    <p:sldId id="281" r:id="rId6"/>
    <p:sldId id="282" r:id="rId7"/>
    <p:sldId id="283" r:id="rId8"/>
    <p:sldId id="284" r:id="rId9"/>
    <p:sldId id="285" r:id="rId10"/>
    <p:sldId id="286" r:id="rId11"/>
    <p:sldId id="263" r:id="rId12"/>
    <p:sldId id="287" r:id="rId13"/>
    <p:sldId id="266" r:id="rId14"/>
    <p:sldId id="265" r:id="rId15"/>
    <p:sldId id="288" r:id="rId16"/>
    <p:sldId id="257" r:id="rId17"/>
    <p:sldId id="289" r:id="rId18"/>
    <p:sldId id="290" r:id="rId19"/>
    <p:sldId id="291" r:id="rId20"/>
    <p:sldId id="292" r:id="rId21"/>
    <p:sldId id="262" r:id="rId22"/>
    <p:sldId id="293" r:id="rId23"/>
    <p:sldId id="264" r:id="rId24"/>
    <p:sldId id="302" r:id="rId25"/>
    <p:sldId id="303" r:id="rId26"/>
    <p:sldId id="304" r:id="rId27"/>
    <p:sldId id="305" r:id="rId28"/>
    <p:sldId id="306" r:id="rId29"/>
    <p:sldId id="267" r:id="rId30"/>
    <p:sldId id="307" r:id="rId31"/>
    <p:sldId id="308" r:id="rId32"/>
    <p:sldId id="309" r:id="rId33"/>
    <p:sldId id="310" r:id="rId34"/>
    <p:sldId id="260" r:id="rId35"/>
    <p:sldId id="261"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6208"/>
  </p:normalViewPr>
  <p:slideViewPr>
    <p:cSldViewPr snapToGrid="0" snapToObjects="1">
      <p:cViewPr varScale="1">
        <p:scale>
          <a:sx n="121" d="100"/>
          <a:sy n="121" d="100"/>
        </p:scale>
        <p:origin x="200"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A428EC-AB19-49D6-935E-35004CC8506F}" type="doc">
      <dgm:prSet loTypeId="urn:microsoft.com/office/officeart/2005/8/layout/vList5" loCatId="list" qsTypeId="urn:microsoft.com/office/officeart/2005/8/quickstyle/simple2" qsCatId="simple" csTypeId="urn:microsoft.com/office/officeart/2005/8/colors/accent1_2" csCatId="accent1"/>
      <dgm:spPr/>
      <dgm:t>
        <a:bodyPr/>
        <a:lstStyle/>
        <a:p>
          <a:endParaRPr lang="en-US"/>
        </a:p>
      </dgm:t>
    </dgm:pt>
    <dgm:pt modelId="{DC7D6644-5BCE-4AD7-B4AC-96C479860112}">
      <dgm:prSet/>
      <dgm:spPr/>
      <dgm:t>
        <a:bodyPr/>
        <a:lstStyle/>
        <a:p>
          <a:r>
            <a:rPr lang="en-US"/>
            <a:t>TV ad script/production</a:t>
          </a:r>
        </a:p>
      </dgm:t>
    </dgm:pt>
    <dgm:pt modelId="{5FF9269C-EC5E-4002-90B4-264196656CE4}" type="parTrans" cxnId="{8E61BB6D-0231-451C-988E-421F9F81AC3F}">
      <dgm:prSet/>
      <dgm:spPr/>
      <dgm:t>
        <a:bodyPr/>
        <a:lstStyle/>
        <a:p>
          <a:endParaRPr lang="en-US"/>
        </a:p>
      </dgm:t>
    </dgm:pt>
    <dgm:pt modelId="{A442C407-2BE3-47D9-9F48-3789A8260F7A}" type="sibTrans" cxnId="{8E61BB6D-0231-451C-988E-421F9F81AC3F}">
      <dgm:prSet/>
      <dgm:spPr/>
      <dgm:t>
        <a:bodyPr/>
        <a:lstStyle/>
        <a:p>
          <a:endParaRPr lang="en-US"/>
        </a:p>
      </dgm:t>
    </dgm:pt>
    <dgm:pt modelId="{07F657E6-463C-4D43-8F7D-BAC52C703CBA}">
      <dgm:prSet/>
      <dgm:spPr/>
      <dgm:t>
        <a:bodyPr/>
        <a:lstStyle/>
        <a:p>
          <a:r>
            <a:rPr lang="en-US"/>
            <a:t>Email</a:t>
          </a:r>
        </a:p>
      </dgm:t>
    </dgm:pt>
    <dgm:pt modelId="{8AE58894-4B34-4FEB-8281-C43AB0EBB494}" type="parTrans" cxnId="{94760EDD-303C-48B7-B7A6-178F9F00921C}">
      <dgm:prSet/>
      <dgm:spPr/>
      <dgm:t>
        <a:bodyPr/>
        <a:lstStyle/>
        <a:p>
          <a:endParaRPr lang="en-US"/>
        </a:p>
      </dgm:t>
    </dgm:pt>
    <dgm:pt modelId="{D34FA512-250F-4A36-BAF8-80D5CF43D97A}" type="sibTrans" cxnId="{94760EDD-303C-48B7-B7A6-178F9F00921C}">
      <dgm:prSet/>
      <dgm:spPr/>
      <dgm:t>
        <a:bodyPr/>
        <a:lstStyle/>
        <a:p>
          <a:endParaRPr lang="en-US"/>
        </a:p>
      </dgm:t>
    </dgm:pt>
    <dgm:pt modelId="{9D06C4BB-E5FA-4917-9A5B-A6289CD75CA9}">
      <dgm:prSet/>
      <dgm:spPr/>
      <dgm:t>
        <a:bodyPr/>
        <a:lstStyle/>
        <a:p>
          <a:r>
            <a:rPr lang="en-US"/>
            <a:t>Posters</a:t>
          </a:r>
        </a:p>
      </dgm:t>
    </dgm:pt>
    <dgm:pt modelId="{12128201-764E-409E-A498-63FE7DE8345B}" type="parTrans" cxnId="{938A99C1-3C31-4FF0-B5E3-E44D6DE16797}">
      <dgm:prSet/>
      <dgm:spPr/>
      <dgm:t>
        <a:bodyPr/>
        <a:lstStyle/>
        <a:p>
          <a:endParaRPr lang="en-US"/>
        </a:p>
      </dgm:t>
    </dgm:pt>
    <dgm:pt modelId="{945DA57A-3365-413F-A022-D2C56AD09C37}" type="sibTrans" cxnId="{938A99C1-3C31-4FF0-B5E3-E44D6DE16797}">
      <dgm:prSet/>
      <dgm:spPr/>
      <dgm:t>
        <a:bodyPr/>
        <a:lstStyle/>
        <a:p>
          <a:endParaRPr lang="en-US"/>
        </a:p>
      </dgm:t>
    </dgm:pt>
    <dgm:pt modelId="{146459E9-64A2-432E-8FFB-1F59AF1E3F28}">
      <dgm:prSet/>
      <dgm:spPr/>
      <dgm:t>
        <a:bodyPr/>
        <a:lstStyle/>
        <a:p>
          <a:r>
            <a:rPr lang="en-US"/>
            <a:t>Radio</a:t>
          </a:r>
        </a:p>
      </dgm:t>
    </dgm:pt>
    <dgm:pt modelId="{2BF95FE8-4216-4499-9E16-53A1C11CABD0}" type="parTrans" cxnId="{76B7595A-5652-4167-9778-61B2080AFFF2}">
      <dgm:prSet/>
      <dgm:spPr/>
      <dgm:t>
        <a:bodyPr/>
        <a:lstStyle/>
        <a:p>
          <a:endParaRPr lang="en-US"/>
        </a:p>
      </dgm:t>
    </dgm:pt>
    <dgm:pt modelId="{382090B3-1AAD-412C-A664-E087C2EEB3C5}" type="sibTrans" cxnId="{76B7595A-5652-4167-9778-61B2080AFFF2}">
      <dgm:prSet/>
      <dgm:spPr/>
      <dgm:t>
        <a:bodyPr/>
        <a:lstStyle/>
        <a:p>
          <a:endParaRPr lang="en-US"/>
        </a:p>
      </dgm:t>
    </dgm:pt>
    <dgm:pt modelId="{00CEB3C9-E7EF-40FF-9501-99EF2ADB0526}">
      <dgm:prSet/>
      <dgm:spPr/>
      <dgm:t>
        <a:bodyPr/>
        <a:lstStyle/>
        <a:p>
          <a:r>
            <a:rPr lang="en-US"/>
            <a:t>Website design</a:t>
          </a:r>
        </a:p>
      </dgm:t>
    </dgm:pt>
    <dgm:pt modelId="{878174F8-7131-4225-86C0-11BC91F32810}" type="parTrans" cxnId="{465284DE-89C6-4B6F-893A-41642D0CE1CE}">
      <dgm:prSet/>
      <dgm:spPr/>
      <dgm:t>
        <a:bodyPr/>
        <a:lstStyle/>
        <a:p>
          <a:endParaRPr lang="en-US"/>
        </a:p>
      </dgm:t>
    </dgm:pt>
    <dgm:pt modelId="{FF12BC8E-CF27-406E-9AA7-83B9879C02D9}" type="sibTrans" cxnId="{465284DE-89C6-4B6F-893A-41642D0CE1CE}">
      <dgm:prSet/>
      <dgm:spPr/>
      <dgm:t>
        <a:bodyPr/>
        <a:lstStyle/>
        <a:p>
          <a:endParaRPr lang="en-US"/>
        </a:p>
      </dgm:t>
    </dgm:pt>
    <dgm:pt modelId="{CE78A4F2-E5B9-40EE-ACC9-CC6795E120EA}">
      <dgm:prSet/>
      <dgm:spPr/>
      <dgm:t>
        <a:bodyPr/>
        <a:lstStyle/>
        <a:p>
          <a:r>
            <a:rPr lang="en-US"/>
            <a:t>Create a brand</a:t>
          </a:r>
        </a:p>
      </dgm:t>
    </dgm:pt>
    <dgm:pt modelId="{2D10C5D6-A261-4CB9-9F32-602356E5445A}" type="parTrans" cxnId="{0116BF1F-935F-4D21-8131-817DE95F8DF9}">
      <dgm:prSet/>
      <dgm:spPr/>
      <dgm:t>
        <a:bodyPr/>
        <a:lstStyle/>
        <a:p>
          <a:endParaRPr lang="en-US"/>
        </a:p>
      </dgm:t>
    </dgm:pt>
    <dgm:pt modelId="{C50D9B92-1F5B-4F9B-84E1-B4A14295D6E6}" type="sibTrans" cxnId="{0116BF1F-935F-4D21-8131-817DE95F8DF9}">
      <dgm:prSet/>
      <dgm:spPr/>
      <dgm:t>
        <a:bodyPr/>
        <a:lstStyle/>
        <a:p>
          <a:endParaRPr lang="en-US"/>
        </a:p>
      </dgm:t>
    </dgm:pt>
    <dgm:pt modelId="{9EFB3229-66BC-403D-9661-B2481F22C563}">
      <dgm:prSet/>
      <dgm:spPr/>
      <dgm:t>
        <a:bodyPr/>
        <a:lstStyle/>
        <a:p>
          <a:r>
            <a:rPr lang="en-US"/>
            <a:t>Changes to brand assets</a:t>
          </a:r>
        </a:p>
      </dgm:t>
    </dgm:pt>
    <dgm:pt modelId="{FACB1717-49F5-4185-9EAD-0EC604A5EDB4}" type="parTrans" cxnId="{2BD7F168-205B-4595-A765-F9779048B189}">
      <dgm:prSet/>
      <dgm:spPr/>
      <dgm:t>
        <a:bodyPr/>
        <a:lstStyle/>
        <a:p>
          <a:endParaRPr lang="en-US"/>
        </a:p>
      </dgm:t>
    </dgm:pt>
    <dgm:pt modelId="{4BDE2B57-D056-43DF-B1BE-281E28B16D12}" type="sibTrans" cxnId="{2BD7F168-205B-4595-A765-F9779048B189}">
      <dgm:prSet/>
      <dgm:spPr/>
      <dgm:t>
        <a:bodyPr/>
        <a:lstStyle/>
        <a:p>
          <a:endParaRPr lang="en-US"/>
        </a:p>
      </dgm:t>
    </dgm:pt>
    <dgm:pt modelId="{008DDA33-1CD3-2B44-B2BF-24ABA6435AD3}" type="pres">
      <dgm:prSet presAssocID="{B4A428EC-AB19-49D6-935E-35004CC8506F}" presName="Name0" presStyleCnt="0">
        <dgm:presLayoutVars>
          <dgm:dir/>
          <dgm:animLvl val="lvl"/>
          <dgm:resizeHandles val="exact"/>
        </dgm:presLayoutVars>
      </dgm:prSet>
      <dgm:spPr/>
    </dgm:pt>
    <dgm:pt modelId="{2D22F5BC-A280-DD44-9F23-6CB59378A3FE}" type="pres">
      <dgm:prSet presAssocID="{DC7D6644-5BCE-4AD7-B4AC-96C479860112}" presName="linNode" presStyleCnt="0"/>
      <dgm:spPr/>
    </dgm:pt>
    <dgm:pt modelId="{43CC765A-19D5-3745-B0E4-F7C009E8E1F9}" type="pres">
      <dgm:prSet presAssocID="{DC7D6644-5BCE-4AD7-B4AC-96C479860112}" presName="parentText" presStyleLbl="node1" presStyleIdx="0" presStyleCnt="7">
        <dgm:presLayoutVars>
          <dgm:chMax val="1"/>
          <dgm:bulletEnabled val="1"/>
        </dgm:presLayoutVars>
      </dgm:prSet>
      <dgm:spPr/>
    </dgm:pt>
    <dgm:pt modelId="{1041CE1B-3B14-A648-9365-66DB9D5F2FF7}" type="pres">
      <dgm:prSet presAssocID="{A442C407-2BE3-47D9-9F48-3789A8260F7A}" presName="sp" presStyleCnt="0"/>
      <dgm:spPr/>
    </dgm:pt>
    <dgm:pt modelId="{A8A22B9F-93A0-AE48-8C07-549A8AA77514}" type="pres">
      <dgm:prSet presAssocID="{07F657E6-463C-4D43-8F7D-BAC52C703CBA}" presName="linNode" presStyleCnt="0"/>
      <dgm:spPr/>
    </dgm:pt>
    <dgm:pt modelId="{CE445A0C-23B2-A14F-B982-56EE03AFB74E}" type="pres">
      <dgm:prSet presAssocID="{07F657E6-463C-4D43-8F7D-BAC52C703CBA}" presName="parentText" presStyleLbl="node1" presStyleIdx="1" presStyleCnt="7">
        <dgm:presLayoutVars>
          <dgm:chMax val="1"/>
          <dgm:bulletEnabled val="1"/>
        </dgm:presLayoutVars>
      </dgm:prSet>
      <dgm:spPr/>
    </dgm:pt>
    <dgm:pt modelId="{F2FD8A6F-A05A-A049-8E28-C14DA8E6E6F6}" type="pres">
      <dgm:prSet presAssocID="{D34FA512-250F-4A36-BAF8-80D5CF43D97A}" presName="sp" presStyleCnt="0"/>
      <dgm:spPr/>
    </dgm:pt>
    <dgm:pt modelId="{00AEDFA8-012B-7248-A8F7-7F518D041EC0}" type="pres">
      <dgm:prSet presAssocID="{9D06C4BB-E5FA-4917-9A5B-A6289CD75CA9}" presName="linNode" presStyleCnt="0"/>
      <dgm:spPr/>
    </dgm:pt>
    <dgm:pt modelId="{0C620BB2-337D-C049-8166-D44218DFE56E}" type="pres">
      <dgm:prSet presAssocID="{9D06C4BB-E5FA-4917-9A5B-A6289CD75CA9}" presName="parentText" presStyleLbl="node1" presStyleIdx="2" presStyleCnt="7">
        <dgm:presLayoutVars>
          <dgm:chMax val="1"/>
          <dgm:bulletEnabled val="1"/>
        </dgm:presLayoutVars>
      </dgm:prSet>
      <dgm:spPr/>
    </dgm:pt>
    <dgm:pt modelId="{58F7AEA3-0AA0-A647-A716-946A4EA95C99}" type="pres">
      <dgm:prSet presAssocID="{945DA57A-3365-413F-A022-D2C56AD09C37}" presName="sp" presStyleCnt="0"/>
      <dgm:spPr/>
    </dgm:pt>
    <dgm:pt modelId="{7AC4BB22-FB44-5544-9DB5-A8C528A01B4D}" type="pres">
      <dgm:prSet presAssocID="{146459E9-64A2-432E-8FFB-1F59AF1E3F28}" presName="linNode" presStyleCnt="0"/>
      <dgm:spPr/>
    </dgm:pt>
    <dgm:pt modelId="{8038BC23-2BD7-4D4B-9BF3-5C049934252A}" type="pres">
      <dgm:prSet presAssocID="{146459E9-64A2-432E-8FFB-1F59AF1E3F28}" presName="parentText" presStyleLbl="node1" presStyleIdx="3" presStyleCnt="7">
        <dgm:presLayoutVars>
          <dgm:chMax val="1"/>
          <dgm:bulletEnabled val="1"/>
        </dgm:presLayoutVars>
      </dgm:prSet>
      <dgm:spPr/>
    </dgm:pt>
    <dgm:pt modelId="{7E29453E-818D-A74D-AFD7-5C4A023C799E}" type="pres">
      <dgm:prSet presAssocID="{382090B3-1AAD-412C-A664-E087C2EEB3C5}" presName="sp" presStyleCnt="0"/>
      <dgm:spPr/>
    </dgm:pt>
    <dgm:pt modelId="{C448635D-0935-5E41-8973-70D027E8EA1B}" type="pres">
      <dgm:prSet presAssocID="{00CEB3C9-E7EF-40FF-9501-99EF2ADB0526}" presName="linNode" presStyleCnt="0"/>
      <dgm:spPr/>
    </dgm:pt>
    <dgm:pt modelId="{CF85C79B-5A3B-9B4C-9F0D-EBA72FB0FB8A}" type="pres">
      <dgm:prSet presAssocID="{00CEB3C9-E7EF-40FF-9501-99EF2ADB0526}" presName="parentText" presStyleLbl="node1" presStyleIdx="4" presStyleCnt="7">
        <dgm:presLayoutVars>
          <dgm:chMax val="1"/>
          <dgm:bulletEnabled val="1"/>
        </dgm:presLayoutVars>
      </dgm:prSet>
      <dgm:spPr/>
    </dgm:pt>
    <dgm:pt modelId="{203DB42E-C80D-E046-A87D-70F3127A5106}" type="pres">
      <dgm:prSet presAssocID="{FF12BC8E-CF27-406E-9AA7-83B9879C02D9}" presName="sp" presStyleCnt="0"/>
      <dgm:spPr/>
    </dgm:pt>
    <dgm:pt modelId="{71C7ED8C-3215-014D-A82F-5F6C84CB741D}" type="pres">
      <dgm:prSet presAssocID="{CE78A4F2-E5B9-40EE-ACC9-CC6795E120EA}" presName="linNode" presStyleCnt="0"/>
      <dgm:spPr/>
    </dgm:pt>
    <dgm:pt modelId="{DBA862D2-528E-F145-9A55-0C810D5F858D}" type="pres">
      <dgm:prSet presAssocID="{CE78A4F2-E5B9-40EE-ACC9-CC6795E120EA}" presName="parentText" presStyleLbl="node1" presStyleIdx="5" presStyleCnt="7">
        <dgm:presLayoutVars>
          <dgm:chMax val="1"/>
          <dgm:bulletEnabled val="1"/>
        </dgm:presLayoutVars>
      </dgm:prSet>
      <dgm:spPr/>
    </dgm:pt>
    <dgm:pt modelId="{A0C627D2-3F04-DC41-9AA9-1CDFFE518025}" type="pres">
      <dgm:prSet presAssocID="{C50D9B92-1F5B-4F9B-84E1-B4A14295D6E6}" presName="sp" presStyleCnt="0"/>
      <dgm:spPr/>
    </dgm:pt>
    <dgm:pt modelId="{1C854C27-5683-5144-BD45-3C8755411603}" type="pres">
      <dgm:prSet presAssocID="{9EFB3229-66BC-403D-9661-B2481F22C563}" presName="linNode" presStyleCnt="0"/>
      <dgm:spPr/>
    </dgm:pt>
    <dgm:pt modelId="{F4D2259F-6C1A-BE45-B1DD-24389CD2D171}" type="pres">
      <dgm:prSet presAssocID="{9EFB3229-66BC-403D-9661-B2481F22C563}" presName="parentText" presStyleLbl="node1" presStyleIdx="6" presStyleCnt="7">
        <dgm:presLayoutVars>
          <dgm:chMax val="1"/>
          <dgm:bulletEnabled val="1"/>
        </dgm:presLayoutVars>
      </dgm:prSet>
      <dgm:spPr/>
    </dgm:pt>
  </dgm:ptLst>
  <dgm:cxnLst>
    <dgm:cxn modelId="{7169FF0C-867F-DD47-BDBD-BCC3E7C78773}" type="presOf" srcId="{00CEB3C9-E7EF-40FF-9501-99EF2ADB0526}" destId="{CF85C79B-5A3B-9B4C-9F0D-EBA72FB0FB8A}" srcOrd="0" destOrd="0" presId="urn:microsoft.com/office/officeart/2005/8/layout/vList5"/>
    <dgm:cxn modelId="{092EA811-376A-6840-A948-914EF04DB0A6}" type="presOf" srcId="{DC7D6644-5BCE-4AD7-B4AC-96C479860112}" destId="{43CC765A-19D5-3745-B0E4-F7C009E8E1F9}" srcOrd="0" destOrd="0" presId="urn:microsoft.com/office/officeart/2005/8/layout/vList5"/>
    <dgm:cxn modelId="{0116BF1F-935F-4D21-8131-817DE95F8DF9}" srcId="{B4A428EC-AB19-49D6-935E-35004CC8506F}" destId="{CE78A4F2-E5B9-40EE-ACC9-CC6795E120EA}" srcOrd="5" destOrd="0" parTransId="{2D10C5D6-A261-4CB9-9F32-602356E5445A}" sibTransId="{C50D9B92-1F5B-4F9B-84E1-B4A14295D6E6}"/>
    <dgm:cxn modelId="{72FF803B-4641-0649-BCC9-8B0CD02F3994}" type="presOf" srcId="{07F657E6-463C-4D43-8F7D-BAC52C703CBA}" destId="{CE445A0C-23B2-A14F-B982-56EE03AFB74E}" srcOrd="0" destOrd="0" presId="urn:microsoft.com/office/officeart/2005/8/layout/vList5"/>
    <dgm:cxn modelId="{76B7595A-5652-4167-9778-61B2080AFFF2}" srcId="{B4A428EC-AB19-49D6-935E-35004CC8506F}" destId="{146459E9-64A2-432E-8FFB-1F59AF1E3F28}" srcOrd="3" destOrd="0" parTransId="{2BF95FE8-4216-4499-9E16-53A1C11CABD0}" sibTransId="{382090B3-1AAD-412C-A664-E087C2EEB3C5}"/>
    <dgm:cxn modelId="{ABC09F61-E554-4745-A6C9-2346DEA1D103}" type="presOf" srcId="{146459E9-64A2-432E-8FFB-1F59AF1E3F28}" destId="{8038BC23-2BD7-4D4B-9BF3-5C049934252A}" srcOrd="0" destOrd="0" presId="urn:microsoft.com/office/officeart/2005/8/layout/vList5"/>
    <dgm:cxn modelId="{2BD7F168-205B-4595-A765-F9779048B189}" srcId="{B4A428EC-AB19-49D6-935E-35004CC8506F}" destId="{9EFB3229-66BC-403D-9661-B2481F22C563}" srcOrd="6" destOrd="0" parTransId="{FACB1717-49F5-4185-9EAD-0EC604A5EDB4}" sibTransId="{4BDE2B57-D056-43DF-B1BE-281E28B16D12}"/>
    <dgm:cxn modelId="{282F126C-9ACE-4542-ABA7-E7AA2117C314}" type="presOf" srcId="{CE78A4F2-E5B9-40EE-ACC9-CC6795E120EA}" destId="{DBA862D2-528E-F145-9A55-0C810D5F858D}" srcOrd="0" destOrd="0" presId="urn:microsoft.com/office/officeart/2005/8/layout/vList5"/>
    <dgm:cxn modelId="{8E61BB6D-0231-451C-988E-421F9F81AC3F}" srcId="{B4A428EC-AB19-49D6-935E-35004CC8506F}" destId="{DC7D6644-5BCE-4AD7-B4AC-96C479860112}" srcOrd="0" destOrd="0" parTransId="{5FF9269C-EC5E-4002-90B4-264196656CE4}" sibTransId="{A442C407-2BE3-47D9-9F48-3789A8260F7A}"/>
    <dgm:cxn modelId="{BF6B299C-AEF3-0242-BEF4-0CCB5279BFFB}" type="presOf" srcId="{B4A428EC-AB19-49D6-935E-35004CC8506F}" destId="{008DDA33-1CD3-2B44-B2BF-24ABA6435AD3}" srcOrd="0" destOrd="0" presId="urn:microsoft.com/office/officeart/2005/8/layout/vList5"/>
    <dgm:cxn modelId="{938A99C1-3C31-4FF0-B5E3-E44D6DE16797}" srcId="{B4A428EC-AB19-49D6-935E-35004CC8506F}" destId="{9D06C4BB-E5FA-4917-9A5B-A6289CD75CA9}" srcOrd="2" destOrd="0" parTransId="{12128201-764E-409E-A498-63FE7DE8345B}" sibTransId="{945DA57A-3365-413F-A022-D2C56AD09C37}"/>
    <dgm:cxn modelId="{94760EDD-303C-48B7-B7A6-178F9F00921C}" srcId="{B4A428EC-AB19-49D6-935E-35004CC8506F}" destId="{07F657E6-463C-4D43-8F7D-BAC52C703CBA}" srcOrd="1" destOrd="0" parTransId="{8AE58894-4B34-4FEB-8281-C43AB0EBB494}" sibTransId="{D34FA512-250F-4A36-BAF8-80D5CF43D97A}"/>
    <dgm:cxn modelId="{465284DE-89C6-4B6F-893A-41642D0CE1CE}" srcId="{B4A428EC-AB19-49D6-935E-35004CC8506F}" destId="{00CEB3C9-E7EF-40FF-9501-99EF2ADB0526}" srcOrd="4" destOrd="0" parTransId="{878174F8-7131-4225-86C0-11BC91F32810}" sibTransId="{FF12BC8E-CF27-406E-9AA7-83B9879C02D9}"/>
    <dgm:cxn modelId="{EB06AFEF-2696-A34C-BF33-480300560260}" type="presOf" srcId="{9EFB3229-66BC-403D-9661-B2481F22C563}" destId="{F4D2259F-6C1A-BE45-B1DD-24389CD2D171}" srcOrd="0" destOrd="0" presId="urn:microsoft.com/office/officeart/2005/8/layout/vList5"/>
    <dgm:cxn modelId="{C2D0CBF7-F0F0-3641-8731-0D91B17B194C}" type="presOf" srcId="{9D06C4BB-E5FA-4917-9A5B-A6289CD75CA9}" destId="{0C620BB2-337D-C049-8166-D44218DFE56E}" srcOrd="0" destOrd="0" presId="urn:microsoft.com/office/officeart/2005/8/layout/vList5"/>
    <dgm:cxn modelId="{8E19051D-33AD-E848-9B53-4AA5645E2D95}" type="presParOf" srcId="{008DDA33-1CD3-2B44-B2BF-24ABA6435AD3}" destId="{2D22F5BC-A280-DD44-9F23-6CB59378A3FE}" srcOrd="0" destOrd="0" presId="urn:microsoft.com/office/officeart/2005/8/layout/vList5"/>
    <dgm:cxn modelId="{86DE8406-DD92-E242-A37E-6BD23F320A33}" type="presParOf" srcId="{2D22F5BC-A280-DD44-9F23-6CB59378A3FE}" destId="{43CC765A-19D5-3745-B0E4-F7C009E8E1F9}" srcOrd="0" destOrd="0" presId="urn:microsoft.com/office/officeart/2005/8/layout/vList5"/>
    <dgm:cxn modelId="{901F51BC-AE5D-DF4A-BBC7-77FD26E803E8}" type="presParOf" srcId="{008DDA33-1CD3-2B44-B2BF-24ABA6435AD3}" destId="{1041CE1B-3B14-A648-9365-66DB9D5F2FF7}" srcOrd="1" destOrd="0" presId="urn:microsoft.com/office/officeart/2005/8/layout/vList5"/>
    <dgm:cxn modelId="{4C19A576-9667-B446-A279-3F2362792628}" type="presParOf" srcId="{008DDA33-1CD3-2B44-B2BF-24ABA6435AD3}" destId="{A8A22B9F-93A0-AE48-8C07-549A8AA77514}" srcOrd="2" destOrd="0" presId="urn:microsoft.com/office/officeart/2005/8/layout/vList5"/>
    <dgm:cxn modelId="{75618831-3B92-CD45-8F58-E93F10E12533}" type="presParOf" srcId="{A8A22B9F-93A0-AE48-8C07-549A8AA77514}" destId="{CE445A0C-23B2-A14F-B982-56EE03AFB74E}" srcOrd="0" destOrd="0" presId="urn:microsoft.com/office/officeart/2005/8/layout/vList5"/>
    <dgm:cxn modelId="{530EB7E5-EBA3-0E46-8C2F-296BC960501C}" type="presParOf" srcId="{008DDA33-1CD3-2B44-B2BF-24ABA6435AD3}" destId="{F2FD8A6F-A05A-A049-8E28-C14DA8E6E6F6}" srcOrd="3" destOrd="0" presId="urn:microsoft.com/office/officeart/2005/8/layout/vList5"/>
    <dgm:cxn modelId="{EB51C8E7-5C59-CA44-83A4-145610A980EA}" type="presParOf" srcId="{008DDA33-1CD3-2B44-B2BF-24ABA6435AD3}" destId="{00AEDFA8-012B-7248-A8F7-7F518D041EC0}" srcOrd="4" destOrd="0" presId="urn:microsoft.com/office/officeart/2005/8/layout/vList5"/>
    <dgm:cxn modelId="{55FAB561-C6D4-8C44-936B-94858DC60465}" type="presParOf" srcId="{00AEDFA8-012B-7248-A8F7-7F518D041EC0}" destId="{0C620BB2-337D-C049-8166-D44218DFE56E}" srcOrd="0" destOrd="0" presId="urn:microsoft.com/office/officeart/2005/8/layout/vList5"/>
    <dgm:cxn modelId="{319FC168-4056-8B44-8FC4-04B90A2856D7}" type="presParOf" srcId="{008DDA33-1CD3-2B44-B2BF-24ABA6435AD3}" destId="{58F7AEA3-0AA0-A647-A716-946A4EA95C99}" srcOrd="5" destOrd="0" presId="urn:microsoft.com/office/officeart/2005/8/layout/vList5"/>
    <dgm:cxn modelId="{AEBD4B3E-20DE-5246-A0C5-437BCE38C02C}" type="presParOf" srcId="{008DDA33-1CD3-2B44-B2BF-24ABA6435AD3}" destId="{7AC4BB22-FB44-5544-9DB5-A8C528A01B4D}" srcOrd="6" destOrd="0" presId="urn:microsoft.com/office/officeart/2005/8/layout/vList5"/>
    <dgm:cxn modelId="{074FA797-BB61-D448-853F-46F4C6D9E6EF}" type="presParOf" srcId="{7AC4BB22-FB44-5544-9DB5-A8C528A01B4D}" destId="{8038BC23-2BD7-4D4B-9BF3-5C049934252A}" srcOrd="0" destOrd="0" presId="urn:microsoft.com/office/officeart/2005/8/layout/vList5"/>
    <dgm:cxn modelId="{E7EAD652-8136-774D-8FA1-804267AA8D0E}" type="presParOf" srcId="{008DDA33-1CD3-2B44-B2BF-24ABA6435AD3}" destId="{7E29453E-818D-A74D-AFD7-5C4A023C799E}" srcOrd="7" destOrd="0" presId="urn:microsoft.com/office/officeart/2005/8/layout/vList5"/>
    <dgm:cxn modelId="{9D4C84F8-76F9-2844-B077-FD2CCC91BE19}" type="presParOf" srcId="{008DDA33-1CD3-2B44-B2BF-24ABA6435AD3}" destId="{C448635D-0935-5E41-8973-70D027E8EA1B}" srcOrd="8" destOrd="0" presId="urn:microsoft.com/office/officeart/2005/8/layout/vList5"/>
    <dgm:cxn modelId="{B5E36ED6-6DCE-7D44-BB87-1D3B0A070432}" type="presParOf" srcId="{C448635D-0935-5E41-8973-70D027E8EA1B}" destId="{CF85C79B-5A3B-9B4C-9F0D-EBA72FB0FB8A}" srcOrd="0" destOrd="0" presId="urn:microsoft.com/office/officeart/2005/8/layout/vList5"/>
    <dgm:cxn modelId="{893E1BE9-97EA-CB47-9E5C-4CF940F6541F}" type="presParOf" srcId="{008DDA33-1CD3-2B44-B2BF-24ABA6435AD3}" destId="{203DB42E-C80D-E046-A87D-70F3127A5106}" srcOrd="9" destOrd="0" presId="urn:microsoft.com/office/officeart/2005/8/layout/vList5"/>
    <dgm:cxn modelId="{4ADBDEA6-2507-814B-B8FA-F75BD45209B1}" type="presParOf" srcId="{008DDA33-1CD3-2B44-B2BF-24ABA6435AD3}" destId="{71C7ED8C-3215-014D-A82F-5F6C84CB741D}" srcOrd="10" destOrd="0" presId="urn:microsoft.com/office/officeart/2005/8/layout/vList5"/>
    <dgm:cxn modelId="{43E20852-1C63-3745-85AB-E07F19FB7B67}" type="presParOf" srcId="{71C7ED8C-3215-014D-A82F-5F6C84CB741D}" destId="{DBA862D2-528E-F145-9A55-0C810D5F858D}" srcOrd="0" destOrd="0" presId="urn:microsoft.com/office/officeart/2005/8/layout/vList5"/>
    <dgm:cxn modelId="{AB3D70AF-15A2-F24F-B5A2-9B63329FA0CF}" type="presParOf" srcId="{008DDA33-1CD3-2B44-B2BF-24ABA6435AD3}" destId="{A0C627D2-3F04-DC41-9AA9-1CDFFE518025}" srcOrd="11" destOrd="0" presId="urn:microsoft.com/office/officeart/2005/8/layout/vList5"/>
    <dgm:cxn modelId="{F47AE36E-2AD5-CD45-BA60-C51D7DB3A266}" type="presParOf" srcId="{008DDA33-1CD3-2B44-B2BF-24ABA6435AD3}" destId="{1C854C27-5683-5144-BD45-3C8755411603}" srcOrd="12" destOrd="0" presId="urn:microsoft.com/office/officeart/2005/8/layout/vList5"/>
    <dgm:cxn modelId="{37522E6B-3A91-7046-98F5-3DF5509B4010}" type="presParOf" srcId="{1C854C27-5683-5144-BD45-3C8755411603}" destId="{F4D2259F-6C1A-BE45-B1DD-24389CD2D171}"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CC765A-19D5-3745-B0E4-F7C009E8E1F9}">
      <dsp:nvSpPr>
        <dsp:cNvPr id="0" name=""/>
        <dsp:cNvSpPr/>
      </dsp:nvSpPr>
      <dsp:spPr>
        <a:xfrm>
          <a:off x="1269492" y="364"/>
          <a:ext cx="1428179" cy="58488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kern="1200"/>
            <a:t>TV ad script/production</a:t>
          </a:r>
        </a:p>
      </dsp:txBody>
      <dsp:txXfrm>
        <a:off x="1298044" y="28916"/>
        <a:ext cx="1371075" cy="527778"/>
      </dsp:txXfrm>
    </dsp:sp>
    <dsp:sp modelId="{CE445A0C-23B2-A14F-B982-56EE03AFB74E}">
      <dsp:nvSpPr>
        <dsp:cNvPr id="0" name=""/>
        <dsp:cNvSpPr/>
      </dsp:nvSpPr>
      <dsp:spPr>
        <a:xfrm>
          <a:off x="1269492" y="614491"/>
          <a:ext cx="1428179" cy="58488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kern="1200"/>
            <a:t>Email</a:t>
          </a:r>
        </a:p>
      </dsp:txBody>
      <dsp:txXfrm>
        <a:off x="1298044" y="643043"/>
        <a:ext cx="1371075" cy="527778"/>
      </dsp:txXfrm>
    </dsp:sp>
    <dsp:sp modelId="{0C620BB2-337D-C049-8166-D44218DFE56E}">
      <dsp:nvSpPr>
        <dsp:cNvPr id="0" name=""/>
        <dsp:cNvSpPr/>
      </dsp:nvSpPr>
      <dsp:spPr>
        <a:xfrm>
          <a:off x="1269492" y="1228617"/>
          <a:ext cx="1428179" cy="58488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kern="1200"/>
            <a:t>Posters</a:t>
          </a:r>
        </a:p>
      </dsp:txBody>
      <dsp:txXfrm>
        <a:off x="1298044" y="1257169"/>
        <a:ext cx="1371075" cy="527778"/>
      </dsp:txXfrm>
    </dsp:sp>
    <dsp:sp modelId="{8038BC23-2BD7-4D4B-9BF3-5C049934252A}">
      <dsp:nvSpPr>
        <dsp:cNvPr id="0" name=""/>
        <dsp:cNvSpPr/>
      </dsp:nvSpPr>
      <dsp:spPr>
        <a:xfrm>
          <a:off x="1269492" y="1842744"/>
          <a:ext cx="1428179" cy="58488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kern="1200"/>
            <a:t>Radio</a:t>
          </a:r>
        </a:p>
      </dsp:txBody>
      <dsp:txXfrm>
        <a:off x="1298044" y="1871296"/>
        <a:ext cx="1371075" cy="527778"/>
      </dsp:txXfrm>
    </dsp:sp>
    <dsp:sp modelId="{CF85C79B-5A3B-9B4C-9F0D-EBA72FB0FB8A}">
      <dsp:nvSpPr>
        <dsp:cNvPr id="0" name=""/>
        <dsp:cNvSpPr/>
      </dsp:nvSpPr>
      <dsp:spPr>
        <a:xfrm>
          <a:off x="1269492" y="2456870"/>
          <a:ext cx="1428179" cy="58488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kern="1200"/>
            <a:t>Website design</a:t>
          </a:r>
        </a:p>
      </dsp:txBody>
      <dsp:txXfrm>
        <a:off x="1298044" y="2485422"/>
        <a:ext cx="1371075" cy="527778"/>
      </dsp:txXfrm>
    </dsp:sp>
    <dsp:sp modelId="{DBA862D2-528E-F145-9A55-0C810D5F858D}">
      <dsp:nvSpPr>
        <dsp:cNvPr id="0" name=""/>
        <dsp:cNvSpPr/>
      </dsp:nvSpPr>
      <dsp:spPr>
        <a:xfrm>
          <a:off x="1269492" y="3070997"/>
          <a:ext cx="1428179" cy="58488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kern="1200"/>
            <a:t>Create a brand</a:t>
          </a:r>
        </a:p>
      </dsp:txBody>
      <dsp:txXfrm>
        <a:off x="1298044" y="3099549"/>
        <a:ext cx="1371075" cy="527778"/>
      </dsp:txXfrm>
    </dsp:sp>
    <dsp:sp modelId="{F4D2259F-6C1A-BE45-B1DD-24389CD2D171}">
      <dsp:nvSpPr>
        <dsp:cNvPr id="0" name=""/>
        <dsp:cNvSpPr/>
      </dsp:nvSpPr>
      <dsp:spPr>
        <a:xfrm>
          <a:off x="1269492" y="3685123"/>
          <a:ext cx="1428179" cy="58488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kern="1200"/>
            <a:t>Changes to brand assets</a:t>
          </a:r>
        </a:p>
      </dsp:txBody>
      <dsp:txXfrm>
        <a:off x="1298044" y="3713675"/>
        <a:ext cx="1371075" cy="527778"/>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2/8/21</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506139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2/8/21</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323763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2/8/21</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7200203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2/8/21</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8924719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2/8/21</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2785672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2/8/21</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326027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2/8/21</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8644665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2/8/21</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8708648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2/8/21</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65346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2/8/21</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866621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2/8/21</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73602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2/8/21</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1981640906"/>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3.tiff"/><Relationship Id="rId1" Type="http://schemas.openxmlformats.org/officeDocument/2006/relationships/slideLayout" Target="../slideLayouts/slideLayout2.xml"/><Relationship Id="rId4" Type="http://schemas.openxmlformats.org/officeDocument/2006/relationships/image" Target="../media/image5.tif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1wMttYoAmso" TargetMode="External"/><Relationship Id="rId2" Type="http://schemas.openxmlformats.org/officeDocument/2006/relationships/hyperlink" Target="https://youtu.be/NrsQBSvGRuQ" TargetMode="External"/><Relationship Id="rId1" Type="http://schemas.openxmlformats.org/officeDocument/2006/relationships/slideLayout" Target="../slideLayouts/slideLayout2.xml"/><Relationship Id="rId4" Type="http://schemas.openxmlformats.org/officeDocument/2006/relationships/image" Target="../media/image17.tiff"/></Relationships>
</file>

<file path=ppt/slides/_rels/slide21.xml.rels><?xml version="1.0" encoding="UTF-8" standalone="yes"?>
<Relationships xmlns="http://schemas.openxmlformats.org/package/2006/relationships"><Relationship Id="rId2" Type="http://schemas.openxmlformats.org/officeDocument/2006/relationships/image" Target="../media/image18.tif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tif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tif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tif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youtu.be/D7sttCH7ziQ" TargetMode="External"/><Relationship Id="rId2" Type="http://schemas.openxmlformats.org/officeDocument/2006/relationships/hyperlink" Target="https://www.youtube.com/watch?v=kK5UFZp31Aw" TargetMode="External"/><Relationship Id="rId1" Type="http://schemas.openxmlformats.org/officeDocument/2006/relationships/slideLayout" Target="../slideLayouts/slideLayout2.xml"/><Relationship Id="rId6" Type="http://schemas.openxmlformats.org/officeDocument/2006/relationships/image" Target="../media/image24.tiff"/><Relationship Id="rId5" Type="http://schemas.openxmlformats.org/officeDocument/2006/relationships/hyperlink" Target="https://www.youtube.com/watch?v=-fqscB_wXUk" TargetMode="External"/><Relationship Id="rId4" Type="http://schemas.openxmlformats.org/officeDocument/2006/relationships/hyperlink" Target="https://youtu.be/iaioEj4wtjo"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6.tif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7.tif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8.tif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ted.com/talks/malcolm_gladwell_choice_happiness_and_spaghetti_sauce?language=en"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950D9A-4705-4314-961A-4F88B2CE4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13969F2-ED52-4E5C-B3FC-01E01B8B9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D91EAC-728E-F244-9D58-8E75E79A2D5D}"/>
              </a:ext>
            </a:extLst>
          </p:cNvPr>
          <p:cNvSpPr>
            <a:spLocks noGrp="1"/>
          </p:cNvSpPr>
          <p:nvPr>
            <p:ph type="ctrTitle"/>
          </p:nvPr>
        </p:nvSpPr>
        <p:spPr>
          <a:xfrm>
            <a:off x="871870" y="749595"/>
            <a:ext cx="5645888" cy="3902149"/>
          </a:xfrm>
        </p:spPr>
        <p:txBody>
          <a:bodyPr anchor="t">
            <a:normAutofit fontScale="90000"/>
          </a:bodyPr>
          <a:lstStyle/>
          <a:p>
            <a:pPr algn="l"/>
            <a:r>
              <a:rPr lang="en-US" dirty="0"/>
              <a:t>Lecture 3</a:t>
            </a:r>
            <a:br>
              <a:rPr lang="en-US" dirty="0"/>
            </a:br>
            <a:r>
              <a:rPr lang="en-US" dirty="0"/>
              <a:t>Creative Brief and offline media</a:t>
            </a:r>
          </a:p>
        </p:txBody>
      </p:sp>
      <p:pic>
        <p:nvPicPr>
          <p:cNvPr id="4" name="Picture 3">
            <a:extLst>
              <a:ext uri="{FF2B5EF4-FFF2-40B4-BE49-F238E27FC236}">
                <a16:creationId xmlns:a16="http://schemas.microsoft.com/office/drawing/2014/main" id="{0DBD3545-43A8-442E-9C51-5FF568B14E14}"/>
              </a:ext>
            </a:extLst>
          </p:cNvPr>
          <p:cNvPicPr>
            <a:picLocks noChangeAspect="1"/>
          </p:cNvPicPr>
          <p:nvPr/>
        </p:nvPicPr>
        <p:blipFill rotWithShape="1">
          <a:blip r:embed="rId2"/>
          <a:srcRect l="38708" r="2" b="2"/>
          <a:stretch/>
        </p:blipFill>
        <p:spPr>
          <a:xfrm>
            <a:off x="5879804" y="-6350"/>
            <a:ext cx="6312196" cy="6874330"/>
          </a:xfrm>
          <a:custGeom>
            <a:avLst/>
            <a:gdLst/>
            <a:ahLst/>
            <a:cxnLst/>
            <a:rect l="l" t="t" r="r" b="b"/>
            <a:pathLst>
              <a:path w="6312196" h="6874330">
                <a:moveTo>
                  <a:pt x="2047193" y="0"/>
                </a:moveTo>
                <a:lnTo>
                  <a:pt x="6312196" y="0"/>
                </a:lnTo>
                <a:lnTo>
                  <a:pt x="6312196" y="6874330"/>
                </a:lnTo>
                <a:lnTo>
                  <a:pt x="0" y="6874330"/>
                </a:lnTo>
                <a:close/>
              </a:path>
            </a:pathLst>
          </a:custGeom>
        </p:spPr>
      </p:pic>
      <p:cxnSp>
        <p:nvCxnSpPr>
          <p:cNvPr id="13" name="Straight Connector 12">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634715" y="0"/>
            <a:ext cx="914401"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3412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15702-2F2A-4042-B14F-5AF8BA65AC09}"/>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Creative brief </a:t>
            </a:r>
          </a:p>
        </p:txBody>
      </p:sp>
      <p:pic>
        <p:nvPicPr>
          <p:cNvPr id="4" name="Picture 3" descr="Stack of coloured pencils with copy space">
            <a:extLst>
              <a:ext uri="{FF2B5EF4-FFF2-40B4-BE49-F238E27FC236}">
                <a16:creationId xmlns:a16="http://schemas.microsoft.com/office/drawing/2014/main" id="{4B60C4FB-BB46-468E-86FB-B28568AD9376}"/>
              </a:ext>
            </a:extLst>
          </p:cNvPr>
          <p:cNvPicPr>
            <a:picLocks noChangeAspect="1"/>
          </p:cNvPicPr>
          <p:nvPr/>
        </p:nvPicPr>
        <p:blipFill rotWithShape="1">
          <a:blip r:embed="rId2"/>
          <a:srcRect l="30824" r="766"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7592436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C0E90-E08D-A048-AF3B-C803A8A5AF05}"/>
              </a:ext>
            </a:extLst>
          </p:cNvPr>
          <p:cNvSpPr>
            <a:spLocks noGrp="1"/>
          </p:cNvSpPr>
          <p:nvPr>
            <p:ph type="title"/>
          </p:nvPr>
        </p:nvSpPr>
        <p:spPr/>
        <p:txBody>
          <a:bodyPr/>
          <a:lstStyle/>
          <a:p>
            <a:r>
              <a:rPr lang="en-US" dirty="0"/>
              <a:t>Class exercise </a:t>
            </a:r>
          </a:p>
        </p:txBody>
      </p:sp>
      <p:sp>
        <p:nvSpPr>
          <p:cNvPr id="3" name="Content Placeholder 2">
            <a:extLst>
              <a:ext uri="{FF2B5EF4-FFF2-40B4-BE49-F238E27FC236}">
                <a16:creationId xmlns:a16="http://schemas.microsoft.com/office/drawing/2014/main" id="{43310247-AC49-B147-9B6C-28736B216451}"/>
              </a:ext>
            </a:extLst>
          </p:cNvPr>
          <p:cNvSpPr>
            <a:spLocks noGrp="1"/>
          </p:cNvSpPr>
          <p:nvPr>
            <p:ph idx="1"/>
          </p:nvPr>
        </p:nvSpPr>
        <p:spPr/>
        <p:txBody>
          <a:bodyPr/>
          <a:lstStyle/>
          <a:p>
            <a:pPr marL="0" indent="0">
              <a:buNone/>
            </a:pPr>
            <a:r>
              <a:rPr lang="en-US" dirty="0"/>
              <a:t>You will be divided into breakout rooms and each room will be given a creative brief.  I then want each room to design a poster, think about a headline, Ad copy and picture. </a:t>
            </a:r>
          </a:p>
          <a:p>
            <a:pPr marL="0" indent="0">
              <a:buNone/>
            </a:pPr>
            <a:r>
              <a:rPr lang="en-US" dirty="0"/>
              <a:t>You must NOT make up any facts about the ‘product’, but can create offers and any key messages. </a:t>
            </a:r>
          </a:p>
          <a:p>
            <a:pPr marL="0" indent="0">
              <a:buNone/>
            </a:pPr>
            <a:endParaRPr lang="en-US" dirty="0"/>
          </a:p>
          <a:p>
            <a:pPr marL="0" indent="0">
              <a:buNone/>
            </a:pPr>
            <a:r>
              <a:rPr lang="en-US" dirty="0"/>
              <a:t>You will have 20 minutes</a:t>
            </a:r>
          </a:p>
          <a:p>
            <a:pPr marL="0" indent="0">
              <a:buNone/>
            </a:pPr>
            <a:endParaRPr lang="en-US" dirty="0"/>
          </a:p>
        </p:txBody>
      </p:sp>
    </p:spTree>
    <p:extLst>
      <p:ext uri="{BB962C8B-B14F-4D97-AF65-F5344CB8AC3E}">
        <p14:creationId xmlns:p14="http://schemas.microsoft.com/office/powerpoint/2010/main" val="17274526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BFA77-0415-D24A-B0E8-CB585E9C2249}"/>
              </a:ext>
            </a:extLst>
          </p:cNvPr>
          <p:cNvSpPr>
            <a:spLocks noGrp="1"/>
          </p:cNvSpPr>
          <p:nvPr>
            <p:ph type="title"/>
          </p:nvPr>
        </p:nvSpPr>
        <p:spPr/>
        <p:txBody>
          <a:bodyPr/>
          <a:lstStyle/>
          <a:p>
            <a:r>
              <a:rPr lang="en-US" dirty="0"/>
              <a:t>Brief One</a:t>
            </a:r>
          </a:p>
        </p:txBody>
      </p:sp>
      <p:sp>
        <p:nvSpPr>
          <p:cNvPr id="3" name="Content Placeholder 2">
            <a:extLst>
              <a:ext uri="{FF2B5EF4-FFF2-40B4-BE49-F238E27FC236}">
                <a16:creationId xmlns:a16="http://schemas.microsoft.com/office/drawing/2014/main" id="{9973E5DC-E0C4-274D-9237-D423AA1AFAA9}"/>
              </a:ext>
            </a:extLst>
          </p:cNvPr>
          <p:cNvSpPr>
            <a:spLocks noGrp="1"/>
          </p:cNvSpPr>
          <p:nvPr>
            <p:ph idx="1"/>
          </p:nvPr>
        </p:nvSpPr>
        <p:spPr/>
        <p:txBody>
          <a:bodyPr/>
          <a:lstStyle/>
          <a:p>
            <a:pPr marL="0" indent="0">
              <a:buNone/>
            </a:pPr>
            <a:r>
              <a:rPr lang="en-US" dirty="0"/>
              <a:t>Design a poster for a new festival called </a:t>
            </a:r>
            <a:r>
              <a:rPr lang="en-US" dirty="0" err="1"/>
              <a:t>Barafest</a:t>
            </a:r>
            <a:r>
              <a:rPr lang="en-US" dirty="0"/>
              <a:t>.  The festival will take place in </a:t>
            </a:r>
            <a:r>
              <a:rPr lang="en-US" dirty="0" err="1"/>
              <a:t>Pembrokeshire</a:t>
            </a:r>
            <a:r>
              <a:rPr lang="en-US" dirty="0"/>
              <a:t> in August. There will be music, food stalls and talks. </a:t>
            </a:r>
          </a:p>
          <a:p>
            <a:pPr marL="0" indent="0">
              <a:buNone/>
            </a:pPr>
            <a:r>
              <a:rPr lang="en-US" dirty="0"/>
              <a:t>Tickets will cost £200 for the weekend.</a:t>
            </a:r>
          </a:p>
          <a:p>
            <a:pPr marL="0" indent="0">
              <a:buNone/>
            </a:pPr>
            <a:r>
              <a:rPr lang="en-US" dirty="0"/>
              <a:t>This is the first time the festival has run and it’s hoping to draw a large audience. </a:t>
            </a:r>
          </a:p>
          <a:p>
            <a:pPr marL="0" indent="0">
              <a:buNone/>
            </a:pPr>
            <a:r>
              <a:rPr lang="en-US" dirty="0"/>
              <a:t>The festival was created by Karen Baldwin who loves the </a:t>
            </a:r>
            <a:r>
              <a:rPr lang="en-US" dirty="0" err="1"/>
              <a:t>colour</a:t>
            </a:r>
            <a:r>
              <a:rPr lang="en-US" dirty="0"/>
              <a:t> purple. She would like a 5 word headline, and a look that feels ‘edgy’ </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1742397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58DC8-849A-2B4B-9A7F-BB5131C1A0AE}"/>
              </a:ext>
            </a:extLst>
          </p:cNvPr>
          <p:cNvSpPr>
            <a:spLocks noGrp="1"/>
          </p:cNvSpPr>
          <p:nvPr>
            <p:ph type="title"/>
          </p:nvPr>
        </p:nvSpPr>
        <p:spPr/>
        <p:txBody>
          <a:bodyPr/>
          <a:lstStyle/>
          <a:p>
            <a:r>
              <a:rPr lang="en-US" dirty="0"/>
              <a:t>Brief 2</a:t>
            </a:r>
          </a:p>
        </p:txBody>
      </p:sp>
      <p:sp>
        <p:nvSpPr>
          <p:cNvPr id="3" name="Content Placeholder 2">
            <a:extLst>
              <a:ext uri="{FF2B5EF4-FFF2-40B4-BE49-F238E27FC236}">
                <a16:creationId xmlns:a16="http://schemas.microsoft.com/office/drawing/2014/main" id="{ED5B1B2C-4852-BF46-9948-60AA941FC19A}"/>
              </a:ext>
            </a:extLst>
          </p:cNvPr>
          <p:cNvSpPr>
            <a:spLocks noGrp="1"/>
          </p:cNvSpPr>
          <p:nvPr>
            <p:ph idx="1"/>
          </p:nvPr>
        </p:nvSpPr>
        <p:spPr/>
        <p:txBody>
          <a:bodyPr>
            <a:normAutofit fontScale="85000" lnSpcReduction="10000"/>
          </a:bodyPr>
          <a:lstStyle/>
          <a:p>
            <a:r>
              <a:rPr lang="en-US" dirty="0"/>
              <a:t>Design a poster for a new festival called </a:t>
            </a:r>
            <a:r>
              <a:rPr lang="en-US" dirty="0" err="1"/>
              <a:t>Barafest</a:t>
            </a:r>
            <a:r>
              <a:rPr lang="en-US" dirty="0"/>
              <a:t>.  The festival will take place in </a:t>
            </a:r>
            <a:r>
              <a:rPr lang="en-US" dirty="0" err="1"/>
              <a:t>Pembrokeshire</a:t>
            </a:r>
            <a:r>
              <a:rPr lang="en-US" dirty="0"/>
              <a:t> in August, It will held on </a:t>
            </a:r>
            <a:r>
              <a:rPr lang="en-US" dirty="0" err="1"/>
              <a:t>Barthundle</a:t>
            </a:r>
            <a:r>
              <a:rPr lang="en-US" dirty="0"/>
              <a:t> beach and costs £200</a:t>
            </a:r>
          </a:p>
          <a:p>
            <a:endParaRPr lang="en-US" dirty="0"/>
          </a:p>
          <a:p>
            <a:r>
              <a:rPr lang="en-US" dirty="0"/>
              <a:t>The festival aims to be a haven for families. It offers a safe and creative environment for under 16s as well as a great event for parent’s to let their hair down.  There will be music from 90s indie bands, and comedy from award winning standups. There will be boutique food stands, including vegan, world cuisine and award winning chefs.  Unlike any other festival </a:t>
            </a:r>
            <a:r>
              <a:rPr lang="en-US" dirty="0" err="1"/>
              <a:t>Barafest</a:t>
            </a:r>
            <a:r>
              <a:rPr lang="en-US" dirty="0"/>
              <a:t> offers child minding services. </a:t>
            </a:r>
          </a:p>
          <a:p>
            <a:pPr marL="0" indent="0">
              <a:buNone/>
            </a:pPr>
            <a:endParaRPr lang="en-US" dirty="0"/>
          </a:p>
          <a:p>
            <a:r>
              <a:rPr lang="en-US" dirty="0"/>
              <a:t>The festival’s audience are affluent families, adults tend to be  30-40  with kids 10 and under. Their favorite bands were from their youth, where they enjoyed Britpop and Indie music ( Oasis, Blur, Suede). </a:t>
            </a:r>
          </a:p>
          <a:p>
            <a:r>
              <a:rPr lang="en-US" dirty="0"/>
              <a:t>The vast majority of customers will not travel more than 200 miles for a festival. Cost is not important to them, they would expect to pay £200. </a:t>
            </a:r>
          </a:p>
          <a:p>
            <a:endParaRPr lang="en-US" dirty="0"/>
          </a:p>
        </p:txBody>
      </p:sp>
    </p:spTree>
    <p:extLst>
      <p:ext uri="{BB962C8B-B14F-4D97-AF65-F5344CB8AC3E}">
        <p14:creationId xmlns:p14="http://schemas.microsoft.com/office/powerpoint/2010/main" val="23345985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F3EAF-772B-6740-A4F0-091110718B53}"/>
              </a:ext>
            </a:extLst>
          </p:cNvPr>
          <p:cNvSpPr>
            <a:spLocks noGrp="1"/>
          </p:cNvSpPr>
          <p:nvPr>
            <p:ph type="title"/>
          </p:nvPr>
        </p:nvSpPr>
        <p:spPr>
          <a:xfrm>
            <a:off x="838200" y="184805"/>
            <a:ext cx="10515600" cy="1505883"/>
          </a:xfrm>
        </p:spPr>
        <p:txBody>
          <a:bodyPr vert="horz" lIns="91440" tIns="45720" rIns="91440" bIns="45720" rtlCol="0" anchor="ctr">
            <a:normAutofit fontScale="90000"/>
          </a:bodyPr>
          <a:lstStyle/>
          <a:p>
            <a:r>
              <a:rPr lang="en-US" sz="4800" kern="1200">
                <a:solidFill>
                  <a:schemeClr val="tx1"/>
                </a:solidFill>
                <a:latin typeface="+mj-lt"/>
                <a:ea typeface="+mj-ea"/>
                <a:cs typeface="+mj-cs"/>
              </a:rPr>
              <a:t>So which poster is best? The better the brief the better the output!</a:t>
            </a:r>
          </a:p>
        </p:txBody>
      </p:sp>
      <p:pic>
        <p:nvPicPr>
          <p:cNvPr id="4" name="Content Placeholder 3">
            <a:extLst>
              <a:ext uri="{FF2B5EF4-FFF2-40B4-BE49-F238E27FC236}">
                <a16:creationId xmlns:a16="http://schemas.microsoft.com/office/drawing/2014/main" id="{475C3A2E-6FB0-064E-987C-DACB6C6EF2EC}"/>
              </a:ext>
            </a:extLst>
          </p:cNvPr>
          <p:cNvPicPr>
            <a:picLocks noGrp="1" noChangeAspect="1"/>
          </p:cNvPicPr>
          <p:nvPr>
            <p:ph idx="1"/>
          </p:nvPr>
        </p:nvPicPr>
        <p:blipFill>
          <a:blip r:embed="rId2"/>
          <a:stretch>
            <a:fillRect/>
          </a:stretch>
        </p:blipFill>
        <p:spPr>
          <a:xfrm>
            <a:off x="1222375" y="1844675"/>
            <a:ext cx="5984875" cy="4449763"/>
          </a:xfrm>
          <a:prstGeom prst="rect">
            <a:avLst/>
          </a:prstGeom>
        </p:spPr>
      </p:pic>
      <p:pic>
        <p:nvPicPr>
          <p:cNvPr id="7" name="Picture 6">
            <a:extLst>
              <a:ext uri="{FF2B5EF4-FFF2-40B4-BE49-F238E27FC236}">
                <a16:creationId xmlns:a16="http://schemas.microsoft.com/office/drawing/2014/main" id="{C47CCD67-F762-F642-A74A-4959472F97D0}"/>
              </a:ext>
            </a:extLst>
          </p:cNvPr>
          <p:cNvPicPr>
            <a:picLocks noChangeAspect="1"/>
          </p:cNvPicPr>
          <p:nvPr/>
        </p:nvPicPr>
        <p:blipFill>
          <a:blip r:embed="rId3"/>
          <a:stretch>
            <a:fillRect/>
          </a:stretch>
        </p:blipFill>
        <p:spPr>
          <a:xfrm>
            <a:off x="7273925" y="1844675"/>
            <a:ext cx="3694113" cy="2406650"/>
          </a:xfrm>
          <a:prstGeom prst="rect">
            <a:avLst/>
          </a:prstGeom>
        </p:spPr>
      </p:pic>
      <p:pic>
        <p:nvPicPr>
          <p:cNvPr id="5" name="Picture 4">
            <a:extLst>
              <a:ext uri="{FF2B5EF4-FFF2-40B4-BE49-F238E27FC236}">
                <a16:creationId xmlns:a16="http://schemas.microsoft.com/office/drawing/2014/main" id="{E955330D-9285-634B-A5DE-7B26518A8CD6}"/>
              </a:ext>
            </a:extLst>
          </p:cNvPr>
          <p:cNvPicPr>
            <a:picLocks noChangeAspect="1"/>
          </p:cNvPicPr>
          <p:nvPr/>
        </p:nvPicPr>
        <p:blipFill>
          <a:blip r:embed="rId4"/>
          <a:stretch>
            <a:fillRect/>
          </a:stretch>
        </p:blipFill>
        <p:spPr>
          <a:xfrm>
            <a:off x="7273925" y="4318000"/>
            <a:ext cx="3694113" cy="1976438"/>
          </a:xfrm>
          <a:prstGeom prst="rect">
            <a:avLst/>
          </a:prstGeom>
        </p:spPr>
      </p:pic>
    </p:spTree>
    <p:extLst>
      <p:ext uri="{BB962C8B-B14F-4D97-AF65-F5344CB8AC3E}">
        <p14:creationId xmlns:p14="http://schemas.microsoft.com/office/powerpoint/2010/main" val="2748784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72A66-0E90-854F-85A3-776CB1C33747}"/>
              </a:ext>
            </a:extLst>
          </p:cNvPr>
          <p:cNvSpPr>
            <a:spLocks noGrp="1"/>
          </p:cNvSpPr>
          <p:nvPr>
            <p:ph type="title"/>
          </p:nvPr>
        </p:nvSpPr>
        <p:spPr/>
        <p:txBody>
          <a:bodyPr/>
          <a:lstStyle/>
          <a:p>
            <a:r>
              <a:rPr lang="en-US" dirty="0"/>
              <a:t>What is a creative brief? </a:t>
            </a:r>
          </a:p>
        </p:txBody>
      </p:sp>
      <p:sp>
        <p:nvSpPr>
          <p:cNvPr id="3" name="Content Placeholder 2">
            <a:extLst>
              <a:ext uri="{FF2B5EF4-FFF2-40B4-BE49-F238E27FC236}">
                <a16:creationId xmlns:a16="http://schemas.microsoft.com/office/drawing/2014/main" id="{0D9DFC7A-4A6D-1D49-B1C4-3A389CF3AA0E}"/>
              </a:ext>
            </a:extLst>
          </p:cNvPr>
          <p:cNvSpPr>
            <a:spLocks noGrp="1"/>
          </p:cNvSpPr>
          <p:nvPr>
            <p:ph idx="1"/>
          </p:nvPr>
        </p:nvSpPr>
        <p:spPr/>
        <p:txBody>
          <a:bodyPr/>
          <a:lstStyle/>
          <a:p>
            <a:r>
              <a:rPr lang="en-US" dirty="0"/>
              <a:t>A document/verbal request  sent to a creative, designer or an agency</a:t>
            </a:r>
          </a:p>
          <a:p>
            <a:r>
              <a:rPr lang="en-US" dirty="0"/>
              <a:t>This document outlines what you need to create and when you need to create it by </a:t>
            </a:r>
          </a:p>
          <a:p>
            <a:r>
              <a:rPr lang="en-US" dirty="0"/>
              <a:t>It gives information to help the creative produce something suitable</a:t>
            </a:r>
          </a:p>
          <a:p>
            <a:r>
              <a:rPr lang="en-US" dirty="0"/>
              <a:t>It contains mandatory requirements but does not lead</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009896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CC04D-793A-C147-89B8-D1A17D8EB011}"/>
              </a:ext>
            </a:extLst>
          </p:cNvPr>
          <p:cNvSpPr>
            <a:spLocks noGrp="1"/>
          </p:cNvSpPr>
          <p:nvPr>
            <p:ph type="title"/>
          </p:nvPr>
        </p:nvSpPr>
        <p:spPr>
          <a:xfrm>
            <a:off x="838200" y="171453"/>
            <a:ext cx="10515600" cy="1481133"/>
          </a:xfrm>
        </p:spPr>
        <p:txBody>
          <a:bodyPr>
            <a:normAutofit/>
          </a:bodyPr>
          <a:lstStyle/>
          <a:p>
            <a:r>
              <a:rPr lang="en-US" sz="4000"/>
              <a:t>When might you use one?  </a:t>
            </a:r>
          </a:p>
        </p:txBody>
      </p:sp>
      <p:graphicFrame>
        <p:nvGraphicFramePr>
          <p:cNvPr id="63" name="Content Placeholder 2">
            <a:extLst>
              <a:ext uri="{FF2B5EF4-FFF2-40B4-BE49-F238E27FC236}">
                <a16:creationId xmlns:a16="http://schemas.microsoft.com/office/drawing/2014/main" id="{A85DBF09-088F-46F7-A010-A87C1C18BEF5}"/>
              </a:ext>
            </a:extLst>
          </p:cNvPr>
          <p:cNvGraphicFramePr>
            <a:graphicFrameLocks noGrp="1"/>
          </p:cNvGraphicFramePr>
          <p:nvPr>
            <p:ph idx="1"/>
          </p:nvPr>
        </p:nvGraphicFramePr>
        <p:xfrm>
          <a:off x="7386635" y="1849440"/>
          <a:ext cx="3967165" cy="42703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4" name="Picture 63">
            <a:extLst>
              <a:ext uri="{FF2B5EF4-FFF2-40B4-BE49-F238E27FC236}">
                <a16:creationId xmlns:a16="http://schemas.microsoft.com/office/drawing/2014/main" id="{ADB6E37E-A452-4176-9C90-FC771147269C}"/>
              </a:ext>
            </a:extLst>
          </p:cNvPr>
          <p:cNvPicPr>
            <a:picLocks noChangeAspect="1"/>
          </p:cNvPicPr>
          <p:nvPr/>
        </p:nvPicPr>
        <p:blipFill rotWithShape="1">
          <a:blip r:embed="rId7"/>
          <a:srcRect r="3300" b="1"/>
          <a:stretch/>
        </p:blipFill>
        <p:spPr>
          <a:xfrm>
            <a:off x="838200" y="1849440"/>
            <a:ext cx="6186485" cy="4270371"/>
          </a:xfrm>
          <a:prstGeom prst="rect">
            <a:avLst/>
          </a:prstGeom>
        </p:spPr>
      </p:pic>
    </p:spTree>
    <p:extLst>
      <p:ext uri="{BB962C8B-B14F-4D97-AF65-F5344CB8AC3E}">
        <p14:creationId xmlns:p14="http://schemas.microsoft.com/office/powerpoint/2010/main" val="4159485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9AC31-1C49-3F4C-83F8-0C9EDF6C2BE7}"/>
              </a:ext>
            </a:extLst>
          </p:cNvPr>
          <p:cNvSpPr>
            <a:spLocks noGrp="1"/>
          </p:cNvSpPr>
          <p:nvPr>
            <p:ph type="title"/>
          </p:nvPr>
        </p:nvSpPr>
        <p:spPr>
          <a:xfrm>
            <a:off x="838200" y="365126"/>
            <a:ext cx="10515600" cy="1288784"/>
          </a:xfrm>
        </p:spPr>
        <p:txBody>
          <a:bodyPr>
            <a:normAutofit/>
          </a:bodyPr>
          <a:lstStyle/>
          <a:p>
            <a:r>
              <a:rPr lang="en-US" sz="4000" dirty="0"/>
              <a:t>What makes a bad creative brief</a:t>
            </a:r>
          </a:p>
        </p:txBody>
      </p:sp>
      <p:sp>
        <p:nvSpPr>
          <p:cNvPr id="15" name="Content Placeholder 2">
            <a:extLst>
              <a:ext uri="{FF2B5EF4-FFF2-40B4-BE49-F238E27FC236}">
                <a16:creationId xmlns:a16="http://schemas.microsoft.com/office/drawing/2014/main" id="{DB772CB8-71A6-8B45-A9BE-B76BDD57D434}"/>
              </a:ext>
            </a:extLst>
          </p:cNvPr>
          <p:cNvSpPr>
            <a:spLocks noGrp="1"/>
          </p:cNvSpPr>
          <p:nvPr>
            <p:ph idx="1"/>
          </p:nvPr>
        </p:nvSpPr>
        <p:spPr>
          <a:xfrm>
            <a:off x="7552944" y="1825625"/>
            <a:ext cx="3800856" cy="4303464"/>
          </a:xfrm>
        </p:spPr>
        <p:txBody>
          <a:bodyPr>
            <a:normAutofit/>
          </a:bodyPr>
          <a:lstStyle/>
          <a:p>
            <a:r>
              <a:rPr lang="en-US" sz="2000" dirty="0"/>
              <a:t>Not enough information</a:t>
            </a:r>
          </a:p>
          <a:p>
            <a:r>
              <a:rPr lang="en-US" sz="2000" dirty="0"/>
              <a:t>Not the right information</a:t>
            </a:r>
          </a:p>
          <a:p>
            <a:r>
              <a:rPr lang="en-US" sz="2000" dirty="0"/>
              <a:t>Too leading</a:t>
            </a:r>
          </a:p>
          <a:p>
            <a:r>
              <a:rPr lang="en-US" sz="2000" dirty="0"/>
              <a:t>Too long</a:t>
            </a:r>
          </a:p>
          <a:p>
            <a:r>
              <a:rPr lang="en-US" sz="2000" dirty="0"/>
              <a:t>Unfocused</a:t>
            </a:r>
          </a:p>
          <a:p>
            <a:r>
              <a:rPr lang="en-US" sz="2000" dirty="0"/>
              <a:t>Not engaging enough</a:t>
            </a:r>
          </a:p>
          <a:p>
            <a:r>
              <a:rPr lang="en-US" sz="2000" dirty="0"/>
              <a:t>Too much jargon</a:t>
            </a:r>
          </a:p>
          <a:p>
            <a:endParaRPr lang="en-US" sz="2000" dirty="0"/>
          </a:p>
          <a:p>
            <a:endParaRPr lang="en-US" sz="2000" dirty="0"/>
          </a:p>
          <a:p>
            <a:endParaRPr lang="en-US" sz="2000" dirty="0"/>
          </a:p>
        </p:txBody>
      </p:sp>
      <p:pic>
        <p:nvPicPr>
          <p:cNvPr id="6" name="Picture 5">
            <a:extLst>
              <a:ext uri="{FF2B5EF4-FFF2-40B4-BE49-F238E27FC236}">
                <a16:creationId xmlns:a16="http://schemas.microsoft.com/office/drawing/2014/main" id="{934A4720-2BD0-224D-B2B8-B95508AFF90F}"/>
              </a:ext>
            </a:extLst>
          </p:cNvPr>
          <p:cNvPicPr>
            <a:picLocks noChangeAspect="1"/>
          </p:cNvPicPr>
          <p:nvPr/>
        </p:nvPicPr>
        <p:blipFill rotWithShape="1">
          <a:blip r:embed="rId2"/>
          <a:srcRect r="-1" b="2158"/>
          <a:stretch/>
        </p:blipFill>
        <p:spPr>
          <a:xfrm>
            <a:off x="838200" y="1825625"/>
            <a:ext cx="6151651" cy="4303465"/>
          </a:xfrm>
          <a:prstGeom prst="rect">
            <a:avLst/>
          </a:prstGeom>
        </p:spPr>
      </p:pic>
    </p:spTree>
    <p:extLst>
      <p:ext uri="{BB962C8B-B14F-4D97-AF65-F5344CB8AC3E}">
        <p14:creationId xmlns:p14="http://schemas.microsoft.com/office/powerpoint/2010/main" val="41169363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75F0D-ED9A-0A46-840B-421761251D7F}"/>
              </a:ext>
            </a:extLst>
          </p:cNvPr>
          <p:cNvSpPr>
            <a:spLocks noGrp="1"/>
          </p:cNvSpPr>
          <p:nvPr>
            <p:ph type="title"/>
          </p:nvPr>
        </p:nvSpPr>
        <p:spPr/>
        <p:txBody>
          <a:bodyPr/>
          <a:lstStyle/>
          <a:p>
            <a:r>
              <a:rPr lang="en-US" dirty="0"/>
              <a:t>What does a good creative brief do?</a:t>
            </a:r>
          </a:p>
        </p:txBody>
      </p:sp>
      <p:pic>
        <p:nvPicPr>
          <p:cNvPr id="4" name="Content Placeholder 3">
            <a:extLst>
              <a:ext uri="{FF2B5EF4-FFF2-40B4-BE49-F238E27FC236}">
                <a16:creationId xmlns:a16="http://schemas.microsoft.com/office/drawing/2014/main" id="{1DBEC92F-1528-4A4E-8F94-8DC365D8277A}"/>
              </a:ext>
            </a:extLst>
          </p:cNvPr>
          <p:cNvPicPr>
            <a:picLocks noGrp="1" noChangeAspect="1"/>
          </p:cNvPicPr>
          <p:nvPr>
            <p:ph idx="1"/>
          </p:nvPr>
        </p:nvPicPr>
        <p:blipFill>
          <a:blip r:embed="rId2"/>
          <a:stretch>
            <a:fillRect/>
          </a:stretch>
        </p:blipFill>
        <p:spPr>
          <a:xfrm>
            <a:off x="0" y="1723696"/>
            <a:ext cx="12250688" cy="5262891"/>
          </a:xfrm>
          <a:prstGeom prst="rect">
            <a:avLst/>
          </a:prstGeom>
        </p:spPr>
      </p:pic>
      <p:sp>
        <p:nvSpPr>
          <p:cNvPr id="5" name="Oval 4">
            <a:extLst>
              <a:ext uri="{FF2B5EF4-FFF2-40B4-BE49-F238E27FC236}">
                <a16:creationId xmlns:a16="http://schemas.microsoft.com/office/drawing/2014/main" id="{7C2859CF-1ED7-5045-8FF7-A88E6FE078D6}"/>
              </a:ext>
            </a:extLst>
          </p:cNvPr>
          <p:cNvSpPr/>
          <p:nvPr/>
        </p:nvSpPr>
        <p:spPr>
          <a:xfrm>
            <a:off x="2538413" y="1943100"/>
            <a:ext cx="1543050" cy="14859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dirty="0"/>
              <a:t>I really know the product well</a:t>
            </a:r>
          </a:p>
        </p:txBody>
      </p:sp>
      <p:sp>
        <p:nvSpPr>
          <p:cNvPr id="6" name="Oval 5">
            <a:extLst>
              <a:ext uri="{FF2B5EF4-FFF2-40B4-BE49-F238E27FC236}">
                <a16:creationId xmlns:a16="http://schemas.microsoft.com/office/drawing/2014/main" id="{12B10391-9AA8-2349-BDE9-168593C131ED}"/>
              </a:ext>
            </a:extLst>
          </p:cNvPr>
          <p:cNvSpPr/>
          <p:nvPr/>
        </p:nvSpPr>
        <p:spPr>
          <a:xfrm>
            <a:off x="1766888" y="4451367"/>
            <a:ext cx="1543050" cy="14859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dirty="0"/>
              <a:t>I know exactly what I need to deliver and when I need to do so by</a:t>
            </a:r>
          </a:p>
        </p:txBody>
      </p:sp>
      <p:sp>
        <p:nvSpPr>
          <p:cNvPr id="7" name="Oval 6">
            <a:extLst>
              <a:ext uri="{FF2B5EF4-FFF2-40B4-BE49-F238E27FC236}">
                <a16:creationId xmlns:a16="http://schemas.microsoft.com/office/drawing/2014/main" id="{6EE0103F-D8AF-1840-83F4-5F3ED511F5CC}"/>
              </a:ext>
            </a:extLst>
          </p:cNvPr>
          <p:cNvSpPr/>
          <p:nvPr/>
        </p:nvSpPr>
        <p:spPr>
          <a:xfrm>
            <a:off x="8482013" y="1943100"/>
            <a:ext cx="1543050" cy="14859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dirty="0"/>
              <a:t>I know the most important benefits to communicate</a:t>
            </a:r>
          </a:p>
        </p:txBody>
      </p:sp>
      <p:sp>
        <p:nvSpPr>
          <p:cNvPr id="8" name="Oval 7">
            <a:extLst>
              <a:ext uri="{FF2B5EF4-FFF2-40B4-BE49-F238E27FC236}">
                <a16:creationId xmlns:a16="http://schemas.microsoft.com/office/drawing/2014/main" id="{F4B3569F-D699-234A-ACC9-BCB22B63C828}"/>
              </a:ext>
            </a:extLst>
          </p:cNvPr>
          <p:cNvSpPr/>
          <p:nvPr/>
        </p:nvSpPr>
        <p:spPr>
          <a:xfrm>
            <a:off x="8739188" y="4574624"/>
            <a:ext cx="1543050" cy="14859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dirty="0"/>
              <a:t>I know exactly what I need to include</a:t>
            </a:r>
          </a:p>
        </p:txBody>
      </p:sp>
      <p:sp>
        <p:nvSpPr>
          <p:cNvPr id="9" name="Oval 8">
            <a:extLst>
              <a:ext uri="{FF2B5EF4-FFF2-40B4-BE49-F238E27FC236}">
                <a16:creationId xmlns:a16="http://schemas.microsoft.com/office/drawing/2014/main" id="{D9902B28-D230-0E4F-A181-CB6C5CE4A7A3}"/>
              </a:ext>
            </a:extLst>
          </p:cNvPr>
          <p:cNvSpPr/>
          <p:nvPr/>
        </p:nvSpPr>
        <p:spPr>
          <a:xfrm>
            <a:off x="357188" y="2534653"/>
            <a:ext cx="1543050" cy="14859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0" name="Oval 9">
            <a:extLst>
              <a:ext uri="{FF2B5EF4-FFF2-40B4-BE49-F238E27FC236}">
                <a16:creationId xmlns:a16="http://schemas.microsoft.com/office/drawing/2014/main" id="{D194F39D-BBEB-5443-BD8D-2B3A7E4094EA}"/>
              </a:ext>
            </a:extLst>
          </p:cNvPr>
          <p:cNvSpPr/>
          <p:nvPr/>
        </p:nvSpPr>
        <p:spPr>
          <a:xfrm>
            <a:off x="10267950" y="3088724"/>
            <a:ext cx="1543050" cy="14859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dirty="0"/>
              <a:t>I know who the competitors are</a:t>
            </a:r>
          </a:p>
        </p:txBody>
      </p:sp>
      <p:sp>
        <p:nvSpPr>
          <p:cNvPr id="11" name="TextBox 10">
            <a:extLst>
              <a:ext uri="{FF2B5EF4-FFF2-40B4-BE49-F238E27FC236}">
                <a16:creationId xmlns:a16="http://schemas.microsoft.com/office/drawing/2014/main" id="{AB079C19-984B-F644-A087-902986B12553}"/>
              </a:ext>
            </a:extLst>
          </p:cNvPr>
          <p:cNvSpPr txBox="1"/>
          <p:nvPr/>
        </p:nvSpPr>
        <p:spPr>
          <a:xfrm>
            <a:off x="611981" y="2769771"/>
            <a:ext cx="1071563" cy="830997"/>
          </a:xfrm>
          <a:prstGeom prst="rect">
            <a:avLst/>
          </a:prstGeom>
          <a:noFill/>
        </p:spPr>
        <p:txBody>
          <a:bodyPr wrap="square" rtlCol="0">
            <a:spAutoFit/>
          </a:bodyPr>
          <a:lstStyle/>
          <a:p>
            <a:r>
              <a:rPr lang="en-US" sz="1200" dirty="0">
                <a:solidFill>
                  <a:schemeClr val="bg1"/>
                </a:solidFill>
              </a:rPr>
              <a:t>I feel like I  can visualize the  target audience</a:t>
            </a:r>
          </a:p>
        </p:txBody>
      </p:sp>
    </p:spTree>
    <p:extLst>
      <p:ext uri="{BB962C8B-B14F-4D97-AF65-F5344CB8AC3E}">
        <p14:creationId xmlns:p14="http://schemas.microsoft.com/office/powerpoint/2010/main" val="8519789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876EE-99DC-1340-A15C-A7DBE97A59FE}"/>
              </a:ext>
            </a:extLst>
          </p:cNvPr>
          <p:cNvSpPr>
            <a:spLocks noGrp="1"/>
          </p:cNvSpPr>
          <p:nvPr>
            <p:ph type="title"/>
          </p:nvPr>
        </p:nvSpPr>
        <p:spPr/>
        <p:txBody>
          <a:bodyPr/>
          <a:lstStyle/>
          <a:p>
            <a:r>
              <a:rPr lang="en-US" dirty="0"/>
              <a:t>Elements of a creative brief</a:t>
            </a:r>
          </a:p>
        </p:txBody>
      </p:sp>
      <p:sp>
        <p:nvSpPr>
          <p:cNvPr id="3" name="Content Placeholder 2">
            <a:extLst>
              <a:ext uri="{FF2B5EF4-FFF2-40B4-BE49-F238E27FC236}">
                <a16:creationId xmlns:a16="http://schemas.microsoft.com/office/drawing/2014/main" id="{85CB6AAA-7D87-1B42-A0BC-14B0B2985BBC}"/>
              </a:ext>
            </a:extLst>
          </p:cNvPr>
          <p:cNvSpPr>
            <a:spLocks noGrp="1"/>
          </p:cNvSpPr>
          <p:nvPr>
            <p:ph idx="1"/>
          </p:nvPr>
        </p:nvSpPr>
        <p:spPr/>
        <p:txBody>
          <a:bodyPr>
            <a:normAutofit fontScale="92500" lnSpcReduction="10000"/>
          </a:bodyPr>
          <a:lstStyle/>
          <a:p>
            <a:r>
              <a:rPr lang="en-US" dirty="0"/>
              <a:t>Campaign objective/background</a:t>
            </a:r>
          </a:p>
          <a:p>
            <a:r>
              <a:rPr lang="en-US" dirty="0"/>
              <a:t>Deliverables ( including specs, due date) </a:t>
            </a:r>
          </a:p>
          <a:p>
            <a:r>
              <a:rPr lang="en-US" dirty="0"/>
              <a:t>Target audience </a:t>
            </a:r>
          </a:p>
          <a:p>
            <a:r>
              <a:rPr lang="en-US" dirty="0"/>
              <a:t>Product info</a:t>
            </a:r>
          </a:p>
          <a:p>
            <a:r>
              <a:rPr lang="en-US" dirty="0"/>
              <a:t>Key benefits</a:t>
            </a:r>
          </a:p>
          <a:p>
            <a:r>
              <a:rPr lang="en-US" dirty="0"/>
              <a:t>Competition</a:t>
            </a:r>
          </a:p>
          <a:p>
            <a:r>
              <a:rPr lang="en-US" dirty="0"/>
              <a:t>Challenges</a:t>
            </a:r>
          </a:p>
          <a:p>
            <a:r>
              <a:rPr lang="en-US" dirty="0"/>
              <a:t>Market Position</a:t>
            </a:r>
          </a:p>
          <a:p>
            <a:r>
              <a:rPr lang="en-US" dirty="0"/>
              <a:t>Mandatory inclusion</a:t>
            </a:r>
          </a:p>
          <a:p>
            <a:endParaRPr lang="en-US" dirty="0"/>
          </a:p>
        </p:txBody>
      </p:sp>
    </p:spTree>
    <p:extLst>
      <p:ext uri="{BB962C8B-B14F-4D97-AF65-F5344CB8AC3E}">
        <p14:creationId xmlns:p14="http://schemas.microsoft.com/office/powerpoint/2010/main" val="14455757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E10A92C-F4B8-5040-BEC3-AF5EFCE6F0E6}"/>
              </a:ext>
            </a:extLst>
          </p:cNvPr>
          <p:cNvPicPr>
            <a:picLocks noGrp="1" noChangeAspect="1"/>
          </p:cNvPicPr>
          <p:nvPr>
            <p:ph idx="1"/>
          </p:nvPr>
        </p:nvPicPr>
        <p:blipFill rotWithShape="1">
          <a:blip r:embed="rId2"/>
          <a:srcRect l="2275"/>
          <a:stretch/>
        </p:blipFill>
        <p:spPr>
          <a:xfrm>
            <a:off x="1178061" y="650497"/>
            <a:ext cx="4056022" cy="5571066"/>
          </a:xfrm>
          <a:prstGeom prst="rect">
            <a:avLst/>
          </a:prstGeom>
        </p:spPr>
      </p:pic>
      <p:pic>
        <p:nvPicPr>
          <p:cNvPr id="5" name="Picture 4">
            <a:extLst>
              <a:ext uri="{FF2B5EF4-FFF2-40B4-BE49-F238E27FC236}">
                <a16:creationId xmlns:a16="http://schemas.microsoft.com/office/drawing/2014/main" id="{F85083D8-040A-9042-AB8F-639E9230834B}"/>
              </a:ext>
            </a:extLst>
          </p:cNvPr>
          <p:cNvPicPr>
            <a:picLocks noChangeAspect="1"/>
          </p:cNvPicPr>
          <p:nvPr/>
        </p:nvPicPr>
        <p:blipFill>
          <a:blip r:embed="rId3"/>
          <a:stretch>
            <a:fillRect/>
          </a:stretch>
        </p:blipFill>
        <p:spPr>
          <a:xfrm>
            <a:off x="6830563" y="643467"/>
            <a:ext cx="4310726" cy="5571066"/>
          </a:xfrm>
          <a:prstGeom prst="rect">
            <a:avLst/>
          </a:prstGeom>
        </p:spPr>
      </p:pic>
    </p:spTree>
    <p:extLst>
      <p:ext uri="{BB962C8B-B14F-4D97-AF65-F5344CB8AC3E}">
        <p14:creationId xmlns:p14="http://schemas.microsoft.com/office/powerpoint/2010/main" val="3333559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4" descr="Orange coloured pencil standing out from the crowd of black pencils">
            <a:extLst>
              <a:ext uri="{FF2B5EF4-FFF2-40B4-BE49-F238E27FC236}">
                <a16:creationId xmlns:a16="http://schemas.microsoft.com/office/drawing/2014/main" id="{67CAC970-4E40-4E44-A58C-35254662BE57}"/>
              </a:ext>
            </a:extLst>
          </p:cNvPr>
          <p:cNvPicPr>
            <a:picLocks noChangeAspect="1"/>
          </p:cNvPicPr>
          <p:nvPr/>
        </p:nvPicPr>
        <p:blipFill rotWithShape="1">
          <a:blip r:embed="rId2"/>
          <a:srcRect t="6250"/>
          <a:stretch/>
        </p:blipFill>
        <p:spPr>
          <a:xfrm>
            <a:off x="-3047" y="10"/>
            <a:ext cx="12191999" cy="6857990"/>
          </a:xfrm>
          <a:prstGeom prst="rect">
            <a:avLst/>
          </a:prstGeom>
        </p:spPr>
      </p:pic>
      <p:sp>
        <p:nvSpPr>
          <p:cNvPr id="2" name="Title 1">
            <a:extLst>
              <a:ext uri="{FF2B5EF4-FFF2-40B4-BE49-F238E27FC236}">
                <a16:creationId xmlns:a16="http://schemas.microsoft.com/office/drawing/2014/main" id="{F938C124-D83B-5C46-8016-C30B332767BA}"/>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Class task</a:t>
            </a:r>
          </a:p>
        </p:txBody>
      </p:sp>
    </p:spTree>
    <p:extLst>
      <p:ext uri="{BB962C8B-B14F-4D97-AF65-F5344CB8AC3E}">
        <p14:creationId xmlns:p14="http://schemas.microsoft.com/office/powerpoint/2010/main" val="34620736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D7CA9-4C2B-F44A-B994-0B94D5FAA01C}"/>
              </a:ext>
            </a:extLst>
          </p:cNvPr>
          <p:cNvSpPr>
            <a:spLocks noGrp="1"/>
          </p:cNvSpPr>
          <p:nvPr>
            <p:ph type="title"/>
          </p:nvPr>
        </p:nvSpPr>
        <p:spPr/>
        <p:txBody>
          <a:bodyPr>
            <a:normAutofit fontScale="90000"/>
          </a:bodyPr>
          <a:lstStyle/>
          <a:p>
            <a:r>
              <a:rPr lang="en-US" dirty="0"/>
              <a:t>But it’s not just a creative brief. We USE briefs for OTHER REASONS</a:t>
            </a:r>
          </a:p>
        </p:txBody>
      </p:sp>
      <p:sp>
        <p:nvSpPr>
          <p:cNvPr id="3" name="Content Placeholder 2">
            <a:extLst>
              <a:ext uri="{FF2B5EF4-FFF2-40B4-BE49-F238E27FC236}">
                <a16:creationId xmlns:a16="http://schemas.microsoft.com/office/drawing/2014/main" id="{27A1EC76-E25E-A644-BE96-24D075A4BD44}"/>
              </a:ext>
            </a:extLst>
          </p:cNvPr>
          <p:cNvSpPr>
            <a:spLocks noGrp="1"/>
          </p:cNvSpPr>
          <p:nvPr>
            <p:ph idx="1"/>
          </p:nvPr>
        </p:nvSpPr>
        <p:spPr/>
        <p:txBody>
          <a:bodyPr/>
          <a:lstStyle/>
          <a:p>
            <a:r>
              <a:rPr lang="en-US" dirty="0"/>
              <a:t>Campaign briefs</a:t>
            </a:r>
          </a:p>
          <a:p>
            <a:r>
              <a:rPr lang="en-US" dirty="0"/>
              <a:t>Recruitment brief</a:t>
            </a:r>
          </a:p>
          <a:p>
            <a:r>
              <a:rPr lang="en-US" dirty="0"/>
              <a:t>Project brief</a:t>
            </a:r>
          </a:p>
          <a:p>
            <a:pPr marL="0" indent="0">
              <a:buNone/>
            </a:pPr>
            <a:endParaRPr lang="en-US" dirty="0"/>
          </a:p>
          <a:p>
            <a:endParaRPr lang="en-US" dirty="0"/>
          </a:p>
          <a:p>
            <a:pPr marL="0" indent="0">
              <a:buNone/>
            </a:pPr>
            <a:endParaRPr lang="en-US" dirty="0"/>
          </a:p>
        </p:txBody>
      </p:sp>
    </p:spTree>
    <p:extLst>
      <p:ext uri="{BB962C8B-B14F-4D97-AF65-F5344CB8AC3E}">
        <p14:creationId xmlns:p14="http://schemas.microsoft.com/office/powerpoint/2010/main" val="33288233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8AC89C9-62AC-1442-964A-78DFF8AE83CF}"/>
              </a:ext>
            </a:extLst>
          </p:cNvPr>
          <p:cNvPicPr>
            <a:picLocks noChangeAspect="1"/>
          </p:cNvPicPr>
          <p:nvPr/>
        </p:nvPicPr>
        <p:blipFill rotWithShape="1">
          <a:blip r:embed="rId2">
            <a:alphaModFix amt="50000"/>
          </a:blip>
          <a:srcRect t="3046" b="21954"/>
          <a:stretch/>
        </p:blipFill>
        <p:spPr>
          <a:xfrm>
            <a:off x="20" y="1"/>
            <a:ext cx="12191980" cy="6857999"/>
          </a:xfrm>
          <a:prstGeom prst="rect">
            <a:avLst/>
          </a:prstGeom>
        </p:spPr>
      </p:pic>
      <p:sp>
        <p:nvSpPr>
          <p:cNvPr id="2" name="Title 1">
            <a:extLst>
              <a:ext uri="{FF2B5EF4-FFF2-40B4-BE49-F238E27FC236}">
                <a16:creationId xmlns:a16="http://schemas.microsoft.com/office/drawing/2014/main" id="{AC238373-CD2F-9446-8171-460D0CA1FBC0}"/>
              </a:ext>
            </a:extLst>
          </p:cNvPr>
          <p:cNvSpPr>
            <a:spLocks noGrp="1"/>
          </p:cNvSpPr>
          <p:nvPr>
            <p:ph type="ctrTitle"/>
          </p:nvPr>
        </p:nvSpPr>
        <p:spPr>
          <a:xfrm>
            <a:off x="1524000" y="3665537"/>
            <a:ext cx="9144000" cy="2900518"/>
          </a:xfrm>
        </p:spPr>
        <p:txBody>
          <a:bodyPr>
            <a:normAutofit fontScale="90000"/>
          </a:bodyPr>
          <a:lstStyle/>
          <a:p>
            <a:r>
              <a:rPr lang="en-US" dirty="0">
                <a:solidFill>
                  <a:srgbClr val="FFFFFF"/>
                </a:solidFill>
              </a:rPr>
              <a:t>Offline media, promotion,  negotiation and inspiration</a:t>
            </a:r>
          </a:p>
        </p:txBody>
      </p:sp>
    </p:spTree>
    <p:extLst>
      <p:ext uri="{BB962C8B-B14F-4D97-AF65-F5344CB8AC3E}">
        <p14:creationId xmlns:p14="http://schemas.microsoft.com/office/powerpoint/2010/main" val="24187293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D9B97-6446-2647-B012-D9A91E668BC4}"/>
              </a:ext>
            </a:extLst>
          </p:cNvPr>
          <p:cNvSpPr>
            <a:spLocks noGrp="1"/>
          </p:cNvSpPr>
          <p:nvPr>
            <p:ph type="title"/>
          </p:nvPr>
        </p:nvSpPr>
        <p:spPr>
          <a:xfrm>
            <a:off x="655320" y="365125"/>
            <a:ext cx="5120114" cy="1692794"/>
          </a:xfrm>
        </p:spPr>
        <p:txBody>
          <a:bodyPr>
            <a:normAutofit/>
          </a:bodyPr>
          <a:lstStyle/>
          <a:p>
            <a:r>
              <a:rPr lang="en-US" dirty="0"/>
              <a:t>TV Creative </a:t>
            </a:r>
          </a:p>
        </p:txBody>
      </p:sp>
      <p:sp>
        <p:nvSpPr>
          <p:cNvPr id="3" name="Content Placeholder 2">
            <a:extLst>
              <a:ext uri="{FF2B5EF4-FFF2-40B4-BE49-F238E27FC236}">
                <a16:creationId xmlns:a16="http://schemas.microsoft.com/office/drawing/2014/main" id="{73938490-B0E7-3B4E-A27A-943D970EF9DB}"/>
              </a:ext>
            </a:extLst>
          </p:cNvPr>
          <p:cNvSpPr>
            <a:spLocks noGrp="1"/>
          </p:cNvSpPr>
          <p:nvPr>
            <p:ph idx="1"/>
          </p:nvPr>
        </p:nvSpPr>
        <p:spPr>
          <a:xfrm>
            <a:off x="655321" y="2575034"/>
            <a:ext cx="5120113" cy="3462228"/>
          </a:xfrm>
        </p:spPr>
        <p:txBody>
          <a:bodyPr>
            <a:normAutofit/>
          </a:bodyPr>
          <a:lstStyle/>
          <a:p>
            <a:r>
              <a:rPr lang="en-US" sz="1800" dirty="0"/>
              <a:t>Common formats includer 10 seconds, 30 seconds, 60 seconds</a:t>
            </a:r>
          </a:p>
          <a:p>
            <a:r>
              <a:rPr lang="en-US" sz="1800" dirty="0"/>
              <a:t>Brand/Direct Response/Brand Response/sponsorship</a:t>
            </a:r>
          </a:p>
          <a:p>
            <a:r>
              <a:rPr lang="en-US" sz="1800" dirty="0"/>
              <a:t>Costs from £10k to £multi million</a:t>
            </a:r>
          </a:p>
          <a:p>
            <a:r>
              <a:rPr lang="en-US" sz="1800" dirty="0"/>
              <a:t>Creative brief - script –research- direction - production –edit</a:t>
            </a:r>
          </a:p>
          <a:p>
            <a:pPr marL="0" indent="0">
              <a:buNone/>
            </a:pPr>
            <a:endParaRPr lang="en-US" sz="1800" dirty="0"/>
          </a:p>
          <a:p>
            <a:endParaRPr lang="en-US" sz="1800" dirty="0"/>
          </a:p>
          <a:p>
            <a:endParaRPr lang="en-US" sz="1800" dirty="0"/>
          </a:p>
          <a:p>
            <a:endParaRPr lang="en-US" sz="1800" dirty="0"/>
          </a:p>
          <a:p>
            <a:endParaRPr lang="en-US" sz="1800" dirty="0"/>
          </a:p>
          <a:p>
            <a:endParaRPr lang="en-US" sz="1800" dirty="0"/>
          </a:p>
        </p:txBody>
      </p:sp>
      <p:pic>
        <p:nvPicPr>
          <p:cNvPr id="4" name="Picture 3">
            <a:extLst>
              <a:ext uri="{FF2B5EF4-FFF2-40B4-BE49-F238E27FC236}">
                <a16:creationId xmlns:a16="http://schemas.microsoft.com/office/drawing/2014/main" id="{5E34F0CB-AEE6-E442-B498-E2EDC97C53D4}"/>
              </a:ext>
            </a:extLst>
          </p:cNvPr>
          <p:cNvPicPr>
            <a:picLocks noChangeAspect="1"/>
          </p:cNvPicPr>
          <p:nvPr/>
        </p:nvPicPr>
        <p:blipFill rotWithShape="1">
          <a:blip r:embed="rId2"/>
          <a:srcRect l="7515" r="30809" b="2"/>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9157522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1F3FD-BC64-9840-83F8-4BFB5F821F46}"/>
              </a:ext>
            </a:extLst>
          </p:cNvPr>
          <p:cNvSpPr>
            <a:spLocks noGrp="1"/>
          </p:cNvSpPr>
          <p:nvPr>
            <p:ph type="title"/>
          </p:nvPr>
        </p:nvSpPr>
        <p:spPr>
          <a:xfrm>
            <a:off x="655320" y="365125"/>
            <a:ext cx="5120114" cy="1692794"/>
          </a:xfrm>
        </p:spPr>
        <p:txBody>
          <a:bodyPr>
            <a:normAutofit/>
          </a:bodyPr>
          <a:lstStyle/>
          <a:p>
            <a:r>
              <a:rPr lang="en-US" dirty="0"/>
              <a:t>TV Booking</a:t>
            </a:r>
          </a:p>
        </p:txBody>
      </p:sp>
      <p:sp>
        <p:nvSpPr>
          <p:cNvPr id="3" name="Content Placeholder 2">
            <a:extLst>
              <a:ext uri="{FF2B5EF4-FFF2-40B4-BE49-F238E27FC236}">
                <a16:creationId xmlns:a16="http://schemas.microsoft.com/office/drawing/2014/main" id="{AAC62C3E-C5F1-B949-9F9D-1CE8E926344B}"/>
              </a:ext>
            </a:extLst>
          </p:cNvPr>
          <p:cNvSpPr>
            <a:spLocks noGrp="1"/>
          </p:cNvSpPr>
          <p:nvPr>
            <p:ph idx="1"/>
          </p:nvPr>
        </p:nvSpPr>
        <p:spPr>
          <a:xfrm>
            <a:off x="655321" y="2575034"/>
            <a:ext cx="5120113" cy="3462228"/>
          </a:xfrm>
        </p:spPr>
        <p:txBody>
          <a:bodyPr>
            <a:normAutofit/>
          </a:bodyPr>
          <a:lstStyle/>
          <a:p>
            <a:r>
              <a:rPr lang="en-US" sz="1800" dirty="0"/>
              <a:t>ITV, GMTV,C4, C5, Sky mix</a:t>
            </a:r>
          </a:p>
          <a:p>
            <a:r>
              <a:rPr lang="en-US" sz="1800" dirty="0"/>
              <a:t>Different times of the day/days of the week/times of the year</a:t>
            </a:r>
          </a:p>
          <a:p>
            <a:r>
              <a:rPr lang="en-US" sz="1800" dirty="0"/>
              <a:t>Broad adult audience</a:t>
            </a:r>
          </a:p>
          <a:p>
            <a:r>
              <a:rPr lang="en-US" sz="1800" dirty="0"/>
              <a:t>Specific targeting (20 different types)</a:t>
            </a:r>
          </a:p>
          <a:p>
            <a:r>
              <a:rPr lang="en-US" sz="1800" dirty="0"/>
              <a:t>Who books TV? How does marketing get involved?</a:t>
            </a:r>
          </a:p>
          <a:p>
            <a:r>
              <a:rPr lang="en-US" sz="1800" dirty="0"/>
              <a:t>Spot times</a:t>
            </a:r>
          </a:p>
          <a:p>
            <a:endParaRPr lang="en-US" sz="1800" dirty="0"/>
          </a:p>
        </p:txBody>
      </p:sp>
      <p:pic>
        <p:nvPicPr>
          <p:cNvPr id="4" name="Picture 3">
            <a:extLst>
              <a:ext uri="{FF2B5EF4-FFF2-40B4-BE49-F238E27FC236}">
                <a16:creationId xmlns:a16="http://schemas.microsoft.com/office/drawing/2014/main" id="{5654395D-01CC-1B40-8926-3ED64A599AFF}"/>
              </a:ext>
            </a:extLst>
          </p:cNvPr>
          <p:cNvPicPr>
            <a:picLocks noChangeAspect="1"/>
          </p:cNvPicPr>
          <p:nvPr/>
        </p:nvPicPr>
        <p:blipFill rotWithShape="1">
          <a:blip r:embed="rId2"/>
          <a:srcRect t="6441" r="1" b="12087"/>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6027366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B6A15-AEA4-E94F-B575-D2AAF1B2D072}"/>
              </a:ext>
            </a:extLst>
          </p:cNvPr>
          <p:cNvSpPr>
            <a:spLocks noGrp="1"/>
          </p:cNvSpPr>
          <p:nvPr>
            <p:ph type="title"/>
          </p:nvPr>
        </p:nvSpPr>
        <p:spPr>
          <a:xfrm>
            <a:off x="655320" y="365125"/>
            <a:ext cx="5120114" cy="1692794"/>
          </a:xfrm>
        </p:spPr>
        <p:txBody>
          <a:bodyPr>
            <a:normAutofit/>
          </a:bodyPr>
          <a:lstStyle/>
          <a:p>
            <a:r>
              <a:rPr lang="en-US" dirty="0"/>
              <a:t>Tools and measuring</a:t>
            </a:r>
          </a:p>
        </p:txBody>
      </p:sp>
      <p:sp>
        <p:nvSpPr>
          <p:cNvPr id="3" name="Content Placeholder 2">
            <a:extLst>
              <a:ext uri="{FF2B5EF4-FFF2-40B4-BE49-F238E27FC236}">
                <a16:creationId xmlns:a16="http://schemas.microsoft.com/office/drawing/2014/main" id="{1A2EF87C-3D1E-964A-8923-3FFAA5E418F8}"/>
              </a:ext>
            </a:extLst>
          </p:cNvPr>
          <p:cNvSpPr>
            <a:spLocks noGrp="1"/>
          </p:cNvSpPr>
          <p:nvPr>
            <p:ph idx="1"/>
          </p:nvPr>
        </p:nvSpPr>
        <p:spPr>
          <a:xfrm>
            <a:off x="655321" y="2575034"/>
            <a:ext cx="5120113" cy="3462228"/>
          </a:xfrm>
        </p:spPr>
        <p:txBody>
          <a:bodyPr>
            <a:normAutofit/>
          </a:bodyPr>
          <a:lstStyle/>
          <a:p>
            <a:r>
              <a:rPr lang="en-US" sz="1800" dirty="0"/>
              <a:t>BARB ( Broadcasters audience research board)</a:t>
            </a:r>
          </a:p>
          <a:p>
            <a:r>
              <a:rPr lang="en-US" sz="1800" dirty="0"/>
              <a:t>Coverage</a:t>
            </a:r>
          </a:p>
          <a:p>
            <a:r>
              <a:rPr lang="en-US" sz="1800" dirty="0"/>
              <a:t>Frequency</a:t>
            </a:r>
          </a:p>
          <a:p>
            <a:r>
              <a:rPr lang="en-US" sz="1800" dirty="0"/>
              <a:t>Universe</a:t>
            </a:r>
          </a:p>
          <a:p>
            <a:r>
              <a:rPr lang="en-US" sz="1800" dirty="0"/>
              <a:t>TVRs</a:t>
            </a:r>
          </a:p>
          <a:p>
            <a:r>
              <a:rPr lang="en-US" sz="1800" dirty="0"/>
              <a:t>Direct response/direct to site</a:t>
            </a:r>
          </a:p>
          <a:p>
            <a:r>
              <a:rPr lang="en-US" sz="1800" dirty="0"/>
              <a:t>Halo effect of TV</a:t>
            </a:r>
          </a:p>
          <a:p>
            <a:endParaRPr lang="en-US" sz="1800" dirty="0"/>
          </a:p>
          <a:p>
            <a:endParaRPr lang="en-US" sz="1800" dirty="0"/>
          </a:p>
        </p:txBody>
      </p:sp>
      <p:pic>
        <p:nvPicPr>
          <p:cNvPr id="4" name="Picture 3">
            <a:extLst>
              <a:ext uri="{FF2B5EF4-FFF2-40B4-BE49-F238E27FC236}">
                <a16:creationId xmlns:a16="http://schemas.microsoft.com/office/drawing/2014/main" id="{068756A4-DDE0-AF46-A7E2-89CA08E8E52E}"/>
              </a:ext>
            </a:extLst>
          </p:cNvPr>
          <p:cNvPicPr>
            <a:picLocks noChangeAspect="1"/>
          </p:cNvPicPr>
          <p:nvPr/>
        </p:nvPicPr>
        <p:blipFill rotWithShape="1">
          <a:blip r:embed="rId2"/>
          <a:srcRect l="19714" r="19069"/>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7727632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835E-CE21-B047-861A-D284136097C0}"/>
              </a:ext>
            </a:extLst>
          </p:cNvPr>
          <p:cNvSpPr>
            <a:spLocks noGrp="1"/>
          </p:cNvSpPr>
          <p:nvPr>
            <p:ph type="title"/>
          </p:nvPr>
        </p:nvSpPr>
        <p:spPr>
          <a:xfrm>
            <a:off x="655320" y="365125"/>
            <a:ext cx="5120114" cy="1692794"/>
          </a:xfrm>
        </p:spPr>
        <p:txBody>
          <a:bodyPr>
            <a:normAutofit/>
          </a:bodyPr>
          <a:lstStyle/>
          <a:p>
            <a:r>
              <a:rPr lang="en-US" dirty="0"/>
              <a:t>Class exercise – TV ads</a:t>
            </a:r>
          </a:p>
        </p:txBody>
      </p:sp>
      <p:sp>
        <p:nvSpPr>
          <p:cNvPr id="3" name="Content Placeholder 2">
            <a:extLst>
              <a:ext uri="{FF2B5EF4-FFF2-40B4-BE49-F238E27FC236}">
                <a16:creationId xmlns:a16="http://schemas.microsoft.com/office/drawing/2014/main" id="{4C22CA8A-B3AF-8844-AFD8-CBA078741817}"/>
              </a:ext>
            </a:extLst>
          </p:cNvPr>
          <p:cNvSpPr>
            <a:spLocks noGrp="1"/>
          </p:cNvSpPr>
          <p:nvPr>
            <p:ph idx="1"/>
          </p:nvPr>
        </p:nvSpPr>
        <p:spPr>
          <a:xfrm>
            <a:off x="655321" y="2575034"/>
            <a:ext cx="5120113" cy="3462228"/>
          </a:xfrm>
        </p:spPr>
        <p:txBody>
          <a:bodyPr>
            <a:normAutofit/>
          </a:bodyPr>
          <a:lstStyle/>
          <a:p>
            <a:r>
              <a:rPr lang="en-US" sz="1800" dirty="0"/>
              <a:t>Lets chose some TV ads</a:t>
            </a:r>
          </a:p>
          <a:p>
            <a:r>
              <a:rPr lang="en-US" sz="1800" dirty="0"/>
              <a:t>I would like us as a class critically evaluate them</a:t>
            </a:r>
          </a:p>
        </p:txBody>
      </p:sp>
      <p:pic>
        <p:nvPicPr>
          <p:cNvPr id="4" name="Picture 3">
            <a:extLst>
              <a:ext uri="{FF2B5EF4-FFF2-40B4-BE49-F238E27FC236}">
                <a16:creationId xmlns:a16="http://schemas.microsoft.com/office/drawing/2014/main" id="{20093611-4027-A64B-9E66-249DBA3A9216}"/>
              </a:ext>
            </a:extLst>
          </p:cNvPr>
          <p:cNvPicPr>
            <a:picLocks noChangeAspect="1"/>
          </p:cNvPicPr>
          <p:nvPr/>
        </p:nvPicPr>
        <p:blipFill rotWithShape="1">
          <a:blip r:embed="rId2"/>
          <a:srcRect l="24115" r="14668"/>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1998816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891A2-7FE8-7445-985E-93F2D3675352}"/>
              </a:ext>
            </a:extLst>
          </p:cNvPr>
          <p:cNvSpPr>
            <a:spLocks noGrp="1"/>
          </p:cNvSpPr>
          <p:nvPr>
            <p:ph type="title"/>
          </p:nvPr>
        </p:nvSpPr>
        <p:spPr>
          <a:xfrm>
            <a:off x="655320" y="365125"/>
            <a:ext cx="5120114" cy="1692794"/>
          </a:xfrm>
        </p:spPr>
        <p:txBody>
          <a:bodyPr>
            <a:normAutofit/>
          </a:bodyPr>
          <a:lstStyle/>
          <a:p>
            <a:r>
              <a:rPr lang="en-US" dirty="0"/>
              <a:t>Radio</a:t>
            </a:r>
          </a:p>
        </p:txBody>
      </p:sp>
      <p:sp>
        <p:nvSpPr>
          <p:cNvPr id="3" name="Content Placeholder 2">
            <a:extLst>
              <a:ext uri="{FF2B5EF4-FFF2-40B4-BE49-F238E27FC236}">
                <a16:creationId xmlns:a16="http://schemas.microsoft.com/office/drawing/2014/main" id="{13B52885-1DD3-1143-BD48-7B97688460A1}"/>
              </a:ext>
            </a:extLst>
          </p:cNvPr>
          <p:cNvSpPr>
            <a:spLocks noGrp="1"/>
          </p:cNvSpPr>
          <p:nvPr>
            <p:ph idx="1"/>
          </p:nvPr>
        </p:nvSpPr>
        <p:spPr>
          <a:xfrm>
            <a:off x="655321" y="2575034"/>
            <a:ext cx="5120113" cy="3462228"/>
          </a:xfrm>
        </p:spPr>
        <p:txBody>
          <a:bodyPr>
            <a:normAutofit/>
          </a:bodyPr>
          <a:lstStyle/>
          <a:p>
            <a:r>
              <a:rPr lang="en-US" sz="1800" dirty="0"/>
              <a:t>Costs Varey greatly, but about £2 per 1000 listeners</a:t>
            </a:r>
          </a:p>
          <a:p>
            <a:r>
              <a:rPr lang="en-US" sz="1800" dirty="0"/>
              <a:t>Regional</a:t>
            </a:r>
          </a:p>
          <a:p>
            <a:r>
              <a:rPr lang="en-US" sz="1800" dirty="0"/>
              <a:t>Targeting by demographic</a:t>
            </a:r>
          </a:p>
          <a:p>
            <a:r>
              <a:rPr lang="en-US" sz="1800" dirty="0"/>
              <a:t>Cheaper to produce</a:t>
            </a:r>
          </a:p>
          <a:p>
            <a:r>
              <a:rPr lang="en-US" sz="1800" dirty="0"/>
              <a:t>RAJAR (Radio Joint Audience Research) </a:t>
            </a:r>
          </a:p>
          <a:p>
            <a:r>
              <a:rPr lang="en-GB" sz="1800" dirty="0">
                <a:hlinkClick r:id="rId2"/>
              </a:rPr>
              <a:t>https://youtu.be/NrsQBSvGRuQ</a:t>
            </a:r>
            <a:endParaRPr lang="en-GB" sz="1800" dirty="0"/>
          </a:p>
          <a:p>
            <a:r>
              <a:rPr lang="en-GB" sz="1800" dirty="0">
                <a:hlinkClick r:id="rId3"/>
              </a:rPr>
              <a:t>https://www.youtube.com/watch?v=1wMttYoAmso</a:t>
            </a:r>
            <a:endParaRPr lang="en-US" sz="1800" dirty="0"/>
          </a:p>
          <a:p>
            <a:endParaRPr lang="en-US" sz="1800" dirty="0"/>
          </a:p>
          <a:p>
            <a:endParaRPr lang="en-US" sz="1800" dirty="0"/>
          </a:p>
          <a:p>
            <a:endParaRPr lang="en-US" sz="1800" dirty="0"/>
          </a:p>
          <a:p>
            <a:endParaRPr lang="en-US" sz="1800" dirty="0"/>
          </a:p>
        </p:txBody>
      </p:sp>
      <p:pic>
        <p:nvPicPr>
          <p:cNvPr id="4" name="Picture 3">
            <a:extLst>
              <a:ext uri="{FF2B5EF4-FFF2-40B4-BE49-F238E27FC236}">
                <a16:creationId xmlns:a16="http://schemas.microsoft.com/office/drawing/2014/main" id="{77CF03F8-744A-1448-A744-A009C19B21EA}"/>
              </a:ext>
            </a:extLst>
          </p:cNvPr>
          <p:cNvPicPr>
            <a:picLocks noChangeAspect="1"/>
          </p:cNvPicPr>
          <p:nvPr/>
        </p:nvPicPr>
        <p:blipFill rotWithShape="1">
          <a:blip r:embed="rId4"/>
          <a:srcRect l="12815" r="25969"/>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7496724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3351F-F454-5B40-B894-863F24450FDF}"/>
              </a:ext>
            </a:extLst>
          </p:cNvPr>
          <p:cNvSpPr>
            <a:spLocks noGrp="1"/>
          </p:cNvSpPr>
          <p:nvPr>
            <p:ph type="title"/>
          </p:nvPr>
        </p:nvSpPr>
        <p:spPr>
          <a:xfrm>
            <a:off x="655320" y="365125"/>
            <a:ext cx="5120114" cy="1692794"/>
          </a:xfrm>
        </p:spPr>
        <p:txBody>
          <a:bodyPr>
            <a:normAutofit/>
          </a:bodyPr>
          <a:lstStyle/>
          <a:p>
            <a:r>
              <a:rPr lang="en-US" sz="4000" dirty="0"/>
              <a:t>Press/Magazines</a:t>
            </a:r>
          </a:p>
        </p:txBody>
      </p:sp>
      <p:sp>
        <p:nvSpPr>
          <p:cNvPr id="3" name="Content Placeholder 2">
            <a:extLst>
              <a:ext uri="{FF2B5EF4-FFF2-40B4-BE49-F238E27FC236}">
                <a16:creationId xmlns:a16="http://schemas.microsoft.com/office/drawing/2014/main" id="{B57898B0-7F7D-D446-BBFA-F7096E5F9E5E}"/>
              </a:ext>
            </a:extLst>
          </p:cNvPr>
          <p:cNvSpPr>
            <a:spLocks noGrp="1"/>
          </p:cNvSpPr>
          <p:nvPr>
            <p:ph idx="1"/>
          </p:nvPr>
        </p:nvSpPr>
        <p:spPr>
          <a:xfrm>
            <a:off x="655321" y="2575034"/>
            <a:ext cx="5120113" cy="3462228"/>
          </a:xfrm>
        </p:spPr>
        <p:txBody>
          <a:bodyPr>
            <a:normAutofit/>
          </a:bodyPr>
          <a:lstStyle/>
          <a:p>
            <a:r>
              <a:rPr lang="en-US" sz="1800" dirty="0"/>
              <a:t>Large Choice </a:t>
            </a:r>
          </a:p>
          <a:p>
            <a:r>
              <a:rPr lang="en-US" sz="1800" dirty="0"/>
              <a:t>Related titles</a:t>
            </a:r>
          </a:p>
          <a:p>
            <a:r>
              <a:rPr lang="en-US" sz="1800" dirty="0"/>
              <a:t>Rate card vs negotiated prices</a:t>
            </a:r>
          </a:p>
          <a:p>
            <a:r>
              <a:rPr lang="en-US" sz="1800" dirty="0"/>
              <a:t>Formats ( full page/ half page/ quarter page etc.)</a:t>
            </a:r>
          </a:p>
          <a:p>
            <a:r>
              <a:rPr lang="en-US" sz="1800" dirty="0"/>
              <a:t>Brand or Direct response</a:t>
            </a:r>
          </a:p>
          <a:p>
            <a:r>
              <a:rPr lang="en-US" sz="1800" dirty="0"/>
              <a:t>Creative impact</a:t>
            </a:r>
          </a:p>
          <a:p>
            <a:r>
              <a:rPr lang="en-US" sz="1800" dirty="0"/>
              <a:t>Response rate</a:t>
            </a:r>
          </a:p>
          <a:p>
            <a:pPr marL="0" indent="0">
              <a:buNone/>
            </a:pPr>
            <a:endParaRPr lang="en-US" sz="1800" dirty="0"/>
          </a:p>
          <a:p>
            <a:endParaRPr lang="en-US" sz="1800" dirty="0"/>
          </a:p>
          <a:p>
            <a:endParaRPr lang="en-US" sz="1800" dirty="0"/>
          </a:p>
          <a:p>
            <a:pPr marL="0" indent="0">
              <a:buNone/>
            </a:pPr>
            <a:endParaRPr lang="en-US" sz="1800" dirty="0"/>
          </a:p>
        </p:txBody>
      </p:sp>
      <p:pic>
        <p:nvPicPr>
          <p:cNvPr id="4" name="Picture 3">
            <a:extLst>
              <a:ext uri="{FF2B5EF4-FFF2-40B4-BE49-F238E27FC236}">
                <a16:creationId xmlns:a16="http://schemas.microsoft.com/office/drawing/2014/main" id="{B4C526BC-FAE2-624D-8FAF-9D6E077A9434}"/>
              </a:ext>
            </a:extLst>
          </p:cNvPr>
          <p:cNvPicPr>
            <a:picLocks noChangeAspect="1"/>
          </p:cNvPicPr>
          <p:nvPr/>
        </p:nvPicPr>
        <p:blipFill rotWithShape="1">
          <a:blip r:embed="rId2"/>
          <a:srcRect l="13094" r="25690"/>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0857664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0E5C7-20DE-8549-B47E-83CADCD8B164}"/>
              </a:ext>
            </a:extLst>
          </p:cNvPr>
          <p:cNvSpPr>
            <a:spLocks noGrp="1"/>
          </p:cNvSpPr>
          <p:nvPr>
            <p:ph type="title"/>
          </p:nvPr>
        </p:nvSpPr>
        <p:spPr>
          <a:xfrm>
            <a:off x="655320" y="365125"/>
            <a:ext cx="5120114" cy="1692794"/>
          </a:xfrm>
        </p:spPr>
        <p:txBody>
          <a:bodyPr>
            <a:normAutofit/>
          </a:bodyPr>
          <a:lstStyle/>
          <a:p>
            <a:r>
              <a:rPr lang="en-US" dirty="0" err="1"/>
              <a:t>Doordrop</a:t>
            </a:r>
            <a:endParaRPr lang="en-US" dirty="0"/>
          </a:p>
        </p:txBody>
      </p:sp>
      <p:sp>
        <p:nvSpPr>
          <p:cNvPr id="3" name="Content Placeholder 2">
            <a:extLst>
              <a:ext uri="{FF2B5EF4-FFF2-40B4-BE49-F238E27FC236}">
                <a16:creationId xmlns:a16="http://schemas.microsoft.com/office/drawing/2014/main" id="{C97DD17B-AF98-B84E-ADD6-62B5750524EB}"/>
              </a:ext>
            </a:extLst>
          </p:cNvPr>
          <p:cNvSpPr>
            <a:spLocks noGrp="1"/>
          </p:cNvSpPr>
          <p:nvPr>
            <p:ph idx="1"/>
          </p:nvPr>
        </p:nvSpPr>
        <p:spPr>
          <a:xfrm>
            <a:off x="655321" y="2575034"/>
            <a:ext cx="5120113" cy="3462228"/>
          </a:xfrm>
        </p:spPr>
        <p:txBody>
          <a:bodyPr>
            <a:normAutofit/>
          </a:bodyPr>
          <a:lstStyle/>
          <a:p>
            <a:r>
              <a:rPr lang="en-US" sz="1800" dirty="0"/>
              <a:t>Not addressed</a:t>
            </a:r>
          </a:p>
          <a:p>
            <a:r>
              <a:rPr lang="en-US" sz="1800" dirty="0"/>
              <a:t>Areas targeted (Mosaic data) </a:t>
            </a:r>
          </a:p>
          <a:p>
            <a:r>
              <a:rPr lang="en-US" sz="1800" dirty="0"/>
              <a:t>Impact</a:t>
            </a:r>
          </a:p>
          <a:p>
            <a:r>
              <a:rPr lang="en-US" sz="1800" dirty="0"/>
              <a:t>Agencies</a:t>
            </a:r>
          </a:p>
          <a:p>
            <a:r>
              <a:rPr lang="en-US" sz="1800" dirty="0"/>
              <a:t>Package deals</a:t>
            </a:r>
          </a:p>
          <a:p>
            <a:endParaRPr lang="en-US" sz="1800" dirty="0"/>
          </a:p>
        </p:txBody>
      </p:sp>
      <p:pic>
        <p:nvPicPr>
          <p:cNvPr id="4" name="Picture 3">
            <a:extLst>
              <a:ext uri="{FF2B5EF4-FFF2-40B4-BE49-F238E27FC236}">
                <a16:creationId xmlns:a16="http://schemas.microsoft.com/office/drawing/2014/main" id="{65F9552B-D937-954E-9462-7FBA10E76DD0}"/>
              </a:ext>
            </a:extLst>
          </p:cNvPr>
          <p:cNvPicPr>
            <a:picLocks noChangeAspect="1"/>
          </p:cNvPicPr>
          <p:nvPr/>
        </p:nvPicPr>
        <p:blipFill rotWithShape="1">
          <a:blip r:embed="rId2"/>
          <a:srcRect l="18901" r="19882"/>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4071156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ED3A2-C00F-D44C-A792-218BB67575F2}"/>
              </a:ext>
            </a:extLst>
          </p:cNvPr>
          <p:cNvSpPr>
            <a:spLocks noGrp="1"/>
          </p:cNvSpPr>
          <p:nvPr>
            <p:ph type="title"/>
          </p:nvPr>
        </p:nvSpPr>
        <p:spPr>
          <a:xfrm>
            <a:off x="655320" y="365125"/>
            <a:ext cx="5120114" cy="1692794"/>
          </a:xfrm>
        </p:spPr>
        <p:txBody>
          <a:bodyPr>
            <a:normAutofit/>
          </a:bodyPr>
          <a:lstStyle/>
          <a:p>
            <a:r>
              <a:rPr lang="en-US" dirty="0"/>
              <a:t>Direct Mail</a:t>
            </a:r>
          </a:p>
        </p:txBody>
      </p:sp>
      <p:sp>
        <p:nvSpPr>
          <p:cNvPr id="3" name="Content Placeholder 2">
            <a:extLst>
              <a:ext uri="{FF2B5EF4-FFF2-40B4-BE49-F238E27FC236}">
                <a16:creationId xmlns:a16="http://schemas.microsoft.com/office/drawing/2014/main" id="{060059A2-E689-5545-9E44-82D526713A78}"/>
              </a:ext>
            </a:extLst>
          </p:cNvPr>
          <p:cNvSpPr>
            <a:spLocks noGrp="1"/>
          </p:cNvSpPr>
          <p:nvPr>
            <p:ph idx="1"/>
          </p:nvPr>
        </p:nvSpPr>
        <p:spPr>
          <a:xfrm>
            <a:off x="655321" y="2575034"/>
            <a:ext cx="5120113" cy="3462228"/>
          </a:xfrm>
        </p:spPr>
        <p:txBody>
          <a:bodyPr>
            <a:normAutofit/>
          </a:bodyPr>
          <a:lstStyle/>
          <a:p>
            <a:r>
              <a:rPr lang="en-US" sz="1800" dirty="0"/>
              <a:t>Permission based</a:t>
            </a:r>
          </a:p>
          <a:p>
            <a:r>
              <a:rPr lang="en-US" sz="1800" dirty="0"/>
              <a:t>Targeting</a:t>
            </a:r>
          </a:p>
          <a:p>
            <a:r>
              <a:rPr lang="en-US" sz="1800" dirty="0"/>
              <a:t>Direct response</a:t>
            </a:r>
          </a:p>
          <a:p>
            <a:r>
              <a:rPr lang="en-US" sz="1800" dirty="0"/>
              <a:t>Printers</a:t>
            </a:r>
          </a:p>
          <a:p>
            <a:r>
              <a:rPr lang="en-US" sz="1800" dirty="0"/>
              <a:t>Post</a:t>
            </a:r>
          </a:p>
          <a:p>
            <a:endParaRPr lang="en-US" sz="1800" dirty="0"/>
          </a:p>
        </p:txBody>
      </p:sp>
      <p:pic>
        <p:nvPicPr>
          <p:cNvPr id="4" name="Picture 3">
            <a:extLst>
              <a:ext uri="{FF2B5EF4-FFF2-40B4-BE49-F238E27FC236}">
                <a16:creationId xmlns:a16="http://schemas.microsoft.com/office/drawing/2014/main" id="{74E0FDA6-D7B9-7943-A629-96FF4B452BA0}"/>
              </a:ext>
            </a:extLst>
          </p:cNvPr>
          <p:cNvPicPr>
            <a:picLocks noChangeAspect="1"/>
          </p:cNvPicPr>
          <p:nvPr/>
        </p:nvPicPr>
        <p:blipFill rotWithShape="1">
          <a:blip r:embed="rId2"/>
          <a:srcRect r="1" b="21515"/>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833480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FEB02-8E74-7944-B640-5695F7518DF3}"/>
              </a:ext>
            </a:extLst>
          </p:cNvPr>
          <p:cNvSpPr>
            <a:spLocks noGrp="1"/>
          </p:cNvSpPr>
          <p:nvPr>
            <p:ph type="title"/>
          </p:nvPr>
        </p:nvSpPr>
        <p:spPr>
          <a:xfrm>
            <a:off x="655320" y="365125"/>
            <a:ext cx="5120114" cy="1692794"/>
          </a:xfrm>
        </p:spPr>
        <p:txBody>
          <a:bodyPr>
            <a:normAutofit fontScale="90000"/>
          </a:bodyPr>
          <a:lstStyle/>
          <a:p>
            <a:r>
              <a:rPr lang="en-GB" sz="4100"/>
              <a:t>Guerrilla and experiential  marketing</a:t>
            </a:r>
            <a:r>
              <a:rPr lang="en-GB" sz="4100">
                <a:effectLst/>
              </a:rPr>
              <a:t> </a:t>
            </a:r>
            <a:endParaRPr lang="en-US" sz="4100"/>
          </a:p>
        </p:txBody>
      </p:sp>
      <p:sp>
        <p:nvSpPr>
          <p:cNvPr id="3" name="Content Placeholder 2">
            <a:extLst>
              <a:ext uri="{FF2B5EF4-FFF2-40B4-BE49-F238E27FC236}">
                <a16:creationId xmlns:a16="http://schemas.microsoft.com/office/drawing/2014/main" id="{27891FEE-565F-8A47-AA33-C48E4E5324F6}"/>
              </a:ext>
            </a:extLst>
          </p:cNvPr>
          <p:cNvSpPr>
            <a:spLocks noGrp="1"/>
          </p:cNvSpPr>
          <p:nvPr>
            <p:ph idx="1"/>
          </p:nvPr>
        </p:nvSpPr>
        <p:spPr>
          <a:xfrm>
            <a:off x="655321" y="2575034"/>
            <a:ext cx="5120113" cy="3462228"/>
          </a:xfrm>
        </p:spPr>
        <p:txBody>
          <a:bodyPr>
            <a:normAutofit/>
          </a:bodyPr>
          <a:lstStyle/>
          <a:p>
            <a:r>
              <a:rPr lang="en-US" sz="1800" dirty="0"/>
              <a:t>Also known as ‘ambush marketing’ and ‘experiential’ marketing</a:t>
            </a:r>
          </a:p>
          <a:p>
            <a:r>
              <a:rPr lang="en-US" sz="1800" dirty="0"/>
              <a:t>Unconventional campaigns that catch people unexpectedly</a:t>
            </a:r>
          </a:p>
          <a:p>
            <a:r>
              <a:rPr lang="en-US" sz="1800" dirty="0"/>
              <a:t>Creative idea is pivotal to success</a:t>
            </a:r>
          </a:p>
          <a:p>
            <a:pPr marL="0" indent="0">
              <a:buNone/>
            </a:pPr>
            <a:endParaRPr lang="en-US" sz="1800" dirty="0"/>
          </a:p>
          <a:p>
            <a:endParaRPr lang="en-US" sz="1800" dirty="0"/>
          </a:p>
          <a:p>
            <a:endParaRPr lang="en-US" sz="1800" dirty="0"/>
          </a:p>
          <a:p>
            <a:endParaRPr lang="en-US" sz="1800" dirty="0"/>
          </a:p>
        </p:txBody>
      </p:sp>
      <p:pic>
        <p:nvPicPr>
          <p:cNvPr id="4" name="Picture 3">
            <a:extLst>
              <a:ext uri="{FF2B5EF4-FFF2-40B4-BE49-F238E27FC236}">
                <a16:creationId xmlns:a16="http://schemas.microsoft.com/office/drawing/2014/main" id="{9F1CFEFA-7544-FD4F-8715-ECCC6C1F5C10}"/>
              </a:ext>
            </a:extLst>
          </p:cNvPr>
          <p:cNvPicPr>
            <a:picLocks noChangeAspect="1"/>
          </p:cNvPicPr>
          <p:nvPr/>
        </p:nvPicPr>
        <p:blipFill rotWithShape="1">
          <a:blip r:embed="rId2"/>
          <a:srcRect l="5554" r="33229"/>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5976869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DE3AB-C48D-9D49-9876-3ACA0A7720D7}"/>
              </a:ext>
            </a:extLst>
          </p:cNvPr>
          <p:cNvSpPr>
            <a:spLocks noGrp="1"/>
          </p:cNvSpPr>
          <p:nvPr>
            <p:ph type="title"/>
          </p:nvPr>
        </p:nvSpPr>
        <p:spPr>
          <a:xfrm>
            <a:off x="655320" y="365125"/>
            <a:ext cx="5120114" cy="1692794"/>
          </a:xfrm>
        </p:spPr>
        <p:txBody>
          <a:bodyPr>
            <a:normAutofit fontScale="90000"/>
          </a:bodyPr>
          <a:lstStyle/>
          <a:p>
            <a:r>
              <a:rPr lang="en-GB" dirty="0"/>
              <a:t>Types of guerrilla marketing </a:t>
            </a:r>
            <a:endParaRPr lang="en-US" dirty="0"/>
          </a:p>
        </p:txBody>
      </p:sp>
      <p:sp>
        <p:nvSpPr>
          <p:cNvPr id="3" name="Content Placeholder 2">
            <a:extLst>
              <a:ext uri="{FF2B5EF4-FFF2-40B4-BE49-F238E27FC236}">
                <a16:creationId xmlns:a16="http://schemas.microsoft.com/office/drawing/2014/main" id="{DABB060D-7686-5F48-B6CB-D2737F628164}"/>
              </a:ext>
            </a:extLst>
          </p:cNvPr>
          <p:cNvSpPr>
            <a:spLocks noGrp="1"/>
          </p:cNvSpPr>
          <p:nvPr>
            <p:ph idx="1"/>
          </p:nvPr>
        </p:nvSpPr>
        <p:spPr>
          <a:xfrm>
            <a:off x="655321" y="2575034"/>
            <a:ext cx="5120113" cy="3462228"/>
          </a:xfrm>
        </p:spPr>
        <p:txBody>
          <a:bodyPr>
            <a:normAutofit/>
          </a:bodyPr>
          <a:lstStyle/>
          <a:p>
            <a:r>
              <a:rPr lang="en-US" sz="1800" dirty="0"/>
              <a:t>Outdoor – high streets, urban areas</a:t>
            </a:r>
          </a:p>
          <a:p>
            <a:r>
              <a:rPr lang="en-US" sz="1800" dirty="0"/>
              <a:t>Indoor  - shops, train stations, university</a:t>
            </a:r>
          </a:p>
          <a:p>
            <a:r>
              <a:rPr lang="en-US" sz="1800" dirty="0"/>
              <a:t>Events</a:t>
            </a:r>
          </a:p>
          <a:p>
            <a:r>
              <a:rPr lang="en-US" sz="1800" dirty="0"/>
              <a:t>Experiential </a:t>
            </a:r>
          </a:p>
          <a:p>
            <a:endParaRPr lang="en-US" sz="1800" dirty="0"/>
          </a:p>
        </p:txBody>
      </p:sp>
      <p:pic>
        <p:nvPicPr>
          <p:cNvPr id="4" name="Picture 3">
            <a:extLst>
              <a:ext uri="{FF2B5EF4-FFF2-40B4-BE49-F238E27FC236}">
                <a16:creationId xmlns:a16="http://schemas.microsoft.com/office/drawing/2014/main" id="{B4979AD2-0D4A-3F42-9F22-B583C6EA5B23}"/>
              </a:ext>
            </a:extLst>
          </p:cNvPr>
          <p:cNvPicPr>
            <a:picLocks noChangeAspect="1"/>
          </p:cNvPicPr>
          <p:nvPr/>
        </p:nvPicPr>
        <p:blipFill rotWithShape="1">
          <a:blip r:embed="rId2"/>
          <a:srcRect t="16915" r="1" b="26054"/>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2030522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A5F0C-9AC4-474C-AC7A-CB98C161F957}"/>
              </a:ext>
            </a:extLst>
          </p:cNvPr>
          <p:cNvSpPr>
            <a:spLocks noGrp="1"/>
          </p:cNvSpPr>
          <p:nvPr>
            <p:ph type="title"/>
          </p:nvPr>
        </p:nvSpPr>
        <p:spPr>
          <a:xfrm>
            <a:off x="655320" y="365125"/>
            <a:ext cx="5120114" cy="1692794"/>
          </a:xfrm>
        </p:spPr>
        <p:txBody>
          <a:bodyPr>
            <a:normAutofit/>
          </a:bodyPr>
          <a:lstStyle/>
          <a:p>
            <a:r>
              <a:rPr lang="en-US" dirty="0"/>
              <a:t>Why? </a:t>
            </a:r>
          </a:p>
        </p:txBody>
      </p:sp>
      <p:sp>
        <p:nvSpPr>
          <p:cNvPr id="3" name="Content Placeholder 2">
            <a:extLst>
              <a:ext uri="{FF2B5EF4-FFF2-40B4-BE49-F238E27FC236}">
                <a16:creationId xmlns:a16="http://schemas.microsoft.com/office/drawing/2014/main" id="{35CC98B2-0D62-414B-AA51-2BD8436DF5FB}"/>
              </a:ext>
            </a:extLst>
          </p:cNvPr>
          <p:cNvSpPr>
            <a:spLocks noGrp="1"/>
          </p:cNvSpPr>
          <p:nvPr>
            <p:ph idx="1"/>
          </p:nvPr>
        </p:nvSpPr>
        <p:spPr>
          <a:xfrm>
            <a:off x="655321" y="2575034"/>
            <a:ext cx="5120113" cy="3462228"/>
          </a:xfrm>
        </p:spPr>
        <p:txBody>
          <a:bodyPr>
            <a:normAutofit/>
          </a:bodyPr>
          <a:lstStyle/>
          <a:p>
            <a:r>
              <a:rPr lang="en-US" sz="1800"/>
              <a:t>Social coverage</a:t>
            </a:r>
          </a:p>
          <a:p>
            <a:r>
              <a:rPr lang="en-US" sz="1800"/>
              <a:t>Press coverage</a:t>
            </a:r>
          </a:p>
          <a:p>
            <a:r>
              <a:rPr lang="en-US" sz="1800"/>
              <a:t>Brand awareness</a:t>
            </a:r>
          </a:p>
          <a:p>
            <a:r>
              <a:rPr lang="en-US" sz="1800"/>
              <a:t>Message exposure </a:t>
            </a:r>
          </a:p>
          <a:p>
            <a:r>
              <a:rPr lang="en-US" sz="1800"/>
              <a:t>Value ( can be cheap) </a:t>
            </a:r>
          </a:p>
        </p:txBody>
      </p:sp>
      <p:pic>
        <p:nvPicPr>
          <p:cNvPr id="4" name="Picture 3">
            <a:extLst>
              <a:ext uri="{FF2B5EF4-FFF2-40B4-BE49-F238E27FC236}">
                <a16:creationId xmlns:a16="http://schemas.microsoft.com/office/drawing/2014/main" id="{E65AF5E2-80C1-A642-9E2F-F9DFCAF139DD}"/>
              </a:ext>
            </a:extLst>
          </p:cNvPr>
          <p:cNvPicPr>
            <a:picLocks noChangeAspect="1"/>
          </p:cNvPicPr>
          <p:nvPr/>
        </p:nvPicPr>
        <p:blipFill rotWithShape="1">
          <a:blip r:embed="rId2"/>
          <a:srcRect t="18527" r="1"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7857528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95B0B-0A67-214D-AE28-42A330E7E605}"/>
              </a:ext>
            </a:extLst>
          </p:cNvPr>
          <p:cNvSpPr>
            <a:spLocks noGrp="1"/>
          </p:cNvSpPr>
          <p:nvPr>
            <p:ph type="title"/>
          </p:nvPr>
        </p:nvSpPr>
        <p:spPr>
          <a:xfrm>
            <a:off x="655320" y="365125"/>
            <a:ext cx="5120114" cy="1692794"/>
          </a:xfrm>
        </p:spPr>
        <p:txBody>
          <a:bodyPr>
            <a:normAutofit/>
          </a:bodyPr>
          <a:lstStyle/>
          <a:p>
            <a:r>
              <a:rPr lang="en-US" dirty="0"/>
              <a:t>Examples</a:t>
            </a:r>
          </a:p>
        </p:txBody>
      </p:sp>
      <p:sp>
        <p:nvSpPr>
          <p:cNvPr id="3" name="Content Placeholder 2">
            <a:extLst>
              <a:ext uri="{FF2B5EF4-FFF2-40B4-BE49-F238E27FC236}">
                <a16:creationId xmlns:a16="http://schemas.microsoft.com/office/drawing/2014/main" id="{2AD864D9-E268-E44C-9A24-7F77FAB88179}"/>
              </a:ext>
            </a:extLst>
          </p:cNvPr>
          <p:cNvSpPr>
            <a:spLocks noGrp="1"/>
          </p:cNvSpPr>
          <p:nvPr>
            <p:ph idx="1"/>
          </p:nvPr>
        </p:nvSpPr>
        <p:spPr>
          <a:xfrm>
            <a:off x="655321" y="2575034"/>
            <a:ext cx="5120113" cy="3462228"/>
          </a:xfrm>
        </p:spPr>
        <p:txBody>
          <a:bodyPr>
            <a:normAutofit/>
          </a:bodyPr>
          <a:lstStyle/>
          <a:p>
            <a:r>
              <a:rPr lang="en-GB" sz="1800" dirty="0">
                <a:hlinkClick r:id="rId2"/>
              </a:rPr>
              <a:t>https://www.youtube.com/watch?v=kK5UFZp31Aw</a:t>
            </a:r>
            <a:endParaRPr lang="en-GB" sz="1800" dirty="0"/>
          </a:p>
          <a:p>
            <a:r>
              <a:rPr lang="en-US" sz="1800" dirty="0">
                <a:hlinkClick r:id="rId3"/>
              </a:rPr>
              <a:t>https://youtu.be/D7sttCH7ziQ</a:t>
            </a:r>
            <a:endParaRPr lang="en-US" sz="1800" dirty="0"/>
          </a:p>
          <a:p>
            <a:r>
              <a:rPr lang="en-US" sz="1800" dirty="0">
                <a:hlinkClick r:id="rId4"/>
              </a:rPr>
              <a:t>https://youtu.be/iaioEj4wtjo</a:t>
            </a:r>
            <a:endParaRPr lang="en-US" sz="1800" dirty="0"/>
          </a:p>
          <a:p>
            <a:r>
              <a:rPr lang="en-GB" sz="1800" dirty="0">
                <a:hlinkClick r:id="rId5"/>
              </a:rPr>
              <a:t>https://www.youtube.com/watch?v=-fqscB_wXUk</a:t>
            </a:r>
            <a:endParaRPr lang="en-GB" sz="1800" dirty="0"/>
          </a:p>
          <a:p>
            <a:r>
              <a:rPr lang="en-US" sz="1800" dirty="0"/>
              <a:t>https://</a:t>
            </a:r>
            <a:r>
              <a:rPr lang="en-US" sz="1800" dirty="0" err="1"/>
              <a:t>youtu.be</a:t>
            </a:r>
            <a:r>
              <a:rPr lang="en-US" sz="1800" dirty="0"/>
              <a:t>/YMJD53fxihU</a:t>
            </a:r>
          </a:p>
          <a:p>
            <a:endParaRPr lang="en-US" sz="1800" dirty="0"/>
          </a:p>
        </p:txBody>
      </p:sp>
      <p:pic>
        <p:nvPicPr>
          <p:cNvPr id="4" name="Picture 3">
            <a:extLst>
              <a:ext uri="{FF2B5EF4-FFF2-40B4-BE49-F238E27FC236}">
                <a16:creationId xmlns:a16="http://schemas.microsoft.com/office/drawing/2014/main" id="{6AE6CC3F-1EF6-1141-A933-D723CE1DFEF8}"/>
              </a:ext>
            </a:extLst>
          </p:cNvPr>
          <p:cNvPicPr>
            <a:picLocks noChangeAspect="1"/>
          </p:cNvPicPr>
          <p:nvPr/>
        </p:nvPicPr>
        <p:blipFill rotWithShape="1">
          <a:blip r:embed="rId6"/>
          <a:srcRect t="5341" r="1" b="13187"/>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7101956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27D0A-5B95-504B-A37F-5FAF10D7A26A}"/>
              </a:ext>
            </a:extLst>
          </p:cNvPr>
          <p:cNvSpPr>
            <a:spLocks noGrp="1"/>
          </p:cNvSpPr>
          <p:nvPr>
            <p:ph type="title"/>
          </p:nvPr>
        </p:nvSpPr>
        <p:spPr>
          <a:xfrm>
            <a:off x="655320" y="365125"/>
            <a:ext cx="5120114" cy="1692794"/>
          </a:xfrm>
        </p:spPr>
        <p:txBody>
          <a:bodyPr>
            <a:normAutofit/>
          </a:bodyPr>
          <a:lstStyle/>
          <a:p>
            <a:r>
              <a:rPr lang="en-US" dirty="0"/>
              <a:t>Negotiations</a:t>
            </a:r>
          </a:p>
        </p:txBody>
      </p:sp>
      <p:sp>
        <p:nvSpPr>
          <p:cNvPr id="3" name="Content Placeholder 2">
            <a:extLst>
              <a:ext uri="{FF2B5EF4-FFF2-40B4-BE49-F238E27FC236}">
                <a16:creationId xmlns:a16="http://schemas.microsoft.com/office/drawing/2014/main" id="{0DFCC120-610B-DF43-BEAC-B7961B0E8D14}"/>
              </a:ext>
            </a:extLst>
          </p:cNvPr>
          <p:cNvSpPr>
            <a:spLocks noGrp="1"/>
          </p:cNvSpPr>
          <p:nvPr>
            <p:ph idx="1"/>
          </p:nvPr>
        </p:nvSpPr>
        <p:spPr>
          <a:xfrm>
            <a:off x="655321" y="2575034"/>
            <a:ext cx="5120113" cy="3462228"/>
          </a:xfrm>
        </p:spPr>
        <p:txBody>
          <a:bodyPr>
            <a:normAutofit/>
          </a:bodyPr>
          <a:lstStyle/>
          <a:p>
            <a:pPr marL="0" indent="0">
              <a:buNone/>
            </a:pPr>
            <a:r>
              <a:rPr lang="en-US" sz="1800" dirty="0"/>
              <a:t>When?</a:t>
            </a:r>
          </a:p>
          <a:p>
            <a:pPr marL="0" indent="0">
              <a:buNone/>
            </a:pPr>
            <a:r>
              <a:rPr lang="en-US" sz="1800" dirty="0"/>
              <a:t>What?</a:t>
            </a:r>
          </a:p>
          <a:p>
            <a:pPr marL="0" indent="0">
              <a:buNone/>
            </a:pPr>
            <a:r>
              <a:rPr lang="en-US" sz="1800" dirty="0"/>
              <a:t>Why?</a:t>
            </a:r>
          </a:p>
          <a:p>
            <a:pPr marL="0" indent="0">
              <a:buNone/>
            </a:pPr>
            <a:endParaRPr lang="en-US" sz="1800" dirty="0"/>
          </a:p>
          <a:p>
            <a:pPr marL="0" indent="0">
              <a:buNone/>
            </a:pPr>
            <a:endParaRPr lang="en-US" sz="1800" dirty="0"/>
          </a:p>
          <a:p>
            <a:pPr>
              <a:buFontTx/>
              <a:buChar char="-"/>
            </a:pPr>
            <a:endParaRPr lang="en-US" sz="1800" dirty="0"/>
          </a:p>
        </p:txBody>
      </p:sp>
      <p:pic>
        <p:nvPicPr>
          <p:cNvPr id="4" name="Picture 3">
            <a:extLst>
              <a:ext uri="{FF2B5EF4-FFF2-40B4-BE49-F238E27FC236}">
                <a16:creationId xmlns:a16="http://schemas.microsoft.com/office/drawing/2014/main" id="{7F88898A-E183-AA41-876C-A9A6E01DE847}"/>
              </a:ext>
            </a:extLst>
          </p:cNvPr>
          <p:cNvPicPr>
            <a:picLocks noChangeAspect="1"/>
          </p:cNvPicPr>
          <p:nvPr/>
        </p:nvPicPr>
        <p:blipFill rotWithShape="1">
          <a:blip r:embed="rId2"/>
          <a:srcRect l="20486" r="18297"/>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8359305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597E8-D9ED-2841-971F-F602E8ECF94B}"/>
              </a:ext>
            </a:extLst>
          </p:cNvPr>
          <p:cNvSpPr>
            <a:spLocks noGrp="1"/>
          </p:cNvSpPr>
          <p:nvPr>
            <p:ph type="title"/>
          </p:nvPr>
        </p:nvSpPr>
        <p:spPr>
          <a:xfrm>
            <a:off x="655320" y="365125"/>
            <a:ext cx="5120114" cy="1692794"/>
          </a:xfrm>
        </p:spPr>
        <p:txBody>
          <a:bodyPr>
            <a:normAutofit/>
          </a:bodyPr>
          <a:lstStyle/>
          <a:p>
            <a:r>
              <a:rPr lang="en-US" dirty="0"/>
              <a:t>How</a:t>
            </a:r>
          </a:p>
        </p:txBody>
      </p:sp>
      <p:sp>
        <p:nvSpPr>
          <p:cNvPr id="3" name="Content Placeholder 2">
            <a:extLst>
              <a:ext uri="{FF2B5EF4-FFF2-40B4-BE49-F238E27FC236}">
                <a16:creationId xmlns:a16="http://schemas.microsoft.com/office/drawing/2014/main" id="{2C3E4732-191B-5245-A27A-51EAE867E015}"/>
              </a:ext>
            </a:extLst>
          </p:cNvPr>
          <p:cNvSpPr>
            <a:spLocks noGrp="1"/>
          </p:cNvSpPr>
          <p:nvPr>
            <p:ph idx="1"/>
          </p:nvPr>
        </p:nvSpPr>
        <p:spPr>
          <a:xfrm>
            <a:off x="655321" y="2575034"/>
            <a:ext cx="5120113" cy="3462228"/>
          </a:xfrm>
        </p:spPr>
        <p:txBody>
          <a:bodyPr>
            <a:normAutofit lnSpcReduction="10000"/>
          </a:bodyPr>
          <a:lstStyle/>
          <a:p>
            <a:r>
              <a:rPr lang="en-US" sz="1800" dirty="0"/>
              <a:t>Listen</a:t>
            </a:r>
          </a:p>
          <a:p>
            <a:r>
              <a:rPr lang="en-US" sz="1800" dirty="0"/>
              <a:t>Physical cues</a:t>
            </a:r>
          </a:p>
          <a:p>
            <a:r>
              <a:rPr lang="en-US" sz="1800" dirty="0"/>
              <a:t>Benchmark… are you being reasonable</a:t>
            </a:r>
          </a:p>
          <a:p>
            <a:r>
              <a:rPr lang="en-US" sz="1800" dirty="0"/>
              <a:t>respond fairly and with logic</a:t>
            </a:r>
          </a:p>
          <a:p>
            <a:r>
              <a:rPr lang="en-US" sz="1800" dirty="0"/>
              <a:t>What’s important to you</a:t>
            </a:r>
          </a:p>
          <a:p>
            <a:r>
              <a:rPr lang="en-US" sz="1800" dirty="0"/>
              <a:t>What’s important to them</a:t>
            </a:r>
          </a:p>
          <a:p>
            <a:r>
              <a:rPr lang="en-US" sz="1800" dirty="0"/>
              <a:t>More than just prices</a:t>
            </a:r>
          </a:p>
          <a:p>
            <a:r>
              <a:rPr lang="en-US" sz="1800" dirty="0"/>
              <a:t>Be professional</a:t>
            </a:r>
          </a:p>
          <a:p>
            <a:r>
              <a:rPr lang="en-US" sz="1800" dirty="0"/>
              <a:t>Agree in writing</a:t>
            </a:r>
          </a:p>
          <a:p>
            <a:endParaRPr lang="en-US" sz="1800" dirty="0"/>
          </a:p>
          <a:p>
            <a:endParaRPr lang="en-US" sz="1800" dirty="0"/>
          </a:p>
        </p:txBody>
      </p:sp>
      <p:pic>
        <p:nvPicPr>
          <p:cNvPr id="4" name="Picture 3">
            <a:extLst>
              <a:ext uri="{FF2B5EF4-FFF2-40B4-BE49-F238E27FC236}">
                <a16:creationId xmlns:a16="http://schemas.microsoft.com/office/drawing/2014/main" id="{B219D07A-8683-B843-9C3B-E8145E151105}"/>
              </a:ext>
            </a:extLst>
          </p:cNvPr>
          <p:cNvPicPr>
            <a:picLocks noChangeAspect="1"/>
          </p:cNvPicPr>
          <p:nvPr/>
        </p:nvPicPr>
        <p:blipFill rotWithShape="1">
          <a:blip r:embed="rId2"/>
          <a:srcRect l="23998" r="14555"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8342847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9281C-1E63-3646-827D-47B25D479B17}"/>
              </a:ext>
            </a:extLst>
          </p:cNvPr>
          <p:cNvSpPr>
            <a:spLocks noGrp="1"/>
          </p:cNvSpPr>
          <p:nvPr>
            <p:ph type="title"/>
          </p:nvPr>
        </p:nvSpPr>
        <p:spPr>
          <a:xfrm>
            <a:off x="655320" y="365125"/>
            <a:ext cx="5120114" cy="1692794"/>
          </a:xfrm>
        </p:spPr>
        <p:txBody>
          <a:bodyPr>
            <a:normAutofit/>
          </a:bodyPr>
          <a:lstStyle/>
          <a:p>
            <a:r>
              <a:rPr lang="en-US" dirty="0"/>
              <a:t>Promotions</a:t>
            </a:r>
          </a:p>
        </p:txBody>
      </p:sp>
      <p:sp>
        <p:nvSpPr>
          <p:cNvPr id="3" name="Content Placeholder 2">
            <a:extLst>
              <a:ext uri="{FF2B5EF4-FFF2-40B4-BE49-F238E27FC236}">
                <a16:creationId xmlns:a16="http://schemas.microsoft.com/office/drawing/2014/main" id="{A06D5636-4D4F-0A4E-80DD-95B6CAB624A0}"/>
              </a:ext>
            </a:extLst>
          </p:cNvPr>
          <p:cNvSpPr>
            <a:spLocks noGrp="1"/>
          </p:cNvSpPr>
          <p:nvPr>
            <p:ph idx="1"/>
          </p:nvPr>
        </p:nvSpPr>
        <p:spPr>
          <a:xfrm>
            <a:off x="655321" y="2575034"/>
            <a:ext cx="5120113" cy="3462228"/>
          </a:xfrm>
        </p:spPr>
        <p:txBody>
          <a:bodyPr>
            <a:normAutofit/>
          </a:bodyPr>
          <a:lstStyle/>
          <a:p>
            <a:r>
              <a:rPr lang="en-US" sz="1800" dirty="0"/>
              <a:t>Persuasion</a:t>
            </a:r>
          </a:p>
          <a:p>
            <a:r>
              <a:rPr lang="en-US" sz="1800" dirty="0"/>
              <a:t>Generate sales</a:t>
            </a:r>
          </a:p>
          <a:p>
            <a:r>
              <a:rPr lang="en-US" sz="1800" dirty="0"/>
              <a:t>Create interest</a:t>
            </a:r>
          </a:p>
          <a:p>
            <a:r>
              <a:rPr lang="en-US" sz="1800" dirty="0"/>
              <a:t>Loyalty</a:t>
            </a:r>
          </a:p>
          <a:p>
            <a:pPr marL="0" indent="0">
              <a:buNone/>
            </a:pPr>
            <a:endParaRPr lang="en-US" sz="1800" dirty="0"/>
          </a:p>
        </p:txBody>
      </p:sp>
      <p:pic>
        <p:nvPicPr>
          <p:cNvPr id="4" name="Picture 3">
            <a:extLst>
              <a:ext uri="{FF2B5EF4-FFF2-40B4-BE49-F238E27FC236}">
                <a16:creationId xmlns:a16="http://schemas.microsoft.com/office/drawing/2014/main" id="{FE662462-8BEE-CD49-B767-D6B1F49365A1}"/>
              </a:ext>
            </a:extLst>
          </p:cNvPr>
          <p:cNvPicPr>
            <a:picLocks noChangeAspect="1"/>
          </p:cNvPicPr>
          <p:nvPr/>
        </p:nvPicPr>
        <p:blipFill rotWithShape="1">
          <a:blip r:embed="rId2"/>
          <a:srcRect l="2728" r="5216"/>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41202604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40528-A723-0049-A79B-EBC4C5C27A53}"/>
              </a:ext>
            </a:extLst>
          </p:cNvPr>
          <p:cNvSpPr>
            <a:spLocks noGrp="1"/>
          </p:cNvSpPr>
          <p:nvPr>
            <p:ph type="title"/>
          </p:nvPr>
        </p:nvSpPr>
        <p:spPr>
          <a:xfrm>
            <a:off x="655320" y="365125"/>
            <a:ext cx="5120114" cy="1692794"/>
          </a:xfrm>
        </p:spPr>
        <p:txBody>
          <a:bodyPr>
            <a:normAutofit fontScale="90000"/>
          </a:bodyPr>
          <a:lstStyle/>
          <a:p>
            <a:r>
              <a:rPr lang="en-US" sz="4100"/>
              <a:t>Examples of promotional campaigns</a:t>
            </a:r>
          </a:p>
        </p:txBody>
      </p:sp>
      <p:sp>
        <p:nvSpPr>
          <p:cNvPr id="3" name="Content Placeholder 2">
            <a:extLst>
              <a:ext uri="{FF2B5EF4-FFF2-40B4-BE49-F238E27FC236}">
                <a16:creationId xmlns:a16="http://schemas.microsoft.com/office/drawing/2014/main" id="{A803131B-A442-1C41-8E1D-0C8DBCCF15E2}"/>
              </a:ext>
            </a:extLst>
          </p:cNvPr>
          <p:cNvSpPr>
            <a:spLocks noGrp="1"/>
          </p:cNvSpPr>
          <p:nvPr>
            <p:ph idx="1"/>
          </p:nvPr>
        </p:nvSpPr>
        <p:spPr>
          <a:xfrm>
            <a:off x="655321" y="2575034"/>
            <a:ext cx="5120113" cy="3462228"/>
          </a:xfrm>
        </p:spPr>
        <p:txBody>
          <a:bodyPr>
            <a:normAutofit lnSpcReduction="10000"/>
          </a:bodyPr>
          <a:lstStyle/>
          <a:p>
            <a:r>
              <a:rPr lang="en-US" sz="1800"/>
              <a:t>Bogof</a:t>
            </a:r>
          </a:p>
          <a:p>
            <a:r>
              <a:rPr lang="en-US" sz="1800"/>
              <a:t>2 for £7</a:t>
            </a:r>
          </a:p>
          <a:p>
            <a:r>
              <a:rPr lang="en-US" sz="1800"/>
              <a:t>Half price</a:t>
            </a:r>
          </a:p>
          <a:p>
            <a:r>
              <a:rPr lang="en-US" sz="1800"/>
              <a:t>Flash sales</a:t>
            </a:r>
          </a:p>
          <a:p>
            <a:r>
              <a:rPr lang="en-US" sz="1800"/>
              <a:t>Promo codes</a:t>
            </a:r>
          </a:p>
          <a:p>
            <a:r>
              <a:rPr lang="en-US" sz="1800"/>
              <a:t>Cashback</a:t>
            </a:r>
          </a:p>
          <a:p>
            <a:r>
              <a:rPr lang="en-US" sz="1800"/>
              <a:t>Seasonal sales</a:t>
            </a:r>
          </a:p>
          <a:p>
            <a:r>
              <a:rPr lang="en-US" sz="1800"/>
              <a:t>Competition</a:t>
            </a:r>
          </a:p>
          <a:p>
            <a:r>
              <a:rPr lang="en-US" sz="1800"/>
              <a:t>Incentives</a:t>
            </a:r>
          </a:p>
          <a:p>
            <a:endParaRPr lang="en-US" sz="1800"/>
          </a:p>
          <a:p>
            <a:endParaRPr lang="en-US" sz="1800"/>
          </a:p>
        </p:txBody>
      </p:sp>
      <p:pic>
        <p:nvPicPr>
          <p:cNvPr id="4" name="Picture 3">
            <a:extLst>
              <a:ext uri="{FF2B5EF4-FFF2-40B4-BE49-F238E27FC236}">
                <a16:creationId xmlns:a16="http://schemas.microsoft.com/office/drawing/2014/main" id="{61B17B23-B29A-5B43-A01D-13AB8619ECD8}"/>
              </a:ext>
            </a:extLst>
          </p:cNvPr>
          <p:cNvPicPr>
            <a:picLocks noChangeAspect="1"/>
          </p:cNvPicPr>
          <p:nvPr/>
        </p:nvPicPr>
        <p:blipFill rotWithShape="1">
          <a:blip r:embed="rId2"/>
          <a:srcRect l="10226" r="28558"/>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6396836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A4110-7702-424B-916B-BE8BC121BF42}"/>
              </a:ext>
            </a:extLst>
          </p:cNvPr>
          <p:cNvSpPr>
            <a:spLocks noGrp="1"/>
          </p:cNvSpPr>
          <p:nvPr>
            <p:ph type="title"/>
          </p:nvPr>
        </p:nvSpPr>
        <p:spPr/>
        <p:txBody>
          <a:bodyPr/>
          <a:lstStyle/>
          <a:p>
            <a:r>
              <a:rPr lang="en-US" dirty="0"/>
              <a:t>Inspiration</a:t>
            </a:r>
          </a:p>
        </p:txBody>
      </p:sp>
      <p:sp>
        <p:nvSpPr>
          <p:cNvPr id="3" name="Content Placeholder 2">
            <a:extLst>
              <a:ext uri="{FF2B5EF4-FFF2-40B4-BE49-F238E27FC236}">
                <a16:creationId xmlns:a16="http://schemas.microsoft.com/office/drawing/2014/main" id="{C5376BEC-7A02-C643-891F-C584940314C0}"/>
              </a:ext>
            </a:extLst>
          </p:cNvPr>
          <p:cNvSpPr>
            <a:spLocks noGrp="1"/>
          </p:cNvSpPr>
          <p:nvPr>
            <p:ph idx="1"/>
          </p:nvPr>
        </p:nvSpPr>
        <p:spPr/>
        <p:txBody>
          <a:bodyPr/>
          <a:lstStyle/>
          <a:p>
            <a:r>
              <a:rPr lang="en-GB" dirty="0">
                <a:hlinkClick r:id="rId2"/>
              </a:rPr>
              <a:t>https://www.ted.com/talks/malcolm_gladwell_choice_happiness_and_spaghetti_sauce?language=en</a:t>
            </a:r>
            <a:endParaRPr lang="en-US" dirty="0"/>
          </a:p>
        </p:txBody>
      </p:sp>
    </p:spTree>
    <p:extLst>
      <p:ext uri="{BB962C8B-B14F-4D97-AF65-F5344CB8AC3E}">
        <p14:creationId xmlns:p14="http://schemas.microsoft.com/office/powerpoint/2010/main" val="24040607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E92F0-7DA2-F84A-AB3C-97E35712E148}"/>
              </a:ext>
            </a:extLst>
          </p:cNvPr>
          <p:cNvSpPr>
            <a:spLocks noGrp="1"/>
          </p:cNvSpPr>
          <p:nvPr>
            <p:ph type="title"/>
          </p:nvPr>
        </p:nvSpPr>
        <p:spPr/>
        <p:txBody>
          <a:bodyPr/>
          <a:lstStyle/>
          <a:p>
            <a:r>
              <a:rPr lang="en-US" dirty="0"/>
              <a:t>Exercise</a:t>
            </a:r>
          </a:p>
        </p:txBody>
      </p:sp>
      <p:sp>
        <p:nvSpPr>
          <p:cNvPr id="3" name="Content Placeholder 2">
            <a:extLst>
              <a:ext uri="{FF2B5EF4-FFF2-40B4-BE49-F238E27FC236}">
                <a16:creationId xmlns:a16="http://schemas.microsoft.com/office/drawing/2014/main" id="{EB2F80FD-51D5-9540-994D-DC163FE564A4}"/>
              </a:ext>
            </a:extLst>
          </p:cNvPr>
          <p:cNvSpPr>
            <a:spLocks noGrp="1"/>
          </p:cNvSpPr>
          <p:nvPr>
            <p:ph idx="1"/>
          </p:nvPr>
        </p:nvSpPr>
        <p:spPr/>
        <p:txBody>
          <a:bodyPr/>
          <a:lstStyle/>
          <a:p>
            <a:pPr marL="0" indent="0">
              <a:buNone/>
            </a:pPr>
            <a:r>
              <a:rPr lang="en-US" dirty="0"/>
              <a:t>Analyze current marketing campaigns</a:t>
            </a:r>
          </a:p>
        </p:txBody>
      </p:sp>
    </p:spTree>
    <p:extLst>
      <p:ext uri="{BB962C8B-B14F-4D97-AF65-F5344CB8AC3E}">
        <p14:creationId xmlns:p14="http://schemas.microsoft.com/office/powerpoint/2010/main" val="32279524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9A137-D4A8-064A-BA8D-DDDB6A52F3A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541E292-260D-414A-BE7B-A7CF0BC02070}"/>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9302307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187F7-01DB-4341-A0D3-E5AB72ACC59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D545C8F-075A-2643-84B8-9AFCA161D564}"/>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4225989730"/>
      </p:ext>
    </p:extLst>
  </p:cSld>
  <p:clrMapOvr>
    <a:masterClrMapping/>
  </p:clrMapOvr>
</p:sld>
</file>

<file path=ppt/theme/theme1.xml><?xml version="1.0" encoding="utf-8"?>
<a:theme xmlns:a="http://schemas.openxmlformats.org/drawingml/2006/main" name="AngleLinesVTI">
  <a:themeElements>
    <a:clrScheme name="AnalogousFromDarkSeedLeftStep">
      <a:dk1>
        <a:srgbClr val="000000"/>
      </a:dk1>
      <a:lt1>
        <a:srgbClr val="FFFFFF"/>
      </a:lt1>
      <a:dk2>
        <a:srgbClr val="311B26"/>
      </a:dk2>
      <a:lt2>
        <a:srgbClr val="F0F3F3"/>
      </a:lt2>
      <a:accent1>
        <a:srgbClr val="C34D55"/>
      </a:accent1>
      <a:accent2>
        <a:srgbClr val="B13B74"/>
      </a:accent2>
      <a:accent3>
        <a:srgbClr val="C34DB8"/>
      </a:accent3>
      <a:accent4>
        <a:srgbClr val="8B3BB1"/>
      </a:accent4>
      <a:accent5>
        <a:srgbClr val="6C4DC3"/>
      </a:accent5>
      <a:accent6>
        <a:srgbClr val="3B4DB1"/>
      </a:accent6>
      <a:hlink>
        <a:srgbClr val="8453C5"/>
      </a:hlink>
      <a:folHlink>
        <a:srgbClr val="7F7F7F"/>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docProps/app.xml><?xml version="1.0" encoding="utf-8"?>
<Properties xmlns="http://schemas.openxmlformats.org/officeDocument/2006/extended-properties" xmlns:vt="http://schemas.openxmlformats.org/officeDocument/2006/docPropsVTypes">
  <TotalTime>32</TotalTime>
  <Words>1021</Words>
  <Application>Microsoft Macintosh PowerPoint</Application>
  <PresentationFormat>Widescreen</PresentationFormat>
  <Paragraphs>185</Paragraphs>
  <Slides>35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Arial</vt:lpstr>
      <vt:lpstr>Univers Condensed Light</vt:lpstr>
      <vt:lpstr>Walbaum Display Light</vt:lpstr>
      <vt:lpstr>AngleLinesVTI</vt:lpstr>
      <vt:lpstr>Lecture 3 Creative Brief and offline media</vt:lpstr>
      <vt:lpstr>Creative brief </vt:lpstr>
      <vt:lpstr>Class exercise </vt:lpstr>
      <vt:lpstr>Brief One</vt:lpstr>
      <vt:lpstr>Brief 2</vt:lpstr>
      <vt:lpstr>So which poster is best? The better the brief the better the output!</vt:lpstr>
      <vt:lpstr>What is a creative brief? </vt:lpstr>
      <vt:lpstr>When might you use one?  </vt:lpstr>
      <vt:lpstr>What makes a bad creative brief</vt:lpstr>
      <vt:lpstr>What does a good creative brief do?</vt:lpstr>
      <vt:lpstr>Elements of a creative brief</vt:lpstr>
      <vt:lpstr>PowerPoint Presentation</vt:lpstr>
      <vt:lpstr>Class task</vt:lpstr>
      <vt:lpstr>But it’s not just a creative brief. We USE briefs for OTHER REASONS</vt:lpstr>
      <vt:lpstr>Offline media, promotion,  negotiation and inspiration</vt:lpstr>
      <vt:lpstr>TV Creative </vt:lpstr>
      <vt:lpstr>TV Booking</vt:lpstr>
      <vt:lpstr>Tools and measuring</vt:lpstr>
      <vt:lpstr>Class exercise – TV ads</vt:lpstr>
      <vt:lpstr>Radio</vt:lpstr>
      <vt:lpstr>Press/Magazines</vt:lpstr>
      <vt:lpstr>Doordrop</vt:lpstr>
      <vt:lpstr>Direct Mail</vt:lpstr>
      <vt:lpstr>Guerrilla and experiential  marketing </vt:lpstr>
      <vt:lpstr>Types of guerrilla marketing </vt:lpstr>
      <vt:lpstr>Why? </vt:lpstr>
      <vt:lpstr>Examples</vt:lpstr>
      <vt:lpstr>Negotiations</vt:lpstr>
      <vt:lpstr>How</vt:lpstr>
      <vt:lpstr>Promotions</vt:lpstr>
      <vt:lpstr>Examples of promotional campaigns</vt:lpstr>
      <vt:lpstr>Inspiration</vt:lpstr>
      <vt:lpstr>Exercise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3 Creative Brief and offline media</dc:title>
  <dc:creator>Sarah Campodonic</dc:creator>
  <cp:lastModifiedBy>Sarah Campodonic</cp:lastModifiedBy>
  <cp:revision>3</cp:revision>
  <dcterms:created xsi:type="dcterms:W3CDTF">2021-02-08T21:22:56Z</dcterms:created>
  <dcterms:modified xsi:type="dcterms:W3CDTF">2021-02-08T21:54:59Z</dcterms:modified>
</cp:coreProperties>
</file>