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g" ContentType="image/png"/>
  <Default Extension="png" ContentType="image/png"/>
  <Default Extension="rels" ContentType="application/vnd.openxmlformats-package.relationships+xml"/>
  <Default Extension="svg" ContentType="image/svg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media/image4.jpg" ContentType="image/jpeg"/>
  <Override PartName="/ppt/media/image5.jpg" ContentType="image/jpeg"/>
  <Override PartName="/ppt/media/image6.jpg" ContentType="image/jpeg"/>
  <Override PartName="/ppt/media/image7.jpg" ContentType="image/jpeg"/>
  <Override PartName="/ppt/media/image8.jpg" ContentType="image/jpeg"/>
  <Override PartName="/ppt/media/image9.jpg" ContentType="image/jpeg"/>
  <Override PartName="/ppt/media/image10.jpg" ContentType="image/jpeg"/>
  <Override PartName="/ppt/media/image11.jpg" ContentType="image/jpeg"/>
  <Override PartName="/ppt/media/image12.jpg" ContentType="image/jpeg"/>
  <Override PartName="/ppt/media/image13.jpg" ContentType="image/jpeg"/>
  <Override PartName="/ppt/media/image14.jpg" ContentType="image/jpeg"/>
  <Override PartName="/ppt/media/image15.jpg" ContentType="image/jpeg"/>
  <Override PartName="/ppt/media/image17.jpg" ContentType="image/jpeg"/>
  <Override PartName="/ppt/media/image18.jpg" ContentType="image/jpeg"/>
  <Override PartName="/ppt/media/image19.jpg" ContentType="image/jpeg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5" r:id="rId1"/>
  </p:sldMasterIdLst>
  <p:notesMasterIdLst>
    <p:notesMasterId r:id="rId17"/>
  </p:notesMasterIdLst>
  <p:sldIdLst>
    <p:sldId id="268" r:id="rId2"/>
    <p:sldId id="266" r:id="rId3"/>
    <p:sldId id="281" r:id="rId4"/>
    <p:sldId id="283" r:id="rId5"/>
    <p:sldId id="278" r:id="rId6"/>
    <p:sldId id="285" r:id="rId7"/>
    <p:sldId id="279" r:id="rId8"/>
    <p:sldId id="272" r:id="rId9"/>
    <p:sldId id="284" r:id="rId10"/>
    <p:sldId id="262" r:id="rId11"/>
    <p:sldId id="287" r:id="rId12"/>
    <p:sldId id="288" r:id="rId13"/>
    <p:sldId id="289" r:id="rId14"/>
    <p:sldId id="290" r:id="rId15"/>
    <p:sldId id="28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rmani Shakir" initials="AS" lastIdx="5" clrIdx="0">
    <p:extLst>
      <p:ext uri="{19B8F6BF-5375-455C-9EA6-DF929625EA0E}">
        <p15:presenceInfo xmlns:p15="http://schemas.microsoft.com/office/powerpoint/2012/main" userId="c0316839f95c248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C7912B-E9AE-4668-AD11-3EDC8C5F8E1D}" v="44" dt="2020-01-09T22:28:25.7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63" autoAdjust="0"/>
    <p:restoredTop sz="94249" autoAdjust="0"/>
  </p:normalViewPr>
  <p:slideViewPr>
    <p:cSldViewPr snapToGrid="0">
      <p:cViewPr>
        <p:scale>
          <a:sx n="78" d="100"/>
          <a:sy n="78" d="100"/>
        </p:scale>
        <p:origin x="312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AB798A-225D-4191-9631-02CD2D0A2540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BDC179-998E-41DC-AB26-66DC0369F53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2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0824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103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7770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6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369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4212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195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846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050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7106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889267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1598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6480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8434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928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81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802F1-BF65-4CCF-9234-3EA67343CDA2}" type="datetimeFigureOut">
              <a:rPr lang="en-GB" smtClean="0"/>
              <a:t>08/01/2020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AB9BA17-7E03-41F3-8D66-2F9A1A43BAA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561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87" r:id="rId2"/>
    <p:sldLayoutId id="2147483888" r:id="rId3"/>
    <p:sldLayoutId id="2147483889" r:id="rId4"/>
    <p:sldLayoutId id="2147483890" r:id="rId5"/>
    <p:sldLayoutId id="2147483891" r:id="rId6"/>
    <p:sldLayoutId id="2147483892" r:id="rId7"/>
    <p:sldLayoutId id="2147483893" r:id="rId8"/>
    <p:sldLayoutId id="2147483894" r:id="rId9"/>
    <p:sldLayoutId id="2147483895" r:id="rId10"/>
    <p:sldLayoutId id="2147483896" r:id="rId11"/>
    <p:sldLayoutId id="2147483897" r:id="rId12"/>
    <p:sldLayoutId id="2147483898" r:id="rId13"/>
    <p:sldLayoutId id="2147483899" r:id="rId14"/>
    <p:sldLayoutId id="2147483900" r:id="rId15"/>
    <p:sldLayoutId id="21474839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0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" name="Group 44">
            <a:extLst>
              <a:ext uri="{FF2B5EF4-FFF2-40B4-BE49-F238E27FC236}">
                <a16:creationId xmlns:a16="http://schemas.microsoft.com/office/drawing/2014/main" id="{D6280969-F024-466D-A1DB-4F848C51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63FDD802-E6D8-4979-A1B9-BA705AE4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BDE509DD-4B76-45F0-8144-02F1D7E1A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Rectangle 23">
              <a:extLst>
                <a:ext uri="{FF2B5EF4-FFF2-40B4-BE49-F238E27FC236}">
                  <a16:creationId xmlns:a16="http://schemas.microsoft.com/office/drawing/2014/main" id="{FEAEFD53-0220-48B1-9EA8-3EAE151E8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Rectangle 25">
              <a:extLst>
                <a:ext uri="{FF2B5EF4-FFF2-40B4-BE49-F238E27FC236}">
                  <a16:creationId xmlns:a16="http://schemas.microsoft.com/office/drawing/2014/main" id="{92E7FABD-916D-4FF9-B5F3-44E53AFD39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0" name="Isosceles Triangle 49">
              <a:extLst>
                <a:ext uri="{FF2B5EF4-FFF2-40B4-BE49-F238E27FC236}">
                  <a16:creationId xmlns:a16="http://schemas.microsoft.com/office/drawing/2014/main" id="{826F9772-AEFE-4C6D-82B6-1207069B86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1" name="Rectangle 27">
              <a:extLst>
                <a:ext uri="{FF2B5EF4-FFF2-40B4-BE49-F238E27FC236}">
                  <a16:creationId xmlns:a16="http://schemas.microsoft.com/office/drawing/2014/main" id="{ACFBF3A9-B76A-4B4B-B6D7-CA4651F5C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2" name="Rectangle 28">
              <a:extLst>
                <a:ext uri="{FF2B5EF4-FFF2-40B4-BE49-F238E27FC236}">
                  <a16:creationId xmlns:a16="http://schemas.microsoft.com/office/drawing/2014/main" id="{BF0FAA0A-B682-4A83-BDD8-BCE0AB41C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Rectangle 29">
              <a:extLst>
                <a:ext uri="{FF2B5EF4-FFF2-40B4-BE49-F238E27FC236}">
                  <a16:creationId xmlns:a16="http://schemas.microsoft.com/office/drawing/2014/main" id="{7874A013-E5E2-4AE1-8E93-029A2B41EB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4355329E-E608-4F7A-B4EF-8FEF07D75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53D9BFDF-B250-44FF-9BD7-C204EFBFC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40E851A7-CA90-4733-A861-B2D50164914D}"/>
              </a:ext>
            </a:extLst>
          </p:cNvPr>
          <p:cNvSpPr txBox="1"/>
          <p:nvPr/>
        </p:nvSpPr>
        <p:spPr>
          <a:xfrm>
            <a:off x="676746" y="609600"/>
            <a:ext cx="3729076" cy="1320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u="sng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Government guidelines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2B37D4-125B-4CFC-888A-68CA3EB0BB83}"/>
              </a:ext>
            </a:extLst>
          </p:cNvPr>
          <p:cNvSpPr/>
          <p:nvPr/>
        </p:nvSpPr>
        <p:spPr>
          <a:xfrm>
            <a:off x="685167" y="2160589"/>
            <a:ext cx="3720916" cy="35607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7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Children under 4 years should avoid all sugar</a:t>
            </a:r>
          </a:p>
          <a:p>
            <a:pPr marL="342900" lvl="0"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7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Children aged 4 to 6 should have no more  than 19g of free sugars a day (5 sugar cubes) </a:t>
            </a:r>
          </a:p>
          <a:p>
            <a:pPr marL="342900"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7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US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Children aged 7 to 10 should have no more than 24g of free sugars a day (6 sugar cubes)</a:t>
            </a:r>
          </a:p>
          <a:p>
            <a:pPr lvl="0"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endParaRPr lang="en-US" sz="17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pic>
        <p:nvPicPr>
          <p:cNvPr id="7" name="Picture 6" descr="A picture containing indoor, table, food, keyboard&#10;&#10;Description automatically generated">
            <a:extLst>
              <a:ext uri="{FF2B5EF4-FFF2-40B4-BE49-F238E27FC236}">
                <a16:creationId xmlns:a16="http://schemas.microsoft.com/office/drawing/2014/main" id="{AB17C521-B1E8-4FC6-AB6B-2F2741E7CD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33" r="-2" b="-2"/>
          <a:stretch/>
        </p:blipFill>
        <p:spPr>
          <a:xfrm>
            <a:off x="4654035" y="1184497"/>
            <a:ext cx="4602747" cy="3984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2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 descr="Man">
            <a:extLst>
              <a:ext uri="{FF2B5EF4-FFF2-40B4-BE49-F238E27FC236}">
                <a16:creationId xmlns:a16="http://schemas.microsoft.com/office/drawing/2014/main" id="{C2C07212-1C13-4C98-A450-666705F204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52689" y="1561514"/>
            <a:ext cx="5387926" cy="4375052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074ADCA8-2D0D-4C5A-846F-6F54541D4A25}"/>
              </a:ext>
            </a:extLst>
          </p:cNvPr>
          <p:cNvSpPr/>
          <p:nvPr/>
        </p:nvSpPr>
        <p:spPr>
          <a:xfrm>
            <a:off x="1927274" y="1800665"/>
            <a:ext cx="3362177" cy="12660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9357E78C-461E-435A-B8B0-8005DB9B1310}"/>
              </a:ext>
            </a:extLst>
          </p:cNvPr>
          <p:cNvSpPr/>
          <p:nvPr/>
        </p:nvSpPr>
        <p:spPr>
          <a:xfrm>
            <a:off x="6096000" y="2743200"/>
            <a:ext cx="3666978" cy="1828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75571ECF-58A1-4902-9A2D-4FF5CB55B934}"/>
              </a:ext>
            </a:extLst>
          </p:cNvPr>
          <p:cNvSpPr/>
          <p:nvPr/>
        </p:nvSpPr>
        <p:spPr>
          <a:xfrm>
            <a:off x="6096000" y="3826412"/>
            <a:ext cx="2119532" cy="1828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59760D69-B940-44CB-8330-85760BC75BE5}"/>
              </a:ext>
            </a:extLst>
          </p:cNvPr>
          <p:cNvSpPr/>
          <p:nvPr/>
        </p:nvSpPr>
        <p:spPr>
          <a:xfrm>
            <a:off x="5908431" y="1927275"/>
            <a:ext cx="1617784" cy="12660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97E466-20B1-4479-9A4C-99E2580E9FB8}"/>
              </a:ext>
            </a:extLst>
          </p:cNvPr>
          <p:cNvSpPr txBox="1"/>
          <p:nvPr/>
        </p:nvSpPr>
        <p:spPr>
          <a:xfrm>
            <a:off x="0" y="1921206"/>
            <a:ext cx="29542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mood swings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Fatigue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Headaches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Anxiety &amp; Depression.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ADHD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59566A-1ECA-4CB4-98CA-D6C4FF4E865E}"/>
              </a:ext>
            </a:extLst>
          </p:cNvPr>
          <p:cNvSpPr txBox="1"/>
          <p:nvPr/>
        </p:nvSpPr>
        <p:spPr>
          <a:xfrm>
            <a:off x="7652827" y="1706617"/>
            <a:ext cx="39676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Dental cavities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Gum disease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Tooth loss</a:t>
            </a:r>
          </a:p>
          <a:p>
            <a:endParaRPr lang="en-GB" dirty="0">
              <a:latin typeface="Arial Nova" panose="020B0504020202020204" pitchFamily="34" charset="0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B42F7BB-BE10-4968-9404-581B91DF17A3}"/>
              </a:ext>
            </a:extLst>
          </p:cNvPr>
          <p:cNvSpPr txBox="1"/>
          <p:nvPr/>
        </p:nvSpPr>
        <p:spPr>
          <a:xfrm>
            <a:off x="840659" y="590843"/>
            <a:ext cx="86128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u="sng" dirty="0">
                <a:solidFill>
                  <a:schemeClr val="accent2">
                    <a:lumMod val="50000"/>
                  </a:schemeClr>
                </a:solidFill>
              </a:rPr>
              <a:t>The negative Effect Sugar has on Children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175864-F4A9-49FF-BA42-EDBB27363BB6}"/>
              </a:ext>
            </a:extLst>
          </p:cNvPr>
          <p:cNvSpPr txBox="1"/>
          <p:nvPr/>
        </p:nvSpPr>
        <p:spPr>
          <a:xfrm>
            <a:off x="9242474" y="2926080"/>
            <a:ext cx="2729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Heart Disease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564132-649D-412B-BDFC-05268E776EEC}"/>
              </a:ext>
            </a:extLst>
          </p:cNvPr>
          <p:cNvSpPr txBox="1"/>
          <p:nvPr/>
        </p:nvSpPr>
        <p:spPr>
          <a:xfrm>
            <a:off x="8215533" y="3826412"/>
            <a:ext cx="22930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Diabetes type 2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1EC46666-08DD-4519-A161-75E2C6E74CFA}"/>
              </a:ext>
            </a:extLst>
          </p:cNvPr>
          <p:cNvSpPr/>
          <p:nvPr/>
        </p:nvSpPr>
        <p:spPr>
          <a:xfrm>
            <a:off x="1927274" y="4754880"/>
            <a:ext cx="3179298" cy="17584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6A6C00-80F8-4440-A203-33FEAA7C52CB}"/>
              </a:ext>
            </a:extLst>
          </p:cNvPr>
          <p:cNvSpPr txBox="1"/>
          <p:nvPr/>
        </p:nvSpPr>
        <p:spPr>
          <a:xfrm>
            <a:off x="675248" y="4754879"/>
            <a:ext cx="15755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Obesity</a:t>
            </a:r>
            <a:r>
              <a:rPr lang="en-GB" dirty="0"/>
              <a:t> 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9D29432-9837-42E1-8BEA-D3F117A68F5F}"/>
              </a:ext>
            </a:extLst>
          </p:cNvPr>
          <p:cNvSpPr/>
          <p:nvPr/>
        </p:nvSpPr>
        <p:spPr>
          <a:xfrm>
            <a:off x="2518118" y="3826413"/>
            <a:ext cx="2555632" cy="1828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50706C2-C2D4-4DB9-AE45-D136879EE7A7}"/>
              </a:ext>
            </a:extLst>
          </p:cNvPr>
          <p:cNvSpPr txBox="1"/>
          <p:nvPr/>
        </p:nvSpPr>
        <p:spPr>
          <a:xfrm>
            <a:off x="379827" y="4003224"/>
            <a:ext cx="295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 Nova" panose="020B0504020202020204" pitchFamily="34" charset="0"/>
              </a:rPr>
              <a:t>Weaker immunity</a:t>
            </a:r>
          </a:p>
        </p:txBody>
      </p:sp>
    </p:spTree>
    <p:extLst>
      <p:ext uri="{BB962C8B-B14F-4D97-AF65-F5344CB8AC3E}">
        <p14:creationId xmlns:p14="http://schemas.microsoft.com/office/powerpoint/2010/main" val="2004698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8BC28AFC-0E3F-499F-8747-F2AD0F0ABB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970" y="590844"/>
            <a:ext cx="9276734" cy="5740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563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D25CDB54-370B-4D61-86F6-18760673EF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32735"/>
            <a:ext cx="12217137" cy="716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80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AC7FDA-8AB9-470F-B37A-FEB886FDF6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182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cture containing box, rug&#10;&#10;Description automatically generated">
            <a:extLst>
              <a:ext uri="{FF2B5EF4-FFF2-40B4-BE49-F238E27FC236}">
                <a16:creationId xmlns:a16="http://schemas.microsoft.com/office/drawing/2014/main" id="{51E5E44B-1BB8-4D8A-BB52-D552847E42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80" b="16468"/>
          <a:stretch/>
        </p:blipFill>
        <p:spPr>
          <a:xfrm>
            <a:off x="-19168" y="104173"/>
            <a:ext cx="3263813" cy="2441928"/>
          </a:xfrm>
          <a:custGeom>
            <a:avLst/>
            <a:gdLst>
              <a:gd name="connsiteX0" fmla="*/ 0 w 3255403"/>
              <a:gd name="connsiteY0" fmla="*/ 0 h 2505456"/>
              <a:gd name="connsiteX1" fmla="*/ 3255403 w 3255403"/>
              <a:gd name="connsiteY1" fmla="*/ 0 h 2505456"/>
              <a:gd name="connsiteX2" fmla="*/ 2094477 w 3255403"/>
              <a:gd name="connsiteY2" fmla="*/ 2505456 h 2505456"/>
              <a:gd name="connsiteX3" fmla="*/ 0 w 3255403"/>
              <a:gd name="connsiteY3" fmla="*/ 250545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5403" h="2505456">
                <a:moveTo>
                  <a:pt x="0" y="0"/>
                </a:moveTo>
                <a:lnTo>
                  <a:pt x="3255403" y="0"/>
                </a:lnTo>
                <a:lnTo>
                  <a:pt x="2094477" y="2505456"/>
                </a:lnTo>
                <a:lnTo>
                  <a:pt x="0" y="2505456"/>
                </a:lnTo>
                <a:close/>
              </a:path>
            </a:pathLst>
          </a:custGeom>
        </p:spPr>
      </p:pic>
      <p:pic>
        <p:nvPicPr>
          <p:cNvPr id="13" name="Picture 12" descr="A picture containing different, table, display, room&#10;&#10;Description automatically generated">
            <a:extLst>
              <a:ext uri="{FF2B5EF4-FFF2-40B4-BE49-F238E27FC236}">
                <a16:creationId xmlns:a16="http://schemas.microsoft.com/office/drawing/2014/main" id="{C5D10F56-2C25-46B2-89DA-FC4665C42B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594" r="-3" b="7357"/>
          <a:stretch/>
        </p:blipFill>
        <p:spPr>
          <a:xfrm>
            <a:off x="7381876" y="10"/>
            <a:ext cx="4810125" cy="2501827"/>
          </a:xfrm>
          <a:custGeom>
            <a:avLst/>
            <a:gdLst>
              <a:gd name="connsiteX0" fmla="*/ 1159248 w 4810125"/>
              <a:gd name="connsiteY0" fmla="*/ 0 h 2501837"/>
              <a:gd name="connsiteX1" fmla="*/ 4810125 w 4810125"/>
              <a:gd name="connsiteY1" fmla="*/ 0 h 2501837"/>
              <a:gd name="connsiteX2" fmla="*/ 4810125 w 4810125"/>
              <a:gd name="connsiteY2" fmla="*/ 2501837 h 2501837"/>
              <a:gd name="connsiteX3" fmla="*/ 0 w 4810125"/>
              <a:gd name="connsiteY3" fmla="*/ 2501837 h 2501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0125" h="2501837">
                <a:moveTo>
                  <a:pt x="1159248" y="0"/>
                </a:moveTo>
                <a:lnTo>
                  <a:pt x="4810125" y="0"/>
                </a:lnTo>
                <a:lnTo>
                  <a:pt x="4810125" y="2501837"/>
                </a:lnTo>
                <a:lnTo>
                  <a:pt x="0" y="2501837"/>
                </a:lnTo>
                <a:close/>
              </a:path>
            </a:pathLst>
          </a:custGeo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628D0424-0554-47C2-8198-7C9CA6F472A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61" r="-2" b="29538"/>
          <a:stretch/>
        </p:blipFill>
        <p:spPr>
          <a:xfrm>
            <a:off x="4675537" y="-6235"/>
            <a:ext cx="3677817" cy="2505456"/>
          </a:xfrm>
          <a:custGeom>
            <a:avLst/>
            <a:gdLst>
              <a:gd name="connsiteX0" fmla="*/ 1160926 w 3677817"/>
              <a:gd name="connsiteY0" fmla="*/ 0 h 2505456"/>
              <a:gd name="connsiteX1" fmla="*/ 3677817 w 3677817"/>
              <a:gd name="connsiteY1" fmla="*/ 0 h 2505456"/>
              <a:gd name="connsiteX2" fmla="*/ 2516891 w 3677817"/>
              <a:gd name="connsiteY2" fmla="*/ 2505456 h 2505456"/>
              <a:gd name="connsiteX3" fmla="*/ 0 w 3677817"/>
              <a:gd name="connsiteY3" fmla="*/ 2505456 h 2505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7817" h="2505456">
                <a:moveTo>
                  <a:pt x="1160926" y="0"/>
                </a:moveTo>
                <a:lnTo>
                  <a:pt x="3677817" y="0"/>
                </a:lnTo>
                <a:lnTo>
                  <a:pt x="2516891" y="2505456"/>
                </a:lnTo>
                <a:lnTo>
                  <a:pt x="0" y="2505456"/>
                </a:lnTo>
                <a:close/>
              </a:path>
            </a:pathLst>
          </a:custGeom>
        </p:spPr>
      </p:pic>
      <p:pic>
        <p:nvPicPr>
          <p:cNvPr id="5" name="Picture 4" descr="A picture containing food&#10;&#10;Description automatically generated">
            <a:extLst>
              <a:ext uri="{FF2B5EF4-FFF2-40B4-BE49-F238E27FC236}">
                <a16:creationId xmlns:a16="http://schemas.microsoft.com/office/drawing/2014/main" id="{22ADD468-97EF-4218-A5CF-A20F755A319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435" r="-2" b="15020"/>
          <a:stretch/>
        </p:blipFill>
        <p:spPr>
          <a:xfrm>
            <a:off x="132737" y="2660089"/>
            <a:ext cx="7122523" cy="4197911"/>
          </a:xfrm>
          <a:custGeom>
            <a:avLst/>
            <a:gdLst>
              <a:gd name="connsiteX0" fmla="*/ 0 w 7122523"/>
              <a:gd name="connsiteY0" fmla="*/ 0 h 4197911"/>
              <a:gd name="connsiteX1" fmla="*/ 7122523 w 7122523"/>
              <a:gd name="connsiteY1" fmla="*/ 0 h 4197911"/>
              <a:gd name="connsiteX2" fmla="*/ 5177382 w 7122523"/>
              <a:gd name="connsiteY2" fmla="*/ 4197911 h 4197911"/>
              <a:gd name="connsiteX3" fmla="*/ 5171159 w 7122523"/>
              <a:gd name="connsiteY3" fmla="*/ 4197911 h 4197911"/>
              <a:gd name="connsiteX4" fmla="*/ 3981368 w 7122523"/>
              <a:gd name="connsiteY4" fmla="*/ 4197911 h 4197911"/>
              <a:gd name="connsiteX5" fmla="*/ 2331323 w 7122523"/>
              <a:gd name="connsiteY5" fmla="*/ 4197911 h 4197911"/>
              <a:gd name="connsiteX6" fmla="*/ 0 w 7122523"/>
              <a:gd name="connsiteY6" fmla="*/ 4197911 h 4197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22523" h="4197911">
                <a:moveTo>
                  <a:pt x="0" y="0"/>
                </a:moveTo>
                <a:lnTo>
                  <a:pt x="7122523" y="0"/>
                </a:lnTo>
                <a:lnTo>
                  <a:pt x="5177382" y="4197911"/>
                </a:lnTo>
                <a:lnTo>
                  <a:pt x="5171159" y="4197911"/>
                </a:lnTo>
                <a:lnTo>
                  <a:pt x="3981368" y="4197911"/>
                </a:lnTo>
                <a:lnTo>
                  <a:pt x="2331323" y="4197911"/>
                </a:lnTo>
                <a:lnTo>
                  <a:pt x="0" y="4197911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C51E18D-DA7E-4148-B1A9-BECF51B29A03}"/>
              </a:ext>
            </a:extLst>
          </p:cNvPr>
          <p:cNvSpPr txBox="1"/>
          <p:nvPr/>
        </p:nvSpPr>
        <p:spPr>
          <a:xfrm>
            <a:off x="6619164" y="4189864"/>
            <a:ext cx="4997354" cy="216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Sugar Family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ED73782-8BC9-4C19-961C-48CC14C31E0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452" r="-2" b="18842"/>
          <a:stretch/>
        </p:blipFill>
        <p:spPr>
          <a:xfrm>
            <a:off x="2261968" y="10"/>
            <a:ext cx="3393943" cy="2502833"/>
          </a:xfrm>
          <a:custGeom>
            <a:avLst/>
            <a:gdLst>
              <a:gd name="connsiteX0" fmla="*/ 1159715 w 3393943"/>
              <a:gd name="connsiteY0" fmla="*/ 0 h 2502843"/>
              <a:gd name="connsiteX1" fmla="*/ 3393943 w 3393943"/>
              <a:gd name="connsiteY1" fmla="*/ 0 h 2502843"/>
              <a:gd name="connsiteX2" fmla="*/ 2234228 w 3393943"/>
              <a:gd name="connsiteY2" fmla="*/ 2502843 h 2502843"/>
              <a:gd name="connsiteX3" fmla="*/ 0 w 3393943"/>
              <a:gd name="connsiteY3" fmla="*/ 2502843 h 2502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93943" h="2502843">
                <a:moveTo>
                  <a:pt x="1159715" y="0"/>
                </a:moveTo>
                <a:lnTo>
                  <a:pt x="3393943" y="0"/>
                </a:lnTo>
                <a:lnTo>
                  <a:pt x="2234228" y="2502843"/>
                </a:lnTo>
                <a:lnTo>
                  <a:pt x="0" y="2502843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1531B1-BA6D-466B-BC69-F7F0EFDFBE0E}"/>
              </a:ext>
            </a:extLst>
          </p:cNvPr>
          <p:cNvSpPr txBox="1"/>
          <p:nvPr/>
        </p:nvSpPr>
        <p:spPr>
          <a:xfrm>
            <a:off x="450166" y="2419643"/>
            <a:ext cx="344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073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5167749A-77B8-487F-8B9D-35F8F242F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4" y="196948"/>
            <a:ext cx="4982308" cy="6448278"/>
          </a:xfrm>
          <a:prstGeom prst="rect">
            <a:avLst/>
          </a:pr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22B57E7-75A7-4E21-8E01-F0B99BDBA7BD}"/>
              </a:ext>
            </a:extLst>
          </p:cNvPr>
          <p:cNvCxnSpPr>
            <a:cxnSpLocks/>
          </p:cNvCxnSpPr>
          <p:nvPr/>
        </p:nvCxnSpPr>
        <p:spPr>
          <a:xfrm flipH="1">
            <a:off x="3959178" y="3126658"/>
            <a:ext cx="1261750" cy="366577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D1C4C0D9-F75F-4559-8910-9542BF05A691}"/>
              </a:ext>
            </a:extLst>
          </p:cNvPr>
          <p:cNvSpPr txBox="1"/>
          <p:nvPr/>
        </p:nvSpPr>
        <p:spPr>
          <a:xfrm>
            <a:off x="5080783" y="1917289"/>
            <a:ext cx="498230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teaspoon of sugar is equal to 4 grams.</a:t>
            </a: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calculating the number of teaspoons “Of which sugars”  then dividing the number by 4 will give the result of how much sugar is in the product.</a:t>
            </a:r>
          </a:p>
          <a:p>
            <a:endParaRPr lang="en-GB" sz="2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Monster energy drink contains 12 teaspoons of sugar.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6A0083-E4A2-4D75-A41B-42322C065E9A}"/>
              </a:ext>
            </a:extLst>
          </p:cNvPr>
          <p:cNvSpPr txBox="1"/>
          <p:nvPr/>
        </p:nvSpPr>
        <p:spPr>
          <a:xfrm>
            <a:off x="5220929" y="164480"/>
            <a:ext cx="43950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Understanding the sugar content</a:t>
            </a:r>
          </a:p>
        </p:txBody>
      </p:sp>
    </p:spTree>
    <p:extLst>
      <p:ext uri="{BB962C8B-B14F-4D97-AF65-F5344CB8AC3E}">
        <p14:creationId xmlns:p14="http://schemas.microsoft.com/office/powerpoint/2010/main" val="186513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5E7C6FB2-8D54-49F6-AD99-A87D2F9F3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5B78F7DD-4E31-4D90-A237-C5FA3FF019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A3D78EB-B8AB-4890-ACB5-626E6E7BE1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DA4F4A4B-F440-4349-B8D1-38D37838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Rectangle 23">
              <a:extLst>
                <a:ext uri="{FF2B5EF4-FFF2-40B4-BE49-F238E27FC236}">
                  <a16:creationId xmlns:a16="http://schemas.microsoft.com/office/drawing/2014/main" id="{7E064F14-13AA-4DD6-BDD4-8BF234A00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Rectangle 25">
              <a:extLst>
                <a:ext uri="{FF2B5EF4-FFF2-40B4-BE49-F238E27FC236}">
                  <a16:creationId xmlns:a16="http://schemas.microsoft.com/office/drawing/2014/main" id="{3D1524CF-30E5-4311-8FBF-6345A3E94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B3165A77-5FB0-4E9A-853A-D3349DD75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27">
              <a:extLst>
                <a:ext uri="{FF2B5EF4-FFF2-40B4-BE49-F238E27FC236}">
                  <a16:creationId xmlns:a16="http://schemas.microsoft.com/office/drawing/2014/main" id="{538B3FC4-8BCC-417E-BAC3-6E67F3BC6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Rectangle 28">
              <a:extLst>
                <a:ext uri="{FF2B5EF4-FFF2-40B4-BE49-F238E27FC236}">
                  <a16:creationId xmlns:a16="http://schemas.microsoft.com/office/drawing/2014/main" id="{843B7FC9-43EB-439E-ACC6-EF2819C585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0" name="Rectangle 29">
              <a:extLst>
                <a:ext uri="{FF2B5EF4-FFF2-40B4-BE49-F238E27FC236}">
                  <a16:creationId xmlns:a16="http://schemas.microsoft.com/office/drawing/2014/main" id="{4D6E9D09-8AAF-4A1E-B186-878965EB6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60">
              <a:extLst>
                <a:ext uri="{FF2B5EF4-FFF2-40B4-BE49-F238E27FC236}">
                  <a16:creationId xmlns:a16="http://schemas.microsoft.com/office/drawing/2014/main" id="{5F2191CB-1129-4C0F-BCBE-ADCFF12A6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1" name="Picture 10" descr="A picture containing yellow, orange, food, man&#10;&#10;Description automatically generated">
            <a:extLst>
              <a:ext uri="{FF2B5EF4-FFF2-40B4-BE49-F238E27FC236}">
                <a16:creationId xmlns:a16="http://schemas.microsoft.com/office/drawing/2014/main" id="{57D79006-17F5-4B83-9307-3ADE47B500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13" r="21771"/>
          <a:stretch/>
        </p:blipFill>
        <p:spPr>
          <a:xfrm>
            <a:off x="4090014" y="10"/>
            <a:ext cx="3697566" cy="6857990"/>
          </a:xfrm>
          <a:custGeom>
            <a:avLst/>
            <a:gdLst>
              <a:gd name="connsiteX0" fmla="*/ 337168 w 3697566"/>
              <a:gd name="connsiteY0" fmla="*/ 0 h 6858000"/>
              <a:gd name="connsiteX1" fmla="*/ 2284638 w 3697566"/>
              <a:gd name="connsiteY1" fmla="*/ 0 h 6858000"/>
              <a:gd name="connsiteX2" fmla="*/ 3697566 w 3697566"/>
              <a:gd name="connsiteY2" fmla="*/ 4481876 h 6858000"/>
              <a:gd name="connsiteX3" fmla="*/ 1951872 w 3697566"/>
              <a:gd name="connsiteY3" fmla="*/ 6858000 h 6858000"/>
              <a:gd name="connsiteX4" fmla="*/ 0 w 3697566"/>
              <a:gd name="connsiteY4" fmla="*/ 6858000 h 6858000"/>
              <a:gd name="connsiteX5" fmla="*/ 1752136 w 3697566"/>
              <a:gd name="connsiteY5" fmla="*/ 4473109 h 6858000"/>
              <a:gd name="connsiteX6" fmla="*/ 1745883 w 3697566"/>
              <a:gd name="connsiteY6" fmla="*/ 446851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97566" h="6858000">
                <a:moveTo>
                  <a:pt x="337168" y="0"/>
                </a:moveTo>
                <a:lnTo>
                  <a:pt x="2284638" y="0"/>
                </a:lnTo>
                <a:lnTo>
                  <a:pt x="3697566" y="4481876"/>
                </a:lnTo>
                <a:lnTo>
                  <a:pt x="1951872" y="6858000"/>
                </a:lnTo>
                <a:lnTo>
                  <a:pt x="0" y="6858000"/>
                </a:lnTo>
                <a:lnTo>
                  <a:pt x="1752136" y="4473109"/>
                </a:lnTo>
                <a:lnTo>
                  <a:pt x="1745883" y="4468514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4A7E2A-BF07-44E5-8A01-00F55395094B}"/>
              </a:ext>
            </a:extLst>
          </p:cNvPr>
          <p:cNvSpPr txBox="1"/>
          <p:nvPr/>
        </p:nvSpPr>
        <p:spPr>
          <a:xfrm>
            <a:off x="677334" y="2272143"/>
            <a:ext cx="4054717" cy="22998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 dirty="0">
                <a:solidFill>
                  <a:schemeClr val="accent2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Popular Baby pouches contains high levels of sugar</a:t>
            </a:r>
          </a:p>
        </p:txBody>
      </p:sp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4F6BE339-A9CE-494E-AF82-11068D8A16F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46" r="-3" b="-3"/>
          <a:stretch/>
        </p:blipFill>
        <p:spPr>
          <a:xfrm>
            <a:off x="6043243" y="10"/>
            <a:ext cx="3718024" cy="6857990"/>
          </a:xfrm>
          <a:custGeom>
            <a:avLst/>
            <a:gdLst>
              <a:gd name="connsiteX0" fmla="*/ 337168 w 3718024"/>
              <a:gd name="connsiteY0" fmla="*/ 0 h 6858000"/>
              <a:gd name="connsiteX1" fmla="*/ 2306021 w 3718024"/>
              <a:gd name="connsiteY1" fmla="*/ 0 h 6858000"/>
              <a:gd name="connsiteX2" fmla="*/ 3718024 w 3718024"/>
              <a:gd name="connsiteY2" fmla="*/ 4478947 h 6858000"/>
              <a:gd name="connsiteX3" fmla="*/ 1970180 w 3718024"/>
              <a:gd name="connsiteY3" fmla="*/ 6858000 h 6858000"/>
              <a:gd name="connsiteX4" fmla="*/ 0 w 3718024"/>
              <a:gd name="connsiteY4" fmla="*/ 6858000 h 6858000"/>
              <a:gd name="connsiteX5" fmla="*/ 1752136 w 3718024"/>
              <a:gd name="connsiteY5" fmla="*/ 4473107 h 6858000"/>
              <a:gd name="connsiteX6" fmla="*/ 1745882 w 3718024"/>
              <a:gd name="connsiteY6" fmla="*/ 446851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18024" h="6858000">
                <a:moveTo>
                  <a:pt x="337168" y="0"/>
                </a:moveTo>
                <a:lnTo>
                  <a:pt x="2306021" y="0"/>
                </a:lnTo>
                <a:lnTo>
                  <a:pt x="3718024" y="4478947"/>
                </a:lnTo>
                <a:lnTo>
                  <a:pt x="1970180" y="6858000"/>
                </a:lnTo>
                <a:lnTo>
                  <a:pt x="0" y="6858000"/>
                </a:lnTo>
                <a:lnTo>
                  <a:pt x="1752136" y="4473107"/>
                </a:lnTo>
                <a:lnTo>
                  <a:pt x="1745882" y="4468512"/>
                </a:lnTo>
                <a:close/>
              </a:path>
            </a:pathLst>
          </a:custGeom>
        </p:spPr>
      </p:pic>
      <p:sp>
        <p:nvSpPr>
          <p:cNvPr id="63" name="Freeform 37">
            <a:extLst>
              <a:ext uri="{FF2B5EF4-FFF2-40B4-BE49-F238E27FC236}">
                <a16:creationId xmlns:a16="http://schemas.microsoft.com/office/drawing/2014/main" id="{593F5CB5-BC64-4FFA-8F76-8E501CC47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30482" y="-10756"/>
            <a:ext cx="1757770" cy="6871044"/>
          </a:xfrm>
          <a:custGeom>
            <a:avLst/>
            <a:gdLst>
              <a:gd name="connsiteX0" fmla="*/ 0 w 1839432"/>
              <a:gd name="connsiteY0" fmla="*/ 0 h 6889898"/>
              <a:gd name="connsiteX1" fmla="*/ 1839432 w 1839432"/>
              <a:gd name="connsiteY1" fmla="*/ 5741582 h 6889898"/>
              <a:gd name="connsiteX2" fmla="*/ 138223 w 1839432"/>
              <a:gd name="connsiteY2" fmla="*/ 6889898 h 6889898"/>
              <a:gd name="connsiteX3" fmla="*/ 138223 w 1839432"/>
              <a:gd name="connsiteY3" fmla="*/ 6889898 h 6889898"/>
              <a:gd name="connsiteX0" fmla="*/ 229422 w 1701209"/>
              <a:gd name="connsiteY0" fmla="*/ 0 h 6871044"/>
              <a:gd name="connsiteX1" fmla="*/ 1701209 w 1701209"/>
              <a:gd name="connsiteY1" fmla="*/ 5722728 h 6871044"/>
              <a:gd name="connsiteX2" fmla="*/ 0 w 1701209"/>
              <a:gd name="connsiteY2" fmla="*/ 6871044 h 6871044"/>
              <a:gd name="connsiteX3" fmla="*/ 0 w 1701209"/>
              <a:gd name="connsiteY3" fmla="*/ 6871044 h 6871044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3" fmla="*/ 0 w 1644648"/>
              <a:gd name="connsiteY3" fmla="*/ 6871044 h 6871044"/>
              <a:gd name="connsiteX0" fmla="*/ 375694 w 1790920"/>
              <a:gd name="connsiteY0" fmla="*/ 0 h 7043462"/>
              <a:gd name="connsiteX1" fmla="*/ 1790920 w 1790920"/>
              <a:gd name="connsiteY1" fmla="*/ 4478390 h 7043462"/>
              <a:gd name="connsiteX2" fmla="*/ 146272 w 1790920"/>
              <a:gd name="connsiteY2" fmla="*/ 6871044 h 7043462"/>
              <a:gd name="connsiteX3" fmla="*/ 61431 w 1790920"/>
              <a:gd name="connsiteY3" fmla="*/ 6852191 h 7043462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0" fmla="*/ 342544 w 1757770"/>
              <a:gd name="connsiteY0" fmla="*/ 0 h 6871044"/>
              <a:gd name="connsiteX1" fmla="*/ 1757770 w 1757770"/>
              <a:gd name="connsiteY1" fmla="*/ 4478390 h 6871044"/>
              <a:gd name="connsiteX2" fmla="*/ 0 w 1757770"/>
              <a:gd name="connsiteY2" fmla="*/ 6871044 h 6871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57770" h="6871044">
                <a:moveTo>
                  <a:pt x="342544" y="0"/>
                </a:moveTo>
                <a:lnTo>
                  <a:pt x="1757770" y="4478390"/>
                </a:lnTo>
                <a:cubicBezTo>
                  <a:pt x="1209554" y="5275941"/>
                  <a:pt x="288248" y="6475411"/>
                  <a:pt x="0" y="6871044"/>
                </a:cubicBezTo>
              </a:path>
            </a:pathLst>
          </a:cu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food, fruit&#10;&#10;Description automatically generated">
            <a:extLst>
              <a:ext uri="{FF2B5EF4-FFF2-40B4-BE49-F238E27FC236}">
                <a16:creationId xmlns:a16="http://schemas.microsoft.com/office/drawing/2014/main" id="{9CB94265-8EBB-4B72-8FBD-C2E0269748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22" r="12444"/>
          <a:stretch/>
        </p:blipFill>
        <p:spPr>
          <a:xfrm>
            <a:off x="7999481" y="10"/>
            <a:ext cx="4192519" cy="6857990"/>
          </a:xfrm>
          <a:custGeom>
            <a:avLst/>
            <a:gdLst>
              <a:gd name="connsiteX0" fmla="*/ 337167 w 4192519"/>
              <a:gd name="connsiteY0" fmla="*/ 0 h 6858000"/>
              <a:gd name="connsiteX1" fmla="*/ 4192519 w 4192519"/>
              <a:gd name="connsiteY1" fmla="*/ 0 h 6858000"/>
              <a:gd name="connsiteX2" fmla="*/ 4192519 w 4192519"/>
              <a:gd name="connsiteY2" fmla="*/ 6858000 h 6858000"/>
              <a:gd name="connsiteX3" fmla="*/ 0 w 4192519"/>
              <a:gd name="connsiteY3" fmla="*/ 6858000 h 6858000"/>
              <a:gd name="connsiteX4" fmla="*/ 1752136 w 4192519"/>
              <a:gd name="connsiteY4" fmla="*/ 4473107 h 6858000"/>
              <a:gd name="connsiteX5" fmla="*/ 1745882 w 4192519"/>
              <a:gd name="connsiteY5" fmla="*/ 446851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92519" h="6858000">
                <a:moveTo>
                  <a:pt x="337167" y="0"/>
                </a:moveTo>
                <a:lnTo>
                  <a:pt x="4192519" y="0"/>
                </a:lnTo>
                <a:lnTo>
                  <a:pt x="4192519" y="6858000"/>
                </a:lnTo>
                <a:lnTo>
                  <a:pt x="0" y="6858000"/>
                </a:lnTo>
                <a:lnTo>
                  <a:pt x="1752136" y="4473107"/>
                </a:lnTo>
                <a:lnTo>
                  <a:pt x="1745882" y="4468513"/>
                </a:lnTo>
                <a:close/>
              </a:path>
            </a:pathLst>
          </a:custGeom>
        </p:spPr>
      </p:pic>
      <p:sp>
        <p:nvSpPr>
          <p:cNvPr id="65" name="Freeform 38">
            <a:extLst>
              <a:ext uri="{FF2B5EF4-FFF2-40B4-BE49-F238E27FC236}">
                <a16:creationId xmlns:a16="http://schemas.microsoft.com/office/drawing/2014/main" id="{2D34FD6F-E281-41BF-8144-5E7253187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1401" y="0"/>
            <a:ext cx="1757770" cy="6871044"/>
          </a:xfrm>
          <a:custGeom>
            <a:avLst/>
            <a:gdLst>
              <a:gd name="connsiteX0" fmla="*/ 0 w 1839432"/>
              <a:gd name="connsiteY0" fmla="*/ 0 h 6889898"/>
              <a:gd name="connsiteX1" fmla="*/ 1839432 w 1839432"/>
              <a:gd name="connsiteY1" fmla="*/ 5741582 h 6889898"/>
              <a:gd name="connsiteX2" fmla="*/ 138223 w 1839432"/>
              <a:gd name="connsiteY2" fmla="*/ 6889898 h 6889898"/>
              <a:gd name="connsiteX3" fmla="*/ 138223 w 1839432"/>
              <a:gd name="connsiteY3" fmla="*/ 6889898 h 6889898"/>
              <a:gd name="connsiteX0" fmla="*/ 229422 w 1701209"/>
              <a:gd name="connsiteY0" fmla="*/ 0 h 6871044"/>
              <a:gd name="connsiteX1" fmla="*/ 1701209 w 1701209"/>
              <a:gd name="connsiteY1" fmla="*/ 5722728 h 6871044"/>
              <a:gd name="connsiteX2" fmla="*/ 0 w 1701209"/>
              <a:gd name="connsiteY2" fmla="*/ 6871044 h 6871044"/>
              <a:gd name="connsiteX3" fmla="*/ 0 w 1701209"/>
              <a:gd name="connsiteY3" fmla="*/ 6871044 h 6871044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3" fmla="*/ 0 w 1644648"/>
              <a:gd name="connsiteY3" fmla="*/ 6871044 h 6871044"/>
              <a:gd name="connsiteX0" fmla="*/ 375694 w 1790920"/>
              <a:gd name="connsiteY0" fmla="*/ 0 h 7043462"/>
              <a:gd name="connsiteX1" fmla="*/ 1790920 w 1790920"/>
              <a:gd name="connsiteY1" fmla="*/ 4478390 h 7043462"/>
              <a:gd name="connsiteX2" fmla="*/ 146272 w 1790920"/>
              <a:gd name="connsiteY2" fmla="*/ 6871044 h 7043462"/>
              <a:gd name="connsiteX3" fmla="*/ 61431 w 1790920"/>
              <a:gd name="connsiteY3" fmla="*/ 6852191 h 7043462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0" fmla="*/ 342544 w 1757770"/>
              <a:gd name="connsiteY0" fmla="*/ 0 h 6871044"/>
              <a:gd name="connsiteX1" fmla="*/ 1757770 w 1757770"/>
              <a:gd name="connsiteY1" fmla="*/ 4478390 h 6871044"/>
              <a:gd name="connsiteX2" fmla="*/ 0 w 1757770"/>
              <a:gd name="connsiteY2" fmla="*/ 6871044 h 6871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57770" h="6871044">
                <a:moveTo>
                  <a:pt x="342544" y="0"/>
                </a:moveTo>
                <a:lnTo>
                  <a:pt x="1757770" y="4478390"/>
                </a:lnTo>
                <a:cubicBezTo>
                  <a:pt x="1209554" y="5275941"/>
                  <a:pt x="288248" y="6475411"/>
                  <a:pt x="0" y="6871044"/>
                </a:cubicBezTo>
              </a:path>
            </a:pathLst>
          </a:cu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8F4728D1-7395-436C-9199-782638D83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58E10D67-31FC-4ECE-A686-4197A85DD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1" name="Rectangle 25">
            <a:extLst>
              <a:ext uri="{FF2B5EF4-FFF2-40B4-BE49-F238E27FC236}">
                <a16:creationId xmlns:a16="http://schemas.microsoft.com/office/drawing/2014/main" id="{037D4DCD-6FFA-4C69-BA53-EE17EEC0F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Isosceles Triangle 24">
            <a:extLst>
              <a:ext uri="{FF2B5EF4-FFF2-40B4-BE49-F238E27FC236}">
                <a16:creationId xmlns:a16="http://schemas.microsoft.com/office/drawing/2014/main" id="{4815693E-44A0-4AD8-9C9A-C0CE2FD49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27">
            <a:extLst>
              <a:ext uri="{FF2B5EF4-FFF2-40B4-BE49-F238E27FC236}">
                <a16:creationId xmlns:a16="http://schemas.microsoft.com/office/drawing/2014/main" id="{350F1882-485A-41EF-9E23-592C00B17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28">
            <a:extLst>
              <a:ext uri="{FF2B5EF4-FFF2-40B4-BE49-F238E27FC236}">
                <a16:creationId xmlns:a16="http://schemas.microsoft.com/office/drawing/2014/main" id="{0C441B9E-BD89-4638-BF58-C894B1D4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29">
            <a:extLst>
              <a:ext uri="{FF2B5EF4-FFF2-40B4-BE49-F238E27FC236}">
                <a16:creationId xmlns:a16="http://schemas.microsoft.com/office/drawing/2014/main" id="{AB70BE39-B77C-465B-956B-008694677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Isosceles Triangle 29">
            <a:extLst>
              <a:ext uri="{FF2B5EF4-FFF2-40B4-BE49-F238E27FC236}">
                <a16:creationId xmlns:a16="http://schemas.microsoft.com/office/drawing/2014/main" id="{F15519D3-8CEC-4806-8646-5DD30C400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439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food, many, bunch, lot&#10;&#10;Description automatically generated">
            <a:extLst>
              <a:ext uri="{FF2B5EF4-FFF2-40B4-BE49-F238E27FC236}">
                <a16:creationId xmlns:a16="http://schemas.microsoft.com/office/drawing/2014/main" id="{F17B40C7-91BE-48D3-AA27-68087334EE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0735" y="147484"/>
            <a:ext cx="12322736" cy="699073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8421240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pattFill prst="pct5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95EF255-CFA7-4C7E-BB0E-93317C6C9DC7}"/>
              </a:ext>
            </a:extLst>
          </p:cNvPr>
          <p:cNvSpPr/>
          <p:nvPr/>
        </p:nvSpPr>
        <p:spPr>
          <a:xfrm>
            <a:off x="663679" y="556736"/>
            <a:ext cx="6773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5400" b="1" i="0" u="none" strike="noStrike">
                <a:solidFill>
                  <a:srgbClr val="0B0C0C"/>
                </a:solidFill>
                <a:effectLst/>
                <a:latin typeface="Aldhabi" panose="020B0604020202020204" pitchFamily="2" charset="-78"/>
                <a:cs typeface="Aldhabi" panose="020B0604020202020204" pitchFamily="2" charset="-78"/>
              </a:rPr>
              <a:t> </a:t>
            </a:r>
            <a:endParaRPr lang="en-GB" sz="5400" dirty="0">
              <a:solidFill>
                <a:schemeClr val="accent2">
                  <a:lumMod val="50000"/>
                </a:schemeClr>
              </a:solidFill>
              <a:latin typeface="Aldhabi" panose="020B0604020202020204" pitchFamily="2" charset="-78"/>
              <a:cs typeface="Aldhabi" panose="020B0604020202020204" pitchFamily="2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B73122-65A9-489E-A795-CF49EC512E9C}"/>
              </a:ext>
            </a:extLst>
          </p:cNvPr>
          <p:cNvSpPr txBox="1"/>
          <p:nvPr/>
        </p:nvSpPr>
        <p:spPr>
          <a:xfrm>
            <a:off x="6819900" y="2209800"/>
            <a:ext cx="4102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D5C5B-04B6-449C-900D-BF513E666680}"/>
              </a:ext>
            </a:extLst>
          </p:cNvPr>
          <p:cNvSpPr txBox="1"/>
          <p:nvPr/>
        </p:nvSpPr>
        <p:spPr>
          <a:xfrm>
            <a:off x="478266" y="581949"/>
            <a:ext cx="83926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policies/ Healthy eating standards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964D68-54E8-4843-A8E1-B26A5FF1D262}"/>
              </a:ext>
            </a:extLst>
          </p:cNvPr>
          <p:cNvSpPr/>
          <p:nvPr/>
        </p:nvSpPr>
        <p:spPr>
          <a:xfrm>
            <a:off x="199723" y="1812125"/>
            <a:ext cx="862414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 for school meals were recently introduced in the UK</a:t>
            </a:r>
          </a:p>
        </p:txBody>
      </p:sp>
      <p:pic>
        <p:nvPicPr>
          <p:cNvPr id="16" name="Picture 15" descr="A picture containing food, table&#10;&#10;Description automatically generated">
            <a:extLst>
              <a:ext uri="{FF2B5EF4-FFF2-40B4-BE49-F238E27FC236}">
                <a16:creationId xmlns:a16="http://schemas.microsoft.com/office/drawing/2014/main" id="{BED58F0C-BE3F-41AE-88A0-2D7F7D6FCC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0950" y="432130"/>
            <a:ext cx="3026746" cy="2215891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A7C26C5-AEDA-4B4E-8355-744E9A03D763}"/>
              </a:ext>
            </a:extLst>
          </p:cNvPr>
          <p:cNvSpPr/>
          <p:nvPr/>
        </p:nvSpPr>
        <p:spPr>
          <a:xfrm>
            <a:off x="0" y="3238459"/>
            <a:ext cx="862414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555555"/>
                </a:solidFill>
                <a:latin typeface="Roboto"/>
              </a:rPr>
              <a:t> 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is no government guidance on packed school lunches. The Department for Education allows individual schools to decide what their policy is on food brought in from home</a:t>
            </a:r>
            <a:r>
              <a:rPr lang="en-GB" sz="2400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0FA7F-EF51-4C23-8572-6E1DA8280D6E}"/>
              </a:ext>
            </a:extLst>
          </p:cNvPr>
          <p:cNvSpPr/>
          <p:nvPr/>
        </p:nvSpPr>
        <p:spPr>
          <a:xfrm>
            <a:off x="199724" y="5402167"/>
            <a:ext cx="84244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contents of packed lunches in the UK are poor in terms of food types and nutrient levels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0" name="Picture 19" descr="A box of food&#10;&#10;Description automatically generated">
            <a:extLst>
              <a:ext uri="{FF2B5EF4-FFF2-40B4-BE49-F238E27FC236}">
                <a16:creationId xmlns:a16="http://schemas.microsoft.com/office/drawing/2014/main" id="{EB4D0D97-7662-4CC2-B238-9A557F0AA4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0950" y="2789806"/>
            <a:ext cx="3066543" cy="2037061"/>
          </a:xfrm>
          <a:prstGeom prst="rect">
            <a:avLst/>
          </a:prstGeom>
        </p:spPr>
      </p:pic>
      <p:pic>
        <p:nvPicPr>
          <p:cNvPr id="22" name="Picture 21" descr="A picture containing table, sitting, plastic, small&#10;&#10;Description automatically generated">
            <a:extLst>
              <a:ext uri="{FF2B5EF4-FFF2-40B4-BE49-F238E27FC236}">
                <a16:creationId xmlns:a16="http://schemas.microsoft.com/office/drawing/2014/main" id="{8DA6172E-792A-4288-A31E-B155D4C48D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5707" y="4968652"/>
            <a:ext cx="3106569" cy="180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761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2DC3E24-4EE0-48F5-9E41-58025C555AE9}"/>
              </a:ext>
            </a:extLst>
          </p:cNvPr>
          <p:cNvSpPr/>
          <p:nvPr/>
        </p:nvSpPr>
        <p:spPr>
          <a:xfrm>
            <a:off x="520505" y="365760"/>
            <a:ext cx="11057206" cy="5257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320"/>
              </a:spcAft>
            </a:pP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References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2019. Available at: http://www.euro.who.int/__data/assets/pdf_file/0009/365850/oral-health-2018-eng.pdf?ua=1 [Accessed: 4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Evans, C. et al. 2010. A cross-sectional survey of children's packed lunches in the UK: food- and nutrient-based results.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Journal of Epidemiology &amp; Community Health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64(11), pp. 977-983.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: 10.1136/jech.2008.085977.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Gameau, D. et al. [no date].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That sugar book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Health matters: child dental health. 2019. Available at: https://www.gov.uk/government/publications/health-matters-child-dental-health/health-matters-child-dental-health [Accessed: 17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How does sugar in our diet affect our health?. 2019. Available at: https://www.nhs.uk/live-well/eat-well/how-does-sugar-in-our-diet-affect-our-health/ [Accessed: 21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54426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99024F-93AC-46E4-A4A0-D18809C4D617}"/>
              </a:ext>
            </a:extLst>
          </p:cNvPr>
          <p:cNvSpPr/>
          <p:nvPr/>
        </p:nvSpPr>
        <p:spPr>
          <a:xfrm>
            <a:off x="240633" y="445168"/>
            <a:ext cx="10768262" cy="5074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Negative Effects of Refined Sugar in Children. 2019. Available at: https://healthyeating.sfgate.com/negative-effects-refined-sugar-children-7164.html [Accessed: 21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Pelsser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L. et al. 2019. Effects of a restricted elimination diet on the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of children with attention-deficit hyperactivity disorder (INCA study): a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randomised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controlled trial.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Risks of High Sugar Intake in Toddlers. 2020. Available at: https://healthyeating.sfgate.com/risks-high-sugar-intake-toddlers-3128.html [Accessed: 5 January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Savage, J. et al. 2007. Parental Influence on Eating Behavior: Conception to Adolescence.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Journal of Law, Medicine &amp; Ethics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35(1), pp. 22-34.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doi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: 10.1111/j.1748-720x.2007.00111.x.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School meals - healthy eating standards. 2019. Available at: https://www.gov.uk/school-meals-healthy-eating-standards [Accessed: 21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0249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D3F551C-A2B3-4335-A310-B29373EF0F30}"/>
              </a:ext>
            </a:extLst>
          </p:cNvPr>
          <p:cNvSpPr/>
          <p:nvPr/>
        </p:nvSpPr>
        <p:spPr>
          <a:xfrm>
            <a:off x="180475" y="397042"/>
            <a:ext cx="10094494" cy="61239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School Meals. 2020. Available at: https://childlawadvice.org.uk/information-pages/school-food-in-england/ [Accessed: 9 January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Sugar &amp; Sugar Addiction. 2019. Available at: https://vitalnutritionblogs.com/2013/07/18/sugar-sugar-addiction/ [Accessed: 10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Sugar. 2019. Available at: https://bda.org/sugar [Accessed: 21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Dangers of Sugar Consumption in Children. 2020. Available at: https://healthyeating.sfgate.com/dangers-sugar-consumption-children-5246.html [Accessed: 5 January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Eatwell Guide. 2019. Available at: https://www.gov.uk/government/publications/the-eatwell-guide [Accessed: 21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Eatwell Guide. 2020. Available at: https://www.gov.uk/government/publications/the-eatwell-guide [Accessed: 9 January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08948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6A2833F-5491-4BB6-86FF-6965E2DC9945}"/>
              </a:ext>
            </a:extLst>
          </p:cNvPr>
          <p:cNvSpPr/>
          <p:nvPr/>
        </p:nvSpPr>
        <p:spPr>
          <a:xfrm>
            <a:off x="228601" y="276726"/>
            <a:ext cx="9288378" cy="38079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The Sugar Rush: Refined Sugar and Its Effects on Children -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Aasianst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. 2020. Available at: http://aasianst.org/sugar-rush-refined-sugar-effects-children/ [Accessed: 5 January 2020].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Using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behavioural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insights to reduce sugar in schools – pilot study in Brighton and Hove City Council. 2019. Available at: https://www.local.gov.uk/using-behavioural-insights-reduce-sugar-schools-pilot-study-brighton-and-hove-city-council [Accessed: 5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168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Why Too Much Sugar Can Be Harmful to Children. 2019. Available at: https://www.verywellfamily.com/is-too-much-sugar-harmful-to-kids-22337 [Accessed: 21 December 2019].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72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CDEF61C8-2AF7-473B-96DB-E8D9B74CBB3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0973196"/>
              </p:ext>
            </p:extLst>
          </p:nvPr>
        </p:nvGraphicFramePr>
        <p:xfrm>
          <a:off x="825910" y="416386"/>
          <a:ext cx="8200103" cy="6220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8" name="Document" r:id="rId3" imgW="6659873" imgH="9664342" progId="Word.Document.12">
                  <p:embed/>
                </p:oleObj>
              </mc:Choice>
              <mc:Fallback>
                <p:oleObj name="Document" r:id="rId3" imgW="6659873" imgH="966434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25910" y="416386"/>
                        <a:ext cx="8200103" cy="6220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278636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108</TotalTime>
  <Words>823</Words>
  <Application>Microsoft Office PowerPoint</Application>
  <PresentationFormat>Widescreen</PresentationFormat>
  <Paragraphs>53</Paragraphs>
  <Slides>15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Aldhabi</vt:lpstr>
      <vt:lpstr>Arial</vt:lpstr>
      <vt:lpstr>Arial Nova</vt:lpstr>
      <vt:lpstr>Calibri</vt:lpstr>
      <vt:lpstr>Roboto</vt:lpstr>
      <vt:lpstr>Times New Roman</vt:lpstr>
      <vt:lpstr>Trebuchet MS</vt:lpstr>
      <vt:lpstr>Wingdings 3</vt:lpstr>
      <vt:lpstr>Facet</vt:lpstr>
      <vt:lpstr>Microsoft Word Document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Armani Shakir</dc:creator>
  <cp:lastModifiedBy>Armani Shakir</cp:lastModifiedBy>
  <cp:revision>10</cp:revision>
  <dcterms:created xsi:type="dcterms:W3CDTF">2020-01-09T20:20:09Z</dcterms:created>
  <dcterms:modified xsi:type="dcterms:W3CDTF">2020-01-09T22:31:10Z</dcterms:modified>
</cp:coreProperties>
</file>