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7" r:id="rId2"/>
    <p:sldId id="306" r:id="rId3"/>
    <p:sldId id="305" r:id="rId4"/>
    <p:sldId id="308" r:id="rId5"/>
    <p:sldId id="350" r:id="rId6"/>
    <p:sldId id="309" r:id="rId7"/>
    <p:sldId id="310" r:id="rId8"/>
    <p:sldId id="311" r:id="rId9"/>
    <p:sldId id="314" r:id="rId10"/>
    <p:sldId id="315" r:id="rId11"/>
    <p:sldId id="316" r:id="rId12"/>
    <p:sldId id="317" r:id="rId13"/>
    <p:sldId id="351" r:id="rId14"/>
    <p:sldId id="318" r:id="rId15"/>
    <p:sldId id="344" r:id="rId16"/>
    <p:sldId id="323" r:id="rId17"/>
    <p:sldId id="319" r:id="rId18"/>
    <p:sldId id="320" r:id="rId19"/>
    <p:sldId id="258" r:id="rId20"/>
    <p:sldId id="271" r:id="rId21"/>
    <p:sldId id="272" r:id="rId22"/>
    <p:sldId id="273" r:id="rId23"/>
    <p:sldId id="274" r:id="rId24"/>
    <p:sldId id="276" r:id="rId25"/>
    <p:sldId id="278" r:id="rId26"/>
    <p:sldId id="269" r:id="rId27"/>
    <p:sldId id="294" r:id="rId28"/>
    <p:sldId id="265" r:id="rId29"/>
    <p:sldId id="352"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418" autoAdjust="0"/>
    <p:restoredTop sz="94113" autoAdjust="0"/>
  </p:normalViewPr>
  <p:slideViewPr>
    <p:cSldViewPr snapToGrid="0">
      <p:cViewPr varScale="1">
        <p:scale>
          <a:sx n="106" d="100"/>
          <a:sy n="106" d="100"/>
        </p:scale>
        <p:origin x="1528" y="176"/>
      </p:cViewPr>
      <p:guideLst>
        <p:guide orient="horz" pos="2160"/>
        <p:guide pos="2880"/>
      </p:guideLst>
    </p:cSldViewPr>
  </p:slideViewPr>
  <p:notesTextViewPr>
    <p:cViewPr>
      <p:scale>
        <a:sx n="1" d="1"/>
        <a:sy n="1" d="1"/>
      </p:scale>
      <p:origin x="0" y="0"/>
    </p:cViewPr>
  </p:notesTextViewPr>
  <p:sorterViewPr>
    <p:cViewPr>
      <p:scale>
        <a:sx n="80" d="100"/>
        <a:sy n="80" d="100"/>
      </p:scale>
      <p:origin x="0" y="0"/>
    </p:cViewPr>
  </p:sorter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395F1B-3475-477E-B8B5-5AEEBDAC662B}" type="datetimeFigureOut">
              <a:rPr lang="en-GB" smtClean="0"/>
              <a:t>27/09/2021</a:t>
            </a:fld>
            <a:endParaRPr lang="en-GB"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3A06F-C0F7-46F7-B51A-13E8EA7B965A}" type="slidenum">
              <a:rPr lang="en-GB" smtClean="0"/>
              <a:t>‹#›</a:t>
            </a:fld>
            <a:endParaRPr lang="en-GB" dirty="0"/>
          </a:p>
        </p:txBody>
      </p:sp>
    </p:spTree>
    <p:extLst>
      <p:ext uri="{BB962C8B-B14F-4D97-AF65-F5344CB8AC3E}">
        <p14:creationId xmlns:p14="http://schemas.microsoft.com/office/powerpoint/2010/main" val="3497844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information taken from cite the Right book and</a:t>
            </a:r>
            <a:r>
              <a:rPr lang="en-GB" baseline="0" dirty="0"/>
              <a:t> referenced as required.</a:t>
            </a:r>
            <a:endParaRPr lang="en-GB" dirty="0"/>
          </a:p>
        </p:txBody>
      </p:sp>
      <p:sp>
        <p:nvSpPr>
          <p:cNvPr id="4" name="Slide Number Placeholder 3"/>
          <p:cNvSpPr>
            <a:spLocks noGrp="1"/>
          </p:cNvSpPr>
          <p:nvPr>
            <p:ph type="sldNum" sz="quarter" idx="10"/>
          </p:nvPr>
        </p:nvSpPr>
        <p:spPr/>
        <p:txBody>
          <a:bodyPr/>
          <a:lstStyle/>
          <a:p>
            <a:fld id="{A4951900-EBEA-4AD1-8EF4-0367A88CC34D}" type="slidenum">
              <a:rPr lang="en-GB" smtClean="0"/>
              <a:t>15</a:t>
            </a:fld>
            <a:endParaRPr lang="en-GB" dirty="0"/>
          </a:p>
        </p:txBody>
      </p:sp>
    </p:spTree>
    <p:extLst>
      <p:ext uri="{BB962C8B-B14F-4D97-AF65-F5344CB8AC3E}">
        <p14:creationId xmlns:p14="http://schemas.microsoft.com/office/powerpoint/2010/main" val="3891717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Wasted words example e.g. This assignment will…..it will……then it will….before….and……be succinct get to the point and get on with it.</a:t>
            </a:r>
          </a:p>
          <a:p>
            <a:endParaRPr lang="en-GB" dirty="0"/>
          </a:p>
        </p:txBody>
      </p:sp>
      <p:sp>
        <p:nvSpPr>
          <p:cNvPr id="4" name="Slide Number Placeholder 3"/>
          <p:cNvSpPr>
            <a:spLocks noGrp="1"/>
          </p:cNvSpPr>
          <p:nvPr>
            <p:ph type="sldNum" sz="quarter" idx="10"/>
          </p:nvPr>
        </p:nvSpPr>
        <p:spPr/>
        <p:txBody>
          <a:bodyPr/>
          <a:lstStyle/>
          <a:p>
            <a:fld id="{8E03F7DA-6AC3-4D94-B326-979EC3A8E68F}" type="slidenum">
              <a:rPr lang="en-GB" smtClean="0"/>
              <a:pPr/>
              <a:t>25</a:t>
            </a:fld>
            <a:endParaRPr lang="en-GB" dirty="0"/>
          </a:p>
        </p:txBody>
      </p:sp>
    </p:spTree>
    <p:extLst>
      <p:ext uri="{BB962C8B-B14F-4D97-AF65-F5344CB8AC3E}">
        <p14:creationId xmlns:p14="http://schemas.microsoft.com/office/powerpoint/2010/main" val="37851289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2400"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26</a:t>
            </a:fld>
            <a:endParaRPr lang="en-GB" dirty="0"/>
          </a:p>
        </p:txBody>
      </p:sp>
    </p:spTree>
    <p:extLst>
      <p:ext uri="{BB962C8B-B14F-4D97-AF65-F5344CB8AC3E}">
        <p14:creationId xmlns:p14="http://schemas.microsoft.com/office/powerpoint/2010/main" val="33853869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27</a:t>
            </a:fld>
            <a:endParaRPr lang="en-GB" dirty="0"/>
          </a:p>
        </p:txBody>
      </p:sp>
    </p:spTree>
    <p:extLst>
      <p:ext uri="{BB962C8B-B14F-4D97-AF65-F5344CB8AC3E}">
        <p14:creationId xmlns:p14="http://schemas.microsoft.com/office/powerpoint/2010/main" val="342575355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27/09/2021</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27/09/2021</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27/09/2021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27/09/2021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27/09/2021</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27/09/2021</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27/09/2021</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27/09/2021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27/09/2021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27/09/2021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27/09/2021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27/09/2021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slide" Target="slide2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25E4D-1C2C-47F6-A56D-5CC0DC19A9A6}"/>
              </a:ext>
            </a:extLst>
          </p:cNvPr>
          <p:cNvSpPr>
            <a:spLocks noGrp="1"/>
          </p:cNvSpPr>
          <p:nvPr>
            <p:ph type="ctrTitle"/>
          </p:nvPr>
        </p:nvSpPr>
        <p:spPr>
          <a:xfrm>
            <a:off x="933665" y="1194937"/>
            <a:ext cx="7772400" cy="1470025"/>
          </a:xfrm>
        </p:spPr>
        <p:txBody>
          <a:bodyPr/>
          <a:lstStyle/>
          <a:p>
            <a:r>
              <a:rPr lang="en-GB" dirty="0"/>
              <a:t>Course Introduction &amp; Academic Writing Skills</a:t>
            </a:r>
          </a:p>
        </p:txBody>
      </p:sp>
      <p:sp>
        <p:nvSpPr>
          <p:cNvPr id="3" name="Subtitle 2">
            <a:extLst>
              <a:ext uri="{FF2B5EF4-FFF2-40B4-BE49-F238E27FC236}">
                <a16:creationId xmlns:a16="http://schemas.microsoft.com/office/drawing/2014/main" id="{0FCEB683-625E-4C5B-BF45-79745334AB08}"/>
              </a:ext>
            </a:extLst>
          </p:cNvPr>
          <p:cNvSpPr>
            <a:spLocks noGrp="1"/>
          </p:cNvSpPr>
          <p:nvPr>
            <p:ph type="subTitle" idx="1"/>
          </p:nvPr>
        </p:nvSpPr>
        <p:spPr>
          <a:xfrm>
            <a:off x="2952520" y="2664962"/>
            <a:ext cx="6400800" cy="1752600"/>
          </a:xfrm>
        </p:spPr>
        <p:txBody>
          <a:bodyPr/>
          <a:lstStyle/>
          <a:p>
            <a:r>
              <a:rPr lang="en-GB" dirty="0">
                <a:solidFill>
                  <a:schemeClr val="tx1"/>
                </a:solidFill>
              </a:rPr>
              <a:t>Peter Doyle &amp; Jon Edwards</a:t>
            </a:r>
          </a:p>
        </p:txBody>
      </p:sp>
    </p:spTree>
    <p:extLst>
      <p:ext uri="{BB962C8B-B14F-4D97-AF65-F5344CB8AC3E}">
        <p14:creationId xmlns:p14="http://schemas.microsoft.com/office/powerpoint/2010/main" val="418741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0AD77-AE9B-DA4C-8459-3CD57FD3F47C}"/>
              </a:ext>
            </a:extLst>
          </p:cNvPr>
          <p:cNvSpPr>
            <a:spLocks noGrp="1"/>
          </p:cNvSpPr>
          <p:nvPr>
            <p:ph type="title"/>
          </p:nvPr>
        </p:nvSpPr>
        <p:spPr/>
        <p:txBody>
          <a:bodyPr/>
          <a:lstStyle/>
          <a:p>
            <a:r>
              <a:rPr lang="en-US" dirty="0"/>
              <a:t>Session structure. </a:t>
            </a:r>
          </a:p>
        </p:txBody>
      </p:sp>
      <p:sp>
        <p:nvSpPr>
          <p:cNvPr id="3" name="Content Placeholder 2">
            <a:extLst>
              <a:ext uri="{FF2B5EF4-FFF2-40B4-BE49-F238E27FC236}">
                <a16:creationId xmlns:a16="http://schemas.microsoft.com/office/drawing/2014/main" id="{DBCF3F83-F05B-E74C-9BB0-A016BE5A78EF}"/>
              </a:ext>
            </a:extLst>
          </p:cNvPr>
          <p:cNvSpPr>
            <a:spLocks noGrp="1"/>
          </p:cNvSpPr>
          <p:nvPr>
            <p:ph idx="1"/>
          </p:nvPr>
        </p:nvSpPr>
        <p:spPr/>
        <p:txBody>
          <a:bodyPr>
            <a:normAutofit/>
          </a:bodyPr>
          <a:lstStyle/>
          <a:p>
            <a:pPr marL="514350" indent="-514350">
              <a:buAutoNum type="arabicPeriod"/>
            </a:pPr>
            <a:r>
              <a:rPr lang="en-US" sz="1800" dirty="0"/>
              <a:t>Welcome and introductions Peter Doyle (Programme Leader)  &amp; Jon Edwards Module leader) </a:t>
            </a:r>
          </a:p>
          <a:p>
            <a:pPr marL="514350" indent="-514350">
              <a:buAutoNum type="arabicPeriod"/>
            </a:pPr>
            <a:r>
              <a:rPr lang="en-US" sz="1800" dirty="0"/>
              <a:t>Lisa Ellis – Introduction to Library services</a:t>
            </a:r>
          </a:p>
          <a:p>
            <a:pPr marL="514350" indent="-514350">
              <a:buAutoNum type="arabicPeriod"/>
            </a:pPr>
            <a:r>
              <a:rPr lang="en-US" sz="1800" dirty="0"/>
              <a:t>Academic writing skills </a:t>
            </a:r>
          </a:p>
          <a:p>
            <a:pPr marL="514350" indent="-514350">
              <a:buAutoNum type="arabicPeriod"/>
            </a:pPr>
            <a:r>
              <a:rPr lang="en-US" sz="1800" dirty="0"/>
              <a:t>Q &amp; A  </a:t>
            </a:r>
          </a:p>
        </p:txBody>
      </p:sp>
    </p:spTree>
    <p:extLst>
      <p:ext uri="{BB962C8B-B14F-4D97-AF65-F5344CB8AC3E}">
        <p14:creationId xmlns:p14="http://schemas.microsoft.com/office/powerpoint/2010/main" val="33903248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DEADB-3252-2841-8F18-5766F7240B54}"/>
              </a:ext>
            </a:extLst>
          </p:cNvPr>
          <p:cNvSpPr>
            <a:spLocks noGrp="1"/>
          </p:cNvSpPr>
          <p:nvPr>
            <p:ph type="title"/>
          </p:nvPr>
        </p:nvSpPr>
        <p:spPr/>
        <p:txBody>
          <a:bodyPr/>
          <a:lstStyle/>
          <a:p>
            <a:r>
              <a:rPr lang="en-US" dirty="0"/>
              <a:t>Introductions &amp; Welcome</a:t>
            </a:r>
          </a:p>
        </p:txBody>
      </p:sp>
      <p:sp>
        <p:nvSpPr>
          <p:cNvPr id="3" name="Content Placeholder 2">
            <a:extLst>
              <a:ext uri="{FF2B5EF4-FFF2-40B4-BE49-F238E27FC236}">
                <a16:creationId xmlns:a16="http://schemas.microsoft.com/office/drawing/2014/main" id="{86F66C8E-C46C-E944-BABC-4DA621A167D8}"/>
              </a:ext>
            </a:extLst>
          </p:cNvPr>
          <p:cNvSpPr>
            <a:spLocks noGrp="1"/>
          </p:cNvSpPr>
          <p:nvPr>
            <p:ph idx="1"/>
          </p:nvPr>
        </p:nvSpPr>
        <p:spPr/>
        <p:txBody>
          <a:bodyPr>
            <a:normAutofit/>
          </a:bodyPr>
          <a:lstStyle/>
          <a:p>
            <a:r>
              <a:rPr lang="en-US" sz="2000" dirty="0"/>
              <a:t>Staff </a:t>
            </a:r>
          </a:p>
          <a:p>
            <a:r>
              <a:rPr lang="en-US" sz="2000" dirty="0"/>
              <a:t>Student </a:t>
            </a:r>
          </a:p>
          <a:p>
            <a:pPr marL="0" indent="0">
              <a:buNone/>
            </a:pPr>
            <a:r>
              <a:rPr lang="en-US" sz="2000" dirty="0"/>
              <a:t>Short introduction to self including, </a:t>
            </a:r>
          </a:p>
          <a:p>
            <a:pPr marL="514350" indent="-514350">
              <a:buAutoNum type="alphaLcPeriod"/>
            </a:pPr>
            <a:r>
              <a:rPr lang="en-US" sz="2000" dirty="0"/>
              <a:t>Current role / experience </a:t>
            </a:r>
          </a:p>
          <a:p>
            <a:pPr marL="514350" indent="-514350">
              <a:buAutoNum type="alphaLcPeriod"/>
            </a:pPr>
            <a:r>
              <a:rPr lang="en-US" sz="2000" dirty="0"/>
              <a:t>Expectation from the course / tutor</a:t>
            </a:r>
          </a:p>
          <a:p>
            <a:pPr marL="514350" indent="-514350">
              <a:buAutoNum type="alphaLcPeriod"/>
            </a:pPr>
            <a:r>
              <a:rPr lang="en-US" sz="2000" dirty="0"/>
              <a:t>Any worries or concerns about what’s ahead. </a:t>
            </a:r>
          </a:p>
          <a:p>
            <a:pPr marL="514350" indent="-514350">
              <a:buAutoNum type="alphaLcPeriod"/>
            </a:pPr>
            <a:endParaRPr lang="en-US" dirty="0"/>
          </a:p>
        </p:txBody>
      </p:sp>
    </p:spTree>
    <p:extLst>
      <p:ext uri="{BB962C8B-B14F-4D97-AF65-F5344CB8AC3E}">
        <p14:creationId xmlns:p14="http://schemas.microsoft.com/office/powerpoint/2010/main" val="405097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CAB87-5E21-B943-BB94-A902773E4DA9}"/>
              </a:ext>
            </a:extLst>
          </p:cNvPr>
          <p:cNvSpPr>
            <a:spLocks noGrp="1"/>
          </p:cNvSpPr>
          <p:nvPr>
            <p:ph type="title"/>
          </p:nvPr>
        </p:nvSpPr>
        <p:spPr/>
        <p:txBody>
          <a:bodyPr/>
          <a:lstStyle/>
          <a:p>
            <a:r>
              <a:rPr lang="en-US" dirty="0"/>
              <a:t>Introduction to Library services </a:t>
            </a:r>
          </a:p>
        </p:txBody>
      </p:sp>
      <p:sp>
        <p:nvSpPr>
          <p:cNvPr id="3" name="Content Placeholder 2">
            <a:extLst>
              <a:ext uri="{FF2B5EF4-FFF2-40B4-BE49-F238E27FC236}">
                <a16:creationId xmlns:a16="http://schemas.microsoft.com/office/drawing/2014/main" id="{5EB39B0F-03FB-504C-881D-B56BFF8C9FD2}"/>
              </a:ext>
            </a:extLst>
          </p:cNvPr>
          <p:cNvSpPr>
            <a:spLocks noGrp="1"/>
          </p:cNvSpPr>
          <p:nvPr>
            <p:ph idx="1"/>
          </p:nvPr>
        </p:nvSpPr>
        <p:spPr>
          <a:xfrm>
            <a:off x="457200" y="2550227"/>
            <a:ext cx="8229600" cy="3917032"/>
          </a:xfrm>
        </p:spPr>
        <p:txBody>
          <a:bodyPr/>
          <a:lstStyle/>
          <a:p>
            <a:pPr marL="0" indent="0">
              <a:buNone/>
            </a:pPr>
            <a:r>
              <a:rPr lang="en-US" dirty="0"/>
              <a:t>Lisa Ellis – Academic Liaison Librarian, Library and Learning resources. Swansea.</a:t>
            </a:r>
          </a:p>
        </p:txBody>
      </p:sp>
    </p:spTree>
    <p:extLst>
      <p:ext uri="{BB962C8B-B14F-4D97-AF65-F5344CB8AC3E}">
        <p14:creationId xmlns:p14="http://schemas.microsoft.com/office/powerpoint/2010/main" val="4002693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016F4-3747-224E-9504-67D2B7DEE59C}"/>
              </a:ext>
            </a:extLst>
          </p:cNvPr>
          <p:cNvSpPr>
            <a:spLocks noGrp="1"/>
          </p:cNvSpPr>
          <p:nvPr>
            <p:ph type="ctrTitle"/>
          </p:nvPr>
        </p:nvSpPr>
        <p:spPr>
          <a:xfrm>
            <a:off x="685800" y="1644456"/>
            <a:ext cx="7772400" cy="1470025"/>
          </a:xfrm>
        </p:spPr>
        <p:txBody>
          <a:bodyPr>
            <a:normAutofit fontScale="90000"/>
          </a:bodyPr>
          <a:lstStyle/>
          <a:p>
            <a:r>
              <a:rPr lang="en-US" dirty="0"/>
              <a:t>Introduction to Academic writing</a:t>
            </a:r>
            <a:br>
              <a:rPr lang="en-US" dirty="0"/>
            </a:br>
            <a:br>
              <a:rPr lang="en-US" dirty="0"/>
            </a:br>
            <a:endParaRPr lang="en-US" dirty="0"/>
          </a:p>
        </p:txBody>
      </p:sp>
      <p:sp>
        <p:nvSpPr>
          <p:cNvPr id="3" name="Subtitle 2">
            <a:extLst>
              <a:ext uri="{FF2B5EF4-FFF2-40B4-BE49-F238E27FC236}">
                <a16:creationId xmlns:a16="http://schemas.microsoft.com/office/drawing/2014/main" id="{7F7BCFFC-7075-FE46-A9D4-9F6F169A29D0}"/>
              </a:ext>
            </a:extLst>
          </p:cNvPr>
          <p:cNvSpPr>
            <a:spLocks noGrp="1"/>
          </p:cNvSpPr>
          <p:nvPr>
            <p:ph type="subTitle" idx="1"/>
          </p:nvPr>
        </p:nvSpPr>
        <p:spPr>
          <a:xfrm>
            <a:off x="1678127" y="2889592"/>
            <a:ext cx="6400800" cy="1752600"/>
          </a:xfrm>
        </p:spPr>
        <p:txBody>
          <a:bodyPr/>
          <a:lstStyle/>
          <a:p>
            <a:r>
              <a:rPr lang="en-US" dirty="0">
                <a:solidFill>
                  <a:schemeClr val="bg1"/>
                </a:solidFill>
              </a:rPr>
              <a:t>Dr Jon Edwards</a:t>
            </a:r>
          </a:p>
        </p:txBody>
      </p:sp>
    </p:spTree>
    <p:extLst>
      <p:ext uri="{BB962C8B-B14F-4D97-AF65-F5344CB8AC3E}">
        <p14:creationId xmlns:p14="http://schemas.microsoft.com/office/powerpoint/2010/main" val="34735348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0145D-A319-224B-B41A-EE8596676B69}"/>
              </a:ext>
            </a:extLst>
          </p:cNvPr>
          <p:cNvSpPr>
            <a:spLocks noGrp="1"/>
          </p:cNvSpPr>
          <p:nvPr>
            <p:ph type="title"/>
          </p:nvPr>
        </p:nvSpPr>
        <p:spPr>
          <a:xfrm>
            <a:off x="-204019" y="0"/>
            <a:ext cx="9146137" cy="1337311"/>
          </a:xfrm>
        </p:spPr>
        <p:txBody>
          <a:bodyPr>
            <a:normAutofit/>
          </a:bodyPr>
          <a:lstStyle/>
          <a:p>
            <a:r>
              <a:rPr lang="en-US" sz="2800" b="1" dirty="0"/>
              <a:t>Studying at Masters Level</a:t>
            </a:r>
          </a:p>
        </p:txBody>
      </p:sp>
      <p:sp>
        <p:nvSpPr>
          <p:cNvPr id="3" name="Content Placeholder 2">
            <a:extLst>
              <a:ext uri="{FF2B5EF4-FFF2-40B4-BE49-F238E27FC236}">
                <a16:creationId xmlns:a16="http://schemas.microsoft.com/office/drawing/2014/main" id="{2050D836-382F-594E-B532-9B6A3C7F5FE2}"/>
              </a:ext>
            </a:extLst>
          </p:cNvPr>
          <p:cNvSpPr>
            <a:spLocks noGrp="1"/>
          </p:cNvSpPr>
          <p:nvPr>
            <p:ph idx="1"/>
          </p:nvPr>
        </p:nvSpPr>
        <p:spPr>
          <a:xfrm>
            <a:off x="403917" y="1012457"/>
            <a:ext cx="8145393" cy="4040805"/>
          </a:xfrm>
        </p:spPr>
        <p:txBody>
          <a:bodyPr anchor="ctr">
            <a:normAutofit lnSpcReduction="10000"/>
          </a:bodyPr>
          <a:lstStyle/>
          <a:p>
            <a:pPr fontAlgn="base"/>
            <a:r>
              <a:rPr lang="en-GB" sz="1600" dirty="0"/>
              <a:t>Expectations of Master's level study. </a:t>
            </a:r>
            <a:r>
              <a:rPr lang="en-GB" sz="1600" b="1" dirty="0"/>
              <a:t>Different level - different expectations</a:t>
            </a:r>
            <a:r>
              <a:rPr lang="en-GB" sz="1600" dirty="0"/>
              <a:t>?</a:t>
            </a:r>
          </a:p>
          <a:p>
            <a:pPr marL="0" indent="0" fontAlgn="base">
              <a:buNone/>
            </a:pPr>
            <a:endParaRPr lang="en-GB" sz="1600" dirty="0"/>
          </a:p>
          <a:p>
            <a:pPr fontAlgn="base"/>
            <a:r>
              <a:rPr lang="en-GB" sz="1600" dirty="0"/>
              <a:t>There are </a:t>
            </a:r>
            <a:r>
              <a:rPr lang="en-GB" sz="1600" b="1" dirty="0"/>
              <a:t>three key differences </a:t>
            </a:r>
            <a:r>
              <a:rPr lang="en-GB" sz="1600" dirty="0"/>
              <a:t>between Master's and undergraduate study:</a:t>
            </a:r>
          </a:p>
          <a:p>
            <a:pPr marL="0" indent="0" fontAlgn="base">
              <a:buNone/>
            </a:pPr>
            <a:r>
              <a:rPr lang="en-GB" sz="1600" dirty="0"/>
              <a:t>	1. You will be expected to explore your subject in more depth and complexity; 	reading and researching beyond the module’s core materials.</a:t>
            </a:r>
          </a:p>
          <a:p>
            <a:pPr marL="0" indent="0" fontAlgn="base">
              <a:buNone/>
            </a:pPr>
            <a:endParaRPr lang="en-GB" sz="1600" dirty="0"/>
          </a:p>
          <a:p>
            <a:pPr marL="0" indent="0" fontAlgn="base">
              <a:buNone/>
            </a:pPr>
            <a:r>
              <a:rPr lang="en-GB" sz="1600" dirty="0"/>
              <a:t>	2. You will be expected to be more self directed and independent in your 	approach to your learning. </a:t>
            </a:r>
          </a:p>
          <a:p>
            <a:pPr marL="0" indent="0" fontAlgn="base">
              <a:buNone/>
            </a:pPr>
            <a:endParaRPr lang="en-GB" sz="1600" dirty="0"/>
          </a:p>
          <a:p>
            <a:pPr marL="0" indent="0" fontAlgn="base">
              <a:buNone/>
            </a:pPr>
            <a:r>
              <a:rPr lang="en-GB" sz="1600" dirty="0"/>
              <a:t>	3. You will be expected to evidence critical reading, thinking and writing skills 	including reflecting upon how the topics covered relate to your professional 	role.</a:t>
            </a:r>
          </a:p>
          <a:p>
            <a:pPr marL="0" indent="0" fontAlgn="base">
              <a:buNone/>
            </a:pPr>
            <a:endParaRPr lang="en-GB" sz="1600" dirty="0"/>
          </a:p>
          <a:p>
            <a:pPr fontAlgn="base"/>
            <a:r>
              <a:rPr lang="en-GB" sz="1600" dirty="0"/>
              <a:t>You are the active part of the learning experience </a:t>
            </a:r>
            <a:r>
              <a:rPr lang="en-GB" sz="1600" b="1" dirty="0"/>
              <a:t>BUT </a:t>
            </a:r>
            <a:r>
              <a:rPr lang="en-GB" sz="1600" dirty="0"/>
              <a:t>we are here to support &amp; peer networks also play a positive part of your learning experience. </a:t>
            </a:r>
          </a:p>
          <a:p>
            <a:endParaRPr lang="en-US" sz="975" dirty="0"/>
          </a:p>
        </p:txBody>
      </p:sp>
    </p:spTree>
    <p:extLst>
      <p:ext uri="{BB962C8B-B14F-4D97-AF65-F5344CB8AC3E}">
        <p14:creationId xmlns:p14="http://schemas.microsoft.com/office/powerpoint/2010/main" val="36544471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C7965-18AB-6A43-9F57-1CAE51D62E94}"/>
              </a:ext>
            </a:extLst>
          </p:cNvPr>
          <p:cNvSpPr>
            <a:spLocks noGrp="1"/>
          </p:cNvSpPr>
          <p:nvPr>
            <p:ph type="title"/>
          </p:nvPr>
        </p:nvSpPr>
        <p:spPr>
          <a:xfrm>
            <a:off x="831274" y="-104205"/>
            <a:ext cx="7992092" cy="1441516"/>
          </a:xfrm>
        </p:spPr>
        <p:txBody>
          <a:bodyPr>
            <a:normAutofit/>
          </a:bodyPr>
          <a:lstStyle/>
          <a:p>
            <a:r>
              <a:rPr lang="en-GB" sz="2800" b="1" dirty="0"/>
              <a:t>Being Critical </a:t>
            </a:r>
            <a:endParaRPr lang="en-US" sz="2800" dirty="0"/>
          </a:p>
        </p:txBody>
      </p:sp>
      <p:sp>
        <p:nvSpPr>
          <p:cNvPr id="3" name="Content Placeholder 2">
            <a:extLst>
              <a:ext uri="{FF2B5EF4-FFF2-40B4-BE49-F238E27FC236}">
                <a16:creationId xmlns:a16="http://schemas.microsoft.com/office/drawing/2014/main" id="{D1BFD0E8-3C54-7C49-B895-305B643D7007}"/>
              </a:ext>
            </a:extLst>
          </p:cNvPr>
          <p:cNvSpPr>
            <a:spLocks noGrp="1"/>
          </p:cNvSpPr>
          <p:nvPr>
            <p:ph idx="1"/>
          </p:nvPr>
        </p:nvSpPr>
        <p:spPr>
          <a:xfrm>
            <a:off x="261571" y="854242"/>
            <a:ext cx="8371024" cy="4197820"/>
          </a:xfrm>
        </p:spPr>
        <p:txBody>
          <a:bodyPr anchor="ctr">
            <a:normAutofit fontScale="92500" lnSpcReduction="20000"/>
          </a:bodyPr>
          <a:lstStyle/>
          <a:p>
            <a:pPr algn="just" fontAlgn="base"/>
            <a:r>
              <a:rPr lang="en-GB" sz="1800" dirty="0"/>
              <a:t>Significant overlap across critical thinking, reading and writing, </a:t>
            </a:r>
          </a:p>
          <a:p>
            <a:pPr algn="just" fontAlgn="base"/>
            <a:r>
              <a:rPr lang="en-GB" sz="1800" dirty="0"/>
              <a:t>You will hear the concept of being critical referred to in relation to a number of activities </a:t>
            </a:r>
          </a:p>
          <a:p>
            <a:pPr algn="just" fontAlgn="base">
              <a:buAutoNum type="arabicPeriod"/>
            </a:pPr>
            <a:r>
              <a:rPr lang="en-GB" sz="1800" b="1" dirty="0"/>
              <a:t>Critically discuss, </a:t>
            </a:r>
          </a:p>
          <a:p>
            <a:pPr algn="just" fontAlgn="base">
              <a:buAutoNum type="arabicPeriod"/>
            </a:pPr>
            <a:r>
              <a:rPr lang="en-GB" sz="1800" b="1" dirty="0"/>
              <a:t>Critically evaluate</a:t>
            </a:r>
          </a:p>
          <a:p>
            <a:pPr algn="just" fontAlgn="base">
              <a:buAutoNum type="arabicPeriod"/>
            </a:pPr>
            <a:r>
              <a:rPr lang="en-GB" sz="1800" b="1" dirty="0"/>
              <a:t>Critically appraise,</a:t>
            </a:r>
          </a:p>
          <a:p>
            <a:pPr marL="0" indent="0" algn="just" fontAlgn="base">
              <a:buNone/>
            </a:pPr>
            <a:endParaRPr lang="en-GB" sz="1800" dirty="0"/>
          </a:p>
          <a:p>
            <a:pPr algn="just" fontAlgn="base"/>
            <a:r>
              <a:rPr lang="en-GB" sz="1800" dirty="0"/>
              <a:t>Being critical does not mean being negative, it means questioning what you have heard, read or observed, rather than accepting it unquestioningly.</a:t>
            </a:r>
          </a:p>
          <a:p>
            <a:pPr algn="just" fontAlgn="base"/>
            <a:endParaRPr lang="en-GB" sz="1800" dirty="0"/>
          </a:p>
          <a:p>
            <a:pPr algn="just" fontAlgn="base"/>
            <a:r>
              <a:rPr lang="en-GB" sz="1800" dirty="0"/>
              <a:t>Active participant in the learning process as opposed to an observer in the educational experience. </a:t>
            </a:r>
          </a:p>
          <a:p>
            <a:pPr algn="just" fontAlgn="base"/>
            <a:endParaRPr lang="en-GB" sz="1800" dirty="0"/>
          </a:p>
          <a:p>
            <a:pPr algn="just" fontAlgn="base"/>
            <a:r>
              <a:rPr lang="en-GB" sz="1800" dirty="0"/>
              <a:t>You need to demonstrating criticality – This evidencing the skills of reasoning, constructing arguments and critical writing to clearly express your criticality to others.</a:t>
            </a:r>
          </a:p>
          <a:p>
            <a:endParaRPr lang="en-US" sz="1500" dirty="0"/>
          </a:p>
        </p:txBody>
      </p:sp>
    </p:spTree>
    <p:extLst>
      <p:ext uri="{BB962C8B-B14F-4D97-AF65-F5344CB8AC3E}">
        <p14:creationId xmlns:p14="http://schemas.microsoft.com/office/powerpoint/2010/main" val="42387471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6BF7A-C508-F04F-B9AE-136F03229547}"/>
              </a:ext>
            </a:extLst>
          </p:cNvPr>
          <p:cNvSpPr>
            <a:spLocks noGrp="1"/>
          </p:cNvSpPr>
          <p:nvPr>
            <p:ph type="title"/>
          </p:nvPr>
        </p:nvSpPr>
        <p:spPr>
          <a:xfrm>
            <a:off x="1977008" y="280562"/>
            <a:ext cx="5494603" cy="835874"/>
          </a:xfrm>
        </p:spPr>
        <p:txBody>
          <a:bodyPr>
            <a:noAutofit/>
          </a:bodyPr>
          <a:lstStyle/>
          <a:p>
            <a:r>
              <a:rPr lang="en-US" sz="2800" b="1" dirty="0"/>
              <a:t>Reasoning,  Argument construction &amp; critical writing</a:t>
            </a:r>
          </a:p>
        </p:txBody>
      </p:sp>
      <p:sp>
        <p:nvSpPr>
          <p:cNvPr id="3" name="Content Placeholder 2">
            <a:extLst>
              <a:ext uri="{FF2B5EF4-FFF2-40B4-BE49-F238E27FC236}">
                <a16:creationId xmlns:a16="http://schemas.microsoft.com/office/drawing/2014/main" id="{D91A84A5-1797-874C-8CF4-D1422E452F8C}"/>
              </a:ext>
            </a:extLst>
          </p:cNvPr>
          <p:cNvSpPr>
            <a:spLocks noGrp="1"/>
          </p:cNvSpPr>
          <p:nvPr>
            <p:ph idx="1"/>
          </p:nvPr>
        </p:nvSpPr>
        <p:spPr>
          <a:xfrm>
            <a:off x="175723" y="1116436"/>
            <a:ext cx="8323523" cy="4452046"/>
          </a:xfrm>
        </p:spPr>
        <p:txBody>
          <a:bodyPr anchor="ctr">
            <a:normAutofit fontScale="92500" lnSpcReduction="20000"/>
          </a:bodyPr>
          <a:lstStyle/>
          <a:p>
            <a:endParaRPr lang="en-GB" sz="1800" dirty="0"/>
          </a:p>
          <a:p>
            <a:endParaRPr lang="en-GB" sz="1800" dirty="0"/>
          </a:p>
          <a:p>
            <a:r>
              <a:rPr lang="en-GB" sz="1800" u="sng" dirty="0"/>
              <a:t>Reasoning</a:t>
            </a:r>
            <a:r>
              <a:rPr lang="en-GB" sz="1800" dirty="0"/>
              <a:t> – </a:t>
            </a:r>
            <a:r>
              <a:rPr lang="en-GB" sz="1800" b="1" dirty="0"/>
              <a:t>developing an objective frame of mind</a:t>
            </a:r>
            <a:r>
              <a:rPr lang="en-GB" sz="1800" dirty="0"/>
              <a:t>, which leave you open to understanding the meaning and truth of what you hear, read and observe. You will be presented with lots of information as you research and it is up to you to question it and interpret it. In doing so, you will arrive at a clearer picture of the topic, than if you had simply accepted everything you found</a:t>
            </a:r>
          </a:p>
          <a:p>
            <a:endParaRPr lang="en-GB" sz="1800" dirty="0"/>
          </a:p>
          <a:p>
            <a:r>
              <a:rPr lang="en-GB" sz="1800" u="sng" dirty="0"/>
              <a:t>Constructing arguments </a:t>
            </a:r>
            <a:r>
              <a:rPr lang="en-GB" sz="1800" dirty="0"/>
              <a:t>– this is not simply about arguing – </a:t>
            </a:r>
            <a:r>
              <a:rPr lang="en-GB" sz="1800" b="1" dirty="0"/>
              <a:t>it is about constructing arguments effectively </a:t>
            </a:r>
            <a:r>
              <a:rPr lang="en-GB" sz="1800" dirty="0"/>
              <a:t>– which means understanding and empathising with different points of view and contrasting them with others or your own – but remember it must be based on logic and reasoning!</a:t>
            </a:r>
          </a:p>
          <a:p>
            <a:endParaRPr lang="en-GB" sz="1800" dirty="0"/>
          </a:p>
          <a:p>
            <a:r>
              <a:rPr lang="en-GB" sz="1800" u="sng" dirty="0"/>
              <a:t>Writing critically </a:t>
            </a:r>
            <a:r>
              <a:rPr lang="en-GB" sz="1800" dirty="0"/>
              <a:t>- Your writing is a key method in which you will be able to demonstrate being critical. </a:t>
            </a:r>
          </a:p>
          <a:p>
            <a:pPr marL="0" indent="0">
              <a:buNone/>
            </a:pPr>
            <a:endParaRPr lang="en-GB" sz="1800" dirty="0"/>
          </a:p>
          <a:p>
            <a:r>
              <a:rPr lang="en-GB" sz="1800" dirty="0"/>
              <a:t>During this course you will be asked to write critically and therefore it important that you understand the nature of writing critically. </a:t>
            </a:r>
            <a:endParaRPr lang="en-US" sz="1800" dirty="0"/>
          </a:p>
          <a:p>
            <a:endParaRPr lang="en-US" sz="1800" dirty="0"/>
          </a:p>
        </p:txBody>
      </p:sp>
    </p:spTree>
    <p:extLst>
      <p:ext uri="{BB962C8B-B14F-4D97-AF65-F5344CB8AC3E}">
        <p14:creationId xmlns:p14="http://schemas.microsoft.com/office/powerpoint/2010/main" val="36239182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AC6CE-462F-8847-ACA3-8732BC257006}"/>
              </a:ext>
            </a:extLst>
          </p:cNvPr>
          <p:cNvSpPr>
            <a:spLocks noGrp="1"/>
          </p:cNvSpPr>
          <p:nvPr>
            <p:ph type="title"/>
          </p:nvPr>
        </p:nvSpPr>
        <p:spPr>
          <a:xfrm>
            <a:off x="2159014" y="340877"/>
            <a:ext cx="5013525" cy="1080655"/>
          </a:xfrm>
        </p:spPr>
        <p:txBody>
          <a:bodyPr>
            <a:normAutofit/>
          </a:bodyPr>
          <a:lstStyle/>
          <a:p>
            <a:r>
              <a:rPr lang="en-US" sz="2800" b="1" dirty="0"/>
              <a:t>Using your critical skills</a:t>
            </a:r>
          </a:p>
        </p:txBody>
      </p:sp>
      <p:sp>
        <p:nvSpPr>
          <p:cNvPr id="3" name="Content Placeholder 2">
            <a:extLst>
              <a:ext uri="{FF2B5EF4-FFF2-40B4-BE49-F238E27FC236}">
                <a16:creationId xmlns:a16="http://schemas.microsoft.com/office/drawing/2014/main" id="{5F17E132-CD76-C54E-8797-FA1F31EC8509}"/>
              </a:ext>
            </a:extLst>
          </p:cNvPr>
          <p:cNvSpPr>
            <a:spLocks noGrp="1"/>
          </p:cNvSpPr>
          <p:nvPr>
            <p:ph idx="1"/>
          </p:nvPr>
        </p:nvSpPr>
        <p:spPr>
          <a:xfrm>
            <a:off x="641807" y="796983"/>
            <a:ext cx="7860385" cy="3943350"/>
          </a:xfrm>
        </p:spPr>
        <p:txBody>
          <a:bodyPr anchor="ctr">
            <a:normAutofit/>
          </a:bodyPr>
          <a:lstStyle/>
          <a:p>
            <a:r>
              <a:rPr lang="en-GB" sz="1800" dirty="0"/>
              <a:t>Seize opportunities to develop your critical thinking, reading and writing.</a:t>
            </a:r>
          </a:p>
          <a:p>
            <a:r>
              <a:rPr lang="en-GB" sz="1800" b="1" dirty="0"/>
              <a:t>Critical thinking- </a:t>
            </a:r>
            <a:r>
              <a:rPr lang="en-GB" sz="1800" dirty="0"/>
              <a:t>Every time you engage in your studies including </a:t>
            </a:r>
          </a:p>
          <a:p>
            <a:r>
              <a:rPr lang="en-GB" sz="1800" dirty="0"/>
              <a:t> reading, watching videos and working toward your assignments. </a:t>
            </a:r>
          </a:p>
          <a:p>
            <a:pPr fontAlgn="base"/>
            <a:r>
              <a:rPr lang="en-GB" sz="1800" b="1" dirty="0"/>
              <a:t>Critical reading </a:t>
            </a:r>
            <a:r>
              <a:rPr lang="en-GB" sz="1800" dirty="0"/>
              <a:t>- Every time you read a textbook chapter, journal article, and throughout your research whether in print or web-based format</a:t>
            </a:r>
          </a:p>
          <a:p>
            <a:pPr fontAlgn="base"/>
            <a:r>
              <a:rPr lang="en-GB" sz="1800" b="1" dirty="0"/>
              <a:t>Critical Writing </a:t>
            </a:r>
            <a:r>
              <a:rPr lang="en-GB" sz="1800" dirty="0"/>
              <a:t>- Every time you are asked to complete a written assignment consider the art of logic, reasoning &amp; critical thinking. </a:t>
            </a:r>
          </a:p>
          <a:p>
            <a:pPr fontAlgn="base"/>
            <a:endParaRPr lang="en-GB" sz="1425" dirty="0"/>
          </a:p>
          <a:p>
            <a:endParaRPr lang="en-US" sz="1425" dirty="0"/>
          </a:p>
        </p:txBody>
      </p:sp>
    </p:spTree>
    <p:extLst>
      <p:ext uri="{BB962C8B-B14F-4D97-AF65-F5344CB8AC3E}">
        <p14:creationId xmlns:p14="http://schemas.microsoft.com/office/powerpoint/2010/main" val="21245914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lasses on top of a book">
            <a:extLst>
              <a:ext uri="{FF2B5EF4-FFF2-40B4-BE49-F238E27FC236}">
                <a16:creationId xmlns:a16="http://schemas.microsoft.com/office/drawing/2014/main" id="{AF228F78-5146-42DE-A3C2-F3ACACF32BA0}"/>
              </a:ext>
            </a:extLst>
          </p:cNvPr>
          <p:cNvPicPr>
            <a:picLocks noChangeAspect="1"/>
          </p:cNvPicPr>
          <p:nvPr/>
        </p:nvPicPr>
        <p:blipFill rotWithShape="1">
          <a:blip r:embed="rId2"/>
          <a:srcRect r="21998" b="-1"/>
          <a:stretch/>
        </p:blipFill>
        <p:spPr>
          <a:xfrm>
            <a:off x="5140836" y="2316413"/>
            <a:ext cx="4003164" cy="3400054"/>
          </a:xfrm>
          <a:prstGeom prst="rect">
            <a:avLst/>
          </a:prstGeom>
        </p:spPr>
      </p:pic>
      <p:sp>
        <p:nvSpPr>
          <p:cNvPr id="2" name="Title 1">
            <a:extLst>
              <a:ext uri="{FF2B5EF4-FFF2-40B4-BE49-F238E27FC236}">
                <a16:creationId xmlns:a16="http://schemas.microsoft.com/office/drawing/2014/main" id="{7629C2B5-98B2-0041-A284-58751C422D04}"/>
              </a:ext>
            </a:extLst>
          </p:cNvPr>
          <p:cNvSpPr>
            <a:spLocks noGrp="1"/>
          </p:cNvSpPr>
          <p:nvPr>
            <p:ph type="title"/>
          </p:nvPr>
        </p:nvSpPr>
        <p:spPr>
          <a:xfrm>
            <a:off x="1803981" y="193910"/>
            <a:ext cx="5536037" cy="994172"/>
          </a:xfrm>
        </p:spPr>
        <p:txBody>
          <a:bodyPr>
            <a:normAutofit/>
          </a:bodyPr>
          <a:lstStyle/>
          <a:p>
            <a:r>
              <a:rPr lang="en-US" sz="2800" b="1" dirty="0"/>
              <a:t>Reflective Learning </a:t>
            </a:r>
          </a:p>
        </p:txBody>
      </p:sp>
      <p:sp>
        <p:nvSpPr>
          <p:cNvPr id="3" name="Content Placeholder 2">
            <a:extLst>
              <a:ext uri="{FF2B5EF4-FFF2-40B4-BE49-F238E27FC236}">
                <a16:creationId xmlns:a16="http://schemas.microsoft.com/office/drawing/2014/main" id="{8A762A77-673C-6140-8976-6FA1FDE741EC}"/>
              </a:ext>
            </a:extLst>
          </p:cNvPr>
          <p:cNvSpPr>
            <a:spLocks noGrp="1"/>
          </p:cNvSpPr>
          <p:nvPr>
            <p:ph idx="1"/>
          </p:nvPr>
        </p:nvSpPr>
        <p:spPr>
          <a:xfrm>
            <a:off x="461000" y="1188083"/>
            <a:ext cx="4679836" cy="4203314"/>
          </a:xfrm>
        </p:spPr>
        <p:txBody>
          <a:bodyPr>
            <a:normAutofit/>
          </a:bodyPr>
          <a:lstStyle/>
          <a:p>
            <a:pPr algn="just" fontAlgn="base"/>
            <a:r>
              <a:rPr lang="en-GB" sz="1600" dirty="0"/>
              <a:t>Reflection is an essential skill in academic studies &amp; professional development. </a:t>
            </a:r>
          </a:p>
          <a:p>
            <a:pPr fontAlgn="base"/>
            <a:endParaRPr lang="en-GB" sz="1600" dirty="0"/>
          </a:p>
          <a:p>
            <a:pPr algn="just" fontAlgn="base"/>
            <a:r>
              <a:rPr lang="en-GB" sz="1600" dirty="0"/>
              <a:t>You will be asked to carry out </a:t>
            </a:r>
            <a:r>
              <a:rPr lang="en-GB" sz="1600" b="1" dirty="0"/>
              <a:t>reflective practice</a:t>
            </a:r>
            <a:r>
              <a:rPr lang="en-GB" sz="1600" dirty="0"/>
              <a:t> during this course, either in the form of an assignment of in your own studies. Take advantage of the opportunity to reflect upon your learning, but also the experience you already have. </a:t>
            </a:r>
          </a:p>
          <a:p>
            <a:pPr fontAlgn="base"/>
            <a:endParaRPr lang="en-GB" sz="1600" dirty="0"/>
          </a:p>
          <a:p>
            <a:pPr algn="just" fontAlgn="base"/>
            <a:r>
              <a:rPr lang="en-GB" sz="1600" b="1" dirty="0"/>
              <a:t>Reflective learning and critical thinking are interrelated. </a:t>
            </a:r>
            <a:r>
              <a:rPr lang="en-GB" sz="1600" dirty="0"/>
              <a:t>Reflecting on your learning can support the development of critical skills, while at the same time, your reflections are an opportunity for you to demonstrate your ability to think, read and write critically.</a:t>
            </a:r>
          </a:p>
        </p:txBody>
      </p:sp>
    </p:spTree>
    <p:extLst>
      <p:ext uri="{BB962C8B-B14F-4D97-AF65-F5344CB8AC3E}">
        <p14:creationId xmlns:p14="http://schemas.microsoft.com/office/powerpoint/2010/main" val="29589819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lasses on top of a book">
            <a:extLst>
              <a:ext uri="{FF2B5EF4-FFF2-40B4-BE49-F238E27FC236}">
                <a16:creationId xmlns:a16="http://schemas.microsoft.com/office/drawing/2014/main" id="{7CC5779A-0BDA-4676-A08E-093800FE64C4}"/>
              </a:ext>
            </a:extLst>
          </p:cNvPr>
          <p:cNvPicPr>
            <a:picLocks noChangeAspect="1"/>
          </p:cNvPicPr>
          <p:nvPr/>
        </p:nvPicPr>
        <p:blipFill rotWithShape="1">
          <a:blip r:embed="rId2">
            <a:duotone>
              <a:prstClr val="black"/>
              <a:schemeClr val="tx2">
                <a:tint val="45000"/>
                <a:satMod val="400000"/>
              </a:schemeClr>
            </a:duotone>
          </a:blip>
          <a:srcRect t="14112" b="983"/>
          <a:stretch/>
        </p:blipFill>
        <p:spPr>
          <a:xfrm>
            <a:off x="0" y="0"/>
            <a:ext cx="3669474" cy="2064080"/>
          </a:xfrm>
          <a:prstGeom prst="rect">
            <a:avLst/>
          </a:prstGeom>
        </p:spPr>
      </p:pic>
      <p:sp>
        <p:nvSpPr>
          <p:cNvPr id="2" name="Title 1">
            <a:extLst>
              <a:ext uri="{FF2B5EF4-FFF2-40B4-BE49-F238E27FC236}">
                <a16:creationId xmlns:a16="http://schemas.microsoft.com/office/drawing/2014/main" id="{11DCD8B0-2D5A-954D-9866-8007A12449EF}"/>
              </a:ext>
            </a:extLst>
          </p:cNvPr>
          <p:cNvSpPr>
            <a:spLocks noGrp="1"/>
          </p:cNvSpPr>
          <p:nvPr>
            <p:ph type="title"/>
          </p:nvPr>
        </p:nvSpPr>
        <p:spPr>
          <a:xfrm>
            <a:off x="3966358" y="582939"/>
            <a:ext cx="4494926" cy="1371600"/>
          </a:xfrm>
        </p:spPr>
        <p:txBody>
          <a:bodyPr>
            <a:normAutofit fontScale="90000"/>
          </a:bodyPr>
          <a:lstStyle/>
          <a:p>
            <a:r>
              <a:rPr lang="en-US" sz="3075" b="1" dirty="0">
                <a:solidFill>
                  <a:schemeClr val="tx1">
                    <a:lumMod val="85000"/>
                    <a:lumOff val="15000"/>
                  </a:schemeClr>
                </a:solidFill>
              </a:rPr>
              <a:t>Understanding the importance of Academic integrity and honesty</a:t>
            </a:r>
            <a:r>
              <a:rPr lang="en-US" sz="3075" dirty="0">
                <a:solidFill>
                  <a:schemeClr val="tx1">
                    <a:lumMod val="85000"/>
                    <a:lumOff val="15000"/>
                  </a:schemeClr>
                </a:solidFill>
              </a:rPr>
              <a:t>. </a:t>
            </a:r>
          </a:p>
        </p:txBody>
      </p:sp>
      <p:sp>
        <p:nvSpPr>
          <p:cNvPr id="3" name="Content Placeholder 2">
            <a:extLst>
              <a:ext uri="{FF2B5EF4-FFF2-40B4-BE49-F238E27FC236}">
                <a16:creationId xmlns:a16="http://schemas.microsoft.com/office/drawing/2014/main" id="{4CD362B4-76BE-8648-9613-768FE8E06917}"/>
              </a:ext>
            </a:extLst>
          </p:cNvPr>
          <p:cNvSpPr>
            <a:spLocks noGrp="1"/>
          </p:cNvSpPr>
          <p:nvPr>
            <p:ph idx="1"/>
          </p:nvPr>
        </p:nvSpPr>
        <p:spPr>
          <a:xfrm>
            <a:off x="249224" y="2316743"/>
            <a:ext cx="8389449" cy="3442561"/>
          </a:xfrm>
        </p:spPr>
        <p:txBody>
          <a:bodyPr>
            <a:normAutofit/>
          </a:bodyPr>
          <a:lstStyle/>
          <a:p>
            <a:pPr fontAlgn="base"/>
            <a:r>
              <a:rPr lang="en-GB" sz="1600" dirty="0"/>
              <a:t>At a conceptual level, academic honesty and integrity means approaching your studies with a clear understanding that in order to develop your own knowledge and understanding you will rely on working with others. </a:t>
            </a:r>
          </a:p>
          <a:p>
            <a:pPr marL="0" indent="0" fontAlgn="base">
              <a:buNone/>
            </a:pPr>
            <a:endParaRPr lang="en-GB" sz="1600" dirty="0"/>
          </a:p>
          <a:p>
            <a:pPr fontAlgn="base"/>
            <a:r>
              <a:rPr lang="en-GB" sz="1600" dirty="0"/>
              <a:t>In doing so, you agree to recognise the contribution of others' original work to your own, whether that includes ideas, thoughts or opinions, expressed in any form.</a:t>
            </a:r>
          </a:p>
          <a:p>
            <a:pPr fontAlgn="base"/>
            <a:endParaRPr lang="en-GB" sz="1600" dirty="0"/>
          </a:p>
          <a:p>
            <a:pPr fontAlgn="base"/>
            <a:r>
              <a:rPr lang="en-GB" sz="1600" dirty="0"/>
              <a:t>Accurate citing and referencing of sources used to complete your assessments are the key methods of acknowledging the contributions of others and demonstrating your academic honesty and integrity. </a:t>
            </a:r>
          </a:p>
          <a:p>
            <a:pPr marL="0" indent="0" fontAlgn="base">
              <a:buNone/>
            </a:pPr>
            <a:endParaRPr lang="en-GB" sz="1600" dirty="0"/>
          </a:p>
          <a:p>
            <a:pPr fontAlgn="base"/>
            <a:r>
              <a:rPr lang="en-GB" sz="1600" dirty="0"/>
              <a:t>There are a range of ways in which you can demonstrate referencing in your work.</a:t>
            </a:r>
          </a:p>
          <a:p>
            <a:endParaRPr lang="en-US" sz="1125" dirty="0"/>
          </a:p>
        </p:txBody>
      </p:sp>
    </p:spTree>
    <p:extLst>
      <p:ext uri="{BB962C8B-B14F-4D97-AF65-F5344CB8AC3E}">
        <p14:creationId xmlns:p14="http://schemas.microsoft.com/office/powerpoint/2010/main" val="38494885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DFCB9-7977-6A4D-A92B-EA1B27F2F482}"/>
              </a:ext>
            </a:extLst>
          </p:cNvPr>
          <p:cNvSpPr>
            <a:spLocks noGrp="1"/>
          </p:cNvSpPr>
          <p:nvPr>
            <p:ph type="title"/>
          </p:nvPr>
        </p:nvSpPr>
        <p:spPr>
          <a:xfrm>
            <a:off x="902524" y="137902"/>
            <a:ext cx="7992094" cy="973778"/>
          </a:xfrm>
        </p:spPr>
        <p:txBody>
          <a:bodyPr>
            <a:normAutofit/>
          </a:bodyPr>
          <a:lstStyle/>
          <a:p>
            <a:r>
              <a:rPr lang="en-US" sz="2800" b="1" dirty="0"/>
              <a:t>Understanding academic honesty and integrity.</a:t>
            </a:r>
          </a:p>
        </p:txBody>
      </p:sp>
      <p:sp>
        <p:nvSpPr>
          <p:cNvPr id="3" name="Content Placeholder 2">
            <a:extLst>
              <a:ext uri="{FF2B5EF4-FFF2-40B4-BE49-F238E27FC236}">
                <a16:creationId xmlns:a16="http://schemas.microsoft.com/office/drawing/2014/main" id="{F8E0185F-DD15-6E41-9CF9-6290BA4F2AF3}"/>
              </a:ext>
            </a:extLst>
          </p:cNvPr>
          <p:cNvSpPr>
            <a:spLocks noGrp="1"/>
          </p:cNvSpPr>
          <p:nvPr>
            <p:ph idx="1"/>
          </p:nvPr>
        </p:nvSpPr>
        <p:spPr>
          <a:xfrm>
            <a:off x="249382" y="1022685"/>
            <a:ext cx="8359149" cy="4126831"/>
          </a:xfrm>
        </p:spPr>
        <p:txBody>
          <a:bodyPr anchor="ctr">
            <a:normAutofit lnSpcReduction="10000"/>
          </a:bodyPr>
          <a:lstStyle/>
          <a:p>
            <a:pPr fontAlgn="base"/>
            <a:r>
              <a:rPr lang="en-GB" sz="1600" dirty="0"/>
              <a:t>Should be relevant and should avoid excessive use. A reference should be supplied for the original author or speaker. (see Harvard Referencing System)</a:t>
            </a:r>
          </a:p>
          <a:p>
            <a:pPr marL="0" indent="0" fontAlgn="base">
              <a:buNone/>
            </a:pPr>
            <a:endParaRPr lang="en-GB" sz="1600" dirty="0"/>
          </a:p>
          <a:p>
            <a:pPr fontAlgn="base"/>
            <a:r>
              <a:rPr lang="en-GB" sz="1600" b="1" dirty="0"/>
              <a:t>Paraphrasing - </a:t>
            </a:r>
            <a:r>
              <a:rPr lang="en-GB" sz="1600" dirty="0"/>
              <a:t>Writing someone else’s work in your own words. A reference should be supplied for the original idea or thought.</a:t>
            </a:r>
          </a:p>
          <a:p>
            <a:pPr marL="0" indent="0" fontAlgn="base">
              <a:buNone/>
            </a:pPr>
            <a:endParaRPr lang="en-GB" sz="1600" dirty="0"/>
          </a:p>
          <a:p>
            <a:pPr fontAlgn="base"/>
            <a:r>
              <a:rPr lang="en-GB" sz="1600" b="1" dirty="0"/>
              <a:t>In-text citation - </a:t>
            </a:r>
            <a:r>
              <a:rPr lang="en-GB" sz="1600" dirty="0"/>
              <a:t>How you reference a resource in your text. For example, ‘Smith (2018) supported the idea that…’.</a:t>
            </a:r>
          </a:p>
          <a:p>
            <a:pPr marL="0" indent="0" fontAlgn="base">
              <a:buNone/>
            </a:pPr>
            <a:endParaRPr lang="en-GB" sz="1600" dirty="0"/>
          </a:p>
          <a:p>
            <a:pPr fontAlgn="base"/>
            <a:r>
              <a:rPr lang="en-GB" sz="1600" b="1" dirty="0"/>
              <a:t>Reference list - </a:t>
            </a:r>
            <a:r>
              <a:rPr lang="en-GB" sz="1600" dirty="0"/>
              <a:t>A list of all the resources you have used in your work.</a:t>
            </a:r>
          </a:p>
          <a:p>
            <a:pPr marL="0" indent="0" fontAlgn="base">
              <a:buNone/>
            </a:pPr>
            <a:endParaRPr lang="en-GB" sz="1600" dirty="0"/>
          </a:p>
          <a:p>
            <a:pPr fontAlgn="base"/>
            <a:r>
              <a:rPr lang="en-GB" sz="1600" b="1" dirty="0"/>
              <a:t>Bibliography - </a:t>
            </a:r>
            <a:r>
              <a:rPr lang="en-GB" sz="1600" dirty="0"/>
              <a:t>A list of all the material you have consulted in your research.</a:t>
            </a:r>
          </a:p>
          <a:p>
            <a:pPr marL="0" indent="0" fontAlgn="base">
              <a:buNone/>
            </a:pPr>
            <a:endParaRPr lang="en-GB" sz="1600" dirty="0"/>
          </a:p>
          <a:p>
            <a:pPr fontAlgn="base"/>
            <a:r>
              <a:rPr lang="en-GB" sz="1600" b="1" dirty="0"/>
              <a:t>Reference style - </a:t>
            </a:r>
            <a:r>
              <a:rPr lang="en-GB" sz="1600" dirty="0"/>
              <a:t>A specific style of referencing. Your school/faculty will have selected a style and it is your responsibility to identify which style you should use</a:t>
            </a:r>
          </a:p>
          <a:p>
            <a:pPr fontAlgn="base"/>
            <a:endParaRPr lang="en-GB" sz="450" dirty="0"/>
          </a:p>
          <a:p>
            <a:endParaRPr lang="en-US" sz="450" dirty="0"/>
          </a:p>
        </p:txBody>
      </p:sp>
    </p:spTree>
    <p:extLst>
      <p:ext uri="{BB962C8B-B14F-4D97-AF65-F5344CB8AC3E}">
        <p14:creationId xmlns:p14="http://schemas.microsoft.com/office/powerpoint/2010/main" val="36556013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DC047-9D24-4B45-8664-69BFBE15FC10}"/>
              </a:ext>
            </a:extLst>
          </p:cNvPr>
          <p:cNvSpPr>
            <a:spLocks noGrp="1"/>
          </p:cNvSpPr>
          <p:nvPr>
            <p:ph type="title"/>
          </p:nvPr>
        </p:nvSpPr>
        <p:spPr>
          <a:xfrm>
            <a:off x="108284" y="274638"/>
            <a:ext cx="9035716" cy="1143000"/>
          </a:xfrm>
        </p:spPr>
        <p:txBody>
          <a:bodyPr>
            <a:normAutofit fontScale="90000"/>
          </a:bodyPr>
          <a:lstStyle/>
          <a:p>
            <a:r>
              <a:rPr lang="en-GB" sz="4000" b="1" dirty="0"/>
              <a:t>Academic Honesty &amp; Integrity – Implications of breaches</a:t>
            </a:r>
            <a:br>
              <a:rPr lang="en-GB" dirty="0"/>
            </a:br>
            <a:endParaRPr lang="en-US" dirty="0"/>
          </a:p>
        </p:txBody>
      </p:sp>
      <p:sp>
        <p:nvSpPr>
          <p:cNvPr id="3" name="Content Placeholder 2">
            <a:extLst>
              <a:ext uri="{FF2B5EF4-FFF2-40B4-BE49-F238E27FC236}">
                <a16:creationId xmlns:a16="http://schemas.microsoft.com/office/drawing/2014/main" id="{F9456E2C-3B8C-D84B-8594-362067788D29}"/>
              </a:ext>
            </a:extLst>
          </p:cNvPr>
          <p:cNvSpPr>
            <a:spLocks noGrp="1"/>
          </p:cNvSpPr>
          <p:nvPr>
            <p:ph idx="1"/>
          </p:nvPr>
        </p:nvSpPr>
        <p:spPr>
          <a:xfrm>
            <a:off x="457200" y="1203158"/>
            <a:ext cx="8229600" cy="4314075"/>
          </a:xfrm>
        </p:spPr>
        <p:txBody>
          <a:bodyPr>
            <a:normAutofit fontScale="62500" lnSpcReduction="20000"/>
          </a:bodyPr>
          <a:lstStyle/>
          <a:p>
            <a:pPr fontAlgn="base"/>
            <a:r>
              <a:rPr lang="en-GB" dirty="0"/>
              <a:t>Failure to comply with the </a:t>
            </a:r>
            <a:r>
              <a:rPr lang="en-GB" b="1" dirty="0"/>
              <a:t>principles of accurate citation </a:t>
            </a:r>
            <a:r>
              <a:rPr lang="en-GB" dirty="0"/>
              <a:t>and referencing in your assessments could lead to your module tutor referring your work for an academic misconduct investigation. </a:t>
            </a:r>
          </a:p>
          <a:p>
            <a:pPr fontAlgn="base"/>
            <a:r>
              <a:rPr lang="en-GB" dirty="0"/>
              <a:t>If proven, and depending on the severity, this could result in one or more of a </a:t>
            </a:r>
            <a:r>
              <a:rPr lang="en-GB" b="1" dirty="0"/>
              <a:t>range of outcomes </a:t>
            </a:r>
            <a:r>
              <a:rPr lang="en-GB" dirty="0"/>
              <a:t>including: a written warning, a reduced grade, a mark of zero for an assessment, a mark of zero for the module and in some cases, withdrawal from a programme. </a:t>
            </a:r>
          </a:p>
          <a:p>
            <a:pPr fontAlgn="base"/>
            <a:r>
              <a:rPr lang="en-GB" b="1" dirty="0"/>
              <a:t>Academic misconduct is cheating. </a:t>
            </a:r>
          </a:p>
          <a:p>
            <a:pPr fontAlgn="base"/>
            <a:r>
              <a:rPr lang="en-GB" dirty="0"/>
              <a:t>It includes, but is not limited to </a:t>
            </a:r>
            <a:r>
              <a:rPr lang="en-GB" b="1" dirty="0"/>
              <a:t>plagiarism, collusion, fabrication, and personation (</a:t>
            </a:r>
            <a:r>
              <a:rPr lang="en-GB" dirty="0"/>
              <a:t>getting someone to write your assignment for you!).  </a:t>
            </a:r>
          </a:p>
          <a:p>
            <a:pPr fontAlgn="base"/>
            <a:r>
              <a:rPr lang="en-GB" dirty="0"/>
              <a:t>It is important to be familiar with the ways in which you could commit an academic offence and be investigated for academic misconduct. </a:t>
            </a:r>
          </a:p>
          <a:p>
            <a:endParaRPr lang="en-GB" dirty="0"/>
          </a:p>
          <a:p>
            <a:endParaRPr lang="en-US" dirty="0"/>
          </a:p>
        </p:txBody>
      </p:sp>
    </p:spTree>
    <p:extLst>
      <p:ext uri="{BB962C8B-B14F-4D97-AF65-F5344CB8AC3E}">
        <p14:creationId xmlns:p14="http://schemas.microsoft.com/office/powerpoint/2010/main" val="17627576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1AF70-55C1-2043-9D89-A23A9B882555}"/>
              </a:ext>
            </a:extLst>
          </p:cNvPr>
          <p:cNvSpPr>
            <a:spLocks noGrp="1"/>
          </p:cNvSpPr>
          <p:nvPr>
            <p:ph type="title"/>
          </p:nvPr>
        </p:nvSpPr>
        <p:spPr>
          <a:xfrm>
            <a:off x="757883" y="316032"/>
            <a:ext cx="7246086" cy="586493"/>
          </a:xfrm>
        </p:spPr>
        <p:txBody>
          <a:bodyPr>
            <a:normAutofit fontScale="90000"/>
          </a:bodyPr>
          <a:lstStyle/>
          <a:p>
            <a:r>
              <a:rPr lang="en-US" sz="3075" b="1" dirty="0"/>
              <a:t>Academic Writing – Your Responsibility!</a:t>
            </a:r>
          </a:p>
        </p:txBody>
      </p:sp>
      <p:sp>
        <p:nvSpPr>
          <p:cNvPr id="3" name="Content Placeholder 2">
            <a:extLst>
              <a:ext uri="{FF2B5EF4-FFF2-40B4-BE49-F238E27FC236}">
                <a16:creationId xmlns:a16="http://schemas.microsoft.com/office/drawing/2014/main" id="{56C08AE8-CDD1-764B-96CE-C66636F2878B}"/>
              </a:ext>
            </a:extLst>
          </p:cNvPr>
          <p:cNvSpPr>
            <a:spLocks noGrp="1"/>
          </p:cNvSpPr>
          <p:nvPr>
            <p:ph idx="1"/>
          </p:nvPr>
        </p:nvSpPr>
        <p:spPr>
          <a:xfrm>
            <a:off x="213756" y="902525"/>
            <a:ext cx="8323523" cy="4956854"/>
          </a:xfrm>
        </p:spPr>
        <p:txBody>
          <a:bodyPr anchor="ctr">
            <a:normAutofit/>
          </a:bodyPr>
          <a:lstStyle/>
          <a:p>
            <a:pPr fontAlgn="base"/>
            <a:r>
              <a:rPr lang="en-GB" sz="1600" dirty="0"/>
              <a:t>It is your responsibility to fully comprehend the potential for you to commit academic misconduct and how to ensure that you avoid any misconduct risks.</a:t>
            </a:r>
          </a:p>
          <a:p>
            <a:pPr marL="0" indent="0" fontAlgn="base">
              <a:buNone/>
            </a:pPr>
            <a:endParaRPr lang="en-GB" sz="1600" b="1" dirty="0"/>
          </a:p>
          <a:p>
            <a:pPr marL="0" indent="0" fontAlgn="base">
              <a:buNone/>
            </a:pPr>
            <a:r>
              <a:rPr lang="en-GB" sz="1600" b="1" dirty="0"/>
              <a:t>3 tips for avoiding academic misconduct:</a:t>
            </a:r>
          </a:p>
          <a:p>
            <a:pPr fontAlgn="base"/>
            <a:endParaRPr lang="en-GB" sz="1600" dirty="0"/>
          </a:p>
          <a:p>
            <a:pPr fontAlgn="base">
              <a:buAutoNum type="arabicPeriod"/>
            </a:pPr>
            <a:r>
              <a:rPr lang="en-GB" sz="1600" dirty="0"/>
              <a:t>Don’t leave assessments to the last minute. Plan ahead and make sure you fully understand the assessment and how it will be graded. </a:t>
            </a:r>
          </a:p>
          <a:p>
            <a:pPr fontAlgn="base">
              <a:buAutoNum type="arabicPeriod"/>
            </a:pPr>
            <a:endParaRPr lang="en-GB" sz="1600" dirty="0"/>
          </a:p>
          <a:p>
            <a:pPr marL="0" indent="0" fontAlgn="base">
              <a:buNone/>
            </a:pPr>
            <a:r>
              <a:rPr lang="en-GB" sz="1600" dirty="0"/>
              <a:t>2. Don’t share your work with others. Even if others ask to use your work for reference only. You could risk being accused of </a:t>
            </a:r>
            <a:r>
              <a:rPr lang="en-GB" sz="1600" b="1" dirty="0"/>
              <a:t>collusion</a:t>
            </a:r>
            <a:r>
              <a:rPr lang="en-GB" sz="1600" dirty="0"/>
              <a:t> if another student submits some of your work as their own. </a:t>
            </a:r>
          </a:p>
          <a:p>
            <a:pPr marL="0" indent="0" fontAlgn="base">
              <a:buNone/>
            </a:pPr>
            <a:endParaRPr lang="en-GB" sz="1600" dirty="0"/>
          </a:p>
          <a:p>
            <a:pPr marL="0" indent="0" fontAlgn="base">
              <a:buNone/>
            </a:pPr>
            <a:r>
              <a:rPr lang="en-GB" sz="1600" dirty="0"/>
              <a:t>3. Don’t suffer in silence. If you are facing unexpected personal challenges that will affect your ability to submit your best work on time, speak with your academic team. </a:t>
            </a:r>
          </a:p>
          <a:p>
            <a:pPr marL="0" indent="0" fontAlgn="base">
              <a:buNone/>
            </a:pPr>
            <a:endParaRPr lang="en-GB" sz="1600" b="1" dirty="0"/>
          </a:p>
          <a:p>
            <a:pPr marL="0" indent="0" fontAlgn="base">
              <a:buNone/>
            </a:pPr>
            <a:r>
              <a:rPr lang="en-GB" sz="1600" b="1" dirty="0"/>
              <a:t>Further responsibilities</a:t>
            </a:r>
            <a:endParaRPr lang="en-GB" sz="1600" dirty="0"/>
          </a:p>
          <a:p>
            <a:r>
              <a:rPr lang="en-GB" sz="1600" dirty="0"/>
              <a:t>Link on Moodle to the Handbook - Find the Handbook on the library catalogue</a:t>
            </a:r>
          </a:p>
          <a:p>
            <a:endParaRPr lang="en-US" sz="825" dirty="0"/>
          </a:p>
        </p:txBody>
      </p:sp>
    </p:spTree>
    <p:extLst>
      <p:ext uri="{BB962C8B-B14F-4D97-AF65-F5344CB8AC3E}">
        <p14:creationId xmlns:p14="http://schemas.microsoft.com/office/powerpoint/2010/main" val="1298466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40520" y="0"/>
            <a:ext cx="7886700" cy="994172"/>
          </a:xfrm>
        </p:spPr>
        <p:txBody>
          <a:bodyPr>
            <a:normAutofit/>
          </a:bodyPr>
          <a:lstStyle/>
          <a:p>
            <a:pPr eaLnBrk="1" hangingPunct="1"/>
            <a:r>
              <a:rPr lang="en-GB" altLang="en-US" sz="3600" b="1" dirty="0"/>
              <a:t>What is plagiarism?</a:t>
            </a:r>
          </a:p>
        </p:txBody>
      </p:sp>
      <p:sp>
        <p:nvSpPr>
          <p:cNvPr id="3" name="Content Placeholder 2"/>
          <p:cNvSpPr>
            <a:spLocks noGrp="1"/>
          </p:cNvSpPr>
          <p:nvPr>
            <p:ph idx="1"/>
          </p:nvPr>
        </p:nvSpPr>
        <p:spPr>
          <a:xfrm>
            <a:off x="144379" y="950494"/>
            <a:ext cx="8746958" cy="5366085"/>
          </a:xfrm>
        </p:spPr>
        <p:txBody>
          <a:bodyPr>
            <a:normAutofit fontScale="55000" lnSpcReduction="20000"/>
          </a:bodyPr>
          <a:lstStyle/>
          <a:p>
            <a:pPr>
              <a:defRPr/>
            </a:pPr>
            <a:r>
              <a:rPr lang="en-GB" sz="2600" dirty="0">
                <a:ea typeface="ＭＳ Ｐゴシック" charset="0"/>
              </a:rPr>
              <a:t>Plagiarism is a specific form of cheating and is generally defined as presenting another persons work as </a:t>
            </a:r>
            <a:r>
              <a:rPr lang="en-GB" sz="2900" dirty="0">
                <a:ea typeface="ＭＳ Ｐゴシック" charset="0"/>
              </a:rPr>
              <a:t>your own.</a:t>
            </a:r>
          </a:p>
          <a:p>
            <a:pPr eaLnBrk="1" hangingPunct="1">
              <a:buFont typeface="Wingdings" charset="0"/>
              <a:buChar char=""/>
              <a:defRPr/>
            </a:pPr>
            <a:endParaRPr lang="en-GB" sz="2900" dirty="0">
              <a:ea typeface="ＭＳ Ｐゴシック" charset="0"/>
            </a:endParaRPr>
          </a:p>
          <a:p>
            <a:pPr>
              <a:defRPr/>
            </a:pPr>
            <a:r>
              <a:rPr lang="en-GB" sz="2900" dirty="0">
                <a:ea typeface="ＭＳ Ｐゴシック" charset="0"/>
              </a:rPr>
              <a:t>It is even possible to plagiarise yourself if you paraphrase or copy from work you submitted elsewhere and do not acknowledge the fact.</a:t>
            </a:r>
          </a:p>
          <a:p>
            <a:pPr marL="0" indent="0">
              <a:buNone/>
              <a:defRPr/>
            </a:pPr>
            <a:endParaRPr lang="en-GB" sz="2900" dirty="0">
              <a:ea typeface="ＭＳ Ｐゴシック" charset="0"/>
            </a:endParaRPr>
          </a:p>
          <a:p>
            <a:r>
              <a:rPr lang="en-GB" altLang="en-US" sz="2900" dirty="0"/>
              <a:t>The University has strict rules on plagiarism.</a:t>
            </a:r>
          </a:p>
          <a:p>
            <a:pPr marL="0" indent="0">
              <a:buNone/>
            </a:pPr>
            <a:endParaRPr lang="en-GB" altLang="en-US" sz="2900" dirty="0"/>
          </a:p>
          <a:p>
            <a:r>
              <a:rPr lang="en-GB" altLang="en-US" sz="2900" dirty="0"/>
              <a:t>Passing off someone else's work as your own deliberate or accidental is serious </a:t>
            </a:r>
          </a:p>
          <a:p>
            <a:pPr marL="0" indent="0">
              <a:buNone/>
            </a:pPr>
            <a:endParaRPr lang="en-GB" altLang="en-US" sz="2900" dirty="0"/>
          </a:p>
          <a:p>
            <a:r>
              <a:rPr lang="en-GB" altLang="en-US" sz="2900" dirty="0"/>
              <a:t>Each piece of work you submit will carry marks for referencing - can afford to throw away marks?</a:t>
            </a:r>
          </a:p>
          <a:p>
            <a:endParaRPr lang="en-GB" altLang="en-US" sz="2900" dirty="0"/>
          </a:p>
          <a:p>
            <a:pPr marL="274320" indent="-274320">
              <a:buNone/>
              <a:defRPr/>
            </a:pPr>
            <a:r>
              <a:rPr lang="en-GB" sz="2900" dirty="0">
                <a:solidFill>
                  <a:schemeClr val="tx1">
                    <a:lumMod val="85000"/>
                    <a:lumOff val="15000"/>
                  </a:schemeClr>
                </a:solidFill>
                <a:latin typeface="Arial" charset="0"/>
              </a:rPr>
              <a:t>	Wherever you quote (copy directly from another author) or use their ideas (paraphrase), you must acknowledge that you have done so. Failure to acknowledge your sources of information may result in your facing charges of plagiarism.</a:t>
            </a:r>
          </a:p>
          <a:p>
            <a:pPr marL="274320" indent="-274320">
              <a:buNone/>
              <a:defRPr/>
            </a:pPr>
            <a:endParaRPr lang="en-GB" sz="2900" b="1" dirty="0">
              <a:solidFill>
                <a:schemeClr val="tx1">
                  <a:lumMod val="85000"/>
                  <a:lumOff val="15000"/>
                </a:schemeClr>
              </a:solidFill>
              <a:latin typeface="Arial" charset="0"/>
            </a:endParaRPr>
          </a:p>
          <a:p>
            <a:pPr marL="274320" indent="-274320" algn="ctr">
              <a:buNone/>
              <a:defRPr/>
            </a:pPr>
            <a:r>
              <a:rPr lang="en-GB" sz="2900" b="1" u="sng" dirty="0">
                <a:solidFill>
                  <a:schemeClr val="tx1">
                    <a:lumMod val="85000"/>
                    <a:lumOff val="15000"/>
                  </a:schemeClr>
                </a:solidFill>
                <a:latin typeface="Arial" charset="0"/>
              </a:rPr>
              <a:t>Remember to:</a:t>
            </a:r>
          </a:p>
          <a:p>
            <a:pPr marL="274320" indent="-274320" algn="ctr">
              <a:buNone/>
              <a:defRPr/>
            </a:pPr>
            <a:r>
              <a:rPr lang="en-GB" sz="2900" b="1" dirty="0">
                <a:solidFill>
                  <a:schemeClr val="tx1">
                    <a:lumMod val="85000"/>
                    <a:lumOff val="15000"/>
                  </a:schemeClr>
                </a:solidFill>
                <a:latin typeface="Arial" charset="0"/>
              </a:rPr>
              <a:t>USE YOUR OWN WORDS and GIVE  </a:t>
            </a:r>
          </a:p>
          <a:p>
            <a:pPr marL="274320" indent="-274320" algn="ctr">
              <a:buNone/>
              <a:defRPr/>
            </a:pPr>
            <a:r>
              <a:rPr lang="en-GB" sz="2900" b="1" dirty="0">
                <a:latin typeface="Arial" charset="0"/>
              </a:rPr>
              <a:t>CREDIT WHERE IT IS DUE</a:t>
            </a:r>
            <a:endParaRPr lang="en-GB" sz="2900" b="1" dirty="0">
              <a:ea typeface="ＭＳ Ｐゴシック" charset="0"/>
            </a:endParaRPr>
          </a:p>
          <a:p>
            <a:pPr marL="0" indent="0">
              <a:buNone/>
              <a:defRPr/>
            </a:pPr>
            <a:r>
              <a:rPr lang="en-GB" sz="1200" dirty="0">
                <a:ea typeface="ＭＳ Ｐゴシック" charset="0"/>
              </a:rPr>
              <a:t>Pears, R and Shields, G (2010) </a:t>
            </a:r>
            <a:r>
              <a:rPr lang="en-GB" sz="1200" i="1" dirty="0">
                <a:ea typeface="ＭＳ Ｐゴシック" charset="0"/>
              </a:rPr>
              <a:t>Cite them Right, The Essential Referencing Guide, </a:t>
            </a:r>
            <a:r>
              <a:rPr lang="en-GB" sz="1200" dirty="0">
                <a:ea typeface="ＭＳ Ｐゴシック" charset="0"/>
              </a:rPr>
              <a:t>Hampshire: Palgrave Macmillian</a:t>
            </a:r>
            <a:endParaRPr lang="en-GB" sz="1200" u="sng" dirty="0">
              <a:ea typeface="ＭＳ Ｐゴシック" charset="0"/>
            </a:endParaRPr>
          </a:p>
        </p:txBody>
      </p:sp>
    </p:spTree>
    <p:extLst>
      <p:ext uri="{BB962C8B-B14F-4D97-AF65-F5344CB8AC3E}">
        <p14:creationId xmlns:p14="http://schemas.microsoft.com/office/powerpoint/2010/main" val="17178933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2"/>
          <p:cNvSpPr>
            <a:spLocks noGrp="1" noChangeArrowheads="1"/>
          </p:cNvSpPr>
          <p:nvPr>
            <p:ph type="title"/>
          </p:nvPr>
        </p:nvSpPr>
        <p:spPr/>
        <p:txBody>
          <a:bodyPr>
            <a:normAutofit/>
          </a:bodyPr>
          <a:lstStyle/>
          <a:p>
            <a:pPr eaLnBrk="1" hangingPunct="1"/>
            <a:r>
              <a:rPr lang="en-GB" altLang="en-US" sz="2550" b="1" dirty="0">
                <a:latin typeface="Arial" panose="020B0604020202020204" pitchFamily="34" charset="0"/>
              </a:rPr>
              <a:t>Referencing </a:t>
            </a:r>
            <a:br>
              <a:rPr lang="en-GB" altLang="en-US" sz="2550" b="1" dirty="0">
                <a:latin typeface="Arial" panose="020B0604020202020204" pitchFamily="34" charset="0"/>
              </a:rPr>
            </a:br>
            <a:r>
              <a:rPr lang="en-GB" altLang="en-US" sz="2550" b="1" dirty="0">
                <a:latin typeface="Arial" panose="020B0604020202020204" pitchFamily="34" charset="0"/>
              </a:rPr>
              <a:t>the Harvard Referencing System?</a:t>
            </a:r>
          </a:p>
        </p:txBody>
      </p:sp>
      <p:sp>
        <p:nvSpPr>
          <p:cNvPr id="4099" name="Rectangle 3"/>
          <p:cNvSpPr>
            <a:spLocks noGrp="1" noChangeArrowheads="1"/>
          </p:cNvSpPr>
          <p:nvPr>
            <p:ph idx="1"/>
          </p:nvPr>
        </p:nvSpPr>
        <p:spPr>
          <a:xfrm>
            <a:off x="544094" y="1212259"/>
            <a:ext cx="8229600" cy="4466646"/>
          </a:xfrm>
        </p:spPr>
        <p:txBody>
          <a:bodyPr>
            <a:normAutofit fontScale="47500" lnSpcReduction="20000"/>
          </a:bodyPr>
          <a:lstStyle/>
          <a:p>
            <a:pPr eaLnBrk="1" hangingPunct="1"/>
            <a:endParaRPr lang="en-GB" altLang="en-US" sz="2700" dirty="0">
              <a:latin typeface="Arial" panose="020B0604020202020204" pitchFamily="34" charset="0"/>
            </a:endParaRPr>
          </a:p>
          <a:p>
            <a:pPr marL="0" indent="0" eaLnBrk="1" hangingPunct="1">
              <a:buNone/>
            </a:pPr>
            <a:r>
              <a:rPr lang="en-GB" altLang="en-US" sz="3300" dirty="0"/>
              <a:t>The Harvard system of referencing - most commonly reference system in the UK and outlines how to set out references. </a:t>
            </a:r>
          </a:p>
          <a:p>
            <a:pPr marL="0" indent="0" eaLnBrk="1" hangingPunct="1">
              <a:buNone/>
            </a:pPr>
            <a:endParaRPr lang="en-GB" altLang="en-US" sz="3300" dirty="0"/>
          </a:p>
          <a:p>
            <a:r>
              <a:rPr lang="en-GB" altLang="en-US" sz="3300" dirty="0"/>
              <a:t>The Harvard system is a type of author-date style information within your assignment – you are showing where that information came from.  </a:t>
            </a:r>
          </a:p>
          <a:p>
            <a:pPr marL="0" indent="0">
              <a:buNone/>
            </a:pPr>
            <a:endParaRPr lang="en-GB" altLang="en-US" sz="3300" dirty="0"/>
          </a:p>
          <a:p>
            <a:r>
              <a:rPr lang="en-GB" altLang="en-US" sz="3300" dirty="0"/>
              <a:t>At the end of the essay/report is an alphabetical list of references – this informs the reader of the details of your source including </a:t>
            </a:r>
          </a:p>
          <a:p>
            <a:endParaRPr lang="en-GB" altLang="en-US" sz="3300" dirty="0"/>
          </a:p>
          <a:p>
            <a:pPr marL="385763" indent="-385763">
              <a:buFont typeface="Arial" panose="020B0604020202020204" pitchFamily="34" charset="0"/>
              <a:buAutoNum type="arabicPeriod"/>
            </a:pPr>
            <a:r>
              <a:rPr lang="en-US" altLang="en-US" sz="3300" dirty="0"/>
              <a:t>Citations within the text  - When you refer to, or quote, the work of other people in your own work this is a </a:t>
            </a:r>
            <a:r>
              <a:rPr lang="en-US" altLang="en-US" sz="3300" b="1" dirty="0"/>
              <a:t>citation</a:t>
            </a:r>
            <a:r>
              <a:rPr lang="en-US" altLang="en-US" sz="3300" dirty="0"/>
              <a:t>; you are </a:t>
            </a:r>
            <a:r>
              <a:rPr lang="en-US" altLang="en-US" sz="3300" b="1" dirty="0"/>
              <a:t>citing</a:t>
            </a:r>
            <a:r>
              <a:rPr lang="en-US" altLang="en-US" sz="3300" dirty="0"/>
              <a:t> someone else's ideas. </a:t>
            </a:r>
            <a:endParaRPr lang="en-US" altLang="en-US" sz="3300" b="1" dirty="0">
              <a:hlinkClick r:id="rId2" action="ppaction://hlinksldjump"/>
            </a:endParaRPr>
          </a:p>
          <a:p>
            <a:pPr marL="385763" indent="-385763">
              <a:buFont typeface="Arial" panose="020B0604020202020204" pitchFamily="34" charset="0"/>
              <a:buAutoNum type="arabicPeriod"/>
            </a:pPr>
            <a:endParaRPr lang="en-US" altLang="en-US" sz="3300" dirty="0"/>
          </a:p>
          <a:p>
            <a:pPr marL="385763" indent="-385763">
              <a:buFont typeface="Arial" panose="020B0604020202020204" pitchFamily="34" charset="0"/>
              <a:buAutoNum type="arabicPeriod"/>
            </a:pPr>
            <a:r>
              <a:rPr lang="en-US" altLang="en-US" sz="3300" dirty="0"/>
              <a:t>A list of references cited given at the end - A </a:t>
            </a:r>
            <a:r>
              <a:rPr lang="en-US" altLang="en-US" sz="3300" b="1" dirty="0"/>
              <a:t>Reference </a:t>
            </a:r>
            <a:r>
              <a:rPr lang="en-US" altLang="en-US" sz="3300" dirty="0"/>
              <a:t>lists all the information a reader needs in order to identify and locate the source that you have </a:t>
            </a:r>
            <a:r>
              <a:rPr lang="en-US" altLang="en-US" sz="3300" b="1" dirty="0"/>
              <a:t>cited</a:t>
            </a:r>
            <a:r>
              <a:rPr lang="en-US" altLang="en-US" sz="3300" dirty="0"/>
              <a:t> in your work.</a:t>
            </a:r>
            <a:endParaRPr lang="en-GB" altLang="en-US" sz="3300" dirty="0"/>
          </a:p>
          <a:p>
            <a:pPr marL="0" indent="0" eaLnBrk="1" hangingPunct="1">
              <a:buNone/>
            </a:pPr>
            <a:r>
              <a:rPr lang="en-GB" altLang="en-US" sz="3300" dirty="0"/>
              <a:t>.</a:t>
            </a:r>
          </a:p>
          <a:p>
            <a:pPr algn="ctr" eaLnBrk="1" hangingPunct="1">
              <a:buFont typeface="Wingdings" panose="05000000000000000000" pitchFamily="2" charset="2"/>
              <a:buNone/>
            </a:pPr>
            <a:endParaRPr lang="en-GB" altLang="en-US" sz="2700" dirty="0">
              <a:latin typeface="Arial" panose="020B0604020202020204" pitchFamily="34" charset="0"/>
            </a:endParaRPr>
          </a:p>
          <a:p>
            <a:pPr algn="ctr" eaLnBrk="1" hangingPunct="1">
              <a:buFont typeface="Wingdings" panose="05000000000000000000" pitchFamily="2" charset="2"/>
              <a:buNone/>
            </a:pPr>
            <a:endParaRPr lang="en-GB" altLang="en-US" sz="2700" dirty="0">
              <a:latin typeface="Arial" panose="020B0604020202020204" pitchFamily="34" charset="0"/>
            </a:endParaRPr>
          </a:p>
        </p:txBody>
      </p:sp>
      <p:pic>
        <p:nvPicPr>
          <p:cNvPr id="2" name="Picture 1">
            <a:extLst>
              <a:ext uri="{FF2B5EF4-FFF2-40B4-BE49-F238E27FC236}">
                <a16:creationId xmlns:a16="http://schemas.microsoft.com/office/drawing/2014/main" id="{89068783-CCF6-E34A-8A60-0ADFD1DA60F8}"/>
              </a:ext>
            </a:extLst>
          </p:cNvPr>
          <p:cNvPicPr>
            <a:picLocks noChangeAspect="1"/>
          </p:cNvPicPr>
          <p:nvPr/>
        </p:nvPicPr>
        <p:blipFill>
          <a:blip r:embed="rId3"/>
          <a:stretch>
            <a:fillRect/>
          </a:stretch>
        </p:blipFill>
        <p:spPr>
          <a:xfrm>
            <a:off x="7566597" y="4728175"/>
            <a:ext cx="1577403" cy="2129825"/>
          </a:xfrm>
          <a:prstGeom prst="rect">
            <a:avLst/>
          </a:prstGeom>
        </p:spPr>
      </p:pic>
    </p:spTree>
    <p:extLst>
      <p:ext uri="{BB962C8B-B14F-4D97-AF65-F5344CB8AC3E}">
        <p14:creationId xmlns:p14="http://schemas.microsoft.com/office/powerpoint/2010/main" val="377825128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4099">
                                            <p:txEl>
                                              <p:pRg st="1" end="1"/>
                                            </p:txEl>
                                          </p:spTgt>
                                        </p:tgtEl>
                                        <p:attrNameLst>
                                          <p:attrName>style.visibility</p:attrName>
                                        </p:attrNameLst>
                                      </p:cBhvr>
                                      <p:to>
                                        <p:strVal val="visible"/>
                                      </p:to>
                                    </p:set>
                                    <p:animEffect transition="in" filter="box(in)">
                                      <p:cBhvr>
                                        <p:cTn id="7" dur="500"/>
                                        <p:tgtEl>
                                          <p:spTgt spid="409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4099">
                                            <p:txEl>
                                              <p:pRg st="3" end="3"/>
                                            </p:txEl>
                                          </p:spTgt>
                                        </p:tgtEl>
                                        <p:attrNameLst>
                                          <p:attrName>style.visibility</p:attrName>
                                        </p:attrNameLst>
                                      </p:cBhvr>
                                      <p:to>
                                        <p:strVal val="visible"/>
                                      </p:to>
                                    </p:set>
                                    <p:animEffect transition="in" filter="box(in)">
                                      <p:cBhvr>
                                        <p:cTn id="12" dur="500"/>
                                        <p:tgtEl>
                                          <p:spTgt spid="4099">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4099">
                                            <p:txEl>
                                              <p:pRg st="5" end="5"/>
                                            </p:txEl>
                                          </p:spTgt>
                                        </p:tgtEl>
                                        <p:attrNameLst>
                                          <p:attrName>style.visibility</p:attrName>
                                        </p:attrNameLst>
                                      </p:cBhvr>
                                      <p:to>
                                        <p:strVal val="visible"/>
                                      </p:to>
                                    </p:set>
                                    <p:animEffect transition="in" filter="box(in)">
                                      <p:cBhvr>
                                        <p:cTn id="17" dur="500"/>
                                        <p:tgtEl>
                                          <p:spTgt spid="4099">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grpId="0" nodeType="clickEffect">
                                  <p:stCondLst>
                                    <p:cond delay="0"/>
                                  </p:stCondLst>
                                  <p:childTnLst>
                                    <p:set>
                                      <p:cBhvr>
                                        <p:cTn id="21" dur="1" fill="hold">
                                          <p:stCondLst>
                                            <p:cond delay="0"/>
                                          </p:stCondLst>
                                        </p:cTn>
                                        <p:tgtEl>
                                          <p:spTgt spid="4099">
                                            <p:txEl>
                                              <p:pRg st="7" end="7"/>
                                            </p:txEl>
                                          </p:spTgt>
                                        </p:tgtEl>
                                        <p:attrNameLst>
                                          <p:attrName>style.visibility</p:attrName>
                                        </p:attrNameLst>
                                      </p:cBhvr>
                                      <p:to>
                                        <p:strVal val="visible"/>
                                      </p:to>
                                    </p:set>
                                    <p:animEffect transition="in" filter="box(in)">
                                      <p:cBhvr>
                                        <p:cTn id="22" dur="500"/>
                                        <p:tgtEl>
                                          <p:spTgt spid="4099">
                                            <p:txEl>
                                              <p:pRg st="7" end="7"/>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 presetClass="entr" presetSubtype="16" fill="hold" grpId="0" nodeType="clickEffect">
                                  <p:stCondLst>
                                    <p:cond delay="0"/>
                                  </p:stCondLst>
                                  <p:childTnLst>
                                    <p:set>
                                      <p:cBhvr>
                                        <p:cTn id="26" dur="1" fill="hold">
                                          <p:stCondLst>
                                            <p:cond delay="0"/>
                                          </p:stCondLst>
                                        </p:cTn>
                                        <p:tgtEl>
                                          <p:spTgt spid="4099">
                                            <p:txEl>
                                              <p:pRg st="9" end="9"/>
                                            </p:txEl>
                                          </p:spTgt>
                                        </p:tgtEl>
                                        <p:attrNameLst>
                                          <p:attrName>style.visibility</p:attrName>
                                        </p:attrNameLst>
                                      </p:cBhvr>
                                      <p:to>
                                        <p:strVal val="visible"/>
                                      </p:to>
                                    </p:set>
                                    <p:animEffect transition="in" filter="box(in)">
                                      <p:cBhvr>
                                        <p:cTn id="27" dur="500"/>
                                        <p:tgtEl>
                                          <p:spTgt spid="4099">
                                            <p:txEl>
                                              <p:pRg st="9" end="9"/>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4" presetClass="entr" presetSubtype="16" fill="hold" grpId="0" nodeType="clickEffect">
                                  <p:stCondLst>
                                    <p:cond delay="0"/>
                                  </p:stCondLst>
                                  <p:childTnLst>
                                    <p:set>
                                      <p:cBhvr>
                                        <p:cTn id="31" dur="1" fill="hold">
                                          <p:stCondLst>
                                            <p:cond delay="0"/>
                                          </p:stCondLst>
                                        </p:cTn>
                                        <p:tgtEl>
                                          <p:spTgt spid="4099">
                                            <p:txEl>
                                              <p:pRg st="10" end="10"/>
                                            </p:txEl>
                                          </p:spTgt>
                                        </p:tgtEl>
                                        <p:attrNameLst>
                                          <p:attrName>style.visibility</p:attrName>
                                        </p:attrNameLst>
                                      </p:cBhvr>
                                      <p:to>
                                        <p:strVal val="visible"/>
                                      </p:to>
                                    </p:set>
                                    <p:animEffect transition="in" filter="box(in)">
                                      <p:cBhvr>
                                        <p:cTn id="32" dur="500"/>
                                        <p:tgtEl>
                                          <p:spTgt spid="4099">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034FD-E285-D34D-BF20-88471323D6D9}"/>
              </a:ext>
            </a:extLst>
          </p:cNvPr>
          <p:cNvSpPr>
            <a:spLocks noGrp="1"/>
          </p:cNvSpPr>
          <p:nvPr>
            <p:ph type="title"/>
          </p:nvPr>
        </p:nvSpPr>
        <p:spPr>
          <a:xfrm>
            <a:off x="1186463" y="126027"/>
            <a:ext cx="6771073" cy="919002"/>
          </a:xfrm>
        </p:spPr>
        <p:txBody>
          <a:bodyPr>
            <a:normAutofit/>
          </a:bodyPr>
          <a:lstStyle/>
          <a:p>
            <a:r>
              <a:rPr lang="en-US" sz="2800" b="1" dirty="0"/>
              <a:t>The importance of submitting on time </a:t>
            </a:r>
          </a:p>
        </p:txBody>
      </p:sp>
      <p:sp>
        <p:nvSpPr>
          <p:cNvPr id="3" name="Content Placeholder 2">
            <a:extLst>
              <a:ext uri="{FF2B5EF4-FFF2-40B4-BE49-F238E27FC236}">
                <a16:creationId xmlns:a16="http://schemas.microsoft.com/office/drawing/2014/main" id="{49C463B5-3E00-714E-83A8-DB33388477CE}"/>
              </a:ext>
            </a:extLst>
          </p:cNvPr>
          <p:cNvSpPr>
            <a:spLocks noGrp="1"/>
          </p:cNvSpPr>
          <p:nvPr>
            <p:ph idx="1"/>
          </p:nvPr>
        </p:nvSpPr>
        <p:spPr>
          <a:xfrm>
            <a:off x="676894" y="902525"/>
            <a:ext cx="7860385" cy="4378136"/>
          </a:xfrm>
        </p:spPr>
        <p:txBody>
          <a:bodyPr anchor="ctr">
            <a:normAutofit lnSpcReduction="10000"/>
          </a:bodyPr>
          <a:lstStyle/>
          <a:p>
            <a:pPr marL="0" indent="0" fontAlgn="base">
              <a:buNone/>
            </a:pPr>
            <a:r>
              <a:rPr lang="en-GB" sz="1600" b="1" dirty="0"/>
              <a:t>Submitting on time</a:t>
            </a:r>
          </a:p>
          <a:p>
            <a:pPr fontAlgn="base"/>
            <a:r>
              <a:rPr lang="en-GB" sz="1600" dirty="0"/>
              <a:t>It is important to ensure that you submit your assignment ahead of the deadline, as a late submission can be penalised.  </a:t>
            </a:r>
          </a:p>
          <a:p>
            <a:pPr fontAlgn="base"/>
            <a:r>
              <a:rPr lang="en-GB" sz="1600" dirty="0"/>
              <a:t>The University uses a system called Turnitin to submit assignments – use the draft submissions as an opportunity to assess the similarity score. </a:t>
            </a:r>
          </a:p>
          <a:p>
            <a:pPr marL="0" indent="0" fontAlgn="base">
              <a:buNone/>
            </a:pPr>
            <a:r>
              <a:rPr lang="en-GB" sz="1600" b="1" dirty="0"/>
              <a:t>Guidance for students</a:t>
            </a:r>
            <a:endParaRPr lang="en-GB" sz="1600" dirty="0"/>
          </a:p>
          <a:p>
            <a:pPr fontAlgn="base"/>
            <a:r>
              <a:rPr lang="en-GB" sz="1600" dirty="0"/>
              <a:t>To help you get started, here are </a:t>
            </a:r>
            <a:r>
              <a:rPr lang="en-GB" sz="1600" b="1" dirty="0"/>
              <a:t>three key tips</a:t>
            </a:r>
            <a:r>
              <a:rPr lang="en-GB" sz="1600" dirty="0"/>
              <a:t> to help make sure you submit your assignment correctly. </a:t>
            </a:r>
          </a:p>
          <a:p>
            <a:pPr marL="0" indent="0" fontAlgn="base">
              <a:buNone/>
            </a:pPr>
            <a:endParaRPr lang="en-GB" sz="1600" dirty="0"/>
          </a:p>
          <a:p>
            <a:pPr fontAlgn="base">
              <a:buAutoNum type="arabicPeriod"/>
            </a:pPr>
            <a:r>
              <a:rPr lang="en-GB" sz="1600" dirty="0"/>
              <a:t>Review the assignment brief well in advance of the deadline and make sure that you have fully understood its requirements. If you are unclear, ask for help well in advance of the deadline. </a:t>
            </a:r>
          </a:p>
          <a:p>
            <a:pPr marL="0" indent="0" fontAlgn="base">
              <a:buNone/>
            </a:pPr>
            <a:endParaRPr lang="en-GB" sz="1600" dirty="0"/>
          </a:p>
          <a:p>
            <a:pPr marL="0" indent="0" fontAlgn="base">
              <a:buNone/>
            </a:pPr>
            <a:r>
              <a:rPr lang="en-GB" sz="1600" dirty="0"/>
              <a:t>2. Check the deadline date and time. It will be clearly marked on the assignment brief. </a:t>
            </a:r>
          </a:p>
          <a:p>
            <a:pPr marL="0" indent="0" fontAlgn="base">
              <a:buNone/>
            </a:pPr>
            <a:endParaRPr lang="en-GB" sz="1600" dirty="0"/>
          </a:p>
          <a:p>
            <a:pPr marL="0" indent="0" fontAlgn="base">
              <a:buNone/>
            </a:pPr>
            <a:r>
              <a:rPr lang="en-GB" sz="1600" dirty="0"/>
              <a:t>3. Plan to submit at least four hours before the deadline time. Don’t leave it to Lastminute.com!</a:t>
            </a:r>
            <a:endParaRPr lang="en-US" sz="1125" dirty="0"/>
          </a:p>
        </p:txBody>
      </p:sp>
    </p:spTree>
    <p:extLst>
      <p:ext uri="{BB962C8B-B14F-4D97-AF65-F5344CB8AC3E}">
        <p14:creationId xmlns:p14="http://schemas.microsoft.com/office/powerpoint/2010/main" val="10191486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E90A2-FB9F-6441-A37D-026BAD1DF721}"/>
              </a:ext>
            </a:extLst>
          </p:cNvPr>
          <p:cNvSpPr>
            <a:spLocks noGrp="1"/>
          </p:cNvSpPr>
          <p:nvPr>
            <p:ph type="title"/>
          </p:nvPr>
        </p:nvSpPr>
        <p:spPr>
          <a:xfrm>
            <a:off x="3477332" y="316032"/>
            <a:ext cx="2462022" cy="503365"/>
          </a:xfrm>
        </p:spPr>
        <p:txBody>
          <a:bodyPr>
            <a:noAutofit/>
          </a:bodyPr>
          <a:lstStyle/>
          <a:p>
            <a:r>
              <a:rPr lang="en-US" sz="3600" b="1" dirty="0"/>
              <a:t>Feedback</a:t>
            </a:r>
          </a:p>
        </p:txBody>
      </p:sp>
      <p:sp>
        <p:nvSpPr>
          <p:cNvPr id="3" name="Content Placeholder 2">
            <a:extLst>
              <a:ext uri="{FF2B5EF4-FFF2-40B4-BE49-F238E27FC236}">
                <a16:creationId xmlns:a16="http://schemas.microsoft.com/office/drawing/2014/main" id="{8029B282-FC93-4844-955C-C5362C30F618}"/>
              </a:ext>
            </a:extLst>
          </p:cNvPr>
          <p:cNvSpPr>
            <a:spLocks noGrp="1"/>
          </p:cNvSpPr>
          <p:nvPr>
            <p:ph idx="1"/>
          </p:nvPr>
        </p:nvSpPr>
        <p:spPr>
          <a:xfrm>
            <a:off x="378761" y="819396"/>
            <a:ext cx="8062266" cy="4895603"/>
          </a:xfrm>
        </p:spPr>
        <p:txBody>
          <a:bodyPr anchor="ctr">
            <a:normAutofit fontScale="85000" lnSpcReduction="20000"/>
          </a:bodyPr>
          <a:lstStyle/>
          <a:p>
            <a:pPr marL="0" indent="0" fontAlgn="base">
              <a:buNone/>
            </a:pPr>
            <a:r>
              <a:rPr lang="en-GB" sz="1900" b="1" dirty="0"/>
              <a:t>Feedback</a:t>
            </a:r>
          </a:p>
          <a:p>
            <a:pPr fontAlgn="base"/>
            <a:endParaRPr lang="en-GB" sz="1900" b="1" dirty="0"/>
          </a:p>
          <a:p>
            <a:pPr fontAlgn="base"/>
            <a:r>
              <a:rPr lang="en-GB" sz="1900" dirty="0"/>
              <a:t>Following your assessment submissions, feedback will be provided to enable you to reflect on your own performance, and how you can improve in the future.</a:t>
            </a:r>
          </a:p>
          <a:p>
            <a:pPr marL="0" indent="0" fontAlgn="base">
              <a:buNone/>
            </a:pPr>
            <a:endParaRPr lang="en-GB" sz="1900" dirty="0"/>
          </a:p>
          <a:p>
            <a:pPr fontAlgn="base"/>
            <a:r>
              <a:rPr lang="en-GB" sz="1900" dirty="0"/>
              <a:t>The most obvious place you will receive feedback is in your submitted assignments. </a:t>
            </a:r>
          </a:p>
          <a:p>
            <a:pPr marL="0" indent="0" fontAlgn="base">
              <a:buNone/>
            </a:pPr>
            <a:endParaRPr lang="en-GB" sz="1900" dirty="0"/>
          </a:p>
          <a:p>
            <a:pPr marL="0" indent="0" fontAlgn="base">
              <a:buNone/>
            </a:pPr>
            <a:r>
              <a:rPr lang="en-GB" sz="1900" b="1" dirty="0"/>
              <a:t>Tutor marked assessment</a:t>
            </a:r>
          </a:p>
          <a:p>
            <a:pPr marL="0" indent="0" fontAlgn="base">
              <a:buNone/>
            </a:pPr>
            <a:endParaRPr lang="en-GB" sz="1900" b="1" dirty="0"/>
          </a:p>
          <a:p>
            <a:pPr fontAlgn="base"/>
            <a:r>
              <a:rPr lang="en-GB" sz="1900" dirty="0"/>
              <a:t>When you submit work to be marked by a tutor, you will receive feedback in the form of a mark and comments. </a:t>
            </a:r>
          </a:p>
          <a:p>
            <a:pPr fontAlgn="base"/>
            <a:endParaRPr lang="en-GB" sz="1900" dirty="0"/>
          </a:p>
          <a:p>
            <a:pPr fontAlgn="base"/>
            <a:r>
              <a:rPr lang="en-GB" sz="1900" dirty="0"/>
              <a:t>Criteria will be published for each assessment: tutors will mark your work against these, and their feedback will explicitly reference them. </a:t>
            </a:r>
          </a:p>
          <a:p>
            <a:pPr fontAlgn="base"/>
            <a:endParaRPr lang="en-GB" sz="1900" dirty="0"/>
          </a:p>
          <a:p>
            <a:pPr fontAlgn="base"/>
            <a:r>
              <a:rPr lang="en-GB" sz="1900" dirty="0"/>
              <a:t>You will ordinarily receive feedback on your tutor marked assignments within 20 working days following the assessment submission deadline. </a:t>
            </a:r>
          </a:p>
          <a:p>
            <a:pPr marL="0" indent="0" fontAlgn="base">
              <a:buNone/>
            </a:pPr>
            <a:endParaRPr lang="en-GB" sz="1900" dirty="0"/>
          </a:p>
          <a:p>
            <a:pPr fontAlgn="base"/>
            <a:r>
              <a:rPr lang="en-GB" sz="1900" dirty="0"/>
              <a:t>Feedback dates for Assignments will be clearly marked on the assignment brief. </a:t>
            </a:r>
            <a:br>
              <a:rPr lang="en-GB" sz="1600" dirty="0"/>
            </a:br>
            <a:br>
              <a:rPr lang="en-GB" sz="1600" dirty="0"/>
            </a:br>
            <a:endParaRPr lang="en-US" sz="825" b="1" dirty="0"/>
          </a:p>
        </p:txBody>
      </p:sp>
    </p:spTree>
    <p:extLst>
      <p:ext uri="{BB962C8B-B14F-4D97-AF65-F5344CB8AC3E}">
        <p14:creationId xmlns:p14="http://schemas.microsoft.com/office/powerpoint/2010/main" val="22323994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7DD59-BE62-4B06-8122-084E5065C1EF}"/>
              </a:ext>
            </a:extLst>
          </p:cNvPr>
          <p:cNvSpPr>
            <a:spLocks noGrp="1"/>
          </p:cNvSpPr>
          <p:nvPr>
            <p:ph type="title"/>
          </p:nvPr>
        </p:nvSpPr>
        <p:spPr>
          <a:xfrm>
            <a:off x="541421" y="228601"/>
            <a:ext cx="8229600" cy="1143000"/>
          </a:xfrm>
        </p:spPr>
        <p:txBody>
          <a:bodyPr>
            <a:normAutofit/>
          </a:bodyPr>
          <a:lstStyle/>
          <a:p>
            <a:r>
              <a:rPr lang="en-GB" sz="3600" b="1" dirty="0"/>
              <a:t>A brief guide to assignments </a:t>
            </a:r>
          </a:p>
        </p:txBody>
      </p:sp>
      <p:sp>
        <p:nvSpPr>
          <p:cNvPr id="3" name="Content Placeholder 2">
            <a:extLst>
              <a:ext uri="{FF2B5EF4-FFF2-40B4-BE49-F238E27FC236}">
                <a16:creationId xmlns:a16="http://schemas.microsoft.com/office/drawing/2014/main" id="{17C53823-F47A-43E5-AF51-2ECE7AC8C33C}"/>
              </a:ext>
            </a:extLst>
          </p:cNvPr>
          <p:cNvSpPr>
            <a:spLocks noGrp="1"/>
          </p:cNvSpPr>
          <p:nvPr>
            <p:ph idx="1"/>
          </p:nvPr>
        </p:nvSpPr>
        <p:spPr>
          <a:xfrm>
            <a:off x="372979" y="1299412"/>
            <a:ext cx="8229600" cy="3917032"/>
          </a:xfrm>
        </p:spPr>
        <p:txBody>
          <a:bodyPr>
            <a:normAutofit/>
          </a:bodyPr>
          <a:lstStyle/>
          <a:p>
            <a:r>
              <a:rPr lang="en-GB" sz="1600" dirty="0"/>
              <a:t>Love it or hate it – Assignments, reports &amp; presentations are part of university life</a:t>
            </a:r>
          </a:p>
          <a:p>
            <a:r>
              <a:rPr lang="en-GB" sz="1600" dirty="0"/>
              <a:t>Can be daunting</a:t>
            </a:r>
          </a:p>
          <a:p>
            <a:r>
              <a:rPr lang="en-GB" sz="1600" dirty="0"/>
              <a:t>Natural to some people</a:t>
            </a:r>
          </a:p>
          <a:p>
            <a:r>
              <a:rPr lang="en-GB" sz="1600" dirty="0"/>
              <a:t>Start early</a:t>
            </a:r>
          </a:p>
          <a:p>
            <a:r>
              <a:rPr lang="en-GB" sz="1600" dirty="0"/>
              <a:t>Plan and prepare</a:t>
            </a:r>
          </a:p>
          <a:p>
            <a:r>
              <a:rPr lang="en-GB" sz="1600" dirty="0"/>
              <a:t>Through your academic career you will need to write reports, assignments and deliver presentations.</a:t>
            </a:r>
          </a:p>
          <a:p>
            <a:r>
              <a:rPr lang="en-GB" sz="1600" dirty="0"/>
              <a:t>The next slides will explain the differences between report and assignments</a:t>
            </a:r>
          </a:p>
          <a:p>
            <a:endParaRPr lang="en-GB" sz="1600" dirty="0"/>
          </a:p>
          <a:p>
            <a:pPr marL="0" indent="0">
              <a:buNone/>
            </a:pPr>
            <a:r>
              <a:rPr lang="en-GB" sz="1600" b="1" dirty="0"/>
              <a:t>Report</a:t>
            </a:r>
            <a:r>
              <a:rPr lang="en-GB" sz="1600" dirty="0"/>
              <a:t>  - A spoken or written account of something seen, done or studied</a:t>
            </a:r>
          </a:p>
          <a:p>
            <a:pPr marL="0" indent="0">
              <a:buNone/>
            </a:pPr>
            <a:endParaRPr lang="en-GB" sz="1600" b="1" dirty="0"/>
          </a:p>
          <a:p>
            <a:pPr marL="0" indent="0">
              <a:buNone/>
            </a:pPr>
            <a:r>
              <a:rPr lang="en-GB" sz="1600" b="1" dirty="0"/>
              <a:t>Essay</a:t>
            </a:r>
            <a:r>
              <a:rPr lang="en-GB" sz="1600" dirty="0"/>
              <a:t> - A piece of writing on a given subject matter</a:t>
            </a:r>
          </a:p>
          <a:p>
            <a:pPr marL="0" indent="0">
              <a:buNone/>
            </a:pPr>
            <a:endParaRPr lang="en-GB" sz="1600" dirty="0"/>
          </a:p>
          <a:p>
            <a:pPr marL="0" indent="0">
              <a:buNone/>
            </a:pPr>
            <a:endParaRPr lang="en-GB" sz="1600" dirty="0"/>
          </a:p>
          <a:p>
            <a:pPr marL="0" indent="0">
              <a:buNone/>
            </a:pPr>
            <a:endParaRPr lang="en-GB" sz="1600" dirty="0"/>
          </a:p>
        </p:txBody>
      </p:sp>
      <p:pic>
        <p:nvPicPr>
          <p:cNvPr id="9" name="Picture 4" descr="C:\Users\Rees-Evans\AppData\Local\Microsoft\Windows\Temporary Internet Files\Content.IE5\F8C82VY6\MC900439818[1].png">
            <a:extLst>
              <a:ext uri="{FF2B5EF4-FFF2-40B4-BE49-F238E27FC236}">
                <a16:creationId xmlns:a16="http://schemas.microsoft.com/office/drawing/2014/main" id="{0F580469-4D4D-2840-8FE6-D9CF1FDC4F2E}"/>
              </a:ext>
            </a:extLst>
          </p:cNvPr>
          <p:cNvPicPr>
            <a:picLocks noChangeAspect="1" noChangeArrowheads="1"/>
          </p:cNvPicPr>
          <p:nvPr/>
        </p:nvPicPr>
        <p:blipFill>
          <a:blip r:embed="rId2" cstate="print"/>
          <a:srcRect/>
          <a:stretch>
            <a:fillRect/>
          </a:stretch>
        </p:blipFill>
        <p:spPr bwMode="auto">
          <a:xfrm>
            <a:off x="7277344" y="3549315"/>
            <a:ext cx="1024203" cy="1024203"/>
          </a:xfrm>
          <a:prstGeom prst="rect">
            <a:avLst/>
          </a:prstGeom>
          <a:noFill/>
        </p:spPr>
      </p:pic>
      <p:pic>
        <p:nvPicPr>
          <p:cNvPr id="10" name="Picture 7" descr="C:\Users\Rees-Evans\AppData\Local\Microsoft\Windows\Temporary Internet Files\Content.IE5\1SEH92YB\MC900012878[1].wmf">
            <a:extLst>
              <a:ext uri="{FF2B5EF4-FFF2-40B4-BE49-F238E27FC236}">
                <a16:creationId xmlns:a16="http://schemas.microsoft.com/office/drawing/2014/main" id="{BE822579-5A9C-414C-9BA8-D3EC4DC190C2}"/>
              </a:ext>
            </a:extLst>
          </p:cNvPr>
          <p:cNvPicPr>
            <a:picLocks noChangeAspect="1" noChangeArrowheads="1"/>
          </p:cNvPicPr>
          <p:nvPr/>
        </p:nvPicPr>
        <p:blipFill>
          <a:blip r:embed="rId3" cstate="print"/>
          <a:srcRect/>
          <a:stretch>
            <a:fillRect/>
          </a:stretch>
        </p:blipFill>
        <p:spPr bwMode="auto">
          <a:xfrm>
            <a:off x="5110616" y="4383873"/>
            <a:ext cx="1230026" cy="832571"/>
          </a:xfrm>
          <a:prstGeom prst="rect">
            <a:avLst/>
          </a:prstGeom>
          <a:noFill/>
        </p:spPr>
      </p:pic>
    </p:spTree>
    <p:extLst>
      <p:ext uri="{BB962C8B-B14F-4D97-AF65-F5344CB8AC3E}">
        <p14:creationId xmlns:p14="http://schemas.microsoft.com/office/powerpoint/2010/main" val="1034502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13139"/>
          </a:xfrm>
        </p:spPr>
        <p:txBody>
          <a:bodyPr>
            <a:normAutofit/>
          </a:bodyPr>
          <a:lstStyle/>
          <a:p>
            <a:r>
              <a:rPr lang="en-GB" sz="3600" dirty="0"/>
              <a:t>A guide to the writing Process </a:t>
            </a:r>
          </a:p>
        </p:txBody>
      </p:sp>
      <p:sp>
        <p:nvSpPr>
          <p:cNvPr id="3" name="Content Placeholder 2"/>
          <p:cNvSpPr>
            <a:spLocks noGrp="1"/>
          </p:cNvSpPr>
          <p:nvPr>
            <p:ph idx="1"/>
          </p:nvPr>
        </p:nvSpPr>
        <p:spPr>
          <a:xfrm>
            <a:off x="457200" y="1417638"/>
            <a:ext cx="8229600" cy="4099595"/>
          </a:xfrm>
        </p:spPr>
        <p:txBody>
          <a:bodyPr/>
          <a:lstStyle/>
          <a:p>
            <a:pPr marL="514350" indent="-514350">
              <a:buFont typeface="+mj-lt"/>
              <a:buAutoNum type="arabicPeriod"/>
            </a:pPr>
            <a:r>
              <a:rPr lang="en-GB" sz="1600" dirty="0"/>
              <a:t>Clarify the task</a:t>
            </a:r>
          </a:p>
          <a:p>
            <a:pPr marL="514350" indent="-514350">
              <a:buFont typeface="+mj-lt"/>
              <a:buAutoNum type="arabicPeriod"/>
            </a:pPr>
            <a:r>
              <a:rPr lang="en-GB" sz="1600" dirty="0"/>
              <a:t>Collect and Record Information</a:t>
            </a:r>
          </a:p>
          <a:p>
            <a:pPr marL="514350" indent="-514350">
              <a:buFont typeface="+mj-lt"/>
              <a:buAutoNum type="arabicPeriod"/>
            </a:pPr>
            <a:r>
              <a:rPr lang="en-GB" sz="1600" dirty="0"/>
              <a:t>Organise and Plan</a:t>
            </a:r>
          </a:p>
          <a:p>
            <a:pPr marL="514350" indent="-514350">
              <a:buFont typeface="+mj-lt"/>
              <a:buAutoNum type="arabicPeriod"/>
            </a:pPr>
            <a:r>
              <a:rPr lang="en-GB" sz="1600" dirty="0"/>
              <a:t>Write first draft – submit to draft Turnitin</a:t>
            </a:r>
          </a:p>
          <a:p>
            <a:pPr marL="514350" indent="-514350">
              <a:buFont typeface="+mj-lt"/>
              <a:buAutoNum type="arabicPeriod"/>
            </a:pPr>
            <a:r>
              <a:rPr lang="en-GB" sz="1600" dirty="0"/>
              <a:t>Work on first draft</a:t>
            </a:r>
          </a:p>
          <a:p>
            <a:pPr marL="514350" indent="-514350">
              <a:buFont typeface="+mj-lt"/>
              <a:buAutoNum type="arabicPeriod"/>
            </a:pPr>
            <a:r>
              <a:rPr lang="en-GB" sz="1600" dirty="0"/>
              <a:t>Final draft</a:t>
            </a:r>
          </a:p>
          <a:p>
            <a:endParaRPr lang="en-GB" dirty="0"/>
          </a:p>
        </p:txBody>
      </p:sp>
    </p:spTree>
    <p:extLst>
      <p:ext uri="{BB962C8B-B14F-4D97-AF65-F5344CB8AC3E}">
        <p14:creationId xmlns:p14="http://schemas.microsoft.com/office/powerpoint/2010/main" val="41770657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1. Clarify the task</a:t>
            </a:r>
          </a:p>
        </p:txBody>
      </p:sp>
      <p:sp>
        <p:nvSpPr>
          <p:cNvPr id="3" name="Content Placeholder 2"/>
          <p:cNvSpPr>
            <a:spLocks noGrp="1"/>
          </p:cNvSpPr>
          <p:nvPr>
            <p:ph idx="1"/>
          </p:nvPr>
        </p:nvSpPr>
        <p:spPr/>
        <p:txBody>
          <a:bodyPr>
            <a:normAutofit/>
          </a:bodyPr>
          <a:lstStyle/>
          <a:p>
            <a:pPr algn="just"/>
            <a:r>
              <a:rPr lang="en-GB" sz="1600" dirty="0"/>
              <a:t>Examine the assignment brief look under </a:t>
            </a:r>
            <a:r>
              <a:rPr lang="en-GB" sz="1600" b="1" u="sng" dirty="0"/>
              <a:t>‘Task Description’</a:t>
            </a:r>
            <a:r>
              <a:rPr lang="en-GB" sz="1600" dirty="0"/>
              <a:t> this should tell you what you have to do and how many words you have to submit. </a:t>
            </a:r>
          </a:p>
          <a:p>
            <a:pPr algn="just"/>
            <a:endParaRPr lang="en-GB" sz="1600" dirty="0"/>
          </a:p>
          <a:p>
            <a:pPr algn="just"/>
            <a:r>
              <a:rPr lang="en-GB" sz="1600" dirty="0"/>
              <a:t>Write one line to sum up the key issues on the subject,</a:t>
            </a:r>
          </a:p>
          <a:p>
            <a:pPr algn="just"/>
            <a:endParaRPr lang="en-GB" sz="1600" dirty="0"/>
          </a:p>
          <a:p>
            <a:pPr algn="just"/>
            <a:r>
              <a:rPr lang="en-GB" sz="1600" dirty="0"/>
              <a:t>Write down what else you need to know in order to develop an argument.</a:t>
            </a:r>
          </a:p>
        </p:txBody>
      </p:sp>
    </p:spTree>
    <p:extLst>
      <p:ext uri="{BB962C8B-B14F-4D97-AF65-F5344CB8AC3E}">
        <p14:creationId xmlns:p14="http://schemas.microsoft.com/office/powerpoint/2010/main" val="15144508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2. Collect and Record Information</a:t>
            </a:r>
          </a:p>
        </p:txBody>
      </p:sp>
      <p:sp>
        <p:nvSpPr>
          <p:cNvPr id="3" name="Content Placeholder 2"/>
          <p:cNvSpPr>
            <a:spLocks noGrp="1"/>
          </p:cNvSpPr>
          <p:nvPr>
            <p:ph idx="1"/>
          </p:nvPr>
        </p:nvSpPr>
        <p:spPr>
          <a:xfrm>
            <a:off x="457200" y="1263192"/>
            <a:ext cx="8229600" cy="4254041"/>
          </a:xfrm>
        </p:spPr>
        <p:txBody>
          <a:bodyPr>
            <a:normAutofit/>
          </a:bodyPr>
          <a:lstStyle/>
          <a:p>
            <a:pPr marL="0" indent="0">
              <a:buNone/>
            </a:pPr>
            <a:r>
              <a:rPr lang="en-GB" sz="1900" dirty="0"/>
              <a:t>Identify CREDIBLE sources on the subject of your assignment from :</a:t>
            </a:r>
          </a:p>
          <a:p>
            <a:r>
              <a:rPr lang="en-GB" sz="1900" dirty="0"/>
              <a:t>Look at the reading list in the course handbook,</a:t>
            </a:r>
          </a:p>
          <a:p>
            <a:pPr marL="0" indent="0">
              <a:buNone/>
            </a:pPr>
            <a:r>
              <a:rPr lang="en-GB" sz="1900" dirty="0"/>
              <a:t>Use :</a:t>
            </a:r>
          </a:p>
          <a:p>
            <a:r>
              <a:rPr lang="en-GB" sz="1900" dirty="0"/>
              <a:t>Books, journals, official reports and records, reputable newspapers (The Guardian, Times, Telegraph etc.), TV documentaries. </a:t>
            </a:r>
          </a:p>
          <a:p>
            <a:pPr marL="0" indent="0">
              <a:buNone/>
            </a:pPr>
            <a:r>
              <a:rPr lang="en-GB" sz="1900" dirty="0"/>
              <a:t>Do NOT use :</a:t>
            </a:r>
          </a:p>
          <a:p>
            <a:r>
              <a:rPr lang="en-GB" sz="1900" dirty="0"/>
              <a:t>Redtop newspapers (The Sun, Mail, Express, Mirror etc.), blogs, Wikipedia, Facebook/social media, TV chat shows.</a:t>
            </a:r>
          </a:p>
          <a:p>
            <a:endParaRPr lang="en-GB" dirty="0"/>
          </a:p>
        </p:txBody>
      </p:sp>
    </p:spTree>
    <p:extLst>
      <p:ext uri="{BB962C8B-B14F-4D97-AF65-F5344CB8AC3E}">
        <p14:creationId xmlns:p14="http://schemas.microsoft.com/office/powerpoint/2010/main" val="7873101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4796"/>
            <a:ext cx="8229600" cy="1143000"/>
          </a:xfrm>
        </p:spPr>
        <p:txBody>
          <a:bodyPr>
            <a:normAutofit/>
          </a:bodyPr>
          <a:lstStyle/>
          <a:p>
            <a:r>
              <a:rPr lang="en-GB" sz="3600" dirty="0"/>
              <a:t>3. </a:t>
            </a:r>
            <a:r>
              <a:rPr lang="en-GB" sz="3600" b="1" dirty="0"/>
              <a:t>Organise</a:t>
            </a:r>
            <a:r>
              <a:rPr lang="en-GB" sz="3600" dirty="0"/>
              <a:t> </a:t>
            </a:r>
            <a:r>
              <a:rPr lang="en-GB" sz="3600" b="1" dirty="0"/>
              <a:t>and</a:t>
            </a:r>
            <a:r>
              <a:rPr lang="en-GB" sz="3600" dirty="0"/>
              <a:t> </a:t>
            </a:r>
            <a:r>
              <a:rPr lang="en-GB" sz="3600" b="1" dirty="0"/>
              <a:t>Plan</a:t>
            </a:r>
          </a:p>
        </p:txBody>
      </p:sp>
      <p:sp>
        <p:nvSpPr>
          <p:cNvPr id="3" name="Content Placeholder 2"/>
          <p:cNvSpPr>
            <a:spLocks noGrp="1"/>
          </p:cNvSpPr>
          <p:nvPr>
            <p:ph idx="1"/>
          </p:nvPr>
        </p:nvSpPr>
        <p:spPr>
          <a:xfrm>
            <a:off x="457200" y="671680"/>
            <a:ext cx="8229600" cy="5151603"/>
          </a:xfrm>
          <a:noFill/>
        </p:spPr>
        <p:txBody>
          <a:bodyPr>
            <a:normAutofit lnSpcReduction="10000"/>
          </a:bodyPr>
          <a:lstStyle/>
          <a:p>
            <a:endParaRPr lang="en-GB" dirty="0"/>
          </a:p>
          <a:p>
            <a:r>
              <a:rPr lang="en-GB" sz="1700" dirty="0"/>
              <a:t>Make a rough outline (there </a:t>
            </a:r>
            <a:r>
              <a:rPr lang="en-GB" sz="1700" u="sng" dirty="0"/>
              <a:t>may</a:t>
            </a:r>
            <a:r>
              <a:rPr lang="en-GB" sz="1700" dirty="0"/>
              <a:t> be a guide on the </a:t>
            </a:r>
            <a:r>
              <a:rPr lang="en-GB" sz="1700" b="1" dirty="0"/>
              <a:t>Task Description </a:t>
            </a:r>
            <a:r>
              <a:rPr lang="en-GB" sz="1700" dirty="0"/>
              <a:t>or in lectures)</a:t>
            </a:r>
          </a:p>
          <a:p>
            <a:endParaRPr lang="en-GB" sz="1700" dirty="0"/>
          </a:p>
          <a:p>
            <a:r>
              <a:rPr lang="en-GB" sz="1700" dirty="0"/>
              <a:t>Keep checking what you are doing to avoid repetition, to clarify your thinking and organise your material</a:t>
            </a:r>
          </a:p>
          <a:p>
            <a:pPr marL="0" indent="0">
              <a:buNone/>
            </a:pPr>
            <a:endParaRPr lang="en-GB" sz="1700" dirty="0"/>
          </a:p>
          <a:p>
            <a:r>
              <a:rPr lang="en-GB" sz="1700" dirty="0"/>
              <a:t>Develop a ‘Map’  </a:t>
            </a:r>
          </a:p>
          <a:p>
            <a:endParaRPr lang="en-GB" sz="1700" dirty="0"/>
          </a:p>
          <a:p>
            <a:pPr marL="0" indent="0">
              <a:buNone/>
            </a:pPr>
            <a:r>
              <a:rPr lang="en-GB" sz="1800" b="1" dirty="0"/>
              <a:t>Engage, Reflect and Evaluate</a:t>
            </a:r>
          </a:p>
          <a:p>
            <a:pPr marL="0" indent="0">
              <a:buNone/>
            </a:pPr>
            <a:r>
              <a:rPr lang="en-GB" sz="1800" dirty="0"/>
              <a:t>Reflect on what you have discovered,</a:t>
            </a:r>
          </a:p>
          <a:p>
            <a:r>
              <a:rPr lang="en-GB" sz="1800" dirty="0"/>
              <a:t>Has your initial viewpoint changed?</a:t>
            </a:r>
          </a:p>
          <a:p>
            <a:r>
              <a:rPr lang="en-GB" sz="1800" b="1" dirty="0"/>
              <a:t>Is the argument clear – remember critical thinking, reading and writing!</a:t>
            </a:r>
          </a:p>
          <a:p>
            <a:r>
              <a:rPr lang="en-GB" sz="1800" dirty="0"/>
              <a:t>Have you enough evidence?</a:t>
            </a:r>
          </a:p>
          <a:p>
            <a:r>
              <a:rPr lang="en-GB" sz="1800" dirty="0"/>
              <a:t>Have you included opposing arguments and evidence? (You need to)</a:t>
            </a:r>
          </a:p>
          <a:p>
            <a:r>
              <a:rPr lang="en-GB" sz="1800" dirty="0"/>
              <a:t>Have you answered the question?</a:t>
            </a:r>
          </a:p>
          <a:p>
            <a:pPr marL="0" indent="0">
              <a:buNone/>
            </a:pPr>
            <a:endParaRPr lang="en-GB" sz="1800" b="1" dirty="0"/>
          </a:p>
          <a:p>
            <a:pPr marL="0" indent="0">
              <a:buNone/>
            </a:pPr>
            <a:endParaRPr lang="en-GB" sz="1700" b="1" dirty="0"/>
          </a:p>
        </p:txBody>
      </p:sp>
      <p:pic>
        <p:nvPicPr>
          <p:cNvPr id="18" name="Picture 1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72172" y="2450734"/>
            <a:ext cx="1241839" cy="978266"/>
          </a:xfrm>
          <a:prstGeom prst="rect">
            <a:avLst/>
          </a:prstGeom>
        </p:spPr>
      </p:pic>
    </p:spTree>
    <p:extLst>
      <p:ext uri="{BB962C8B-B14F-4D97-AF65-F5344CB8AC3E}">
        <p14:creationId xmlns:p14="http://schemas.microsoft.com/office/powerpoint/2010/main" val="42913132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95926"/>
            <a:ext cx="7886700" cy="867266"/>
          </a:xfrm>
        </p:spPr>
        <p:txBody>
          <a:bodyPr>
            <a:normAutofit/>
          </a:bodyPr>
          <a:lstStyle/>
          <a:p>
            <a:r>
              <a:rPr lang="en-GB" sz="3600" b="1" dirty="0"/>
              <a:t>4. Write First Draft</a:t>
            </a:r>
          </a:p>
        </p:txBody>
      </p:sp>
      <p:sp>
        <p:nvSpPr>
          <p:cNvPr id="3" name="Content Placeholder 2"/>
          <p:cNvSpPr>
            <a:spLocks noGrp="1"/>
          </p:cNvSpPr>
          <p:nvPr>
            <p:ph idx="1"/>
          </p:nvPr>
        </p:nvSpPr>
        <p:spPr>
          <a:xfrm>
            <a:off x="457200" y="1143001"/>
            <a:ext cx="8229600" cy="3917032"/>
          </a:xfrm>
        </p:spPr>
        <p:txBody>
          <a:bodyPr>
            <a:normAutofit lnSpcReduction="10000"/>
          </a:bodyPr>
          <a:lstStyle/>
          <a:p>
            <a:r>
              <a:rPr lang="en-GB" sz="1600" dirty="0"/>
              <a:t>Work out how many words you should write on each section,</a:t>
            </a:r>
          </a:p>
          <a:p>
            <a:r>
              <a:rPr lang="en-GB" sz="1600" dirty="0"/>
              <a:t>Write the easiest points first, </a:t>
            </a:r>
          </a:p>
          <a:p>
            <a:r>
              <a:rPr lang="en-GB" sz="1600" dirty="0"/>
              <a:t>Don’t worry about going over this draft as you go, don’t worry if it is untidy or disorganised, just get the words down,</a:t>
            </a:r>
          </a:p>
          <a:p>
            <a:r>
              <a:rPr lang="en-GB" sz="1600" dirty="0"/>
              <a:t>Write in plain language and in short sentences,</a:t>
            </a:r>
          </a:p>
          <a:p>
            <a:r>
              <a:rPr lang="en-GB" sz="1600" dirty="0"/>
              <a:t>Once you have completed write an outline plan…….. </a:t>
            </a:r>
          </a:p>
          <a:p>
            <a:pPr marL="0" indent="0">
              <a:buNone/>
            </a:pPr>
            <a:r>
              <a:rPr lang="en-GB" sz="1600" dirty="0"/>
              <a:t>	1</a:t>
            </a:r>
            <a:r>
              <a:rPr lang="en-GB" sz="1600" b="1" dirty="0"/>
              <a:t>. Title (Use the given title) </a:t>
            </a:r>
          </a:p>
          <a:p>
            <a:pPr marL="0" indent="0">
              <a:buNone/>
            </a:pPr>
            <a:r>
              <a:rPr lang="en-GB" sz="1600" b="1" dirty="0"/>
              <a:t>	2. Introduction</a:t>
            </a:r>
          </a:p>
          <a:p>
            <a:pPr marL="0" indent="0">
              <a:buNone/>
            </a:pPr>
            <a:r>
              <a:rPr lang="en-GB" sz="1600" b="1" dirty="0"/>
              <a:t>	3. Main argument</a:t>
            </a:r>
          </a:p>
          <a:p>
            <a:pPr marL="0" indent="0">
              <a:buNone/>
            </a:pPr>
            <a:r>
              <a:rPr lang="en-GB" sz="1600" b="1" dirty="0"/>
              <a:t>	4. Alternative argument (evaluate what do others say about the topic?)</a:t>
            </a:r>
          </a:p>
          <a:p>
            <a:pPr marL="0" indent="0">
              <a:buNone/>
            </a:pPr>
            <a:r>
              <a:rPr lang="en-GB" sz="1600" b="1" dirty="0"/>
              <a:t>	5. Alternative argument 2 (evaluate what other arguments may exist (if 	any)</a:t>
            </a:r>
          </a:p>
          <a:p>
            <a:pPr marL="0" indent="0">
              <a:buNone/>
            </a:pPr>
            <a:r>
              <a:rPr lang="en-GB" sz="1600" b="1" dirty="0"/>
              <a:t>	6. Underlying Issues</a:t>
            </a:r>
          </a:p>
          <a:p>
            <a:pPr marL="0" indent="0">
              <a:buNone/>
            </a:pPr>
            <a:r>
              <a:rPr lang="en-GB" sz="1600" b="1" dirty="0"/>
              <a:t>	7. Conclusions / Recommendations  </a:t>
            </a:r>
          </a:p>
          <a:p>
            <a:endParaRPr lang="en-GB" sz="1600" dirty="0"/>
          </a:p>
        </p:txBody>
      </p:sp>
    </p:spTree>
    <p:extLst>
      <p:ext uri="{BB962C8B-B14F-4D97-AF65-F5344CB8AC3E}">
        <p14:creationId xmlns:p14="http://schemas.microsoft.com/office/powerpoint/2010/main" val="23512688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88554"/>
          </a:xfrm>
        </p:spPr>
        <p:txBody>
          <a:bodyPr>
            <a:normAutofit/>
          </a:bodyPr>
          <a:lstStyle/>
          <a:p>
            <a:r>
              <a:rPr lang="en-GB" sz="3600" b="1" dirty="0"/>
              <a:t>5. Work on your first draft</a:t>
            </a:r>
          </a:p>
        </p:txBody>
      </p:sp>
      <p:sp>
        <p:nvSpPr>
          <p:cNvPr id="3" name="Content Placeholder 2"/>
          <p:cNvSpPr>
            <a:spLocks noGrp="1"/>
          </p:cNvSpPr>
          <p:nvPr>
            <p:ph idx="1"/>
          </p:nvPr>
        </p:nvSpPr>
        <p:spPr>
          <a:xfrm>
            <a:off x="457200" y="1263193"/>
            <a:ext cx="8229600" cy="1648450"/>
          </a:xfrm>
        </p:spPr>
        <p:txBody>
          <a:bodyPr>
            <a:normAutofit/>
          </a:bodyPr>
          <a:lstStyle/>
          <a:p>
            <a:r>
              <a:rPr lang="en-GB" sz="1600" dirty="0"/>
              <a:t>Organise your work </a:t>
            </a:r>
          </a:p>
          <a:p>
            <a:r>
              <a:rPr lang="en-GB" sz="1600" dirty="0"/>
              <a:t>Make sure the arguments are clear</a:t>
            </a:r>
          </a:p>
          <a:p>
            <a:r>
              <a:rPr lang="en-GB" sz="1600" dirty="0"/>
              <a:t>Included theories / evidence to support your arguments</a:t>
            </a:r>
          </a:p>
          <a:p>
            <a:r>
              <a:rPr lang="en-GB" sz="1600" dirty="0"/>
              <a:t>Check word count - not ‘wasted’ words, under </a:t>
            </a:r>
          </a:p>
          <a:p>
            <a:r>
              <a:rPr lang="en-GB" sz="1600" dirty="0"/>
              <a:t>Check citations, referencing &amp; reference list</a:t>
            </a:r>
          </a:p>
        </p:txBody>
      </p:sp>
      <p:sp>
        <p:nvSpPr>
          <p:cNvPr id="4" name="Rectangle 3">
            <a:extLst>
              <a:ext uri="{FF2B5EF4-FFF2-40B4-BE49-F238E27FC236}">
                <a16:creationId xmlns:a16="http://schemas.microsoft.com/office/drawing/2014/main" id="{13153C54-D7BE-0C48-B188-7CF542ED2791}"/>
              </a:ext>
            </a:extLst>
          </p:cNvPr>
          <p:cNvSpPr/>
          <p:nvPr/>
        </p:nvSpPr>
        <p:spPr>
          <a:xfrm>
            <a:off x="1684422" y="2967335"/>
            <a:ext cx="4849616" cy="646331"/>
          </a:xfrm>
          <a:prstGeom prst="rect">
            <a:avLst/>
          </a:prstGeom>
        </p:spPr>
        <p:txBody>
          <a:bodyPr wrap="square">
            <a:spAutoFit/>
          </a:bodyPr>
          <a:lstStyle/>
          <a:p>
            <a:r>
              <a:rPr lang="en-GB" sz="3600" b="1" dirty="0"/>
              <a:t>6. Final Draft</a:t>
            </a:r>
            <a:endParaRPr lang="en-US" sz="3600" b="1" dirty="0"/>
          </a:p>
        </p:txBody>
      </p:sp>
      <p:sp>
        <p:nvSpPr>
          <p:cNvPr id="5" name="Rectangle 4">
            <a:extLst>
              <a:ext uri="{FF2B5EF4-FFF2-40B4-BE49-F238E27FC236}">
                <a16:creationId xmlns:a16="http://schemas.microsoft.com/office/drawing/2014/main" id="{D82B6898-0506-7647-9592-E625EA6A4BB0}"/>
              </a:ext>
            </a:extLst>
          </p:cNvPr>
          <p:cNvSpPr/>
          <p:nvPr/>
        </p:nvSpPr>
        <p:spPr>
          <a:xfrm>
            <a:off x="457200" y="3613666"/>
            <a:ext cx="8049126" cy="1323439"/>
          </a:xfrm>
          <a:prstGeom prst="rect">
            <a:avLst/>
          </a:prstGeom>
        </p:spPr>
        <p:txBody>
          <a:bodyPr wrap="square">
            <a:spAutoFit/>
          </a:bodyPr>
          <a:lstStyle/>
          <a:p>
            <a:pPr marL="285750" indent="-285750">
              <a:buFont typeface="Arial" panose="020B0604020202020204" pitchFamily="34" charset="0"/>
              <a:buChar char="•"/>
            </a:pPr>
            <a:r>
              <a:rPr lang="en-GB" sz="1600" dirty="0"/>
              <a:t>Fine tune your work</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Proof read (read aloud to check it makes sense or give to others)</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Keep re drafting until you are happy with your work.</a:t>
            </a:r>
          </a:p>
        </p:txBody>
      </p:sp>
    </p:spTree>
    <p:extLst>
      <p:ext uri="{BB962C8B-B14F-4D97-AF65-F5344CB8AC3E}">
        <p14:creationId xmlns:p14="http://schemas.microsoft.com/office/powerpoint/2010/main" val="4594754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a:bodyPr>
          <a:lstStyle/>
          <a:p>
            <a:r>
              <a:rPr lang="en-GB" sz="1600" dirty="0"/>
              <a:t>Title or Question</a:t>
            </a:r>
          </a:p>
          <a:p>
            <a:endParaRPr lang="en-GB" sz="1600" dirty="0"/>
          </a:p>
          <a:p>
            <a:r>
              <a:rPr lang="en-GB" sz="1600" dirty="0"/>
              <a:t>Introduction</a:t>
            </a:r>
          </a:p>
          <a:p>
            <a:endParaRPr lang="en-GB" sz="1600" dirty="0"/>
          </a:p>
          <a:p>
            <a:r>
              <a:rPr lang="en-GB" sz="1600" dirty="0"/>
              <a:t>Main Body</a:t>
            </a:r>
          </a:p>
          <a:p>
            <a:endParaRPr lang="en-GB" sz="1600" dirty="0"/>
          </a:p>
          <a:p>
            <a:r>
              <a:rPr lang="en-GB" sz="1600" dirty="0"/>
              <a:t>Conclusion</a:t>
            </a:r>
          </a:p>
          <a:p>
            <a:endParaRPr lang="en-GB" sz="1600" dirty="0"/>
          </a:p>
          <a:p>
            <a:r>
              <a:rPr lang="en-GB" sz="1600" dirty="0"/>
              <a:t>References or Bibliography</a:t>
            </a:r>
          </a:p>
          <a:p>
            <a:endParaRPr lang="en-GB" dirty="0"/>
          </a:p>
          <a:p>
            <a:endParaRPr lang="en-GB" dirty="0"/>
          </a:p>
          <a:p>
            <a:endParaRPr lang="en-GB" dirty="0"/>
          </a:p>
          <a:p>
            <a:endParaRPr lang="en-GB" dirty="0"/>
          </a:p>
        </p:txBody>
      </p:sp>
      <p:sp>
        <p:nvSpPr>
          <p:cNvPr id="2" name="Title 1"/>
          <p:cNvSpPr>
            <a:spLocks noGrp="1"/>
          </p:cNvSpPr>
          <p:nvPr>
            <p:ph type="title"/>
          </p:nvPr>
        </p:nvSpPr>
        <p:spPr/>
        <p:txBody>
          <a:bodyPr>
            <a:normAutofit/>
          </a:bodyPr>
          <a:lstStyle/>
          <a:p>
            <a:r>
              <a:rPr lang="en-GB" sz="3600" dirty="0"/>
              <a:t>Essay Structure</a:t>
            </a:r>
          </a:p>
        </p:txBody>
      </p:sp>
    </p:spTree>
    <p:extLst>
      <p:ext uri="{BB962C8B-B14F-4D97-AF65-F5344CB8AC3E}">
        <p14:creationId xmlns:p14="http://schemas.microsoft.com/office/powerpoint/2010/main" val="2075134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055078"/>
            <a:ext cx="8229600" cy="4739646"/>
          </a:xfrm>
        </p:spPr>
        <p:txBody>
          <a:bodyPr>
            <a:noAutofit/>
          </a:bodyPr>
          <a:lstStyle/>
          <a:p>
            <a:pPr>
              <a:buNone/>
            </a:pPr>
            <a:r>
              <a:rPr lang="en-GB" sz="1600" b="1" dirty="0"/>
              <a:t>Title Page</a:t>
            </a:r>
          </a:p>
          <a:p>
            <a:pPr>
              <a:buNone/>
            </a:pPr>
            <a:r>
              <a:rPr lang="en-GB" sz="1600" dirty="0"/>
              <a:t>Contents Page</a:t>
            </a:r>
          </a:p>
          <a:p>
            <a:pPr>
              <a:buNone/>
            </a:pPr>
            <a:r>
              <a:rPr lang="en-GB" sz="1600" dirty="0"/>
              <a:t>Executive Summary</a:t>
            </a:r>
          </a:p>
          <a:p>
            <a:pPr marL="566928" indent="-457200">
              <a:buAutoNum type="arabicPeriod"/>
            </a:pPr>
            <a:r>
              <a:rPr lang="en-GB" sz="1600" dirty="0"/>
              <a:t>Introduction</a:t>
            </a:r>
          </a:p>
          <a:p>
            <a:pPr marL="566928" indent="-457200">
              <a:buAutoNum type="arabicPeriod"/>
            </a:pPr>
            <a:r>
              <a:rPr lang="en-GB" sz="1600" dirty="0"/>
              <a:t>Main Findings</a:t>
            </a:r>
          </a:p>
          <a:p>
            <a:pPr marL="566928" indent="-457200">
              <a:buAutoNum type="arabicPeriod"/>
            </a:pPr>
            <a:r>
              <a:rPr lang="en-GB" sz="1600" dirty="0"/>
              <a:t>Conclusions</a:t>
            </a:r>
          </a:p>
          <a:p>
            <a:pPr marL="566928" indent="-457200">
              <a:buAutoNum type="arabicPeriod"/>
            </a:pPr>
            <a:r>
              <a:rPr lang="en-GB" sz="1600" dirty="0"/>
              <a:t>Recommendations</a:t>
            </a:r>
          </a:p>
          <a:p>
            <a:pPr marL="566928" indent="-457200">
              <a:buAutoNum type="arabicPeriod"/>
            </a:pPr>
            <a:r>
              <a:rPr lang="en-GB" sz="1600" dirty="0"/>
              <a:t>References</a:t>
            </a:r>
          </a:p>
          <a:p>
            <a:pPr marL="566928" indent="-457200">
              <a:buAutoNum type="arabicPeriod"/>
            </a:pPr>
            <a:r>
              <a:rPr lang="en-GB" sz="1600" dirty="0"/>
              <a:t>Appendices</a:t>
            </a:r>
          </a:p>
        </p:txBody>
      </p:sp>
      <p:sp>
        <p:nvSpPr>
          <p:cNvPr id="2" name="Title 1"/>
          <p:cNvSpPr>
            <a:spLocks noGrp="1"/>
          </p:cNvSpPr>
          <p:nvPr>
            <p:ph type="title"/>
          </p:nvPr>
        </p:nvSpPr>
        <p:spPr>
          <a:xfrm>
            <a:off x="457200" y="274638"/>
            <a:ext cx="8229600" cy="780439"/>
          </a:xfrm>
        </p:spPr>
        <p:txBody>
          <a:bodyPr>
            <a:normAutofit/>
          </a:bodyPr>
          <a:lstStyle/>
          <a:p>
            <a:r>
              <a:rPr lang="en-GB" sz="3600" dirty="0"/>
              <a:t>Report Structure </a:t>
            </a:r>
          </a:p>
        </p:txBody>
      </p:sp>
    </p:spTree>
    <p:extLst>
      <p:ext uri="{BB962C8B-B14F-4D97-AF65-F5344CB8AC3E}">
        <p14:creationId xmlns:p14="http://schemas.microsoft.com/office/powerpoint/2010/main" val="189558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3DAD6-7568-44E9-9B1B-839C1E7B1940}"/>
              </a:ext>
            </a:extLst>
          </p:cNvPr>
          <p:cNvSpPr>
            <a:spLocks noGrp="1"/>
          </p:cNvSpPr>
          <p:nvPr>
            <p:ph type="title"/>
          </p:nvPr>
        </p:nvSpPr>
        <p:spPr>
          <a:xfrm>
            <a:off x="457200" y="274638"/>
            <a:ext cx="8229600" cy="187275"/>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0A6B3BFE-793B-44CB-BF61-BBC0F3B44CC8}"/>
              </a:ext>
            </a:extLst>
          </p:cNvPr>
          <p:cNvSpPr>
            <a:spLocks noGrp="1"/>
          </p:cNvSpPr>
          <p:nvPr>
            <p:ph idx="1"/>
          </p:nvPr>
        </p:nvSpPr>
        <p:spPr/>
        <p:txBody>
          <a:bodyPr>
            <a:normAutofit/>
          </a:bodyPr>
          <a:lstStyle/>
          <a:p>
            <a:pPr marL="0" indent="0" algn="ctr">
              <a:buNone/>
            </a:pPr>
            <a:endParaRPr lang="en-GB" sz="4800" b="1" dirty="0"/>
          </a:p>
          <a:p>
            <a:pPr marL="0" indent="0" algn="ctr">
              <a:buNone/>
            </a:pPr>
            <a:r>
              <a:rPr lang="en-GB" sz="4800" b="1" dirty="0"/>
              <a:t>Questions?</a:t>
            </a:r>
          </a:p>
        </p:txBody>
      </p:sp>
    </p:spTree>
    <p:extLst>
      <p:ext uri="{BB962C8B-B14F-4D97-AF65-F5344CB8AC3E}">
        <p14:creationId xmlns:p14="http://schemas.microsoft.com/office/powerpoint/2010/main" val="38344842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9EBC8-A67A-C447-9616-55B7C6AFF37B}"/>
              </a:ext>
            </a:extLst>
          </p:cNvPr>
          <p:cNvSpPr>
            <a:spLocks noGrp="1"/>
          </p:cNvSpPr>
          <p:nvPr>
            <p:ph type="title"/>
          </p:nvPr>
        </p:nvSpPr>
        <p:spPr/>
        <p:txBody>
          <a:bodyPr>
            <a:normAutofit/>
          </a:bodyPr>
          <a:lstStyle/>
          <a:p>
            <a:r>
              <a:rPr lang="en-US" sz="3600" b="1" dirty="0"/>
              <a:t>References </a:t>
            </a:r>
          </a:p>
        </p:txBody>
      </p:sp>
      <p:sp>
        <p:nvSpPr>
          <p:cNvPr id="3" name="Content Placeholder 2">
            <a:extLst>
              <a:ext uri="{FF2B5EF4-FFF2-40B4-BE49-F238E27FC236}">
                <a16:creationId xmlns:a16="http://schemas.microsoft.com/office/drawing/2014/main" id="{1741BFCD-15F7-EF42-A021-1CACAC738C4A}"/>
              </a:ext>
            </a:extLst>
          </p:cNvPr>
          <p:cNvSpPr>
            <a:spLocks noGrp="1"/>
          </p:cNvSpPr>
          <p:nvPr>
            <p:ph idx="1"/>
          </p:nvPr>
        </p:nvSpPr>
        <p:spPr/>
        <p:txBody>
          <a:bodyPr/>
          <a:lstStyle/>
          <a:p>
            <a:pPr marL="0" indent="0">
              <a:buNone/>
            </a:pPr>
            <a:r>
              <a:rPr lang="en-GB" sz="1600" dirty="0">
                <a:ea typeface="ＭＳ Ｐゴシック" charset="0"/>
              </a:rPr>
              <a:t>Doyle, P (2021) Academic Writing lesson slides. </a:t>
            </a:r>
          </a:p>
          <a:p>
            <a:pPr marL="0" indent="0">
              <a:buNone/>
            </a:pPr>
            <a:endParaRPr lang="en-GB" sz="1600" dirty="0">
              <a:ea typeface="ＭＳ Ｐゴシック" charset="0"/>
            </a:endParaRPr>
          </a:p>
          <a:p>
            <a:pPr marL="0" indent="0">
              <a:buNone/>
            </a:pPr>
            <a:r>
              <a:rPr lang="en-GB" sz="1600" dirty="0">
                <a:ea typeface="ＭＳ Ｐゴシック" charset="0"/>
              </a:rPr>
              <a:t>Northumbria University Academic Writing Skills Online Learning – Library Resources. </a:t>
            </a:r>
          </a:p>
          <a:p>
            <a:pPr marL="0" indent="0">
              <a:buNone/>
            </a:pPr>
            <a:endParaRPr lang="en-GB" sz="1600" dirty="0">
              <a:ea typeface="ＭＳ Ｐゴシック" charset="0"/>
            </a:endParaRPr>
          </a:p>
          <a:p>
            <a:pPr marL="0" indent="0">
              <a:buNone/>
            </a:pPr>
            <a:r>
              <a:rPr lang="en-GB" sz="1600" dirty="0">
                <a:ea typeface="ＭＳ Ｐゴシック" charset="0"/>
              </a:rPr>
              <a:t>Pears, R and Shields, G (2010) </a:t>
            </a:r>
            <a:r>
              <a:rPr lang="en-GB" sz="1600" i="1" dirty="0">
                <a:ea typeface="ＭＳ Ｐゴシック" charset="0"/>
              </a:rPr>
              <a:t>Cite them Right, The Essential Referencing Guide, </a:t>
            </a:r>
            <a:r>
              <a:rPr lang="en-GB" sz="1600" dirty="0">
                <a:ea typeface="ＭＳ Ｐゴシック" charset="0"/>
              </a:rPr>
              <a:t>Hampshire: Palgrave Macmillian.</a:t>
            </a:r>
          </a:p>
          <a:p>
            <a:pPr marL="0" indent="0">
              <a:buNone/>
            </a:pPr>
            <a:endParaRPr lang="en-GB" sz="1600" dirty="0">
              <a:ea typeface="ＭＳ Ｐゴシック" charset="0"/>
            </a:endParaRPr>
          </a:p>
          <a:p>
            <a:endParaRPr lang="en-US" dirty="0"/>
          </a:p>
        </p:txBody>
      </p:sp>
    </p:spTree>
    <p:extLst>
      <p:ext uri="{BB962C8B-B14F-4D97-AF65-F5344CB8AC3E}">
        <p14:creationId xmlns:p14="http://schemas.microsoft.com/office/powerpoint/2010/main" val="2572734858"/>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Theme1.thmx first page pp</Template>
  <TotalTime>1867</TotalTime>
  <Words>2560</Words>
  <Application>Microsoft Macintosh PowerPoint</Application>
  <PresentationFormat>On-screen Show (4:3)</PresentationFormat>
  <Paragraphs>268</Paragraphs>
  <Slides>29</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Myriad Pro</vt:lpstr>
      <vt:lpstr>Wingdings</vt:lpstr>
      <vt:lpstr>Theme1.thmx first page pp</vt:lpstr>
      <vt:lpstr>Course Introduction &amp; Academic Writing Skills</vt:lpstr>
      <vt:lpstr>Session structure. </vt:lpstr>
      <vt:lpstr>Introductions &amp; Welcome</vt:lpstr>
      <vt:lpstr>Introduction to Library services </vt:lpstr>
      <vt:lpstr>Introduction to Academic writing  </vt:lpstr>
      <vt:lpstr>Studying at Masters Level</vt:lpstr>
      <vt:lpstr>Being Critical </vt:lpstr>
      <vt:lpstr>Reasoning,  Argument construction &amp; critical writing</vt:lpstr>
      <vt:lpstr>Using your critical skills</vt:lpstr>
      <vt:lpstr>Reflective Learning </vt:lpstr>
      <vt:lpstr>Understanding the importance of Academic integrity and honesty. </vt:lpstr>
      <vt:lpstr>Understanding academic honesty and integrity.</vt:lpstr>
      <vt:lpstr>Academic Honesty &amp; Integrity – Implications of breaches </vt:lpstr>
      <vt:lpstr>Academic Writing – Your Responsibility!</vt:lpstr>
      <vt:lpstr>What is plagiarism?</vt:lpstr>
      <vt:lpstr>Referencing  the Harvard Referencing System?</vt:lpstr>
      <vt:lpstr>The importance of submitting on time </vt:lpstr>
      <vt:lpstr>Feedback</vt:lpstr>
      <vt:lpstr>A brief guide to assignments </vt:lpstr>
      <vt:lpstr>A guide to the writing Process </vt:lpstr>
      <vt:lpstr>1. Clarify the task</vt:lpstr>
      <vt:lpstr>2. Collect and Record Information</vt:lpstr>
      <vt:lpstr>3. Organise and Plan</vt:lpstr>
      <vt:lpstr>4. Write First Draft</vt:lpstr>
      <vt:lpstr>5. Work on your first draft</vt:lpstr>
      <vt:lpstr>Essay Structure</vt:lpstr>
      <vt:lpstr>Report Structure </vt:lpstr>
      <vt:lpstr>PowerPoint Presentation</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Skills</dc:title>
  <dc:creator>Jane Thomas</dc:creator>
  <cp:lastModifiedBy>joneds@me.com</cp:lastModifiedBy>
  <cp:revision>20</cp:revision>
  <cp:lastPrinted>2021-09-26T19:29:40Z</cp:lastPrinted>
  <dcterms:created xsi:type="dcterms:W3CDTF">2019-09-06T07:13:44Z</dcterms:created>
  <dcterms:modified xsi:type="dcterms:W3CDTF">2021-09-27T21:28:57Z</dcterms:modified>
</cp:coreProperties>
</file>