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58" r:id="rId4"/>
    <p:sldId id="259" r:id="rId5"/>
    <p:sldId id="266" r:id="rId6"/>
    <p:sldId id="267" r:id="rId7"/>
    <p:sldId id="268" r:id="rId8"/>
    <p:sldId id="269" r:id="rId9"/>
    <p:sldId id="260" r:id="rId10"/>
    <p:sldId id="275" r:id="rId11"/>
    <p:sldId id="276" r:id="rId12"/>
    <p:sldId id="278" r:id="rId13"/>
    <p:sldId id="279" r:id="rId14"/>
    <p:sldId id="280" r:id="rId15"/>
    <p:sldId id="281" r:id="rId16"/>
    <p:sldId id="282" r:id="rId17"/>
    <p:sldId id="283" r:id="rId18"/>
    <p:sldId id="277" r:id="rId19"/>
    <p:sldId id="286" r:id="rId20"/>
    <p:sldId id="285" r:id="rId21"/>
    <p:sldId id="287" r:id="rId22"/>
    <p:sldId id="284" r:id="rId23"/>
    <p:sldId id="288" r:id="rId24"/>
    <p:sldId id="289" r:id="rId25"/>
    <p:sldId id="262" r:id="rId26"/>
    <p:sldId id="273" r:id="rId27"/>
    <p:sldId id="274" r:id="rId28"/>
    <p:sldId id="272" r:id="rId29"/>
    <p:sldId id="270" r:id="rId30"/>
    <p:sldId id="271" r:id="rId31"/>
    <p:sldId id="261" r:id="rId32"/>
    <p:sldId id="290" r:id="rId33"/>
    <p:sldId id="291" r:id="rId34"/>
    <p:sldId id="263" r:id="rId35"/>
    <p:sldId id="264" r:id="rId36"/>
    <p:sldId id="265" r:id="rId37"/>
    <p:sldId id="294" r:id="rId38"/>
    <p:sldId id="293" r:id="rId39"/>
    <p:sldId id="292" r:id="rId40"/>
    <p:sldId id="29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8EAD16-EBB7-4354-A725-DD65944A9106}" v="186" dt="2025-05-07T20:29:35.6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6" autoAdjust="0"/>
    <p:restoredTop sz="94660"/>
  </p:normalViewPr>
  <p:slideViewPr>
    <p:cSldViewPr snapToGrid="0">
      <p:cViewPr varScale="1">
        <p:scale>
          <a:sx n="102" d="100"/>
          <a:sy n="102" d="100"/>
        </p:scale>
        <p:origin x="120" y="5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C01A7E-140C-41C9-BD78-5FD5AA03B4B1}" type="datetimeFigureOut">
              <a:rPr lang="en-GB" smtClean="0"/>
              <a:t>07/05/2025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17F4-91A3-4E3B-A442-E28A9423032B}" type="slidenum">
              <a:rPr lang="en-GB" smtClean="0"/>
              <a:t>‹#›</a:t>
            </a:fld>
            <a:endParaRPr lang="en-GB"/>
          </a:p>
        </p:txBody>
      </p:sp>
    </p:spTree>
    <p:extLst>
      <p:ext uri="{BB962C8B-B14F-4D97-AF65-F5344CB8AC3E}">
        <p14:creationId xmlns:p14="http://schemas.microsoft.com/office/powerpoint/2010/main" val="2279052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2</a:t>
            </a:fld>
            <a:endParaRPr lang="en-GB"/>
          </a:p>
        </p:txBody>
      </p:sp>
    </p:spTree>
    <p:extLst>
      <p:ext uri="{BB962C8B-B14F-4D97-AF65-F5344CB8AC3E}">
        <p14:creationId xmlns:p14="http://schemas.microsoft.com/office/powerpoint/2010/main" val="2834066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mechanics include:</a:t>
            </a:r>
            <a:br>
              <a:rPr lang="en-US" dirty="0"/>
            </a:br>
            <a:r>
              <a:rPr lang="en-US" dirty="0"/>
              <a:t>LAN Multiplayer which has been implemented using Godot’s implementation of ENet</a:t>
            </a:r>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11</a:t>
            </a:fld>
            <a:endParaRPr lang="en-GB"/>
          </a:p>
        </p:txBody>
      </p:sp>
    </p:spTree>
    <p:extLst>
      <p:ext uri="{BB962C8B-B14F-4D97-AF65-F5344CB8AC3E}">
        <p14:creationId xmlns:p14="http://schemas.microsoft.com/office/powerpoint/2010/main" val="3248282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7AE44-A47D-B165-4CA6-A97539C91A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CD1085-5BF5-F412-A4E8-04650FAB46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11C156-6829-A016-B871-549B061D4A16}"/>
              </a:ext>
            </a:extLst>
          </p:cNvPr>
          <p:cNvSpPr>
            <a:spLocks noGrp="1"/>
          </p:cNvSpPr>
          <p:nvPr>
            <p:ph type="body" idx="1"/>
          </p:nvPr>
        </p:nvSpPr>
        <p:spPr/>
        <p:txBody>
          <a:bodyPr/>
          <a:lstStyle/>
          <a:p>
            <a:r>
              <a:rPr lang="en-US" dirty="0"/>
              <a:t>The first-person player movement system, which includes basic movement, mouse look, sprint, crouch, directional dash, jump, wall jump, automatic stair handling, and coyote time.</a:t>
            </a:r>
            <a:endParaRPr lang="en-GB" dirty="0"/>
          </a:p>
        </p:txBody>
      </p:sp>
      <p:sp>
        <p:nvSpPr>
          <p:cNvPr id="4" name="Slide Number Placeholder 3">
            <a:extLst>
              <a:ext uri="{FF2B5EF4-FFF2-40B4-BE49-F238E27FC236}">
                <a16:creationId xmlns:a16="http://schemas.microsoft.com/office/drawing/2014/main" id="{157618A2-6E3A-5843-59C2-2279E848D35C}"/>
              </a:ext>
            </a:extLst>
          </p:cNvPr>
          <p:cNvSpPr>
            <a:spLocks noGrp="1"/>
          </p:cNvSpPr>
          <p:nvPr>
            <p:ph type="sldNum" sz="quarter" idx="5"/>
          </p:nvPr>
        </p:nvSpPr>
        <p:spPr/>
        <p:txBody>
          <a:bodyPr/>
          <a:lstStyle/>
          <a:p>
            <a:fld id="{E94E17F4-91A3-4E3B-A442-E28A9423032B}" type="slidenum">
              <a:rPr lang="en-GB" smtClean="0"/>
              <a:t>12</a:t>
            </a:fld>
            <a:endParaRPr lang="en-GB"/>
          </a:p>
        </p:txBody>
      </p:sp>
    </p:spTree>
    <p:extLst>
      <p:ext uri="{BB962C8B-B14F-4D97-AF65-F5344CB8AC3E}">
        <p14:creationId xmlns:p14="http://schemas.microsoft.com/office/powerpoint/2010/main" val="2862501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D6CC1-34B9-9879-3242-1D7E97A548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0C52A7-4263-D3B1-C007-BCDCAC827A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426B0E-0312-CE52-C888-1BA09CB167B0}"/>
              </a:ext>
            </a:extLst>
          </p:cNvPr>
          <p:cNvSpPr>
            <a:spLocks noGrp="1"/>
          </p:cNvSpPr>
          <p:nvPr>
            <p:ph type="body" idx="1"/>
          </p:nvPr>
        </p:nvSpPr>
        <p:spPr/>
        <p:txBody>
          <a:bodyPr/>
          <a:lstStyle/>
          <a:p>
            <a:r>
              <a:rPr lang="en-US" dirty="0"/>
              <a:t>A smart interaction system, featuring primary and secondary interaction methods, which are context dependent depending on the item held by the player and the item aimed at.  With HUD feedback including a dynamic crosshair and tooltips.</a:t>
            </a:r>
            <a:endParaRPr lang="en-GB" dirty="0"/>
          </a:p>
        </p:txBody>
      </p:sp>
      <p:sp>
        <p:nvSpPr>
          <p:cNvPr id="4" name="Slide Number Placeholder 3">
            <a:extLst>
              <a:ext uri="{FF2B5EF4-FFF2-40B4-BE49-F238E27FC236}">
                <a16:creationId xmlns:a16="http://schemas.microsoft.com/office/drawing/2014/main" id="{FDEBA9EB-7010-2FD8-9091-E22D4B25EBD3}"/>
              </a:ext>
            </a:extLst>
          </p:cNvPr>
          <p:cNvSpPr>
            <a:spLocks noGrp="1"/>
          </p:cNvSpPr>
          <p:nvPr>
            <p:ph type="sldNum" sz="quarter" idx="5"/>
          </p:nvPr>
        </p:nvSpPr>
        <p:spPr/>
        <p:txBody>
          <a:bodyPr/>
          <a:lstStyle/>
          <a:p>
            <a:fld id="{E94E17F4-91A3-4E3B-A442-E28A9423032B}" type="slidenum">
              <a:rPr lang="en-GB" smtClean="0"/>
              <a:t>13</a:t>
            </a:fld>
            <a:endParaRPr lang="en-GB"/>
          </a:p>
        </p:txBody>
      </p:sp>
    </p:spTree>
    <p:extLst>
      <p:ext uri="{BB962C8B-B14F-4D97-AF65-F5344CB8AC3E}">
        <p14:creationId xmlns:p14="http://schemas.microsoft.com/office/powerpoint/2010/main" val="2588622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7ADF0-9FE3-20D2-7CC1-3624E5BA39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9AE24A-518C-3B4E-EEDF-BA2119D06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6077D2-EDE4-197F-5B6A-F7745109E251}"/>
              </a:ext>
            </a:extLst>
          </p:cNvPr>
          <p:cNvSpPr>
            <a:spLocks noGrp="1"/>
          </p:cNvSpPr>
          <p:nvPr>
            <p:ph type="body" idx="1"/>
          </p:nvPr>
        </p:nvSpPr>
        <p:spPr/>
        <p:txBody>
          <a:bodyPr/>
          <a:lstStyle/>
          <a:p>
            <a:r>
              <a:rPr lang="en-US" dirty="0"/>
              <a:t>Unique items with different effect such as health, flashlight, camera, radiation detector, UV flashlight, and ranged weapons.  And an inventory system capable of holding eight stacks of items.</a:t>
            </a:r>
            <a:endParaRPr lang="en-GB" dirty="0"/>
          </a:p>
        </p:txBody>
      </p:sp>
      <p:sp>
        <p:nvSpPr>
          <p:cNvPr id="4" name="Slide Number Placeholder 3">
            <a:extLst>
              <a:ext uri="{FF2B5EF4-FFF2-40B4-BE49-F238E27FC236}">
                <a16:creationId xmlns:a16="http://schemas.microsoft.com/office/drawing/2014/main" id="{E791BFAD-C8AC-34E8-1785-69BA3A5F4517}"/>
              </a:ext>
            </a:extLst>
          </p:cNvPr>
          <p:cNvSpPr>
            <a:spLocks noGrp="1"/>
          </p:cNvSpPr>
          <p:nvPr>
            <p:ph type="sldNum" sz="quarter" idx="5"/>
          </p:nvPr>
        </p:nvSpPr>
        <p:spPr/>
        <p:txBody>
          <a:bodyPr/>
          <a:lstStyle/>
          <a:p>
            <a:fld id="{E94E17F4-91A3-4E3B-A442-E28A9423032B}" type="slidenum">
              <a:rPr lang="en-GB" smtClean="0"/>
              <a:t>14</a:t>
            </a:fld>
            <a:endParaRPr lang="en-GB"/>
          </a:p>
        </p:txBody>
      </p:sp>
    </p:spTree>
    <p:extLst>
      <p:ext uri="{BB962C8B-B14F-4D97-AF65-F5344CB8AC3E}">
        <p14:creationId xmlns:p14="http://schemas.microsoft.com/office/powerpoint/2010/main" val="12384685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4D87C-FB1B-9546-E062-DFD8821CE4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80A24E-7647-CC8A-43A9-DA03788A16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92428-3118-C2A2-C27E-25D1172FA2BD}"/>
              </a:ext>
            </a:extLst>
          </p:cNvPr>
          <p:cNvSpPr>
            <a:spLocks noGrp="1"/>
          </p:cNvSpPr>
          <p:nvPr>
            <p:ph type="body" idx="1"/>
          </p:nvPr>
        </p:nvSpPr>
        <p:spPr/>
        <p:txBody>
          <a:bodyPr/>
          <a:lstStyle/>
          <a:p>
            <a:r>
              <a:rPr lang="en-US" dirty="0"/>
              <a:t>A crafting system is planned, the interface for this hasn’t been finalized yet, but I’m hoping to use a round form factor similar to the current inventory.  Ease of use on both mouse-and-keyboard and a game controller are being considered.</a:t>
            </a:r>
            <a:endParaRPr lang="en-GB" dirty="0"/>
          </a:p>
        </p:txBody>
      </p:sp>
      <p:sp>
        <p:nvSpPr>
          <p:cNvPr id="4" name="Slide Number Placeholder 3">
            <a:extLst>
              <a:ext uri="{FF2B5EF4-FFF2-40B4-BE49-F238E27FC236}">
                <a16:creationId xmlns:a16="http://schemas.microsoft.com/office/drawing/2014/main" id="{29F847D1-B4D3-BC78-9C46-14734D29FA88}"/>
              </a:ext>
            </a:extLst>
          </p:cNvPr>
          <p:cNvSpPr>
            <a:spLocks noGrp="1"/>
          </p:cNvSpPr>
          <p:nvPr>
            <p:ph type="sldNum" sz="quarter" idx="5"/>
          </p:nvPr>
        </p:nvSpPr>
        <p:spPr/>
        <p:txBody>
          <a:bodyPr/>
          <a:lstStyle/>
          <a:p>
            <a:fld id="{E94E17F4-91A3-4E3B-A442-E28A9423032B}" type="slidenum">
              <a:rPr lang="en-GB" smtClean="0"/>
              <a:t>15</a:t>
            </a:fld>
            <a:endParaRPr lang="en-GB"/>
          </a:p>
        </p:txBody>
      </p:sp>
    </p:spTree>
    <p:extLst>
      <p:ext uri="{BB962C8B-B14F-4D97-AF65-F5344CB8AC3E}">
        <p14:creationId xmlns:p14="http://schemas.microsoft.com/office/powerpoint/2010/main" val="16399745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43F0E-E1B8-D486-88E2-677A1AFB1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177A4D-BDA1-E43D-6CD0-703E953207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418B3A-7033-0CC9-2A09-EBB09FB7C8E4}"/>
              </a:ext>
            </a:extLst>
          </p:cNvPr>
          <p:cNvSpPr>
            <a:spLocks noGrp="1"/>
          </p:cNvSpPr>
          <p:nvPr>
            <p:ph type="body" idx="1"/>
          </p:nvPr>
        </p:nvSpPr>
        <p:spPr/>
        <p:txBody>
          <a:bodyPr/>
          <a:lstStyle/>
          <a:p>
            <a:r>
              <a:rPr lang="en-US" dirty="0"/>
              <a:t>Various NPCs, including enemies, neutral characters, and friends.  Enemies will be police and gangs, neutral will be cashiers, homeless, etc., and friends will be for singleplayer or lobbies with less than four players where the other main characters will be NPCs.  Friends may also be people you meet and befriend along the way and street cats.</a:t>
            </a:r>
            <a:endParaRPr lang="en-GB" dirty="0"/>
          </a:p>
        </p:txBody>
      </p:sp>
      <p:sp>
        <p:nvSpPr>
          <p:cNvPr id="4" name="Slide Number Placeholder 3">
            <a:extLst>
              <a:ext uri="{FF2B5EF4-FFF2-40B4-BE49-F238E27FC236}">
                <a16:creationId xmlns:a16="http://schemas.microsoft.com/office/drawing/2014/main" id="{2ECAA25C-B0F3-60CC-AE16-C3467CD4233E}"/>
              </a:ext>
            </a:extLst>
          </p:cNvPr>
          <p:cNvSpPr>
            <a:spLocks noGrp="1"/>
          </p:cNvSpPr>
          <p:nvPr>
            <p:ph type="sldNum" sz="quarter" idx="5"/>
          </p:nvPr>
        </p:nvSpPr>
        <p:spPr/>
        <p:txBody>
          <a:bodyPr/>
          <a:lstStyle/>
          <a:p>
            <a:fld id="{E94E17F4-91A3-4E3B-A442-E28A9423032B}" type="slidenum">
              <a:rPr lang="en-GB" smtClean="0"/>
              <a:t>16</a:t>
            </a:fld>
            <a:endParaRPr lang="en-GB"/>
          </a:p>
        </p:txBody>
      </p:sp>
    </p:spTree>
    <p:extLst>
      <p:ext uri="{BB962C8B-B14F-4D97-AF65-F5344CB8AC3E}">
        <p14:creationId xmlns:p14="http://schemas.microsoft.com/office/powerpoint/2010/main" val="2800473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78B83-B0EE-48B4-0626-AEC0C5B34D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2A9308-1300-499B-32D3-C9534F5552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C9FCD-76C9-59C0-2A12-84CBA01A267E}"/>
              </a:ext>
            </a:extLst>
          </p:cNvPr>
          <p:cNvSpPr>
            <a:spLocks noGrp="1"/>
          </p:cNvSpPr>
          <p:nvPr>
            <p:ph type="body" idx="1"/>
          </p:nvPr>
        </p:nvSpPr>
        <p:spPr/>
        <p:txBody>
          <a:bodyPr/>
          <a:lstStyle/>
          <a:p>
            <a:r>
              <a:rPr lang="en-US" dirty="0"/>
              <a:t>And a dialogue system for meaningful interaction with NPCs.  This will use on-screen text options that will affect the gameplay in the moment and potentially the future depending on the NPC.</a:t>
            </a:r>
            <a:endParaRPr lang="en-GB" dirty="0"/>
          </a:p>
        </p:txBody>
      </p:sp>
      <p:sp>
        <p:nvSpPr>
          <p:cNvPr id="4" name="Slide Number Placeholder 3">
            <a:extLst>
              <a:ext uri="{FF2B5EF4-FFF2-40B4-BE49-F238E27FC236}">
                <a16:creationId xmlns:a16="http://schemas.microsoft.com/office/drawing/2014/main" id="{8B878550-137A-1358-AA21-427FEB3F6693}"/>
              </a:ext>
            </a:extLst>
          </p:cNvPr>
          <p:cNvSpPr>
            <a:spLocks noGrp="1"/>
          </p:cNvSpPr>
          <p:nvPr>
            <p:ph type="sldNum" sz="quarter" idx="5"/>
          </p:nvPr>
        </p:nvSpPr>
        <p:spPr/>
        <p:txBody>
          <a:bodyPr/>
          <a:lstStyle/>
          <a:p>
            <a:fld id="{E94E17F4-91A3-4E3B-A442-E28A9423032B}" type="slidenum">
              <a:rPr lang="en-GB" smtClean="0"/>
              <a:t>17</a:t>
            </a:fld>
            <a:endParaRPr lang="en-GB"/>
          </a:p>
        </p:txBody>
      </p:sp>
    </p:spTree>
    <p:extLst>
      <p:ext uri="{BB962C8B-B14F-4D97-AF65-F5344CB8AC3E}">
        <p14:creationId xmlns:p14="http://schemas.microsoft.com/office/powerpoint/2010/main" val="1012827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cutscenes together are intended to set the mood for the rest of the game, showing why they’re there, and why they want to leave.</a:t>
            </a:r>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20</a:t>
            </a:fld>
            <a:endParaRPr lang="en-GB"/>
          </a:p>
        </p:txBody>
      </p:sp>
    </p:spTree>
    <p:extLst>
      <p:ext uri="{BB962C8B-B14F-4D97-AF65-F5344CB8AC3E}">
        <p14:creationId xmlns:p14="http://schemas.microsoft.com/office/powerpoint/2010/main" val="1755324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B7913-913D-FAA8-993C-ED30C3FD3E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989F9-E7E7-27F4-D91E-8702484E3F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6BCE14-E87C-D8E1-335F-A8E972958050}"/>
              </a:ext>
            </a:extLst>
          </p:cNvPr>
          <p:cNvSpPr>
            <a:spLocks noGrp="1"/>
          </p:cNvSpPr>
          <p:nvPr>
            <p:ph type="body" idx="1"/>
          </p:nvPr>
        </p:nvSpPr>
        <p:spPr/>
        <p:txBody>
          <a:bodyPr/>
          <a:lstStyle/>
          <a:p>
            <a:r>
              <a:rPr lang="en-US" dirty="0"/>
              <a:t>These cutscenes together are intended to set the mood for the rest of the game, showing why they’re there, and why they want to leave.</a:t>
            </a:r>
            <a:endParaRPr lang="en-GB" dirty="0"/>
          </a:p>
        </p:txBody>
      </p:sp>
      <p:sp>
        <p:nvSpPr>
          <p:cNvPr id="4" name="Slide Number Placeholder 3">
            <a:extLst>
              <a:ext uri="{FF2B5EF4-FFF2-40B4-BE49-F238E27FC236}">
                <a16:creationId xmlns:a16="http://schemas.microsoft.com/office/drawing/2014/main" id="{9361F07F-95EC-6753-0EBE-CFA76D7463C9}"/>
              </a:ext>
            </a:extLst>
          </p:cNvPr>
          <p:cNvSpPr>
            <a:spLocks noGrp="1"/>
          </p:cNvSpPr>
          <p:nvPr>
            <p:ph type="sldNum" sz="quarter" idx="5"/>
          </p:nvPr>
        </p:nvSpPr>
        <p:spPr/>
        <p:txBody>
          <a:bodyPr/>
          <a:lstStyle/>
          <a:p>
            <a:fld id="{E94E17F4-91A3-4E3B-A442-E28A9423032B}" type="slidenum">
              <a:rPr lang="en-GB" smtClean="0"/>
              <a:t>21</a:t>
            </a:fld>
            <a:endParaRPr lang="en-GB"/>
          </a:p>
        </p:txBody>
      </p:sp>
    </p:spTree>
    <p:extLst>
      <p:ext uri="{BB962C8B-B14F-4D97-AF65-F5344CB8AC3E}">
        <p14:creationId xmlns:p14="http://schemas.microsoft.com/office/powerpoint/2010/main" val="4043528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concept art for the playable characters, they are intended to provide enough diversity for all players to feel represented and thus more immersed, while also providing </a:t>
            </a:r>
            <a:r>
              <a:rPr lang="en-US" dirty="0" err="1"/>
              <a:t>humour</a:t>
            </a:r>
            <a:r>
              <a:rPr lang="en-US" dirty="0"/>
              <a:t> (particularly the last two) in multiplayer lobbies.</a:t>
            </a:r>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23</a:t>
            </a:fld>
            <a:endParaRPr lang="en-GB"/>
          </a:p>
        </p:txBody>
      </p:sp>
    </p:spTree>
    <p:extLst>
      <p:ext uri="{BB962C8B-B14F-4D97-AF65-F5344CB8AC3E}">
        <p14:creationId xmlns:p14="http://schemas.microsoft.com/office/powerpoint/2010/main" val="3554931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2D113-C424-DD2B-D74C-185AFF50B4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0AD88D-7869-DFE2-CA3E-87CDC2CE52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A5B6DA-86F1-D8DB-D14A-5A16DE5D9AD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2FFCADE-5A87-C966-3504-6E3DBC3D3DE3}"/>
              </a:ext>
            </a:extLst>
          </p:cNvPr>
          <p:cNvSpPr>
            <a:spLocks noGrp="1"/>
          </p:cNvSpPr>
          <p:nvPr>
            <p:ph type="sldNum" sz="quarter" idx="5"/>
          </p:nvPr>
        </p:nvSpPr>
        <p:spPr/>
        <p:txBody>
          <a:bodyPr/>
          <a:lstStyle/>
          <a:p>
            <a:fld id="{E94E17F4-91A3-4E3B-A442-E28A9423032B}" type="slidenum">
              <a:rPr lang="en-GB" smtClean="0"/>
              <a:t>24</a:t>
            </a:fld>
            <a:endParaRPr lang="en-GB"/>
          </a:p>
        </p:txBody>
      </p:sp>
    </p:spTree>
    <p:extLst>
      <p:ext uri="{BB962C8B-B14F-4D97-AF65-F5344CB8AC3E}">
        <p14:creationId xmlns:p14="http://schemas.microsoft.com/office/powerpoint/2010/main" val="16734929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Level 0 features a two-story flat with interactive elements (including doors and lights) and items hidden in different rooms.  This level is largely finished, although I would like to add more small props, for example clothes in the wardrobes and food items in the kitchen.</a:t>
            </a:r>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29</a:t>
            </a:fld>
            <a:endParaRPr lang="en-GB"/>
          </a:p>
        </p:txBody>
      </p:sp>
    </p:spTree>
    <p:extLst>
      <p:ext uri="{BB962C8B-B14F-4D97-AF65-F5344CB8AC3E}">
        <p14:creationId xmlns:p14="http://schemas.microsoft.com/office/powerpoint/2010/main" val="2735099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CB401-6CDB-2AFC-B204-5E1E5DBF10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FAE975-9D68-A8D5-9449-1BD0C08662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0984B7-1BD1-68FB-2C8F-83343BF3135A}"/>
              </a:ext>
            </a:extLst>
          </p:cNvPr>
          <p:cNvSpPr>
            <a:spLocks noGrp="1"/>
          </p:cNvSpPr>
          <p:nvPr>
            <p:ph type="body" idx="1"/>
          </p:nvPr>
        </p:nvSpPr>
        <p:spPr/>
        <p:txBody>
          <a:bodyPr/>
          <a:lstStyle/>
          <a:p>
            <a:r>
              <a:rPr lang="en-US" dirty="0"/>
              <a:t>Level 1 features multiple streets along a sloped tunnel, with a park area which will become level 3, incorporating a shop, school, health clinic, carpark, and grassy area.</a:t>
            </a:r>
            <a:endParaRPr lang="en-GB" dirty="0"/>
          </a:p>
        </p:txBody>
      </p:sp>
      <p:sp>
        <p:nvSpPr>
          <p:cNvPr id="4" name="Slide Number Placeholder 3">
            <a:extLst>
              <a:ext uri="{FF2B5EF4-FFF2-40B4-BE49-F238E27FC236}">
                <a16:creationId xmlns:a16="http://schemas.microsoft.com/office/drawing/2014/main" id="{0C188190-0C25-0149-FA6A-19F006D2DFA7}"/>
              </a:ext>
            </a:extLst>
          </p:cNvPr>
          <p:cNvSpPr>
            <a:spLocks noGrp="1"/>
          </p:cNvSpPr>
          <p:nvPr>
            <p:ph type="sldNum" sz="quarter" idx="5"/>
          </p:nvPr>
        </p:nvSpPr>
        <p:spPr/>
        <p:txBody>
          <a:bodyPr/>
          <a:lstStyle/>
          <a:p>
            <a:fld id="{E94E17F4-91A3-4E3B-A442-E28A9423032B}" type="slidenum">
              <a:rPr lang="en-GB" smtClean="0"/>
              <a:t>30</a:t>
            </a:fld>
            <a:endParaRPr lang="en-GB"/>
          </a:p>
        </p:txBody>
      </p:sp>
    </p:spTree>
    <p:extLst>
      <p:ext uri="{BB962C8B-B14F-4D97-AF65-F5344CB8AC3E}">
        <p14:creationId xmlns:p14="http://schemas.microsoft.com/office/powerpoint/2010/main" val="3637242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32</a:t>
            </a:fld>
            <a:endParaRPr lang="en-GB"/>
          </a:p>
        </p:txBody>
      </p:sp>
    </p:spTree>
    <p:extLst>
      <p:ext uri="{BB962C8B-B14F-4D97-AF65-F5344CB8AC3E}">
        <p14:creationId xmlns:p14="http://schemas.microsoft.com/office/powerpoint/2010/main" val="652706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9F820-873E-894D-B8B7-B0A702612B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291E62-4CCB-C2F3-BC91-FC9C3AF3DF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6F0C2C-DCCE-05E1-ACBF-271057A75C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871F26B-3F5B-31FD-7B29-869AF1A70EEE}"/>
              </a:ext>
            </a:extLst>
          </p:cNvPr>
          <p:cNvSpPr>
            <a:spLocks noGrp="1"/>
          </p:cNvSpPr>
          <p:nvPr>
            <p:ph type="sldNum" sz="quarter" idx="5"/>
          </p:nvPr>
        </p:nvSpPr>
        <p:spPr/>
        <p:txBody>
          <a:bodyPr/>
          <a:lstStyle/>
          <a:p>
            <a:fld id="{E94E17F4-91A3-4E3B-A442-E28A9423032B}" type="slidenum">
              <a:rPr lang="en-GB" smtClean="0"/>
              <a:t>33</a:t>
            </a:fld>
            <a:endParaRPr lang="en-GB"/>
          </a:p>
        </p:txBody>
      </p:sp>
    </p:spTree>
    <p:extLst>
      <p:ext uri="{BB962C8B-B14F-4D97-AF65-F5344CB8AC3E}">
        <p14:creationId xmlns:p14="http://schemas.microsoft.com/office/powerpoint/2010/main" val="38245027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4E17F4-91A3-4E3B-A442-E28A9423032B}" type="slidenum">
              <a:rPr lang="en-GB" smtClean="0"/>
              <a:t>37</a:t>
            </a:fld>
            <a:endParaRPr lang="en-GB"/>
          </a:p>
        </p:txBody>
      </p:sp>
    </p:spTree>
    <p:extLst>
      <p:ext uri="{BB962C8B-B14F-4D97-AF65-F5344CB8AC3E}">
        <p14:creationId xmlns:p14="http://schemas.microsoft.com/office/powerpoint/2010/main" val="2945616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AF403-36FE-6BF0-D993-B173DE90DD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8ADEAF-BC90-6F4E-B7D3-D92432AECE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774CCE-BFCF-89E7-AC87-0F2432DD0DCC}"/>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5" name="Footer Placeholder 4">
            <a:extLst>
              <a:ext uri="{FF2B5EF4-FFF2-40B4-BE49-F238E27FC236}">
                <a16:creationId xmlns:a16="http://schemas.microsoft.com/office/drawing/2014/main" id="{86B54656-6BEA-B7BA-ED4E-F026133549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BD2A50-AE20-F721-FA14-AC6D7E2A5B00}"/>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141355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44C47-E533-B138-D274-86195C9EA0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57FCA8-EFCD-0C1D-A334-9C6180CE2B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A04277-E359-4844-9598-9C2F26983B8B}"/>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5" name="Footer Placeholder 4">
            <a:extLst>
              <a:ext uri="{FF2B5EF4-FFF2-40B4-BE49-F238E27FC236}">
                <a16:creationId xmlns:a16="http://schemas.microsoft.com/office/drawing/2014/main" id="{8E5174B6-0A3B-A056-E0E5-A132178BA3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146C5A-EF1E-AE61-3A5F-0EF8CC8079FE}"/>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245210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D6899-09B2-2297-27BA-513C087CF4A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6AA22EF-3751-57CE-B7D9-1405F30C95E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55E50F-6707-0DF4-96E2-2336F97226A2}"/>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5" name="Footer Placeholder 4">
            <a:extLst>
              <a:ext uri="{FF2B5EF4-FFF2-40B4-BE49-F238E27FC236}">
                <a16:creationId xmlns:a16="http://schemas.microsoft.com/office/drawing/2014/main" id="{06686075-6AA1-DD95-FCA4-697AB52915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AFC1CE-405F-8F91-9D57-4FC820E4B9A0}"/>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2430288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B317A-4734-62BE-D262-A503787751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AEF754-98D0-EBBF-1A32-92FFB42D67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92D0E2-0AC0-20DA-509D-5646641772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0E6D4A-24D5-A562-40D8-E54035963E44}"/>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6" name="Footer Placeholder 5">
            <a:extLst>
              <a:ext uri="{FF2B5EF4-FFF2-40B4-BE49-F238E27FC236}">
                <a16:creationId xmlns:a16="http://schemas.microsoft.com/office/drawing/2014/main" id="{0BC52A12-D2D3-5A3B-EB5A-4DF4BF1C18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852511-0BAA-68B0-8E76-CB0655B13A3C}"/>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3061529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BD5DF-A63A-2FC1-9470-BBA0A66855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014C06-CDF4-50AE-BEBC-16A68B6C72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974394-70BF-81EE-DA5B-B61FF9D35B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7001396-D5EB-5B35-5A35-4AF3966E8C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5CFB26B-035B-7FFB-A4DD-C0E60D3384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B95AB6-4E75-F64D-6F43-07B8F444F0AE}"/>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8" name="Footer Placeholder 7">
            <a:extLst>
              <a:ext uri="{FF2B5EF4-FFF2-40B4-BE49-F238E27FC236}">
                <a16:creationId xmlns:a16="http://schemas.microsoft.com/office/drawing/2014/main" id="{41CEDC18-20A3-CF41-C968-FB46E0C4D1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8F7DF9-9D26-1F6C-E2F6-6A14275965CC}"/>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1176742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8B807-766A-4242-8B25-FDA24B126AA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087A0D-C509-03FE-97D4-BDBCDFA04D66}"/>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4" name="Footer Placeholder 3">
            <a:extLst>
              <a:ext uri="{FF2B5EF4-FFF2-40B4-BE49-F238E27FC236}">
                <a16:creationId xmlns:a16="http://schemas.microsoft.com/office/drawing/2014/main" id="{9A24B135-8BAA-0658-554C-3CD216C720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811566A-C141-77E7-63C3-ED2D12DDC03F}"/>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233262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503740-DBF5-6E81-0FCB-56C1543E9591}"/>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3" name="Footer Placeholder 2">
            <a:extLst>
              <a:ext uri="{FF2B5EF4-FFF2-40B4-BE49-F238E27FC236}">
                <a16:creationId xmlns:a16="http://schemas.microsoft.com/office/drawing/2014/main" id="{26C653D9-F882-E2EA-431F-DB9FBE9843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F32B49B-3206-65E6-86DA-5951D83040B2}"/>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407936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8D93D-1787-1EDB-D3A1-5293396B65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C2C526A-6688-533D-DBCC-34474FE6EF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AF6E1D-8FEA-41DC-3D3A-AD627221D2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03C9EA-663C-B86C-F875-07D8F9305F69}"/>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6" name="Footer Placeholder 5">
            <a:extLst>
              <a:ext uri="{FF2B5EF4-FFF2-40B4-BE49-F238E27FC236}">
                <a16:creationId xmlns:a16="http://schemas.microsoft.com/office/drawing/2014/main" id="{FE8D3C9F-5B0A-0F5C-10C3-A163513096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5F03FF-E1F0-4E3E-F3E0-74BF624B12E9}"/>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559693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4BBE5-40ED-0E5F-BFB0-84F4AAE530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B67196-C76D-2959-EBF0-C51B24924C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393902-A558-A644-556D-E921ECC51D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22D111-E692-196B-EE00-82CD2760BEC6}"/>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6" name="Footer Placeholder 5">
            <a:extLst>
              <a:ext uri="{FF2B5EF4-FFF2-40B4-BE49-F238E27FC236}">
                <a16:creationId xmlns:a16="http://schemas.microsoft.com/office/drawing/2014/main" id="{557E23A6-A451-8F11-35F7-BEE193DCD8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D69E8D-C04E-9C73-F2AB-4A3C77F7D09B}"/>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301797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DA7B6-AC84-9D24-F659-56D223493D5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8AE3D4-E5BC-16F9-D8BD-18B69554E4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5DE033-2E10-2F6C-23DF-C0B9D7FF7DD5}"/>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5" name="Footer Placeholder 4">
            <a:extLst>
              <a:ext uri="{FF2B5EF4-FFF2-40B4-BE49-F238E27FC236}">
                <a16:creationId xmlns:a16="http://schemas.microsoft.com/office/drawing/2014/main" id="{52BA48F0-535B-F118-E506-E0E1A9F83F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B1C2A2-10A6-EB41-9A74-50C770A88217}"/>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2728944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2B55D9-EA33-1C7B-877B-CBF31E36E5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CCD618-1348-C558-FA35-CD5B91E118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F1E652-76F0-106C-2EF2-B9A0CA93B672}"/>
              </a:ext>
            </a:extLst>
          </p:cNvPr>
          <p:cNvSpPr>
            <a:spLocks noGrp="1"/>
          </p:cNvSpPr>
          <p:nvPr>
            <p:ph type="dt" sz="half" idx="10"/>
          </p:nvPr>
        </p:nvSpPr>
        <p:spPr/>
        <p:txBody>
          <a:bodyPr/>
          <a:lstStyle/>
          <a:p>
            <a:fld id="{7B90F5C5-C33E-4EEB-82A9-C1FA9516EE0B}" type="datetimeFigureOut">
              <a:rPr lang="en-GB" smtClean="0"/>
              <a:t>07/05/2025</a:t>
            </a:fld>
            <a:endParaRPr lang="en-GB"/>
          </a:p>
        </p:txBody>
      </p:sp>
      <p:sp>
        <p:nvSpPr>
          <p:cNvPr id="5" name="Footer Placeholder 4">
            <a:extLst>
              <a:ext uri="{FF2B5EF4-FFF2-40B4-BE49-F238E27FC236}">
                <a16:creationId xmlns:a16="http://schemas.microsoft.com/office/drawing/2014/main" id="{9D833C1E-7BBA-6D34-6F3C-8616B73235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216187-B098-9E7F-652D-1028DF8E4F70}"/>
              </a:ext>
            </a:extLst>
          </p:cNvPr>
          <p:cNvSpPr>
            <a:spLocks noGrp="1"/>
          </p:cNvSpPr>
          <p:nvPr>
            <p:ph type="sldNum" sz="quarter" idx="12"/>
          </p:nvPr>
        </p:nvSpPr>
        <p:spPr/>
        <p:txBody>
          <a:bodyPr/>
          <a:lstStyle/>
          <a:p>
            <a:fld id="{1DE993EC-5C7E-4CB2-B901-D0CB687FF38C}" type="slidenum">
              <a:rPr lang="en-GB" smtClean="0"/>
              <a:t>‹#›</a:t>
            </a:fld>
            <a:endParaRPr lang="en-GB"/>
          </a:p>
        </p:txBody>
      </p:sp>
    </p:spTree>
    <p:extLst>
      <p:ext uri="{BB962C8B-B14F-4D97-AF65-F5344CB8AC3E}">
        <p14:creationId xmlns:p14="http://schemas.microsoft.com/office/powerpoint/2010/main" val="3752105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895F66-7C86-F3E2-C9A6-1E5557CC85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C7C23-6612-B6C8-5E7E-EC2C6ACBA7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CEBF47-4DF8-878A-4E8C-7BEF5734FD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B90F5C5-C33E-4EEB-82A9-C1FA9516EE0B}" type="datetimeFigureOut">
              <a:rPr lang="en-GB" smtClean="0"/>
              <a:t>07/05/2025</a:t>
            </a:fld>
            <a:endParaRPr lang="en-GB"/>
          </a:p>
        </p:txBody>
      </p:sp>
      <p:sp>
        <p:nvSpPr>
          <p:cNvPr id="5" name="Footer Placeholder 4">
            <a:extLst>
              <a:ext uri="{FF2B5EF4-FFF2-40B4-BE49-F238E27FC236}">
                <a16:creationId xmlns:a16="http://schemas.microsoft.com/office/drawing/2014/main" id="{041F4062-79DA-15C8-02E9-5EE9ED8272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7A9ADD9-17E4-C3A1-ED85-862D3516C0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DE993EC-5C7E-4CB2-B901-D0CB687FF38C}" type="slidenum">
              <a:rPr lang="en-GB" smtClean="0"/>
              <a:t>‹#›</a:t>
            </a:fld>
            <a:endParaRPr lang="en-GB"/>
          </a:p>
        </p:txBody>
      </p:sp>
    </p:spTree>
    <p:extLst>
      <p:ext uri="{BB962C8B-B14F-4D97-AF65-F5344CB8AC3E}">
        <p14:creationId xmlns:p14="http://schemas.microsoft.com/office/powerpoint/2010/main" val="3059826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8.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8" Type="http://schemas.openxmlformats.org/officeDocument/2006/relationships/audio" Target="../media/media5.m4a"/><Relationship Id="rId3" Type="http://schemas.microsoft.com/office/2007/relationships/media" Target="../media/media3.m4a"/><Relationship Id="rId7" Type="http://schemas.microsoft.com/office/2007/relationships/media" Target="../media/media5.m4a"/><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audio" Target="../media/media4.m4a"/><Relationship Id="rId11" Type="http://schemas.openxmlformats.org/officeDocument/2006/relationships/image" Target="../media/image21.png"/><Relationship Id="rId5" Type="http://schemas.microsoft.com/office/2007/relationships/media" Target="../media/media4.m4a"/><Relationship Id="rId10" Type="http://schemas.openxmlformats.org/officeDocument/2006/relationships/image" Target="../media/image10.png"/><Relationship Id="rId4" Type="http://schemas.openxmlformats.org/officeDocument/2006/relationships/audio" Target="../media/media3.m4a"/><Relationship Id="rId9"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hyperlink" Target="https://www.1001freefonts.com/segment16c.font" TargetMode="External"/><Relationship Id="rId3" Type="http://schemas.openxmlformats.org/officeDocument/2006/relationships/hyperlink" Target="https://www.chabad.org/library/article_cdo/aid/4006520/jewish/Does-Judaism-Believe-in-the-Apocalypse.htm" TargetMode="External"/><Relationship Id="rId7" Type="http://schemas.openxmlformats.org/officeDocument/2006/relationships/hyperlink" Target="https://www.1001fonts.com/bad-suabia-swing-font.html"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hyperlink" Target="https://texturelabs.org/textures/wood_127/" TargetMode="External"/><Relationship Id="rId5" Type="http://schemas.openxmlformats.org/officeDocument/2006/relationships/hyperlink" Target="https://texturelabs.org/textures/concrete_123/" TargetMode="External"/><Relationship Id="rId4" Type="http://schemas.openxmlformats.org/officeDocument/2006/relationships/hyperlink" Target="https://www.veryicon.com/icons/miscellaneous/eva-fill/heart-126.html"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www.invoke.com/" TargetMode="External"/><Relationship Id="rId13" Type="http://schemas.openxmlformats.org/officeDocument/2006/relationships/hyperlink" Target="https://www.adobe.com/uk/products/photoshop.html" TargetMode="External"/><Relationship Id="rId18" Type="http://schemas.openxmlformats.org/officeDocument/2006/relationships/hyperlink" Target="https://github.com/" TargetMode="External"/><Relationship Id="rId3" Type="http://schemas.openxmlformats.org/officeDocument/2006/relationships/hyperlink" Target="https://www.flickr.com/photos/beaty/3023926779" TargetMode="External"/><Relationship Id="rId7" Type="http://schemas.openxmlformats.org/officeDocument/2006/relationships/hyperlink" Target="https://www.tramshedtech.co.uk/" TargetMode="External"/><Relationship Id="rId12" Type="http://schemas.openxmlformats.org/officeDocument/2006/relationships/hyperlink" Target="https://www.adobe.com/uk/products/substance3d/apps/painter.html" TargetMode="External"/><Relationship Id="rId17" Type="http://schemas.openxmlformats.org/officeDocument/2006/relationships/hyperlink" Target="https://scons.org/" TargetMode="External"/><Relationship Id="rId2" Type="http://schemas.openxmlformats.org/officeDocument/2006/relationships/hyperlink" Target="https://docs.google.com/forms/" TargetMode="External"/><Relationship Id="rId16" Type="http://schemas.openxmlformats.org/officeDocument/2006/relationships/hyperlink" Target="https://code.visualstudio.com/" TargetMode="External"/><Relationship Id="rId20" Type="http://schemas.openxmlformats.org/officeDocument/2006/relationships/hyperlink" Target="https://www.apple.com/uk/mac/garageband/" TargetMode="External"/><Relationship Id="rId1" Type="http://schemas.openxmlformats.org/officeDocument/2006/relationships/slideLayout" Target="../slideLayouts/slideLayout7.xml"/><Relationship Id="rId6" Type="http://schemas.openxmlformats.org/officeDocument/2006/relationships/hyperlink" Target="https://media.cymru/" TargetMode="External"/><Relationship Id="rId11" Type="http://schemas.openxmlformats.org/officeDocument/2006/relationships/hyperlink" Target="https://www.blender.org/" TargetMode="External"/><Relationship Id="rId5" Type="http://schemas.openxmlformats.org/officeDocument/2006/relationships/hyperlink" Target="https://www.creative.wales/" TargetMode="External"/><Relationship Id="rId15" Type="http://schemas.openxmlformats.org/officeDocument/2006/relationships/hyperlink" Target="https://godotengine.org/asset-library/asset/1918" TargetMode="External"/><Relationship Id="rId10" Type="http://schemas.openxmlformats.org/officeDocument/2006/relationships/hyperlink" Target="https://godotengine.org/" TargetMode="External"/><Relationship Id="rId19" Type="http://schemas.openxmlformats.org/officeDocument/2006/relationships/hyperlink" Target="https://desktop.github.com/download/" TargetMode="External"/><Relationship Id="rId4" Type="http://schemas.openxmlformats.org/officeDocument/2006/relationships/hyperlink" Target="https://www.mixamo.com/" TargetMode="External"/><Relationship Id="rId9" Type="http://schemas.openxmlformats.org/officeDocument/2006/relationships/hyperlink" Target="https://stability.ai/stable-image" TargetMode="External"/><Relationship Id="rId14" Type="http://schemas.openxmlformats.org/officeDocument/2006/relationships/hyperlink" Target="https://procreate.com/"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youtube.com/watch?v=jrUVZEJZFk8" TargetMode="External"/><Relationship Id="rId13" Type="http://schemas.openxmlformats.org/officeDocument/2006/relationships/hyperlink" Target="https://www.youtube.com/watch?v=aj7hYxXcFP8" TargetMode="External"/><Relationship Id="rId18" Type="http://schemas.openxmlformats.org/officeDocument/2006/relationships/hyperlink" Target="https://en.wikipedia.org/wiki/Underground_City" TargetMode="External"/><Relationship Id="rId3" Type="http://schemas.openxmlformats.org/officeDocument/2006/relationships/hyperlink" Target="https://gist.github.com/patriciogonzalezvivo/670c22f3966e662d2f83" TargetMode="External"/><Relationship Id="rId7" Type="http://schemas.openxmlformats.org/officeDocument/2006/relationships/hyperlink" Target="https://www.youtube.com/watch?v=bn0Kh9c4Zv4" TargetMode="External"/><Relationship Id="rId12" Type="http://schemas.openxmlformats.org/officeDocument/2006/relationships/hyperlink" Target="https://www.youtube.com/watch?v=DTvBgmNL-p0" TargetMode="External"/><Relationship Id="rId17" Type="http://schemas.openxmlformats.org/officeDocument/2006/relationships/hyperlink" Target="https://www.1001fonts.com/cgf-off-road-font.html" TargetMode="External"/><Relationship Id="rId2" Type="http://schemas.openxmlformats.org/officeDocument/2006/relationships/hyperlink" Target="https://docs.godotengine.org/en/stable/" TargetMode="External"/><Relationship Id="rId16" Type="http://schemas.openxmlformats.org/officeDocument/2006/relationships/hyperlink" Target="https://www.1001fonts.com/baron-kuffner-font.html" TargetMode="External"/><Relationship Id="rId1" Type="http://schemas.openxmlformats.org/officeDocument/2006/relationships/slideLayout" Target="../slideLayouts/slideLayout7.xml"/><Relationship Id="rId6" Type="http://schemas.openxmlformats.org/officeDocument/2006/relationships/hyperlink" Target="https://www.youtube.com/watch?v=vWF3IDk9Gek" TargetMode="External"/><Relationship Id="rId11" Type="http://schemas.openxmlformats.org/officeDocument/2006/relationships/hyperlink" Target="https://www.youtube.com/watch?v=AKeUZVikPV8" TargetMode="External"/><Relationship Id="rId5" Type="http://schemas.openxmlformats.org/officeDocument/2006/relationships/hyperlink" Target="https://uk.pinterest.com/pin/616289530234950210/" TargetMode="External"/><Relationship Id="rId15" Type="http://schemas.openxmlformats.org/officeDocument/2006/relationships/hyperlink" Target="https://www.1001fonts.com/fibyngerowa-font.html" TargetMode="External"/><Relationship Id="rId10" Type="http://schemas.openxmlformats.org/officeDocument/2006/relationships/hyperlink" Target="https://www.youtube.com/watch?v=-xhOy7Z0Yb4" TargetMode="External"/><Relationship Id="rId19" Type="http://schemas.openxmlformats.org/officeDocument/2006/relationships/hyperlink" Target="https://www.youtube.com/watch?v=QejjAlTyvDU" TargetMode="External"/><Relationship Id="rId4" Type="http://schemas.openxmlformats.org/officeDocument/2006/relationships/hyperlink" Target="https://www.youtube.com/watch?v=Tb-R3l0SQdc" TargetMode="External"/><Relationship Id="rId9" Type="http://schemas.openxmlformats.org/officeDocument/2006/relationships/hyperlink" Target="https://www.youtube.com/watch?v=ioT_Kq845U0" TargetMode="External"/><Relationship Id="rId14" Type="http://schemas.openxmlformats.org/officeDocument/2006/relationships/hyperlink" Target="https://www.1001fonts.com/el-tercer-hombre-font.html"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www.youtube.com/watch?v=6aFfN4HtjEc" TargetMode="External"/><Relationship Id="rId13" Type="http://schemas.openxmlformats.org/officeDocument/2006/relationships/hyperlink" Target="https://www.youtube.com/watch?v=ZW8gWgpptI8" TargetMode="External"/><Relationship Id="rId18" Type="http://schemas.openxmlformats.org/officeDocument/2006/relationships/hyperlink" Target="https://www.youtube.com/watch?v=AUfzET91m0s" TargetMode="External"/><Relationship Id="rId3" Type="http://schemas.openxmlformats.org/officeDocument/2006/relationships/hyperlink" Target="https://www.youtube.com/watch?v=uHMgJCl1gZw" TargetMode="External"/><Relationship Id="rId21" Type="http://schemas.openxmlformats.org/officeDocument/2006/relationships/hyperlink" Target="https://www.youtube.com/watch?v=m2UdFkvKlL4" TargetMode="External"/><Relationship Id="rId7" Type="http://schemas.openxmlformats.org/officeDocument/2006/relationships/hyperlink" Target="https://www.youtube.com/watch?v=f-Q8JC3VcS4" TargetMode="External"/><Relationship Id="rId12" Type="http://schemas.openxmlformats.org/officeDocument/2006/relationships/hyperlink" Target="https://www.youtube.com/watch?v=5_3BUU9ZmNo" TargetMode="External"/><Relationship Id="rId17" Type="http://schemas.openxmlformats.org/officeDocument/2006/relationships/hyperlink" Target="https://www.youtube.com/watch?v=RNBR5S2IxDM" TargetMode="External"/><Relationship Id="rId2" Type="http://schemas.openxmlformats.org/officeDocument/2006/relationships/hyperlink" Target="https://www.youtube.com/watch?v=oG-H-IfXUqI" TargetMode="External"/><Relationship Id="rId16" Type="http://schemas.openxmlformats.org/officeDocument/2006/relationships/hyperlink" Target="https://www.youtube.com/watch?v=SZIsXbXUfy" TargetMode="External"/><Relationship Id="rId20" Type="http://schemas.openxmlformats.org/officeDocument/2006/relationships/hyperlink" Target="https://www.youtube.com/watch?v=jH0MD8obOCQ" TargetMode="External"/><Relationship Id="rId1" Type="http://schemas.openxmlformats.org/officeDocument/2006/relationships/slideLayout" Target="../slideLayouts/slideLayout7.xml"/><Relationship Id="rId6" Type="http://schemas.openxmlformats.org/officeDocument/2006/relationships/hyperlink" Target="https://www.youtube.com/watch?v=qh9JOEe-oXk" TargetMode="External"/><Relationship Id="rId11" Type="http://schemas.openxmlformats.org/officeDocument/2006/relationships/hyperlink" Target="https://www.youtube.com/watch?v=wTbSrOexWZU" TargetMode="External"/><Relationship Id="rId5" Type="http://schemas.openxmlformats.org/officeDocument/2006/relationships/hyperlink" Target="https://www.youtube.com/watch?v=l61EBjVd9tw" TargetMode="External"/><Relationship Id="rId15" Type="http://schemas.openxmlformats.org/officeDocument/2006/relationships/hyperlink" Target="https://www.youtube.com/watch?v=xKxiOsXC1m0" TargetMode="External"/><Relationship Id="rId10" Type="http://schemas.openxmlformats.org/officeDocument/2006/relationships/hyperlink" Target="https://www.youtube.com/watch?v=aDE69s3pp7M" TargetMode="External"/><Relationship Id="rId19" Type="http://schemas.openxmlformats.org/officeDocument/2006/relationships/hyperlink" Target="https://www.youtube.com/watch?v=iV710Vm5qm0" TargetMode="External"/><Relationship Id="rId4" Type="http://schemas.openxmlformats.org/officeDocument/2006/relationships/hyperlink" Target="https://www.youtube.com/watch?v=Z_-am00EXIc" TargetMode="External"/><Relationship Id="rId9" Type="http://schemas.openxmlformats.org/officeDocument/2006/relationships/hyperlink" Target="https://www.youtube.com/watch?v=0kNF4-nYd1o" TargetMode="External"/><Relationship Id="rId14" Type="http://schemas.openxmlformats.org/officeDocument/2006/relationships/hyperlink" Target="https://www.youtube.com/watch?v=laMnC5TIk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l="-7000" t="-22000" b="-1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5DA9C-34CA-48B3-8492-E968997BD293}"/>
              </a:ext>
            </a:extLst>
          </p:cNvPr>
          <p:cNvSpPr>
            <a:spLocks noGrp="1"/>
          </p:cNvSpPr>
          <p:nvPr>
            <p:ph type="ctrTitle"/>
          </p:nvPr>
        </p:nvSpPr>
        <p:spPr/>
        <p:txBody>
          <a:bodyPr/>
          <a:lstStyle/>
          <a:p>
            <a:r>
              <a:rPr lang="en-US" dirty="0"/>
              <a:t>The Bunker 2101</a:t>
            </a:r>
            <a:br>
              <a:rPr lang="en-US" dirty="0"/>
            </a:br>
            <a:r>
              <a:rPr lang="en-US" sz="2400" dirty="0"/>
              <a:t>Independent Project (ACCA6020), Final Viva</a:t>
            </a:r>
            <a:endParaRPr lang="en-GB" dirty="0"/>
          </a:p>
        </p:txBody>
      </p:sp>
      <p:sp>
        <p:nvSpPr>
          <p:cNvPr id="3" name="Subtitle 2">
            <a:extLst>
              <a:ext uri="{FF2B5EF4-FFF2-40B4-BE49-F238E27FC236}">
                <a16:creationId xmlns:a16="http://schemas.microsoft.com/office/drawing/2014/main" id="{614529FC-2697-DDB9-62A6-B91F7F21E6C4}"/>
              </a:ext>
            </a:extLst>
          </p:cNvPr>
          <p:cNvSpPr>
            <a:spLocks noGrp="1"/>
          </p:cNvSpPr>
          <p:nvPr>
            <p:ph type="subTitle" idx="1"/>
          </p:nvPr>
        </p:nvSpPr>
        <p:spPr/>
        <p:txBody>
          <a:bodyPr>
            <a:normAutofit/>
          </a:bodyPr>
          <a:lstStyle/>
          <a:p>
            <a:r>
              <a:rPr lang="en-US" sz="3600" dirty="0"/>
              <a:t>Michael Dawe (2206831)</a:t>
            </a:r>
            <a:endParaRPr lang="en-GB" sz="3600" dirty="0"/>
          </a:p>
        </p:txBody>
      </p:sp>
    </p:spTree>
    <p:extLst>
      <p:ext uri="{BB962C8B-B14F-4D97-AF65-F5344CB8AC3E}">
        <p14:creationId xmlns:p14="http://schemas.microsoft.com/office/powerpoint/2010/main" val="3850067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2AE30-610A-B5A6-90BB-F88D3521E447}"/>
              </a:ext>
            </a:extLst>
          </p:cNvPr>
          <p:cNvSpPr>
            <a:spLocks noGrp="1"/>
          </p:cNvSpPr>
          <p:nvPr>
            <p:ph type="title"/>
          </p:nvPr>
        </p:nvSpPr>
        <p:spPr/>
        <p:txBody>
          <a:bodyPr/>
          <a:lstStyle/>
          <a:p>
            <a:r>
              <a:rPr lang="en-US" dirty="0"/>
              <a:t>Contents:</a:t>
            </a:r>
            <a:endParaRPr lang="en-GB" dirty="0"/>
          </a:p>
        </p:txBody>
      </p:sp>
      <p:sp>
        <p:nvSpPr>
          <p:cNvPr id="3" name="Content Placeholder 2">
            <a:extLst>
              <a:ext uri="{FF2B5EF4-FFF2-40B4-BE49-F238E27FC236}">
                <a16:creationId xmlns:a16="http://schemas.microsoft.com/office/drawing/2014/main" id="{2762AAC1-8F26-51A0-FF0A-16FC7D832839}"/>
              </a:ext>
            </a:extLst>
          </p:cNvPr>
          <p:cNvSpPr>
            <a:spLocks noGrp="1"/>
          </p:cNvSpPr>
          <p:nvPr>
            <p:ph idx="1"/>
          </p:nvPr>
        </p:nvSpPr>
        <p:spPr>
          <a:xfrm>
            <a:off x="838200" y="1298448"/>
            <a:ext cx="10515600" cy="5559551"/>
          </a:xfrm>
        </p:spPr>
        <p:txBody>
          <a:bodyPr>
            <a:normAutofit/>
          </a:bodyPr>
          <a:lstStyle/>
          <a:p>
            <a:r>
              <a:rPr lang="en-US" dirty="0"/>
              <a:t>Research Question</a:t>
            </a:r>
          </a:p>
          <a:p>
            <a:r>
              <a:rPr lang="en-US" dirty="0"/>
              <a:t>What is ‘The Bunker 2101’?</a:t>
            </a:r>
          </a:p>
          <a:p>
            <a:r>
              <a:rPr lang="en-GB" dirty="0"/>
              <a:t>Project Planning</a:t>
            </a:r>
          </a:p>
          <a:p>
            <a:r>
              <a:rPr lang="en-GB" dirty="0"/>
              <a:t>Project Development</a:t>
            </a:r>
          </a:p>
          <a:p>
            <a:r>
              <a:rPr lang="en-GB" dirty="0"/>
              <a:t>Playtesting</a:t>
            </a:r>
          </a:p>
          <a:p>
            <a:r>
              <a:rPr lang="en-GB" dirty="0"/>
              <a:t>Project Outcomes</a:t>
            </a:r>
          </a:p>
          <a:p>
            <a:r>
              <a:rPr lang="en-GB" dirty="0"/>
              <a:t>Issues and Solutions</a:t>
            </a:r>
          </a:p>
          <a:p>
            <a:r>
              <a:rPr lang="en-GB" dirty="0"/>
              <a:t>Project Future</a:t>
            </a:r>
          </a:p>
          <a:p>
            <a:r>
              <a:rPr lang="en-GB" dirty="0"/>
              <a:t>Conclusion</a:t>
            </a:r>
          </a:p>
          <a:p>
            <a:r>
              <a:rPr lang="en-GB" dirty="0"/>
              <a:t>Demo and Questions</a:t>
            </a:r>
          </a:p>
        </p:txBody>
      </p:sp>
    </p:spTree>
    <p:extLst>
      <p:ext uri="{BB962C8B-B14F-4D97-AF65-F5344CB8AC3E}">
        <p14:creationId xmlns:p14="http://schemas.microsoft.com/office/powerpoint/2010/main" val="2085403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30D21-F240-3FA8-6C18-5010B2494F6E}"/>
              </a:ext>
            </a:extLst>
          </p:cNvPr>
          <p:cNvSpPr>
            <a:spLocks noGrp="1"/>
          </p:cNvSpPr>
          <p:nvPr>
            <p:ph type="title"/>
          </p:nvPr>
        </p:nvSpPr>
        <p:spPr/>
        <p:txBody>
          <a:bodyPr/>
          <a:lstStyle/>
          <a:p>
            <a:r>
              <a:rPr lang="en-US" dirty="0"/>
              <a:t>Research Question</a:t>
            </a:r>
            <a:endParaRPr lang="en-GB" dirty="0"/>
          </a:p>
        </p:txBody>
      </p:sp>
      <p:sp>
        <p:nvSpPr>
          <p:cNvPr id="3" name="Content Placeholder 2">
            <a:extLst>
              <a:ext uri="{FF2B5EF4-FFF2-40B4-BE49-F238E27FC236}">
                <a16:creationId xmlns:a16="http://schemas.microsoft.com/office/drawing/2014/main" id="{A4AE4816-F4BC-AFFB-BF4D-80A46D764D34}"/>
              </a:ext>
            </a:extLst>
          </p:cNvPr>
          <p:cNvSpPr>
            <a:spLocks noGrp="1"/>
          </p:cNvSpPr>
          <p:nvPr>
            <p:ph idx="1"/>
          </p:nvPr>
        </p:nvSpPr>
        <p:spPr/>
        <p:txBody>
          <a:bodyPr/>
          <a:lstStyle/>
          <a:p>
            <a:pPr marL="0" indent="0">
              <a:buNone/>
            </a:pPr>
            <a:r>
              <a:rPr lang="en-GB" dirty="0"/>
              <a:t>What Proven Methods can be Implemented to Increase Player Engagement?</a:t>
            </a:r>
          </a:p>
          <a:p>
            <a:pPr marL="0" indent="0">
              <a:buNone/>
            </a:pPr>
            <a:endParaRPr lang="en-GB" dirty="0"/>
          </a:p>
          <a:p>
            <a:pPr marL="0" indent="0">
              <a:buNone/>
            </a:pPr>
            <a:r>
              <a:rPr lang="en-GB" dirty="0"/>
              <a:t>This project was completed alongside my dissertation research, with the aim of testing the theories found therein.</a:t>
            </a:r>
          </a:p>
          <a:p>
            <a:pPr marL="0" indent="0">
              <a:buNone/>
            </a:pPr>
            <a:endParaRPr lang="en-GB" dirty="0"/>
          </a:p>
        </p:txBody>
      </p:sp>
    </p:spTree>
    <p:extLst>
      <p:ext uri="{BB962C8B-B14F-4D97-AF65-F5344CB8AC3E}">
        <p14:creationId xmlns:p14="http://schemas.microsoft.com/office/powerpoint/2010/main" val="1368508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64EADDC9-16FF-8238-7278-A68A124F61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9EF8BE-E0E9-FFDB-6E93-60F5D3C86DA0}"/>
              </a:ext>
            </a:extLst>
          </p:cNvPr>
          <p:cNvSpPr>
            <a:spLocks noGrp="1"/>
          </p:cNvSpPr>
          <p:nvPr>
            <p:ph type="title"/>
          </p:nvPr>
        </p:nvSpPr>
        <p:spPr/>
        <p:txBody>
          <a:bodyPr/>
          <a:lstStyle/>
          <a:p>
            <a:r>
              <a:rPr lang="en-GB" dirty="0"/>
              <a:t>What is The Bunker 2101?</a:t>
            </a:r>
          </a:p>
        </p:txBody>
      </p:sp>
      <p:sp>
        <p:nvSpPr>
          <p:cNvPr id="3" name="Content Placeholder 2">
            <a:extLst>
              <a:ext uri="{FF2B5EF4-FFF2-40B4-BE49-F238E27FC236}">
                <a16:creationId xmlns:a16="http://schemas.microsoft.com/office/drawing/2014/main" id="{132920CC-4492-45C3-C03A-AE88B584A29E}"/>
              </a:ext>
            </a:extLst>
          </p:cNvPr>
          <p:cNvSpPr>
            <a:spLocks noGrp="1"/>
          </p:cNvSpPr>
          <p:nvPr>
            <p:ph idx="1"/>
          </p:nvPr>
        </p:nvSpPr>
        <p:spPr/>
        <p:txBody>
          <a:bodyPr/>
          <a:lstStyle/>
          <a:p>
            <a:pPr marL="0" indent="0">
              <a:buNone/>
            </a:pPr>
            <a:r>
              <a:rPr lang="en-US" dirty="0"/>
              <a:t>My game, currently called ‘The Bunker 2101’, is a multiplayer adventure game with elements of existential horror and </a:t>
            </a:r>
            <a:r>
              <a:rPr lang="en-US" dirty="0" err="1"/>
              <a:t>humour</a:t>
            </a:r>
            <a:r>
              <a:rPr lang="en-US" dirty="0"/>
              <a:t>, set in a post-apocalypse underground city.</a:t>
            </a:r>
          </a:p>
          <a:p>
            <a:pPr marL="0" indent="0">
              <a:buNone/>
            </a:pPr>
            <a:endParaRPr lang="en-US" dirty="0"/>
          </a:p>
          <a:p>
            <a:pPr marL="0" indent="0">
              <a:buNone/>
            </a:pPr>
            <a:r>
              <a:rPr lang="en-US" dirty="0"/>
              <a:t>Inspiration for the project came from enjoying environments slightly removed from real life, while wanting to keep maximum immersion with a more realistic environment than found in a lot of futuristic games.</a:t>
            </a:r>
            <a:endParaRPr lang="en-GB" dirty="0"/>
          </a:p>
        </p:txBody>
      </p:sp>
    </p:spTree>
    <p:extLst>
      <p:ext uri="{BB962C8B-B14F-4D97-AF65-F5344CB8AC3E}">
        <p14:creationId xmlns:p14="http://schemas.microsoft.com/office/powerpoint/2010/main" val="2974089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822FD888-2DAC-94EC-61E9-DC5330BF9E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A5DC23-C91A-6791-3012-4560A29D645F}"/>
              </a:ext>
            </a:extLst>
          </p:cNvPr>
          <p:cNvSpPr>
            <a:spLocks noGrp="1"/>
          </p:cNvSpPr>
          <p:nvPr>
            <p:ph type="title"/>
          </p:nvPr>
        </p:nvSpPr>
        <p:spPr/>
        <p:txBody>
          <a:bodyPr/>
          <a:lstStyle/>
          <a:p>
            <a:r>
              <a:rPr lang="en-GB" dirty="0"/>
              <a:t>What is The Bunker 2101?</a:t>
            </a:r>
          </a:p>
        </p:txBody>
      </p:sp>
      <p:sp>
        <p:nvSpPr>
          <p:cNvPr id="3" name="Content Placeholder 2">
            <a:extLst>
              <a:ext uri="{FF2B5EF4-FFF2-40B4-BE49-F238E27FC236}">
                <a16:creationId xmlns:a16="http://schemas.microsoft.com/office/drawing/2014/main" id="{877AF92D-DCBB-17EE-A190-4741B920508E}"/>
              </a:ext>
            </a:extLst>
          </p:cNvPr>
          <p:cNvSpPr>
            <a:spLocks noGrp="1"/>
          </p:cNvSpPr>
          <p:nvPr>
            <p:ph idx="1"/>
          </p:nvPr>
        </p:nvSpPr>
        <p:spPr/>
        <p:txBody>
          <a:bodyPr/>
          <a:lstStyle/>
          <a:p>
            <a:pPr marL="0" indent="0">
              <a:buNone/>
            </a:pPr>
            <a:r>
              <a:rPr lang="en-US" dirty="0"/>
              <a:t>At the start of the project, I ran a survey with two game ideas, along with general questions related to what people like to see in games.</a:t>
            </a:r>
          </a:p>
          <a:p>
            <a:pPr marL="0" indent="0">
              <a:buNone/>
            </a:pPr>
            <a:endParaRPr lang="en-US" dirty="0"/>
          </a:p>
        </p:txBody>
      </p:sp>
      <p:sp>
        <p:nvSpPr>
          <p:cNvPr id="4" name="TextBox 3">
            <a:extLst>
              <a:ext uri="{FF2B5EF4-FFF2-40B4-BE49-F238E27FC236}">
                <a16:creationId xmlns:a16="http://schemas.microsoft.com/office/drawing/2014/main" id="{071B0A44-5448-9101-4CE5-97EEB12789B2}"/>
              </a:ext>
            </a:extLst>
          </p:cNvPr>
          <p:cNvSpPr txBox="1"/>
          <p:nvPr/>
        </p:nvSpPr>
        <p:spPr>
          <a:xfrm rot="21131275">
            <a:off x="447870" y="3592286"/>
            <a:ext cx="4945223" cy="1384995"/>
          </a:xfrm>
          <a:prstGeom prst="rect">
            <a:avLst/>
          </a:prstGeom>
          <a:solidFill>
            <a:schemeClr val="bg1"/>
          </a:solidFill>
        </p:spPr>
        <p:txBody>
          <a:bodyPr wrap="square" rtlCol="0">
            <a:spAutoFit/>
          </a:bodyPr>
          <a:lstStyle/>
          <a:p>
            <a:r>
              <a:rPr lang="en-GB" sz="1400" dirty="0">
                <a:solidFill>
                  <a:srgbClr val="000000"/>
                </a:solidFill>
                <a:effectLst/>
                <a:latin typeface="Aptos" panose="020B0004020202020204" pitchFamily="34" charset="0"/>
              </a:rPr>
              <a:t>“A single-player emotional exploration puzzle game set in present day Wales.  Progress your career, starting as a primary school teacher, while keeping your boss happy and looking out for the welfare of your students.  Engage in dialogue, use your intuition, delegate, and make important decisions to get the best ending.”</a:t>
            </a:r>
            <a:endParaRPr lang="en-GB" sz="1400" dirty="0">
              <a:effectLst/>
            </a:endParaRPr>
          </a:p>
        </p:txBody>
      </p:sp>
      <p:sp>
        <p:nvSpPr>
          <p:cNvPr id="5" name="TextBox 4">
            <a:extLst>
              <a:ext uri="{FF2B5EF4-FFF2-40B4-BE49-F238E27FC236}">
                <a16:creationId xmlns:a16="http://schemas.microsoft.com/office/drawing/2014/main" id="{92DDC1A5-CB8B-4584-196E-9DA3541F4020}"/>
              </a:ext>
            </a:extLst>
          </p:cNvPr>
          <p:cNvSpPr txBox="1"/>
          <p:nvPr/>
        </p:nvSpPr>
        <p:spPr>
          <a:xfrm rot="523539">
            <a:off x="6793651" y="4429779"/>
            <a:ext cx="4945223" cy="1384995"/>
          </a:xfrm>
          <a:prstGeom prst="rect">
            <a:avLst/>
          </a:prstGeom>
          <a:solidFill>
            <a:schemeClr val="bg1"/>
          </a:solidFill>
        </p:spPr>
        <p:txBody>
          <a:bodyPr wrap="square" rtlCol="0">
            <a:spAutoFit/>
          </a:bodyPr>
          <a:lstStyle/>
          <a:p>
            <a:r>
              <a:rPr lang="en-GB" sz="1400" dirty="0">
                <a:solidFill>
                  <a:srgbClr val="000000"/>
                </a:solidFill>
                <a:effectLst/>
                <a:latin typeface="Aptos" panose="020B0004020202020204" pitchFamily="34" charset="0"/>
              </a:rPr>
              <a:t>“A multi-player co-op survival adventure game set in a post-nuclear-apocalypse world.  You’ve lived your whole life in an underground bunker, but society is crumbling around you and you choose to escape to the surface and take your chances outside.  Fight enemies, trade resources, and solve puzzles to save your clan.”</a:t>
            </a:r>
          </a:p>
        </p:txBody>
      </p:sp>
      <p:sp>
        <p:nvSpPr>
          <p:cNvPr id="6" name="TextBox 5">
            <a:extLst>
              <a:ext uri="{FF2B5EF4-FFF2-40B4-BE49-F238E27FC236}">
                <a16:creationId xmlns:a16="http://schemas.microsoft.com/office/drawing/2014/main" id="{48763CF5-0593-84CA-BFE3-E7D319DEDCCF}"/>
              </a:ext>
            </a:extLst>
          </p:cNvPr>
          <p:cNvSpPr txBox="1"/>
          <p:nvPr/>
        </p:nvSpPr>
        <p:spPr>
          <a:xfrm>
            <a:off x="1565781" y="5122277"/>
            <a:ext cx="1722972" cy="369332"/>
          </a:xfrm>
          <a:prstGeom prst="rect">
            <a:avLst/>
          </a:prstGeom>
          <a:noFill/>
        </p:spPr>
        <p:txBody>
          <a:bodyPr wrap="none" rtlCol="0">
            <a:spAutoFit/>
          </a:bodyPr>
          <a:lstStyle/>
          <a:p>
            <a:r>
              <a:rPr lang="en-US" dirty="0"/>
              <a:t>Elevator Pitch 1</a:t>
            </a:r>
            <a:endParaRPr lang="en-GB" dirty="0"/>
          </a:p>
        </p:txBody>
      </p:sp>
      <p:sp>
        <p:nvSpPr>
          <p:cNvPr id="7" name="TextBox 6">
            <a:extLst>
              <a:ext uri="{FF2B5EF4-FFF2-40B4-BE49-F238E27FC236}">
                <a16:creationId xmlns:a16="http://schemas.microsoft.com/office/drawing/2014/main" id="{FC15AF06-0A56-10B9-66B8-CC08429CBEBC}"/>
              </a:ext>
            </a:extLst>
          </p:cNvPr>
          <p:cNvSpPr txBox="1"/>
          <p:nvPr/>
        </p:nvSpPr>
        <p:spPr>
          <a:xfrm>
            <a:off x="6717214" y="5681284"/>
            <a:ext cx="1722972" cy="369332"/>
          </a:xfrm>
          <a:prstGeom prst="rect">
            <a:avLst/>
          </a:prstGeom>
          <a:noFill/>
        </p:spPr>
        <p:txBody>
          <a:bodyPr wrap="none" rtlCol="0">
            <a:spAutoFit/>
          </a:bodyPr>
          <a:lstStyle/>
          <a:p>
            <a:r>
              <a:rPr lang="en-US" dirty="0"/>
              <a:t>Elevator Pitch 2</a:t>
            </a:r>
            <a:endParaRPr lang="en-GB" dirty="0"/>
          </a:p>
        </p:txBody>
      </p:sp>
    </p:spTree>
    <p:extLst>
      <p:ext uri="{BB962C8B-B14F-4D97-AF65-F5344CB8AC3E}">
        <p14:creationId xmlns:p14="http://schemas.microsoft.com/office/powerpoint/2010/main" val="2269207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2FED1C64-F3DB-0FAC-52A2-CDBF849F55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4EC2D5-E7AC-4558-7B15-79FCC15AE89C}"/>
              </a:ext>
            </a:extLst>
          </p:cNvPr>
          <p:cNvSpPr>
            <a:spLocks noGrp="1"/>
          </p:cNvSpPr>
          <p:nvPr>
            <p:ph type="title"/>
          </p:nvPr>
        </p:nvSpPr>
        <p:spPr/>
        <p:txBody>
          <a:bodyPr/>
          <a:lstStyle/>
          <a:p>
            <a:r>
              <a:rPr lang="en-GB" dirty="0"/>
              <a:t>What is The Bunker 2101?</a:t>
            </a:r>
          </a:p>
        </p:txBody>
      </p:sp>
      <p:sp>
        <p:nvSpPr>
          <p:cNvPr id="3" name="Content Placeholder 2">
            <a:extLst>
              <a:ext uri="{FF2B5EF4-FFF2-40B4-BE49-F238E27FC236}">
                <a16:creationId xmlns:a16="http://schemas.microsoft.com/office/drawing/2014/main" id="{DEC0D5E0-9422-CBD2-0FB2-D1C314F94E5C}"/>
              </a:ext>
            </a:extLst>
          </p:cNvPr>
          <p:cNvSpPr>
            <a:spLocks noGrp="1"/>
          </p:cNvSpPr>
          <p:nvPr>
            <p:ph idx="1"/>
          </p:nvPr>
        </p:nvSpPr>
        <p:spPr/>
        <p:txBody>
          <a:bodyPr/>
          <a:lstStyle/>
          <a:p>
            <a:pPr marL="0" indent="0">
              <a:buNone/>
            </a:pPr>
            <a:r>
              <a:rPr lang="en-US" dirty="0"/>
              <a:t>This game idea had more interest, along with general interest in multiplayer and the post-apocalypse environment.</a:t>
            </a:r>
            <a:endParaRPr lang="en-GB" dirty="0"/>
          </a:p>
          <a:p>
            <a:pPr marL="0" indent="0">
              <a:buNone/>
            </a:pPr>
            <a:endParaRPr lang="en-US" dirty="0"/>
          </a:p>
          <a:p>
            <a:pPr marL="0" indent="0">
              <a:buNone/>
            </a:pPr>
            <a:endParaRPr lang="en-US" dirty="0"/>
          </a:p>
        </p:txBody>
      </p:sp>
      <p:pic>
        <p:nvPicPr>
          <p:cNvPr id="1026" name="Picture 2" descr="Forms response chart. Question title: Imagine you have a voucher for a free copy of either game, it can only be used once.  Which would you use it on?. Number of responses: 8 responses.">
            <a:extLst>
              <a:ext uri="{FF2B5EF4-FFF2-40B4-BE49-F238E27FC236}">
                <a16:creationId xmlns:a16="http://schemas.microsoft.com/office/drawing/2014/main" id="{B5E86586-526C-6956-6607-11AB6C4E65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7284" y="3085284"/>
            <a:ext cx="7114674" cy="322661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A5D8DC7-99CC-9537-EB34-6A4BF5CC790D}"/>
              </a:ext>
            </a:extLst>
          </p:cNvPr>
          <p:cNvSpPr txBox="1"/>
          <p:nvPr/>
        </p:nvSpPr>
        <p:spPr>
          <a:xfrm>
            <a:off x="10725782" y="5942568"/>
            <a:ext cx="442750" cy="369332"/>
          </a:xfrm>
          <a:prstGeom prst="rect">
            <a:avLst/>
          </a:prstGeom>
          <a:noFill/>
        </p:spPr>
        <p:txBody>
          <a:bodyPr wrap="none" rtlCol="0">
            <a:spAutoFit/>
          </a:bodyPr>
          <a:lstStyle/>
          <a:p>
            <a:r>
              <a:rPr lang="en-US" dirty="0"/>
              <a:t>[1]</a:t>
            </a:r>
            <a:endParaRPr lang="en-GB" dirty="0"/>
          </a:p>
        </p:txBody>
      </p:sp>
    </p:spTree>
    <p:extLst>
      <p:ext uri="{BB962C8B-B14F-4D97-AF65-F5344CB8AC3E}">
        <p14:creationId xmlns:p14="http://schemas.microsoft.com/office/powerpoint/2010/main" val="3640729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244E0C36-9B11-80D7-A29B-29128A39B5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8278C9-8AD8-E9B7-D4A6-9A2D5F1D340D}"/>
              </a:ext>
            </a:extLst>
          </p:cNvPr>
          <p:cNvSpPr>
            <a:spLocks noGrp="1"/>
          </p:cNvSpPr>
          <p:nvPr>
            <p:ph type="title"/>
          </p:nvPr>
        </p:nvSpPr>
        <p:spPr/>
        <p:txBody>
          <a:bodyPr/>
          <a:lstStyle/>
          <a:p>
            <a:r>
              <a:rPr lang="en-GB" dirty="0"/>
              <a:t>What is The Bunker 2101?</a:t>
            </a:r>
          </a:p>
        </p:txBody>
      </p:sp>
      <p:sp>
        <p:nvSpPr>
          <p:cNvPr id="3" name="Content Placeholder 2">
            <a:extLst>
              <a:ext uri="{FF2B5EF4-FFF2-40B4-BE49-F238E27FC236}">
                <a16:creationId xmlns:a16="http://schemas.microsoft.com/office/drawing/2014/main" id="{57FEA05C-7EC3-D9D6-1351-2A11A215C819}"/>
              </a:ext>
            </a:extLst>
          </p:cNvPr>
          <p:cNvSpPr>
            <a:spLocks noGrp="1"/>
          </p:cNvSpPr>
          <p:nvPr>
            <p:ph idx="1"/>
          </p:nvPr>
        </p:nvSpPr>
        <p:spPr>
          <a:xfrm>
            <a:off x="838200" y="1825625"/>
            <a:ext cx="10515600" cy="4667250"/>
          </a:xfrm>
        </p:spPr>
        <p:txBody>
          <a:bodyPr>
            <a:normAutofit/>
          </a:bodyPr>
          <a:lstStyle/>
          <a:p>
            <a:pPr marL="0" indent="0">
              <a:buNone/>
            </a:pPr>
            <a:r>
              <a:rPr lang="en-US" dirty="0"/>
              <a:t>The storyline has been developed further since, currently following four flat-mates who were born in the bunker.</a:t>
            </a:r>
          </a:p>
          <a:p>
            <a:pPr marL="0" indent="0">
              <a:buNone/>
            </a:pPr>
            <a:endParaRPr lang="en-US" dirty="0"/>
          </a:p>
          <a:p>
            <a:pPr marL="0" indent="0">
              <a:buNone/>
            </a:pPr>
            <a:r>
              <a:rPr lang="en-US" dirty="0"/>
              <a:t>Society is crumbling and they have lost everyone they care about aside from each other.  They decide to leave the bunker at any cost.</a:t>
            </a:r>
          </a:p>
          <a:p>
            <a:pPr marL="0" indent="0">
              <a:buNone/>
            </a:pPr>
            <a:endParaRPr lang="en-US" dirty="0"/>
          </a:p>
          <a:p>
            <a:pPr marL="0" indent="0">
              <a:buNone/>
            </a:pPr>
            <a:r>
              <a:rPr lang="en-US" dirty="0"/>
              <a:t>When they finally get out at the end of the game, they will find that the earth has recovered well and is safe, but the sensors around the bunker were broken leading everyone to think it was still dangerous.</a:t>
            </a:r>
            <a:endParaRPr lang="en-GB"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200134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47224BBF-5B6B-008C-4F4A-BAFC96DB0B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BA5E08-01E5-A50E-E318-9876E332D582}"/>
              </a:ext>
            </a:extLst>
          </p:cNvPr>
          <p:cNvSpPr>
            <a:spLocks noGrp="1"/>
          </p:cNvSpPr>
          <p:nvPr>
            <p:ph type="title"/>
          </p:nvPr>
        </p:nvSpPr>
        <p:spPr/>
        <p:txBody>
          <a:bodyPr/>
          <a:lstStyle/>
          <a:p>
            <a:r>
              <a:rPr lang="en-GB" dirty="0"/>
              <a:t>What is The Bunker 2101?</a:t>
            </a:r>
          </a:p>
        </p:txBody>
      </p:sp>
      <p:sp>
        <p:nvSpPr>
          <p:cNvPr id="3" name="Content Placeholder 2">
            <a:extLst>
              <a:ext uri="{FF2B5EF4-FFF2-40B4-BE49-F238E27FC236}">
                <a16:creationId xmlns:a16="http://schemas.microsoft.com/office/drawing/2014/main" id="{4BE07FB3-27EE-120B-9F62-6390456DF69B}"/>
              </a:ext>
            </a:extLst>
          </p:cNvPr>
          <p:cNvSpPr>
            <a:spLocks noGrp="1"/>
          </p:cNvSpPr>
          <p:nvPr>
            <p:ph idx="1"/>
          </p:nvPr>
        </p:nvSpPr>
        <p:spPr>
          <a:xfrm>
            <a:off x="838200" y="1825625"/>
            <a:ext cx="10515600" cy="4667250"/>
          </a:xfrm>
        </p:spPr>
        <p:txBody>
          <a:bodyPr>
            <a:normAutofit/>
          </a:bodyPr>
          <a:lstStyle/>
          <a:p>
            <a:pPr marL="0" indent="0">
              <a:buNone/>
            </a:pPr>
            <a:r>
              <a:rPr lang="en-US" dirty="0"/>
              <a:t>The mechanics chosen for the game are based on research in the dissertation and feedback from playtesting.</a:t>
            </a:r>
          </a:p>
          <a:p>
            <a:pPr marL="0" indent="0">
              <a:buNone/>
            </a:pPr>
            <a:endParaRPr lang="en-US" dirty="0"/>
          </a:p>
          <a:p>
            <a:pPr marL="0" indent="0">
              <a:buNone/>
            </a:pPr>
            <a:r>
              <a:rPr lang="en-GB" dirty="0"/>
              <a:t>Particular care was given to player movement and interaction systems, along with the inclusion of multiplayer.</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29798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B91A3038-4705-F098-A14C-8153FF6B44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6559B2-10AB-6885-ABB8-2700AE237C2F}"/>
              </a:ext>
            </a:extLst>
          </p:cNvPr>
          <p:cNvSpPr>
            <a:spLocks noGrp="1"/>
          </p:cNvSpPr>
          <p:nvPr>
            <p:ph type="title"/>
          </p:nvPr>
        </p:nvSpPr>
        <p:spPr/>
        <p:txBody>
          <a:bodyPr/>
          <a:lstStyle/>
          <a:p>
            <a:r>
              <a:rPr lang="en-GB" dirty="0"/>
              <a:t>Project Planning</a:t>
            </a:r>
          </a:p>
        </p:txBody>
      </p:sp>
      <p:pic>
        <p:nvPicPr>
          <p:cNvPr id="1026" name="Picture 2">
            <a:extLst>
              <a:ext uri="{FF2B5EF4-FFF2-40B4-BE49-F238E27FC236}">
                <a16:creationId xmlns:a16="http://schemas.microsoft.com/office/drawing/2014/main" id="{46D0F117-EAF5-A5E6-C4C1-0B565A4EB722}"/>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6372"/>
          <a:stretch/>
        </p:blipFill>
        <p:spPr bwMode="auto">
          <a:xfrm>
            <a:off x="1072705" y="1483425"/>
            <a:ext cx="10515600" cy="23160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6E090FA7-65F0-641B-2ED0-59FF58F8B07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424"/>
          <a:stretch/>
        </p:blipFill>
        <p:spPr bwMode="auto">
          <a:xfrm>
            <a:off x="603695" y="2281314"/>
            <a:ext cx="3969391" cy="41194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29D015C-163B-2EE3-32D7-19B75F0F0189}"/>
              </a:ext>
            </a:extLst>
          </p:cNvPr>
          <p:cNvSpPr txBox="1"/>
          <p:nvPr/>
        </p:nvSpPr>
        <p:spPr>
          <a:xfrm>
            <a:off x="4825951" y="4174247"/>
            <a:ext cx="6762354" cy="1200329"/>
          </a:xfrm>
          <a:prstGeom prst="rect">
            <a:avLst/>
          </a:prstGeom>
          <a:noFill/>
        </p:spPr>
        <p:txBody>
          <a:bodyPr wrap="square" rtlCol="0">
            <a:spAutoFit/>
          </a:bodyPr>
          <a:lstStyle/>
          <a:p>
            <a:r>
              <a:rPr lang="en-US" dirty="0"/>
              <a:t>Original Gantt chart.  This was mostly followed throughout; however, asset creation started earlier and is ongoing, and the second and last playtest sessions were missed due to a lack of changes to test.</a:t>
            </a:r>
            <a:endParaRPr lang="en-GB" dirty="0"/>
          </a:p>
        </p:txBody>
      </p:sp>
    </p:spTree>
    <p:extLst>
      <p:ext uri="{BB962C8B-B14F-4D97-AF65-F5344CB8AC3E}">
        <p14:creationId xmlns:p14="http://schemas.microsoft.com/office/powerpoint/2010/main" val="3371066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576ECE4C-6BE4-2FBF-717A-E1FA0D2C45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6E5193-DD7D-1544-FC6A-A328873B07DB}"/>
              </a:ext>
            </a:extLst>
          </p:cNvPr>
          <p:cNvSpPr>
            <a:spLocks noGrp="1"/>
          </p:cNvSpPr>
          <p:nvPr>
            <p:ph type="title"/>
          </p:nvPr>
        </p:nvSpPr>
        <p:spPr/>
        <p:txBody>
          <a:bodyPr/>
          <a:lstStyle/>
          <a:p>
            <a:r>
              <a:rPr lang="en-GB" dirty="0"/>
              <a:t>Project Planning</a:t>
            </a:r>
          </a:p>
        </p:txBody>
      </p:sp>
      <p:pic>
        <p:nvPicPr>
          <p:cNvPr id="5" name="Picture 4">
            <a:extLst>
              <a:ext uri="{FF2B5EF4-FFF2-40B4-BE49-F238E27FC236}">
                <a16:creationId xmlns:a16="http://schemas.microsoft.com/office/drawing/2014/main" id="{2686FD57-7773-CC8C-25F2-270EAFBA41B2}"/>
              </a:ext>
            </a:extLst>
          </p:cNvPr>
          <p:cNvPicPr>
            <a:picLocks noChangeAspect="1"/>
          </p:cNvPicPr>
          <p:nvPr/>
        </p:nvPicPr>
        <p:blipFill>
          <a:blip r:embed="rId3"/>
          <a:stretch>
            <a:fillRect/>
          </a:stretch>
        </p:blipFill>
        <p:spPr>
          <a:xfrm>
            <a:off x="570025" y="1612712"/>
            <a:ext cx="9031175" cy="4684649"/>
          </a:xfrm>
          <a:prstGeom prst="rect">
            <a:avLst/>
          </a:prstGeom>
        </p:spPr>
      </p:pic>
      <p:sp>
        <p:nvSpPr>
          <p:cNvPr id="3" name="TextBox 2">
            <a:extLst>
              <a:ext uri="{FF2B5EF4-FFF2-40B4-BE49-F238E27FC236}">
                <a16:creationId xmlns:a16="http://schemas.microsoft.com/office/drawing/2014/main" id="{22399BEE-0C40-136A-A53F-87622AC31BDD}"/>
              </a:ext>
            </a:extLst>
          </p:cNvPr>
          <p:cNvSpPr txBox="1"/>
          <p:nvPr/>
        </p:nvSpPr>
        <p:spPr>
          <a:xfrm>
            <a:off x="9829800" y="1750423"/>
            <a:ext cx="1867989" cy="1754326"/>
          </a:xfrm>
          <a:prstGeom prst="rect">
            <a:avLst/>
          </a:prstGeom>
          <a:noFill/>
        </p:spPr>
        <p:txBody>
          <a:bodyPr wrap="square" rtlCol="0">
            <a:spAutoFit/>
          </a:bodyPr>
          <a:lstStyle/>
          <a:p>
            <a:r>
              <a:rPr lang="en-US" dirty="0"/>
              <a:t>GDD, this was developed at the start of the project and continued to be expanded upon.</a:t>
            </a:r>
            <a:endParaRPr lang="en-GB" dirty="0"/>
          </a:p>
        </p:txBody>
      </p:sp>
    </p:spTree>
    <p:extLst>
      <p:ext uri="{BB962C8B-B14F-4D97-AF65-F5344CB8AC3E}">
        <p14:creationId xmlns:p14="http://schemas.microsoft.com/office/powerpoint/2010/main" val="584967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AD4D6-0B32-ED7F-E2E5-3785A10FB244}"/>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9696AB84-9E04-CF2E-9CEA-0667CC83A6BC}"/>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DAD342E1-E878-B7FF-E58B-5A1AA83B0335}"/>
              </a:ext>
            </a:extLst>
          </p:cNvPr>
          <p:cNvPicPr>
            <a:picLocks noChangeAspect="1"/>
          </p:cNvPicPr>
          <p:nvPr/>
        </p:nvPicPr>
        <p:blipFill>
          <a:blip r:embed="rId4"/>
          <a:stretch>
            <a:fillRect/>
          </a:stretch>
        </p:blipFill>
        <p:spPr>
          <a:xfrm>
            <a:off x="6096001" y="1825625"/>
            <a:ext cx="5506192" cy="3919578"/>
          </a:xfrm>
          <a:prstGeom prst="rect">
            <a:avLst/>
          </a:prstGeom>
        </p:spPr>
      </p:pic>
    </p:spTree>
    <p:extLst>
      <p:ext uri="{BB962C8B-B14F-4D97-AF65-F5344CB8AC3E}">
        <p14:creationId xmlns:p14="http://schemas.microsoft.com/office/powerpoint/2010/main" val="814159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D24AECBA-0AC6-5107-16D9-57EF9258E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656077-DA1D-4326-D7EC-D2A0868C105A}"/>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FCCBFD79-B8B6-84C5-FDD7-3B353CC97B58}"/>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5A5653DA-774F-0EF1-8C9E-EC4263DB94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96000" y="1825625"/>
            <a:ext cx="5516879" cy="3919578"/>
          </a:xfrm>
          <a:prstGeom prst="rect">
            <a:avLst/>
          </a:prstGeom>
        </p:spPr>
      </p:pic>
    </p:spTree>
    <p:extLst>
      <p:ext uri="{BB962C8B-B14F-4D97-AF65-F5344CB8AC3E}">
        <p14:creationId xmlns:p14="http://schemas.microsoft.com/office/powerpoint/2010/main" val="209424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90D15189-65E6-E2DD-F880-DB190DC85F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AF321-6254-365C-1935-C36B5CB2CEA4}"/>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8E6CDEE7-89D9-56AB-9CC1-002C16655EA7}"/>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708598EE-5733-DF3C-41E6-FE85D88F044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96001" y="1844181"/>
            <a:ext cx="5471160" cy="3882466"/>
          </a:xfrm>
          <a:prstGeom prst="rect">
            <a:avLst/>
          </a:prstGeom>
        </p:spPr>
      </p:pic>
    </p:spTree>
    <p:extLst>
      <p:ext uri="{BB962C8B-B14F-4D97-AF65-F5344CB8AC3E}">
        <p14:creationId xmlns:p14="http://schemas.microsoft.com/office/powerpoint/2010/main" val="603619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117D1FA8-B2E6-574C-C7CB-1527C598BE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15BB9A-C4BA-6A86-609A-D232D8B9642C}"/>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E6FF8B6F-F126-4F6E-BF5D-C74925DD8738}"/>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800BD771-5F46-C5FF-FADA-F700741C2F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096001" y="1825625"/>
            <a:ext cx="5471160" cy="3852799"/>
          </a:xfrm>
          <a:prstGeom prst="rect">
            <a:avLst/>
          </a:prstGeom>
        </p:spPr>
      </p:pic>
    </p:spTree>
    <p:extLst>
      <p:ext uri="{BB962C8B-B14F-4D97-AF65-F5344CB8AC3E}">
        <p14:creationId xmlns:p14="http://schemas.microsoft.com/office/powerpoint/2010/main" val="832013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5B1795D7-512D-594A-C2D3-BBD85635AA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5B058E-72A1-320F-5009-BE9DEAE3F117}"/>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EBC173B4-96C3-E871-D891-A8BEE3947781}"/>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9937C832-F3F5-B84A-74CB-6F0F94D70A39}"/>
              </a:ext>
            </a:extLst>
          </p:cNvPr>
          <p:cNvPicPr>
            <a:picLocks noChangeAspect="1"/>
          </p:cNvPicPr>
          <p:nvPr/>
        </p:nvPicPr>
        <p:blipFill>
          <a:blip r:embed="rId4">
            <a:extLst>
              <a:ext uri="{28A0092B-C50C-407E-A947-70E740481C1C}">
                <a14:useLocalDpi xmlns:a14="http://schemas.microsoft.com/office/drawing/2010/main" val="0"/>
              </a:ext>
            </a:extLst>
          </a:blip>
          <a:srcRect l="20446"/>
          <a:stretch/>
        </p:blipFill>
        <p:spPr>
          <a:xfrm>
            <a:off x="6096001" y="1825624"/>
            <a:ext cx="5471160" cy="3944239"/>
          </a:xfrm>
          <a:prstGeom prst="rect">
            <a:avLst/>
          </a:prstGeom>
        </p:spPr>
      </p:pic>
    </p:spTree>
    <p:extLst>
      <p:ext uri="{BB962C8B-B14F-4D97-AF65-F5344CB8AC3E}">
        <p14:creationId xmlns:p14="http://schemas.microsoft.com/office/powerpoint/2010/main" val="326980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D0BCD157-A07F-3BE5-48A2-EE650254BD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EE9D1F-490D-F129-6705-E9E234A73B31}"/>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788AF47A-FCF2-736B-8D1C-9B0C38BCFDB2}"/>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5E5915D8-F4EB-0DDF-CEC2-32429B46A8AD}"/>
              </a:ext>
            </a:extLst>
          </p:cNvPr>
          <p:cNvPicPr>
            <a:picLocks noChangeAspect="1"/>
          </p:cNvPicPr>
          <p:nvPr/>
        </p:nvPicPr>
        <p:blipFill>
          <a:blip r:embed="rId4">
            <a:extLst>
              <a:ext uri="{28A0092B-C50C-407E-A947-70E740481C1C}">
                <a14:useLocalDpi xmlns:a14="http://schemas.microsoft.com/office/drawing/2010/main" val="0"/>
              </a:ext>
            </a:extLst>
          </a:blip>
          <a:srcRect l="1266" r="1266"/>
          <a:stretch/>
        </p:blipFill>
        <p:spPr>
          <a:xfrm>
            <a:off x="6096001" y="1825624"/>
            <a:ext cx="5471160" cy="3944239"/>
          </a:xfrm>
          <a:prstGeom prst="rect">
            <a:avLst/>
          </a:prstGeom>
        </p:spPr>
      </p:pic>
    </p:spTree>
    <p:extLst>
      <p:ext uri="{BB962C8B-B14F-4D97-AF65-F5344CB8AC3E}">
        <p14:creationId xmlns:p14="http://schemas.microsoft.com/office/powerpoint/2010/main" val="1152869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41F7173E-9BE0-35C4-732D-DD0E56FED6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02030-85FF-D02A-A5BA-4E40CFF0D49F}"/>
              </a:ext>
            </a:extLst>
          </p:cNvPr>
          <p:cNvSpPr>
            <a:spLocks noGrp="1"/>
          </p:cNvSpPr>
          <p:nvPr>
            <p:ph type="title"/>
          </p:nvPr>
        </p:nvSpPr>
        <p:spPr/>
        <p:txBody>
          <a:bodyPr/>
          <a:lstStyle/>
          <a:p>
            <a:r>
              <a:rPr lang="en-GB" dirty="0"/>
              <a:t>Project Development – Key Mechanics</a:t>
            </a:r>
          </a:p>
        </p:txBody>
      </p:sp>
      <p:sp>
        <p:nvSpPr>
          <p:cNvPr id="3" name="Content Placeholder 2">
            <a:extLst>
              <a:ext uri="{FF2B5EF4-FFF2-40B4-BE49-F238E27FC236}">
                <a16:creationId xmlns:a16="http://schemas.microsoft.com/office/drawing/2014/main" id="{CDB9A102-DA8E-EF07-D9E3-5CFE6550BD99}"/>
              </a:ext>
            </a:extLst>
          </p:cNvPr>
          <p:cNvSpPr>
            <a:spLocks noGrp="1"/>
          </p:cNvSpPr>
          <p:nvPr>
            <p:ph idx="1"/>
          </p:nvPr>
        </p:nvSpPr>
        <p:spPr/>
        <p:txBody>
          <a:bodyPr/>
          <a:lstStyle/>
          <a:p>
            <a:r>
              <a:rPr lang="en-US" dirty="0"/>
              <a:t>LAN Multiplayer</a:t>
            </a:r>
          </a:p>
          <a:p>
            <a:r>
              <a:rPr lang="en-US" dirty="0"/>
              <a:t>Player Movement System</a:t>
            </a:r>
          </a:p>
          <a:p>
            <a:r>
              <a:rPr lang="en-US" dirty="0"/>
              <a:t>Smart Interaction System</a:t>
            </a:r>
          </a:p>
          <a:p>
            <a:r>
              <a:rPr lang="en-US" dirty="0"/>
              <a:t>Items and Inventory</a:t>
            </a:r>
          </a:p>
          <a:p>
            <a:r>
              <a:rPr lang="en-US" dirty="0"/>
              <a:t>Crafting System</a:t>
            </a:r>
          </a:p>
          <a:p>
            <a:r>
              <a:rPr lang="en-GB" dirty="0"/>
              <a:t>NPCs, enemies, and friends</a:t>
            </a:r>
          </a:p>
          <a:p>
            <a:r>
              <a:rPr lang="en-GB" dirty="0"/>
              <a:t>Dialogue System</a:t>
            </a:r>
          </a:p>
          <a:p>
            <a:endParaRPr lang="en-GB" dirty="0"/>
          </a:p>
        </p:txBody>
      </p:sp>
      <p:pic>
        <p:nvPicPr>
          <p:cNvPr id="5" name="Picture 4">
            <a:extLst>
              <a:ext uri="{FF2B5EF4-FFF2-40B4-BE49-F238E27FC236}">
                <a16:creationId xmlns:a16="http://schemas.microsoft.com/office/drawing/2014/main" id="{728A9314-E9A6-3267-33F8-B55A291D0A72}"/>
              </a:ext>
            </a:extLst>
          </p:cNvPr>
          <p:cNvPicPr>
            <a:picLocks noChangeAspect="1"/>
          </p:cNvPicPr>
          <p:nvPr/>
        </p:nvPicPr>
        <p:blipFill>
          <a:blip r:embed="rId4">
            <a:extLst>
              <a:ext uri="{28A0092B-C50C-407E-A947-70E740481C1C}">
                <a14:useLocalDpi xmlns:a14="http://schemas.microsoft.com/office/drawing/2010/main" val="0"/>
              </a:ext>
            </a:extLst>
          </a:blip>
          <a:srcRect l="5985" r="5985"/>
          <a:stretch/>
        </p:blipFill>
        <p:spPr>
          <a:xfrm>
            <a:off x="6096001" y="1825624"/>
            <a:ext cx="5471160" cy="3944239"/>
          </a:xfrm>
          <a:prstGeom prst="rect">
            <a:avLst/>
          </a:prstGeom>
        </p:spPr>
      </p:pic>
      <p:sp>
        <p:nvSpPr>
          <p:cNvPr id="4" name="TextBox 3">
            <a:extLst>
              <a:ext uri="{FF2B5EF4-FFF2-40B4-BE49-F238E27FC236}">
                <a16:creationId xmlns:a16="http://schemas.microsoft.com/office/drawing/2014/main" id="{DB4FF6B3-4D80-F263-986A-4AC9FE54F838}"/>
              </a:ext>
            </a:extLst>
          </p:cNvPr>
          <p:cNvSpPr txBox="1"/>
          <p:nvPr/>
        </p:nvSpPr>
        <p:spPr>
          <a:xfrm>
            <a:off x="7490508" y="5842608"/>
            <a:ext cx="2682145" cy="261610"/>
          </a:xfrm>
          <a:prstGeom prst="rect">
            <a:avLst/>
          </a:prstGeom>
          <a:noFill/>
        </p:spPr>
        <p:txBody>
          <a:bodyPr wrap="none" rtlCol="0">
            <a:spAutoFit/>
          </a:bodyPr>
          <a:lstStyle/>
          <a:p>
            <a:r>
              <a:rPr lang="en-US" sz="1100" dirty="0"/>
              <a:t>Example of dialogue system (fallout 3) [2]</a:t>
            </a:r>
            <a:endParaRPr lang="en-GB" sz="1100" dirty="0"/>
          </a:p>
        </p:txBody>
      </p:sp>
    </p:spTree>
    <p:extLst>
      <p:ext uri="{BB962C8B-B14F-4D97-AF65-F5344CB8AC3E}">
        <p14:creationId xmlns:p14="http://schemas.microsoft.com/office/powerpoint/2010/main" val="180563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C9AE9DC9-0EBE-6E69-9FD8-37AFA4BF8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A77387-4410-F27C-3C5A-C9F5B44820C1}"/>
              </a:ext>
            </a:extLst>
          </p:cNvPr>
          <p:cNvSpPr>
            <a:spLocks noGrp="1"/>
          </p:cNvSpPr>
          <p:nvPr>
            <p:ph type="title"/>
          </p:nvPr>
        </p:nvSpPr>
        <p:spPr/>
        <p:txBody>
          <a:bodyPr/>
          <a:lstStyle/>
          <a:p>
            <a:r>
              <a:rPr lang="en-GB" dirty="0"/>
              <a:t>Project Development – Cutscenes</a:t>
            </a:r>
          </a:p>
        </p:txBody>
      </p:sp>
      <p:sp>
        <p:nvSpPr>
          <p:cNvPr id="3" name="Content Placeholder 2">
            <a:extLst>
              <a:ext uri="{FF2B5EF4-FFF2-40B4-BE49-F238E27FC236}">
                <a16:creationId xmlns:a16="http://schemas.microsoft.com/office/drawing/2014/main" id="{EB03527F-BE7D-6C75-F478-23030827E3A7}"/>
              </a:ext>
            </a:extLst>
          </p:cNvPr>
          <p:cNvSpPr>
            <a:spLocks noGrp="1"/>
          </p:cNvSpPr>
          <p:nvPr>
            <p:ph idx="1"/>
          </p:nvPr>
        </p:nvSpPr>
        <p:spPr/>
        <p:txBody>
          <a:bodyPr/>
          <a:lstStyle/>
          <a:p>
            <a:pPr marL="0" indent="0">
              <a:buNone/>
            </a:pPr>
            <a:r>
              <a:rPr lang="en-US" dirty="0"/>
              <a:t>The plan is to have a double opening cutscene, and an ending cutscene.</a:t>
            </a:r>
          </a:p>
          <a:p>
            <a:pPr marL="0" indent="0">
              <a:buNone/>
            </a:pPr>
            <a:endParaRPr lang="en-US" dirty="0"/>
          </a:p>
          <a:p>
            <a:pPr marL="0" indent="0">
              <a:buNone/>
            </a:pPr>
            <a:r>
              <a:rPr lang="en-US" dirty="0"/>
              <a:t>During gameplay there may be scripted events which briefly take control of the in-game camera to draw attention to specific areas.</a:t>
            </a:r>
            <a:endParaRPr lang="en-GB" dirty="0"/>
          </a:p>
        </p:txBody>
      </p:sp>
    </p:spTree>
    <p:extLst>
      <p:ext uri="{BB962C8B-B14F-4D97-AF65-F5344CB8AC3E}">
        <p14:creationId xmlns:p14="http://schemas.microsoft.com/office/powerpoint/2010/main" val="2271318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31000"/>
            <a:lum/>
          </a:blip>
          <a:srcRect/>
          <a:stretch>
            <a:fillRect t="-17000" b="-17000"/>
          </a:stretch>
        </a:blipFill>
        <a:effectLst/>
      </p:bgPr>
    </p:bg>
    <p:spTree>
      <p:nvGrpSpPr>
        <p:cNvPr id="1" name="">
          <a:extLst>
            <a:ext uri="{FF2B5EF4-FFF2-40B4-BE49-F238E27FC236}">
              <a16:creationId xmlns:a16="http://schemas.microsoft.com/office/drawing/2014/main" id="{FCA17A60-CB84-284B-C5EE-2B026C102E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7AB80A-E28B-F33D-74C5-11FE4414CD30}"/>
              </a:ext>
            </a:extLst>
          </p:cNvPr>
          <p:cNvSpPr>
            <a:spLocks noGrp="1"/>
          </p:cNvSpPr>
          <p:nvPr>
            <p:ph type="title"/>
          </p:nvPr>
        </p:nvSpPr>
        <p:spPr/>
        <p:txBody>
          <a:bodyPr/>
          <a:lstStyle/>
          <a:p>
            <a:r>
              <a:rPr lang="en-GB" dirty="0"/>
              <a:t>Project Development – Cutscenes</a:t>
            </a:r>
          </a:p>
        </p:txBody>
      </p:sp>
      <p:pic>
        <p:nvPicPr>
          <p:cNvPr id="4" name="IMG_0348_1">
            <a:hlinkClick r:id="" action="ppaction://media"/>
            <a:extLst>
              <a:ext uri="{FF2B5EF4-FFF2-40B4-BE49-F238E27FC236}">
                <a16:creationId xmlns:a16="http://schemas.microsoft.com/office/drawing/2014/main" id="{0A19F6A2-5FBA-5886-25B1-9B1F0AF5A54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838200" y="1690688"/>
            <a:ext cx="4351337" cy="4351338"/>
          </a:xfrm>
        </p:spPr>
      </p:pic>
      <p:sp>
        <p:nvSpPr>
          <p:cNvPr id="5" name="TextBox 4">
            <a:extLst>
              <a:ext uri="{FF2B5EF4-FFF2-40B4-BE49-F238E27FC236}">
                <a16:creationId xmlns:a16="http://schemas.microsoft.com/office/drawing/2014/main" id="{F9489DBA-FEF0-3E8A-AB02-D9454E4A1320}"/>
              </a:ext>
            </a:extLst>
          </p:cNvPr>
          <p:cNvSpPr txBox="1"/>
          <p:nvPr/>
        </p:nvSpPr>
        <p:spPr>
          <a:xfrm>
            <a:off x="5529073" y="1562672"/>
            <a:ext cx="5824728" cy="4401205"/>
          </a:xfrm>
          <a:prstGeom prst="rect">
            <a:avLst/>
          </a:prstGeom>
          <a:noFill/>
        </p:spPr>
        <p:txBody>
          <a:bodyPr wrap="square" rtlCol="0">
            <a:spAutoFit/>
          </a:bodyPr>
          <a:lstStyle/>
          <a:p>
            <a:r>
              <a:rPr lang="en-US" sz="2800" dirty="0"/>
              <a:t>Early concept work for starting cutscene.</a:t>
            </a:r>
          </a:p>
          <a:p>
            <a:endParaRPr lang="en-US" sz="2800" dirty="0"/>
          </a:p>
          <a:p>
            <a:r>
              <a:rPr lang="en-GB" sz="2800" dirty="0"/>
              <a:t>The starting cutscene will be a slideshow of photos from outside before the disaster, the process of going into the bunker, and children being born and growing up in the bunker, who then become the playable characters.</a:t>
            </a:r>
          </a:p>
        </p:txBody>
      </p:sp>
    </p:spTree>
    <p:extLst>
      <p:ext uri="{BB962C8B-B14F-4D97-AF65-F5344CB8AC3E}">
        <p14:creationId xmlns:p14="http://schemas.microsoft.com/office/powerpoint/2010/main" val="245338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A2B47FBD-6529-76D0-00B7-0EB2787305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898EFC-4750-0363-2BC4-D9E4B6AB77CF}"/>
              </a:ext>
            </a:extLst>
          </p:cNvPr>
          <p:cNvSpPr>
            <a:spLocks noGrp="1"/>
          </p:cNvSpPr>
          <p:nvPr>
            <p:ph type="title"/>
          </p:nvPr>
        </p:nvSpPr>
        <p:spPr/>
        <p:txBody>
          <a:bodyPr/>
          <a:lstStyle/>
          <a:p>
            <a:r>
              <a:rPr lang="en-GB" dirty="0"/>
              <a:t>Project Development – Cutscenes</a:t>
            </a:r>
          </a:p>
        </p:txBody>
      </p:sp>
      <p:pic>
        <p:nvPicPr>
          <p:cNvPr id="5" name="Picture 4">
            <a:extLst>
              <a:ext uri="{FF2B5EF4-FFF2-40B4-BE49-F238E27FC236}">
                <a16:creationId xmlns:a16="http://schemas.microsoft.com/office/drawing/2014/main" id="{11725EF4-0ACC-7E89-A913-6E3ED4A41763}"/>
              </a:ext>
            </a:extLst>
          </p:cNvPr>
          <p:cNvPicPr>
            <a:picLocks noChangeAspect="1"/>
          </p:cNvPicPr>
          <p:nvPr/>
        </p:nvPicPr>
        <p:blipFill>
          <a:blip r:embed="rId4"/>
          <a:stretch>
            <a:fillRect/>
          </a:stretch>
        </p:blipFill>
        <p:spPr>
          <a:xfrm>
            <a:off x="838201" y="1690688"/>
            <a:ext cx="4853939" cy="4540058"/>
          </a:xfrm>
          <a:prstGeom prst="rect">
            <a:avLst/>
          </a:prstGeom>
        </p:spPr>
      </p:pic>
      <p:sp>
        <p:nvSpPr>
          <p:cNvPr id="6" name="TextBox 5">
            <a:extLst>
              <a:ext uri="{FF2B5EF4-FFF2-40B4-BE49-F238E27FC236}">
                <a16:creationId xmlns:a16="http://schemas.microsoft.com/office/drawing/2014/main" id="{63BE5279-7CC1-4434-CC70-612FF23D3712}"/>
              </a:ext>
            </a:extLst>
          </p:cNvPr>
          <p:cNvSpPr txBox="1"/>
          <p:nvPr/>
        </p:nvSpPr>
        <p:spPr>
          <a:xfrm>
            <a:off x="6343649" y="1562672"/>
            <a:ext cx="5010151" cy="4401205"/>
          </a:xfrm>
          <a:prstGeom prst="rect">
            <a:avLst/>
          </a:prstGeom>
          <a:noFill/>
        </p:spPr>
        <p:txBody>
          <a:bodyPr wrap="square" rtlCol="0">
            <a:spAutoFit/>
          </a:bodyPr>
          <a:lstStyle/>
          <a:p>
            <a:r>
              <a:rPr lang="en-US" sz="2800" dirty="0"/>
              <a:t>Draft script for second starting cutscene, played in the 3D world after all players have joined.</a:t>
            </a:r>
          </a:p>
          <a:p>
            <a:endParaRPr lang="en-US" sz="2800" dirty="0"/>
          </a:p>
          <a:p>
            <a:r>
              <a:rPr lang="en-US" sz="2800" dirty="0"/>
              <a:t>This may include a flashback showing life in the bunker, or the slideshow may show their jobs and losing the people they loved.</a:t>
            </a:r>
          </a:p>
        </p:txBody>
      </p:sp>
    </p:spTree>
    <p:extLst>
      <p:ext uri="{BB962C8B-B14F-4D97-AF65-F5344CB8AC3E}">
        <p14:creationId xmlns:p14="http://schemas.microsoft.com/office/powerpoint/2010/main" val="4177892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34AA23E2-42D9-607B-ED5A-5AD992F7D6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45194F-E185-196B-7656-559C40DA6BE7}"/>
              </a:ext>
            </a:extLst>
          </p:cNvPr>
          <p:cNvSpPr>
            <a:spLocks noGrp="1"/>
          </p:cNvSpPr>
          <p:nvPr>
            <p:ph type="title"/>
          </p:nvPr>
        </p:nvSpPr>
        <p:spPr/>
        <p:txBody>
          <a:bodyPr/>
          <a:lstStyle/>
          <a:p>
            <a:r>
              <a:rPr lang="en-GB" dirty="0"/>
              <a:t>Project Development – Cutscenes</a:t>
            </a:r>
          </a:p>
        </p:txBody>
      </p:sp>
      <p:pic>
        <p:nvPicPr>
          <p:cNvPr id="5" name="Picture 4">
            <a:extLst>
              <a:ext uri="{FF2B5EF4-FFF2-40B4-BE49-F238E27FC236}">
                <a16:creationId xmlns:a16="http://schemas.microsoft.com/office/drawing/2014/main" id="{DE3E91E5-9888-27C2-0D59-CC20C1A6D4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55904" y="1690688"/>
            <a:ext cx="5404174" cy="4051744"/>
          </a:xfrm>
          <a:prstGeom prst="rect">
            <a:avLst/>
          </a:prstGeom>
        </p:spPr>
      </p:pic>
      <p:sp>
        <p:nvSpPr>
          <p:cNvPr id="6" name="TextBox 5">
            <a:extLst>
              <a:ext uri="{FF2B5EF4-FFF2-40B4-BE49-F238E27FC236}">
                <a16:creationId xmlns:a16="http://schemas.microsoft.com/office/drawing/2014/main" id="{1148D160-CEFC-9901-70D3-CF6141F449E0}"/>
              </a:ext>
            </a:extLst>
          </p:cNvPr>
          <p:cNvSpPr txBox="1"/>
          <p:nvPr/>
        </p:nvSpPr>
        <p:spPr>
          <a:xfrm>
            <a:off x="6483096" y="1562672"/>
            <a:ext cx="5120640" cy="3539430"/>
          </a:xfrm>
          <a:prstGeom prst="rect">
            <a:avLst/>
          </a:prstGeom>
          <a:noFill/>
        </p:spPr>
        <p:txBody>
          <a:bodyPr wrap="square" rtlCol="0">
            <a:spAutoFit/>
          </a:bodyPr>
          <a:lstStyle/>
          <a:p>
            <a:r>
              <a:rPr lang="en-US" sz="2800" dirty="0"/>
              <a:t>The ending cutscene will be bittersweet.  It will show the world is healthy, and the player characters will be re-united with their families, but there will also be an old man camping outside the bunker wondering if one day his family will come out too.</a:t>
            </a:r>
          </a:p>
        </p:txBody>
      </p:sp>
    </p:spTree>
    <p:extLst>
      <p:ext uri="{BB962C8B-B14F-4D97-AF65-F5344CB8AC3E}">
        <p14:creationId xmlns:p14="http://schemas.microsoft.com/office/powerpoint/2010/main" val="3644927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10">
            <a:alphaModFix amt="31000"/>
            <a:lum/>
          </a:blip>
          <a:srcRect/>
          <a:stretch>
            <a:fillRect t="-17000" b="-17000"/>
          </a:stretch>
        </a:blipFill>
        <a:effectLst/>
      </p:bgPr>
    </p:bg>
    <p:spTree>
      <p:nvGrpSpPr>
        <p:cNvPr id="1" name="">
          <a:extLst>
            <a:ext uri="{FF2B5EF4-FFF2-40B4-BE49-F238E27FC236}">
              <a16:creationId xmlns:a16="http://schemas.microsoft.com/office/drawing/2014/main" id="{7DDCA538-14D5-0CFF-E2E8-72A624B282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2D7599-B9E0-D840-2CE5-FCDCC1ABBB41}"/>
              </a:ext>
            </a:extLst>
          </p:cNvPr>
          <p:cNvSpPr>
            <a:spLocks noGrp="1"/>
          </p:cNvSpPr>
          <p:nvPr>
            <p:ph type="title"/>
          </p:nvPr>
        </p:nvSpPr>
        <p:spPr/>
        <p:txBody>
          <a:bodyPr/>
          <a:lstStyle/>
          <a:p>
            <a:r>
              <a:rPr lang="en-GB" dirty="0"/>
              <a:t>Project Development – Music</a:t>
            </a:r>
          </a:p>
        </p:txBody>
      </p:sp>
      <p:sp>
        <p:nvSpPr>
          <p:cNvPr id="3" name="Content Placeholder 2">
            <a:extLst>
              <a:ext uri="{FF2B5EF4-FFF2-40B4-BE49-F238E27FC236}">
                <a16:creationId xmlns:a16="http://schemas.microsoft.com/office/drawing/2014/main" id="{05ABAEDE-2C2E-E701-07F9-CB1DE277EC52}"/>
              </a:ext>
            </a:extLst>
          </p:cNvPr>
          <p:cNvSpPr>
            <a:spLocks noGrp="1"/>
          </p:cNvSpPr>
          <p:nvPr>
            <p:ph idx="1"/>
          </p:nvPr>
        </p:nvSpPr>
        <p:spPr/>
        <p:txBody>
          <a:bodyPr/>
          <a:lstStyle/>
          <a:p>
            <a:pPr marL="0" indent="0">
              <a:buNone/>
            </a:pPr>
            <a:r>
              <a:rPr lang="en-US" dirty="0"/>
              <a:t>Here are some samples of music made in GarageBand for the game.  None of this is final, I may use royalty free music instead.</a:t>
            </a:r>
          </a:p>
          <a:p>
            <a:pPr marL="0" indent="0">
              <a:buNone/>
            </a:pPr>
            <a:r>
              <a:rPr lang="en-US" dirty="0"/>
              <a:t>These clips have been made from sections 4 to 30 seconds long which can be played in random order to create a long form background track that doesn’t become monotonous.</a:t>
            </a:r>
          </a:p>
          <a:p>
            <a:pPr marL="0" indent="0">
              <a:buNone/>
            </a:pPr>
            <a:endParaRPr lang="en-GB" dirty="0"/>
          </a:p>
        </p:txBody>
      </p:sp>
      <p:pic>
        <p:nvPicPr>
          <p:cNvPr id="4" name="LightBackground ">
            <a:hlinkClick r:id="" action="ppaction://media"/>
            <a:extLst>
              <a:ext uri="{FF2B5EF4-FFF2-40B4-BE49-F238E27FC236}">
                <a16:creationId xmlns:a16="http://schemas.microsoft.com/office/drawing/2014/main" id="{14922F3C-D128-A96B-8F96-4A2A67D74D2A}"/>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2679383" y="4983417"/>
            <a:ext cx="609600" cy="609600"/>
          </a:xfrm>
          <a:prstGeom prst="rect">
            <a:avLst/>
          </a:prstGeom>
        </p:spPr>
      </p:pic>
      <p:pic>
        <p:nvPicPr>
          <p:cNvPr id="5" name="My Song 5">
            <a:hlinkClick r:id="" action="ppaction://media"/>
            <a:extLst>
              <a:ext uri="{FF2B5EF4-FFF2-40B4-BE49-F238E27FC236}">
                <a16:creationId xmlns:a16="http://schemas.microsoft.com/office/drawing/2014/main" id="{EA5C3897-3D18-5DF4-AE8D-D67A1EEEE16F}"/>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4828794" y="4983417"/>
            <a:ext cx="609600" cy="609600"/>
          </a:xfrm>
          <a:prstGeom prst="rect">
            <a:avLst/>
          </a:prstGeom>
        </p:spPr>
      </p:pic>
      <p:pic>
        <p:nvPicPr>
          <p:cNvPr id="6" name="My Song 8">
            <a:hlinkClick r:id="" action="ppaction://media"/>
            <a:extLst>
              <a:ext uri="{FF2B5EF4-FFF2-40B4-BE49-F238E27FC236}">
                <a16:creationId xmlns:a16="http://schemas.microsoft.com/office/drawing/2014/main" id="{3D215270-495E-4E4C-19EC-7F556C6424D2}"/>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6978205" y="4986402"/>
            <a:ext cx="609600" cy="609600"/>
          </a:xfrm>
          <a:prstGeom prst="rect">
            <a:avLst/>
          </a:prstGeom>
        </p:spPr>
      </p:pic>
      <p:pic>
        <p:nvPicPr>
          <p:cNvPr id="7" name="Utropica_track01_v04">
            <a:hlinkClick r:id="" action="ppaction://media"/>
            <a:extLst>
              <a:ext uri="{FF2B5EF4-FFF2-40B4-BE49-F238E27FC236}">
                <a16:creationId xmlns:a16="http://schemas.microsoft.com/office/drawing/2014/main" id="{A4C45B4F-7D8A-15AC-C775-259463B598D8}"/>
              </a:ext>
            </a:extLst>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8765288" y="4983417"/>
            <a:ext cx="609600" cy="609600"/>
          </a:xfrm>
          <a:prstGeom prst="rect">
            <a:avLst/>
          </a:prstGeom>
        </p:spPr>
      </p:pic>
    </p:spTree>
    <p:extLst>
      <p:ext uri="{BB962C8B-B14F-4D97-AF65-F5344CB8AC3E}">
        <p14:creationId xmlns:p14="http://schemas.microsoft.com/office/powerpoint/2010/main" val="3404038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45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7531" fill="hold"/>
                                        <p:tgtEl>
                                          <p:spTgt spid="5"/>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72811" fill="hold"/>
                                        <p:tgtEl>
                                          <p:spTgt spid="6"/>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8570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9" fill="hold" display="0">
                  <p:stCondLst>
                    <p:cond delay="indefinite"/>
                  </p:stCondLst>
                  <p:endCondLst>
                    <p:cond evt="onStopAudio" delay="0">
                      <p:tgtEl>
                        <p:sldTgt/>
                      </p:tgtEl>
                    </p:cond>
                  </p:endCondLst>
                </p:cTn>
                <p:tgtEl>
                  <p:spTgt spid="4"/>
                </p:tgtEl>
              </p:cMediaNode>
            </p:audio>
            <p:audio>
              <p:cMediaNode vol="80000">
                <p:cTn id="20" fill="hold" display="0">
                  <p:stCondLst>
                    <p:cond delay="indefinite"/>
                  </p:stCondLst>
                  <p:endCondLst>
                    <p:cond evt="onStopAudio" delay="0">
                      <p:tgtEl>
                        <p:sldTgt/>
                      </p:tgtEl>
                    </p:cond>
                  </p:endCondLst>
                </p:cTn>
                <p:tgtEl>
                  <p:spTgt spid="5"/>
                </p:tgtEl>
              </p:cMediaNode>
            </p:audio>
            <p:audio>
              <p:cMediaNode vol="80000">
                <p:cTn id="21" fill="hold" display="0">
                  <p:stCondLst>
                    <p:cond delay="indefinite"/>
                  </p:stCondLst>
                  <p:endCondLst>
                    <p:cond evt="onStopAudio" delay="0">
                      <p:tgtEl>
                        <p:sldTgt/>
                      </p:tgtEl>
                    </p:cond>
                  </p:endCondLst>
                </p:cTn>
                <p:tgtEl>
                  <p:spTgt spid="6"/>
                </p:tgtEl>
              </p:cMediaNode>
            </p:audio>
            <p:audio>
              <p:cMediaNode vol="80000">
                <p:cTn id="22" fill="hold" display="0">
                  <p:stCondLst>
                    <p:cond delay="indefinite"/>
                  </p:stCondLst>
                  <p:endCondLst>
                    <p:cond evt="onStopAudio" delay="0">
                      <p:tgtEl>
                        <p:sldTgt/>
                      </p:tgtEl>
                    </p:cond>
                  </p:endCondLst>
                </p:cTn>
                <p:tgtEl>
                  <p:spTgt spid="7"/>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7DDCA538-14D5-0CFF-E2E8-72A624B282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2D7599-B9E0-D840-2CE5-FCDCC1ABBB41}"/>
              </a:ext>
            </a:extLst>
          </p:cNvPr>
          <p:cNvSpPr>
            <a:spLocks noGrp="1"/>
          </p:cNvSpPr>
          <p:nvPr>
            <p:ph type="title"/>
          </p:nvPr>
        </p:nvSpPr>
        <p:spPr/>
        <p:txBody>
          <a:bodyPr/>
          <a:lstStyle/>
          <a:p>
            <a:r>
              <a:rPr lang="en-GB" dirty="0"/>
              <a:t>Project Development – Characters</a:t>
            </a:r>
          </a:p>
        </p:txBody>
      </p:sp>
      <p:pic>
        <p:nvPicPr>
          <p:cNvPr id="12" name="Picture 11">
            <a:extLst>
              <a:ext uri="{FF2B5EF4-FFF2-40B4-BE49-F238E27FC236}">
                <a16:creationId xmlns:a16="http://schemas.microsoft.com/office/drawing/2014/main" id="{89E160A1-C7F4-2D00-CDE2-D95C00B328A6}"/>
              </a:ext>
            </a:extLst>
          </p:cNvPr>
          <p:cNvPicPr>
            <a:picLocks noChangeAspect="1"/>
          </p:cNvPicPr>
          <p:nvPr/>
        </p:nvPicPr>
        <p:blipFill>
          <a:blip r:embed="rId4"/>
          <a:stretch>
            <a:fillRect/>
          </a:stretch>
        </p:blipFill>
        <p:spPr>
          <a:xfrm>
            <a:off x="838200" y="1690688"/>
            <a:ext cx="1707406" cy="2278915"/>
          </a:xfrm>
          <a:prstGeom prst="rect">
            <a:avLst/>
          </a:prstGeom>
        </p:spPr>
      </p:pic>
      <p:pic>
        <p:nvPicPr>
          <p:cNvPr id="13" name="Picture 12">
            <a:extLst>
              <a:ext uri="{FF2B5EF4-FFF2-40B4-BE49-F238E27FC236}">
                <a16:creationId xmlns:a16="http://schemas.microsoft.com/office/drawing/2014/main" id="{D3B73FE6-4F0C-E437-2D14-3E4D6D91E15D}"/>
              </a:ext>
            </a:extLst>
          </p:cNvPr>
          <p:cNvPicPr>
            <a:picLocks noChangeAspect="1"/>
          </p:cNvPicPr>
          <p:nvPr/>
        </p:nvPicPr>
        <p:blipFill>
          <a:blip r:embed="rId5"/>
          <a:stretch>
            <a:fillRect/>
          </a:stretch>
        </p:blipFill>
        <p:spPr>
          <a:xfrm>
            <a:off x="2545607" y="1690689"/>
            <a:ext cx="1707406" cy="2278916"/>
          </a:xfrm>
          <a:prstGeom prst="rect">
            <a:avLst/>
          </a:prstGeom>
        </p:spPr>
      </p:pic>
      <p:pic>
        <p:nvPicPr>
          <p:cNvPr id="14" name="Picture 13">
            <a:extLst>
              <a:ext uri="{FF2B5EF4-FFF2-40B4-BE49-F238E27FC236}">
                <a16:creationId xmlns:a16="http://schemas.microsoft.com/office/drawing/2014/main" id="{008B720F-EF38-B331-B368-0D61639C24A4}"/>
              </a:ext>
            </a:extLst>
          </p:cNvPr>
          <p:cNvPicPr>
            <a:picLocks noChangeAspect="1"/>
          </p:cNvPicPr>
          <p:nvPr/>
        </p:nvPicPr>
        <p:blipFill>
          <a:blip r:embed="rId6"/>
          <a:srcRect/>
          <a:stretch/>
        </p:blipFill>
        <p:spPr>
          <a:xfrm>
            <a:off x="4253013" y="1690688"/>
            <a:ext cx="1707406" cy="2278915"/>
          </a:xfrm>
          <a:prstGeom prst="rect">
            <a:avLst/>
          </a:prstGeom>
        </p:spPr>
      </p:pic>
      <p:pic>
        <p:nvPicPr>
          <p:cNvPr id="15" name="Picture 14">
            <a:extLst>
              <a:ext uri="{FF2B5EF4-FFF2-40B4-BE49-F238E27FC236}">
                <a16:creationId xmlns:a16="http://schemas.microsoft.com/office/drawing/2014/main" id="{29F31BA4-F4B6-D899-60FE-D8B8B46EC581}"/>
              </a:ext>
            </a:extLst>
          </p:cNvPr>
          <p:cNvPicPr>
            <a:picLocks noChangeAspect="1"/>
          </p:cNvPicPr>
          <p:nvPr/>
        </p:nvPicPr>
        <p:blipFill>
          <a:blip r:embed="rId7"/>
          <a:srcRect/>
          <a:stretch/>
        </p:blipFill>
        <p:spPr>
          <a:xfrm>
            <a:off x="5960419" y="1690690"/>
            <a:ext cx="1707406" cy="2278915"/>
          </a:xfrm>
          <a:prstGeom prst="rect">
            <a:avLst/>
          </a:prstGeom>
        </p:spPr>
      </p:pic>
      <p:pic>
        <p:nvPicPr>
          <p:cNvPr id="16" name="Picture 15">
            <a:extLst>
              <a:ext uri="{FF2B5EF4-FFF2-40B4-BE49-F238E27FC236}">
                <a16:creationId xmlns:a16="http://schemas.microsoft.com/office/drawing/2014/main" id="{9946F4AE-A864-46E7-0737-DC70AE89E880}"/>
              </a:ext>
            </a:extLst>
          </p:cNvPr>
          <p:cNvPicPr>
            <a:picLocks noChangeAspect="1"/>
          </p:cNvPicPr>
          <p:nvPr/>
        </p:nvPicPr>
        <p:blipFill>
          <a:blip r:embed="rId8"/>
          <a:srcRect/>
          <a:stretch/>
        </p:blipFill>
        <p:spPr>
          <a:xfrm>
            <a:off x="838201" y="3969603"/>
            <a:ext cx="1707406" cy="2278916"/>
          </a:xfrm>
          <a:prstGeom prst="rect">
            <a:avLst/>
          </a:prstGeom>
        </p:spPr>
      </p:pic>
      <p:pic>
        <p:nvPicPr>
          <p:cNvPr id="17" name="Picture 16">
            <a:extLst>
              <a:ext uri="{FF2B5EF4-FFF2-40B4-BE49-F238E27FC236}">
                <a16:creationId xmlns:a16="http://schemas.microsoft.com/office/drawing/2014/main" id="{C65D8833-BCD5-DA27-122C-4B134F09BF75}"/>
              </a:ext>
            </a:extLst>
          </p:cNvPr>
          <p:cNvPicPr>
            <a:picLocks noChangeAspect="1"/>
          </p:cNvPicPr>
          <p:nvPr/>
        </p:nvPicPr>
        <p:blipFill>
          <a:blip r:embed="rId9"/>
          <a:srcRect/>
          <a:stretch/>
        </p:blipFill>
        <p:spPr>
          <a:xfrm>
            <a:off x="2545607" y="3969603"/>
            <a:ext cx="1707405" cy="2278914"/>
          </a:xfrm>
          <a:prstGeom prst="rect">
            <a:avLst/>
          </a:prstGeom>
        </p:spPr>
      </p:pic>
      <p:pic>
        <p:nvPicPr>
          <p:cNvPr id="18" name="Picture 17">
            <a:extLst>
              <a:ext uri="{FF2B5EF4-FFF2-40B4-BE49-F238E27FC236}">
                <a16:creationId xmlns:a16="http://schemas.microsoft.com/office/drawing/2014/main" id="{30762FE1-2271-5A4B-28B1-F4A16D2E7C3F}"/>
              </a:ext>
            </a:extLst>
          </p:cNvPr>
          <p:cNvPicPr>
            <a:picLocks noChangeAspect="1"/>
          </p:cNvPicPr>
          <p:nvPr/>
        </p:nvPicPr>
        <p:blipFill>
          <a:blip r:embed="rId10"/>
          <a:srcRect/>
          <a:stretch/>
        </p:blipFill>
        <p:spPr>
          <a:xfrm>
            <a:off x="4253012" y="3969605"/>
            <a:ext cx="1707404" cy="2278912"/>
          </a:xfrm>
          <a:prstGeom prst="rect">
            <a:avLst/>
          </a:prstGeom>
        </p:spPr>
      </p:pic>
      <p:pic>
        <p:nvPicPr>
          <p:cNvPr id="19" name="Picture 18">
            <a:extLst>
              <a:ext uri="{FF2B5EF4-FFF2-40B4-BE49-F238E27FC236}">
                <a16:creationId xmlns:a16="http://schemas.microsoft.com/office/drawing/2014/main" id="{4A67B976-FE99-8558-0BF3-9BEDDE8B46CC}"/>
              </a:ext>
            </a:extLst>
          </p:cNvPr>
          <p:cNvPicPr>
            <a:picLocks noChangeAspect="1"/>
          </p:cNvPicPr>
          <p:nvPr/>
        </p:nvPicPr>
        <p:blipFill>
          <a:blip r:embed="rId11"/>
          <a:srcRect/>
          <a:stretch/>
        </p:blipFill>
        <p:spPr>
          <a:xfrm>
            <a:off x="5960416" y="3912326"/>
            <a:ext cx="1707404" cy="2278912"/>
          </a:xfrm>
          <a:prstGeom prst="rect">
            <a:avLst/>
          </a:prstGeom>
        </p:spPr>
      </p:pic>
      <p:sp>
        <p:nvSpPr>
          <p:cNvPr id="20" name="TextBox 19">
            <a:extLst>
              <a:ext uri="{FF2B5EF4-FFF2-40B4-BE49-F238E27FC236}">
                <a16:creationId xmlns:a16="http://schemas.microsoft.com/office/drawing/2014/main" id="{97D69BF0-506A-CC10-38CF-4318F76DDB69}"/>
              </a:ext>
            </a:extLst>
          </p:cNvPr>
          <p:cNvSpPr txBox="1"/>
          <p:nvPr/>
        </p:nvSpPr>
        <p:spPr>
          <a:xfrm>
            <a:off x="8015656" y="1690688"/>
            <a:ext cx="2990302" cy="4247317"/>
          </a:xfrm>
          <a:prstGeom prst="rect">
            <a:avLst/>
          </a:prstGeom>
          <a:noFill/>
        </p:spPr>
        <p:txBody>
          <a:bodyPr wrap="square">
            <a:spAutoFit/>
          </a:bodyPr>
          <a:lstStyle/>
          <a:p>
            <a:pPr marL="285750" indent="-285750">
              <a:buFont typeface="Arial" panose="020B0604020202020204" pitchFamily="34" charset="0"/>
              <a:buChar char="•"/>
            </a:pPr>
            <a:r>
              <a:rPr lang="en-GB" dirty="0"/>
              <a:t>Steve – Male (realistic)</a:t>
            </a:r>
          </a:p>
          <a:p>
            <a:pPr marL="285750" indent="-285750">
              <a:buFont typeface="Arial" panose="020B0604020202020204" pitchFamily="34" charset="0"/>
              <a:buChar char="•"/>
            </a:pPr>
            <a:r>
              <a:rPr lang="en-GB" dirty="0"/>
              <a:t>Libby – Female (realistic)</a:t>
            </a:r>
          </a:p>
          <a:p>
            <a:pPr marL="285750" indent="-285750">
              <a:buFont typeface="Arial" panose="020B0604020202020204" pitchFamily="34" charset="0"/>
              <a:buChar char="•"/>
            </a:pPr>
            <a:r>
              <a:rPr lang="en-GB" dirty="0"/>
              <a:t>Avery  – ‘masculine’ nonbinary (realistic) (default)</a:t>
            </a:r>
          </a:p>
          <a:p>
            <a:pPr marL="285750" indent="-285750">
              <a:buFont typeface="Arial" panose="020B0604020202020204" pitchFamily="34" charset="0"/>
              <a:buChar char="•"/>
            </a:pPr>
            <a:r>
              <a:rPr lang="en-GB" dirty="0"/>
              <a:t>Aspen – ‘feminine’ nonbinary (realistic)</a:t>
            </a:r>
          </a:p>
          <a:p>
            <a:pPr marL="285750" indent="-285750">
              <a:buFont typeface="Arial" panose="020B0604020202020204" pitchFamily="34" charset="0"/>
              <a:buChar char="•"/>
            </a:pPr>
            <a:r>
              <a:rPr lang="en-GB" dirty="0"/>
              <a:t>Alisha – Black Female (realistic)</a:t>
            </a:r>
          </a:p>
          <a:p>
            <a:pPr marL="285750" indent="-285750">
              <a:buFont typeface="Arial" panose="020B0604020202020204" pitchFamily="34" charset="0"/>
              <a:buChar char="•"/>
            </a:pPr>
            <a:r>
              <a:rPr lang="en-GB" dirty="0"/>
              <a:t>Caleb – Black Male (realistic) </a:t>
            </a:r>
          </a:p>
          <a:p>
            <a:pPr marL="285750" indent="-285750">
              <a:buFont typeface="Arial" panose="020B0604020202020204" pitchFamily="34" charset="0"/>
              <a:buChar char="•"/>
            </a:pPr>
            <a:r>
              <a:rPr lang="en-GB" dirty="0"/>
              <a:t>Jumbo – Male (cartoon / fantasy)</a:t>
            </a:r>
          </a:p>
          <a:p>
            <a:pPr marL="285750" indent="-285750">
              <a:buFont typeface="Arial" panose="020B0604020202020204" pitchFamily="34" charset="0"/>
              <a:buChar char="•"/>
            </a:pPr>
            <a:r>
              <a:rPr lang="en-GB" dirty="0"/>
              <a:t>Tiki - Female (cartoon / fantasy)</a:t>
            </a:r>
          </a:p>
        </p:txBody>
      </p:sp>
    </p:spTree>
    <p:extLst>
      <p:ext uri="{BB962C8B-B14F-4D97-AF65-F5344CB8AC3E}">
        <p14:creationId xmlns:p14="http://schemas.microsoft.com/office/powerpoint/2010/main" val="3972010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CD4A2A85-BC5D-F6A9-5639-0312465235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CBF5A0-F81A-4C97-2C41-16FED4EA9217}"/>
              </a:ext>
            </a:extLst>
          </p:cNvPr>
          <p:cNvSpPr>
            <a:spLocks noGrp="1"/>
          </p:cNvSpPr>
          <p:nvPr>
            <p:ph type="title"/>
          </p:nvPr>
        </p:nvSpPr>
        <p:spPr/>
        <p:txBody>
          <a:bodyPr/>
          <a:lstStyle/>
          <a:p>
            <a:r>
              <a:rPr lang="en-GB" dirty="0"/>
              <a:t>Project Development – Characters</a:t>
            </a:r>
          </a:p>
        </p:txBody>
      </p:sp>
      <p:sp>
        <p:nvSpPr>
          <p:cNvPr id="20" name="TextBox 19">
            <a:extLst>
              <a:ext uri="{FF2B5EF4-FFF2-40B4-BE49-F238E27FC236}">
                <a16:creationId xmlns:a16="http://schemas.microsoft.com/office/drawing/2014/main" id="{E35E2892-FB7F-6EA6-B172-44ABD7ABA51A}"/>
              </a:ext>
            </a:extLst>
          </p:cNvPr>
          <p:cNvSpPr txBox="1"/>
          <p:nvPr/>
        </p:nvSpPr>
        <p:spPr>
          <a:xfrm>
            <a:off x="6766560" y="1690688"/>
            <a:ext cx="4239398" cy="3970318"/>
          </a:xfrm>
          <a:prstGeom prst="rect">
            <a:avLst/>
          </a:prstGeom>
          <a:noFill/>
        </p:spPr>
        <p:txBody>
          <a:bodyPr wrap="square">
            <a:spAutoFit/>
          </a:bodyPr>
          <a:lstStyle/>
          <a:p>
            <a:r>
              <a:rPr lang="en-US" sz="2800" dirty="0"/>
              <a:t>Two of the characters, Steve and Libby, have been created so far.</a:t>
            </a:r>
          </a:p>
          <a:p>
            <a:endParaRPr lang="en-US" sz="2800" dirty="0"/>
          </a:p>
          <a:p>
            <a:r>
              <a:rPr lang="en-US" sz="2800" dirty="0"/>
              <a:t>Note they are not animated, I plan to use freely available animations from </a:t>
            </a:r>
            <a:r>
              <a:rPr lang="en-US" sz="2800" dirty="0" err="1"/>
              <a:t>Mixamo</a:t>
            </a:r>
            <a:r>
              <a:rPr lang="en-US" sz="2800" dirty="0"/>
              <a:t>[3].</a:t>
            </a:r>
            <a:endParaRPr lang="en-GB" sz="2800" dirty="0"/>
          </a:p>
        </p:txBody>
      </p:sp>
      <p:pic>
        <p:nvPicPr>
          <p:cNvPr id="4" name="Picture 3">
            <a:extLst>
              <a:ext uri="{FF2B5EF4-FFF2-40B4-BE49-F238E27FC236}">
                <a16:creationId xmlns:a16="http://schemas.microsoft.com/office/drawing/2014/main" id="{9DA2D16B-1B33-F7B2-77B6-2231D39E7342}"/>
              </a:ext>
            </a:extLst>
          </p:cNvPr>
          <p:cNvPicPr>
            <a:picLocks noChangeAspect="1"/>
          </p:cNvPicPr>
          <p:nvPr/>
        </p:nvPicPr>
        <p:blipFill>
          <a:blip r:embed="rId4"/>
          <a:stretch>
            <a:fillRect/>
          </a:stretch>
        </p:blipFill>
        <p:spPr>
          <a:xfrm>
            <a:off x="838201" y="1690688"/>
            <a:ext cx="5459730" cy="4471302"/>
          </a:xfrm>
          <a:prstGeom prst="rect">
            <a:avLst/>
          </a:prstGeom>
        </p:spPr>
      </p:pic>
    </p:spTree>
    <p:extLst>
      <p:ext uri="{BB962C8B-B14F-4D97-AF65-F5344CB8AC3E}">
        <p14:creationId xmlns:p14="http://schemas.microsoft.com/office/powerpoint/2010/main" val="14015073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98F664DF-B71B-D93F-184D-23475FB4C8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B2CD91-0B34-64F1-0C04-859089E44F33}"/>
              </a:ext>
            </a:extLst>
          </p:cNvPr>
          <p:cNvSpPr>
            <a:spLocks noGrp="1"/>
          </p:cNvSpPr>
          <p:nvPr>
            <p:ph type="title"/>
          </p:nvPr>
        </p:nvSpPr>
        <p:spPr/>
        <p:txBody>
          <a:bodyPr/>
          <a:lstStyle/>
          <a:p>
            <a:r>
              <a:rPr lang="en-GB" dirty="0"/>
              <a:t>Playtesting</a:t>
            </a:r>
          </a:p>
        </p:txBody>
      </p:sp>
      <p:sp>
        <p:nvSpPr>
          <p:cNvPr id="3" name="Content Placeholder 2">
            <a:extLst>
              <a:ext uri="{FF2B5EF4-FFF2-40B4-BE49-F238E27FC236}">
                <a16:creationId xmlns:a16="http://schemas.microsoft.com/office/drawing/2014/main" id="{7A8A26B8-516B-367D-C99B-B5805AF7CBCB}"/>
              </a:ext>
            </a:extLst>
          </p:cNvPr>
          <p:cNvSpPr>
            <a:spLocks noGrp="1"/>
          </p:cNvSpPr>
          <p:nvPr>
            <p:ph idx="1"/>
          </p:nvPr>
        </p:nvSpPr>
        <p:spPr/>
        <p:txBody>
          <a:bodyPr/>
          <a:lstStyle/>
          <a:p>
            <a:pPr marL="0" indent="0">
              <a:buNone/>
            </a:pPr>
            <a:r>
              <a:rPr lang="en-US" dirty="0"/>
              <a:t>Playtesting was carried out twice.  The first round focused on the player movement system, also presenting items and inventory.</a:t>
            </a:r>
          </a:p>
          <a:p>
            <a:pPr marL="0" indent="0">
              <a:buNone/>
            </a:pPr>
            <a:endParaRPr lang="en-US" dirty="0"/>
          </a:p>
          <a:p>
            <a:pPr marL="0" indent="0">
              <a:buNone/>
            </a:pPr>
            <a:r>
              <a:rPr lang="en-US" dirty="0"/>
              <a:t>Two versions of the game were used, some with a group of mechanics including coyote time enabled, and some without.</a:t>
            </a:r>
          </a:p>
          <a:p>
            <a:pPr marL="0" indent="0">
              <a:buNone/>
            </a:pPr>
            <a:endParaRPr lang="en-US" dirty="0"/>
          </a:p>
          <a:p>
            <a:pPr marL="0" indent="0">
              <a:buNone/>
            </a:pPr>
            <a:r>
              <a:rPr lang="en-US" dirty="0"/>
              <a:t>The testers were not told that the game versions were different.  I had hoped to tell them after the first test and let them play the other version, but there wasn’t time for this.</a:t>
            </a:r>
          </a:p>
        </p:txBody>
      </p:sp>
    </p:spTree>
    <p:extLst>
      <p:ext uri="{BB962C8B-B14F-4D97-AF65-F5344CB8AC3E}">
        <p14:creationId xmlns:p14="http://schemas.microsoft.com/office/powerpoint/2010/main" val="18216161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19D50A95-9797-071A-3C9E-9521FFE960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B49B41-3A41-F544-72C1-DFED5C5F1505}"/>
              </a:ext>
            </a:extLst>
          </p:cNvPr>
          <p:cNvSpPr>
            <a:spLocks noGrp="1"/>
          </p:cNvSpPr>
          <p:nvPr>
            <p:ph type="title"/>
          </p:nvPr>
        </p:nvSpPr>
        <p:spPr/>
        <p:txBody>
          <a:bodyPr/>
          <a:lstStyle/>
          <a:p>
            <a:r>
              <a:rPr lang="en-GB" dirty="0"/>
              <a:t>Playtesting</a:t>
            </a:r>
          </a:p>
        </p:txBody>
      </p:sp>
      <p:sp>
        <p:nvSpPr>
          <p:cNvPr id="3" name="Content Placeholder 2">
            <a:extLst>
              <a:ext uri="{FF2B5EF4-FFF2-40B4-BE49-F238E27FC236}">
                <a16:creationId xmlns:a16="http://schemas.microsoft.com/office/drawing/2014/main" id="{94E80FEF-2894-939A-35AF-51B31E4CE377}"/>
              </a:ext>
            </a:extLst>
          </p:cNvPr>
          <p:cNvSpPr>
            <a:spLocks noGrp="1"/>
          </p:cNvSpPr>
          <p:nvPr>
            <p:ph idx="1"/>
          </p:nvPr>
        </p:nvSpPr>
        <p:spPr/>
        <p:txBody>
          <a:bodyPr>
            <a:normAutofit/>
          </a:bodyPr>
          <a:lstStyle/>
          <a:p>
            <a:pPr marL="0" indent="0">
              <a:buNone/>
            </a:pPr>
            <a:r>
              <a:rPr lang="en-US" dirty="0"/>
              <a:t>Feedback from the first round was positive, with players on the version with coyote time being less frustrated, although it was a small difference.</a:t>
            </a:r>
          </a:p>
          <a:p>
            <a:pPr marL="0" indent="0">
              <a:buNone/>
            </a:pPr>
            <a:endParaRPr lang="en-US" dirty="0"/>
          </a:p>
          <a:p>
            <a:pPr marL="0" indent="0">
              <a:buNone/>
            </a:pPr>
            <a:r>
              <a:rPr lang="en-US" dirty="0"/>
              <a:t>Players liked the timed parkour section and shared their scores with each other – seeming to find that the best part of the game.  While multiplayer wasn’t being tested as a mechanic it was clear that interaction between players increased their enjoyment.</a:t>
            </a:r>
          </a:p>
        </p:txBody>
      </p:sp>
    </p:spTree>
    <p:extLst>
      <p:ext uri="{BB962C8B-B14F-4D97-AF65-F5344CB8AC3E}">
        <p14:creationId xmlns:p14="http://schemas.microsoft.com/office/powerpoint/2010/main" val="3294401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B3A8331C-7580-014D-3CAC-7D74E38967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8325B8-33A2-DE05-C33A-0734609C1AA8}"/>
              </a:ext>
            </a:extLst>
          </p:cNvPr>
          <p:cNvSpPr>
            <a:spLocks noGrp="1"/>
          </p:cNvSpPr>
          <p:nvPr>
            <p:ph type="title"/>
          </p:nvPr>
        </p:nvSpPr>
        <p:spPr/>
        <p:txBody>
          <a:bodyPr/>
          <a:lstStyle/>
          <a:p>
            <a:r>
              <a:rPr lang="en-GB" dirty="0"/>
              <a:t>Playtesting</a:t>
            </a:r>
          </a:p>
        </p:txBody>
      </p:sp>
      <p:sp>
        <p:nvSpPr>
          <p:cNvPr id="3" name="Content Placeholder 2">
            <a:extLst>
              <a:ext uri="{FF2B5EF4-FFF2-40B4-BE49-F238E27FC236}">
                <a16:creationId xmlns:a16="http://schemas.microsoft.com/office/drawing/2014/main" id="{5295D02E-38A5-26B7-C998-82F82A1DD57D}"/>
              </a:ext>
            </a:extLst>
          </p:cNvPr>
          <p:cNvSpPr>
            <a:spLocks noGrp="1"/>
          </p:cNvSpPr>
          <p:nvPr>
            <p:ph idx="1"/>
          </p:nvPr>
        </p:nvSpPr>
        <p:spPr/>
        <p:txBody>
          <a:bodyPr>
            <a:normAutofit/>
          </a:bodyPr>
          <a:lstStyle/>
          <a:p>
            <a:pPr marL="0" indent="0">
              <a:buNone/>
            </a:pPr>
            <a:r>
              <a:rPr lang="en-US" dirty="0"/>
              <a:t>The second round of playtesting focused on multiplayer and environment design, while also including early enemies and a few fixes or additions based on qualitative feedback from the first round, for example, using inverted colours on the crosshair to increase visibility against bright surfaces.</a:t>
            </a:r>
          </a:p>
          <a:p>
            <a:pPr marL="0" indent="0">
              <a:buNone/>
            </a:pPr>
            <a:endParaRPr lang="en-US" dirty="0"/>
          </a:p>
          <a:p>
            <a:pPr marL="0" indent="0">
              <a:buNone/>
            </a:pPr>
            <a:r>
              <a:rPr lang="en-US" dirty="0"/>
              <a:t>Players in multiplayer enjoyed the game more; however, they also explored it less.  Feedback relating to the environment was mostly positive too, although some said it was too dark – this will be considered in the future.</a:t>
            </a:r>
          </a:p>
        </p:txBody>
      </p:sp>
    </p:spTree>
    <p:extLst>
      <p:ext uri="{BB962C8B-B14F-4D97-AF65-F5344CB8AC3E}">
        <p14:creationId xmlns:p14="http://schemas.microsoft.com/office/powerpoint/2010/main" val="873838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6982F4BA-CED5-5EED-CA25-6E500A1DE4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C55FCA-903E-769A-CD04-30E2F42284B9}"/>
              </a:ext>
            </a:extLst>
          </p:cNvPr>
          <p:cNvSpPr>
            <a:spLocks noGrp="1"/>
          </p:cNvSpPr>
          <p:nvPr>
            <p:ph type="title"/>
          </p:nvPr>
        </p:nvSpPr>
        <p:spPr/>
        <p:txBody>
          <a:bodyPr/>
          <a:lstStyle/>
          <a:p>
            <a:r>
              <a:rPr lang="en-GB" dirty="0"/>
              <a:t>Project Outcomes</a:t>
            </a:r>
          </a:p>
        </p:txBody>
      </p:sp>
      <p:sp>
        <p:nvSpPr>
          <p:cNvPr id="3" name="Content Placeholder 2">
            <a:extLst>
              <a:ext uri="{FF2B5EF4-FFF2-40B4-BE49-F238E27FC236}">
                <a16:creationId xmlns:a16="http://schemas.microsoft.com/office/drawing/2014/main" id="{09431C87-E42F-E8B0-ACAC-AEC41098E993}"/>
              </a:ext>
            </a:extLst>
          </p:cNvPr>
          <p:cNvSpPr>
            <a:spLocks noGrp="1"/>
          </p:cNvSpPr>
          <p:nvPr>
            <p:ph idx="1"/>
          </p:nvPr>
        </p:nvSpPr>
        <p:spPr/>
        <p:txBody>
          <a:bodyPr/>
          <a:lstStyle/>
          <a:p>
            <a:pPr marL="0" indent="0">
              <a:buNone/>
            </a:pPr>
            <a:r>
              <a:rPr lang="en-US" dirty="0"/>
              <a:t>The project has resulted in a playable portion of the game, representative of the overall idea.</a:t>
            </a:r>
          </a:p>
          <a:p>
            <a:pPr marL="0" indent="0">
              <a:buNone/>
            </a:pPr>
            <a:endParaRPr lang="en-US" dirty="0"/>
          </a:p>
          <a:p>
            <a:pPr marL="0" indent="0">
              <a:buNone/>
            </a:pPr>
            <a:r>
              <a:rPr lang="en-US" dirty="0"/>
              <a:t>I originally intended to create the first three levels of the game, and to playtest four times.  However, due to complications with multiplayer and the decision to create separate gameplay testing areas first, I was only able to create two levels, and some of the 3D environment is unfinished.</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0865704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62F48EBA-FC46-0E00-4D52-C6CC650684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DA83DB-B379-68BA-CE5F-4D20CDD25AF1}"/>
              </a:ext>
            </a:extLst>
          </p:cNvPr>
          <p:cNvSpPr>
            <a:spLocks noGrp="1"/>
          </p:cNvSpPr>
          <p:nvPr>
            <p:ph type="title"/>
          </p:nvPr>
        </p:nvSpPr>
        <p:spPr/>
        <p:txBody>
          <a:bodyPr/>
          <a:lstStyle/>
          <a:p>
            <a:r>
              <a:rPr lang="en-GB" dirty="0"/>
              <a:t>Project Outcomes</a:t>
            </a:r>
          </a:p>
        </p:txBody>
      </p:sp>
      <p:pic>
        <p:nvPicPr>
          <p:cNvPr id="7" name="Picture 6">
            <a:extLst>
              <a:ext uri="{FF2B5EF4-FFF2-40B4-BE49-F238E27FC236}">
                <a16:creationId xmlns:a16="http://schemas.microsoft.com/office/drawing/2014/main" id="{623B592A-7188-CC99-98C4-85B96011762E}"/>
              </a:ext>
            </a:extLst>
          </p:cNvPr>
          <p:cNvPicPr>
            <a:picLocks noChangeAspect="1"/>
          </p:cNvPicPr>
          <p:nvPr/>
        </p:nvPicPr>
        <p:blipFill>
          <a:blip r:embed="rId4"/>
          <a:stretch>
            <a:fillRect/>
          </a:stretch>
        </p:blipFill>
        <p:spPr>
          <a:xfrm>
            <a:off x="838200" y="1420169"/>
            <a:ext cx="9288780" cy="5072706"/>
          </a:xfrm>
          <a:prstGeom prst="rect">
            <a:avLst/>
          </a:prstGeom>
        </p:spPr>
      </p:pic>
    </p:spTree>
    <p:extLst>
      <p:ext uri="{BB962C8B-B14F-4D97-AF65-F5344CB8AC3E}">
        <p14:creationId xmlns:p14="http://schemas.microsoft.com/office/powerpoint/2010/main" val="34641325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7000" b="-17000"/>
          </a:stretch>
        </a:blipFill>
        <a:effectLst/>
      </p:bgPr>
    </p:bg>
    <p:spTree>
      <p:nvGrpSpPr>
        <p:cNvPr id="1" name="">
          <a:extLst>
            <a:ext uri="{FF2B5EF4-FFF2-40B4-BE49-F238E27FC236}">
              <a16:creationId xmlns:a16="http://schemas.microsoft.com/office/drawing/2014/main" id="{3B5F59C6-8D8D-7EAB-5C8A-EBE815496E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4DE2F2-0242-8C1C-D7E0-A89AFC960A2B}"/>
              </a:ext>
            </a:extLst>
          </p:cNvPr>
          <p:cNvSpPr>
            <a:spLocks noGrp="1"/>
          </p:cNvSpPr>
          <p:nvPr>
            <p:ph type="title"/>
          </p:nvPr>
        </p:nvSpPr>
        <p:spPr/>
        <p:txBody>
          <a:bodyPr/>
          <a:lstStyle/>
          <a:p>
            <a:r>
              <a:rPr lang="en-GB" dirty="0"/>
              <a:t>Project Outcomes</a:t>
            </a:r>
          </a:p>
        </p:txBody>
      </p:sp>
      <p:pic>
        <p:nvPicPr>
          <p:cNvPr id="7" name="Picture 6">
            <a:extLst>
              <a:ext uri="{FF2B5EF4-FFF2-40B4-BE49-F238E27FC236}">
                <a16:creationId xmlns:a16="http://schemas.microsoft.com/office/drawing/2014/main" id="{48EC53CA-579C-02D8-893A-047DD64400C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43802" y="1420169"/>
            <a:ext cx="9277576" cy="5072706"/>
          </a:xfrm>
          <a:prstGeom prst="rect">
            <a:avLst/>
          </a:prstGeom>
        </p:spPr>
      </p:pic>
      <p:pic>
        <p:nvPicPr>
          <p:cNvPr id="4" name="Picture 3">
            <a:extLst>
              <a:ext uri="{FF2B5EF4-FFF2-40B4-BE49-F238E27FC236}">
                <a16:creationId xmlns:a16="http://schemas.microsoft.com/office/drawing/2014/main" id="{36B2D75E-95B9-43FE-2B01-20AC503EAA69}"/>
              </a:ext>
            </a:extLst>
          </p:cNvPr>
          <p:cNvPicPr>
            <a:picLocks noChangeAspect="1"/>
          </p:cNvPicPr>
          <p:nvPr/>
        </p:nvPicPr>
        <p:blipFill>
          <a:blip r:embed="rId5"/>
          <a:stretch>
            <a:fillRect/>
          </a:stretch>
        </p:blipFill>
        <p:spPr>
          <a:xfrm>
            <a:off x="6096000" y="438547"/>
            <a:ext cx="5436870" cy="3517975"/>
          </a:xfrm>
          <a:prstGeom prst="rect">
            <a:avLst/>
          </a:prstGeom>
        </p:spPr>
      </p:pic>
    </p:spTree>
    <p:extLst>
      <p:ext uri="{BB962C8B-B14F-4D97-AF65-F5344CB8AC3E}">
        <p14:creationId xmlns:p14="http://schemas.microsoft.com/office/powerpoint/2010/main" val="28416268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BC533568-8F62-0C7A-6A06-C7D9A43D7B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D5F415-F508-087F-3207-F864962465C4}"/>
              </a:ext>
            </a:extLst>
          </p:cNvPr>
          <p:cNvSpPr>
            <a:spLocks noGrp="1"/>
          </p:cNvSpPr>
          <p:nvPr>
            <p:ph type="title"/>
          </p:nvPr>
        </p:nvSpPr>
        <p:spPr/>
        <p:txBody>
          <a:bodyPr/>
          <a:lstStyle/>
          <a:p>
            <a:r>
              <a:rPr lang="en-GB" dirty="0"/>
              <a:t>Issues and Solutions</a:t>
            </a:r>
          </a:p>
        </p:txBody>
      </p:sp>
      <p:sp>
        <p:nvSpPr>
          <p:cNvPr id="3" name="Content Placeholder 2">
            <a:extLst>
              <a:ext uri="{FF2B5EF4-FFF2-40B4-BE49-F238E27FC236}">
                <a16:creationId xmlns:a16="http://schemas.microsoft.com/office/drawing/2014/main" id="{BB8C1155-94AF-EE8F-C061-E8A35C7EFA07}"/>
              </a:ext>
            </a:extLst>
          </p:cNvPr>
          <p:cNvSpPr>
            <a:spLocks noGrp="1"/>
          </p:cNvSpPr>
          <p:nvPr>
            <p:ph idx="1"/>
          </p:nvPr>
        </p:nvSpPr>
        <p:spPr/>
        <p:txBody>
          <a:bodyPr/>
          <a:lstStyle/>
          <a:p>
            <a:pPr marL="0" indent="0">
              <a:buNone/>
            </a:pPr>
            <a:r>
              <a:rPr lang="en-US" dirty="0"/>
              <a:t>A few technical issues were encountered, including changes to the Godot engine after updating.</a:t>
            </a:r>
          </a:p>
          <a:p>
            <a:pPr marL="0" indent="0">
              <a:buNone/>
            </a:pPr>
            <a:endParaRPr lang="en-US" dirty="0"/>
          </a:p>
          <a:p>
            <a:pPr marL="0" indent="0">
              <a:buNone/>
            </a:pPr>
            <a:r>
              <a:rPr lang="en-US" dirty="0"/>
              <a:t>This affected the quality of baked light; however, it ended up being an inspiration for allowing the player to turn lights on and off.</a:t>
            </a:r>
          </a:p>
          <a:p>
            <a:pPr marL="0" indent="0">
              <a:buNone/>
            </a:pPr>
            <a:endParaRPr lang="en-US" dirty="0"/>
          </a:p>
          <a:p>
            <a:pPr marL="0" indent="0">
              <a:buNone/>
            </a:pPr>
            <a:r>
              <a:rPr lang="en-US" dirty="0"/>
              <a:t>The inclusion of multiplayer also slowed down development significantly, but I feel that it was an important part of the game and playtesting.</a:t>
            </a:r>
            <a:endParaRPr lang="en-GB" dirty="0"/>
          </a:p>
        </p:txBody>
      </p:sp>
    </p:spTree>
    <p:extLst>
      <p:ext uri="{BB962C8B-B14F-4D97-AF65-F5344CB8AC3E}">
        <p14:creationId xmlns:p14="http://schemas.microsoft.com/office/powerpoint/2010/main" val="26493982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5000" b="-5000"/>
          </a:stretch>
        </a:blipFill>
        <a:effectLst/>
      </p:bgPr>
    </p:bg>
    <p:spTree>
      <p:nvGrpSpPr>
        <p:cNvPr id="1" name="">
          <a:extLst>
            <a:ext uri="{FF2B5EF4-FFF2-40B4-BE49-F238E27FC236}">
              <a16:creationId xmlns:a16="http://schemas.microsoft.com/office/drawing/2014/main" id="{EC087604-2339-0033-360E-8671967FF3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3B7A54-7F2F-5631-4DB5-9BDCE5DE2F69}"/>
              </a:ext>
            </a:extLst>
          </p:cNvPr>
          <p:cNvSpPr>
            <a:spLocks noGrp="1"/>
          </p:cNvSpPr>
          <p:nvPr>
            <p:ph type="title"/>
          </p:nvPr>
        </p:nvSpPr>
        <p:spPr/>
        <p:txBody>
          <a:bodyPr/>
          <a:lstStyle/>
          <a:p>
            <a:r>
              <a:rPr lang="en-GB" dirty="0"/>
              <a:t>Project Future</a:t>
            </a:r>
          </a:p>
        </p:txBody>
      </p:sp>
      <p:sp>
        <p:nvSpPr>
          <p:cNvPr id="3" name="Content Placeholder 2">
            <a:extLst>
              <a:ext uri="{FF2B5EF4-FFF2-40B4-BE49-F238E27FC236}">
                <a16:creationId xmlns:a16="http://schemas.microsoft.com/office/drawing/2014/main" id="{7F4C9B37-B46D-3162-AB45-41E0C94587DE}"/>
              </a:ext>
            </a:extLst>
          </p:cNvPr>
          <p:cNvSpPr>
            <a:spLocks noGrp="1"/>
          </p:cNvSpPr>
          <p:nvPr>
            <p:ph idx="1"/>
          </p:nvPr>
        </p:nvSpPr>
        <p:spPr>
          <a:xfrm>
            <a:off x="838200" y="1690688"/>
            <a:ext cx="10515600" cy="4078741"/>
          </a:xfrm>
          <a:noFill/>
        </p:spPr>
        <p:txBody>
          <a:bodyPr>
            <a:normAutofit/>
          </a:bodyPr>
          <a:lstStyle/>
          <a:p>
            <a:pPr marL="0" indent="0">
              <a:buNone/>
            </a:pPr>
            <a:r>
              <a:rPr lang="en-US" dirty="0"/>
              <a:t>Development will continue, aiming for a release on Steam in December.</a:t>
            </a:r>
          </a:p>
          <a:p>
            <a:pPr marL="0" indent="0">
              <a:buNone/>
            </a:pPr>
            <a:endParaRPr lang="en-US" dirty="0"/>
          </a:p>
          <a:p>
            <a:pPr marL="0" indent="0">
              <a:buNone/>
            </a:pPr>
            <a:r>
              <a:rPr lang="en-US" dirty="0"/>
              <a:t>If the game does well, a sequel (Return to The Bunker 2106) is planned for August/December next year, this will feature some of the original characters returning with their partners/family and rescuing the rest of the underground citizens…...</a:t>
            </a:r>
            <a:endParaRPr lang="en-GB" dirty="0"/>
          </a:p>
        </p:txBody>
      </p:sp>
    </p:spTree>
    <p:extLst>
      <p:ext uri="{BB962C8B-B14F-4D97-AF65-F5344CB8AC3E}">
        <p14:creationId xmlns:p14="http://schemas.microsoft.com/office/powerpoint/2010/main" val="19635144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5000" b="-5000"/>
          </a:stretch>
        </a:blipFill>
        <a:effectLst/>
      </p:bgPr>
    </p:bg>
    <p:spTree>
      <p:nvGrpSpPr>
        <p:cNvPr id="1" name="">
          <a:extLst>
            <a:ext uri="{FF2B5EF4-FFF2-40B4-BE49-F238E27FC236}">
              <a16:creationId xmlns:a16="http://schemas.microsoft.com/office/drawing/2014/main" id="{E89132EF-63EA-A3A8-CF85-674F070D3A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BA64B2-3ADD-36C4-B952-E79DE8CEAE48}"/>
              </a:ext>
            </a:extLst>
          </p:cNvPr>
          <p:cNvSpPr>
            <a:spLocks noGrp="1"/>
          </p:cNvSpPr>
          <p:nvPr>
            <p:ph type="title"/>
          </p:nvPr>
        </p:nvSpPr>
        <p:spPr/>
        <p:txBody>
          <a:bodyPr/>
          <a:lstStyle/>
          <a:p>
            <a:r>
              <a:rPr lang="en-GB" dirty="0"/>
              <a:t>Project Future</a:t>
            </a:r>
          </a:p>
        </p:txBody>
      </p:sp>
      <p:sp>
        <p:nvSpPr>
          <p:cNvPr id="3" name="Content Placeholder 2">
            <a:extLst>
              <a:ext uri="{FF2B5EF4-FFF2-40B4-BE49-F238E27FC236}">
                <a16:creationId xmlns:a16="http://schemas.microsoft.com/office/drawing/2014/main" id="{4ADE489A-976B-E4E1-BE3A-EAA3D55714DC}"/>
              </a:ext>
            </a:extLst>
          </p:cNvPr>
          <p:cNvSpPr>
            <a:spLocks noGrp="1"/>
          </p:cNvSpPr>
          <p:nvPr>
            <p:ph idx="1"/>
          </p:nvPr>
        </p:nvSpPr>
        <p:spPr>
          <a:xfrm>
            <a:off x="838200" y="1690688"/>
            <a:ext cx="10515600" cy="4078741"/>
          </a:xfrm>
          <a:noFill/>
        </p:spPr>
        <p:txBody>
          <a:bodyPr>
            <a:normAutofit/>
          </a:bodyPr>
          <a:lstStyle/>
          <a:p>
            <a:pPr marL="0" indent="0">
              <a:buNone/>
            </a:pPr>
            <a:r>
              <a:rPr lang="en-US" dirty="0"/>
              <a:t>Research has been made into funding from Creative Wales[4], Media Cymru[5], and </a:t>
            </a:r>
            <a:r>
              <a:rPr lang="en-US" dirty="0" err="1"/>
              <a:t>Tramshed</a:t>
            </a:r>
            <a:r>
              <a:rPr lang="en-US" dirty="0"/>
              <a:t> Tech[6].  However, it is hard to find funding for a startup with no employees and no previous commercial releases.</a:t>
            </a:r>
          </a:p>
          <a:p>
            <a:pPr marL="0" indent="0">
              <a:buNone/>
            </a:pPr>
            <a:endParaRPr lang="en-US" dirty="0"/>
          </a:p>
          <a:p>
            <a:pPr marL="0" indent="0">
              <a:buNone/>
            </a:pPr>
            <a:r>
              <a:rPr lang="en-US" dirty="0"/>
              <a:t>I’m looking for funding that would allow me to work full time on the game, create an online lobby for multiplayer without a LAN connection, and commission voice actors, etc.</a:t>
            </a:r>
          </a:p>
        </p:txBody>
      </p:sp>
    </p:spTree>
    <p:extLst>
      <p:ext uri="{BB962C8B-B14F-4D97-AF65-F5344CB8AC3E}">
        <p14:creationId xmlns:p14="http://schemas.microsoft.com/office/powerpoint/2010/main" val="32728785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82A15F46-C798-9A73-D540-22050C1273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E81E04-1FBA-37DA-4C77-4A31B65EE6D6}"/>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F059B1A0-5585-8BA6-8484-6618FD3996D6}"/>
              </a:ext>
            </a:extLst>
          </p:cNvPr>
          <p:cNvSpPr>
            <a:spLocks noGrp="1"/>
          </p:cNvSpPr>
          <p:nvPr>
            <p:ph idx="1"/>
          </p:nvPr>
        </p:nvSpPr>
        <p:spPr/>
        <p:txBody>
          <a:bodyPr/>
          <a:lstStyle/>
          <a:p>
            <a:pPr marL="0" indent="0">
              <a:buNone/>
            </a:pPr>
            <a:r>
              <a:rPr lang="en-US" dirty="0"/>
              <a:t>I feel that the project has </a:t>
            </a:r>
            <a:r>
              <a:rPr lang="en-US"/>
              <a:t>achieved the </a:t>
            </a:r>
            <a:r>
              <a:rPr lang="en-US" dirty="0"/>
              <a:t>intended outcome and has been an excellent learning experience.</a:t>
            </a:r>
          </a:p>
          <a:p>
            <a:pPr marL="0" indent="0">
              <a:buNone/>
            </a:pPr>
            <a:endParaRPr lang="en-US" dirty="0"/>
          </a:p>
          <a:p>
            <a:pPr marL="0" indent="0">
              <a:buNone/>
            </a:pPr>
            <a:r>
              <a:rPr lang="en-US" dirty="0"/>
              <a:t>Feedback from playtesting has aligned with my previous research, although the test userbase was limited.</a:t>
            </a:r>
            <a:endParaRPr lang="en-GB" dirty="0"/>
          </a:p>
        </p:txBody>
      </p:sp>
    </p:spTree>
    <p:extLst>
      <p:ext uri="{BB962C8B-B14F-4D97-AF65-F5344CB8AC3E}">
        <p14:creationId xmlns:p14="http://schemas.microsoft.com/office/powerpoint/2010/main" val="3092670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1000"/>
            <a:lum/>
          </a:blip>
          <a:srcRect/>
          <a:stretch>
            <a:fillRect t="-17000" b="-17000"/>
          </a:stretch>
        </a:blipFill>
        <a:effectLst/>
      </p:bgPr>
    </p:bg>
    <p:spTree>
      <p:nvGrpSpPr>
        <p:cNvPr id="1" name="">
          <a:extLst>
            <a:ext uri="{FF2B5EF4-FFF2-40B4-BE49-F238E27FC236}">
              <a16:creationId xmlns:a16="http://schemas.microsoft.com/office/drawing/2014/main" id="{D63E3939-7802-B4B2-508A-CBCEF03CCA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41EE0E-6942-2261-6F59-B25BEDCDBDAC}"/>
              </a:ext>
            </a:extLst>
          </p:cNvPr>
          <p:cNvSpPr>
            <a:spLocks noGrp="1"/>
          </p:cNvSpPr>
          <p:nvPr>
            <p:ph type="title"/>
          </p:nvPr>
        </p:nvSpPr>
        <p:spPr/>
        <p:txBody>
          <a:bodyPr/>
          <a:lstStyle/>
          <a:p>
            <a:r>
              <a:rPr lang="en-GB" dirty="0"/>
              <a:t>Demo and Questions</a:t>
            </a:r>
          </a:p>
        </p:txBody>
      </p:sp>
      <p:sp>
        <p:nvSpPr>
          <p:cNvPr id="3" name="Content Placeholder 2">
            <a:extLst>
              <a:ext uri="{FF2B5EF4-FFF2-40B4-BE49-F238E27FC236}">
                <a16:creationId xmlns:a16="http://schemas.microsoft.com/office/drawing/2014/main" id="{519A6693-3117-BD3C-77C7-439CAFFCD5F5}"/>
              </a:ext>
            </a:extLst>
          </p:cNvPr>
          <p:cNvSpPr>
            <a:spLocks noGrp="1"/>
          </p:cNvSpPr>
          <p:nvPr>
            <p:ph idx="1"/>
          </p:nvPr>
        </p:nvSpPr>
        <p:spPr/>
        <p:txBody>
          <a:bodyPr/>
          <a:lstStyle/>
          <a:p>
            <a:pPr marL="0" indent="0">
              <a:buNone/>
            </a:pPr>
            <a:r>
              <a:rPr lang="en-US" dirty="0"/>
              <a:t>Thank you for listening!</a:t>
            </a:r>
          </a:p>
          <a:p>
            <a:pPr marL="0" indent="0">
              <a:buNone/>
            </a:pPr>
            <a:endParaRPr lang="en-US" dirty="0"/>
          </a:p>
          <a:p>
            <a:pPr marL="0" indent="0">
              <a:buNone/>
            </a:pPr>
            <a:r>
              <a:rPr lang="en-US" dirty="0"/>
              <a:t>I would now like to show you the game first-hand and answer any questions you may have.</a:t>
            </a:r>
            <a:endParaRPr lang="en-GB" dirty="0"/>
          </a:p>
        </p:txBody>
      </p:sp>
    </p:spTree>
    <p:extLst>
      <p:ext uri="{BB962C8B-B14F-4D97-AF65-F5344CB8AC3E}">
        <p14:creationId xmlns:p14="http://schemas.microsoft.com/office/powerpoint/2010/main" val="29100718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D7DCAC-2D1E-95CD-83AC-CECCC6568EAE}"/>
              </a:ext>
            </a:extLst>
          </p:cNvPr>
          <p:cNvSpPr txBox="1"/>
          <p:nvPr/>
        </p:nvSpPr>
        <p:spPr>
          <a:xfrm>
            <a:off x="119743" y="89806"/>
            <a:ext cx="11952514" cy="1019446"/>
          </a:xfrm>
          <a:prstGeom prst="rect">
            <a:avLst/>
          </a:prstGeom>
          <a:noFill/>
        </p:spPr>
        <p:txBody>
          <a:bodyPr wrap="square" rtlCol="0">
            <a:spAutoFit/>
          </a:bodyPr>
          <a:lstStyle/>
          <a:p>
            <a:pPr algn="ctr">
              <a:lnSpc>
                <a:spcPct val="150000"/>
              </a:lnSpc>
              <a:spcBef>
                <a:spcPts val="1800"/>
              </a:spcBef>
              <a:spcAft>
                <a:spcPts val="400"/>
              </a:spcAft>
            </a:pPr>
            <a:r>
              <a:rPr lang="en-GB" sz="1800" b="1" dirty="0">
                <a:solidFill>
                  <a:srgbClr val="000000"/>
                </a:solidFill>
                <a:effectLst/>
                <a:latin typeface="Aptos" panose="020B0004020202020204" pitchFamily="34" charset="0"/>
              </a:rPr>
              <a:t>Appendix A:  Use of Generative AI</a:t>
            </a:r>
            <a:endParaRPr lang="en-GB" sz="1100" b="1" dirty="0">
              <a:solidFill>
                <a:srgbClr val="000000"/>
              </a:solidFill>
              <a:latin typeface="Aptos" panose="020B0004020202020204" pitchFamily="34" charset="0"/>
            </a:endParaRPr>
          </a:p>
          <a:p>
            <a:pPr>
              <a:lnSpc>
                <a:spcPct val="150000"/>
              </a:lnSpc>
              <a:spcBef>
                <a:spcPts val="1800"/>
              </a:spcBef>
              <a:spcAft>
                <a:spcPts val="400"/>
              </a:spcAft>
            </a:pPr>
            <a:r>
              <a:rPr lang="en-GB" sz="1100" dirty="0" err="1">
                <a:solidFill>
                  <a:srgbClr val="000000"/>
                </a:solidFill>
                <a:effectLst/>
                <a:latin typeface="Aptos" panose="020B0004020202020204" pitchFamily="34" charset="0"/>
              </a:rPr>
              <a:t>InvokeAI</a:t>
            </a:r>
            <a:r>
              <a:rPr lang="en-GB" sz="1100" dirty="0">
                <a:solidFill>
                  <a:srgbClr val="000000"/>
                </a:solidFill>
                <a:effectLst/>
                <a:latin typeface="Aptos" panose="020B0004020202020204" pitchFamily="34" charset="0"/>
              </a:rPr>
              <a:t>[7] with stable diffusion[8] models was use</a:t>
            </a:r>
            <a:r>
              <a:rPr lang="en-GB" sz="1100" dirty="0">
                <a:solidFill>
                  <a:srgbClr val="000000"/>
                </a:solidFill>
                <a:latin typeface="Aptos" panose="020B0004020202020204" pitchFamily="34" charset="0"/>
              </a:rPr>
              <a:t>d to create a few textures in the game, these are detailed below:</a:t>
            </a:r>
            <a:endParaRPr lang="en-GB" sz="1100" dirty="0"/>
          </a:p>
        </p:txBody>
      </p:sp>
      <p:graphicFrame>
        <p:nvGraphicFramePr>
          <p:cNvPr id="3" name="Table 2">
            <a:extLst>
              <a:ext uri="{FF2B5EF4-FFF2-40B4-BE49-F238E27FC236}">
                <a16:creationId xmlns:a16="http://schemas.microsoft.com/office/drawing/2014/main" id="{B3B60FD2-7A3D-807B-92E3-729A0D5BC54C}"/>
              </a:ext>
            </a:extLst>
          </p:cNvPr>
          <p:cNvGraphicFramePr>
            <a:graphicFrameLocks noGrp="1"/>
          </p:cNvGraphicFramePr>
          <p:nvPr>
            <p:extLst>
              <p:ext uri="{D42A27DB-BD31-4B8C-83A1-F6EECF244321}">
                <p14:modId xmlns:p14="http://schemas.microsoft.com/office/powerpoint/2010/main" val="603393556"/>
              </p:ext>
            </p:extLst>
          </p:nvPr>
        </p:nvGraphicFramePr>
        <p:xfrm>
          <a:off x="288108" y="1203960"/>
          <a:ext cx="11670939" cy="2560320"/>
        </p:xfrm>
        <a:graphic>
          <a:graphicData uri="http://schemas.openxmlformats.org/drawingml/2006/table">
            <a:tbl>
              <a:tblPr firstRow="1" bandRow="1">
                <a:tableStyleId>{5C22544A-7EE6-4342-B048-85BDC9FD1C3A}</a:tableStyleId>
              </a:tblPr>
              <a:tblGrid>
                <a:gridCol w="2102395">
                  <a:extLst>
                    <a:ext uri="{9D8B030D-6E8A-4147-A177-3AD203B41FA5}">
                      <a16:colId xmlns:a16="http://schemas.microsoft.com/office/drawing/2014/main" val="281322998"/>
                    </a:ext>
                  </a:extLst>
                </a:gridCol>
                <a:gridCol w="4722223">
                  <a:extLst>
                    <a:ext uri="{9D8B030D-6E8A-4147-A177-3AD203B41FA5}">
                      <a16:colId xmlns:a16="http://schemas.microsoft.com/office/drawing/2014/main" val="1313988423"/>
                    </a:ext>
                  </a:extLst>
                </a:gridCol>
                <a:gridCol w="4846321">
                  <a:extLst>
                    <a:ext uri="{9D8B030D-6E8A-4147-A177-3AD203B41FA5}">
                      <a16:colId xmlns:a16="http://schemas.microsoft.com/office/drawing/2014/main" val="3028370453"/>
                    </a:ext>
                  </a:extLst>
                </a:gridCol>
              </a:tblGrid>
              <a:tr h="214086">
                <a:tc>
                  <a:txBody>
                    <a:bodyPr/>
                    <a:lstStyle/>
                    <a:p>
                      <a:r>
                        <a:rPr lang="en-US" sz="1100" dirty="0"/>
                        <a:t>Type</a:t>
                      </a:r>
                      <a:endParaRPr lang="en-GB" sz="1100" dirty="0"/>
                    </a:p>
                  </a:txBody>
                  <a:tcPr/>
                </a:tc>
                <a:tc>
                  <a:txBody>
                    <a:bodyPr/>
                    <a:lstStyle/>
                    <a:p>
                      <a:r>
                        <a:rPr lang="en-US" sz="1100" dirty="0"/>
                        <a:t>Filename in game files</a:t>
                      </a:r>
                      <a:endParaRPr lang="en-GB" sz="1100" dirty="0"/>
                    </a:p>
                  </a:txBody>
                  <a:tcPr/>
                </a:tc>
                <a:tc>
                  <a:txBody>
                    <a:bodyPr/>
                    <a:lstStyle/>
                    <a:p>
                      <a:r>
                        <a:rPr lang="en-US" sz="1100" dirty="0"/>
                        <a:t>Usage description</a:t>
                      </a:r>
                      <a:endParaRPr lang="en-GB" sz="1100" dirty="0"/>
                    </a:p>
                  </a:txBody>
                  <a:tcPr/>
                </a:tc>
                <a:extLst>
                  <a:ext uri="{0D108BD9-81ED-4DB2-BD59-A6C34878D82A}">
                    <a16:rowId xmlns:a16="http://schemas.microsoft.com/office/drawing/2014/main" val="2499550965"/>
                  </a:ext>
                </a:extLst>
              </a:tr>
              <a:tr h="214086">
                <a:tc>
                  <a:txBody>
                    <a:bodyPr/>
                    <a:lstStyle/>
                    <a:p>
                      <a:r>
                        <a:rPr lang="en-US" sz="1100" dirty="0"/>
                        <a:t>Whole Texture</a:t>
                      </a:r>
                      <a:endParaRPr lang="en-GB" sz="1100" dirty="0"/>
                    </a:p>
                  </a:txBody>
                  <a:tcPr/>
                </a:tc>
                <a:tc>
                  <a:txBody>
                    <a:bodyPr/>
                    <a:lstStyle/>
                    <a:p>
                      <a:r>
                        <a:rPr lang="en-GB" sz="1100" dirty="0"/>
                        <a:t>res://textures/level_0/TV_wallpapers/0.png</a:t>
                      </a:r>
                    </a:p>
                    <a:p>
                      <a:r>
                        <a:rPr lang="en-GB" sz="1100" dirty="0"/>
                        <a:t>res://textures/level_0/TV_wallpapers/1.png</a:t>
                      </a:r>
                    </a:p>
                    <a:p>
                      <a:r>
                        <a:rPr lang="en-GB" sz="1100" dirty="0"/>
                        <a:t>res://textures/level_0/TV_wallpapers/2.png</a:t>
                      </a:r>
                    </a:p>
                    <a:p>
                      <a:r>
                        <a:rPr lang="en-GB" sz="1100" dirty="0"/>
                        <a:t>res://textures/level_0/TV_wallpapers/3.png</a:t>
                      </a:r>
                    </a:p>
                  </a:txBody>
                  <a:tcPr/>
                </a:tc>
                <a:tc>
                  <a:txBody>
                    <a:bodyPr/>
                    <a:lstStyle/>
                    <a:p>
                      <a:r>
                        <a:rPr lang="en-US" sz="1100" dirty="0"/>
                        <a:t>TV screen slideshow in first level living room</a:t>
                      </a:r>
                      <a:endParaRPr lang="en-GB" sz="1100" dirty="0"/>
                    </a:p>
                  </a:txBody>
                  <a:tcPr/>
                </a:tc>
                <a:extLst>
                  <a:ext uri="{0D108BD9-81ED-4DB2-BD59-A6C34878D82A}">
                    <a16:rowId xmlns:a16="http://schemas.microsoft.com/office/drawing/2014/main" val="3692091217"/>
                  </a:ext>
                </a:extLst>
              </a:tr>
              <a:tr h="214086">
                <a:tc>
                  <a:txBody>
                    <a:bodyPr/>
                    <a:lstStyle/>
                    <a:p>
                      <a:r>
                        <a:rPr lang="en-US" sz="1100" dirty="0"/>
                        <a:t>Partial Texture</a:t>
                      </a:r>
                    </a:p>
                    <a:p>
                      <a:r>
                        <a:rPr lang="en-US" sz="1100" dirty="0"/>
                        <a:t>(just the posters and photos)</a:t>
                      </a:r>
                      <a:endParaRPr lang="en-GB" sz="1100" dirty="0"/>
                    </a:p>
                  </a:txBody>
                  <a:tcPr/>
                </a:tc>
                <a:tc>
                  <a:txBody>
                    <a:bodyPr/>
                    <a:lstStyle/>
                    <a:p>
                      <a:r>
                        <a:rPr lang="en-GB" sz="1100" dirty="0"/>
                        <a:t>res://textures/level_0/albedo_orm_normal_2/AlbedoOnly_baseColor.png</a:t>
                      </a:r>
                    </a:p>
                  </a:txBody>
                  <a:tcPr/>
                </a:tc>
                <a:tc>
                  <a:txBody>
                    <a:bodyPr/>
                    <a:lstStyle/>
                    <a:p>
                      <a:r>
                        <a:rPr lang="en-US" sz="1100" dirty="0"/>
                        <a:t>Poster and standing photo in first upstairs bedroom, first level</a:t>
                      </a:r>
                      <a:endParaRPr lang="en-GB" sz="1100" dirty="0"/>
                    </a:p>
                  </a:txBody>
                  <a:tcPr/>
                </a:tc>
                <a:extLst>
                  <a:ext uri="{0D108BD9-81ED-4DB2-BD59-A6C34878D82A}">
                    <a16:rowId xmlns:a16="http://schemas.microsoft.com/office/drawing/2014/main" val="406154543"/>
                  </a:ext>
                </a:extLst>
              </a:tr>
              <a:tr h="2140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Partial Texture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(just the posters and photos)</a:t>
                      </a:r>
                      <a:endParaRPr lang="en-GB" sz="1100" dirty="0"/>
                    </a:p>
                  </a:txBody>
                  <a:tcPr/>
                </a:tc>
                <a:tc>
                  <a:txBody>
                    <a:bodyPr/>
                    <a:lstStyle/>
                    <a:p>
                      <a:r>
                        <a:rPr lang="en-GB" sz="1100" dirty="0"/>
                        <a:t>res://textures/level_0/albedo_orm_normal_2/AlbedoOnly_baseColor.png</a:t>
                      </a:r>
                    </a:p>
                  </a:txBody>
                  <a:tcPr/>
                </a:tc>
                <a:tc>
                  <a:txBody>
                    <a:bodyPr/>
                    <a:lstStyle/>
                    <a:p>
                      <a:r>
                        <a:rPr lang="en-US" sz="1100" dirty="0"/>
                        <a:t>Posters in second upstairs bedroom, first level</a:t>
                      </a:r>
                      <a:endParaRPr lang="en-GB" sz="1100" dirty="0"/>
                    </a:p>
                  </a:txBody>
                  <a:tcPr/>
                </a:tc>
                <a:extLst>
                  <a:ext uri="{0D108BD9-81ED-4DB2-BD59-A6C34878D82A}">
                    <a16:rowId xmlns:a16="http://schemas.microsoft.com/office/drawing/2014/main" val="3451387531"/>
                  </a:ext>
                </a:extLst>
              </a:tr>
              <a:tr h="2293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Partial Texture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(just the posters and photos)</a:t>
                      </a:r>
                      <a:endParaRPr lang="en-GB" sz="1100" dirty="0"/>
                    </a:p>
                  </a:txBody>
                  <a:tcPr/>
                </a:tc>
                <a:tc>
                  <a:txBody>
                    <a:bodyPr/>
                    <a:lstStyle/>
                    <a:p>
                      <a:r>
                        <a:rPr lang="en-GB" sz="1100" dirty="0"/>
                        <a:t>res://textures/level_0/albedo_orm_normal_2/AlbedoOnly_baseColor.png</a:t>
                      </a:r>
                    </a:p>
                  </a:txBody>
                  <a:tcPr/>
                </a:tc>
                <a:tc>
                  <a:txBody>
                    <a:bodyPr/>
                    <a:lstStyle/>
                    <a:p>
                      <a:r>
                        <a:rPr lang="en-US" sz="1100" dirty="0"/>
                        <a:t>Standing photos in third upstairs bedroom, first level</a:t>
                      </a:r>
                      <a:endParaRPr lang="en-GB" sz="1100" dirty="0"/>
                    </a:p>
                  </a:txBody>
                  <a:tcPr/>
                </a:tc>
                <a:extLst>
                  <a:ext uri="{0D108BD9-81ED-4DB2-BD59-A6C34878D82A}">
                    <a16:rowId xmlns:a16="http://schemas.microsoft.com/office/drawing/2014/main" val="3598659383"/>
                  </a:ext>
                </a:extLst>
              </a:tr>
              <a:tr h="214086">
                <a:tc>
                  <a:txBody>
                    <a:bodyPr/>
                    <a:lstStyle/>
                    <a:p>
                      <a:r>
                        <a:rPr lang="en-US" sz="1100" dirty="0"/>
                        <a:t>Whole Texture</a:t>
                      </a:r>
                      <a:endParaRPr lang="en-GB" sz="1100" dirty="0"/>
                    </a:p>
                  </a:txBody>
                  <a:tcPr/>
                </a:tc>
                <a:tc>
                  <a:txBody>
                    <a:bodyPr/>
                    <a:lstStyle/>
                    <a:p>
                      <a:r>
                        <a:rPr lang="en-GB" sz="1100" dirty="0"/>
                        <a:t>res://textures/level_1/UV_poster_albedo.png</a:t>
                      </a:r>
                    </a:p>
                  </a:txBody>
                  <a:tcPr/>
                </a:tc>
                <a:tc>
                  <a:txBody>
                    <a:bodyPr/>
                    <a:lstStyle/>
                    <a:p>
                      <a:r>
                        <a:rPr lang="en-US" sz="1100" dirty="0"/>
                        <a:t>Poster in square courtyard in second level</a:t>
                      </a:r>
                      <a:endParaRPr lang="en-GB" sz="1100" dirty="0"/>
                    </a:p>
                  </a:txBody>
                  <a:tcPr/>
                </a:tc>
                <a:extLst>
                  <a:ext uri="{0D108BD9-81ED-4DB2-BD59-A6C34878D82A}">
                    <a16:rowId xmlns:a16="http://schemas.microsoft.com/office/drawing/2014/main" val="909093508"/>
                  </a:ext>
                </a:extLst>
              </a:tr>
            </a:tbl>
          </a:graphicData>
        </a:graphic>
      </p:graphicFrame>
    </p:spTree>
    <p:extLst>
      <p:ext uri="{BB962C8B-B14F-4D97-AF65-F5344CB8AC3E}">
        <p14:creationId xmlns:p14="http://schemas.microsoft.com/office/powerpoint/2010/main" val="26501076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23828-0A25-98A5-F15A-147124FA984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4B33E92-38EA-4370-DB2E-AC0F7126C263}"/>
              </a:ext>
            </a:extLst>
          </p:cNvPr>
          <p:cNvSpPr txBox="1"/>
          <p:nvPr/>
        </p:nvSpPr>
        <p:spPr>
          <a:xfrm>
            <a:off x="119743" y="89806"/>
            <a:ext cx="11952514" cy="1019446"/>
          </a:xfrm>
          <a:prstGeom prst="rect">
            <a:avLst/>
          </a:prstGeom>
          <a:noFill/>
        </p:spPr>
        <p:txBody>
          <a:bodyPr wrap="square" rtlCol="0">
            <a:spAutoFit/>
          </a:bodyPr>
          <a:lstStyle/>
          <a:p>
            <a:pPr algn="ctr">
              <a:lnSpc>
                <a:spcPct val="150000"/>
              </a:lnSpc>
              <a:spcBef>
                <a:spcPts val="1800"/>
              </a:spcBef>
              <a:spcAft>
                <a:spcPts val="400"/>
              </a:spcAft>
            </a:pPr>
            <a:r>
              <a:rPr lang="en-GB" sz="1800" b="1" dirty="0">
                <a:solidFill>
                  <a:srgbClr val="000000"/>
                </a:solidFill>
                <a:effectLst/>
                <a:latin typeface="Aptos" panose="020B0004020202020204" pitchFamily="34" charset="0"/>
              </a:rPr>
              <a:t>Appendix B:  Downloaded Assets</a:t>
            </a:r>
            <a:endParaRPr lang="en-GB" sz="1100" b="1" dirty="0">
              <a:solidFill>
                <a:srgbClr val="000000"/>
              </a:solidFill>
              <a:latin typeface="Aptos" panose="020B0004020202020204" pitchFamily="34" charset="0"/>
            </a:endParaRPr>
          </a:p>
          <a:p>
            <a:pPr>
              <a:lnSpc>
                <a:spcPct val="150000"/>
              </a:lnSpc>
              <a:spcBef>
                <a:spcPts val="1800"/>
              </a:spcBef>
              <a:spcAft>
                <a:spcPts val="400"/>
              </a:spcAft>
            </a:pPr>
            <a:r>
              <a:rPr lang="en-GB" sz="1100" dirty="0">
                <a:solidFill>
                  <a:srgbClr val="000000"/>
                </a:solidFill>
                <a:effectLst/>
                <a:latin typeface="Aptos" panose="020B0004020202020204" pitchFamily="34" charset="0"/>
              </a:rPr>
              <a:t>A few downloaded assets were used in th</a:t>
            </a:r>
            <a:r>
              <a:rPr lang="en-GB" sz="1100" dirty="0">
                <a:solidFill>
                  <a:srgbClr val="000000"/>
                </a:solidFill>
                <a:latin typeface="Aptos" panose="020B0004020202020204" pitchFamily="34" charset="0"/>
              </a:rPr>
              <a:t>e game, these are detailed below:</a:t>
            </a:r>
          </a:p>
        </p:txBody>
      </p:sp>
      <p:graphicFrame>
        <p:nvGraphicFramePr>
          <p:cNvPr id="4" name="Table 3">
            <a:extLst>
              <a:ext uri="{FF2B5EF4-FFF2-40B4-BE49-F238E27FC236}">
                <a16:creationId xmlns:a16="http://schemas.microsoft.com/office/drawing/2014/main" id="{476BF84D-6543-1569-9797-AE2B51623EEE}"/>
              </a:ext>
            </a:extLst>
          </p:cNvPr>
          <p:cNvGraphicFramePr>
            <a:graphicFrameLocks noGrp="1"/>
          </p:cNvGraphicFramePr>
          <p:nvPr>
            <p:extLst>
              <p:ext uri="{D42A27DB-BD31-4B8C-83A1-F6EECF244321}">
                <p14:modId xmlns:p14="http://schemas.microsoft.com/office/powerpoint/2010/main" val="3779020746"/>
              </p:ext>
            </p:extLst>
          </p:nvPr>
        </p:nvGraphicFramePr>
        <p:xfrm>
          <a:off x="268513" y="1261775"/>
          <a:ext cx="11631748" cy="3157209"/>
        </p:xfrm>
        <a:graphic>
          <a:graphicData uri="http://schemas.openxmlformats.org/drawingml/2006/table">
            <a:tbl>
              <a:tblPr firstRow="1" bandRow="1">
                <a:tableStyleId>{5C22544A-7EE6-4342-B048-85BDC9FD1C3A}</a:tableStyleId>
              </a:tblPr>
              <a:tblGrid>
                <a:gridCol w="1233716">
                  <a:extLst>
                    <a:ext uri="{9D8B030D-6E8A-4147-A177-3AD203B41FA5}">
                      <a16:colId xmlns:a16="http://schemas.microsoft.com/office/drawing/2014/main" val="952691224"/>
                    </a:ext>
                  </a:extLst>
                </a:gridCol>
                <a:gridCol w="5636622">
                  <a:extLst>
                    <a:ext uri="{9D8B030D-6E8A-4147-A177-3AD203B41FA5}">
                      <a16:colId xmlns:a16="http://schemas.microsoft.com/office/drawing/2014/main" val="1981543188"/>
                    </a:ext>
                  </a:extLst>
                </a:gridCol>
                <a:gridCol w="2272938">
                  <a:extLst>
                    <a:ext uri="{9D8B030D-6E8A-4147-A177-3AD203B41FA5}">
                      <a16:colId xmlns:a16="http://schemas.microsoft.com/office/drawing/2014/main" val="43569450"/>
                    </a:ext>
                  </a:extLst>
                </a:gridCol>
                <a:gridCol w="2488472">
                  <a:extLst>
                    <a:ext uri="{9D8B030D-6E8A-4147-A177-3AD203B41FA5}">
                      <a16:colId xmlns:a16="http://schemas.microsoft.com/office/drawing/2014/main" val="335511146"/>
                    </a:ext>
                  </a:extLst>
                </a:gridCol>
              </a:tblGrid>
              <a:tr h="261609">
                <a:tc>
                  <a:txBody>
                    <a:bodyPr/>
                    <a:lstStyle/>
                    <a:p>
                      <a:r>
                        <a:rPr lang="en-US" sz="1100" dirty="0"/>
                        <a:t>Type</a:t>
                      </a:r>
                      <a:endParaRPr lang="en-GB" sz="1100" dirty="0"/>
                    </a:p>
                  </a:txBody>
                  <a:tcPr/>
                </a:tc>
                <a:tc>
                  <a:txBody>
                    <a:bodyPr/>
                    <a:lstStyle/>
                    <a:p>
                      <a:r>
                        <a:rPr lang="en-US" sz="1100" dirty="0"/>
                        <a:t>Source</a:t>
                      </a:r>
                      <a:endParaRPr lang="en-GB" sz="1100" dirty="0"/>
                    </a:p>
                  </a:txBody>
                  <a:tcPr/>
                </a:tc>
                <a:tc>
                  <a:txBody>
                    <a:bodyPr/>
                    <a:lstStyle/>
                    <a:p>
                      <a:r>
                        <a:rPr lang="en-US" sz="1100" dirty="0"/>
                        <a:t>Filename in game files</a:t>
                      </a:r>
                      <a:endParaRPr lang="en-GB" sz="1100" dirty="0"/>
                    </a:p>
                  </a:txBody>
                  <a:tcPr/>
                </a:tc>
                <a:tc>
                  <a:txBody>
                    <a:bodyPr/>
                    <a:lstStyle/>
                    <a:p>
                      <a:r>
                        <a:rPr lang="en-US" sz="1100" dirty="0"/>
                        <a:t>Usage description</a:t>
                      </a:r>
                      <a:endParaRPr lang="en-GB" sz="1100" dirty="0"/>
                    </a:p>
                  </a:txBody>
                  <a:tcPr/>
                </a:tc>
                <a:extLst>
                  <a:ext uri="{0D108BD9-81ED-4DB2-BD59-A6C34878D82A}">
                    <a16:rowId xmlns:a16="http://schemas.microsoft.com/office/drawing/2014/main" val="4092791395"/>
                  </a:ext>
                </a:extLst>
              </a:tr>
              <a:tr h="151567">
                <a:tc>
                  <a:txBody>
                    <a:bodyPr/>
                    <a:lstStyle/>
                    <a:p>
                      <a:r>
                        <a:rPr lang="en-US" sz="1100" dirty="0"/>
                        <a:t>Whole Image</a:t>
                      </a:r>
                      <a:endParaRPr lang="en-GB" sz="1100" dirty="0"/>
                    </a:p>
                  </a:txBody>
                  <a:tcPr/>
                </a:tc>
                <a:tc>
                  <a:txBody>
                    <a:bodyPr/>
                    <a:lstStyle/>
                    <a:p>
                      <a:r>
                        <a:rPr lang="en-GB" sz="1100" dirty="0"/>
                        <a:t>Chabad.org, “Does Judaism Believe in the Apocalypse?,” @chabad, Apr. 22, 2018. </a:t>
                      </a:r>
                      <a:r>
                        <a:rPr lang="en-GB" sz="1100" dirty="0">
                          <a:hlinkClick r:id="rId3"/>
                        </a:rPr>
                        <a:t>https://www.chabad.org/library/article_cdo/aid/4006520/jewish/Does-Judaism-Believe-in-the-Apocalypse.htm</a:t>
                      </a:r>
                      <a:r>
                        <a:rPr lang="en-GB" sz="1100" dirty="0"/>
                        <a:t> (accessed Apr. 29, 2025). </a:t>
                      </a:r>
                    </a:p>
                  </a:txBody>
                  <a:tcPr/>
                </a:tc>
                <a:tc>
                  <a:txBody>
                    <a:bodyPr/>
                    <a:lstStyle/>
                    <a:p>
                      <a:r>
                        <a:rPr lang="en-US" sz="1100" dirty="0"/>
                        <a:t>N/A</a:t>
                      </a:r>
                      <a:endParaRPr lang="en-GB" sz="1100" dirty="0"/>
                    </a:p>
                  </a:txBody>
                  <a:tcPr/>
                </a:tc>
                <a:tc>
                  <a:txBody>
                    <a:bodyPr/>
                    <a:lstStyle/>
                    <a:p>
                      <a:r>
                        <a:rPr lang="en-US" sz="1100" dirty="0"/>
                        <a:t>Used as menu background in first playtest.</a:t>
                      </a:r>
                      <a:endParaRPr lang="en-GB" sz="1100" dirty="0"/>
                    </a:p>
                  </a:txBody>
                  <a:tcPr/>
                </a:tc>
                <a:extLst>
                  <a:ext uri="{0D108BD9-81ED-4DB2-BD59-A6C34878D82A}">
                    <a16:rowId xmlns:a16="http://schemas.microsoft.com/office/drawing/2014/main" val="595032370"/>
                  </a:ext>
                </a:extLst>
              </a:tr>
              <a:tr h="151567">
                <a:tc>
                  <a:txBody>
                    <a:bodyPr/>
                    <a:lstStyle/>
                    <a:p>
                      <a:r>
                        <a:rPr lang="en-US" sz="1100" dirty="0"/>
                        <a:t>Whole Image</a:t>
                      </a:r>
                      <a:endParaRPr lang="en-GB" sz="1100" dirty="0"/>
                    </a:p>
                  </a:txBody>
                  <a:tcPr/>
                </a:tc>
                <a:tc>
                  <a:txBody>
                    <a:bodyPr/>
                    <a:lstStyle/>
                    <a:p>
                      <a:r>
                        <a:rPr lang="en-GB" sz="1100" dirty="0"/>
                        <a:t>“heart Vector Icons free download in SVG, PNG Format,” Veryicon.com, 2019. </a:t>
                      </a:r>
                      <a:r>
                        <a:rPr lang="en-GB" sz="1100" dirty="0">
                          <a:hlinkClick r:id="rId4"/>
                        </a:rPr>
                        <a:t>https://www.veryicon.com/icons/miscellaneous/eva-fill/heart-126.html</a:t>
                      </a:r>
                      <a:r>
                        <a:rPr lang="en-GB" sz="1100" dirty="0"/>
                        <a:t> (accessed May 07, 2025).</a:t>
                      </a:r>
                    </a:p>
                  </a:txBody>
                  <a:tcPr/>
                </a:tc>
                <a:tc>
                  <a:txBody>
                    <a:bodyPr/>
                    <a:lstStyle/>
                    <a:p>
                      <a:r>
                        <a:rPr lang="en-GB" sz="1100" dirty="0"/>
                        <a:t>res://textures/ui/heart-126-64.png</a:t>
                      </a:r>
                    </a:p>
                  </a:txBody>
                  <a:tcPr/>
                </a:tc>
                <a:tc>
                  <a:txBody>
                    <a:bodyPr/>
                    <a:lstStyle/>
                    <a:p>
                      <a:r>
                        <a:rPr lang="en-US" sz="1100" dirty="0"/>
                        <a:t>Health icon on HUD.</a:t>
                      </a:r>
                      <a:endParaRPr lang="en-GB" sz="1100" dirty="0"/>
                    </a:p>
                  </a:txBody>
                  <a:tcPr/>
                </a:tc>
                <a:extLst>
                  <a:ext uri="{0D108BD9-81ED-4DB2-BD59-A6C34878D82A}">
                    <a16:rowId xmlns:a16="http://schemas.microsoft.com/office/drawing/2014/main" val="3399040622"/>
                  </a:ext>
                </a:extLst>
              </a:tr>
              <a:tr h="151567">
                <a:tc>
                  <a:txBody>
                    <a:bodyPr/>
                    <a:lstStyle/>
                    <a:p>
                      <a:r>
                        <a:rPr lang="en-US" sz="1100" dirty="0"/>
                        <a:t>Partial Texture</a:t>
                      </a:r>
                      <a:endParaRPr lang="en-GB" sz="1100" dirty="0"/>
                    </a:p>
                  </a:txBody>
                  <a:tcPr/>
                </a:tc>
                <a:tc>
                  <a:txBody>
                    <a:bodyPr/>
                    <a:lstStyle/>
                    <a:p>
                      <a:r>
                        <a:rPr lang="en-GB" sz="1100" dirty="0"/>
                        <a:t>“Free Texture | Cracked stucco,” Texturelabs.org, 2020. </a:t>
                      </a:r>
                      <a:r>
                        <a:rPr lang="en-GB" sz="1100" dirty="0">
                          <a:hlinkClick r:id="rId5"/>
                        </a:rPr>
                        <a:t>https://texturelabs.org/textures/concrete_123/</a:t>
                      </a:r>
                      <a:r>
                        <a:rPr lang="en-GB" sz="1100" dirty="0"/>
                        <a:t> (accessed May 07, 2025).</a:t>
                      </a:r>
                    </a:p>
                  </a:txBody>
                  <a:tcPr/>
                </a:tc>
                <a:tc>
                  <a:txBody>
                    <a:bodyPr/>
                    <a:lstStyle/>
                    <a:p>
                      <a:r>
                        <a:rPr lang="en-GB" sz="1100" dirty="0"/>
                        <a:t>res://textures/level_0/level0_downstairs_floor.png</a:t>
                      </a:r>
                    </a:p>
                  </a:txBody>
                  <a:tcPr/>
                </a:tc>
                <a:tc>
                  <a:txBody>
                    <a:bodyPr/>
                    <a:lstStyle/>
                    <a:p>
                      <a:r>
                        <a:rPr lang="en-US" sz="1100" dirty="0"/>
                        <a:t>Kitchen floor.</a:t>
                      </a:r>
                      <a:endParaRPr lang="en-GB" sz="1100" dirty="0"/>
                    </a:p>
                  </a:txBody>
                  <a:tcPr/>
                </a:tc>
                <a:extLst>
                  <a:ext uri="{0D108BD9-81ED-4DB2-BD59-A6C34878D82A}">
                    <a16:rowId xmlns:a16="http://schemas.microsoft.com/office/drawing/2014/main" val="1106753478"/>
                  </a:ext>
                </a:extLst>
              </a:tr>
              <a:tr h="151567">
                <a:tc>
                  <a:txBody>
                    <a:bodyPr/>
                    <a:lstStyle/>
                    <a:p>
                      <a:r>
                        <a:rPr lang="en-US" sz="1100" dirty="0"/>
                        <a:t>Whole Texture</a:t>
                      </a:r>
                    </a:p>
                    <a:p>
                      <a:r>
                        <a:rPr lang="en-US" sz="1100" dirty="0"/>
                        <a:t>(modified)</a:t>
                      </a:r>
                      <a:endParaRPr lang="en-GB" sz="1100" dirty="0"/>
                    </a:p>
                  </a:txBody>
                  <a:tcPr/>
                </a:tc>
                <a:tc>
                  <a:txBody>
                    <a:bodyPr/>
                    <a:lstStyle/>
                    <a:p>
                      <a:r>
                        <a:rPr lang="en-GB" sz="1100" dirty="0"/>
                        <a:t>“Free Texture | Rough aged wood,” Texturelabs.org, 2020. </a:t>
                      </a:r>
                      <a:r>
                        <a:rPr lang="en-GB" sz="1100" dirty="0">
                          <a:hlinkClick r:id="rId6"/>
                        </a:rPr>
                        <a:t>https://texturelabs.org/textures/wood_127/</a:t>
                      </a:r>
                      <a:r>
                        <a:rPr lang="en-GB" sz="1100" dirty="0"/>
                        <a:t> (accessed May 07, 2025).</a:t>
                      </a:r>
                    </a:p>
                  </a:txBody>
                  <a:tcPr/>
                </a:tc>
                <a:tc>
                  <a:txBody>
                    <a:bodyPr/>
                    <a:lstStyle/>
                    <a:p>
                      <a:r>
                        <a:rPr lang="en-GB" sz="1100" dirty="0"/>
                        <a:t>res://textures/level_0/table.png</a:t>
                      </a:r>
                    </a:p>
                  </a:txBody>
                  <a:tcPr/>
                </a:tc>
                <a:tc>
                  <a:txBody>
                    <a:bodyPr/>
                    <a:lstStyle/>
                    <a:p>
                      <a:r>
                        <a:rPr lang="en-US" sz="1100" dirty="0"/>
                        <a:t>Dining table.</a:t>
                      </a:r>
                      <a:endParaRPr lang="en-GB" sz="1100" dirty="0"/>
                    </a:p>
                  </a:txBody>
                  <a:tcPr/>
                </a:tc>
                <a:extLst>
                  <a:ext uri="{0D108BD9-81ED-4DB2-BD59-A6C34878D82A}">
                    <a16:rowId xmlns:a16="http://schemas.microsoft.com/office/drawing/2014/main" val="957102716"/>
                  </a:ext>
                </a:extLst>
              </a:tr>
              <a:tr h="151567">
                <a:tc>
                  <a:txBody>
                    <a:bodyPr/>
                    <a:lstStyle/>
                    <a:p>
                      <a:r>
                        <a:rPr lang="en-US" sz="1100" dirty="0"/>
                        <a:t>Font</a:t>
                      </a:r>
                      <a:endParaRPr lang="en-GB" sz="1100" dirty="0"/>
                    </a:p>
                  </a:txBody>
                  <a:tcPr/>
                </a:tc>
                <a:tc>
                  <a:txBody>
                    <a:bodyPr/>
                    <a:lstStyle/>
                    <a:p>
                      <a:r>
                        <a:rPr lang="en-GB" sz="1100" dirty="0"/>
                        <a:t>1001 Fonts, “Bad </a:t>
                      </a:r>
                      <a:r>
                        <a:rPr lang="en-GB" sz="1100" dirty="0" err="1"/>
                        <a:t>Suabia</a:t>
                      </a:r>
                      <a:r>
                        <a:rPr lang="en-GB" sz="1100" dirty="0"/>
                        <a:t> Swing Font · 1001 Fonts,” 1001 Fonts, 2015. </a:t>
                      </a:r>
                      <a:r>
                        <a:rPr lang="en-GB" sz="1100" dirty="0">
                          <a:hlinkClick r:id="rId7"/>
                        </a:rPr>
                        <a:t>https://www.1001fonts.com/bad-suabia-swing-font.html</a:t>
                      </a:r>
                      <a:r>
                        <a:rPr lang="en-GB" sz="1100" dirty="0"/>
                        <a:t> (accessed May 07, 2025).</a:t>
                      </a:r>
                    </a:p>
                  </a:txBody>
                  <a:tcPr/>
                </a:tc>
                <a:tc>
                  <a:txBody>
                    <a:bodyPr/>
                    <a:lstStyle/>
                    <a:p>
                      <a:r>
                        <a:rPr lang="en-GB" sz="1100" dirty="0"/>
                        <a:t>res://fonts/bad-suabia-swing.regular.otf</a:t>
                      </a:r>
                    </a:p>
                  </a:txBody>
                  <a:tcPr/>
                </a:tc>
                <a:tc>
                  <a:txBody>
                    <a:bodyPr/>
                    <a:lstStyle/>
                    <a:p>
                      <a:r>
                        <a:rPr lang="en-US" sz="1100" dirty="0"/>
                        <a:t>Title font.</a:t>
                      </a:r>
                      <a:endParaRPr lang="en-GB" sz="1100" dirty="0"/>
                    </a:p>
                  </a:txBody>
                  <a:tcPr/>
                </a:tc>
                <a:extLst>
                  <a:ext uri="{0D108BD9-81ED-4DB2-BD59-A6C34878D82A}">
                    <a16:rowId xmlns:a16="http://schemas.microsoft.com/office/drawing/2014/main" val="2862622463"/>
                  </a:ext>
                </a:extLst>
              </a:tr>
              <a:tr h="151567">
                <a:tc>
                  <a:txBody>
                    <a:bodyPr/>
                    <a:lstStyle/>
                    <a:p>
                      <a:r>
                        <a:rPr lang="en-US" sz="1100" dirty="0"/>
                        <a:t>Font</a:t>
                      </a:r>
                      <a:endParaRPr lang="en-GB" sz="1100" dirty="0"/>
                    </a:p>
                  </a:txBody>
                  <a:tcPr/>
                </a:tc>
                <a:tc>
                  <a:txBody>
                    <a:bodyPr/>
                    <a:lstStyle/>
                    <a:p>
                      <a:r>
                        <a:rPr lang="en-GB" sz="1100" dirty="0"/>
                        <a:t>“SEGMENT16C Font | 1001 Free Fonts,” 1001 Free Fonts, 2025. </a:t>
                      </a:r>
                      <a:r>
                        <a:rPr lang="en-GB" sz="1100" dirty="0">
                          <a:hlinkClick r:id="rId8"/>
                        </a:rPr>
                        <a:t>https://www.1001freefonts.com/segment16c.font</a:t>
                      </a:r>
                      <a:r>
                        <a:rPr lang="en-GB" sz="1100" dirty="0"/>
                        <a:t> (accessed May 07, 2025).</a:t>
                      </a:r>
                    </a:p>
                  </a:txBody>
                  <a:tcPr/>
                </a:tc>
                <a:tc>
                  <a:txBody>
                    <a:bodyPr/>
                    <a:lstStyle/>
                    <a:p>
                      <a:r>
                        <a:rPr lang="fr-FR" sz="1100" dirty="0"/>
                        <a:t>res://fonts/Segment16C Regular.ttf</a:t>
                      </a:r>
                      <a:endParaRPr lang="en-GB" sz="1100" dirty="0"/>
                    </a:p>
                  </a:txBody>
                  <a:tcPr/>
                </a:tc>
                <a:tc>
                  <a:txBody>
                    <a:bodyPr/>
                    <a:lstStyle/>
                    <a:p>
                      <a:r>
                        <a:rPr lang="en-US" sz="1100" dirty="0"/>
                        <a:t>Radiation meter display font.</a:t>
                      </a:r>
                      <a:endParaRPr lang="en-GB" sz="1100" dirty="0"/>
                    </a:p>
                  </a:txBody>
                  <a:tcPr/>
                </a:tc>
                <a:extLst>
                  <a:ext uri="{0D108BD9-81ED-4DB2-BD59-A6C34878D82A}">
                    <a16:rowId xmlns:a16="http://schemas.microsoft.com/office/drawing/2014/main" val="2153202389"/>
                  </a:ext>
                </a:extLst>
              </a:tr>
            </a:tbl>
          </a:graphicData>
        </a:graphic>
      </p:graphicFrame>
    </p:spTree>
    <p:extLst>
      <p:ext uri="{BB962C8B-B14F-4D97-AF65-F5344CB8AC3E}">
        <p14:creationId xmlns:p14="http://schemas.microsoft.com/office/powerpoint/2010/main" val="37141101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F3994-FCB3-4904-07A9-EF2865E8BB6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66F9477-0C19-0203-13F5-A64F4452F9FA}"/>
              </a:ext>
            </a:extLst>
          </p:cNvPr>
          <p:cNvSpPr txBox="1"/>
          <p:nvPr/>
        </p:nvSpPr>
        <p:spPr>
          <a:xfrm>
            <a:off x="119743" y="89806"/>
            <a:ext cx="11952514" cy="6161880"/>
          </a:xfrm>
          <a:prstGeom prst="rect">
            <a:avLst/>
          </a:prstGeom>
          <a:noFill/>
        </p:spPr>
        <p:txBody>
          <a:bodyPr wrap="square" rtlCol="0">
            <a:spAutoFit/>
          </a:bodyPr>
          <a:lstStyle/>
          <a:p>
            <a:pPr>
              <a:lnSpc>
                <a:spcPct val="150000"/>
              </a:lnSpc>
            </a:pPr>
            <a:r>
              <a:rPr lang="en-US" sz="1100" b="1" dirty="0"/>
              <a:t>References:</a:t>
            </a:r>
          </a:p>
          <a:p>
            <a:pPr>
              <a:lnSpc>
                <a:spcPct val="150000"/>
              </a:lnSpc>
            </a:pPr>
            <a:r>
              <a:rPr lang="en-US" sz="1100" dirty="0"/>
              <a:t>[1] </a:t>
            </a:r>
            <a:r>
              <a:rPr lang="en-GB" sz="1100" dirty="0"/>
              <a:t>Google, “Google Forms - create and </a:t>
            </a:r>
            <a:r>
              <a:rPr lang="en-GB" sz="1100" dirty="0" err="1"/>
              <a:t>analyze</a:t>
            </a:r>
            <a:r>
              <a:rPr lang="en-GB" sz="1100" dirty="0"/>
              <a:t> surveys, for free.,” </a:t>
            </a:r>
            <a:r>
              <a:rPr lang="en-GB" sz="1100" i="1" dirty="0"/>
              <a:t>Google.com</a:t>
            </a:r>
            <a:r>
              <a:rPr lang="en-GB" sz="1100" dirty="0"/>
              <a:t>, 2019. </a:t>
            </a:r>
            <a:r>
              <a:rPr lang="en-GB" sz="1100" dirty="0">
                <a:hlinkClick r:id="rId2"/>
              </a:rPr>
              <a:t>https://docs.google.com/forms/</a:t>
            </a:r>
            <a:r>
              <a:rPr lang="en-GB" sz="1100" dirty="0"/>
              <a:t> (accessed May 07, 2025).</a:t>
            </a:r>
            <a:endParaRPr lang="en-US" sz="1100" dirty="0"/>
          </a:p>
          <a:p>
            <a:pPr>
              <a:lnSpc>
                <a:spcPct val="150000"/>
              </a:lnSpc>
            </a:pPr>
            <a:r>
              <a:rPr lang="en-GB" sz="1100" dirty="0"/>
              <a:t>[2] S. Beat, “Fallout 3 dialogue screen,” </a:t>
            </a:r>
            <a:r>
              <a:rPr lang="en-GB" sz="1100" i="1" dirty="0"/>
              <a:t>Flickr</a:t>
            </a:r>
            <a:r>
              <a:rPr lang="en-GB" sz="1100" dirty="0"/>
              <a:t>, May 07, 2025. </a:t>
            </a:r>
            <a:r>
              <a:rPr lang="en-GB" sz="1100" dirty="0">
                <a:hlinkClick r:id="rId3"/>
              </a:rPr>
              <a:t>https://www.flickr.com/photos/beaty/3023926779</a:t>
            </a:r>
            <a:r>
              <a:rPr lang="en-GB" sz="1100" dirty="0"/>
              <a:t> (accessed May 07, 2025).</a:t>
            </a:r>
          </a:p>
          <a:p>
            <a:pPr>
              <a:lnSpc>
                <a:spcPct val="150000"/>
              </a:lnSpc>
            </a:pPr>
            <a:r>
              <a:rPr lang="en-GB" sz="1100" dirty="0"/>
              <a:t>[3] Adobe, “</a:t>
            </a:r>
            <a:r>
              <a:rPr lang="en-GB" sz="1100" dirty="0" err="1"/>
              <a:t>Mixamo</a:t>
            </a:r>
            <a:r>
              <a:rPr lang="en-GB" sz="1100" dirty="0"/>
              <a:t>,” </a:t>
            </a:r>
            <a:r>
              <a:rPr lang="en-GB" sz="1100" i="1" dirty="0" err="1"/>
              <a:t>Mixamo</a:t>
            </a:r>
            <a:r>
              <a:rPr lang="en-GB" sz="1100" dirty="0"/>
              <a:t>, 2019. </a:t>
            </a:r>
            <a:r>
              <a:rPr lang="en-GB" sz="1100" dirty="0">
                <a:hlinkClick r:id="rId4"/>
              </a:rPr>
              <a:t>https://www.mixamo.com/</a:t>
            </a:r>
            <a:r>
              <a:rPr lang="en-GB" sz="1100" dirty="0"/>
              <a:t> (accessed May 07, 2025).</a:t>
            </a:r>
          </a:p>
          <a:p>
            <a:pPr>
              <a:lnSpc>
                <a:spcPct val="150000"/>
              </a:lnSpc>
            </a:pPr>
            <a:r>
              <a:rPr lang="en-US" sz="1100" dirty="0"/>
              <a:t>[4] </a:t>
            </a:r>
            <a:r>
              <a:rPr lang="en-GB" sz="1100" dirty="0"/>
              <a:t>“Homepage | Creative Wales,” </a:t>
            </a:r>
            <a:r>
              <a:rPr lang="en-GB" sz="1100" i="1" dirty="0"/>
              <a:t>www.creative.wales</a:t>
            </a:r>
            <a:r>
              <a:rPr lang="en-GB" sz="1100" dirty="0"/>
              <a:t>. </a:t>
            </a:r>
            <a:r>
              <a:rPr lang="en-GB" sz="1100" dirty="0">
                <a:hlinkClick r:id="rId5"/>
              </a:rPr>
              <a:t>https://www.creative.wales/</a:t>
            </a:r>
            <a:r>
              <a:rPr lang="en-GB" sz="1100" dirty="0"/>
              <a:t> (accessed May 07, 2025).</a:t>
            </a:r>
          </a:p>
          <a:p>
            <a:pPr>
              <a:lnSpc>
                <a:spcPct val="150000"/>
              </a:lnSpc>
            </a:pPr>
            <a:r>
              <a:rPr lang="en-US" sz="1100" dirty="0"/>
              <a:t>[5] </a:t>
            </a:r>
            <a:r>
              <a:rPr lang="en-GB" sz="1100" dirty="0"/>
              <a:t>“Media Cymru - Media innovation in Wales - Research, funding and training,” </a:t>
            </a:r>
            <a:r>
              <a:rPr lang="en-GB" sz="1100" i="1" dirty="0"/>
              <a:t>Media Cymru</a:t>
            </a:r>
            <a:r>
              <a:rPr lang="en-GB" sz="1100" dirty="0"/>
              <a:t>, Aug. 21, 2024. </a:t>
            </a:r>
            <a:r>
              <a:rPr lang="en-GB" sz="1100" dirty="0">
                <a:hlinkClick r:id="rId6"/>
              </a:rPr>
              <a:t>https://media.cymru/</a:t>
            </a:r>
            <a:r>
              <a:rPr lang="en-GB" sz="1100" dirty="0"/>
              <a:t> (accessed May 07, 2025).</a:t>
            </a:r>
            <a:endParaRPr lang="en-US" sz="1100" dirty="0"/>
          </a:p>
          <a:p>
            <a:pPr>
              <a:lnSpc>
                <a:spcPct val="150000"/>
              </a:lnSpc>
            </a:pPr>
            <a:r>
              <a:rPr lang="en-US" sz="1100" dirty="0"/>
              <a:t>[6] </a:t>
            </a:r>
            <a:r>
              <a:rPr lang="en-GB" sz="1100" dirty="0"/>
              <a:t>T. Tech, “</a:t>
            </a:r>
            <a:r>
              <a:rPr lang="en-GB" sz="1100" dirty="0" err="1"/>
              <a:t>Tramshed</a:t>
            </a:r>
            <a:r>
              <a:rPr lang="en-GB" sz="1100" dirty="0"/>
              <a:t> Tech | Space to Innovate in Wales | Home,” </a:t>
            </a:r>
            <a:r>
              <a:rPr lang="en-GB" sz="1100" i="1" dirty="0"/>
              <a:t>www.tramshedtech.co.uk</a:t>
            </a:r>
            <a:r>
              <a:rPr lang="en-GB" sz="1100" dirty="0"/>
              <a:t>. </a:t>
            </a:r>
            <a:r>
              <a:rPr lang="en-GB" sz="1100" dirty="0">
                <a:hlinkClick r:id="rId7"/>
              </a:rPr>
              <a:t>https://www.tramshedtech.co.uk/</a:t>
            </a:r>
            <a:r>
              <a:rPr lang="en-GB" sz="1100" dirty="0"/>
              <a:t> (accessed Apr. 29, 2025).</a:t>
            </a:r>
            <a:endParaRPr lang="en-US" sz="1100" dirty="0"/>
          </a:p>
          <a:p>
            <a:pPr>
              <a:lnSpc>
                <a:spcPct val="150000"/>
              </a:lnSpc>
            </a:pPr>
            <a:r>
              <a:rPr lang="en-US" sz="1100" dirty="0"/>
              <a:t>[7] </a:t>
            </a:r>
            <a:r>
              <a:rPr lang="en-GB" sz="1100" dirty="0"/>
              <a:t>“Invoke | Generative AI Platform for Creative Production,” </a:t>
            </a:r>
            <a:r>
              <a:rPr lang="en-GB" sz="1100" i="1" dirty="0"/>
              <a:t>Invoke.com</a:t>
            </a:r>
            <a:r>
              <a:rPr lang="en-GB" sz="1100" dirty="0"/>
              <a:t>, 2025. </a:t>
            </a:r>
            <a:r>
              <a:rPr lang="en-GB" sz="1100" dirty="0">
                <a:hlinkClick r:id="rId8"/>
              </a:rPr>
              <a:t>https://www.invoke.com/</a:t>
            </a:r>
            <a:r>
              <a:rPr lang="en-GB" sz="1100" dirty="0"/>
              <a:t> (accessed Apr. 29, 2025).</a:t>
            </a:r>
            <a:endParaRPr lang="en-US" sz="1100" dirty="0"/>
          </a:p>
          <a:p>
            <a:pPr>
              <a:lnSpc>
                <a:spcPct val="150000"/>
              </a:lnSpc>
            </a:pPr>
            <a:r>
              <a:rPr lang="en-US" sz="1100" dirty="0"/>
              <a:t>[8] </a:t>
            </a:r>
            <a:r>
              <a:rPr lang="en-GB" sz="1100" dirty="0"/>
              <a:t>“Stability AI Image Models,” </a:t>
            </a:r>
            <a:r>
              <a:rPr lang="en-GB" sz="1100" i="1" dirty="0"/>
              <a:t>Stability AI</a:t>
            </a:r>
            <a:r>
              <a:rPr lang="en-GB" sz="1100" dirty="0"/>
              <a:t>. </a:t>
            </a:r>
            <a:r>
              <a:rPr lang="en-GB" sz="1100" dirty="0">
                <a:hlinkClick r:id="rId9"/>
              </a:rPr>
              <a:t>https://stability.ai/stable-image</a:t>
            </a:r>
            <a:r>
              <a:rPr lang="en-GB" sz="1100" dirty="0"/>
              <a:t> (accessed Apr. 29, 2025). </a:t>
            </a:r>
            <a:endParaRPr lang="en-US" sz="1100" dirty="0"/>
          </a:p>
          <a:p>
            <a:pPr>
              <a:lnSpc>
                <a:spcPct val="150000"/>
              </a:lnSpc>
            </a:pPr>
            <a:r>
              <a:rPr lang="en-GB" sz="1100" b="1" dirty="0"/>
              <a:t>Software:</a:t>
            </a:r>
            <a:endParaRPr lang="en-GB" sz="1100" dirty="0"/>
          </a:p>
          <a:p>
            <a:pPr>
              <a:lnSpc>
                <a:spcPct val="150000"/>
              </a:lnSpc>
            </a:pPr>
            <a:r>
              <a:rPr lang="en-GB" sz="1100" dirty="0"/>
              <a:t>Godot Engine, “Godot Engine - Free and open source 2D and 3D game engine,” Godotengine.org, 2019. </a:t>
            </a:r>
            <a:r>
              <a:rPr lang="en-GB" sz="1100" dirty="0">
                <a:hlinkClick r:id="rId10"/>
              </a:rPr>
              <a:t>https://godotengine.org/</a:t>
            </a:r>
            <a:r>
              <a:rPr lang="en-GB" sz="1100" dirty="0"/>
              <a:t> (accessed Apr. 29, 2025). </a:t>
            </a:r>
          </a:p>
          <a:p>
            <a:pPr>
              <a:lnSpc>
                <a:spcPct val="150000"/>
              </a:lnSpc>
            </a:pPr>
            <a:r>
              <a:rPr lang="en-GB" sz="1100" dirty="0"/>
              <a:t>Blender Foundation, “Home of the Blender Project - Free and Open 3D Creation Software,” blender.org, 2019. </a:t>
            </a:r>
            <a:r>
              <a:rPr lang="en-GB" sz="1100" dirty="0">
                <a:hlinkClick r:id="rId11"/>
              </a:rPr>
              <a:t>https://www.blender.org/</a:t>
            </a:r>
            <a:r>
              <a:rPr lang="en-GB" sz="1100" dirty="0"/>
              <a:t> (accessed Apr. 29, 2025). </a:t>
            </a:r>
          </a:p>
          <a:p>
            <a:pPr>
              <a:lnSpc>
                <a:spcPct val="150000"/>
              </a:lnSpc>
            </a:pPr>
            <a:r>
              <a:rPr lang="en-GB" sz="1100" dirty="0"/>
              <a:t>Adobe, “3D painting software for texturing - Adobe Substance 3D,” Adobe.com, 2024. </a:t>
            </a:r>
            <a:r>
              <a:rPr lang="en-GB" sz="1100" dirty="0">
                <a:hlinkClick r:id="rId12"/>
              </a:rPr>
              <a:t>https://www.adobe.com/uk/products/substance3d/apps/painter.html</a:t>
            </a:r>
            <a:r>
              <a:rPr lang="en-GB" sz="1100" dirty="0"/>
              <a:t> (accessed Apr. 29, 2025). </a:t>
            </a:r>
          </a:p>
          <a:p>
            <a:pPr>
              <a:lnSpc>
                <a:spcPct val="150000"/>
              </a:lnSpc>
            </a:pPr>
            <a:r>
              <a:rPr lang="en-GB" sz="1100" dirty="0"/>
              <a:t>Adobe, “Buy Adobe Photoshop | Best photo, image, and design editing software,” www.adobe.com, 2023. </a:t>
            </a:r>
            <a:r>
              <a:rPr lang="en-GB" sz="1100" dirty="0">
                <a:hlinkClick r:id="rId13"/>
              </a:rPr>
              <a:t>https://www.adobe.com/uk/products/photoshop.html</a:t>
            </a:r>
            <a:r>
              <a:rPr lang="en-GB" sz="1100" dirty="0"/>
              <a:t> (accessed Apr. 29, 2025).  </a:t>
            </a:r>
          </a:p>
          <a:p>
            <a:pPr>
              <a:lnSpc>
                <a:spcPct val="150000"/>
              </a:lnSpc>
            </a:pPr>
            <a:r>
              <a:rPr lang="en-GB" sz="1100" dirty="0"/>
              <a:t>“Invoke | Generative AI Platform for Creative Production,” </a:t>
            </a:r>
            <a:r>
              <a:rPr lang="en-GB" sz="1100" i="1" dirty="0"/>
              <a:t>Invoke.com</a:t>
            </a:r>
            <a:r>
              <a:rPr lang="en-GB" sz="1100" dirty="0"/>
              <a:t>, 2025. </a:t>
            </a:r>
            <a:r>
              <a:rPr lang="en-GB" sz="1100" dirty="0">
                <a:hlinkClick r:id="rId8"/>
              </a:rPr>
              <a:t>https://www.invoke.com/</a:t>
            </a:r>
            <a:r>
              <a:rPr lang="en-GB" sz="1100" dirty="0"/>
              <a:t> (accessed Apr. 29, 2025).</a:t>
            </a:r>
          </a:p>
          <a:p>
            <a:pPr>
              <a:lnSpc>
                <a:spcPct val="150000"/>
              </a:lnSpc>
            </a:pPr>
            <a:r>
              <a:rPr lang="en-GB" sz="1100" dirty="0"/>
              <a:t>“Stability AI Image Models,” </a:t>
            </a:r>
            <a:r>
              <a:rPr lang="en-GB" sz="1100" i="1" dirty="0"/>
              <a:t>Stability AI</a:t>
            </a:r>
            <a:r>
              <a:rPr lang="en-GB" sz="1100" dirty="0"/>
              <a:t>. </a:t>
            </a:r>
            <a:r>
              <a:rPr lang="en-GB" sz="1100" dirty="0">
                <a:hlinkClick r:id="rId9"/>
              </a:rPr>
              <a:t>https://stability.ai/stable-image</a:t>
            </a:r>
            <a:r>
              <a:rPr lang="en-GB" sz="1100" dirty="0"/>
              <a:t> (accessed Apr. 29, 2025). </a:t>
            </a:r>
          </a:p>
          <a:p>
            <a:pPr>
              <a:lnSpc>
                <a:spcPct val="150000"/>
              </a:lnSpc>
            </a:pPr>
            <a:r>
              <a:rPr lang="en-GB" sz="1100" dirty="0"/>
              <a:t>Procreate, “Procreate® – Sketch, Paint, Create.,” </a:t>
            </a:r>
            <a:r>
              <a:rPr lang="en-GB" sz="1100" i="1" dirty="0"/>
              <a:t>Procreate</a:t>
            </a:r>
            <a:r>
              <a:rPr lang="en-GB" sz="1100" dirty="0"/>
              <a:t>, 2024. </a:t>
            </a:r>
            <a:r>
              <a:rPr lang="en-GB" sz="1100" dirty="0">
                <a:hlinkClick r:id="rId14"/>
              </a:rPr>
              <a:t>https://procreate.com/</a:t>
            </a:r>
            <a:r>
              <a:rPr lang="en-GB" sz="1100" dirty="0"/>
              <a:t> (accessed Apr. 29, 2025). </a:t>
            </a:r>
          </a:p>
          <a:p>
            <a:pPr>
              <a:lnSpc>
                <a:spcPct val="150000"/>
              </a:lnSpc>
            </a:pPr>
            <a:r>
              <a:rPr lang="en-GB" sz="1100" dirty="0"/>
              <a:t>“Godot Jolt - Godot Asset Library,” Godotengine.org, 2025. </a:t>
            </a:r>
            <a:r>
              <a:rPr lang="en-GB" sz="1100" dirty="0">
                <a:hlinkClick r:id="rId15"/>
              </a:rPr>
              <a:t>https://godotengine.org/asset-library/asset/1918</a:t>
            </a:r>
            <a:r>
              <a:rPr lang="en-GB" sz="1100" dirty="0"/>
              <a:t> (accessed Apr. 29, 2025).</a:t>
            </a:r>
          </a:p>
          <a:p>
            <a:pPr>
              <a:lnSpc>
                <a:spcPct val="150000"/>
              </a:lnSpc>
            </a:pPr>
            <a:r>
              <a:rPr lang="en-GB" sz="1100" dirty="0"/>
              <a:t>Microsoft, “Visual Studio Code,” Visualstudio.com, 2024. </a:t>
            </a:r>
            <a:r>
              <a:rPr lang="en-GB" sz="1100" dirty="0">
                <a:hlinkClick r:id="rId16"/>
              </a:rPr>
              <a:t>https://code.visualstudio.com/</a:t>
            </a:r>
            <a:r>
              <a:rPr lang="en-GB" sz="1100" dirty="0"/>
              <a:t> (accessed Apr. 29, 2025). </a:t>
            </a:r>
          </a:p>
          <a:p>
            <a:pPr>
              <a:lnSpc>
                <a:spcPct val="150000"/>
              </a:lnSpc>
            </a:pPr>
            <a:r>
              <a:rPr lang="en-GB" sz="1100" dirty="0"/>
              <a:t>W. Deegan, “</a:t>
            </a:r>
            <a:r>
              <a:rPr lang="en-GB" sz="1100" dirty="0" err="1"/>
              <a:t>SCons</a:t>
            </a:r>
            <a:r>
              <a:rPr lang="en-GB" sz="1100" dirty="0"/>
              <a:t>: A software construction tool,” </a:t>
            </a:r>
            <a:r>
              <a:rPr lang="en-GB" sz="1100" dirty="0" err="1"/>
              <a:t>SCons</a:t>
            </a:r>
            <a:r>
              <a:rPr lang="en-GB" sz="1100" dirty="0"/>
              <a:t>, 2025. </a:t>
            </a:r>
            <a:r>
              <a:rPr lang="en-GB" sz="1100" dirty="0">
                <a:hlinkClick r:id="rId17"/>
              </a:rPr>
              <a:t>https://scons.org/</a:t>
            </a:r>
            <a:r>
              <a:rPr lang="en-GB" sz="1100" dirty="0"/>
              <a:t> (accessed Apr. 29, 2025).</a:t>
            </a:r>
          </a:p>
          <a:p>
            <a:pPr>
              <a:lnSpc>
                <a:spcPct val="150000"/>
              </a:lnSpc>
            </a:pPr>
            <a:r>
              <a:rPr lang="en-GB" sz="1100" dirty="0"/>
              <a:t>GitHub, “GitHub,” GitHub, 2025. </a:t>
            </a:r>
            <a:r>
              <a:rPr lang="en-GB" sz="1100" dirty="0">
                <a:hlinkClick r:id="rId18"/>
              </a:rPr>
              <a:t>https://github.com/</a:t>
            </a:r>
            <a:r>
              <a:rPr lang="en-GB" sz="1100" dirty="0"/>
              <a:t> (accessed Apr. 29, 2025). </a:t>
            </a:r>
          </a:p>
          <a:p>
            <a:pPr>
              <a:lnSpc>
                <a:spcPct val="150000"/>
              </a:lnSpc>
            </a:pPr>
            <a:r>
              <a:rPr lang="en-GB" sz="1100" dirty="0"/>
              <a:t>“Download GitHub Desktop,” GitHub Desktop, 2024. </a:t>
            </a:r>
            <a:r>
              <a:rPr lang="en-GB" sz="1100" dirty="0">
                <a:hlinkClick r:id="rId19"/>
              </a:rPr>
              <a:t>https://desktop.github.com/download/</a:t>
            </a:r>
            <a:r>
              <a:rPr lang="en-GB" sz="1100" dirty="0"/>
              <a:t> (accessed Apr. 29, 2025).</a:t>
            </a:r>
          </a:p>
          <a:p>
            <a:pPr>
              <a:lnSpc>
                <a:spcPct val="150000"/>
              </a:lnSpc>
            </a:pPr>
            <a:r>
              <a:rPr lang="en-GB" sz="1100" dirty="0"/>
              <a:t>Google, “Google Forms - create and </a:t>
            </a:r>
            <a:r>
              <a:rPr lang="en-GB" sz="1100" dirty="0" err="1"/>
              <a:t>analyze</a:t>
            </a:r>
            <a:r>
              <a:rPr lang="en-GB" sz="1100" dirty="0"/>
              <a:t> surveys, for free.,” Google.com, 2019. </a:t>
            </a:r>
            <a:r>
              <a:rPr lang="en-GB" sz="1100" dirty="0">
                <a:hlinkClick r:id="rId2"/>
              </a:rPr>
              <a:t>https://docs.google.com/forms/</a:t>
            </a:r>
            <a:r>
              <a:rPr lang="en-GB" sz="1100" dirty="0"/>
              <a:t> (accessed Apr. 29, 2025). </a:t>
            </a:r>
          </a:p>
          <a:p>
            <a:pPr>
              <a:lnSpc>
                <a:spcPct val="150000"/>
              </a:lnSpc>
              <a:buNone/>
            </a:pPr>
            <a:r>
              <a:rPr lang="en-GB" sz="1100" dirty="0">
                <a:solidFill>
                  <a:srgbClr val="000000"/>
                </a:solidFill>
                <a:effectLst/>
              </a:rPr>
              <a:t>Apple, “GarageBand for Mac,” </a:t>
            </a:r>
            <a:r>
              <a:rPr lang="en-GB" sz="1100" i="1" dirty="0">
                <a:solidFill>
                  <a:srgbClr val="000000"/>
                </a:solidFill>
                <a:effectLst/>
              </a:rPr>
              <a:t>Apple (United Kingdom)</a:t>
            </a:r>
            <a:r>
              <a:rPr lang="en-GB" sz="1100" dirty="0">
                <a:solidFill>
                  <a:srgbClr val="000000"/>
                </a:solidFill>
                <a:effectLst/>
              </a:rPr>
              <a:t>, 2025. </a:t>
            </a:r>
            <a:r>
              <a:rPr lang="en-GB" sz="1100" dirty="0">
                <a:solidFill>
                  <a:srgbClr val="000000"/>
                </a:solidFill>
                <a:effectLst/>
                <a:hlinkClick r:id="rId20"/>
              </a:rPr>
              <a:t>https://www.apple.com/uk/mac/garageband/</a:t>
            </a:r>
            <a:r>
              <a:rPr lang="en-GB" sz="1100" dirty="0">
                <a:solidFill>
                  <a:srgbClr val="000000"/>
                </a:solidFill>
                <a:effectLst/>
              </a:rPr>
              <a:t> </a:t>
            </a:r>
            <a:r>
              <a:rPr lang="en-GB" sz="1100" dirty="0"/>
              <a:t>(accessed Apr. 29, 2025). </a:t>
            </a:r>
            <a:endParaRPr lang="en-GB" sz="1100" dirty="0">
              <a:solidFill>
                <a:srgbClr val="000000"/>
              </a:solidFill>
              <a:effectLst/>
            </a:endParaRPr>
          </a:p>
        </p:txBody>
      </p:sp>
    </p:spTree>
    <p:extLst>
      <p:ext uri="{BB962C8B-B14F-4D97-AF65-F5344CB8AC3E}">
        <p14:creationId xmlns:p14="http://schemas.microsoft.com/office/powerpoint/2010/main" val="42833106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434DA-8BB7-CA4E-A69E-5F823430DD9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02BB9E0-B17D-CCFA-CFDD-465957FEB19B}"/>
              </a:ext>
            </a:extLst>
          </p:cNvPr>
          <p:cNvSpPr txBox="1"/>
          <p:nvPr/>
        </p:nvSpPr>
        <p:spPr>
          <a:xfrm>
            <a:off x="119743" y="89806"/>
            <a:ext cx="11952514" cy="6669711"/>
          </a:xfrm>
          <a:prstGeom prst="rect">
            <a:avLst/>
          </a:prstGeom>
          <a:noFill/>
        </p:spPr>
        <p:txBody>
          <a:bodyPr wrap="square" rtlCol="0">
            <a:spAutoFit/>
          </a:bodyPr>
          <a:lstStyle/>
          <a:p>
            <a:pPr>
              <a:lnSpc>
                <a:spcPct val="150000"/>
              </a:lnSpc>
            </a:pPr>
            <a:r>
              <a:rPr lang="en-GB" sz="1100" b="1" dirty="0"/>
              <a:t>Bibliography:</a:t>
            </a:r>
            <a:endParaRPr lang="en-GB" sz="1100" dirty="0">
              <a:solidFill>
                <a:srgbClr val="000000"/>
              </a:solidFill>
              <a:effectLst/>
            </a:endParaRPr>
          </a:p>
          <a:p>
            <a:pPr>
              <a:lnSpc>
                <a:spcPct val="150000"/>
              </a:lnSpc>
            </a:pPr>
            <a:r>
              <a:rPr lang="en-GB" sz="1100" dirty="0">
                <a:solidFill>
                  <a:srgbClr val="000000"/>
                </a:solidFill>
                <a:effectLst/>
              </a:rPr>
              <a:t>“Godot Docs – stable branch — Godot Engine (stable) documentation in English,” </a:t>
            </a:r>
            <a:r>
              <a:rPr lang="en-GB" sz="1100" i="1" dirty="0">
                <a:solidFill>
                  <a:srgbClr val="000000"/>
                </a:solidFill>
                <a:effectLst/>
              </a:rPr>
              <a:t>docs.godotengine.org</a:t>
            </a:r>
            <a:r>
              <a:rPr lang="en-GB" sz="1100" dirty="0">
                <a:solidFill>
                  <a:srgbClr val="000000"/>
                </a:solidFill>
                <a:effectLst/>
              </a:rPr>
              <a:t>. </a:t>
            </a:r>
            <a:r>
              <a:rPr lang="en-GB" sz="1100" dirty="0">
                <a:solidFill>
                  <a:srgbClr val="000000"/>
                </a:solidFill>
                <a:effectLst/>
                <a:hlinkClick r:id="rId2"/>
              </a:rPr>
              <a:t>https://docs.godotengine.org/en/stable/</a:t>
            </a:r>
            <a:r>
              <a:rPr lang="en-GB" sz="1100" dirty="0">
                <a:solidFill>
                  <a:srgbClr val="000000"/>
                </a:solidFill>
                <a:effectLst/>
              </a:rPr>
              <a:t> </a:t>
            </a:r>
            <a:r>
              <a:rPr lang="en-GB" sz="1100" dirty="0"/>
              <a:t>(accessed May 07, 2025).</a:t>
            </a:r>
          </a:p>
          <a:p>
            <a:pPr>
              <a:lnSpc>
                <a:spcPct val="150000"/>
              </a:lnSpc>
            </a:pPr>
            <a:r>
              <a:rPr lang="en-GB" sz="1100" dirty="0"/>
              <a:t>S. Rogers, Level Up: The Guide to Great Video Game Design, 2nd ed., Chichester: Wiley, 2014</a:t>
            </a:r>
          </a:p>
          <a:p>
            <a:pPr>
              <a:lnSpc>
                <a:spcPct val="150000"/>
              </a:lnSpc>
            </a:pPr>
            <a:r>
              <a:rPr lang="en-GB" sz="1100" dirty="0"/>
              <a:t>S. Swink, GAME FEEL : a game designer’s guide to virtual sensation. Morgan Kaufmann, 2017.</a:t>
            </a:r>
          </a:p>
          <a:p>
            <a:pPr>
              <a:lnSpc>
                <a:spcPct val="150000"/>
              </a:lnSpc>
            </a:pPr>
            <a:r>
              <a:rPr lang="en-GB" sz="1100" dirty="0"/>
              <a:t>E. Adams, Fundamentals of game design, 3rd ed. Berkeley, Ca: New Riders, 2014.</a:t>
            </a:r>
            <a:endParaRPr lang="en-GB" sz="1100" dirty="0">
              <a:solidFill>
                <a:srgbClr val="000000"/>
              </a:solidFill>
              <a:effectLst/>
            </a:endParaRPr>
          </a:p>
          <a:p>
            <a:pPr>
              <a:lnSpc>
                <a:spcPct val="150000"/>
              </a:lnSpc>
              <a:buNone/>
            </a:pPr>
            <a:r>
              <a:rPr lang="en-GB" sz="1100" dirty="0">
                <a:solidFill>
                  <a:srgbClr val="000000"/>
                </a:solidFill>
                <a:effectLst/>
              </a:rPr>
              <a:t>“GLSL Noise Algorithms,” </a:t>
            </a:r>
            <a:r>
              <a:rPr lang="en-GB" sz="1100" i="1" dirty="0" err="1">
                <a:solidFill>
                  <a:srgbClr val="000000"/>
                </a:solidFill>
                <a:effectLst/>
              </a:rPr>
              <a:t>Github</a:t>
            </a:r>
            <a:r>
              <a:rPr lang="en-GB" sz="1100" dirty="0">
                <a:solidFill>
                  <a:srgbClr val="000000"/>
                </a:solidFill>
                <a:effectLst/>
              </a:rPr>
              <a:t>, Apr. 10, 2025. </a:t>
            </a:r>
            <a:r>
              <a:rPr lang="en-GB" sz="1100" dirty="0">
                <a:solidFill>
                  <a:srgbClr val="000000"/>
                </a:solidFill>
                <a:effectLst/>
                <a:hlinkClick r:id="rId3"/>
              </a:rPr>
              <a:t>https://gist.github.com/patriciogonzalezvivo/670c22f3966e662d2f83</a:t>
            </a:r>
            <a:r>
              <a:rPr lang="en-GB" sz="1100" dirty="0">
                <a:solidFill>
                  <a:srgbClr val="000000"/>
                </a:solidFill>
                <a:effectLst/>
              </a:rPr>
              <a:t> </a:t>
            </a:r>
            <a:r>
              <a:rPr lang="en-GB" sz="1100" dirty="0"/>
              <a:t>(accessed May 07, 2025).</a:t>
            </a:r>
          </a:p>
          <a:p>
            <a:pPr>
              <a:lnSpc>
                <a:spcPct val="150000"/>
              </a:lnSpc>
              <a:buNone/>
            </a:pPr>
            <a:r>
              <a:rPr lang="en-GB" sz="1100" dirty="0" err="1"/>
              <a:t>Majikayo</a:t>
            </a:r>
            <a:r>
              <a:rPr lang="en-GB" sz="1100" dirty="0"/>
              <a:t> Games, “Smooth Up &amp; Down Stair Handling | Godot 4 FPS Controller Tutorial,” </a:t>
            </a:r>
            <a:r>
              <a:rPr lang="en-GB" sz="1100" i="1" dirty="0"/>
              <a:t>YouTube</a:t>
            </a:r>
            <a:r>
              <a:rPr lang="en-GB" sz="1100" dirty="0"/>
              <a:t>, May 13, 2024. </a:t>
            </a:r>
            <a:r>
              <a:rPr lang="en-GB" sz="1100" dirty="0">
                <a:hlinkClick r:id="rId4"/>
              </a:rPr>
              <a:t>https://www.youtube.com/watch?v=Tb-R3l0SQdc</a:t>
            </a:r>
            <a:r>
              <a:rPr lang="en-GB" sz="1100" dirty="0"/>
              <a:t> (accessed May 07, 2025).</a:t>
            </a:r>
          </a:p>
          <a:p>
            <a:pPr>
              <a:lnSpc>
                <a:spcPct val="150000"/>
              </a:lnSpc>
            </a:pPr>
            <a:r>
              <a:rPr lang="en-GB" sz="1100" dirty="0"/>
              <a:t>J. Barlow, “character design standing pose,” </a:t>
            </a:r>
            <a:r>
              <a:rPr lang="en-GB" sz="1100" i="1" dirty="0"/>
              <a:t>Pinterest</a:t>
            </a:r>
            <a:r>
              <a:rPr lang="en-GB" sz="1100" dirty="0"/>
              <a:t>, Nov. 05, 2018. </a:t>
            </a:r>
            <a:r>
              <a:rPr lang="en-GB" sz="1100" dirty="0">
                <a:hlinkClick r:id="rId5"/>
              </a:rPr>
              <a:t>https://uk.pinterest.com/pin/616289530234950210/</a:t>
            </a:r>
            <a:r>
              <a:rPr lang="en-GB" sz="1100" dirty="0"/>
              <a:t> (accessed May 07, 2025).</a:t>
            </a:r>
          </a:p>
          <a:p>
            <a:pPr>
              <a:lnSpc>
                <a:spcPct val="150000"/>
              </a:lnSpc>
            </a:pPr>
            <a:r>
              <a:rPr lang="en-GB" sz="1100" dirty="0"/>
              <a:t>A. Wonder, “UNDERCITY New York City urban exploration w STEVE DUNCAN, dir. Andrew Wonder,” </a:t>
            </a:r>
            <a:r>
              <a:rPr lang="en-GB" sz="1100" i="1" dirty="0"/>
              <a:t>YouTube</a:t>
            </a:r>
            <a:r>
              <a:rPr lang="en-GB" sz="1100" dirty="0"/>
              <a:t>. Jan. 03, 2011. Available: </a:t>
            </a:r>
            <a:r>
              <a:rPr lang="en-GB" sz="1100" dirty="0">
                <a:hlinkClick r:id="rId6"/>
              </a:rPr>
              <a:t>https://www.youtube.com/watch?v=vWF3IDk9Gek</a:t>
            </a:r>
            <a:r>
              <a:rPr lang="en-GB" sz="1100" dirty="0"/>
              <a:t> (accessed May 07, 2025).</a:t>
            </a:r>
          </a:p>
          <a:p>
            <a:pPr>
              <a:lnSpc>
                <a:spcPct val="150000"/>
              </a:lnSpc>
            </a:pPr>
            <a:r>
              <a:rPr lang="en-GB" sz="1100" dirty="0"/>
              <a:t>MrBeast, “7 Days Exploring An Underground City,” </a:t>
            </a:r>
            <a:r>
              <a:rPr lang="en-GB" sz="1100" i="1" dirty="0"/>
              <a:t>YouTube</a:t>
            </a:r>
            <a:r>
              <a:rPr lang="en-GB" sz="1100" dirty="0"/>
              <a:t>, Oct. 12, 2024. </a:t>
            </a:r>
            <a:r>
              <a:rPr lang="en-GB" sz="1100" dirty="0">
                <a:hlinkClick r:id="rId7"/>
              </a:rPr>
              <a:t>https://www.youtube.com/watch?v=bn0Kh9c4Zv4</a:t>
            </a:r>
            <a:r>
              <a:rPr lang="en-GB" sz="1100" dirty="0"/>
              <a:t> (accessed May 07, 2025).</a:t>
            </a:r>
          </a:p>
          <a:p>
            <a:pPr>
              <a:lnSpc>
                <a:spcPct val="150000"/>
              </a:lnSpc>
            </a:pPr>
            <a:r>
              <a:rPr lang="en-GB" sz="1100" dirty="0"/>
              <a:t>Exploring With Josh, “The Abandoned Underground City In The </a:t>
            </a:r>
            <a:r>
              <a:rPr lang="en-GB" sz="1100" dirty="0" err="1"/>
              <a:t>Center</a:t>
            </a:r>
            <a:r>
              <a:rPr lang="en-GB" sz="1100" dirty="0"/>
              <a:t> Of London,” </a:t>
            </a:r>
            <a:r>
              <a:rPr lang="en-GB" sz="1100" i="1" dirty="0"/>
              <a:t>YouTube</a:t>
            </a:r>
            <a:r>
              <a:rPr lang="en-GB" sz="1100" dirty="0"/>
              <a:t>, Jul. 28, 2024. </a:t>
            </a:r>
            <a:r>
              <a:rPr lang="en-GB" sz="1100" dirty="0">
                <a:hlinkClick r:id="rId8"/>
              </a:rPr>
              <a:t>https://www.youtube.com/watch?v=jrUVZEJZFk8</a:t>
            </a:r>
            <a:r>
              <a:rPr lang="en-GB" sz="1100" dirty="0"/>
              <a:t> (accessed May 07, 2025).</a:t>
            </a:r>
          </a:p>
          <a:p>
            <a:pPr>
              <a:lnSpc>
                <a:spcPct val="150000"/>
              </a:lnSpc>
            </a:pPr>
            <a:r>
              <a:rPr lang="en-GB" sz="1100" dirty="0"/>
              <a:t>Exploring With Josh, “Exploring Mysterious Underground Tunnels in Hong Kong (DEEP under The City),” </a:t>
            </a:r>
            <a:r>
              <a:rPr lang="en-GB" sz="1100" i="1" dirty="0"/>
              <a:t>YouTube</a:t>
            </a:r>
            <a:r>
              <a:rPr lang="en-GB" sz="1100" dirty="0"/>
              <a:t>, Jan. 26, 2025. </a:t>
            </a:r>
            <a:r>
              <a:rPr lang="en-GB" sz="1100" dirty="0">
                <a:hlinkClick r:id="rId9"/>
              </a:rPr>
              <a:t>https://www.youtube.com/watch?v=ioT_Kq845U0</a:t>
            </a:r>
            <a:r>
              <a:rPr lang="en-GB" sz="1100" dirty="0"/>
              <a:t> (accessed May 07, 2025).</a:t>
            </a:r>
          </a:p>
          <a:p>
            <a:pPr>
              <a:lnSpc>
                <a:spcPct val="150000"/>
              </a:lnSpc>
            </a:pPr>
            <a:r>
              <a:rPr lang="en-GB" sz="1100" dirty="0" err="1"/>
              <a:t>OfflineTV</a:t>
            </a:r>
            <a:r>
              <a:rPr lang="en-GB" sz="1100" dirty="0"/>
              <a:t>, “OFFLINETV TRIES PARKOUR TRAINING,” </a:t>
            </a:r>
            <a:r>
              <a:rPr lang="en-GB" sz="1100" i="1" dirty="0"/>
              <a:t>YouTube</a:t>
            </a:r>
            <a:r>
              <a:rPr lang="en-GB" sz="1100" dirty="0"/>
              <a:t>, Jul. 21, 2023. </a:t>
            </a:r>
            <a:r>
              <a:rPr lang="en-GB" sz="1100" dirty="0">
                <a:hlinkClick r:id="rId10"/>
              </a:rPr>
              <a:t>https://www.youtube.com/watch?v=-xhOy7Z0Yb4</a:t>
            </a:r>
            <a:r>
              <a:rPr lang="en-GB" sz="1100" dirty="0"/>
              <a:t> (accessed May 07, 2025).</a:t>
            </a:r>
          </a:p>
          <a:p>
            <a:pPr>
              <a:lnSpc>
                <a:spcPct val="150000"/>
              </a:lnSpc>
            </a:pPr>
            <a:r>
              <a:rPr lang="en-GB" sz="1100" dirty="0"/>
              <a:t>P. Field, “Spatial Communication in Level Design,” </a:t>
            </a:r>
            <a:r>
              <a:rPr lang="en-GB" sz="1100" i="1" dirty="0"/>
              <a:t>www.youtube.com</a:t>
            </a:r>
            <a:r>
              <a:rPr lang="en-GB" sz="1100" dirty="0"/>
              <a:t>, Nov. 10, 2020. </a:t>
            </a:r>
            <a:r>
              <a:rPr lang="en-GB" sz="1100" dirty="0">
                <a:hlinkClick r:id="rId11"/>
              </a:rPr>
              <a:t>https://www.youtube.com/watch?v=AKeUZVikPV8</a:t>
            </a:r>
            <a:r>
              <a:rPr lang="en-GB" sz="1100" dirty="0"/>
              <a:t> (accessed May 07, 2025).</a:t>
            </a:r>
          </a:p>
          <a:p>
            <a:pPr>
              <a:lnSpc>
                <a:spcPct val="150000"/>
              </a:lnSpc>
            </a:pPr>
            <a:r>
              <a:rPr lang="en-GB" sz="1100" dirty="0"/>
              <a:t>GDC, “Making Games That Stand Out and Survive,” </a:t>
            </a:r>
            <a:r>
              <a:rPr lang="en-GB" sz="1100" i="1" dirty="0"/>
              <a:t>www.youtube.com</a:t>
            </a:r>
            <a:r>
              <a:rPr lang="en-GB" sz="1100" dirty="0"/>
              <a:t>. </a:t>
            </a:r>
            <a:r>
              <a:rPr lang="en-GB" sz="1100" dirty="0">
                <a:hlinkClick r:id="rId12"/>
              </a:rPr>
              <a:t>https://www.youtube.com/watch?v=DTvBgmNL-p0</a:t>
            </a:r>
            <a:r>
              <a:rPr lang="en-GB" sz="1100" dirty="0"/>
              <a:t> (accessed May 07, 2025).</a:t>
            </a:r>
          </a:p>
          <a:p>
            <a:pPr>
              <a:lnSpc>
                <a:spcPct val="150000"/>
              </a:lnSpc>
            </a:pPr>
            <a:r>
              <a:rPr lang="en-GB" sz="1100" dirty="0"/>
              <a:t>Thomas Brush, “6 Game Design Mistakes You MUST Avoid,” </a:t>
            </a:r>
            <a:r>
              <a:rPr lang="en-GB" sz="1100" i="1" dirty="0"/>
              <a:t>YouTube</a:t>
            </a:r>
            <a:r>
              <a:rPr lang="en-GB" sz="1100" dirty="0"/>
              <a:t>, Sep. 20, 2024. </a:t>
            </a:r>
            <a:r>
              <a:rPr lang="en-GB" sz="1100" dirty="0">
                <a:hlinkClick r:id="rId13"/>
              </a:rPr>
              <a:t>https://www.youtube.com/watch?v=aj7hYxXcFP8</a:t>
            </a:r>
            <a:r>
              <a:rPr lang="en-GB" sz="1100" dirty="0"/>
              <a:t> (accessed May 07, 2025).</a:t>
            </a:r>
          </a:p>
          <a:p>
            <a:pPr>
              <a:lnSpc>
                <a:spcPct val="150000"/>
              </a:lnSpc>
            </a:pPr>
            <a:r>
              <a:rPr lang="fr-FR" sz="1100" dirty="0"/>
              <a:t>1001 Fonts, “El tercer hombre Font · 1001 Fonts,” </a:t>
            </a:r>
            <a:r>
              <a:rPr lang="fr-FR" sz="1100" i="1" dirty="0"/>
              <a:t>1001 Fonts</a:t>
            </a:r>
            <a:r>
              <a:rPr lang="fr-FR" sz="1100" dirty="0"/>
              <a:t>, 2017. </a:t>
            </a:r>
            <a:r>
              <a:rPr lang="fr-FR" sz="1100" dirty="0">
                <a:hlinkClick r:id="rId14"/>
              </a:rPr>
              <a:t>https://www.1001fonts.com/el-tercer-hombre-font.html</a:t>
            </a:r>
            <a:r>
              <a:rPr lang="fr-FR" sz="1100" dirty="0"/>
              <a:t> (</a:t>
            </a:r>
            <a:r>
              <a:rPr lang="fr-FR" sz="1100" dirty="0" err="1"/>
              <a:t>accessed</a:t>
            </a:r>
            <a:r>
              <a:rPr lang="fr-FR" sz="1100" dirty="0"/>
              <a:t> May 07, 2025).</a:t>
            </a:r>
            <a:endParaRPr lang="en-GB" sz="1100" dirty="0"/>
          </a:p>
          <a:p>
            <a:pPr>
              <a:lnSpc>
                <a:spcPct val="150000"/>
              </a:lnSpc>
            </a:pPr>
            <a:r>
              <a:rPr lang="fr-FR" sz="1100" dirty="0"/>
              <a:t>1001 Fonts, “</a:t>
            </a:r>
            <a:r>
              <a:rPr lang="fr-FR" sz="1100" dirty="0" err="1"/>
              <a:t>Fibyngerowa</a:t>
            </a:r>
            <a:r>
              <a:rPr lang="fr-FR" sz="1100" dirty="0"/>
              <a:t> Font · 1001 Fonts,” </a:t>
            </a:r>
            <a:r>
              <a:rPr lang="fr-FR" sz="1100" i="1" dirty="0"/>
              <a:t>1001 Fonts</a:t>
            </a:r>
            <a:r>
              <a:rPr lang="fr-FR" sz="1100" dirty="0"/>
              <a:t>, 2025. </a:t>
            </a:r>
            <a:r>
              <a:rPr lang="fr-FR" sz="1100" dirty="0">
                <a:hlinkClick r:id="rId15"/>
              </a:rPr>
              <a:t>https://www.1001fonts.com/fibyngerowa-font.html</a:t>
            </a:r>
            <a:r>
              <a:rPr lang="fr-FR" sz="1100" dirty="0"/>
              <a:t> (</a:t>
            </a:r>
            <a:r>
              <a:rPr lang="fr-FR" sz="1100" dirty="0" err="1"/>
              <a:t>accessed</a:t>
            </a:r>
            <a:r>
              <a:rPr lang="fr-FR" sz="1100" dirty="0"/>
              <a:t> May 07, 2025).</a:t>
            </a:r>
            <a:endParaRPr lang="en-GB" sz="1100" dirty="0"/>
          </a:p>
          <a:p>
            <a:pPr>
              <a:lnSpc>
                <a:spcPct val="150000"/>
              </a:lnSpc>
            </a:pPr>
            <a:r>
              <a:rPr lang="en-GB" sz="1100" dirty="0"/>
              <a:t>‌</a:t>
            </a:r>
            <a:r>
              <a:rPr lang="fr-FR" sz="1100" dirty="0"/>
              <a:t>1001 Fonts, “Baron </a:t>
            </a:r>
            <a:r>
              <a:rPr lang="fr-FR" sz="1100" dirty="0" err="1"/>
              <a:t>Kuffner</a:t>
            </a:r>
            <a:r>
              <a:rPr lang="fr-FR" sz="1100" dirty="0"/>
              <a:t> Font · 1001 Fonts,” </a:t>
            </a:r>
            <a:r>
              <a:rPr lang="fr-FR" sz="1100" i="1" dirty="0"/>
              <a:t>1001 Fonts</a:t>
            </a:r>
            <a:r>
              <a:rPr lang="fr-FR" sz="1100" dirty="0"/>
              <a:t>, 2025. </a:t>
            </a:r>
            <a:r>
              <a:rPr lang="fr-FR" sz="1100" dirty="0">
                <a:hlinkClick r:id="rId16"/>
              </a:rPr>
              <a:t>https://www.1001fonts.com/baron-kuffner-font.html</a:t>
            </a:r>
            <a:r>
              <a:rPr lang="fr-FR" sz="1100" dirty="0"/>
              <a:t> (</a:t>
            </a:r>
            <a:r>
              <a:rPr lang="fr-FR" sz="1100" dirty="0" err="1"/>
              <a:t>accessed</a:t>
            </a:r>
            <a:r>
              <a:rPr lang="fr-FR" sz="1100" dirty="0"/>
              <a:t> May 07, 2025).</a:t>
            </a:r>
            <a:endParaRPr lang="en-GB" sz="1100" dirty="0"/>
          </a:p>
          <a:p>
            <a:pPr>
              <a:lnSpc>
                <a:spcPct val="150000"/>
              </a:lnSpc>
            </a:pPr>
            <a:r>
              <a:rPr lang="en-GB" sz="1100" dirty="0"/>
              <a:t>1001 Fonts, “CGF Off-Road Font · 1001 Fonts,” </a:t>
            </a:r>
            <a:r>
              <a:rPr lang="en-GB" sz="1100" i="1" dirty="0"/>
              <a:t>1001 Fonts</a:t>
            </a:r>
            <a:r>
              <a:rPr lang="en-GB" sz="1100" dirty="0"/>
              <a:t>, 2025. </a:t>
            </a:r>
            <a:r>
              <a:rPr lang="en-GB" sz="1100" dirty="0">
                <a:hlinkClick r:id="rId17"/>
              </a:rPr>
              <a:t>https://www.1001fonts.com/cgf-off-road-font.html</a:t>
            </a:r>
            <a:r>
              <a:rPr lang="en-GB" sz="1100" dirty="0"/>
              <a:t> (accessed May 07, 2025).</a:t>
            </a:r>
          </a:p>
          <a:p>
            <a:pPr>
              <a:lnSpc>
                <a:spcPct val="150000"/>
              </a:lnSpc>
            </a:pPr>
            <a:r>
              <a:rPr lang="en-GB" sz="1100" dirty="0"/>
              <a:t>‌“Underground city,” </a:t>
            </a:r>
            <a:r>
              <a:rPr lang="en-GB" sz="1100" i="1" dirty="0"/>
              <a:t>Wikipedia</a:t>
            </a:r>
            <a:r>
              <a:rPr lang="en-GB" sz="1100" dirty="0"/>
              <a:t>, May 04, 2022. </a:t>
            </a:r>
            <a:r>
              <a:rPr lang="en-GB" sz="1100" dirty="0">
                <a:hlinkClick r:id="rId18"/>
              </a:rPr>
              <a:t>https://en.wikipedia.org/wiki/Underground_City</a:t>
            </a:r>
            <a:r>
              <a:rPr lang="en-GB" sz="1100" dirty="0"/>
              <a:t> (accessed May 07, 2025). </a:t>
            </a:r>
          </a:p>
          <a:p>
            <a:pPr>
              <a:lnSpc>
                <a:spcPct val="150000"/>
              </a:lnSpc>
            </a:pPr>
            <a:r>
              <a:rPr lang="en-GB" sz="1100" dirty="0"/>
              <a:t>P. </a:t>
            </a:r>
            <a:r>
              <a:rPr lang="en-GB" sz="1100" dirty="0" err="1"/>
              <a:t>Vorderer</a:t>
            </a:r>
            <a:r>
              <a:rPr lang="en-GB" sz="1100" dirty="0"/>
              <a:t>, Playing video games : motives, responses, and consequences. New York: Routledge, 2010.</a:t>
            </a:r>
          </a:p>
          <a:p>
            <a:pPr>
              <a:lnSpc>
                <a:spcPct val="150000"/>
              </a:lnSpc>
            </a:pPr>
            <a:r>
              <a:rPr lang="en-GB" sz="1100" dirty="0"/>
              <a:t>J. </a:t>
            </a:r>
            <a:r>
              <a:rPr lang="en-GB" sz="1100" dirty="0" err="1"/>
              <a:t>Duprau</a:t>
            </a:r>
            <a:r>
              <a:rPr lang="en-GB" sz="1100" dirty="0"/>
              <a:t>, The city of Ember. New York: Yearling, An Imprint Of Random House, 2003.</a:t>
            </a:r>
          </a:p>
          <a:p>
            <a:pPr>
              <a:lnSpc>
                <a:spcPct val="150000"/>
              </a:lnSpc>
            </a:pPr>
            <a:r>
              <a:rPr lang="en-GB" sz="1100" dirty="0"/>
              <a:t>Stewart Hicks, “The Existential Dread of False Ceilings,” </a:t>
            </a:r>
            <a:r>
              <a:rPr lang="en-GB" sz="1100" i="1" dirty="0"/>
              <a:t>YouTube</a:t>
            </a:r>
            <a:r>
              <a:rPr lang="en-GB" sz="1100" dirty="0"/>
              <a:t>, Jul. 11, 2024. </a:t>
            </a:r>
            <a:r>
              <a:rPr lang="en-GB" sz="1100" dirty="0">
                <a:hlinkClick r:id="rId19"/>
              </a:rPr>
              <a:t>https://www.youtube.com/watch?v=QejjAlTyvDU</a:t>
            </a:r>
            <a:r>
              <a:rPr lang="en-GB" sz="1100" dirty="0"/>
              <a:t> accessed May 07, 2025).</a:t>
            </a:r>
          </a:p>
        </p:txBody>
      </p:sp>
    </p:spTree>
    <p:extLst>
      <p:ext uri="{BB962C8B-B14F-4D97-AF65-F5344CB8AC3E}">
        <p14:creationId xmlns:p14="http://schemas.microsoft.com/office/powerpoint/2010/main" val="4253291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40647-CD27-8421-46F6-A5C7BFC9D43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30417EB-00AB-4056-7E99-36CB8E102570}"/>
              </a:ext>
            </a:extLst>
          </p:cNvPr>
          <p:cNvSpPr txBox="1"/>
          <p:nvPr/>
        </p:nvSpPr>
        <p:spPr>
          <a:xfrm>
            <a:off x="119743" y="89806"/>
            <a:ext cx="11952514" cy="7177542"/>
          </a:xfrm>
          <a:prstGeom prst="rect">
            <a:avLst/>
          </a:prstGeom>
          <a:noFill/>
        </p:spPr>
        <p:txBody>
          <a:bodyPr wrap="square" rtlCol="0">
            <a:spAutoFit/>
          </a:bodyPr>
          <a:lstStyle/>
          <a:p>
            <a:pPr>
              <a:lnSpc>
                <a:spcPct val="150000"/>
              </a:lnSpc>
            </a:pPr>
            <a:r>
              <a:rPr lang="en-GB" sz="1100" b="1" dirty="0"/>
              <a:t>Bibliography:</a:t>
            </a:r>
            <a:endParaRPr lang="en-GB" sz="1100" dirty="0">
              <a:solidFill>
                <a:srgbClr val="000000"/>
              </a:solidFill>
              <a:effectLst/>
            </a:endParaRPr>
          </a:p>
          <a:p>
            <a:pPr>
              <a:lnSpc>
                <a:spcPct val="150000"/>
              </a:lnSpc>
            </a:pPr>
            <a:r>
              <a:rPr lang="en-GB" sz="1100" dirty="0" err="1">
                <a:solidFill>
                  <a:srgbClr val="000000"/>
                </a:solidFill>
              </a:rPr>
              <a:t>Blargis</a:t>
            </a:r>
            <a:r>
              <a:rPr lang="en-GB" sz="1100" dirty="0">
                <a:solidFill>
                  <a:srgbClr val="000000"/>
                </a:solidFill>
              </a:rPr>
              <a:t>, “Optimizing my Game so it Runs on a Potato,” </a:t>
            </a:r>
            <a:r>
              <a:rPr lang="en-GB" sz="1100" i="1" dirty="0">
                <a:solidFill>
                  <a:srgbClr val="000000"/>
                </a:solidFill>
              </a:rPr>
              <a:t>YouTube</a:t>
            </a:r>
            <a:r>
              <a:rPr lang="en-GB" sz="1100" dirty="0">
                <a:solidFill>
                  <a:srgbClr val="000000"/>
                </a:solidFill>
              </a:rPr>
              <a:t>, Apr. 16, 2024. </a:t>
            </a:r>
            <a:r>
              <a:rPr lang="en-GB" sz="1100" dirty="0">
                <a:solidFill>
                  <a:srgbClr val="000000"/>
                </a:solidFill>
                <a:hlinkClick r:id="rId2"/>
              </a:rPr>
              <a:t>https://www.youtube.com/watch?v=oG-H-IfXUqI</a:t>
            </a:r>
            <a:r>
              <a:rPr lang="en-GB" sz="1100" dirty="0">
                <a:solidFill>
                  <a:srgbClr val="000000"/>
                </a:solidFill>
              </a:rPr>
              <a:t> (</a:t>
            </a:r>
            <a:r>
              <a:rPr lang="en-GB" sz="1100" kern="1200" dirty="0">
                <a:solidFill>
                  <a:srgbClr val="000000"/>
                </a:solidFill>
                <a:effectLst/>
                <a:ea typeface="+mn-ea"/>
                <a:cs typeface="+mn-cs"/>
              </a:rPr>
              <a:t>accessed May 07, 2025).</a:t>
            </a:r>
          </a:p>
          <a:p>
            <a:pPr>
              <a:lnSpc>
                <a:spcPct val="150000"/>
              </a:lnSpc>
            </a:pPr>
            <a:r>
              <a:rPr lang="en-GB" sz="1100" dirty="0" err="1">
                <a:effectLst/>
              </a:rPr>
              <a:t>DisplacedFikaDev</a:t>
            </a:r>
            <a:r>
              <a:rPr lang="en-GB" sz="1100" dirty="0">
                <a:effectLst/>
              </a:rPr>
              <a:t>, “How To Create a Wind-Driven Shader Animation in Godot 4,” </a:t>
            </a:r>
            <a:r>
              <a:rPr lang="en-GB" sz="1100" i="1" dirty="0">
                <a:effectLst/>
              </a:rPr>
              <a:t>YouTube</a:t>
            </a:r>
            <a:r>
              <a:rPr lang="en-GB" sz="1100" dirty="0">
                <a:effectLst/>
              </a:rPr>
              <a:t>, Jun. 12, 2024. </a:t>
            </a:r>
            <a:r>
              <a:rPr lang="en-GB" sz="1100" dirty="0">
                <a:effectLst/>
                <a:hlinkClick r:id="rId3"/>
              </a:rPr>
              <a:t>https://www.youtube.com/watch?v=uHMgJCl1gZw</a:t>
            </a:r>
            <a:r>
              <a:rPr lang="en-GB" sz="1100" dirty="0">
                <a:effectLst/>
              </a:rPr>
              <a:t> (accessed May 07, 2025).</a:t>
            </a:r>
          </a:p>
          <a:p>
            <a:pPr>
              <a:lnSpc>
                <a:spcPct val="150000"/>
              </a:lnSpc>
            </a:pPr>
            <a:r>
              <a:rPr lang="en-GB" sz="1100" dirty="0">
                <a:solidFill>
                  <a:srgbClr val="000000"/>
                </a:solidFill>
              </a:rPr>
              <a:t>Acerola, “The Strange Graphics Of LETHAL COMPANY,” </a:t>
            </a:r>
            <a:r>
              <a:rPr lang="en-GB" sz="1100" i="1" dirty="0">
                <a:solidFill>
                  <a:srgbClr val="000000"/>
                </a:solidFill>
              </a:rPr>
              <a:t>www.youtube.com</a:t>
            </a:r>
            <a:r>
              <a:rPr lang="en-GB" sz="1100" dirty="0">
                <a:solidFill>
                  <a:srgbClr val="000000"/>
                </a:solidFill>
              </a:rPr>
              <a:t>. </a:t>
            </a:r>
            <a:r>
              <a:rPr lang="en-GB" sz="1100" dirty="0">
                <a:solidFill>
                  <a:srgbClr val="000000"/>
                </a:solidFill>
                <a:hlinkClick r:id="rId4"/>
              </a:rPr>
              <a:t>https://www.youtube.com/watch?v=Z_-am00EXIc</a:t>
            </a:r>
            <a:r>
              <a:rPr lang="en-GB" sz="1100" dirty="0">
                <a:solidFill>
                  <a:srgbClr val="000000"/>
                </a:solidFill>
              </a:rPr>
              <a:t> </a:t>
            </a:r>
            <a:r>
              <a:rPr lang="en-GB" sz="1100" dirty="0">
                <a:effectLst/>
              </a:rPr>
              <a:t>(accessed May 07, 2025).</a:t>
            </a:r>
          </a:p>
          <a:p>
            <a:pPr>
              <a:lnSpc>
                <a:spcPct val="150000"/>
              </a:lnSpc>
            </a:pPr>
            <a:r>
              <a:rPr lang="en-GB" sz="1100" dirty="0">
                <a:solidFill>
                  <a:srgbClr val="000000"/>
                </a:solidFill>
              </a:rPr>
              <a:t>M. Kenyon “How to make VIDEO GAME MUSIC for free (beginners’ guide),” </a:t>
            </a:r>
            <a:r>
              <a:rPr lang="en-GB" sz="1100" i="1" dirty="0">
                <a:solidFill>
                  <a:srgbClr val="000000"/>
                </a:solidFill>
              </a:rPr>
              <a:t>www.youtube.com</a:t>
            </a:r>
            <a:r>
              <a:rPr lang="en-GB" sz="1100" dirty="0">
                <a:solidFill>
                  <a:srgbClr val="000000"/>
                </a:solidFill>
              </a:rPr>
              <a:t>. </a:t>
            </a:r>
            <a:r>
              <a:rPr lang="en-GB" sz="1100" dirty="0">
                <a:solidFill>
                  <a:srgbClr val="000000"/>
                </a:solidFill>
                <a:hlinkClick r:id="rId5"/>
              </a:rPr>
              <a:t>https://www.youtube.com/watch?v=l61EBjVd9tw</a:t>
            </a:r>
            <a:r>
              <a:rPr lang="en-GB" sz="1100" dirty="0">
                <a:solidFill>
                  <a:srgbClr val="000000"/>
                </a:solidFill>
              </a:rPr>
              <a:t> </a:t>
            </a:r>
            <a:r>
              <a:rPr lang="en-GB" sz="1100" dirty="0">
                <a:effectLst/>
              </a:rPr>
              <a:t>(accessed May 07, 2025).</a:t>
            </a:r>
          </a:p>
          <a:p>
            <a:pPr>
              <a:lnSpc>
                <a:spcPct val="150000"/>
              </a:lnSpc>
            </a:pPr>
            <a:r>
              <a:rPr lang="en-GB" sz="1100" dirty="0" err="1">
                <a:solidFill>
                  <a:srgbClr val="000000"/>
                </a:solidFill>
              </a:rPr>
              <a:t>Multz</a:t>
            </a:r>
            <a:r>
              <a:rPr lang="en-GB" sz="1100" dirty="0">
                <a:solidFill>
                  <a:srgbClr val="000000"/>
                </a:solidFill>
              </a:rPr>
              <a:t>, “How I Learned To Compose Music For My Indie Game in Two Weeks,” </a:t>
            </a:r>
            <a:r>
              <a:rPr lang="en-GB" sz="1100" i="1" dirty="0">
                <a:solidFill>
                  <a:srgbClr val="000000"/>
                </a:solidFill>
              </a:rPr>
              <a:t>www.youtube.com</a:t>
            </a:r>
            <a:r>
              <a:rPr lang="en-GB" sz="1100" dirty="0">
                <a:solidFill>
                  <a:srgbClr val="000000"/>
                </a:solidFill>
              </a:rPr>
              <a:t>. </a:t>
            </a:r>
            <a:r>
              <a:rPr lang="en-GB" sz="1100" dirty="0">
                <a:solidFill>
                  <a:srgbClr val="000000"/>
                </a:solidFill>
                <a:hlinkClick r:id="rId6"/>
              </a:rPr>
              <a:t>https://www.youtube.com/watch?v=qh9JOEe-oXk</a:t>
            </a:r>
            <a:r>
              <a:rPr lang="en-GB" sz="1100" dirty="0">
                <a:solidFill>
                  <a:srgbClr val="000000"/>
                </a:solidFill>
              </a:rPr>
              <a:t> </a:t>
            </a:r>
            <a:r>
              <a:rPr lang="en-GB" sz="1100" dirty="0">
                <a:effectLst/>
              </a:rPr>
              <a:t>(accessed May 07, 2025).</a:t>
            </a:r>
          </a:p>
          <a:p>
            <a:pPr>
              <a:lnSpc>
                <a:spcPct val="150000"/>
              </a:lnSpc>
            </a:pPr>
            <a:r>
              <a:rPr lang="en-GB" sz="1100" dirty="0">
                <a:solidFill>
                  <a:srgbClr val="000000"/>
                </a:solidFill>
              </a:rPr>
              <a:t>G. Michelmore, “How to Write Music for Video Games,” </a:t>
            </a:r>
            <a:r>
              <a:rPr lang="en-GB" sz="1100" i="1" dirty="0">
                <a:solidFill>
                  <a:srgbClr val="000000"/>
                </a:solidFill>
              </a:rPr>
              <a:t>www.youtube.com</a:t>
            </a:r>
            <a:r>
              <a:rPr lang="en-GB" sz="1100" dirty="0">
                <a:solidFill>
                  <a:srgbClr val="000000"/>
                </a:solidFill>
              </a:rPr>
              <a:t>, Dec. 09, 2022. </a:t>
            </a:r>
            <a:r>
              <a:rPr lang="en-GB" sz="1100" dirty="0">
                <a:solidFill>
                  <a:srgbClr val="000000"/>
                </a:solidFill>
                <a:hlinkClick r:id="rId7"/>
              </a:rPr>
              <a:t>https://www.youtube.com/watch?v=f-Q8JC3VcS4</a:t>
            </a:r>
            <a:r>
              <a:rPr lang="en-GB" sz="1100" dirty="0">
                <a:solidFill>
                  <a:srgbClr val="000000"/>
                </a:solidFill>
              </a:rPr>
              <a:t> </a:t>
            </a:r>
            <a:r>
              <a:rPr lang="en-GB" sz="1100" dirty="0">
                <a:effectLst/>
              </a:rPr>
              <a:t>(accessed May 07, 2025).</a:t>
            </a:r>
          </a:p>
          <a:p>
            <a:pPr>
              <a:lnSpc>
                <a:spcPct val="150000"/>
              </a:lnSpc>
            </a:pPr>
            <a:r>
              <a:rPr lang="en-GB" sz="1100" dirty="0">
                <a:solidFill>
                  <a:srgbClr val="000000"/>
                </a:solidFill>
              </a:rPr>
              <a:t>J. Geller, “Why Do Horror Games Sound So Beautiful?,” </a:t>
            </a:r>
            <a:r>
              <a:rPr lang="en-GB" sz="1100" i="1" dirty="0">
                <a:solidFill>
                  <a:srgbClr val="000000"/>
                </a:solidFill>
              </a:rPr>
              <a:t>YouTube</a:t>
            </a:r>
            <a:r>
              <a:rPr lang="en-GB" sz="1100" dirty="0">
                <a:solidFill>
                  <a:srgbClr val="000000"/>
                </a:solidFill>
              </a:rPr>
              <a:t>. May 05, 2020. Available: </a:t>
            </a:r>
            <a:r>
              <a:rPr lang="en-GB" sz="1100" dirty="0">
                <a:solidFill>
                  <a:srgbClr val="000000"/>
                </a:solidFill>
                <a:hlinkClick r:id="rId8"/>
              </a:rPr>
              <a:t>https://www.youtube.com/watch?v=6aFfN4HtjEc</a:t>
            </a:r>
            <a:r>
              <a:rPr lang="en-GB" sz="1100" dirty="0">
                <a:solidFill>
                  <a:srgbClr val="000000"/>
                </a:solidFill>
              </a:rPr>
              <a:t> </a:t>
            </a:r>
            <a:r>
              <a:rPr lang="en-GB" sz="1100" dirty="0">
                <a:effectLst/>
              </a:rPr>
              <a:t>(accessed May 07, 2025).</a:t>
            </a:r>
          </a:p>
          <a:p>
            <a:pPr>
              <a:lnSpc>
                <a:spcPct val="150000"/>
              </a:lnSpc>
            </a:pPr>
            <a:r>
              <a:rPr lang="en-GB" sz="1100" dirty="0" err="1">
                <a:solidFill>
                  <a:srgbClr val="000000"/>
                </a:solidFill>
              </a:rPr>
              <a:t>Blargis</a:t>
            </a:r>
            <a:r>
              <a:rPr lang="en-GB" sz="1100" dirty="0">
                <a:solidFill>
                  <a:srgbClr val="000000"/>
                </a:solidFill>
              </a:rPr>
              <a:t>, “Making Game Mechanics That Don’t Suck,” </a:t>
            </a:r>
            <a:r>
              <a:rPr lang="en-GB" sz="1100" i="1" dirty="0">
                <a:solidFill>
                  <a:srgbClr val="000000"/>
                </a:solidFill>
              </a:rPr>
              <a:t>YouTube</a:t>
            </a:r>
            <a:r>
              <a:rPr lang="en-GB" sz="1100" dirty="0">
                <a:solidFill>
                  <a:srgbClr val="000000"/>
                </a:solidFill>
              </a:rPr>
              <a:t>, Jun. 20, 2024. </a:t>
            </a:r>
            <a:r>
              <a:rPr lang="en-GB" sz="1100" dirty="0">
                <a:solidFill>
                  <a:srgbClr val="000000"/>
                </a:solidFill>
                <a:hlinkClick r:id="rId9"/>
              </a:rPr>
              <a:t>https://www.youtube.com/watch?v=0kNF4-nYd1o</a:t>
            </a:r>
            <a:r>
              <a:rPr lang="en-GB" sz="1100" dirty="0">
                <a:solidFill>
                  <a:srgbClr val="000000"/>
                </a:solidFill>
              </a:rPr>
              <a:t> </a:t>
            </a:r>
            <a:r>
              <a:rPr lang="en-GB" sz="1100" dirty="0">
                <a:effectLst/>
              </a:rPr>
              <a:t>(accessed May 07, 2025).</a:t>
            </a:r>
          </a:p>
          <a:p>
            <a:pPr>
              <a:lnSpc>
                <a:spcPct val="150000"/>
              </a:lnSpc>
            </a:pPr>
            <a:r>
              <a:rPr lang="en-GB" sz="1100" dirty="0">
                <a:solidFill>
                  <a:srgbClr val="000000"/>
                </a:solidFill>
              </a:rPr>
              <a:t>Timothy Cain, “Core Game Loops,” </a:t>
            </a:r>
            <a:r>
              <a:rPr lang="en-GB" sz="1100" i="1" dirty="0">
                <a:solidFill>
                  <a:srgbClr val="000000"/>
                </a:solidFill>
              </a:rPr>
              <a:t>YouTube</a:t>
            </a:r>
            <a:r>
              <a:rPr lang="en-GB" sz="1100" dirty="0">
                <a:solidFill>
                  <a:srgbClr val="000000"/>
                </a:solidFill>
              </a:rPr>
              <a:t>, Jul. 11, 2024. </a:t>
            </a:r>
            <a:r>
              <a:rPr lang="en-GB" sz="1100" dirty="0">
                <a:solidFill>
                  <a:srgbClr val="000000"/>
                </a:solidFill>
                <a:hlinkClick r:id="rId10"/>
              </a:rPr>
              <a:t>https://www.youtube.com/watch?v=aDE69s3pp7M</a:t>
            </a:r>
            <a:r>
              <a:rPr lang="en-GB" sz="1100" dirty="0">
                <a:solidFill>
                  <a:srgbClr val="000000"/>
                </a:solidFill>
              </a:rPr>
              <a:t> (accessed May 07, 2025).</a:t>
            </a:r>
          </a:p>
          <a:p>
            <a:pPr>
              <a:lnSpc>
                <a:spcPct val="150000"/>
              </a:lnSpc>
            </a:pPr>
            <a:r>
              <a:rPr lang="en-GB" sz="1100" dirty="0">
                <a:solidFill>
                  <a:srgbClr val="000000"/>
                </a:solidFill>
                <a:effectLst/>
              </a:rPr>
              <a:t>A. Fox, “How To Design a Gameplay Loop,” </a:t>
            </a:r>
            <a:r>
              <a:rPr lang="en-GB" sz="1100" i="1" dirty="0">
                <a:solidFill>
                  <a:srgbClr val="000000"/>
                </a:solidFill>
                <a:effectLst/>
              </a:rPr>
              <a:t>www.youtube.com</a:t>
            </a:r>
            <a:r>
              <a:rPr lang="en-GB" sz="1100" dirty="0">
                <a:solidFill>
                  <a:srgbClr val="000000"/>
                </a:solidFill>
                <a:effectLst/>
              </a:rPr>
              <a:t>. </a:t>
            </a:r>
            <a:r>
              <a:rPr lang="en-GB" sz="1100" dirty="0">
                <a:solidFill>
                  <a:srgbClr val="000000"/>
                </a:solidFill>
                <a:effectLst/>
                <a:hlinkClick r:id="rId11"/>
              </a:rPr>
              <a:t>https://www.youtube.com/watch?v=wTbSrOexWZU</a:t>
            </a:r>
            <a:r>
              <a:rPr lang="en-GB" sz="1100" dirty="0">
                <a:solidFill>
                  <a:srgbClr val="000000"/>
                </a:solidFill>
                <a:effectLst/>
              </a:rPr>
              <a:t> (</a:t>
            </a:r>
            <a:r>
              <a:rPr lang="en-GB" sz="1100" dirty="0">
                <a:solidFill>
                  <a:srgbClr val="000000"/>
                </a:solidFill>
              </a:rPr>
              <a:t>accessed May 07, 2025).</a:t>
            </a:r>
          </a:p>
          <a:p>
            <a:pPr>
              <a:lnSpc>
                <a:spcPct val="150000"/>
              </a:lnSpc>
            </a:pPr>
            <a:r>
              <a:rPr lang="en-GB" sz="1100" dirty="0">
                <a:solidFill>
                  <a:srgbClr val="000000"/>
                </a:solidFill>
                <a:effectLst/>
              </a:rPr>
              <a:t>Design Doc, “Inventory UX Design - How Zelda, Resident Evil, and Doom Make Great Game Menu UX,” </a:t>
            </a:r>
            <a:r>
              <a:rPr lang="en-GB" sz="1100" i="1" dirty="0">
                <a:solidFill>
                  <a:srgbClr val="000000"/>
                </a:solidFill>
                <a:effectLst/>
              </a:rPr>
              <a:t>www.youtube.com</a:t>
            </a:r>
            <a:r>
              <a:rPr lang="en-GB" sz="1100" dirty="0">
                <a:solidFill>
                  <a:srgbClr val="000000"/>
                </a:solidFill>
                <a:effectLst/>
              </a:rPr>
              <a:t>. </a:t>
            </a:r>
            <a:r>
              <a:rPr lang="en-GB" sz="1100" dirty="0">
                <a:solidFill>
                  <a:srgbClr val="000000"/>
                </a:solidFill>
                <a:effectLst/>
                <a:hlinkClick r:id="rId12"/>
              </a:rPr>
              <a:t>https://www.youtube.com/watch?v=5_3BUU9ZmNo</a:t>
            </a:r>
            <a:r>
              <a:rPr lang="en-GB" sz="1100" dirty="0">
                <a:solidFill>
                  <a:srgbClr val="000000"/>
                </a:solidFill>
                <a:effectLst/>
              </a:rPr>
              <a:t> (</a:t>
            </a:r>
            <a:r>
              <a:rPr lang="en-GB" sz="1100" dirty="0">
                <a:solidFill>
                  <a:srgbClr val="000000"/>
                </a:solidFill>
              </a:rPr>
              <a:t>accessed May 07, 2025).</a:t>
            </a:r>
          </a:p>
          <a:p>
            <a:pPr>
              <a:lnSpc>
                <a:spcPct val="150000"/>
              </a:lnSpc>
            </a:pPr>
            <a:r>
              <a:rPr lang="en-GB" sz="1100" dirty="0">
                <a:solidFill>
                  <a:srgbClr val="000000"/>
                </a:solidFill>
                <a:effectLst/>
              </a:rPr>
              <a:t>GDC, “Crafting A Tiny Open World: A Short Hike Postmortem,” </a:t>
            </a:r>
            <a:r>
              <a:rPr lang="en-GB" sz="1100" i="1" dirty="0">
                <a:solidFill>
                  <a:srgbClr val="000000"/>
                </a:solidFill>
                <a:effectLst/>
              </a:rPr>
              <a:t>YouTube</a:t>
            </a:r>
            <a:r>
              <a:rPr lang="en-GB" sz="1100" dirty="0">
                <a:solidFill>
                  <a:srgbClr val="000000"/>
                </a:solidFill>
                <a:effectLst/>
              </a:rPr>
              <a:t>. Mar. 27, 2020. [YouTube Video]. Available: </a:t>
            </a:r>
            <a:r>
              <a:rPr lang="en-GB" sz="1100" dirty="0">
                <a:solidFill>
                  <a:srgbClr val="000000"/>
                </a:solidFill>
                <a:effectLst/>
                <a:hlinkClick r:id="rId13"/>
              </a:rPr>
              <a:t>https://www.youtube.com/watch?v=ZW8gWgpptI8</a:t>
            </a:r>
            <a:r>
              <a:rPr lang="en-GB" sz="1100" dirty="0">
                <a:solidFill>
                  <a:srgbClr val="000000"/>
                </a:solidFill>
                <a:effectLst/>
              </a:rPr>
              <a:t> (</a:t>
            </a:r>
            <a:r>
              <a:rPr lang="en-GB" sz="1100" dirty="0">
                <a:solidFill>
                  <a:srgbClr val="000000"/>
                </a:solidFill>
              </a:rPr>
              <a:t>accessed May 07, 2025).</a:t>
            </a:r>
          </a:p>
          <a:p>
            <a:pPr>
              <a:lnSpc>
                <a:spcPct val="150000"/>
              </a:lnSpc>
            </a:pPr>
            <a:r>
              <a:rPr lang="en-GB" sz="1100" dirty="0">
                <a:solidFill>
                  <a:srgbClr val="000000"/>
                </a:solidFill>
                <a:effectLst/>
              </a:rPr>
              <a:t>Ember's Journal, “Loneliness in Games,” </a:t>
            </a:r>
            <a:r>
              <a:rPr lang="en-GB" sz="1100" i="1" dirty="0">
                <a:solidFill>
                  <a:srgbClr val="000000"/>
                </a:solidFill>
                <a:effectLst/>
              </a:rPr>
              <a:t>YouTube</a:t>
            </a:r>
            <a:r>
              <a:rPr lang="en-GB" sz="1100" dirty="0">
                <a:solidFill>
                  <a:srgbClr val="000000"/>
                </a:solidFill>
                <a:effectLst/>
              </a:rPr>
              <a:t>, Oct. 17, 2024. </a:t>
            </a:r>
            <a:r>
              <a:rPr lang="en-GB" sz="1100" dirty="0">
                <a:solidFill>
                  <a:srgbClr val="000000"/>
                </a:solidFill>
                <a:effectLst/>
                <a:hlinkClick r:id="rId14"/>
              </a:rPr>
              <a:t>https://www.youtube.com/watch?v=laMnC5TIkTM</a:t>
            </a:r>
            <a:r>
              <a:rPr lang="en-GB" sz="1100" dirty="0">
                <a:solidFill>
                  <a:srgbClr val="000000"/>
                </a:solidFill>
                <a:effectLst/>
              </a:rPr>
              <a:t> (</a:t>
            </a:r>
            <a:r>
              <a:rPr lang="en-GB" sz="1100" dirty="0">
                <a:solidFill>
                  <a:srgbClr val="000000"/>
                </a:solidFill>
              </a:rPr>
              <a:t>accessed May 07, 2025).</a:t>
            </a:r>
          </a:p>
          <a:p>
            <a:pPr>
              <a:lnSpc>
                <a:spcPct val="150000"/>
              </a:lnSpc>
            </a:pPr>
            <a:r>
              <a:rPr lang="en-GB" sz="1100" dirty="0" err="1">
                <a:solidFill>
                  <a:srgbClr val="000000"/>
                </a:solidFill>
                <a:effectLst/>
              </a:rPr>
              <a:t>Blargis</a:t>
            </a:r>
            <a:r>
              <a:rPr lang="en-GB" sz="1100" dirty="0">
                <a:solidFill>
                  <a:srgbClr val="000000"/>
                </a:solidFill>
                <a:effectLst/>
              </a:rPr>
              <a:t>, “Making game levels that don’t suck,” </a:t>
            </a:r>
            <a:r>
              <a:rPr lang="en-GB" sz="1100" i="1" dirty="0">
                <a:solidFill>
                  <a:srgbClr val="000000"/>
                </a:solidFill>
                <a:effectLst/>
              </a:rPr>
              <a:t>YouTube</a:t>
            </a:r>
            <a:r>
              <a:rPr lang="en-GB" sz="1100" dirty="0">
                <a:solidFill>
                  <a:srgbClr val="000000"/>
                </a:solidFill>
                <a:effectLst/>
              </a:rPr>
              <a:t>, Oct. 15, 2024. </a:t>
            </a:r>
            <a:r>
              <a:rPr lang="en-GB" sz="1100" dirty="0">
                <a:solidFill>
                  <a:srgbClr val="000000"/>
                </a:solidFill>
                <a:effectLst/>
                <a:hlinkClick r:id="rId15"/>
              </a:rPr>
              <a:t>https://www.youtube.com/watch?v=xKxiOsXC1m0</a:t>
            </a:r>
            <a:r>
              <a:rPr lang="en-GB" sz="1100" dirty="0">
                <a:solidFill>
                  <a:srgbClr val="000000"/>
                </a:solidFill>
                <a:effectLst/>
              </a:rPr>
              <a:t> (accessed May 06, 2025).</a:t>
            </a:r>
          </a:p>
          <a:p>
            <a:pPr>
              <a:lnSpc>
                <a:spcPct val="150000"/>
              </a:lnSpc>
            </a:pPr>
            <a:r>
              <a:rPr lang="en-GB" sz="1100" dirty="0">
                <a:solidFill>
                  <a:srgbClr val="000000"/>
                </a:solidFill>
                <a:effectLst/>
              </a:rPr>
              <a:t>Game Development </a:t>
            </a:r>
            <a:r>
              <a:rPr lang="en-GB" sz="1100" dirty="0" err="1">
                <a:solidFill>
                  <a:srgbClr val="000000"/>
                </a:solidFill>
                <a:effectLst/>
              </a:rPr>
              <a:t>Center</a:t>
            </a:r>
            <a:r>
              <a:rPr lang="en-GB" sz="1100" dirty="0">
                <a:solidFill>
                  <a:srgbClr val="000000"/>
                </a:solidFill>
                <a:effectLst/>
              </a:rPr>
              <a:t>, “Godot Multiplayer Tutorial - Spawning Other Players | Godot Dedicated Server #10,” </a:t>
            </a:r>
            <a:r>
              <a:rPr lang="en-GB" sz="1100" i="1" dirty="0">
                <a:solidFill>
                  <a:srgbClr val="000000"/>
                </a:solidFill>
                <a:effectLst/>
              </a:rPr>
              <a:t>YouTube</a:t>
            </a:r>
            <a:r>
              <a:rPr lang="en-GB" sz="1100" dirty="0">
                <a:solidFill>
                  <a:srgbClr val="000000"/>
                </a:solidFill>
                <a:effectLst/>
              </a:rPr>
              <a:t>, Nov. 22, 2020. </a:t>
            </a:r>
            <a:r>
              <a:rPr lang="en-GB" sz="1100" dirty="0">
                <a:solidFill>
                  <a:srgbClr val="000000"/>
                </a:solidFill>
                <a:effectLst/>
                <a:hlinkClick r:id="rId16"/>
              </a:rPr>
              <a:t>https://www.youtube.com/watch?v=SZIsXbXUfy</a:t>
            </a:r>
            <a:r>
              <a:rPr lang="en-GB" sz="1100" dirty="0">
                <a:solidFill>
                  <a:srgbClr val="000000"/>
                </a:solidFill>
                <a:effectLst/>
              </a:rPr>
              <a:t>  (accessed May 07, 2025).</a:t>
            </a:r>
          </a:p>
          <a:p>
            <a:pPr>
              <a:lnSpc>
                <a:spcPct val="150000"/>
              </a:lnSpc>
            </a:pPr>
            <a:r>
              <a:rPr lang="en-GB" sz="1100" dirty="0" err="1">
                <a:solidFill>
                  <a:srgbClr val="000000"/>
                </a:solidFill>
              </a:rPr>
              <a:t>Giffi</a:t>
            </a:r>
            <a:r>
              <a:rPr lang="en-GB" sz="1100" dirty="0">
                <a:solidFill>
                  <a:srgbClr val="000000"/>
                </a:solidFill>
              </a:rPr>
              <a:t>, “[Windows] Compiling Godot from source (A brief guide),” </a:t>
            </a:r>
            <a:r>
              <a:rPr lang="en-GB" sz="1100" i="1" dirty="0">
                <a:solidFill>
                  <a:srgbClr val="000000"/>
                </a:solidFill>
              </a:rPr>
              <a:t>YouTube</a:t>
            </a:r>
            <a:r>
              <a:rPr lang="en-GB" sz="1100" dirty="0">
                <a:solidFill>
                  <a:srgbClr val="000000"/>
                </a:solidFill>
              </a:rPr>
              <a:t>, Aug. 02, 2024. </a:t>
            </a:r>
            <a:r>
              <a:rPr lang="en-GB" sz="1100" dirty="0">
                <a:solidFill>
                  <a:srgbClr val="000000"/>
                </a:solidFill>
                <a:hlinkClick r:id="rId17"/>
              </a:rPr>
              <a:t>https://www.youtube.com/watch?v=RNBR5S2IxDM</a:t>
            </a:r>
            <a:r>
              <a:rPr lang="en-GB" sz="1100" dirty="0">
                <a:solidFill>
                  <a:srgbClr val="000000"/>
                </a:solidFill>
              </a:rPr>
              <a:t> (accessed May 07, 2025).</a:t>
            </a:r>
          </a:p>
          <a:p>
            <a:pPr>
              <a:lnSpc>
                <a:spcPct val="150000"/>
              </a:lnSpc>
            </a:pPr>
            <a:r>
              <a:rPr lang="en-GB" sz="1100" dirty="0">
                <a:solidFill>
                  <a:srgbClr val="000000"/>
                </a:solidFill>
              </a:rPr>
              <a:t>Taillight Games, “Godot 4: Enemy AI using </a:t>
            </a:r>
            <a:r>
              <a:rPr lang="en-GB" sz="1100" dirty="0" err="1">
                <a:solidFill>
                  <a:srgbClr val="000000"/>
                </a:solidFill>
              </a:rPr>
              <a:t>Behavior</a:t>
            </a:r>
            <a:r>
              <a:rPr lang="en-GB" sz="1100" dirty="0">
                <a:solidFill>
                  <a:srgbClr val="000000"/>
                </a:solidFill>
              </a:rPr>
              <a:t> Trees (</a:t>
            </a:r>
            <a:r>
              <a:rPr lang="en-GB" sz="1100" dirty="0" err="1">
                <a:solidFill>
                  <a:srgbClr val="000000"/>
                </a:solidFill>
              </a:rPr>
              <a:t>BeeHave</a:t>
            </a:r>
            <a:r>
              <a:rPr lang="en-GB" sz="1100" dirty="0">
                <a:solidFill>
                  <a:srgbClr val="000000"/>
                </a:solidFill>
              </a:rPr>
              <a:t>),” </a:t>
            </a:r>
            <a:r>
              <a:rPr lang="en-GB" sz="1100" i="1" dirty="0">
                <a:solidFill>
                  <a:srgbClr val="000000"/>
                </a:solidFill>
              </a:rPr>
              <a:t>YouTube</a:t>
            </a:r>
            <a:r>
              <a:rPr lang="en-GB" sz="1100" dirty="0">
                <a:solidFill>
                  <a:srgbClr val="000000"/>
                </a:solidFill>
              </a:rPr>
              <a:t>, Jun. 16, 2024. </a:t>
            </a:r>
            <a:r>
              <a:rPr lang="en-GB" sz="1100" dirty="0">
                <a:solidFill>
                  <a:srgbClr val="000000"/>
                </a:solidFill>
                <a:hlinkClick r:id="rId18"/>
              </a:rPr>
              <a:t>https://www.youtube.com/watch?v=AUfzET91m0s</a:t>
            </a:r>
            <a:r>
              <a:rPr lang="en-GB" sz="1100" dirty="0">
                <a:solidFill>
                  <a:srgbClr val="000000"/>
                </a:solidFill>
              </a:rPr>
              <a:t> (accessed May 07, 2025).</a:t>
            </a:r>
          </a:p>
          <a:p>
            <a:pPr>
              <a:lnSpc>
                <a:spcPct val="150000"/>
              </a:lnSpc>
            </a:pPr>
            <a:r>
              <a:rPr lang="en-GB" sz="1100" dirty="0" err="1">
                <a:solidFill>
                  <a:srgbClr val="000000"/>
                </a:solidFill>
              </a:rPr>
              <a:t>LegionGames</a:t>
            </a:r>
            <a:r>
              <a:rPr lang="en-GB" sz="1100" dirty="0">
                <a:solidFill>
                  <a:srgbClr val="000000"/>
                </a:solidFill>
              </a:rPr>
              <a:t>, “3D Enemies With Pathfinding and Animations - Godot 4 FPS Tutorial,” </a:t>
            </a:r>
            <a:r>
              <a:rPr lang="en-GB" sz="1100" i="1" dirty="0">
                <a:solidFill>
                  <a:srgbClr val="000000"/>
                </a:solidFill>
              </a:rPr>
              <a:t>www.youtube.com</a:t>
            </a:r>
            <a:r>
              <a:rPr lang="en-GB" sz="1100" dirty="0">
                <a:solidFill>
                  <a:srgbClr val="000000"/>
                </a:solidFill>
              </a:rPr>
              <a:t>. </a:t>
            </a:r>
            <a:r>
              <a:rPr lang="en-GB" sz="1100" dirty="0">
                <a:solidFill>
                  <a:srgbClr val="000000"/>
                </a:solidFill>
                <a:hlinkClick r:id="rId19"/>
              </a:rPr>
              <a:t>https://www.youtube.com/watch?v=iV710Vm5qm0</a:t>
            </a:r>
            <a:r>
              <a:rPr lang="en-GB" sz="1100" dirty="0">
                <a:solidFill>
                  <a:srgbClr val="000000"/>
                </a:solidFill>
              </a:rPr>
              <a:t> (accessed May 07, 2025).</a:t>
            </a:r>
          </a:p>
          <a:p>
            <a:pPr>
              <a:lnSpc>
                <a:spcPct val="150000"/>
              </a:lnSpc>
            </a:pPr>
            <a:r>
              <a:rPr lang="en-GB" sz="1100" dirty="0">
                <a:solidFill>
                  <a:srgbClr val="000000"/>
                </a:solidFill>
              </a:rPr>
              <a:t>Martin Donald, “It Takes Two, lava lamps, Raymarching in Godot 4.1.,” YouTube, Jul. 12, 2023. </a:t>
            </a:r>
            <a:r>
              <a:rPr lang="en-GB" sz="1100" dirty="0">
                <a:solidFill>
                  <a:srgbClr val="000000"/>
                </a:solidFill>
                <a:hlinkClick r:id="rId20"/>
              </a:rPr>
              <a:t>https://www.youtube.com/watch?v=jH0MD8obOCQ</a:t>
            </a:r>
            <a:r>
              <a:rPr lang="en-GB" sz="1100" dirty="0">
                <a:solidFill>
                  <a:srgbClr val="000000"/>
                </a:solidFill>
              </a:rPr>
              <a:t> (accessed May 20, 2024).</a:t>
            </a:r>
          </a:p>
          <a:p>
            <a:pPr>
              <a:lnSpc>
                <a:spcPct val="150000"/>
              </a:lnSpc>
            </a:pPr>
            <a:r>
              <a:rPr lang="en-GB" sz="1100" dirty="0">
                <a:solidFill>
                  <a:srgbClr val="000000"/>
                </a:solidFill>
              </a:rPr>
              <a:t>Blender Art, “How to Create a Low Poly Character in Blender,” YouTube, May 14, 2022. </a:t>
            </a:r>
            <a:r>
              <a:rPr lang="en-GB" sz="1100" dirty="0">
                <a:solidFill>
                  <a:srgbClr val="000000"/>
                </a:solidFill>
                <a:hlinkClick r:id="rId21"/>
              </a:rPr>
              <a:t>https://www.youtube.com/watch?v=m2UdFkvKlL4</a:t>
            </a:r>
            <a:r>
              <a:rPr lang="en-GB" sz="1100" dirty="0">
                <a:solidFill>
                  <a:srgbClr val="000000"/>
                </a:solidFill>
              </a:rPr>
              <a:t> (accessed May 07, 2025).</a:t>
            </a:r>
          </a:p>
          <a:p>
            <a:pPr>
              <a:lnSpc>
                <a:spcPct val="150000"/>
              </a:lnSpc>
            </a:pPr>
            <a:endParaRPr lang="en-GB" sz="1100" dirty="0">
              <a:solidFill>
                <a:srgbClr val="000000"/>
              </a:solidFill>
            </a:endParaRPr>
          </a:p>
          <a:p>
            <a:pPr>
              <a:lnSpc>
                <a:spcPct val="150000"/>
              </a:lnSpc>
            </a:pPr>
            <a:endParaRPr lang="en-GB" sz="1100" dirty="0">
              <a:solidFill>
                <a:srgbClr val="000000"/>
              </a:solidFill>
            </a:endParaRPr>
          </a:p>
          <a:p>
            <a:pPr>
              <a:lnSpc>
                <a:spcPct val="150000"/>
              </a:lnSpc>
            </a:pPr>
            <a:endParaRPr lang="en-GB" sz="1100" dirty="0">
              <a:solidFill>
                <a:srgbClr val="000000"/>
              </a:solidFill>
            </a:endParaRPr>
          </a:p>
          <a:p>
            <a:pPr>
              <a:lnSpc>
                <a:spcPct val="150000"/>
              </a:lnSpc>
            </a:pPr>
            <a:endParaRPr lang="en-US" sz="1100" dirty="0">
              <a:solidFill>
                <a:srgbClr val="000000"/>
              </a:solidFill>
              <a:effectLst/>
            </a:endParaRPr>
          </a:p>
        </p:txBody>
      </p:sp>
    </p:spTree>
    <p:extLst>
      <p:ext uri="{BB962C8B-B14F-4D97-AF65-F5344CB8AC3E}">
        <p14:creationId xmlns:p14="http://schemas.microsoft.com/office/powerpoint/2010/main" val="33086505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398</TotalTime>
  <Words>5149</Words>
  <Application>Microsoft Office PowerPoint</Application>
  <PresentationFormat>Widescreen</PresentationFormat>
  <Paragraphs>330</Paragraphs>
  <Slides>40</Slides>
  <Notes>17</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Aptos</vt:lpstr>
      <vt:lpstr>Aptos Display</vt:lpstr>
      <vt:lpstr>Arial</vt:lpstr>
      <vt:lpstr>Office Theme</vt:lpstr>
      <vt:lpstr>The Bunker 2101 Independent Project (ACCA6020), Final Viva</vt:lpstr>
      <vt:lpstr>Contents:</vt:lpstr>
      <vt:lpstr>Research Question</vt:lpstr>
      <vt:lpstr>What is The Bunker 2101?</vt:lpstr>
      <vt:lpstr>What is The Bunker 2101?</vt:lpstr>
      <vt:lpstr>What is The Bunker 2101?</vt:lpstr>
      <vt:lpstr>What is The Bunker 2101?</vt:lpstr>
      <vt:lpstr>What is The Bunker 2101?</vt:lpstr>
      <vt:lpstr>Project Planning</vt:lpstr>
      <vt:lpstr>Project Planning</vt:lpstr>
      <vt:lpstr>Project Development – Key Mechanics</vt:lpstr>
      <vt:lpstr>Project Development – Key Mechanics</vt:lpstr>
      <vt:lpstr>Project Development – Key Mechanics</vt:lpstr>
      <vt:lpstr>Project Development – Key Mechanics</vt:lpstr>
      <vt:lpstr>Project Development – Key Mechanics</vt:lpstr>
      <vt:lpstr>Project Development – Key Mechanics</vt:lpstr>
      <vt:lpstr>Project Development – Key Mechanics</vt:lpstr>
      <vt:lpstr>Project Development – Cutscenes</vt:lpstr>
      <vt:lpstr>Project Development – Cutscenes</vt:lpstr>
      <vt:lpstr>Project Development – Cutscenes</vt:lpstr>
      <vt:lpstr>Project Development – Cutscenes</vt:lpstr>
      <vt:lpstr>Project Development – Music</vt:lpstr>
      <vt:lpstr>Project Development – Characters</vt:lpstr>
      <vt:lpstr>Project Development – Characters</vt:lpstr>
      <vt:lpstr>Playtesting</vt:lpstr>
      <vt:lpstr>Playtesting</vt:lpstr>
      <vt:lpstr>Playtesting</vt:lpstr>
      <vt:lpstr>Project Outcomes</vt:lpstr>
      <vt:lpstr>Project Outcomes</vt:lpstr>
      <vt:lpstr>Project Outcomes</vt:lpstr>
      <vt:lpstr>Issues and Solutions</vt:lpstr>
      <vt:lpstr>Project Future</vt:lpstr>
      <vt:lpstr>Project Future</vt:lpstr>
      <vt:lpstr>Conclusion</vt:lpstr>
      <vt:lpstr>Demo and Questions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Michael Dawe (2206831)</dc:creator>
  <cp:lastModifiedBy>Michael Dawe (2206831)</cp:lastModifiedBy>
  <cp:revision>2</cp:revision>
  <dcterms:created xsi:type="dcterms:W3CDTF">2025-05-03T11:22:32Z</dcterms:created>
  <dcterms:modified xsi:type="dcterms:W3CDTF">2025-05-07T21:14:45Z</dcterms:modified>
</cp:coreProperties>
</file>