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31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Lst>
  <p:sldSz cx="18288000" cy="10287000"/>
  <p:notesSz cx="6858000" cy="9144000"/>
  <p:embeddedFontLst>
    <p:embeddedFont>
      <p:font typeface="Canva Sans Bold" panose="020B0803030501040103" pitchFamily="34" charset="0"/>
      <p:regular r:id="rId63"/>
    </p:embeddedFont>
    <p:embeddedFont>
      <p:font typeface="DM Sans" pitchFamily="2" charset="77"/>
      <p:regular r:id="rId64"/>
    </p:embeddedFont>
    <p:embeddedFont>
      <p:font typeface="DM Sans Bold" pitchFamily="2" charset="77"/>
      <p:regular r:id="rId65"/>
    </p:embeddedFont>
    <p:embeddedFont>
      <p:font typeface="Open Sans Light" panose="020B0606030504020204" pitchFamily="34" charset="0"/>
      <p:regular r:id="rId6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fntdata"/><Relationship Id="rId68" Type="http://schemas.openxmlformats.org/officeDocument/2006/relationships/viewProps" Target="viewProps.xml"/><Relationship Id="rId7" Type="http://schemas.openxmlformats.org/officeDocument/2006/relationships/slide" Target="slides/slide6.xml"/><Relationship Id="rId71"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4.fntdata"/><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2.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ywel Mansell (2403628)" userId="28c2e451-30b3-498d-9915-b594a6013306" providerId="ADAL" clId="{1EF33D42-12D3-9645-AD1A-C3081447999C}"/>
    <pc:docChg chg="undo custSel addSld modSld sldOrd">
      <pc:chgData name="Hywel Mansell (2403628)" userId="28c2e451-30b3-498d-9915-b594a6013306" providerId="ADAL" clId="{1EF33D42-12D3-9645-AD1A-C3081447999C}" dt="2025-05-19T22:43:54.993" v="329" actId="1076"/>
      <pc:docMkLst>
        <pc:docMk/>
      </pc:docMkLst>
      <pc:sldChg chg="delSp modSp">
        <pc:chgData name="Hywel Mansell (2403628)" userId="28c2e451-30b3-498d-9915-b594a6013306" providerId="ADAL" clId="{1EF33D42-12D3-9645-AD1A-C3081447999C}" dt="2025-05-19T22:42:02.448" v="297" actId="1076"/>
        <pc:sldMkLst>
          <pc:docMk/>
          <pc:sldMk cId="0" sldId="276"/>
        </pc:sldMkLst>
        <pc:spChg chg="mod topLvl">
          <ac:chgData name="Hywel Mansell (2403628)" userId="28c2e451-30b3-498d-9915-b594a6013306" providerId="ADAL" clId="{1EF33D42-12D3-9645-AD1A-C3081447999C}" dt="2025-05-19T22:41:40.067" v="290" actId="1076"/>
          <ac:spMkLst>
            <pc:docMk/>
            <pc:sldMk cId="0" sldId="276"/>
            <ac:spMk id="13" creationId="{00000000-0000-0000-0000-000000000000}"/>
          </ac:spMkLst>
        </pc:spChg>
        <pc:spChg chg="mod topLvl">
          <ac:chgData name="Hywel Mansell (2403628)" userId="28c2e451-30b3-498d-9915-b594a6013306" providerId="ADAL" clId="{1EF33D42-12D3-9645-AD1A-C3081447999C}" dt="2025-05-19T22:42:02.448" v="297" actId="1076"/>
          <ac:spMkLst>
            <pc:docMk/>
            <pc:sldMk cId="0" sldId="276"/>
            <ac:spMk id="14" creationId="{00000000-0000-0000-0000-000000000000}"/>
          </ac:spMkLst>
        </pc:spChg>
        <pc:grpChg chg="del mod">
          <ac:chgData name="Hywel Mansell (2403628)" userId="28c2e451-30b3-498d-9915-b594a6013306" providerId="ADAL" clId="{1EF33D42-12D3-9645-AD1A-C3081447999C}" dt="2025-05-19T22:41:12.900" v="283" actId="165"/>
          <ac:grpSpMkLst>
            <pc:docMk/>
            <pc:sldMk cId="0" sldId="276"/>
            <ac:grpSpMk id="9" creationId="{00000000-0000-0000-0000-000000000000}"/>
          </ac:grpSpMkLst>
        </pc:grpChg>
        <pc:grpChg chg="mod topLvl">
          <ac:chgData name="Hywel Mansell (2403628)" userId="28c2e451-30b3-498d-9915-b594a6013306" providerId="ADAL" clId="{1EF33D42-12D3-9645-AD1A-C3081447999C}" dt="2025-05-19T22:41:35.727" v="288" actId="1076"/>
          <ac:grpSpMkLst>
            <pc:docMk/>
            <pc:sldMk cId="0" sldId="276"/>
            <ac:grpSpMk id="10" creationId="{00000000-0000-0000-0000-000000000000}"/>
          </ac:grpSpMkLst>
        </pc:grpChg>
      </pc:sldChg>
      <pc:sldChg chg="addSp delSp modSp">
        <pc:chgData name="Hywel Mansell (2403628)" userId="28c2e451-30b3-498d-9915-b594a6013306" providerId="ADAL" clId="{1EF33D42-12D3-9645-AD1A-C3081447999C}" dt="2025-05-19T22:42:43.050" v="309" actId="1076"/>
        <pc:sldMkLst>
          <pc:docMk/>
          <pc:sldMk cId="0" sldId="279"/>
        </pc:sldMkLst>
        <pc:spChg chg="mod">
          <ac:chgData name="Hywel Mansell (2403628)" userId="28c2e451-30b3-498d-9915-b594a6013306" providerId="ADAL" clId="{1EF33D42-12D3-9645-AD1A-C3081447999C}" dt="2025-05-19T22:42:27.384" v="305" actId="1076"/>
          <ac:spMkLst>
            <pc:docMk/>
            <pc:sldMk cId="0" sldId="279"/>
            <ac:spMk id="11" creationId="{00000000-0000-0000-0000-000000000000}"/>
          </ac:spMkLst>
        </pc:spChg>
        <pc:spChg chg="mod topLvl">
          <ac:chgData name="Hywel Mansell (2403628)" userId="28c2e451-30b3-498d-9915-b594a6013306" providerId="ADAL" clId="{1EF33D42-12D3-9645-AD1A-C3081447999C}" dt="2025-05-19T22:42:32.684" v="307" actId="1076"/>
          <ac:spMkLst>
            <pc:docMk/>
            <pc:sldMk cId="0" sldId="279"/>
            <ac:spMk id="13" creationId="{00000000-0000-0000-0000-000000000000}"/>
          </ac:spMkLst>
        </pc:spChg>
        <pc:spChg chg="mod topLvl">
          <ac:chgData name="Hywel Mansell (2403628)" userId="28c2e451-30b3-498d-9915-b594a6013306" providerId="ADAL" clId="{1EF33D42-12D3-9645-AD1A-C3081447999C}" dt="2025-05-19T22:42:43.050" v="309" actId="1076"/>
          <ac:spMkLst>
            <pc:docMk/>
            <pc:sldMk cId="0" sldId="279"/>
            <ac:spMk id="14" creationId="{00000000-0000-0000-0000-000000000000}"/>
          </ac:spMkLst>
        </pc:spChg>
        <pc:grpChg chg="del mod">
          <ac:chgData name="Hywel Mansell (2403628)" userId="28c2e451-30b3-498d-9915-b594a6013306" providerId="ADAL" clId="{1EF33D42-12D3-9645-AD1A-C3081447999C}" dt="2025-05-19T22:42:15.015" v="299" actId="165"/>
          <ac:grpSpMkLst>
            <pc:docMk/>
            <pc:sldMk cId="0" sldId="279"/>
            <ac:grpSpMk id="9" creationId="{00000000-0000-0000-0000-000000000000}"/>
          </ac:grpSpMkLst>
        </pc:grpChg>
        <pc:grpChg chg="topLvl">
          <ac:chgData name="Hywel Mansell (2403628)" userId="28c2e451-30b3-498d-9915-b594a6013306" providerId="ADAL" clId="{1EF33D42-12D3-9645-AD1A-C3081447999C}" dt="2025-05-19T22:42:15.015" v="299" actId="165"/>
          <ac:grpSpMkLst>
            <pc:docMk/>
            <pc:sldMk cId="0" sldId="279"/>
            <ac:grpSpMk id="10" creationId="{00000000-0000-0000-0000-000000000000}"/>
          </ac:grpSpMkLst>
        </pc:grpChg>
        <pc:grpChg chg="add">
          <ac:chgData name="Hywel Mansell (2403628)" userId="28c2e451-30b3-498d-9915-b594a6013306" providerId="ADAL" clId="{1EF33D42-12D3-9645-AD1A-C3081447999C}" dt="2025-05-19T22:42:16.404" v="300" actId="164"/>
          <ac:grpSpMkLst>
            <pc:docMk/>
            <pc:sldMk cId="0" sldId="279"/>
            <ac:grpSpMk id="15" creationId="{60B9CD16-6F90-73F3-7FCC-FFEDD2172EEC}"/>
          </ac:grpSpMkLst>
        </pc:grpChg>
      </pc:sldChg>
      <pc:sldChg chg="delSp modSp">
        <pc:chgData name="Hywel Mansell (2403628)" userId="28c2e451-30b3-498d-9915-b594a6013306" providerId="ADAL" clId="{1EF33D42-12D3-9645-AD1A-C3081447999C}" dt="2025-05-19T22:43:20.041" v="320" actId="1076"/>
        <pc:sldMkLst>
          <pc:docMk/>
          <pc:sldMk cId="0" sldId="286"/>
        </pc:sldMkLst>
        <pc:spChg chg="mod topLvl">
          <ac:chgData name="Hywel Mansell (2403628)" userId="28c2e451-30b3-498d-9915-b594a6013306" providerId="ADAL" clId="{1EF33D42-12D3-9645-AD1A-C3081447999C}" dt="2025-05-19T22:43:08.497" v="316" actId="1076"/>
          <ac:spMkLst>
            <pc:docMk/>
            <pc:sldMk cId="0" sldId="286"/>
            <ac:spMk id="13" creationId="{00000000-0000-0000-0000-000000000000}"/>
          </ac:spMkLst>
        </pc:spChg>
        <pc:spChg chg="mod topLvl">
          <ac:chgData name="Hywel Mansell (2403628)" userId="28c2e451-30b3-498d-9915-b594a6013306" providerId="ADAL" clId="{1EF33D42-12D3-9645-AD1A-C3081447999C}" dt="2025-05-19T22:43:20.041" v="320" actId="1076"/>
          <ac:spMkLst>
            <pc:docMk/>
            <pc:sldMk cId="0" sldId="286"/>
            <ac:spMk id="14" creationId="{00000000-0000-0000-0000-000000000000}"/>
          </ac:spMkLst>
        </pc:spChg>
        <pc:grpChg chg="del">
          <ac:chgData name="Hywel Mansell (2403628)" userId="28c2e451-30b3-498d-9915-b594a6013306" providerId="ADAL" clId="{1EF33D42-12D3-9645-AD1A-C3081447999C}" dt="2025-05-19T22:42:53.103" v="310" actId="165"/>
          <ac:grpSpMkLst>
            <pc:docMk/>
            <pc:sldMk cId="0" sldId="286"/>
            <ac:grpSpMk id="9" creationId="{00000000-0000-0000-0000-000000000000}"/>
          </ac:grpSpMkLst>
        </pc:grpChg>
        <pc:grpChg chg="mod topLvl">
          <ac:chgData name="Hywel Mansell (2403628)" userId="28c2e451-30b3-498d-9915-b594a6013306" providerId="ADAL" clId="{1EF33D42-12D3-9645-AD1A-C3081447999C}" dt="2025-05-19T22:43:03.642" v="314" actId="1076"/>
          <ac:grpSpMkLst>
            <pc:docMk/>
            <pc:sldMk cId="0" sldId="286"/>
            <ac:grpSpMk id="10" creationId="{00000000-0000-0000-0000-000000000000}"/>
          </ac:grpSpMkLst>
        </pc:grpChg>
      </pc:sldChg>
      <pc:sldChg chg="delSp modSp">
        <pc:chgData name="Hywel Mansell (2403628)" userId="28c2e451-30b3-498d-9915-b594a6013306" providerId="ADAL" clId="{1EF33D42-12D3-9645-AD1A-C3081447999C}" dt="2025-05-19T22:43:54.993" v="329" actId="1076"/>
        <pc:sldMkLst>
          <pc:docMk/>
          <pc:sldMk cId="0" sldId="290"/>
        </pc:sldMkLst>
        <pc:spChg chg="mod topLvl">
          <ac:chgData name="Hywel Mansell (2403628)" userId="28c2e451-30b3-498d-9915-b594a6013306" providerId="ADAL" clId="{1EF33D42-12D3-9645-AD1A-C3081447999C}" dt="2025-05-19T22:43:45.439" v="328" actId="1076"/>
          <ac:spMkLst>
            <pc:docMk/>
            <pc:sldMk cId="0" sldId="290"/>
            <ac:spMk id="13" creationId="{00000000-0000-0000-0000-000000000000}"/>
          </ac:spMkLst>
        </pc:spChg>
        <pc:spChg chg="mod topLvl">
          <ac:chgData name="Hywel Mansell (2403628)" userId="28c2e451-30b3-498d-9915-b594a6013306" providerId="ADAL" clId="{1EF33D42-12D3-9645-AD1A-C3081447999C}" dt="2025-05-19T22:43:54.993" v="329" actId="1076"/>
          <ac:spMkLst>
            <pc:docMk/>
            <pc:sldMk cId="0" sldId="290"/>
            <ac:spMk id="14" creationId="{00000000-0000-0000-0000-000000000000}"/>
          </ac:spMkLst>
        </pc:spChg>
        <pc:grpChg chg="del">
          <ac:chgData name="Hywel Mansell (2403628)" userId="28c2e451-30b3-498d-9915-b594a6013306" providerId="ADAL" clId="{1EF33D42-12D3-9645-AD1A-C3081447999C}" dt="2025-05-19T22:43:27.945" v="321" actId="165"/>
          <ac:grpSpMkLst>
            <pc:docMk/>
            <pc:sldMk cId="0" sldId="290"/>
            <ac:grpSpMk id="9" creationId="{00000000-0000-0000-0000-000000000000}"/>
          </ac:grpSpMkLst>
        </pc:grpChg>
        <pc:grpChg chg="mod topLvl">
          <ac:chgData name="Hywel Mansell (2403628)" userId="28c2e451-30b3-498d-9915-b594a6013306" providerId="ADAL" clId="{1EF33D42-12D3-9645-AD1A-C3081447999C}" dt="2025-05-19T22:43:37.109" v="324" actId="1076"/>
          <ac:grpSpMkLst>
            <pc:docMk/>
            <pc:sldMk cId="0" sldId="290"/>
            <ac:grpSpMk id="10" creationId="{00000000-0000-0000-0000-000000000000}"/>
          </ac:grpSpMkLst>
        </pc:grpChg>
      </pc:sldChg>
      <pc:sldChg chg="addSp delSp modSp new ord">
        <pc:chgData name="Hywel Mansell (2403628)" userId="28c2e451-30b3-498d-9915-b594a6013306" providerId="ADAL" clId="{1EF33D42-12D3-9645-AD1A-C3081447999C}" dt="2025-05-19T22:40:09.117" v="232" actId="21"/>
        <pc:sldMkLst>
          <pc:docMk/>
          <pc:sldMk cId="2386220791" sldId="316"/>
        </pc:sldMkLst>
        <pc:spChg chg="add mod">
          <ac:chgData name="Hywel Mansell (2403628)" userId="28c2e451-30b3-498d-9915-b594a6013306" providerId="ADAL" clId="{1EF33D42-12D3-9645-AD1A-C3081447999C}" dt="2025-05-19T22:37:18.476" v="9" actId="1576"/>
          <ac:spMkLst>
            <pc:docMk/>
            <pc:sldMk cId="2386220791" sldId="316"/>
            <ac:spMk id="3" creationId="{6284A0F8-06F3-3F02-9E5C-92EE71C511FC}"/>
          </ac:spMkLst>
        </pc:spChg>
        <pc:spChg chg="add mod">
          <ac:chgData name="Hywel Mansell (2403628)" userId="28c2e451-30b3-498d-9915-b594a6013306" providerId="ADAL" clId="{1EF33D42-12D3-9645-AD1A-C3081447999C}" dt="2025-05-19T22:39:24.464" v="226" actId="1076"/>
          <ac:spMkLst>
            <pc:docMk/>
            <pc:sldMk cId="2386220791" sldId="316"/>
            <ac:spMk id="4" creationId="{9491974C-2E88-2621-BC28-9F52E5D5BA7C}"/>
          </ac:spMkLst>
        </pc:spChg>
        <pc:spChg chg="add del mod">
          <ac:chgData name="Hywel Mansell (2403628)" userId="28c2e451-30b3-498d-9915-b594a6013306" providerId="ADAL" clId="{1EF33D42-12D3-9645-AD1A-C3081447999C}" dt="2025-05-19T22:40:09.117" v="232" actId="21"/>
          <ac:spMkLst>
            <pc:docMk/>
            <pc:sldMk cId="2386220791" sldId="316"/>
            <ac:spMk id="5" creationId="{C26B28A3-C2BA-A4C1-FFA9-060C849666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5/19/25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canva.com/design/DAGmeB-Qulo/gJw5-VdfJ1atMfu2bugesA/edit?utm_content=DAGmeB-Qulo&amp;utm_campaign=designshare&amp;utm_medium=link2&amp;utm_source=sharebutton"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4.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svg"/><Relationship Id="rId3" Type="http://schemas.openxmlformats.org/officeDocument/2006/relationships/image" Target="../media/image16.svg"/><Relationship Id="rId7" Type="http://schemas.openxmlformats.org/officeDocument/2006/relationships/image" Target="../media/image20.sv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2.svg"/><Relationship Id="rId3" Type="http://schemas.openxmlformats.org/officeDocument/2006/relationships/image" Target="../media/image28.svg"/><Relationship Id="rId7" Type="http://schemas.openxmlformats.org/officeDocument/2006/relationships/image" Target="../media/image18.svg"/><Relationship Id="rId12" Type="http://schemas.openxmlformats.org/officeDocument/2006/relationships/image" Target="../media/image21.png"/><Relationship Id="rId17" Type="http://schemas.openxmlformats.org/officeDocument/2006/relationships/image" Target="../media/image34.svg"/><Relationship Id="rId2" Type="http://schemas.openxmlformats.org/officeDocument/2006/relationships/image" Target="../media/image27.png"/><Relationship Id="rId16"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0.svg"/><Relationship Id="rId5" Type="http://schemas.openxmlformats.org/officeDocument/2006/relationships/image" Target="../media/image16.svg"/><Relationship Id="rId15" Type="http://schemas.openxmlformats.org/officeDocument/2006/relationships/image" Target="../media/image32.svg"/><Relationship Id="rId10" Type="http://schemas.openxmlformats.org/officeDocument/2006/relationships/image" Target="../media/image29.png"/><Relationship Id="rId4" Type="http://schemas.openxmlformats.org/officeDocument/2006/relationships/image" Target="../media/image15.png"/><Relationship Id="rId9" Type="http://schemas.openxmlformats.org/officeDocument/2006/relationships/image" Target="../media/image20.svg"/><Relationship Id="rId14" Type="http://schemas.openxmlformats.org/officeDocument/2006/relationships/image" Target="../media/image31.png"/></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0.svg"/><Relationship Id="rId7" Type="http://schemas.openxmlformats.org/officeDocument/2006/relationships/image" Target="../media/image18.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4.svg"/><Relationship Id="rId5" Type="http://schemas.openxmlformats.org/officeDocument/2006/relationships/image" Target="../media/image16.svg"/><Relationship Id="rId10" Type="http://schemas.openxmlformats.org/officeDocument/2006/relationships/image" Target="../media/image33.png"/><Relationship Id="rId4" Type="http://schemas.openxmlformats.org/officeDocument/2006/relationships/image" Target="../media/image15.png"/><Relationship Id="rId9" Type="http://schemas.openxmlformats.org/officeDocument/2006/relationships/image" Target="../media/image32.sv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0.svg"/><Relationship Id="rId7" Type="http://schemas.openxmlformats.org/officeDocument/2006/relationships/image" Target="../media/image18.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4.svg"/><Relationship Id="rId5" Type="http://schemas.openxmlformats.org/officeDocument/2006/relationships/image" Target="../media/image16.svg"/><Relationship Id="rId10" Type="http://schemas.openxmlformats.org/officeDocument/2006/relationships/image" Target="../media/image33.png"/><Relationship Id="rId4" Type="http://schemas.openxmlformats.org/officeDocument/2006/relationships/image" Target="../media/image15.png"/><Relationship Id="rId9" Type="http://schemas.openxmlformats.org/officeDocument/2006/relationships/image" Target="../media/image32.sv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0.svg"/><Relationship Id="rId7" Type="http://schemas.openxmlformats.org/officeDocument/2006/relationships/image" Target="../media/image18.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34.svg"/><Relationship Id="rId5" Type="http://schemas.openxmlformats.org/officeDocument/2006/relationships/image" Target="../media/image16.svg"/><Relationship Id="rId10" Type="http://schemas.openxmlformats.org/officeDocument/2006/relationships/image" Target="../media/image33.png"/><Relationship Id="rId4" Type="http://schemas.openxmlformats.org/officeDocument/2006/relationships/image" Target="../media/image15.png"/><Relationship Id="rId9" Type="http://schemas.openxmlformats.org/officeDocument/2006/relationships/image" Target="../media/image32.sv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0.svg"/><Relationship Id="rId7" Type="http://schemas.openxmlformats.org/officeDocument/2006/relationships/image" Target="../media/image16.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34.svg"/><Relationship Id="rId5" Type="http://schemas.openxmlformats.org/officeDocument/2006/relationships/image" Target="../media/image32.svg"/><Relationship Id="rId10" Type="http://schemas.openxmlformats.org/officeDocument/2006/relationships/image" Target="../media/image33.png"/><Relationship Id="rId4" Type="http://schemas.openxmlformats.org/officeDocument/2006/relationships/image" Target="../media/image31.png"/><Relationship Id="rId9" Type="http://schemas.openxmlformats.org/officeDocument/2006/relationships/image" Target="../media/image18.sv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0.svg"/><Relationship Id="rId7" Type="http://schemas.openxmlformats.org/officeDocument/2006/relationships/image" Target="../media/image16.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34.svg"/><Relationship Id="rId5" Type="http://schemas.openxmlformats.org/officeDocument/2006/relationships/image" Target="../media/image32.svg"/><Relationship Id="rId10" Type="http://schemas.openxmlformats.org/officeDocument/2006/relationships/image" Target="../media/image33.png"/><Relationship Id="rId4" Type="http://schemas.openxmlformats.org/officeDocument/2006/relationships/image" Target="../media/image31.png"/><Relationship Id="rId9" Type="http://schemas.openxmlformats.org/officeDocument/2006/relationships/image" Target="../media/image18.svg"/></Relationships>
</file>

<file path=ppt/slides/_rels/slide12.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svg"/><Relationship Id="rId18" Type="http://schemas.openxmlformats.org/officeDocument/2006/relationships/image" Target="../media/image51.png"/><Relationship Id="rId3" Type="http://schemas.openxmlformats.org/officeDocument/2006/relationships/image" Target="../media/image36.svg"/><Relationship Id="rId7" Type="http://schemas.openxmlformats.org/officeDocument/2006/relationships/image" Target="../media/image40.svg"/><Relationship Id="rId12" Type="http://schemas.openxmlformats.org/officeDocument/2006/relationships/image" Target="../media/image45.png"/><Relationship Id="rId17" Type="http://schemas.openxmlformats.org/officeDocument/2006/relationships/image" Target="../media/image50.svg"/><Relationship Id="rId2" Type="http://schemas.openxmlformats.org/officeDocument/2006/relationships/image" Target="../media/image35.png"/><Relationship Id="rId16"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4.svg"/><Relationship Id="rId5" Type="http://schemas.openxmlformats.org/officeDocument/2006/relationships/image" Target="../media/image38.svg"/><Relationship Id="rId15" Type="http://schemas.openxmlformats.org/officeDocument/2006/relationships/image" Target="../media/image48.svg"/><Relationship Id="rId10" Type="http://schemas.openxmlformats.org/officeDocument/2006/relationships/image" Target="../media/image43.png"/><Relationship Id="rId19" Type="http://schemas.openxmlformats.org/officeDocument/2006/relationships/image" Target="../media/image52.svg"/><Relationship Id="rId4" Type="http://schemas.openxmlformats.org/officeDocument/2006/relationships/image" Target="../media/image37.png"/><Relationship Id="rId9" Type="http://schemas.openxmlformats.org/officeDocument/2006/relationships/image" Target="../media/image42.svg"/><Relationship Id="rId14" Type="http://schemas.openxmlformats.org/officeDocument/2006/relationships/image" Target="../media/image47.png"/></Relationships>
</file>

<file path=ppt/slides/_rels/slide13.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svg"/><Relationship Id="rId3" Type="http://schemas.openxmlformats.org/officeDocument/2006/relationships/image" Target="../media/image54.svg"/><Relationship Id="rId7" Type="http://schemas.openxmlformats.org/officeDocument/2006/relationships/image" Target="../media/image38.svg"/><Relationship Id="rId12" Type="http://schemas.openxmlformats.org/officeDocument/2006/relationships/image" Target="../media/image41.png"/><Relationship Id="rId17" Type="http://schemas.openxmlformats.org/officeDocument/2006/relationships/image" Target="../media/image60.svg"/><Relationship Id="rId2" Type="http://schemas.openxmlformats.org/officeDocument/2006/relationships/image" Target="../media/image53.png"/><Relationship Id="rId16"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37.png"/><Relationship Id="rId11" Type="http://schemas.openxmlformats.org/officeDocument/2006/relationships/image" Target="../media/image56.svg"/><Relationship Id="rId5" Type="http://schemas.openxmlformats.org/officeDocument/2006/relationships/image" Target="../media/image36.svg"/><Relationship Id="rId15" Type="http://schemas.openxmlformats.org/officeDocument/2006/relationships/image" Target="../media/image58.svg"/><Relationship Id="rId10" Type="http://schemas.openxmlformats.org/officeDocument/2006/relationships/image" Target="../media/image55.png"/><Relationship Id="rId4" Type="http://schemas.openxmlformats.org/officeDocument/2006/relationships/image" Target="../media/image35.png"/><Relationship Id="rId9" Type="http://schemas.openxmlformats.org/officeDocument/2006/relationships/image" Target="../media/image40.svg"/><Relationship Id="rId14" Type="http://schemas.openxmlformats.org/officeDocument/2006/relationships/image" Target="../media/image57.png"/></Relationships>
</file>

<file path=ppt/slides/_rels/slide14.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svg"/><Relationship Id="rId7" Type="http://schemas.openxmlformats.org/officeDocument/2006/relationships/image" Target="../media/image66.svg"/><Relationship Id="rId2" Type="http://schemas.openxmlformats.org/officeDocument/2006/relationships/image" Target="../media/image61.png"/><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image" Target="../media/image70.svg"/><Relationship Id="rId5" Type="http://schemas.openxmlformats.org/officeDocument/2006/relationships/image" Target="../media/image64.svg"/><Relationship Id="rId10" Type="http://schemas.openxmlformats.org/officeDocument/2006/relationships/image" Target="../media/image69.png"/><Relationship Id="rId4" Type="http://schemas.openxmlformats.org/officeDocument/2006/relationships/image" Target="../media/image63.png"/><Relationship Id="rId9" Type="http://schemas.openxmlformats.org/officeDocument/2006/relationships/image" Target="../media/image68.svg"/></Relationships>
</file>

<file path=ppt/slides/_rels/slide15.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svg"/><Relationship Id="rId7" Type="http://schemas.openxmlformats.org/officeDocument/2006/relationships/image" Target="../media/image76.svg"/><Relationship Id="rId12" Type="http://schemas.openxmlformats.org/officeDocument/2006/relationships/image" Target="../media/image81.pn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75.png"/><Relationship Id="rId11" Type="http://schemas.openxmlformats.org/officeDocument/2006/relationships/image" Target="../media/image80.svg"/><Relationship Id="rId5" Type="http://schemas.openxmlformats.org/officeDocument/2006/relationships/image" Target="../media/image74.svg"/><Relationship Id="rId10" Type="http://schemas.openxmlformats.org/officeDocument/2006/relationships/image" Target="../media/image79.png"/><Relationship Id="rId4" Type="http://schemas.openxmlformats.org/officeDocument/2006/relationships/image" Target="../media/image73.png"/><Relationship Id="rId9" Type="http://schemas.openxmlformats.org/officeDocument/2006/relationships/image" Target="../media/image78.svg"/></Relationships>
</file>

<file path=ppt/slides/_rels/slide16.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78.svg"/><Relationship Id="rId3" Type="http://schemas.openxmlformats.org/officeDocument/2006/relationships/image" Target="../media/image83.svg"/><Relationship Id="rId7" Type="http://schemas.openxmlformats.org/officeDocument/2006/relationships/image" Target="../media/image74.svg"/><Relationship Id="rId12" Type="http://schemas.openxmlformats.org/officeDocument/2006/relationships/image" Target="../media/image77.png"/><Relationship Id="rId17" Type="http://schemas.openxmlformats.org/officeDocument/2006/relationships/image" Target="../media/image89.svg"/><Relationship Id="rId2" Type="http://schemas.openxmlformats.org/officeDocument/2006/relationships/image" Target="../media/image82.png"/><Relationship Id="rId16"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73.png"/><Relationship Id="rId11" Type="http://schemas.openxmlformats.org/officeDocument/2006/relationships/image" Target="../media/image85.svg"/><Relationship Id="rId5" Type="http://schemas.openxmlformats.org/officeDocument/2006/relationships/image" Target="../media/image72.svg"/><Relationship Id="rId15" Type="http://schemas.openxmlformats.org/officeDocument/2006/relationships/image" Target="../media/image87.svg"/><Relationship Id="rId10" Type="http://schemas.openxmlformats.org/officeDocument/2006/relationships/image" Target="../media/image84.png"/><Relationship Id="rId4" Type="http://schemas.openxmlformats.org/officeDocument/2006/relationships/image" Target="../media/image71.png"/><Relationship Id="rId9" Type="http://schemas.openxmlformats.org/officeDocument/2006/relationships/image" Target="../media/image76.svg"/><Relationship Id="rId14" Type="http://schemas.openxmlformats.org/officeDocument/2006/relationships/image" Target="../media/image86.png"/></Relationships>
</file>

<file path=ppt/slides/_rels/slide17.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6.svg"/><Relationship Id="rId7" Type="http://schemas.openxmlformats.org/officeDocument/2006/relationships/image" Target="../media/image72.svg"/><Relationship Id="rId2" Type="http://schemas.openxmlformats.org/officeDocument/2006/relationships/image" Target="../media/image75.png"/><Relationship Id="rId1" Type="http://schemas.openxmlformats.org/officeDocument/2006/relationships/slideLayout" Target="../slideLayouts/slideLayout7.xml"/><Relationship Id="rId6" Type="http://schemas.openxmlformats.org/officeDocument/2006/relationships/image" Target="../media/image71.png"/><Relationship Id="rId11" Type="http://schemas.openxmlformats.org/officeDocument/2006/relationships/image" Target="../media/image87.svg"/><Relationship Id="rId5" Type="http://schemas.openxmlformats.org/officeDocument/2006/relationships/image" Target="../media/image89.svg"/><Relationship Id="rId10" Type="http://schemas.openxmlformats.org/officeDocument/2006/relationships/image" Target="../media/image86.png"/><Relationship Id="rId4" Type="http://schemas.openxmlformats.org/officeDocument/2006/relationships/image" Target="../media/image88.png"/><Relationship Id="rId9" Type="http://schemas.openxmlformats.org/officeDocument/2006/relationships/image" Target="../media/image74.svg"/></Relationships>
</file>

<file path=ppt/slides/_rels/slide18.xml.rels><?xml version="1.0" encoding="UTF-8" standalone="yes"?>
<Relationships xmlns="http://schemas.openxmlformats.org/package/2006/relationships"><Relationship Id="rId3" Type="http://schemas.openxmlformats.org/officeDocument/2006/relationships/image" Target="../media/image89.svg"/><Relationship Id="rId7" Type="http://schemas.openxmlformats.org/officeDocument/2006/relationships/image" Target="../media/image91.sv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64.svg"/><Relationship Id="rId4" Type="http://schemas.openxmlformats.org/officeDocument/2006/relationships/image" Target="../media/image63.png"/></Relationships>
</file>

<file path=ppt/slides/_rels/slide19.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3.svg"/><Relationship Id="rId7" Type="http://schemas.openxmlformats.org/officeDocument/2006/relationships/image" Target="../media/image97.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9.svg"/></Relationships>
</file>

<file path=ppt/slides/_rels/slide20.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7.svg"/></Relationships>
</file>

<file path=ppt/slides/_rels/slide21.xml.rels><?xml version="1.0" encoding="UTF-8" standalone="yes"?>
<Relationships xmlns="http://schemas.openxmlformats.org/package/2006/relationships"><Relationship Id="rId8" Type="http://schemas.openxmlformats.org/officeDocument/2006/relationships/image" Target="../media/image100.jpe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10" Type="http://schemas.openxmlformats.org/officeDocument/2006/relationships/image" Target="../media/image102.jpeg"/><Relationship Id="rId4" Type="http://schemas.openxmlformats.org/officeDocument/2006/relationships/image" Target="../media/image94.png"/><Relationship Id="rId9" Type="http://schemas.openxmlformats.org/officeDocument/2006/relationships/image" Target="../media/image101.jpeg"/></Relationships>
</file>

<file path=ppt/slides/_rels/slide22.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11" Type="http://schemas.openxmlformats.org/officeDocument/2006/relationships/image" Target="../media/image104.svg"/><Relationship Id="rId5" Type="http://schemas.openxmlformats.org/officeDocument/2006/relationships/image" Target="../media/image95.svg"/><Relationship Id="rId10" Type="http://schemas.openxmlformats.org/officeDocument/2006/relationships/image" Target="../media/image103.png"/><Relationship Id="rId4" Type="http://schemas.openxmlformats.org/officeDocument/2006/relationships/image" Target="../media/image94.png"/><Relationship Id="rId9" Type="http://schemas.openxmlformats.org/officeDocument/2006/relationships/image" Target="../media/image97.svg"/></Relationships>
</file>

<file path=ppt/slides/_rels/slide23.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7.svg"/></Relationships>
</file>

<file path=ppt/slides/_rels/slide24.xml.rels><?xml version="1.0" encoding="UTF-8" standalone="yes"?>
<Relationships xmlns="http://schemas.openxmlformats.org/package/2006/relationships"><Relationship Id="rId8" Type="http://schemas.openxmlformats.org/officeDocument/2006/relationships/image" Target="../media/image105.jpe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10" Type="http://schemas.openxmlformats.org/officeDocument/2006/relationships/image" Target="../media/image107.jpeg"/><Relationship Id="rId4" Type="http://schemas.openxmlformats.org/officeDocument/2006/relationships/image" Target="../media/image94.png"/><Relationship Id="rId9" Type="http://schemas.openxmlformats.org/officeDocument/2006/relationships/image" Target="../media/image106.jpeg"/></Relationships>
</file>

<file path=ppt/slides/_rels/slide25.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11" Type="http://schemas.openxmlformats.org/officeDocument/2006/relationships/image" Target="../media/image109.svg"/><Relationship Id="rId5" Type="http://schemas.openxmlformats.org/officeDocument/2006/relationships/image" Target="../media/image95.svg"/><Relationship Id="rId10" Type="http://schemas.openxmlformats.org/officeDocument/2006/relationships/image" Target="../media/image108.png"/><Relationship Id="rId4" Type="http://schemas.openxmlformats.org/officeDocument/2006/relationships/image" Target="../media/image94.png"/><Relationship Id="rId9" Type="http://schemas.openxmlformats.org/officeDocument/2006/relationships/image" Target="../media/image97.svg"/></Relationships>
</file>

<file path=ppt/slides/_rels/slide26.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10" Type="http://schemas.openxmlformats.org/officeDocument/2006/relationships/image" Target="../media/image110.png"/><Relationship Id="rId4" Type="http://schemas.openxmlformats.org/officeDocument/2006/relationships/image" Target="../media/image94.png"/><Relationship Id="rId9" Type="http://schemas.openxmlformats.org/officeDocument/2006/relationships/image" Target="../media/image97.svg"/></Relationships>
</file>

<file path=ppt/slides/_rels/slide27.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7.svg"/></Relationships>
</file>

<file path=ppt/slides/_rels/slide28.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7.svg"/></Relationships>
</file>

<file path=ppt/slides/_rels/slide29.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10" Type="http://schemas.openxmlformats.org/officeDocument/2006/relationships/image" Target="../media/image105.jpeg"/><Relationship Id="rId4" Type="http://schemas.openxmlformats.org/officeDocument/2006/relationships/image" Target="../media/image94.png"/><Relationship Id="rId9" Type="http://schemas.openxmlformats.org/officeDocument/2006/relationships/image" Target="../media/image112.jpeg"/></Relationships>
</file>

<file path=ppt/slides/_rels/slide30.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4" Type="http://schemas.openxmlformats.org/officeDocument/2006/relationships/image" Target="../media/image94.png"/><Relationship Id="rId9" Type="http://schemas.openxmlformats.org/officeDocument/2006/relationships/image" Target="../media/image97.svg"/></Relationships>
</file>

<file path=ppt/slides/_rels/slide31.xml.rels><?xml version="1.0" encoding="UTF-8" standalone="yes"?>
<Relationships xmlns="http://schemas.openxmlformats.org/package/2006/relationships"><Relationship Id="rId8" Type="http://schemas.openxmlformats.org/officeDocument/2006/relationships/image" Target="../media/image101.jpe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5" Type="http://schemas.openxmlformats.org/officeDocument/2006/relationships/image" Target="../media/image95.svg"/><Relationship Id="rId10" Type="http://schemas.openxmlformats.org/officeDocument/2006/relationships/image" Target="../media/image114.jpeg"/><Relationship Id="rId4" Type="http://schemas.openxmlformats.org/officeDocument/2006/relationships/image" Target="../media/image94.png"/><Relationship Id="rId9" Type="http://schemas.openxmlformats.org/officeDocument/2006/relationships/image" Target="../media/image113.jpeg"/></Relationships>
</file>

<file path=ppt/slides/_rels/slide32.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3.svg"/><Relationship Id="rId7" Type="http://schemas.openxmlformats.org/officeDocument/2006/relationships/image" Target="../media/image91.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0.png"/><Relationship Id="rId11" Type="http://schemas.openxmlformats.org/officeDocument/2006/relationships/image" Target="../media/image109.svg"/><Relationship Id="rId5" Type="http://schemas.openxmlformats.org/officeDocument/2006/relationships/image" Target="../media/image95.svg"/><Relationship Id="rId10" Type="http://schemas.openxmlformats.org/officeDocument/2006/relationships/image" Target="../media/image108.png"/><Relationship Id="rId4" Type="http://schemas.openxmlformats.org/officeDocument/2006/relationships/image" Target="../media/image94.png"/><Relationship Id="rId9" Type="http://schemas.openxmlformats.org/officeDocument/2006/relationships/image" Target="../media/image97.svg"/></Relationships>
</file>

<file path=ppt/slides/_rels/slide33.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16.svg"/><Relationship Id="rId7" Type="http://schemas.openxmlformats.org/officeDocument/2006/relationships/image" Target="../media/image120.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19.png"/><Relationship Id="rId11" Type="http://schemas.openxmlformats.org/officeDocument/2006/relationships/image" Target="../media/image124.svg"/><Relationship Id="rId5" Type="http://schemas.openxmlformats.org/officeDocument/2006/relationships/image" Target="../media/image118.svg"/><Relationship Id="rId10" Type="http://schemas.openxmlformats.org/officeDocument/2006/relationships/image" Target="../media/image123.png"/><Relationship Id="rId4" Type="http://schemas.openxmlformats.org/officeDocument/2006/relationships/image" Target="../media/image117.png"/><Relationship Id="rId9" Type="http://schemas.openxmlformats.org/officeDocument/2006/relationships/image" Target="../media/image122.svg"/></Relationships>
</file>

<file path=ppt/slides/_rels/slide34.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18.svg"/><Relationship Id="rId4" Type="http://schemas.openxmlformats.org/officeDocument/2006/relationships/image" Target="../media/image117.png"/><Relationship Id="rId9" Type="http://schemas.openxmlformats.org/officeDocument/2006/relationships/image" Target="../media/image120.svg"/></Relationships>
</file>

<file path=ppt/slides/_rels/slide35.xml.rels><?xml version="1.0" encoding="UTF-8" standalone="yes"?>
<Relationships xmlns="http://schemas.openxmlformats.org/package/2006/relationships"><Relationship Id="rId8" Type="http://schemas.openxmlformats.org/officeDocument/2006/relationships/image" Target="../media/image127.jpe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18.svg"/><Relationship Id="rId4" Type="http://schemas.openxmlformats.org/officeDocument/2006/relationships/image" Target="../media/image117.png"/><Relationship Id="rId9" Type="http://schemas.openxmlformats.org/officeDocument/2006/relationships/image" Target="../media/image128.jpeg"/></Relationships>
</file>

<file path=ppt/slides/_rels/slide36.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11" Type="http://schemas.openxmlformats.org/officeDocument/2006/relationships/image" Target="../media/image109.svg"/><Relationship Id="rId5" Type="http://schemas.openxmlformats.org/officeDocument/2006/relationships/image" Target="../media/image118.svg"/><Relationship Id="rId10" Type="http://schemas.openxmlformats.org/officeDocument/2006/relationships/image" Target="../media/image108.png"/><Relationship Id="rId4" Type="http://schemas.openxmlformats.org/officeDocument/2006/relationships/image" Target="../media/image117.png"/><Relationship Id="rId9" Type="http://schemas.openxmlformats.org/officeDocument/2006/relationships/image" Target="../media/image120.svg"/></Relationships>
</file>

<file path=ppt/slides/_rels/slide37.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18.svg"/><Relationship Id="rId4" Type="http://schemas.openxmlformats.org/officeDocument/2006/relationships/image" Target="../media/image117.png"/><Relationship Id="rId9" Type="http://schemas.openxmlformats.org/officeDocument/2006/relationships/image" Target="../media/image120.svg"/></Relationships>
</file>

<file path=ppt/slides/_rels/slide38.xml.rels><?xml version="1.0" encoding="UTF-8" standalone="yes"?>
<Relationships xmlns="http://schemas.openxmlformats.org/package/2006/relationships"><Relationship Id="rId8" Type="http://schemas.openxmlformats.org/officeDocument/2006/relationships/image" Target="../media/image129.jpe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18.svg"/><Relationship Id="rId4" Type="http://schemas.openxmlformats.org/officeDocument/2006/relationships/image" Target="../media/image117.png"/><Relationship Id="rId9" Type="http://schemas.openxmlformats.org/officeDocument/2006/relationships/image" Target="../media/image130.jpeg"/></Relationships>
</file>

<file path=ppt/slides/_rels/slide39.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11" Type="http://schemas.openxmlformats.org/officeDocument/2006/relationships/image" Target="../media/image104.svg"/><Relationship Id="rId5" Type="http://schemas.openxmlformats.org/officeDocument/2006/relationships/image" Target="../media/image118.svg"/><Relationship Id="rId10" Type="http://schemas.openxmlformats.org/officeDocument/2006/relationships/image" Target="../media/image103.png"/><Relationship Id="rId4" Type="http://schemas.openxmlformats.org/officeDocument/2006/relationships/image" Target="../media/image117.png"/><Relationship Id="rId9" Type="http://schemas.openxmlformats.org/officeDocument/2006/relationships/image" Target="../media/image120.svg"/></Relationships>
</file>

<file path=ppt/slides/_rels/slide40.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18.svg"/><Relationship Id="rId4" Type="http://schemas.openxmlformats.org/officeDocument/2006/relationships/image" Target="../media/image117.png"/><Relationship Id="rId9" Type="http://schemas.openxmlformats.org/officeDocument/2006/relationships/image" Target="../media/image120.svg"/></Relationships>
</file>

<file path=ppt/slides/_rels/slide41.xml.rels><?xml version="1.0" encoding="UTF-8" standalone="yes"?>
<Relationships xmlns="http://schemas.openxmlformats.org/package/2006/relationships"><Relationship Id="rId8" Type="http://schemas.openxmlformats.org/officeDocument/2006/relationships/image" Target="../media/image131.jpe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18.svg"/><Relationship Id="rId4" Type="http://schemas.openxmlformats.org/officeDocument/2006/relationships/image" Target="../media/image117.png"/></Relationships>
</file>

<file path=ppt/slides/_rels/slide42.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16.svg"/><Relationship Id="rId7" Type="http://schemas.openxmlformats.org/officeDocument/2006/relationships/image" Target="../media/image126.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25.png"/><Relationship Id="rId11" Type="http://schemas.openxmlformats.org/officeDocument/2006/relationships/image" Target="../media/image104.svg"/><Relationship Id="rId5" Type="http://schemas.openxmlformats.org/officeDocument/2006/relationships/image" Target="../media/image118.svg"/><Relationship Id="rId10" Type="http://schemas.openxmlformats.org/officeDocument/2006/relationships/image" Target="../media/image103.png"/><Relationship Id="rId4" Type="http://schemas.openxmlformats.org/officeDocument/2006/relationships/image" Target="../media/image117.png"/><Relationship Id="rId9" Type="http://schemas.openxmlformats.org/officeDocument/2006/relationships/image" Target="../media/image120.svg"/></Relationships>
</file>

<file path=ppt/slides/_rels/slide43.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2.svg"/><Relationship Id="rId7" Type="http://schemas.openxmlformats.org/officeDocument/2006/relationships/image" Target="../media/image89.sv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8.png"/><Relationship Id="rId11" Type="http://schemas.openxmlformats.org/officeDocument/2006/relationships/image" Target="../media/image133.svg"/><Relationship Id="rId5" Type="http://schemas.openxmlformats.org/officeDocument/2006/relationships/image" Target="../media/image76.svg"/><Relationship Id="rId10" Type="http://schemas.openxmlformats.org/officeDocument/2006/relationships/image" Target="../media/image132.png"/><Relationship Id="rId4" Type="http://schemas.openxmlformats.org/officeDocument/2006/relationships/image" Target="../media/image75.png"/><Relationship Id="rId9" Type="http://schemas.openxmlformats.org/officeDocument/2006/relationships/image" Target="../media/image74.svg"/></Relationships>
</file>

<file path=ppt/slides/_rels/slide44.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72.svg"/><Relationship Id="rId7" Type="http://schemas.openxmlformats.org/officeDocument/2006/relationships/image" Target="../media/image87.sv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76.svg"/><Relationship Id="rId4" Type="http://schemas.openxmlformats.org/officeDocument/2006/relationships/image" Target="../media/image75.png"/><Relationship Id="rId9" Type="http://schemas.openxmlformats.org/officeDocument/2006/relationships/image" Target="../media/image89.svg"/></Relationships>
</file>

<file path=ppt/slides/_rels/slide45.xml.rels><?xml version="1.0" encoding="UTF-8" standalone="yes"?>
<Relationships xmlns="http://schemas.openxmlformats.org/package/2006/relationships"><Relationship Id="rId8" Type="http://schemas.openxmlformats.org/officeDocument/2006/relationships/image" Target="../media/image134.png"/><Relationship Id="rId3" Type="http://schemas.openxmlformats.org/officeDocument/2006/relationships/image" Target="../media/image72.svg"/><Relationship Id="rId7" Type="http://schemas.openxmlformats.org/officeDocument/2006/relationships/image" Target="../media/image87.sv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76.svg"/><Relationship Id="rId10" Type="http://schemas.openxmlformats.org/officeDocument/2006/relationships/image" Target="../media/image136.png"/><Relationship Id="rId4" Type="http://schemas.openxmlformats.org/officeDocument/2006/relationships/image" Target="../media/image75.png"/><Relationship Id="rId9" Type="http://schemas.openxmlformats.org/officeDocument/2006/relationships/image" Target="../media/image135.png"/></Relationships>
</file>

<file path=ppt/slides/_rels/slide46.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72.svg"/><Relationship Id="rId7" Type="http://schemas.openxmlformats.org/officeDocument/2006/relationships/image" Target="../media/image87.sv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5" Type="http://schemas.openxmlformats.org/officeDocument/2006/relationships/image" Target="../media/image76.svg"/><Relationship Id="rId4" Type="http://schemas.openxmlformats.org/officeDocument/2006/relationships/image" Target="../media/image75.png"/><Relationship Id="rId9" Type="http://schemas.openxmlformats.org/officeDocument/2006/relationships/image" Target="../media/image89.svg"/></Relationships>
</file>

<file path=ppt/slides/_rels/slide47.xml.rels><?xml version="1.0" encoding="UTF-8" standalone="yes"?>
<Relationships xmlns="http://schemas.openxmlformats.org/package/2006/relationships"><Relationship Id="rId8" Type="http://schemas.openxmlformats.org/officeDocument/2006/relationships/image" Target="../media/image137.jpeg"/><Relationship Id="rId13" Type="http://schemas.openxmlformats.org/officeDocument/2006/relationships/image" Target="../media/image142.jpeg"/><Relationship Id="rId3" Type="http://schemas.openxmlformats.org/officeDocument/2006/relationships/image" Target="../media/image72.svg"/><Relationship Id="rId7" Type="http://schemas.openxmlformats.org/officeDocument/2006/relationships/image" Target="../media/image87.svg"/><Relationship Id="rId12" Type="http://schemas.openxmlformats.org/officeDocument/2006/relationships/image" Target="../media/image141.jpe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11" Type="http://schemas.openxmlformats.org/officeDocument/2006/relationships/image" Target="../media/image140.jpeg"/><Relationship Id="rId5" Type="http://schemas.openxmlformats.org/officeDocument/2006/relationships/image" Target="../media/image76.svg"/><Relationship Id="rId10" Type="http://schemas.openxmlformats.org/officeDocument/2006/relationships/image" Target="../media/image139.jpeg"/><Relationship Id="rId4" Type="http://schemas.openxmlformats.org/officeDocument/2006/relationships/image" Target="../media/image75.png"/><Relationship Id="rId9" Type="http://schemas.openxmlformats.org/officeDocument/2006/relationships/image" Target="../media/image138.jpeg"/><Relationship Id="rId14" Type="http://schemas.openxmlformats.org/officeDocument/2006/relationships/image" Target="../media/image143.jpeg"/></Relationships>
</file>

<file path=ppt/slides/_rels/slide48.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147.svg"/><Relationship Id="rId3" Type="http://schemas.openxmlformats.org/officeDocument/2006/relationships/image" Target="../media/image72.svg"/><Relationship Id="rId7" Type="http://schemas.openxmlformats.org/officeDocument/2006/relationships/image" Target="../media/image87.svg"/><Relationship Id="rId12" Type="http://schemas.openxmlformats.org/officeDocument/2006/relationships/image" Target="../media/image146.pn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11" Type="http://schemas.openxmlformats.org/officeDocument/2006/relationships/image" Target="../media/image145.svg"/><Relationship Id="rId5" Type="http://schemas.openxmlformats.org/officeDocument/2006/relationships/image" Target="../media/image76.svg"/><Relationship Id="rId10" Type="http://schemas.openxmlformats.org/officeDocument/2006/relationships/image" Target="../media/image144.png"/><Relationship Id="rId4" Type="http://schemas.openxmlformats.org/officeDocument/2006/relationships/image" Target="../media/image75.png"/><Relationship Id="rId9" Type="http://schemas.openxmlformats.org/officeDocument/2006/relationships/image" Target="../media/image89.svg"/></Relationships>
</file>

<file path=ppt/slides/_rels/slide49.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151.jpeg"/><Relationship Id="rId3" Type="http://schemas.openxmlformats.org/officeDocument/2006/relationships/image" Target="../media/image72.svg"/><Relationship Id="rId7" Type="http://schemas.openxmlformats.org/officeDocument/2006/relationships/image" Target="../media/image87.svg"/><Relationship Id="rId12" Type="http://schemas.openxmlformats.org/officeDocument/2006/relationships/image" Target="../media/image150.jpe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11" Type="http://schemas.openxmlformats.org/officeDocument/2006/relationships/image" Target="../media/image149.jpeg"/><Relationship Id="rId5" Type="http://schemas.openxmlformats.org/officeDocument/2006/relationships/image" Target="../media/image76.svg"/><Relationship Id="rId10" Type="http://schemas.openxmlformats.org/officeDocument/2006/relationships/image" Target="../media/image148.jpeg"/><Relationship Id="rId4" Type="http://schemas.openxmlformats.org/officeDocument/2006/relationships/image" Target="../media/image75.png"/><Relationship Id="rId9" Type="http://schemas.openxmlformats.org/officeDocument/2006/relationships/image" Target="../media/image89.svg"/><Relationship Id="rId14" Type="http://schemas.openxmlformats.org/officeDocument/2006/relationships/image" Target="../media/image152.jpeg"/></Relationships>
</file>

<file path=ppt/slides/_rels/slide50.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72.svg"/><Relationship Id="rId7" Type="http://schemas.openxmlformats.org/officeDocument/2006/relationships/image" Target="../media/image87.svg"/><Relationship Id="rId12" Type="http://schemas.openxmlformats.org/officeDocument/2006/relationships/image" Target="../media/image155.jpe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6.png"/><Relationship Id="rId11" Type="http://schemas.openxmlformats.org/officeDocument/2006/relationships/image" Target="../media/image154.jpeg"/><Relationship Id="rId5" Type="http://schemas.openxmlformats.org/officeDocument/2006/relationships/image" Target="../media/image76.svg"/><Relationship Id="rId10" Type="http://schemas.openxmlformats.org/officeDocument/2006/relationships/image" Target="../media/image153.jpeg"/><Relationship Id="rId4" Type="http://schemas.openxmlformats.org/officeDocument/2006/relationships/image" Target="../media/image75.png"/><Relationship Id="rId9" Type="http://schemas.openxmlformats.org/officeDocument/2006/relationships/image" Target="../media/image89.svg"/></Relationships>
</file>

<file path=ppt/slides/_rels/slide51.xml.rels><?xml version="1.0" encoding="UTF-8" standalone="yes"?>
<Relationships xmlns="http://schemas.openxmlformats.org/package/2006/relationships"><Relationship Id="rId8" Type="http://schemas.openxmlformats.org/officeDocument/2006/relationships/image" Target="../media/image156.png"/><Relationship Id="rId3" Type="http://schemas.openxmlformats.org/officeDocument/2006/relationships/image" Target="../media/image93.svg"/><Relationship Id="rId7" Type="http://schemas.openxmlformats.org/officeDocument/2006/relationships/image" Target="../media/image97.sv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6.png"/><Relationship Id="rId11" Type="http://schemas.openxmlformats.org/officeDocument/2006/relationships/image" Target="../media/image159.svg"/><Relationship Id="rId5" Type="http://schemas.openxmlformats.org/officeDocument/2006/relationships/image" Target="../media/image95.svg"/><Relationship Id="rId10" Type="http://schemas.openxmlformats.org/officeDocument/2006/relationships/image" Target="../media/image158.png"/><Relationship Id="rId4" Type="http://schemas.openxmlformats.org/officeDocument/2006/relationships/image" Target="../media/image94.png"/><Relationship Id="rId9" Type="http://schemas.openxmlformats.org/officeDocument/2006/relationships/image" Target="../media/image157.svg"/></Relationships>
</file>

<file path=ppt/slides/_rels/slide52.xml.rels><?xml version="1.0" encoding="UTF-8" standalone="yes"?>
<Relationships xmlns="http://schemas.openxmlformats.org/package/2006/relationships"><Relationship Id="rId3" Type="http://schemas.openxmlformats.org/officeDocument/2006/relationships/image" Target="../media/image95.svg"/><Relationship Id="rId2" Type="http://schemas.openxmlformats.org/officeDocument/2006/relationships/image" Target="../media/image94.png"/><Relationship Id="rId1" Type="http://schemas.openxmlformats.org/officeDocument/2006/relationships/slideLayout" Target="../slideLayouts/slideLayout7.xml"/><Relationship Id="rId5" Type="http://schemas.openxmlformats.org/officeDocument/2006/relationships/image" Target="../media/image97.svg"/><Relationship Id="rId4" Type="http://schemas.openxmlformats.org/officeDocument/2006/relationships/image" Target="../media/image96.png"/></Relationships>
</file>

<file path=ppt/slides/_rels/slide53.xml.rels><?xml version="1.0" encoding="UTF-8" standalone="yes"?>
<Relationships xmlns="http://schemas.openxmlformats.org/package/2006/relationships"><Relationship Id="rId3" Type="http://schemas.openxmlformats.org/officeDocument/2006/relationships/image" Target="../media/image95.svg"/><Relationship Id="rId2" Type="http://schemas.openxmlformats.org/officeDocument/2006/relationships/image" Target="../media/image94.png"/><Relationship Id="rId1" Type="http://schemas.openxmlformats.org/officeDocument/2006/relationships/slideLayout" Target="../slideLayouts/slideLayout7.xml"/><Relationship Id="rId5" Type="http://schemas.openxmlformats.org/officeDocument/2006/relationships/image" Target="../media/image97.svg"/><Relationship Id="rId4" Type="http://schemas.openxmlformats.org/officeDocument/2006/relationships/image" Target="../media/image96.png"/></Relationships>
</file>

<file path=ppt/slides/_rels/slide54.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image" Target="../media/image116.svg"/><Relationship Id="rId7" Type="http://schemas.openxmlformats.org/officeDocument/2006/relationships/image" Target="../media/image120.sv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19.png"/><Relationship Id="rId5" Type="http://schemas.openxmlformats.org/officeDocument/2006/relationships/image" Target="../media/image118.svg"/><Relationship Id="rId10" Type="http://schemas.openxmlformats.org/officeDocument/2006/relationships/image" Target="../media/image160.png"/><Relationship Id="rId4" Type="http://schemas.openxmlformats.org/officeDocument/2006/relationships/image" Target="../media/image117.png"/><Relationship Id="rId9" Type="http://schemas.openxmlformats.org/officeDocument/2006/relationships/image" Target="../media/image126.svg"/></Relationships>
</file>

<file path=ppt/slides/_rels/slide55.xml.rels><?xml version="1.0" encoding="UTF-8" standalone="yes"?>
<Relationships xmlns="http://schemas.openxmlformats.org/package/2006/relationships"><Relationship Id="rId3" Type="http://schemas.openxmlformats.org/officeDocument/2006/relationships/image" Target="../media/image120.svg"/><Relationship Id="rId2" Type="http://schemas.openxmlformats.org/officeDocument/2006/relationships/image" Target="../media/image119.png"/><Relationship Id="rId1" Type="http://schemas.openxmlformats.org/officeDocument/2006/relationships/slideLayout" Target="../slideLayouts/slideLayout7.xml"/><Relationship Id="rId5" Type="http://schemas.openxmlformats.org/officeDocument/2006/relationships/image" Target="../media/image118.svg"/><Relationship Id="rId4" Type="http://schemas.openxmlformats.org/officeDocument/2006/relationships/image" Target="../media/image117.png"/></Relationships>
</file>

<file path=ppt/slides/_rels/slide56.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72.svg"/><Relationship Id="rId7" Type="http://schemas.openxmlformats.org/officeDocument/2006/relationships/image" Target="../media/image89.sv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76.svg"/><Relationship Id="rId10" Type="http://schemas.openxmlformats.org/officeDocument/2006/relationships/image" Target="../media/image161.png"/><Relationship Id="rId4" Type="http://schemas.openxmlformats.org/officeDocument/2006/relationships/image" Target="../media/image75.png"/><Relationship Id="rId9" Type="http://schemas.openxmlformats.org/officeDocument/2006/relationships/image" Target="../media/image87.svg"/></Relationships>
</file>

<file path=ppt/slides/_rels/slide57.xml.rels><?xml version="1.0" encoding="UTF-8" standalone="yes"?>
<Relationships xmlns="http://schemas.openxmlformats.org/package/2006/relationships"><Relationship Id="rId3" Type="http://schemas.openxmlformats.org/officeDocument/2006/relationships/image" Target="../media/image89.svg"/><Relationship Id="rId2" Type="http://schemas.openxmlformats.org/officeDocument/2006/relationships/image" Target="../media/image88.png"/><Relationship Id="rId1" Type="http://schemas.openxmlformats.org/officeDocument/2006/relationships/slideLayout" Target="../slideLayouts/slideLayout7.xml"/><Relationship Id="rId5" Type="http://schemas.openxmlformats.org/officeDocument/2006/relationships/image" Target="../media/image76.svg"/><Relationship Id="rId4" Type="http://schemas.openxmlformats.org/officeDocument/2006/relationships/image" Target="../media/image75.png"/></Relationships>
</file>

<file path=ppt/slides/_rels/slide58.xml.rels><?xml version="1.0" encoding="UTF-8" standalone="yes"?>
<Relationships xmlns="http://schemas.openxmlformats.org/package/2006/relationships"><Relationship Id="rId8" Type="http://schemas.openxmlformats.org/officeDocument/2006/relationships/image" Target="../media/image162.png"/><Relationship Id="rId3" Type="http://schemas.openxmlformats.org/officeDocument/2006/relationships/image" Target="../media/image83.svg"/><Relationship Id="rId7" Type="http://schemas.openxmlformats.org/officeDocument/2006/relationships/image" Target="../media/image122.svg"/><Relationship Id="rId2" Type="http://schemas.openxmlformats.org/officeDocument/2006/relationships/image" Target="../media/image82.png"/><Relationship Id="rId1" Type="http://schemas.openxmlformats.org/officeDocument/2006/relationships/slideLayout" Target="../slideLayouts/slideLayout7.xml"/><Relationship Id="rId6" Type="http://schemas.openxmlformats.org/officeDocument/2006/relationships/image" Target="../media/image121.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63.svg"/></Relationships>
</file>

<file path=ppt/slides/_rels/slide59.xml.rels><?xml version="1.0" encoding="UTF-8" standalone="yes"?>
<Relationships xmlns="http://schemas.openxmlformats.org/package/2006/relationships"><Relationship Id="rId13" Type="http://schemas.openxmlformats.org/officeDocument/2006/relationships/image" Target="../media/image122.svg"/><Relationship Id="rId18" Type="http://schemas.openxmlformats.org/officeDocument/2006/relationships/image" Target="../media/image166.png"/><Relationship Id="rId26" Type="http://schemas.openxmlformats.org/officeDocument/2006/relationships/image" Target="../media/image43.png"/><Relationship Id="rId3" Type="http://schemas.openxmlformats.org/officeDocument/2006/relationships/image" Target="../media/image83.svg"/><Relationship Id="rId21" Type="http://schemas.openxmlformats.org/officeDocument/2006/relationships/image" Target="../media/image22.svg"/><Relationship Id="rId7" Type="http://schemas.openxmlformats.org/officeDocument/2006/relationships/image" Target="../media/image2.svg"/><Relationship Id="rId12" Type="http://schemas.openxmlformats.org/officeDocument/2006/relationships/image" Target="../media/image121.png"/><Relationship Id="rId17" Type="http://schemas.openxmlformats.org/officeDocument/2006/relationships/image" Target="../media/image85.svg"/><Relationship Id="rId25" Type="http://schemas.openxmlformats.org/officeDocument/2006/relationships/image" Target="../media/image32.svg"/><Relationship Id="rId33" Type="http://schemas.openxmlformats.org/officeDocument/2006/relationships/image" Target="../media/image6.svg"/><Relationship Id="rId2" Type="http://schemas.openxmlformats.org/officeDocument/2006/relationships/image" Target="../media/image82.png"/><Relationship Id="rId16" Type="http://schemas.openxmlformats.org/officeDocument/2006/relationships/image" Target="../media/image84.png"/><Relationship Id="rId20" Type="http://schemas.openxmlformats.org/officeDocument/2006/relationships/image" Target="../media/image21.png"/><Relationship Id="rId29" Type="http://schemas.openxmlformats.org/officeDocument/2006/relationships/image" Target="../media/image34.svg"/><Relationship Id="rId1" Type="http://schemas.openxmlformats.org/officeDocument/2006/relationships/slideLayout" Target="../slideLayouts/slideLayout7.xml"/><Relationship Id="rId6" Type="http://schemas.openxmlformats.org/officeDocument/2006/relationships/image" Target="../media/image1.png"/><Relationship Id="rId11" Type="http://schemas.openxmlformats.org/officeDocument/2006/relationships/image" Target="../media/image38.svg"/><Relationship Id="rId24" Type="http://schemas.openxmlformats.org/officeDocument/2006/relationships/image" Target="../media/image31.png"/><Relationship Id="rId32" Type="http://schemas.openxmlformats.org/officeDocument/2006/relationships/image" Target="../media/image5.png"/><Relationship Id="rId5" Type="http://schemas.openxmlformats.org/officeDocument/2006/relationships/image" Target="../media/image165.svg"/><Relationship Id="rId15" Type="http://schemas.openxmlformats.org/officeDocument/2006/relationships/image" Target="../media/image76.svg"/><Relationship Id="rId23" Type="http://schemas.openxmlformats.org/officeDocument/2006/relationships/image" Target="../media/image169.svg"/><Relationship Id="rId28" Type="http://schemas.openxmlformats.org/officeDocument/2006/relationships/image" Target="../media/image33.png"/><Relationship Id="rId10" Type="http://schemas.openxmlformats.org/officeDocument/2006/relationships/image" Target="../media/image37.png"/><Relationship Id="rId19" Type="http://schemas.openxmlformats.org/officeDocument/2006/relationships/image" Target="../media/image167.svg"/><Relationship Id="rId31" Type="http://schemas.openxmlformats.org/officeDocument/2006/relationships/image" Target="../media/image4.svg"/><Relationship Id="rId4" Type="http://schemas.openxmlformats.org/officeDocument/2006/relationships/image" Target="../media/image164.png"/><Relationship Id="rId9" Type="http://schemas.openxmlformats.org/officeDocument/2006/relationships/image" Target="../media/image16.svg"/><Relationship Id="rId14" Type="http://schemas.openxmlformats.org/officeDocument/2006/relationships/image" Target="../media/image75.png"/><Relationship Id="rId22" Type="http://schemas.openxmlformats.org/officeDocument/2006/relationships/image" Target="../media/image168.png"/><Relationship Id="rId27" Type="http://schemas.openxmlformats.org/officeDocument/2006/relationships/image" Target="../media/image44.svg"/><Relationship Id="rId30" Type="http://schemas.openxmlformats.org/officeDocument/2006/relationships/image" Target="../media/image3.png"/><Relationship Id="rId8" Type="http://schemas.openxmlformats.org/officeDocument/2006/relationships/image" Target="../media/image15.png"/></Relationships>
</file>

<file path=ppt/slides/_rels/slide60.xml.rels><?xml version="1.0" encoding="UTF-8" standalone="yes"?>
<Relationships xmlns="http://schemas.openxmlformats.org/package/2006/relationships"><Relationship Id="rId3" Type="http://schemas.openxmlformats.org/officeDocument/2006/relationships/hyperlink" Target="https://doi.org/10.1080/01411920802042965" TargetMode="External"/><Relationship Id="rId2" Type="http://schemas.openxmlformats.org/officeDocument/2006/relationships/hyperlink" Target="https://doi.org/10.1016/j.buildenv.2015.02.013" TargetMode="Externa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hyperlink" Target="https://doi.org/10.1787/9789264073234-en" TargetMode="External"/><Relationship Id="rId2" Type="http://schemas.openxmlformats.org/officeDocument/2006/relationships/hyperlink" Target="https://www.oecd.org/education/2030-project/" TargetMode="External"/><Relationship Id="rId1" Type="http://schemas.openxmlformats.org/officeDocument/2006/relationships/slideLayout" Target="../slideLayouts/slideLayout7.xml"/><Relationship Id="rId5" Type="http://schemas.openxmlformats.org/officeDocument/2006/relationships/hyperlink" Target="https://gov.wales/professional-standards-teaching-and-leadership" TargetMode="External"/><Relationship Id="rId4" Type="http://schemas.openxmlformats.org/officeDocument/2006/relationships/hyperlink" Target="https://doi.org/10.1080/08856257.2013.8204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hlinkClick r:id="rId2" invalidUrl="https://www.canva.com/design/DAGmeB-Qulo/gJw5-VdfJ1atMfu2bugesA/edit?utm_content=DAGmeB-Qulo&amp;utm_campaign=designshare&amp;utm_medium=link2&amp;utm_source=sharebutton"/>
            <a:extLst>
              <a:ext uri="{FF2B5EF4-FFF2-40B4-BE49-F238E27FC236}">
                <a16:creationId xmlns:a16="http://schemas.microsoft.com/office/drawing/2014/main" id="{6284A0F8-06F3-3F02-9E5C-92EE71C511FC}"/>
              </a:ext>
            </a:extLst>
          </p:cNvPr>
          <p:cNvSpPr txBox="1"/>
          <p:nvPr/>
        </p:nvSpPr>
        <p:spPr>
          <a:xfrm>
            <a:off x="4570016" y="4681835"/>
            <a:ext cx="9147968" cy="923330"/>
          </a:xfrm>
          <a:prstGeom prst="rect">
            <a:avLst/>
          </a:prstGeom>
          <a:noFill/>
        </p:spPr>
        <p:txBody>
          <a:bodyPr wrap="square">
            <a:spAutoFit/>
          </a:bodyPr>
          <a:lstStyle/>
          <a:p>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https://www.canva.com/design/</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DAGmeB-Qulo</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gJw5-VdfJ1atMfu2bugesA</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/edit?</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utm_content</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=DAGmeB-</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Qulo</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&amp;</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utm_campaign</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=designshare&amp;</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utm_medium</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=link2&amp;</a:t>
            </a:r>
            <a:r>
              <a:rPr lang="en-US" sz="1800" u="sng" dirty="0" err="1">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utm_source</a:t>
            </a:r>
            <a:r>
              <a:rPr lang="en-US" sz="1800" u="sng" dirty="0">
                <a:solidFill>
                  <a:srgbClr val="467886"/>
                </a:solidFill>
                <a:effectLst/>
                <a:latin typeface="Aptos" panose="020B0004020202020204" pitchFamily="34" charset="0"/>
                <a:ea typeface="Times New Roman" panose="02020603050405020304" pitchFamily="18" charset="0"/>
                <a:cs typeface="Times New Roman" panose="02020603050405020304" pitchFamily="18" charset="0"/>
                <a:hlinkClick r:id="rId2"/>
              </a:rPr>
              <a:t>=sharebutton</a:t>
            </a:r>
            <a:r>
              <a:rPr lang="en-US" dirty="0">
                <a:effectLst/>
              </a:rPr>
              <a:t> </a:t>
            </a:r>
            <a:endParaRPr lang="en-US" dirty="0"/>
          </a:p>
        </p:txBody>
      </p:sp>
      <p:sp>
        <p:nvSpPr>
          <p:cNvPr id="4" name="TextBox 3">
            <a:extLst>
              <a:ext uri="{FF2B5EF4-FFF2-40B4-BE49-F238E27FC236}">
                <a16:creationId xmlns:a16="http://schemas.microsoft.com/office/drawing/2014/main" id="{9491974C-2E88-2621-BC28-9F52E5D5BA7C}"/>
              </a:ext>
            </a:extLst>
          </p:cNvPr>
          <p:cNvSpPr txBox="1"/>
          <p:nvPr/>
        </p:nvSpPr>
        <p:spPr>
          <a:xfrm>
            <a:off x="3931955" y="1951466"/>
            <a:ext cx="7641431" cy="2062103"/>
          </a:xfrm>
          <a:prstGeom prst="rect">
            <a:avLst/>
          </a:prstGeom>
          <a:noFill/>
        </p:spPr>
        <p:txBody>
          <a:bodyPr wrap="square" rtlCol="0">
            <a:spAutoFit/>
          </a:bodyPr>
          <a:lstStyle/>
          <a:p>
            <a:pPr algn="l"/>
            <a:r>
              <a:rPr lang="en-US" sz="3200" dirty="0"/>
              <a:t>Please use the presentation on the link to Canva bellow!! The rest of this document exists only as a back up incase the link does not work</a:t>
            </a:r>
          </a:p>
        </p:txBody>
      </p:sp>
    </p:spTree>
    <p:extLst>
      <p:ext uri="{BB962C8B-B14F-4D97-AF65-F5344CB8AC3E}">
        <p14:creationId xmlns:p14="http://schemas.microsoft.com/office/powerpoint/2010/main" val="2386220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4236705" y="6409875"/>
            <a:ext cx="724985" cy="920616"/>
          </a:xfrm>
          <a:custGeom>
            <a:avLst/>
            <a:gdLst/>
            <a:ahLst/>
            <a:cxnLst/>
            <a:rect l="l" t="t" r="r" b="b"/>
            <a:pathLst>
              <a:path w="724985" h="920616">
                <a:moveTo>
                  <a:pt x="0" y="0"/>
                </a:moveTo>
                <a:lnTo>
                  <a:pt x="724986" y="0"/>
                </a:lnTo>
                <a:lnTo>
                  <a:pt x="724986" y="920616"/>
                </a:lnTo>
                <a:lnTo>
                  <a:pt x="0" y="92061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3688802" y="3136543"/>
            <a:ext cx="10910396" cy="3200970"/>
          </a:xfrm>
          <a:prstGeom prst="rect">
            <a:avLst/>
          </a:prstGeom>
        </p:spPr>
        <p:txBody>
          <a:bodyPr lIns="0" tIns="0" rIns="0" bIns="0" rtlCol="0" anchor="t">
            <a:spAutoFit/>
          </a:bodyPr>
          <a:lstStyle/>
          <a:p>
            <a:pPr algn="ctr">
              <a:lnSpc>
                <a:spcPts val="12218"/>
              </a:lnSpc>
            </a:pPr>
            <a:r>
              <a:rPr lang="en-US" sz="12998" b="1">
                <a:solidFill>
                  <a:srgbClr val="000000"/>
                </a:solidFill>
                <a:latin typeface="DM Sans Bold"/>
                <a:ea typeface="DM Sans Bold"/>
                <a:cs typeface="DM Sans Bold"/>
                <a:sym typeface="DM Sans Bold"/>
              </a:rPr>
              <a:t>Leading the Learning </a:t>
            </a:r>
          </a:p>
        </p:txBody>
      </p:sp>
      <p:sp>
        <p:nvSpPr>
          <p:cNvPr id="4" name="Freeform 4"/>
          <p:cNvSpPr/>
          <p:nvPr/>
        </p:nvSpPr>
        <p:spPr>
          <a:xfrm>
            <a:off x="4737926" y="2576219"/>
            <a:ext cx="724985" cy="920616"/>
          </a:xfrm>
          <a:custGeom>
            <a:avLst/>
            <a:gdLst/>
            <a:ahLst/>
            <a:cxnLst/>
            <a:rect l="l" t="t" r="r" b="b"/>
            <a:pathLst>
              <a:path w="724985" h="920616">
                <a:moveTo>
                  <a:pt x="0" y="0"/>
                </a:moveTo>
                <a:lnTo>
                  <a:pt x="724985" y="0"/>
                </a:lnTo>
                <a:lnTo>
                  <a:pt x="724985" y="920616"/>
                </a:lnTo>
                <a:lnTo>
                  <a:pt x="0" y="92061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12177070" y="1701577"/>
            <a:ext cx="724985" cy="920616"/>
          </a:xfrm>
          <a:custGeom>
            <a:avLst/>
            <a:gdLst/>
            <a:ahLst/>
            <a:cxnLst/>
            <a:rect l="l" t="t" r="r" b="b"/>
            <a:pathLst>
              <a:path w="724985" h="920616">
                <a:moveTo>
                  <a:pt x="0" y="0"/>
                </a:moveTo>
                <a:lnTo>
                  <a:pt x="724985" y="0"/>
                </a:lnTo>
                <a:lnTo>
                  <a:pt x="724985" y="920616"/>
                </a:lnTo>
                <a:lnTo>
                  <a:pt x="0" y="92061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TextBox 6"/>
          <p:cNvSpPr txBox="1"/>
          <p:nvPr/>
        </p:nvSpPr>
        <p:spPr>
          <a:xfrm>
            <a:off x="4914102" y="6624033"/>
            <a:ext cx="8459795" cy="578026"/>
          </a:xfrm>
          <a:prstGeom prst="rect">
            <a:avLst/>
          </a:prstGeom>
        </p:spPr>
        <p:txBody>
          <a:bodyPr lIns="0" tIns="0" rIns="0" bIns="0" rtlCol="0" anchor="t">
            <a:spAutoFit/>
          </a:bodyPr>
          <a:lstStyle/>
          <a:p>
            <a:pPr algn="ctr">
              <a:lnSpc>
                <a:spcPts val="4381"/>
              </a:lnSpc>
            </a:pPr>
            <a:r>
              <a:rPr lang="en-US" sz="4381" b="1" spc="-87">
                <a:solidFill>
                  <a:srgbClr val="FFFFFF"/>
                </a:solidFill>
                <a:latin typeface="DM Sans Bold"/>
                <a:ea typeface="DM Sans Bold"/>
                <a:cs typeface="DM Sans Bold"/>
                <a:sym typeface="DM Sans Bold"/>
              </a:rPr>
              <a:t>What, How and Why?</a:t>
            </a:r>
          </a:p>
        </p:txBody>
      </p:sp>
      <p:sp>
        <p:nvSpPr>
          <p:cNvPr id="7" name="TextBox 7"/>
          <p:cNvSpPr txBox="1"/>
          <p:nvPr/>
        </p:nvSpPr>
        <p:spPr>
          <a:xfrm>
            <a:off x="6909229" y="8885478"/>
            <a:ext cx="4469542" cy="372822"/>
          </a:xfrm>
          <a:prstGeom prst="rect">
            <a:avLst/>
          </a:prstGeom>
        </p:spPr>
        <p:txBody>
          <a:bodyPr lIns="0" tIns="0" rIns="0" bIns="0" rtlCol="0" anchor="t">
            <a:spAutoFit/>
          </a:bodyPr>
          <a:lstStyle/>
          <a:p>
            <a:pPr algn="ctr">
              <a:lnSpc>
                <a:spcPts val="3077"/>
              </a:lnSpc>
            </a:pPr>
            <a:r>
              <a:rPr lang="en-US" sz="2198" b="1">
                <a:solidFill>
                  <a:srgbClr val="000000"/>
                </a:solidFill>
                <a:latin typeface="Canva Sans Bold"/>
                <a:ea typeface="Canva Sans Bold"/>
                <a:cs typeface="Canva Sans Bold"/>
                <a:sym typeface="Canva Sans Bold"/>
              </a:rPr>
              <a:t>A presentation by Hywel Mansell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8301131">
            <a:off x="-665589" y="8592842"/>
            <a:ext cx="3870946" cy="950141"/>
          </a:xfrm>
          <a:custGeom>
            <a:avLst/>
            <a:gdLst/>
            <a:ahLst/>
            <a:cxnLst/>
            <a:rect l="l" t="t" r="r" b="b"/>
            <a:pathLst>
              <a:path w="3870946" h="950141">
                <a:moveTo>
                  <a:pt x="0" y="0"/>
                </a:moveTo>
                <a:lnTo>
                  <a:pt x="3870946" y="0"/>
                </a:lnTo>
                <a:lnTo>
                  <a:pt x="3870946" y="950142"/>
                </a:lnTo>
                <a:lnTo>
                  <a:pt x="0" y="95014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4008894" y="-2075923"/>
            <a:ext cx="4980952" cy="3731186"/>
          </a:xfrm>
          <a:custGeom>
            <a:avLst/>
            <a:gdLst/>
            <a:ahLst/>
            <a:cxnLst/>
            <a:rect l="l" t="t" r="r" b="b"/>
            <a:pathLst>
              <a:path w="4980952" h="3731186">
                <a:moveTo>
                  <a:pt x="0" y="0"/>
                </a:moveTo>
                <a:lnTo>
                  <a:pt x="4980952" y="0"/>
                </a:lnTo>
                <a:lnTo>
                  <a:pt x="4980952" y="3731186"/>
                </a:lnTo>
                <a:lnTo>
                  <a:pt x="0" y="3731186"/>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6402826" y="8459669"/>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848571" y="-744412"/>
            <a:ext cx="2597326" cy="2796583"/>
          </a:xfrm>
          <a:custGeom>
            <a:avLst/>
            <a:gdLst/>
            <a:ahLst/>
            <a:cxnLst/>
            <a:rect l="l" t="t" r="r" b="b"/>
            <a:pathLst>
              <a:path w="2597326" h="2796583">
                <a:moveTo>
                  <a:pt x="0" y="0"/>
                </a:moveTo>
                <a:lnTo>
                  <a:pt x="2597327" y="0"/>
                </a:lnTo>
                <a:lnTo>
                  <a:pt x="2597327" y="2796583"/>
                </a:lnTo>
                <a:lnTo>
                  <a:pt x="0" y="2796583"/>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grpSp>
        <p:nvGrpSpPr>
          <p:cNvPr id="6" name="Group 6"/>
          <p:cNvGrpSpPr/>
          <p:nvPr/>
        </p:nvGrpSpPr>
        <p:grpSpPr>
          <a:xfrm>
            <a:off x="3331123" y="771407"/>
            <a:ext cx="11625753" cy="2561528"/>
            <a:chOff x="0" y="0"/>
            <a:chExt cx="15501005" cy="3415370"/>
          </a:xfrm>
        </p:grpSpPr>
        <p:grpSp>
          <p:nvGrpSpPr>
            <p:cNvPr id="7" name="Group 7"/>
            <p:cNvGrpSpPr/>
            <p:nvPr/>
          </p:nvGrpSpPr>
          <p:grpSpPr>
            <a:xfrm>
              <a:off x="0" y="0"/>
              <a:ext cx="15501005" cy="3415370"/>
              <a:chOff x="0" y="0"/>
              <a:chExt cx="3891817" cy="857492"/>
            </a:xfrm>
          </p:grpSpPr>
          <p:sp>
            <p:nvSpPr>
              <p:cNvPr id="8" name="Freeform 8"/>
              <p:cNvSpPr/>
              <p:nvPr/>
            </p:nvSpPr>
            <p:spPr>
              <a:xfrm>
                <a:off x="0" y="0"/>
                <a:ext cx="3891817" cy="857492"/>
              </a:xfrm>
              <a:custGeom>
                <a:avLst/>
                <a:gdLst/>
                <a:ahLst/>
                <a:cxnLst/>
                <a:rect l="l" t="t" r="r" b="b"/>
                <a:pathLst>
                  <a:path w="3891817" h="857492">
                    <a:moveTo>
                      <a:pt x="9989" y="0"/>
                    </a:moveTo>
                    <a:lnTo>
                      <a:pt x="3881828" y="0"/>
                    </a:lnTo>
                    <a:cubicBezTo>
                      <a:pt x="3887345" y="0"/>
                      <a:pt x="3891817" y="4472"/>
                      <a:pt x="3891817" y="9989"/>
                    </a:cubicBezTo>
                    <a:lnTo>
                      <a:pt x="3891817" y="847504"/>
                    </a:lnTo>
                    <a:cubicBezTo>
                      <a:pt x="3891817" y="850153"/>
                      <a:pt x="3890764" y="852693"/>
                      <a:pt x="3888891" y="854567"/>
                    </a:cubicBezTo>
                    <a:cubicBezTo>
                      <a:pt x="3887018" y="856440"/>
                      <a:pt x="3884477" y="857492"/>
                      <a:pt x="3881828" y="857492"/>
                    </a:cubicBezTo>
                    <a:lnTo>
                      <a:pt x="9989" y="857492"/>
                    </a:lnTo>
                    <a:cubicBezTo>
                      <a:pt x="7340" y="857492"/>
                      <a:pt x="4799" y="856440"/>
                      <a:pt x="2926" y="854567"/>
                    </a:cubicBezTo>
                    <a:cubicBezTo>
                      <a:pt x="1052" y="852693"/>
                      <a:pt x="0" y="850153"/>
                      <a:pt x="0" y="847504"/>
                    </a:cubicBezTo>
                    <a:lnTo>
                      <a:pt x="0" y="9989"/>
                    </a:lnTo>
                    <a:cubicBezTo>
                      <a:pt x="0" y="7340"/>
                      <a:pt x="1052" y="4799"/>
                      <a:pt x="2926" y="2926"/>
                    </a:cubicBezTo>
                    <a:cubicBezTo>
                      <a:pt x="4799" y="1052"/>
                      <a:pt x="7340" y="0"/>
                      <a:pt x="9989" y="0"/>
                    </a:cubicBezTo>
                    <a:close/>
                  </a:path>
                </a:pathLst>
              </a:custGeom>
              <a:solidFill>
                <a:srgbClr val="737373"/>
              </a:solidFill>
            </p:spPr>
          </p:sp>
          <p:sp>
            <p:nvSpPr>
              <p:cNvPr id="9" name="TextBox 9"/>
              <p:cNvSpPr txBox="1"/>
              <p:nvPr/>
            </p:nvSpPr>
            <p:spPr>
              <a:xfrm>
                <a:off x="0" y="85725"/>
                <a:ext cx="3891817" cy="771767"/>
              </a:xfrm>
              <a:prstGeom prst="rect">
                <a:avLst/>
              </a:prstGeom>
            </p:spPr>
            <p:txBody>
              <a:bodyPr lIns="50800" tIns="50800" rIns="50800" bIns="50800" rtlCol="0" anchor="ctr"/>
              <a:lstStyle/>
              <a:p>
                <a:pPr algn="ctr">
                  <a:lnSpc>
                    <a:spcPts val="1925"/>
                  </a:lnSpc>
                </a:pPr>
                <a:endParaRPr/>
              </a:p>
            </p:txBody>
          </p:sp>
        </p:grpSp>
        <p:sp>
          <p:nvSpPr>
            <p:cNvPr id="10" name="TextBox 10"/>
            <p:cNvSpPr txBox="1"/>
            <p:nvPr/>
          </p:nvSpPr>
          <p:spPr>
            <a:xfrm>
              <a:off x="696454" y="1078395"/>
              <a:ext cx="4012065" cy="1439555"/>
            </a:xfrm>
            <a:prstGeom prst="rect">
              <a:avLst/>
            </a:prstGeom>
          </p:spPr>
          <p:txBody>
            <a:bodyPr lIns="0" tIns="0" rIns="0" bIns="0" rtlCol="0" anchor="t">
              <a:spAutoFit/>
            </a:bodyPr>
            <a:lstStyle/>
            <a:p>
              <a:pPr algn="l">
                <a:lnSpc>
                  <a:spcPts val="7680"/>
                </a:lnSpc>
              </a:pPr>
              <a:r>
                <a:rPr lang="en-US" sz="8000" spc="-656">
                  <a:solidFill>
                    <a:srgbClr val="000000"/>
                  </a:solidFill>
                  <a:latin typeface="DM Sans"/>
                  <a:ea typeface="DM Sans"/>
                  <a:cs typeface="DM Sans"/>
                  <a:sym typeface="DM Sans"/>
                </a:rPr>
                <a:t>What</a:t>
              </a:r>
            </a:p>
          </p:txBody>
        </p:sp>
        <p:sp>
          <p:nvSpPr>
            <p:cNvPr id="11" name="TextBox 11"/>
            <p:cNvSpPr txBox="1"/>
            <p:nvPr/>
          </p:nvSpPr>
          <p:spPr>
            <a:xfrm>
              <a:off x="4440118" y="350901"/>
              <a:ext cx="9610264" cy="2618317"/>
            </a:xfrm>
            <a:prstGeom prst="rect">
              <a:avLst/>
            </a:prstGeom>
          </p:spPr>
          <p:txBody>
            <a:bodyPr lIns="0" tIns="0" rIns="0" bIns="0" rtlCol="0" anchor="t">
              <a:spAutoFit/>
            </a:bodyPr>
            <a:lstStyle/>
            <a:p>
              <a:pPr algn="l">
                <a:lnSpc>
                  <a:spcPts val="3999"/>
                </a:lnSpc>
              </a:pPr>
              <a:r>
                <a:rPr lang="en-US" sz="2499" spc="39">
                  <a:solidFill>
                    <a:srgbClr val="EF6868"/>
                  </a:solidFill>
                  <a:latin typeface="DM Sans"/>
                  <a:ea typeface="DM Sans"/>
                  <a:cs typeface="DM Sans"/>
                  <a:sym typeface="DM Sans"/>
                </a:rPr>
                <a:t>Managing the learning environment</a:t>
              </a:r>
            </a:p>
            <a:p>
              <a:pPr algn="l">
                <a:lnSpc>
                  <a:spcPts val="3999"/>
                </a:lnSpc>
              </a:pPr>
              <a:r>
                <a:rPr lang="en-US" sz="2499" spc="39">
                  <a:solidFill>
                    <a:srgbClr val="78B5EF"/>
                  </a:solidFill>
                  <a:latin typeface="DM Sans"/>
                  <a:ea typeface="DM Sans"/>
                  <a:cs typeface="DM Sans"/>
                  <a:sym typeface="DM Sans"/>
                </a:rPr>
                <a:t>Differentiation</a:t>
              </a:r>
            </a:p>
            <a:p>
              <a:pPr marL="0" lvl="0" indent="0" algn="l">
                <a:lnSpc>
                  <a:spcPts val="3999"/>
                </a:lnSpc>
              </a:pPr>
              <a:r>
                <a:rPr lang="en-US" sz="2499" spc="39">
                  <a:solidFill>
                    <a:srgbClr val="F8EC4F"/>
                  </a:solidFill>
                  <a:latin typeface="DM Sans"/>
                  <a:ea typeface="DM Sans"/>
                  <a:cs typeface="DM Sans"/>
                  <a:sym typeface="DM Sans"/>
                </a:rPr>
                <a:t>Exploiting subject disciplines in areas of learning</a:t>
              </a:r>
            </a:p>
          </p:txBody>
        </p:sp>
      </p:grpSp>
      <p:grpSp>
        <p:nvGrpSpPr>
          <p:cNvPr id="12" name="Group 12"/>
          <p:cNvGrpSpPr/>
          <p:nvPr/>
        </p:nvGrpSpPr>
        <p:grpSpPr>
          <a:xfrm>
            <a:off x="3331123" y="3884113"/>
            <a:ext cx="11625753" cy="2561528"/>
            <a:chOff x="0" y="0"/>
            <a:chExt cx="15501005" cy="3415370"/>
          </a:xfrm>
        </p:grpSpPr>
        <p:grpSp>
          <p:nvGrpSpPr>
            <p:cNvPr id="13" name="Group 13"/>
            <p:cNvGrpSpPr/>
            <p:nvPr/>
          </p:nvGrpSpPr>
          <p:grpSpPr>
            <a:xfrm>
              <a:off x="0" y="0"/>
              <a:ext cx="15501005" cy="3415370"/>
              <a:chOff x="0" y="0"/>
              <a:chExt cx="3891817" cy="857492"/>
            </a:xfrm>
          </p:grpSpPr>
          <p:sp>
            <p:nvSpPr>
              <p:cNvPr id="14" name="Freeform 14"/>
              <p:cNvSpPr/>
              <p:nvPr/>
            </p:nvSpPr>
            <p:spPr>
              <a:xfrm>
                <a:off x="0" y="0"/>
                <a:ext cx="3891817" cy="857492"/>
              </a:xfrm>
              <a:custGeom>
                <a:avLst/>
                <a:gdLst/>
                <a:ahLst/>
                <a:cxnLst/>
                <a:rect l="l" t="t" r="r" b="b"/>
                <a:pathLst>
                  <a:path w="3891817" h="857492">
                    <a:moveTo>
                      <a:pt x="9989" y="0"/>
                    </a:moveTo>
                    <a:lnTo>
                      <a:pt x="3881828" y="0"/>
                    </a:lnTo>
                    <a:cubicBezTo>
                      <a:pt x="3887345" y="0"/>
                      <a:pt x="3891817" y="4472"/>
                      <a:pt x="3891817" y="9989"/>
                    </a:cubicBezTo>
                    <a:lnTo>
                      <a:pt x="3891817" y="847504"/>
                    </a:lnTo>
                    <a:cubicBezTo>
                      <a:pt x="3891817" y="850153"/>
                      <a:pt x="3890764" y="852693"/>
                      <a:pt x="3888891" y="854567"/>
                    </a:cubicBezTo>
                    <a:cubicBezTo>
                      <a:pt x="3887018" y="856440"/>
                      <a:pt x="3884477" y="857492"/>
                      <a:pt x="3881828" y="857492"/>
                    </a:cubicBezTo>
                    <a:lnTo>
                      <a:pt x="9989" y="857492"/>
                    </a:lnTo>
                    <a:cubicBezTo>
                      <a:pt x="7340" y="857492"/>
                      <a:pt x="4799" y="856440"/>
                      <a:pt x="2926" y="854567"/>
                    </a:cubicBezTo>
                    <a:cubicBezTo>
                      <a:pt x="1052" y="852693"/>
                      <a:pt x="0" y="850153"/>
                      <a:pt x="0" y="847504"/>
                    </a:cubicBezTo>
                    <a:lnTo>
                      <a:pt x="0" y="9989"/>
                    </a:lnTo>
                    <a:cubicBezTo>
                      <a:pt x="0" y="7340"/>
                      <a:pt x="1052" y="4799"/>
                      <a:pt x="2926" y="2926"/>
                    </a:cubicBezTo>
                    <a:cubicBezTo>
                      <a:pt x="4799" y="1052"/>
                      <a:pt x="7340" y="0"/>
                      <a:pt x="9989" y="0"/>
                    </a:cubicBezTo>
                    <a:close/>
                  </a:path>
                </a:pathLst>
              </a:custGeom>
              <a:solidFill>
                <a:srgbClr val="737373"/>
              </a:solidFill>
            </p:spPr>
          </p:sp>
          <p:sp>
            <p:nvSpPr>
              <p:cNvPr id="15" name="TextBox 15"/>
              <p:cNvSpPr txBox="1"/>
              <p:nvPr/>
            </p:nvSpPr>
            <p:spPr>
              <a:xfrm>
                <a:off x="0" y="85725"/>
                <a:ext cx="3891817" cy="771767"/>
              </a:xfrm>
              <a:prstGeom prst="rect">
                <a:avLst/>
              </a:prstGeom>
            </p:spPr>
            <p:txBody>
              <a:bodyPr lIns="50800" tIns="50800" rIns="50800" bIns="50800" rtlCol="0" anchor="ctr"/>
              <a:lstStyle/>
              <a:p>
                <a:pPr algn="ctr">
                  <a:lnSpc>
                    <a:spcPts val="1925"/>
                  </a:lnSpc>
                </a:pPr>
                <a:endParaRPr/>
              </a:p>
            </p:txBody>
          </p:sp>
        </p:grpSp>
        <p:sp>
          <p:nvSpPr>
            <p:cNvPr id="16" name="TextBox 16"/>
            <p:cNvSpPr txBox="1"/>
            <p:nvPr/>
          </p:nvSpPr>
          <p:spPr>
            <a:xfrm>
              <a:off x="696454" y="1078395"/>
              <a:ext cx="2673786" cy="1439555"/>
            </a:xfrm>
            <a:prstGeom prst="rect">
              <a:avLst/>
            </a:prstGeom>
          </p:spPr>
          <p:txBody>
            <a:bodyPr lIns="0" tIns="0" rIns="0" bIns="0" rtlCol="0" anchor="t">
              <a:spAutoFit/>
            </a:bodyPr>
            <a:lstStyle/>
            <a:p>
              <a:pPr algn="l">
                <a:lnSpc>
                  <a:spcPts val="7680"/>
                </a:lnSpc>
              </a:pPr>
              <a:r>
                <a:rPr lang="en-US" sz="8000" spc="-656">
                  <a:solidFill>
                    <a:srgbClr val="000000"/>
                  </a:solidFill>
                  <a:latin typeface="DM Sans"/>
                  <a:ea typeface="DM Sans"/>
                  <a:cs typeface="DM Sans"/>
                  <a:sym typeface="DM Sans"/>
                </a:rPr>
                <a:t>How</a:t>
              </a:r>
            </a:p>
          </p:txBody>
        </p:sp>
        <p:sp>
          <p:nvSpPr>
            <p:cNvPr id="17" name="TextBox 17"/>
            <p:cNvSpPr txBox="1"/>
            <p:nvPr/>
          </p:nvSpPr>
          <p:spPr>
            <a:xfrm>
              <a:off x="4522076" y="490391"/>
              <a:ext cx="10543392" cy="2350558"/>
            </a:xfrm>
            <a:prstGeom prst="rect">
              <a:avLst/>
            </a:prstGeom>
          </p:spPr>
          <p:txBody>
            <a:bodyPr lIns="0" tIns="0" rIns="0" bIns="0" rtlCol="0" anchor="t">
              <a:spAutoFit/>
            </a:bodyPr>
            <a:lstStyle/>
            <a:p>
              <a:pPr algn="l">
                <a:lnSpc>
                  <a:spcPts val="3200"/>
                </a:lnSpc>
              </a:pPr>
              <a:r>
                <a:rPr lang="en-US" sz="2000" spc="32">
                  <a:solidFill>
                    <a:srgbClr val="FFFFFF"/>
                  </a:solidFill>
                  <a:latin typeface="DM Sans"/>
                  <a:ea typeface="DM Sans"/>
                  <a:cs typeface="DM Sans"/>
                  <a:sym typeface="DM Sans"/>
                </a:rPr>
                <a:t>Exploring complementary and contrasting pedagogical understandings.</a:t>
              </a:r>
            </a:p>
            <a:p>
              <a:pPr algn="l">
                <a:lnSpc>
                  <a:spcPts val="1599"/>
                </a:lnSpc>
              </a:pPr>
              <a:endParaRPr lang="en-US" sz="2000" spc="32">
                <a:solidFill>
                  <a:srgbClr val="FFFFFF"/>
                </a:solidFill>
                <a:latin typeface="DM Sans"/>
                <a:ea typeface="DM Sans"/>
                <a:cs typeface="DM Sans"/>
                <a:sym typeface="DM Sans"/>
              </a:endParaRPr>
            </a:p>
            <a:p>
              <a:pPr marL="0" lvl="0" indent="0" algn="l">
                <a:lnSpc>
                  <a:spcPts val="3200"/>
                </a:lnSpc>
              </a:pPr>
              <a:r>
                <a:rPr lang="en-US" sz="2000" spc="32">
                  <a:solidFill>
                    <a:srgbClr val="FFFFFF"/>
                  </a:solidFill>
                  <a:latin typeface="DM Sans"/>
                  <a:ea typeface="DM Sans"/>
                  <a:cs typeface="DM Sans"/>
                  <a:sym typeface="DM Sans"/>
                </a:rPr>
                <a:t>Reflecting on evidence of strengths and areas to improve during my PTE through a comparative dialogue with literature.</a:t>
              </a:r>
            </a:p>
          </p:txBody>
        </p:sp>
      </p:grpSp>
      <p:grpSp>
        <p:nvGrpSpPr>
          <p:cNvPr id="18" name="Group 18"/>
          <p:cNvGrpSpPr/>
          <p:nvPr/>
        </p:nvGrpSpPr>
        <p:grpSpPr>
          <a:xfrm>
            <a:off x="3331123" y="6998091"/>
            <a:ext cx="11625753" cy="2561528"/>
            <a:chOff x="0" y="0"/>
            <a:chExt cx="15501005" cy="3415370"/>
          </a:xfrm>
        </p:grpSpPr>
        <p:grpSp>
          <p:nvGrpSpPr>
            <p:cNvPr id="19" name="Group 19"/>
            <p:cNvGrpSpPr/>
            <p:nvPr/>
          </p:nvGrpSpPr>
          <p:grpSpPr>
            <a:xfrm>
              <a:off x="0" y="0"/>
              <a:ext cx="15501005" cy="3415370"/>
              <a:chOff x="0" y="0"/>
              <a:chExt cx="3891817" cy="857492"/>
            </a:xfrm>
          </p:grpSpPr>
          <p:sp>
            <p:nvSpPr>
              <p:cNvPr id="20" name="Freeform 20"/>
              <p:cNvSpPr/>
              <p:nvPr/>
            </p:nvSpPr>
            <p:spPr>
              <a:xfrm>
                <a:off x="0" y="0"/>
                <a:ext cx="3891817" cy="857492"/>
              </a:xfrm>
              <a:custGeom>
                <a:avLst/>
                <a:gdLst/>
                <a:ahLst/>
                <a:cxnLst/>
                <a:rect l="l" t="t" r="r" b="b"/>
                <a:pathLst>
                  <a:path w="3891817" h="857492">
                    <a:moveTo>
                      <a:pt x="9989" y="0"/>
                    </a:moveTo>
                    <a:lnTo>
                      <a:pt x="3881828" y="0"/>
                    </a:lnTo>
                    <a:cubicBezTo>
                      <a:pt x="3887345" y="0"/>
                      <a:pt x="3891817" y="4472"/>
                      <a:pt x="3891817" y="9989"/>
                    </a:cubicBezTo>
                    <a:lnTo>
                      <a:pt x="3891817" y="847504"/>
                    </a:lnTo>
                    <a:cubicBezTo>
                      <a:pt x="3891817" y="850153"/>
                      <a:pt x="3890764" y="852693"/>
                      <a:pt x="3888891" y="854567"/>
                    </a:cubicBezTo>
                    <a:cubicBezTo>
                      <a:pt x="3887018" y="856440"/>
                      <a:pt x="3884477" y="857492"/>
                      <a:pt x="3881828" y="857492"/>
                    </a:cubicBezTo>
                    <a:lnTo>
                      <a:pt x="9989" y="857492"/>
                    </a:lnTo>
                    <a:cubicBezTo>
                      <a:pt x="7340" y="857492"/>
                      <a:pt x="4799" y="856440"/>
                      <a:pt x="2926" y="854567"/>
                    </a:cubicBezTo>
                    <a:cubicBezTo>
                      <a:pt x="1052" y="852693"/>
                      <a:pt x="0" y="850153"/>
                      <a:pt x="0" y="847504"/>
                    </a:cubicBezTo>
                    <a:lnTo>
                      <a:pt x="0" y="9989"/>
                    </a:lnTo>
                    <a:cubicBezTo>
                      <a:pt x="0" y="7340"/>
                      <a:pt x="1052" y="4799"/>
                      <a:pt x="2926" y="2926"/>
                    </a:cubicBezTo>
                    <a:cubicBezTo>
                      <a:pt x="4799" y="1052"/>
                      <a:pt x="7340" y="0"/>
                      <a:pt x="9989" y="0"/>
                    </a:cubicBezTo>
                    <a:close/>
                  </a:path>
                </a:pathLst>
              </a:custGeom>
              <a:solidFill>
                <a:srgbClr val="737373"/>
              </a:solidFill>
            </p:spPr>
          </p:sp>
          <p:sp>
            <p:nvSpPr>
              <p:cNvPr id="21" name="TextBox 21"/>
              <p:cNvSpPr txBox="1"/>
              <p:nvPr/>
            </p:nvSpPr>
            <p:spPr>
              <a:xfrm>
                <a:off x="0" y="85725"/>
                <a:ext cx="3891817" cy="771767"/>
              </a:xfrm>
              <a:prstGeom prst="rect">
                <a:avLst/>
              </a:prstGeom>
            </p:spPr>
            <p:txBody>
              <a:bodyPr lIns="50800" tIns="50800" rIns="50800" bIns="50800" rtlCol="0" anchor="ctr"/>
              <a:lstStyle/>
              <a:p>
                <a:pPr algn="ctr">
                  <a:lnSpc>
                    <a:spcPts val="1925"/>
                  </a:lnSpc>
                </a:pPr>
                <a:endParaRPr/>
              </a:p>
            </p:txBody>
          </p:sp>
        </p:grpSp>
        <p:sp>
          <p:nvSpPr>
            <p:cNvPr id="22" name="TextBox 22"/>
            <p:cNvSpPr txBox="1"/>
            <p:nvPr/>
          </p:nvSpPr>
          <p:spPr>
            <a:xfrm>
              <a:off x="696454" y="1082675"/>
              <a:ext cx="2673786" cy="1439555"/>
            </a:xfrm>
            <a:prstGeom prst="rect">
              <a:avLst/>
            </a:prstGeom>
          </p:spPr>
          <p:txBody>
            <a:bodyPr lIns="0" tIns="0" rIns="0" bIns="0" rtlCol="0" anchor="t">
              <a:spAutoFit/>
            </a:bodyPr>
            <a:lstStyle/>
            <a:p>
              <a:pPr algn="l">
                <a:lnSpc>
                  <a:spcPts val="7680"/>
                </a:lnSpc>
              </a:pPr>
              <a:r>
                <a:rPr lang="en-US" sz="8000" spc="-656">
                  <a:solidFill>
                    <a:srgbClr val="000000"/>
                  </a:solidFill>
                  <a:latin typeface="DM Sans"/>
                  <a:ea typeface="DM Sans"/>
                  <a:cs typeface="DM Sans"/>
                  <a:sym typeface="DM Sans"/>
                </a:rPr>
                <a:t>Why</a:t>
              </a:r>
            </a:p>
          </p:txBody>
        </p:sp>
        <p:sp>
          <p:nvSpPr>
            <p:cNvPr id="23" name="TextBox 23"/>
            <p:cNvSpPr txBox="1"/>
            <p:nvPr/>
          </p:nvSpPr>
          <p:spPr>
            <a:xfrm>
              <a:off x="4440118" y="930275"/>
              <a:ext cx="10625351" cy="1550458"/>
            </a:xfrm>
            <a:prstGeom prst="rect">
              <a:avLst/>
            </a:prstGeom>
          </p:spPr>
          <p:txBody>
            <a:bodyPr lIns="0" tIns="0" rIns="0" bIns="0" rtlCol="0" anchor="t">
              <a:spAutoFit/>
            </a:bodyPr>
            <a:lstStyle/>
            <a:p>
              <a:pPr marL="0" lvl="0" indent="0" algn="l">
                <a:lnSpc>
                  <a:spcPts val="3200"/>
                </a:lnSpc>
              </a:pPr>
              <a:r>
                <a:rPr lang="en-US" sz="2000" spc="32">
                  <a:solidFill>
                    <a:srgbClr val="FFFFFF"/>
                  </a:solidFill>
                  <a:latin typeface="DM Sans"/>
                  <a:ea typeface="DM Sans"/>
                  <a:cs typeface="DM Sans"/>
                  <a:sym typeface="DM Sans"/>
                </a:rPr>
                <a:t>Elevate my professional practice - Always for the </a:t>
              </a:r>
              <a:r>
                <a:rPr lang="en-US" sz="2000" b="1" spc="32">
                  <a:solidFill>
                    <a:srgbClr val="FFFFFF"/>
                  </a:solidFill>
                  <a:latin typeface="DM Sans Bold"/>
                  <a:ea typeface="DM Sans Bold"/>
                  <a:cs typeface="DM Sans Bold"/>
                  <a:sym typeface="DM Sans Bold"/>
                </a:rPr>
                <a:t>learners</a:t>
              </a:r>
              <a:r>
                <a:rPr lang="en-US" sz="2000" spc="32">
                  <a:solidFill>
                    <a:srgbClr val="FFFFFF"/>
                  </a:solidFill>
                  <a:latin typeface="DM Sans"/>
                  <a:ea typeface="DM Sans"/>
                  <a:cs typeface="DM Sans"/>
                  <a:sym typeface="DM Sans"/>
                </a:rPr>
                <a:t>.</a:t>
              </a:r>
            </a:p>
            <a:p>
              <a:pPr marL="0" lvl="0" indent="0" algn="l">
                <a:lnSpc>
                  <a:spcPts val="3200"/>
                </a:lnSpc>
              </a:pPr>
              <a:endParaRPr lang="en-US" sz="2000" spc="32">
                <a:solidFill>
                  <a:srgbClr val="FFFFFF"/>
                </a:solidFill>
                <a:latin typeface="DM Sans"/>
                <a:ea typeface="DM Sans"/>
                <a:cs typeface="DM Sans"/>
                <a:sym typeface="DM Sans"/>
              </a:endParaRPr>
            </a:p>
            <a:p>
              <a:pPr marL="0" lvl="0" indent="0" algn="l">
                <a:lnSpc>
                  <a:spcPts val="3200"/>
                </a:lnSpc>
              </a:pPr>
              <a:r>
                <a:rPr lang="en-US" sz="2000" u="none" spc="32">
                  <a:solidFill>
                    <a:srgbClr val="FFFFFF"/>
                  </a:solidFill>
                  <a:latin typeface="DM Sans"/>
                  <a:ea typeface="DM Sans"/>
                  <a:cs typeface="DM Sans"/>
                  <a:sym typeface="DM Sans"/>
                </a:rPr>
                <a:t>Understand the importance of reflection.</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1504950" y="1219200"/>
            <a:ext cx="8092094" cy="3387090"/>
          </a:xfrm>
          <a:prstGeom prst="rect">
            <a:avLst/>
          </a:prstGeom>
        </p:spPr>
        <p:txBody>
          <a:bodyPr lIns="0" tIns="0" rIns="0" bIns="0" rtlCol="0" anchor="t">
            <a:spAutoFit/>
          </a:bodyPr>
          <a:lstStyle/>
          <a:p>
            <a:pPr algn="l">
              <a:lnSpc>
                <a:spcPts val="8730"/>
              </a:lnSpc>
            </a:pPr>
            <a:r>
              <a:rPr lang="en-US" sz="9000" b="1">
                <a:solidFill>
                  <a:srgbClr val="000000"/>
                </a:solidFill>
                <a:latin typeface="DM Sans Bold"/>
                <a:ea typeface="DM Sans Bold"/>
                <a:cs typeface="DM Sans Bold"/>
                <a:sym typeface="DM Sans Bold"/>
              </a:rPr>
              <a:t>Reflection Inspires </a:t>
            </a:r>
            <a:r>
              <a:rPr lang="en-US" sz="9000" b="1">
                <a:solidFill>
                  <a:srgbClr val="00BF63"/>
                </a:solidFill>
                <a:latin typeface="DM Sans Bold"/>
                <a:ea typeface="DM Sans Bold"/>
                <a:cs typeface="DM Sans Bold"/>
                <a:sym typeface="DM Sans Bold"/>
              </a:rPr>
              <a:t>Progress</a:t>
            </a:r>
          </a:p>
        </p:txBody>
      </p:sp>
      <p:sp>
        <p:nvSpPr>
          <p:cNvPr id="3" name="TextBox 3"/>
          <p:cNvSpPr txBox="1"/>
          <p:nvPr/>
        </p:nvSpPr>
        <p:spPr>
          <a:xfrm>
            <a:off x="1504950" y="4937267"/>
            <a:ext cx="7707571" cy="4657725"/>
          </a:xfrm>
          <a:prstGeom prst="rect">
            <a:avLst/>
          </a:prstGeom>
        </p:spPr>
        <p:txBody>
          <a:bodyPr lIns="0" tIns="0" rIns="0" bIns="0" rtlCol="0" anchor="t">
            <a:spAutoFit/>
          </a:bodyPr>
          <a:lstStyle/>
          <a:p>
            <a:pPr algn="l">
              <a:lnSpc>
                <a:spcPts val="2699"/>
              </a:lnSpc>
            </a:pPr>
            <a:r>
              <a:rPr lang="en-US" sz="1999" spc="119">
                <a:solidFill>
                  <a:srgbClr val="000000"/>
                </a:solidFill>
                <a:latin typeface="DM Sans"/>
                <a:ea typeface="DM Sans"/>
                <a:cs typeface="DM Sans"/>
                <a:sym typeface="DM Sans"/>
              </a:rPr>
              <a:t>Effective, professional teaching  =  “critical reflection” (Winch et. al., 2015)</a:t>
            </a:r>
          </a:p>
          <a:p>
            <a:pPr algn="l">
              <a:lnSpc>
                <a:spcPts val="2699"/>
              </a:lnSpc>
            </a:pPr>
            <a:endParaRPr lang="en-US" sz="1999" spc="119">
              <a:solidFill>
                <a:srgbClr val="000000"/>
              </a:solidFill>
              <a:latin typeface="DM Sans"/>
              <a:ea typeface="DM Sans"/>
              <a:cs typeface="DM Sans"/>
              <a:sym typeface="DM Sans"/>
            </a:endParaRPr>
          </a:p>
          <a:p>
            <a:pPr algn="l">
              <a:lnSpc>
                <a:spcPts val="2699"/>
              </a:lnSpc>
            </a:pPr>
            <a:r>
              <a:rPr lang="en-US" sz="1999" spc="119">
                <a:solidFill>
                  <a:srgbClr val="000000"/>
                </a:solidFill>
                <a:latin typeface="DM Sans"/>
                <a:ea typeface="DM Sans"/>
                <a:cs typeface="DM Sans"/>
                <a:sym typeface="DM Sans"/>
              </a:rPr>
              <a:t>Personal reflection (Schön, 1983) or systematic research (Stenhouse, 1975).</a:t>
            </a:r>
          </a:p>
          <a:p>
            <a:pPr algn="l">
              <a:lnSpc>
                <a:spcPts val="2699"/>
              </a:lnSpc>
            </a:pPr>
            <a:endParaRPr lang="en-US" sz="1999" spc="119">
              <a:solidFill>
                <a:srgbClr val="000000"/>
              </a:solidFill>
              <a:latin typeface="DM Sans"/>
              <a:ea typeface="DM Sans"/>
              <a:cs typeface="DM Sans"/>
              <a:sym typeface="DM Sans"/>
            </a:endParaRPr>
          </a:p>
          <a:p>
            <a:pPr marL="0" lvl="0" indent="0" algn="l">
              <a:lnSpc>
                <a:spcPts val="2699"/>
              </a:lnSpc>
              <a:spcBef>
                <a:spcPct val="0"/>
              </a:spcBef>
            </a:pPr>
            <a:r>
              <a:rPr lang="en-US" sz="1999" spc="119">
                <a:solidFill>
                  <a:srgbClr val="000000"/>
                </a:solidFill>
                <a:latin typeface="DM Sans"/>
                <a:ea typeface="DM Sans"/>
                <a:cs typeface="DM Sans"/>
                <a:sym typeface="DM Sans"/>
              </a:rPr>
              <a:t>Broad day-to-day practice &amp; ‘new science’ (Furlong, Whitty, 2017)</a:t>
            </a:r>
          </a:p>
          <a:p>
            <a:pPr marL="0" lvl="0" indent="0" algn="l">
              <a:lnSpc>
                <a:spcPts val="2699"/>
              </a:lnSpc>
              <a:spcBef>
                <a:spcPct val="0"/>
              </a:spcBef>
            </a:pPr>
            <a:endParaRPr lang="en-US" sz="1999" spc="119">
              <a:solidFill>
                <a:srgbClr val="000000"/>
              </a:solidFill>
              <a:latin typeface="DM Sans"/>
              <a:ea typeface="DM Sans"/>
              <a:cs typeface="DM Sans"/>
              <a:sym typeface="DM Sans"/>
            </a:endParaRPr>
          </a:p>
          <a:p>
            <a:pPr marL="0" lvl="0" indent="0" algn="l">
              <a:lnSpc>
                <a:spcPts val="2699"/>
              </a:lnSpc>
              <a:spcBef>
                <a:spcPct val="0"/>
              </a:spcBef>
            </a:pPr>
            <a:r>
              <a:rPr lang="en-US" sz="1999" u="none" spc="119">
                <a:solidFill>
                  <a:srgbClr val="000000"/>
                </a:solidFill>
                <a:latin typeface="DM Sans"/>
                <a:ea typeface="DM Sans"/>
                <a:cs typeface="DM Sans"/>
                <a:sym typeface="DM Sans"/>
              </a:rPr>
              <a:t>Frame perspective of a ‘reflective practitioner’ (Donaldson, 2015).</a:t>
            </a:r>
          </a:p>
          <a:p>
            <a:pPr marL="0" lvl="0" indent="0" algn="l">
              <a:lnSpc>
                <a:spcPts val="2699"/>
              </a:lnSpc>
              <a:spcBef>
                <a:spcPct val="0"/>
              </a:spcBef>
            </a:pPr>
            <a:endParaRPr lang="en-US" sz="1999" u="none" spc="119">
              <a:solidFill>
                <a:srgbClr val="000000"/>
              </a:solidFill>
              <a:latin typeface="DM Sans"/>
              <a:ea typeface="DM Sans"/>
              <a:cs typeface="DM Sans"/>
              <a:sym typeface="DM Sans"/>
            </a:endParaRPr>
          </a:p>
          <a:p>
            <a:pPr marL="0" lvl="0" indent="0" algn="l">
              <a:lnSpc>
                <a:spcPts val="2699"/>
              </a:lnSpc>
              <a:spcBef>
                <a:spcPct val="0"/>
              </a:spcBef>
            </a:pPr>
            <a:r>
              <a:rPr lang="en-US" sz="1999" u="none" spc="119">
                <a:solidFill>
                  <a:srgbClr val="000000"/>
                </a:solidFill>
                <a:latin typeface="DM Sans"/>
                <a:ea typeface="DM Sans"/>
                <a:cs typeface="DM Sans"/>
                <a:sym typeface="DM Sans"/>
              </a:rPr>
              <a:t>Over used? (Hébert, 2015. Zeicher, 1994) - ‘reflection and openness to challenge’ Professional Standards.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1504950" y="1793268"/>
            <a:ext cx="7848753" cy="3387090"/>
          </a:xfrm>
          <a:prstGeom prst="rect">
            <a:avLst/>
          </a:prstGeom>
        </p:spPr>
        <p:txBody>
          <a:bodyPr lIns="0" tIns="0" rIns="0" bIns="0" rtlCol="0" anchor="t">
            <a:spAutoFit/>
          </a:bodyPr>
          <a:lstStyle/>
          <a:p>
            <a:pPr algn="l">
              <a:lnSpc>
                <a:spcPts val="8730"/>
              </a:lnSpc>
            </a:pPr>
            <a:r>
              <a:rPr lang="en-US" sz="9000" b="1">
                <a:solidFill>
                  <a:srgbClr val="000000"/>
                </a:solidFill>
                <a:latin typeface="DM Sans Bold"/>
                <a:ea typeface="DM Sans Bold"/>
                <a:cs typeface="DM Sans Bold"/>
                <a:sym typeface="DM Sans Bold"/>
              </a:rPr>
              <a:t>Managing the Learning Environment </a:t>
            </a:r>
          </a:p>
        </p:txBody>
      </p:sp>
      <p:sp>
        <p:nvSpPr>
          <p:cNvPr id="3" name="Freeform 3"/>
          <p:cNvSpPr/>
          <p:nvPr/>
        </p:nvSpPr>
        <p:spPr>
          <a:xfrm>
            <a:off x="15353489" y="8540136"/>
            <a:ext cx="4602314" cy="3618569"/>
          </a:xfrm>
          <a:custGeom>
            <a:avLst/>
            <a:gdLst/>
            <a:ahLst/>
            <a:cxnLst/>
            <a:rect l="l" t="t" r="r" b="b"/>
            <a:pathLst>
              <a:path w="4602314" h="3618569">
                <a:moveTo>
                  <a:pt x="0" y="0"/>
                </a:moveTo>
                <a:lnTo>
                  <a:pt x="4602314" y="0"/>
                </a:lnTo>
                <a:lnTo>
                  <a:pt x="4602314" y="3618570"/>
                </a:lnTo>
                <a:lnTo>
                  <a:pt x="0" y="3618570"/>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4" name="Freeform 4"/>
          <p:cNvSpPr/>
          <p:nvPr/>
        </p:nvSpPr>
        <p:spPr>
          <a:xfrm>
            <a:off x="-674156" y="-1072630"/>
            <a:ext cx="4899948" cy="3068592"/>
          </a:xfrm>
          <a:custGeom>
            <a:avLst/>
            <a:gdLst/>
            <a:ahLst/>
            <a:cxnLst/>
            <a:rect l="l" t="t" r="r" b="b"/>
            <a:pathLst>
              <a:path w="4899948" h="3068592">
                <a:moveTo>
                  <a:pt x="0" y="0"/>
                </a:moveTo>
                <a:lnTo>
                  <a:pt x="4899948" y="0"/>
                </a:lnTo>
                <a:lnTo>
                  <a:pt x="4899948" y="3068592"/>
                </a:lnTo>
                <a:lnTo>
                  <a:pt x="0" y="3068592"/>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5" name="Freeform 5"/>
          <p:cNvSpPr/>
          <p:nvPr/>
        </p:nvSpPr>
        <p:spPr>
          <a:xfrm>
            <a:off x="9144000" y="9258300"/>
            <a:ext cx="4076270" cy="2863579"/>
          </a:xfrm>
          <a:custGeom>
            <a:avLst/>
            <a:gdLst/>
            <a:ahLst/>
            <a:cxnLst/>
            <a:rect l="l" t="t" r="r" b="b"/>
            <a:pathLst>
              <a:path w="4076270" h="2863579">
                <a:moveTo>
                  <a:pt x="0" y="0"/>
                </a:moveTo>
                <a:lnTo>
                  <a:pt x="4076270" y="0"/>
                </a:lnTo>
                <a:lnTo>
                  <a:pt x="4076270" y="2863579"/>
                </a:lnTo>
                <a:lnTo>
                  <a:pt x="0" y="2863579"/>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6" name="Freeform 6"/>
          <p:cNvSpPr/>
          <p:nvPr/>
        </p:nvSpPr>
        <p:spPr>
          <a:xfrm>
            <a:off x="5003948" y="-1890601"/>
            <a:ext cx="2892762" cy="2919301"/>
          </a:xfrm>
          <a:custGeom>
            <a:avLst/>
            <a:gdLst/>
            <a:ahLst/>
            <a:cxnLst/>
            <a:rect l="l" t="t" r="r" b="b"/>
            <a:pathLst>
              <a:path w="2892762" h="2919301">
                <a:moveTo>
                  <a:pt x="0" y="0"/>
                </a:moveTo>
                <a:lnTo>
                  <a:pt x="2892762" y="0"/>
                </a:lnTo>
                <a:lnTo>
                  <a:pt x="2892762" y="2919301"/>
                </a:lnTo>
                <a:lnTo>
                  <a:pt x="0" y="2919301"/>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7" name="Freeform 7"/>
          <p:cNvSpPr/>
          <p:nvPr/>
        </p:nvSpPr>
        <p:spPr>
          <a:xfrm rot="-5282649">
            <a:off x="16004285" y="265374"/>
            <a:ext cx="4017207" cy="1370872"/>
          </a:xfrm>
          <a:custGeom>
            <a:avLst/>
            <a:gdLst/>
            <a:ahLst/>
            <a:cxnLst/>
            <a:rect l="l" t="t" r="r" b="b"/>
            <a:pathLst>
              <a:path w="4017207" h="1370872">
                <a:moveTo>
                  <a:pt x="0" y="0"/>
                </a:moveTo>
                <a:lnTo>
                  <a:pt x="4017207" y="0"/>
                </a:lnTo>
                <a:lnTo>
                  <a:pt x="4017207" y="1370872"/>
                </a:lnTo>
                <a:lnTo>
                  <a:pt x="0" y="137087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8" name="Freeform 8"/>
          <p:cNvSpPr/>
          <p:nvPr/>
        </p:nvSpPr>
        <p:spPr>
          <a:xfrm>
            <a:off x="10339446" y="3182790"/>
            <a:ext cx="7315200" cy="3043123"/>
          </a:xfrm>
          <a:custGeom>
            <a:avLst/>
            <a:gdLst/>
            <a:ahLst/>
            <a:cxnLst/>
            <a:rect l="l" t="t" r="r" b="b"/>
            <a:pathLst>
              <a:path w="7315200" h="3043123">
                <a:moveTo>
                  <a:pt x="0" y="0"/>
                </a:moveTo>
                <a:lnTo>
                  <a:pt x="7315200" y="0"/>
                </a:lnTo>
                <a:lnTo>
                  <a:pt x="7315200" y="3043123"/>
                </a:lnTo>
                <a:lnTo>
                  <a:pt x="0" y="304312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9" name="TextBox 9"/>
          <p:cNvSpPr txBox="1"/>
          <p:nvPr/>
        </p:nvSpPr>
        <p:spPr>
          <a:xfrm>
            <a:off x="1436429" y="5533404"/>
            <a:ext cx="7707571" cy="2085975"/>
          </a:xfrm>
          <a:prstGeom prst="rect">
            <a:avLst/>
          </a:prstGeom>
        </p:spPr>
        <p:txBody>
          <a:bodyPr lIns="0" tIns="0" rIns="0" bIns="0" rtlCol="0" anchor="t">
            <a:spAutoFit/>
          </a:bodyPr>
          <a:lstStyle/>
          <a:p>
            <a:pPr marL="0" lvl="0" indent="0" algn="ctr">
              <a:lnSpc>
                <a:spcPts val="3374"/>
              </a:lnSpc>
              <a:spcBef>
                <a:spcPct val="0"/>
              </a:spcBef>
            </a:pPr>
            <a:r>
              <a:rPr lang="en-US" sz="2499" spc="149">
                <a:solidFill>
                  <a:srgbClr val="000000"/>
                </a:solidFill>
                <a:latin typeface="DM Sans"/>
                <a:ea typeface="DM Sans"/>
                <a:cs typeface="DM Sans"/>
                <a:sym typeface="DM Sans"/>
              </a:rPr>
              <a:t>O</a:t>
            </a:r>
            <a:r>
              <a:rPr lang="en-US" sz="2499" u="none" spc="149">
                <a:solidFill>
                  <a:srgbClr val="000000"/>
                </a:solidFill>
                <a:latin typeface="DM Sans"/>
                <a:ea typeface="DM Sans"/>
                <a:cs typeface="DM Sans"/>
                <a:sym typeface="DM Sans"/>
              </a:rPr>
              <a:t>rganisation and ongoing management of </a:t>
            </a:r>
            <a:r>
              <a:rPr lang="en-US" sz="2499" b="1" u="none" spc="149">
                <a:solidFill>
                  <a:srgbClr val="000000"/>
                </a:solidFill>
                <a:latin typeface="DM Sans Bold"/>
                <a:ea typeface="DM Sans Bold"/>
                <a:cs typeface="DM Sans Bold"/>
                <a:sym typeface="DM Sans Bold"/>
              </a:rPr>
              <a:t>learners</a:t>
            </a:r>
            <a:r>
              <a:rPr lang="en-US" sz="2499" u="none" spc="149">
                <a:solidFill>
                  <a:srgbClr val="000000"/>
                </a:solidFill>
                <a:latin typeface="DM Sans"/>
                <a:ea typeface="DM Sans"/>
                <a:cs typeface="DM Sans"/>
                <a:sym typeface="DM Sans"/>
              </a:rPr>
              <a:t> and </a:t>
            </a:r>
            <a:r>
              <a:rPr lang="en-US" sz="2499" b="1" u="none" spc="149">
                <a:solidFill>
                  <a:srgbClr val="000000"/>
                </a:solidFill>
                <a:latin typeface="DM Sans Bold"/>
                <a:ea typeface="DM Sans Bold"/>
                <a:cs typeface="DM Sans Bold"/>
                <a:sym typeface="DM Sans Bold"/>
              </a:rPr>
              <a:t>colleagues</a:t>
            </a:r>
            <a:r>
              <a:rPr lang="en-US" sz="2499" u="none" spc="149">
                <a:solidFill>
                  <a:srgbClr val="000000"/>
                </a:solidFill>
                <a:latin typeface="DM Sans"/>
                <a:ea typeface="DM Sans"/>
                <a:cs typeface="DM Sans"/>
                <a:sym typeface="DM Sans"/>
              </a:rPr>
              <a:t>, </a:t>
            </a:r>
            <a:r>
              <a:rPr lang="en-US" sz="2499" b="1" u="none" spc="149">
                <a:solidFill>
                  <a:srgbClr val="000000"/>
                </a:solidFill>
                <a:latin typeface="DM Sans Bold"/>
                <a:ea typeface="DM Sans Bold"/>
                <a:cs typeface="DM Sans Bold"/>
                <a:sym typeface="DM Sans Bold"/>
              </a:rPr>
              <a:t>routines</a:t>
            </a:r>
            <a:r>
              <a:rPr lang="en-US" sz="2499" u="none" spc="149">
                <a:solidFill>
                  <a:srgbClr val="000000"/>
                </a:solidFill>
                <a:latin typeface="DM Sans"/>
                <a:ea typeface="DM Sans"/>
                <a:cs typeface="DM Sans"/>
                <a:sym typeface="DM Sans"/>
              </a:rPr>
              <a:t> and </a:t>
            </a:r>
            <a:r>
              <a:rPr lang="en-US" sz="2499" b="1" u="none" spc="149">
                <a:solidFill>
                  <a:srgbClr val="000000"/>
                </a:solidFill>
                <a:latin typeface="DM Sans Bold"/>
                <a:ea typeface="DM Sans Bold"/>
                <a:cs typeface="DM Sans Bold"/>
                <a:sym typeface="DM Sans Bold"/>
              </a:rPr>
              <a:t>resources</a:t>
            </a:r>
            <a:r>
              <a:rPr lang="en-US" sz="2499" u="none" spc="149">
                <a:solidFill>
                  <a:srgbClr val="000000"/>
                </a:solidFill>
                <a:latin typeface="DM Sans"/>
                <a:ea typeface="DM Sans"/>
                <a:cs typeface="DM Sans"/>
                <a:sym typeface="DM Sans"/>
              </a:rPr>
              <a:t> to focus on building </a:t>
            </a:r>
            <a:r>
              <a:rPr lang="en-US" sz="2499" b="1" u="none" spc="149">
                <a:solidFill>
                  <a:srgbClr val="000000"/>
                </a:solidFill>
                <a:latin typeface="DM Sans Bold"/>
                <a:ea typeface="DM Sans Bold"/>
                <a:cs typeface="DM Sans Bold"/>
                <a:sym typeface="DM Sans Bold"/>
              </a:rPr>
              <a:t>behaviours</a:t>
            </a:r>
            <a:r>
              <a:rPr lang="en-US" sz="2499" u="none" spc="149">
                <a:solidFill>
                  <a:srgbClr val="000000"/>
                </a:solidFill>
                <a:latin typeface="DM Sans"/>
                <a:ea typeface="DM Sans"/>
                <a:cs typeface="DM Sans"/>
                <a:sym typeface="DM Sans"/>
              </a:rPr>
              <a:t> that meet the Four Purposes and are understood by learners in that context</a:t>
            </a:r>
          </a:p>
        </p:txBody>
      </p:sp>
      <p:sp>
        <p:nvSpPr>
          <p:cNvPr id="10" name="TextBox 10"/>
          <p:cNvSpPr txBox="1"/>
          <p:nvPr/>
        </p:nvSpPr>
        <p:spPr>
          <a:xfrm>
            <a:off x="2737961" y="7752009"/>
            <a:ext cx="5104507" cy="257175"/>
          </a:xfrm>
          <a:prstGeom prst="rect">
            <a:avLst/>
          </a:prstGeom>
        </p:spPr>
        <p:txBody>
          <a:bodyPr lIns="0" tIns="0" rIns="0" bIns="0" rtlCol="0" anchor="t">
            <a:spAutoFit/>
          </a:bodyPr>
          <a:lstStyle/>
          <a:p>
            <a:pPr algn="ctr">
              <a:lnSpc>
                <a:spcPts val="2100"/>
              </a:lnSpc>
              <a:spcBef>
                <a:spcPct val="0"/>
              </a:spcBef>
            </a:pPr>
            <a:r>
              <a:rPr lang="en-US" sz="1500">
                <a:solidFill>
                  <a:srgbClr val="000000"/>
                </a:solidFill>
                <a:latin typeface="Open Sans Light"/>
                <a:ea typeface="Open Sans Light"/>
                <a:cs typeface="Open Sans Light"/>
                <a:sym typeface="Open Sans Light"/>
              </a:rPr>
              <a:t>Professional Teaching Standards (Welsh Government, 2017)</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AutoShape 2"/>
          <p:cNvSpPr/>
          <p:nvPr/>
        </p:nvSpPr>
        <p:spPr>
          <a:xfrm flipV="1">
            <a:off x="-1940763" y="-980533"/>
            <a:ext cx="22144197" cy="12337638"/>
          </a:xfrm>
          <a:prstGeom prst="line">
            <a:avLst/>
          </a:prstGeom>
          <a:ln w="28575" cap="flat">
            <a:solidFill>
              <a:srgbClr val="000000"/>
            </a:solidFill>
            <a:prstDash val="solid"/>
            <a:headEnd type="none" w="sm" len="sm"/>
            <a:tailEnd type="none" w="sm" len="sm"/>
          </a:ln>
        </p:spPr>
      </p:sp>
      <p:grpSp>
        <p:nvGrpSpPr>
          <p:cNvPr id="3" name="Group 3"/>
          <p:cNvGrpSpPr/>
          <p:nvPr/>
        </p:nvGrpSpPr>
        <p:grpSpPr>
          <a:xfrm rot="958765">
            <a:off x="13266947" y="2489803"/>
            <a:ext cx="502056" cy="50205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5" name="TextBox 5"/>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sp>
        <p:nvSpPr>
          <p:cNvPr id="6" name="TextBox 6"/>
          <p:cNvSpPr txBox="1"/>
          <p:nvPr/>
        </p:nvSpPr>
        <p:spPr>
          <a:xfrm>
            <a:off x="8374220" y="1253251"/>
            <a:ext cx="5143755"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Organising physical factors</a:t>
            </a:r>
          </a:p>
        </p:txBody>
      </p:sp>
      <p:sp>
        <p:nvSpPr>
          <p:cNvPr id="7" name="TextBox 7"/>
          <p:cNvSpPr txBox="1"/>
          <p:nvPr/>
        </p:nvSpPr>
        <p:spPr>
          <a:xfrm>
            <a:off x="13128945" y="2946491"/>
            <a:ext cx="4035480" cy="1739266"/>
          </a:xfrm>
          <a:prstGeom prst="rect">
            <a:avLst/>
          </a:prstGeom>
        </p:spPr>
        <p:txBody>
          <a:bodyPr lIns="0" tIns="0" rIns="0" bIns="0" rtlCol="0" anchor="t">
            <a:spAutoFit/>
          </a:bodyPr>
          <a:lstStyle/>
          <a:p>
            <a:pPr marL="647695" lvl="1" indent="-323848" algn="l">
              <a:lnSpc>
                <a:spcPts val="4679"/>
              </a:lnSpc>
              <a:buFont typeface="Arial"/>
              <a:buChar char="•"/>
            </a:pPr>
            <a:r>
              <a:rPr lang="en-US" sz="2999">
                <a:solidFill>
                  <a:srgbClr val="000000"/>
                </a:solidFill>
                <a:latin typeface="DM Sans"/>
                <a:ea typeface="DM Sans"/>
                <a:cs typeface="DM Sans"/>
                <a:sym typeface="DM Sans"/>
              </a:rPr>
              <a:t>Learning resources</a:t>
            </a:r>
          </a:p>
          <a:p>
            <a:pPr marL="647695" lvl="1" indent="-323848" algn="l">
              <a:lnSpc>
                <a:spcPts val="4679"/>
              </a:lnSpc>
              <a:buFont typeface="Arial"/>
              <a:buChar char="•"/>
            </a:pPr>
            <a:r>
              <a:rPr lang="en-US" sz="2999">
                <a:solidFill>
                  <a:srgbClr val="000000"/>
                </a:solidFill>
                <a:latin typeface="DM Sans"/>
                <a:ea typeface="DM Sans"/>
                <a:cs typeface="DM Sans"/>
                <a:sym typeface="DM Sans"/>
              </a:rPr>
              <a:t>Classroom layout</a:t>
            </a:r>
          </a:p>
          <a:p>
            <a:pPr marL="647695" lvl="1" indent="-323848" algn="l">
              <a:lnSpc>
                <a:spcPts val="4679"/>
              </a:lnSpc>
              <a:buFont typeface="Arial"/>
              <a:buChar char="•"/>
            </a:pPr>
            <a:r>
              <a:rPr lang="en-US" sz="2999">
                <a:solidFill>
                  <a:srgbClr val="000000"/>
                </a:solidFill>
                <a:latin typeface="DM Sans"/>
                <a:ea typeface="DM Sans"/>
                <a:cs typeface="DM Sans"/>
                <a:sym typeface="DM Sans"/>
              </a:rPr>
              <a:t>Support staff</a:t>
            </a:r>
          </a:p>
        </p:txBody>
      </p:sp>
      <p:sp>
        <p:nvSpPr>
          <p:cNvPr id="8" name="Freeform 8"/>
          <p:cNvSpPr/>
          <p:nvPr/>
        </p:nvSpPr>
        <p:spPr>
          <a:xfrm>
            <a:off x="-1293510" y="8960333"/>
            <a:ext cx="3511752" cy="2396771"/>
          </a:xfrm>
          <a:custGeom>
            <a:avLst/>
            <a:gdLst/>
            <a:ahLst/>
            <a:cxnLst/>
            <a:rect l="l" t="t" r="r" b="b"/>
            <a:pathLst>
              <a:path w="3511752" h="2396771">
                <a:moveTo>
                  <a:pt x="0" y="0"/>
                </a:moveTo>
                <a:lnTo>
                  <a:pt x="3511753" y="0"/>
                </a:lnTo>
                <a:lnTo>
                  <a:pt x="3511753" y="2396771"/>
                </a:lnTo>
                <a:lnTo>
                  <a:pt x="0" y="23967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Freeform 9"/>
          <p:cNvSpPr/>
          <p:nvPr/>
        </p:nvSpPr>
        <p:spPr>
          <a:xfrm>
            <a:off x="15262955" y="8864586"/>
            <a:ext cx="4602314" cy="3618569"/>
          </a:xfrm>
          <a:custGeom>
            <a:avLst/>
            <a:gdLst/>
            <a:ahLst/>
            <a:cxnLst/>
            <a:rect l="l" t="t" r="r" b="b"/>
            <a:pathLst>
              <a:path w="4602314" h="3618569">
                <a:moveTo>
                  <a:pt x="0" y="0"/>
                </a:moveTo>
                <a:lnTo>
                  <a:pt x="4602314" y="0"/>
                </a:lnTo>
                <a:lnTo>
                  <a:pt x="4602314" y="3618569"/>
                </a:lnTo>
                <a:lnTo>
                  <a:pt x="0" y="361856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10" name="Freeform 10"/>
          <p:cNvSpPr/>
          <p:nvPr/>
        </p:nvSpPr>
        <p:spPr>
          <a:xfrm>
            <a:off x="-674156" y="-1322787"/>
            <a:ext cx="4224468" cy="2645573"/>
          </a:xfrm>
          <a:custGeom>
            <a:avLst/>
            <a:gdLst/>
            <a:ahLst/>
            <a:cxnLst/>
            <a:rect l="l" t="t" r="r" b="b"/>
            <a:pathLst>
              <a:path w="4224468" h="2645573">
                <a:moveTo>
                  <a:pt x="0" y="0"/>
                </a:moveTo>
                <a:lnTo>
                  <a:pt x="4224468" y="0"/>
                </a:lnTo>
                <a:lnTo>
                  <a:pt x="4224468" y="2645574"/>
                </a:lnTo>
                <a:lnTo>
                  <a:pt x="0" y="26455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11" name="Freeform 11"/>
          <p:cNvSpPr/>
          <p:nvPr/>
        </p:nvSpPr>
        <p:spPr>
          <a:xfrm>
            <a:off x="11101574" y="9560661"/>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2" name="Freeform 12"/>
          <p:cNvSpPr/>
          <p:nvPr/>
        </p:nvSpPr>
        <p:spPr>
          <a:xfrm>
            <a:off x="11524325" y="-3086100"/>
            <a:ext cx="5493058" cy="4114800"/>
          </a:xfrm>
          <a:custGeom>
            <a:avLst/>
            <a:gdLst/>
            <a:ahLst/>
            <a:cxnLst/>
            <a:rect l="l" t="t" r="r" b="b"/>
            <a:pathLst>
              <a:path w="5493058" h="4114800">
                <a:moveTo>
                  <a:pt x="0" y="0"/>
                </a:moveTo>
                <a:lnTo>
                  <a:pt x="5493058" y="0"/>
                </a:lnTo>
                <a:lnTo>
                  <a:pt x="5493058"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3" name="Freeform 13"/>
          <p:cNvSpPr/>
          <p:nvPr/>
        </p:nvSpPr>
        <p:spPr>
          <a:xfrm rot="-5400000">
            <a:off x="4745771" y="-1877331"/>
            <a:ext cx="2892762" cy="2919301"/>
          </a:xfrm>
          <a:custGeom>
            <a:avLst/>
            <a:gdLst/>
            <a:ahLst/>
            <a:cxnLst/>
            <a:rect l="l" t="t" r="r" b="b"/>
            <a:pathLst>
              <a:path w="2892762" h="2919301">
                <a:moveTo>
                  <a:pt x="0" y="0"/>
                </a:moveTo>
                <a:lnTo>
                  <a:pt x="2892761" y="0"/>
                </a:lnTo>
                <a:lnTo>
                  <a:pt x="2892761" y="2919301"/>
                </a:lnTo>
                <a:lnTo>
                  <a:pt x="0" y="2919301"/>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sp>
      <p:sp>
        <p:nvSpPr>
          <p:cNvPr id="14" name="Freeform 14"/>
          <p:cNvSpPr/>
          <p:nvPr/>
        </p:nvSpPr>
        <p:spPr>
          <a:xfrm rot="-854286">
            <a:off x="-1687012" y="5451657"/>
            <a:ext cx="2587020" cy="2386526"/>
          </a:xfrm>
          <a:custGeom>
            <a:avLst/>
            <a:gdLst/>
            <a:ahLst/>
            <a:cxnLst/>
            <a:rect l="l" t="t" r="r" b="b"/>
            <a:pathLst>
              <a:path w="2587020" h="2386526">
                <a:moveTo>
                  <a:pt x="0" y="0"/>
                </a:moveTo>
                <a:lnTo>
                  <a:pt x="2587020" y="0"/>
                </a:lnTo>
                <a:lnTo>
                  <a:pt x="2587020" y="2386525"/>
                </a:lnTo>
                <a:lnTo>
                  <a:pt x="0" y="2386525"/>
                </a:lnTo>
                <a:lnTo>
                  <a:pt x="0" y="0"/>
                </a:lnTo>
                <a:close/>
              </a:path>
            </a:pathLst>
          </a:custGeom>
          <a:blipFill>
            <a:blip r:embed="rId14">
              <a:extLst>
                <a:ext uri="{96DAC541-7B7A-43D3-8B79-37D633B846F1}">
                  <asvg:svgBlip xmlns:asvg="http://schemas.microsoft.com/office/drawing/2016/SVG/main" r:embed="rId15"/>
                </a:ext>
              </a:extLst>
            </a:blip>
            <a:stretch>
              <a:fillRect/>
            </a:stretch>
          </a:blipFill>
          <a:ln cap="sq">
            <a:noFill/>
            <a:prstDash val="solid"/>
            <a:miter/>
          </a:ln>
        </p:spPr>
      </p:sp>
      <p:sp>
        <p:nvSpPr>
          <p:cNvPr id="15" name="Freeform 15"/>
          <p:cNvSpPr/>
          <p:nvPr/>
        </p:nvSpPr>
        <p:spPr>
          <a:xfrm>
            <a:off x="17164426" y="0"/>
            <a:ext cx="1996345" cy="2149497"/>
          </a:xfrm>
          <a:custGeom>
            <a:avLst/>
            <a:gdLst/>
            <a:ahLst/>
            <a:cxnLst/>
            <a:rect l="l" t="t" r="r" b="b"/>
            <a:pathLst>
              <a:path w="1996345" h="2149497">
                <a:moveTo>
                  <a:pt x="0" y="0"/>
                </a:moveTo>
                <a:lnTo>
                  <a:pt x="1996345" y="0"/>
                </a:lnTo>
                <a:lnTo>
                  <a:pt x="1996345" y="2149497"/>
                </a:lnTo>
                <a:lnTo>
                  <a:pt x="0" y="2149497"/>
                </a:lnTo>
                <a:lnTo>
                  <a:pt x="0" y="0"/>
                </a:lnTo>
                <a:close/>
              </a:path>
            </a:pathLst>
          </a:custGeom>
          <a:blipFill>
            <a:blip r:embed="rId16">
              <a:extLst>
                <a:ext uri="{96DAC541-7B7A-43D3-8B79-37D633B846F1}">
                  <asvg:svgBlip xmlns:asvg="http://schemas.microsoft.com/office/drawing/2016/SVG/main" r:embed="rId17"/>
                </a:ext>
              </a:extLst>
            </a:blip>
            <a:stretch>
              <a:fillRect/>
            </a:stretch>
          </a:blipFill>
          <a:ln cap="sq">
            <a:noFill/>
            <a:prstDash val="solid"/>
            <a:miter/>
          </a:ln>
        </p:spPr>
      </p:sp>
      <p:grpSp>
        <p:nvGrpSpPr>
          <p:cNvPr id="16" name="Group 16"/>
          <p:cNvGrpSpPr/>
          <p:nvPr/>
        </p:nvGrpSpPr>
        <p:grpSpPr>
          <a:xfrm rot="972588">
            <a:off x="8912022" y="4919142"/>
            <a:ext cx="502056" cy="502056"/>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18" name="TextBox 18"/>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grpSp>
        <p:nvGrpSpPr>
          <p:cNvPr id="19" name="Group 19"/>
          <p:cNvGrpSpPr/>
          <p:nvPr/>
        </p:nvGrpSpPr>
        <p:grpSpPr>
          <a:xfrm rot="953828">
            <a:off x="4481473" y="7393607"/>
            <a:ext cx="502056" cy="502056"/>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21" name="TextBox 21"/>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sp>
        <p:nvSpPr>
          <p:cNvPr id="22" name="TextBox 22"/>
          <p:cNvSpPr txBox="1"/>
          <p:nvPr/>
        </p:nvSpPr>
        <p:spPr>
          <a:xfrm>
            <a:off x="5328761" y="3627847"/>
            <a:ext cx="383428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Organising objectives</a:t>
            </a:r>
          </a:p>
        </p:txBody>
      </p:sp>
      <p:sp>
        <p:nvSpPr>
          <p:cNvPr id="23" name="TextBox 23"/>
          <p:cNvSpPr txBox="1"/>
          <p:nvPr/>
        </p:nvSpPr>
        <p:spPr>
          <a:xfrm>
            <a:off x="8851925" y="5376520"/>
            <a:ext cx="3834289" cy="1148716"/>
          </a:xfrm>
          <a:prstGeom prst="rect">
            <a:avLst/>
          </a:prstGeom>
        </p:spPr>
        <p:txBody>
          <a:bodyPr lIns="0" tIns="0" rIns="0" bIns="0" rtlCol="0" anchor="t">
            <a:spAutoFit/>
          </a:bodyPr>
          <a:lstStyle/>
          <a:p>
            <a:pPr marL="647697" lvl="1" indent="-323848" algn="l">
              <a:lnSpc>
                <a:spcPts val="4679"/>
              </a:lnSpc>
              <a:buFont typeface="Arial"/>
              <a:buChar char="•"/>
            </a:pPr>
            <a:r>
              <a:rPr lang="en-US" sz="2999">
                <a:solidFill>
                  <a:srgbClr val="000000"/>
                </a:solidFill>
                <a:latin typeface="DM Sans"/>
                <a:ea typeface="DM Sans"/>
                <a:cs typeface="DM Sans"/>
                <a:sym typeface="DM Sans"/>
              </a:rPr>
              <a:t>Learning focus</a:t>
            </a:r>
          </a:p>
          <a:p>
            <a:pPr marL="647697" lvl="1" indent="-323848" algn="l">
              <a:lnSpc>
                <a:spcPts val="4679"/>
              </a:lnSpc>
              <a:buFont typeface="Arial"/>
              <a:buChar char="•"/>
            </a:pPr>
            <a:r>
              <a:rPr lang="en-US" sz="2999">
                <a:solidFill>
                  <a:srgbClr val="000000"/>
                </a:solidFill>
                <a:latin typeface="DM Sans"/>
                <a:ea typeface="DM Sans"/>
                <a:cs typeface="DM Sans"/>
                <a:sym typeface="DM Sans"/>
              </a:rPr>
              <a:t>Class routines</a:t>
            </a:r>
          </a:p>
        </p:txBody>
      </p:sp>
      <p:sp>
        <p:nvSpPr>
          <p:cNvPr id="24" name="TextBox 24"/>
          <p:cNvSpPr txBox="1"/>
          <p:nvPr/>
        </p:nvSpPr>
        <p:spPr>
          <a:xfrm>
            <a:off x="1438078" y="6144540"/>
            <a:ext cx="333675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Behaviour managment</a:t>
            </a:r>
          </a:p>
        </p:txBody>
      </p:sp>
      <p:sp>
        <p:nvSpPr>
          <p:cNvPr id="25" name="TextBox 25"/>
          <p:cNvSpPr txBox="1"/>
          <p:nvPr/>
        </p:nvSpPr>
        <p:spPr>
          <a:xfrm>
            <a:off x="4422314" y="7850047"/>
            <a:ext cx="5051860" cy="1739266"/>
          </a:xfrm>
          <a:prstGeom prst="rect">
            <a:avLst/>
          </a:prstGeom>
        </p:spPr>
        <p:txBody>
          <a:bodyPr lIns="0" tIns="0" rIns="0" bIns="0" rtlCol="0" anchor="t">
            <a:spAutoFit/>
          </a:bodyPr>
          <a:lstStyle/>
          <a:p>
            <a:pPr marL="647695" lvl="1" indent="-323848" algn="l">
              <a:lnSpc>
                <a:spcPts val="4679"/>
              </a:lnSpc>
              <a:buFont typeface="Arial"/>
              <a:buChar char="•"/>
            </a:pPr>
            <a:r>
              <a:rPr lang="en-US" sz="2999">
                <a:solidFill>
                  <a:srgbClr val="000000"/>
                </a:solidFill>
                <a:latin typeface="DM Sans"/>
                <a:ea typeface="DM Sans"/>
                <a:cs typeface="DM Sans"/>
                <a:sym typeface="DM Sans"/>
              </a:rPr>
              <a:t>Establishing rewards/ consequences</a:t>
            </a:r>
          </a:p>
          <a:p>
            <a:pPr marL="647695" lvl="1" indent="-323848" algn="l">
              <a:lnSpc>
                <a:spcPts val="4679"/>
              </a:lnSpc>
              <a:buFont typeface="Arial"/>
              <a:buChar char="•"/>
            </a:pPr>
            <a:r>
              <a:rPr lang="en-US" sz="2999">
                <a:solidFill>
                  <a:srgbClr val="000000"/>
                </a:solidFill>
                <a:latin typeface="DM Sans"/>
                <a:ea typeface="DM Sans"/>
                <a:cs typeface="DM Sans"/>
                <a:sym typeface="DM Sans"/>
              </a:rPr>
              <a:t>Classroom climate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2225320" y="9423951"/>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grpSp>
        <p:nvGrpSpPr>
          <p:cNvPr id="3" name="Group 3"/>
          <p:cNvGrpSpPr/>
          <p:nvPr/>
        </p:nvGrpSpPr>
        <p:grpSpPr>
          <a:xfrm>
            <a:off x="3919776" y="2946425"/>
            <a:ext cx="10448448" cy="6147312"/>
            <a:chOff x="0" y="0"/>
            <a:chExt cx="2174975" cy="1279640"/>
          </a:xfrm>
        </p:grpSpPr>
        <p:sp>
          <p:nvSpPr>
            <p:cNvPr id="4" name="Freeform 4"/>
            <p:cNvSpPr/>
            <p:nvPr/>
          </p:nvSpPr>
          <p:spPr>
            <a:xfrm>
              <a:off x="0" y="0"/>
              <a:ext cx="2174975" cy="1279640"/>
            </a:xfrm>
            <a:custGeom>
              <a:avLst/>
              <a:gdLst/>
              <a:ahLst/>
              <a:cxnLst/>
              <a:rect l="l" t="t" r="r" b="b"/>
              <a:pathLst>
                <a:path w="2174975" h="1279640">
                  <a:moveTo>
                    <a:pt x="25193" y="0"/>
                  </a:moveTo>
                  <a:lnTo>
                    <a:pt x="2149782" y="0"/>
                  </a:lnTo>
                  <a:cubicBezTo>
                    <a:pt x="2163696" y="0"/>
                    <a:pt x="2174975" y="11279"/>
                    <a:pt x="2174975" y="25193"/>
                  </a:cubicBezTo>
                  <a:lnTo>
                    <a:pt x="2174975" y="1254447"/>
                  </a:lnTo>
                  <a:cubicBezTo>
                    <a:pt x="2174975" y="1261129"/>
                    <a:pt x="2172321" y="1267537"/>
                    <a:pt x="2167596" y="1272261"/>
                  </a:cubicBezTo>
                  <a:cubicBezTo>
                    <a:pt x="2162872" y="1276986"/>
                    <a:pt x="2156464" y="1279640"/>
                    <a:pt x="2149782" y="1279640"/>
                  </a:cubicBezTo>
                  <a:lnTo>
                    <a:pt x="25193" y="1279640"/>
                  </a:lnTo>
                  <a:cubicBezTo>
                    <a:pt x="18511" y="1279640"/>
                    <a:pt x="12103" y="1276986"/>
                    <a:pt x="7379" y="1272261"/>
                  </a:cubicBezTo>
                  <a:cubicBezTo>
                    <a:pt x="2654" y="1267537"/>
                    <a:pt x="0" y="1261129"/>
                    <a:pt x="0" y="1254447"/>
                  </a:cubicBezTo>
                  <a:lnTo>
                    <a:pt x="0" y="25193"/>
                  </a:lnTo>
                  <a:cubicBezTo>
                    <a:pt x="0" y="18511"/>
                    <a:pt x="2654" y="12103"/>
                    <a:pt x="7379" y="7379"/>
                  </a:cubicBezTo>
                  <a:cubicBezTo>
                    <a:pt x="12103" y="2654"/>
                    <a:pt x="18511" y="0"/>
                    <a:pt x="25193" y="0"/>
                  </a:cubicBezTo>
                  <a:close/>
                </a:path>
              </a:pathLst>
            </a:custGeom>
            <a:solidFill>
              <a:srgbClr val="EF6868"/>
            </a:solidFill>
            <a:ln w="19050" cap="rnd">
              <a:solidFill>
                <a:srgbClr val="000000"/>
              </a:solidFill>
              <a:prstDash val="solid"/>
              <a:round/>
            </a:ln>
          </p:spPr>
        </p:sp>
        <p:sp>
          <p:nvSpPr>
            <p:cNvPr id="5" name="TextBox 5"/>
            <p:cNvSpPr txBox="1"/>
            <p:nvPr/>
          </p:nvSpPr>
          <p:spPr>
            <a:xfrm>
              <a:off x="0" y="-38100"/>
              <a:ext cx="2174975" cy="131774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5159017" y="2417472"/>
            <a:ext cx="7969966" cy="1057906"/>
            <a:chOff x="0" y="0"/>
            <a:chExt cx="1048738" cy="139206"/>
          </a:xfrm>
        </p:grpSpPr>
        <p:sp>
          <p:nvSpPr>
            <p:cNvPr id="7" name="Freeform 7"/>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8" name="TextBox 8"/>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9" name="TextBox 9"/>
          <p:cNvSpPr txBox="1"/>
          <p:nvPr/>
        </p:nvSpPr>
        <p:spPr>
          <a:xfrm>
            <a:off x="5384027" y="2700444"/>
            <a:ext cx="6546023" cy="501486"/>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Classroom Layout</a:t>
            </a:r>
          </a:p>
        </p:txBody>
      </p:sp>
      <p:sp>
        <p:nvSpPr>
          <p:cNvPr id="10" name="Freeform 10"/>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11" name="Freeform 11"/>
          <p:cNvSpPr/>
          <p:nvPr/>
        </p:nvSpPr>
        <p:spPr>
          <a:xfrm>
            <a:off x="1896543" y="-1616873"/>
            <a:ext cx="4224468" cy="2645573"/>
          </a:xfrm>
          <a:custGeom>
            <a:avLst/>
            <a:gdLst/>
            <a:ahLst/>
            <a:cxnLst/>
            <a:rect l="l" t="t" r="r" b="b"/>
            <a:pathLst>
              <a:path w="4224468" h="2645573">
                <a:moveTo>
                  <a:pt x="0" y="0"/>
                </a:moveTo>
                <a:lnTo>
                  <a:pt x="4224468" y="0"/>
                </a:lnTo>
                <a:lnTo>
                  <a:pt x="4224468" y="2645573"/>
                </a:lnTo>
                <a:lnTo>
                  <a:pt x="0" y="26455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12" name="Freeform 12"/>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3" name="Freeform 13"/>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4" name="Freeform 14"/>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5" name="TextBox 15"/>
          <p:cNvSpPr txBox="1"/>
          <p:nvPr/>
        </p:nvSpPr>
        <p:spPr>
          <a:xfrm>
            <a:off x="4681993" y="586341"/>
            <a:ext cx="8605998" cy="1626259"/>
          </a:xfrm>
          <a:prstGeom prst="rect">
            <a:avLst/>
          </a:prstGeom>
        </p:spPr>
        <p:txBody>
          <a:bodyPr lIns="0" tIns="0" rIns="0" bIns="0" rtlCol="0" anchor="t">
            <a:spAutoFit/>
          </a:bodyPr>
          <a:lstStyle/>
          <a:p>
            <a:pPr algn="ctr">
              <a:lnSpc>
                <a:spcPts val="6301"/>
              </a:lnSpc>
            </a:pPr>
            <a:r>
              <a:rPr lang="en-US" sz="6118" b="1">
                <a:solidFill>
                  <a:srgbClr val="000000"/>
                </a:solidFill>
                <a:latin typeface="DM Sans Bold"/>
                <a:ea typeface="DM Sans Bold"/>
                <a:cs typeface="DM Sans Bold"/>
                <a:sym typeface="DM Sans Bold"/>
              </a:rPr>
              <a:t>Organising physical factors</a:t>
            </a:r>
          </a:p>
        </p:txBody>
      </p:sp>
      <p:sp>
        <p:nvSpPr>
          <p:cNvPr id="16" name="TextBox 16"/>
          <p:cNvSpPr txBox="1"/>
          <p:nvPr/>
        </p:nvSpPr>
        <p:spPr>
          <a:xfrm>
            <a:off x="4261734" y="3664793"/>
            <a:ext cx="9764532" cy="5068570"/>
          </a:xfrm>
          <a:prstGeom prst="rect">
            <a:avLst/>
          </a:prstGeom>
        </p:spPr>
        <p:txBody>
          <a:bodyPr lIns="0" tIns="0" rIns="0" bIns="0" rtlCol="0" anchor="t">
            <a:spAutoFit/>
          </a:bodyPr>
          <a:lstStyle/>
          <a:p>
            <a:pPr marL="474978" lvl="1" indent="-237489" algn="just">
              <a:lnSpc>
                <a:spcPts val="3079"/>
              </a:lnSpc>
              <a:buFont typeface="Arial"/>
              <a:buChar char="•"/>
            </a:pPr>
            <a:r>
              <a:rPr lang="en-US" sz="2199" b="1" spc="131">
                <a:solidFill>
                  <a:srgbClr val="000000"/>
                </a:solidFill>
                <a:latin typeface="DM Sans Bold"/>
                <a:ea typeface="DM Sans Bold"/>
                <a:cs typeface="DM Sans Bold"/>
                <a:sym typeface="DM Sans Bold"/>
              </a:rPr>
              <a:t>Flexible seating</a:t>
            </a:r>
            <a:r>
              <a:rPr lang="en-US" sz="2199" spc="131">
                <a:solidFill>
                  <a:srgbClr val="000000"/>
                </a:solidFill>
                <a:latin typeface="DM Sans"/>
                <a:ea typeface="DM Sans"/>
                <a:cs typeface="DM Sans"/>
                <a:sym typeface="DM Sans"/>
              </a:rPr>
              <a:t> - </a:t>
            </a:r>
          </a:p>
          <a:p>
            <a:pPr algn="just">
              <a:lnSpc>
                <a:spcPts val="3079"/>
              </a:lnSpc>
            </a:pPr>
            <a:r>
              <a:rPr lang="en-US" sz="2199" spc="131">
                <a:solidFill>
                  <a:srgbClr val="000000"/>
                </a:solidFill>
                <a:latin typeface="DM Sans"/>
                <a:ea typeface="DM Sans"/>
                <a:cs typeface="DM Sans"/>
                <a:sym typeface="DM Sans"/>
              </a:rPr>
              <a:t>Engagement and peer collaboration opportunties increase.</a:t>
            </a:r>
          </a:p>
          <a:p>
            <a:pPr algn="just">
              <a:lnSpc>
                <a:spcPts val="3079"/>
              </a:lnSpc>
            </a:pPr>
            <a:r>
              <a:rPr lang="en-US" sz="2199" spc="131">
                <a:solidFill>
                  <a:srgbClr val="000000"/>
                </a:solidFill>
                <a:latin typeface="DM Sans"/>
                <a:ea typeface="DM Sans"/>
                <a:cs typeface="DM Sans"/>
                <a:sym typeface="DM Sans"/>
              </a:rPr>
              <a:t>Underpins Vygotsky social learning.</a:t>
            </a:r>
          </a:p>
          <a:p>
            <a:pPr algn="just">
              <a:lnSpc>
                <a:spcPts val="3079"/>
              </a:lnSpc>
            </a:pPr>
            <a:r>
              <a:rPr lang="en-US" sz="2199" spc="131">
                <a:solidFill>
                  <a:srgbClr val="000000"/>
                </a:solidFill>
                <a:latin typeface="DM Sans"/>
                <a:ea typeface="DM Sans"/>
                <a:cs typeface="DM Sans"/>
                <a:sym typeface="DM Sans"/>
              </a:rPr>
              <a:t>16% increase in academic attainment (Peter Barrett et al. (2015).</a:t>
            </a:r>
          </a:p>
          <a:p>
            <a:pPr algn="just">
              <a:lnSpc>
                <a:spcPts val="3079"/>
              </a:lnSpc>
            </a:pPr>
            <a:endParaRPr lang="en-US" sz="2199" spc="131">
              <a:solidFill>
                <a:srgbClr val="000000"/>
              </a:solidFill>
              <a:latin typeface="DM Sans"/>
              <a:ea typeface="DM Sans"/>
              <a:cs typeface="DM Sans"/>
              <a:sym typeface="DM Sans"/>
            </a:endParaRPr>
          </a:p>
          <a:p>
            <a:pPr marL="474978" lvl="1" indent="-237489" algn="just">
              <a:lnSpc>
                <a:spcPts val="3079"/>
              </a:lnSpc>
              <a:buFont typeface="Arial"/>
              <a:buChar char="•"/>
            </a:pPr>
            <a:r>
              <a:rPr lang="en-US" sz="2199" b="1" u="none" spc="131">
                <a:solidFill>
                  <a:srgbClr val="000000"/>
                </a:solidFill>
                <a:latin typeface="DM Sans Bold"/>
                <a:ea typeface="DM Sans Bold"/>
                <a:cs typeface="DM Sans Bold"/>
                <a:sym typeface="DM Sans Bold"/>
              </a:rPr>
              <a:t>Traditional row seating</a:t>
            </a:r>
            <a:r>
              <a:rPr lang="en-US" sz="2199" u="none" spc="131">
                <a:solidFill>
                  <a:srgbClr val="000000"/>
                </a:solidFill>
                <a:latin typeface="DM Sans"/>
                <a:ea typeface="DM Sans"/>
                <a:cs typeface="DM Sans"/>
                <a:sym typeface="DM Sans"/>
              </a:rPr>
              <a:t> - </a:t>
            </a:r>
          </a:p>
          <a:p>
            <a:pPr algn="just">
              <a:lnSpc>
                <a:spcPts val="3079"/>
              </a:lnSpc>
            </a:pPr>
            <a:r>
              <a:rPr lang="en-US" sz="2199" u="none" spc="131">
                <a:solidFill>
                  <a:srgbClr val="000000"/>
                </a:solidFill>
                <a:latin typeface="DM Sans"/>
                <a:ea typeface="DM Sans"/>
                <a:cs typeface="DM Sans"/>
                <a:sym typeface="DM Sans"/>
              </a:rPr>
              <a:t>Teacher-centered, focused on task (Evertson and Emmer, 1982).</a:t>
            </a:r>
          </a:p>
          <a:p>
            <a:pPr algn="just">
              <a:lnSpc>
                <a:spcPts val="3079"/>
              </a:lnSpc>
            </a:pPr>
            <a:r>
              <a:rPr lang="en-US" sz="2199" u="none" spc="131">
                <a:solidFill>
                  <a:srgbClr val="000000"/>
                </a:solidFill>
                <a:latin typeface="DM Sans"/>
                <a:ea typeface="DM Sans"/>
                <a:cs typeface="DM Sans"/>
                <a:sym typeface="DM Sans"/>
              </a:rPr>
              <a:t>Supports explicit teacher and modeling (Rosenshine, 2012).</a:t>
            </a:r>
          </a:p>
          <a:p>
            <a:pPr algn="just">
              <a:lnSpc>
                <a:spcPts val="3079"/>
              </a:lnSpc>
            </a:pPr>
            <a:endParaRPr lang="en-US" sz="2199" u="none" spc="131">
              <a:solidFill>
                <a:srgbClr val="000000"/>
              </a:solidFill>
              <a:latin typeface="DM Sans"/>
              <a:ea typeface="DM Sans"/>
              <a:cs typeface="DM Sans"/>
              <a:sym typeface="DM Sans"/>
            </a:endParaRPr>
          </a:p>
          <a:p>
            <a:pPr marL="474978" lvl="1" indent="-237489" algn="just">
              <a:lnSpc>
                <a:spcPts val="3079"/>
              </a:lnSpc>
              <a:buFont typeface="Arial"/>
              <a:buChar char="•"/>
            </a:pPr>
            <a:r>
              <a:rPr lang="en-US" sz="2199" b="1" u="none" spc="131">
                <a:solidFill>
                  <a:srgbClr val="000000"/>
                </a:solidFill>
                <a:latin typeface="DM Sans Bold"/>
                <a:ea typeface="DM Sans Bold"/>
                <a:cs typeface="DM Sans Bold"/>
                <a:sym typeface="DM Sans Bold"/>
              </a:rPr>
              <a:t>Free form classrooms</a:t>
            </a:r>
            <a:r>
              <a:rPr lang="en-US" sz="2199" u="none" spc="131">
                <a:solidFill>
                  <a:srgbClr val="000000"/>
                </a:solidFill>
                <a:latin typeface="DM Sans"/>
                <a:ea typeface="DM Sans"/>
                <a:cs typeface="DM Sans"/>
                <a:sym typeface="DM Sans"/>
              </a:rPr>
              <a:t> - </a:t>
            </a:r>
          </a:p>
          <a:p>
            <a:pPr algn="just">
              <a:lnSpc>
                <a:spcPts val="3079"/>
              </a:lnSpc>
            </a:pPr>
            <a:r>
              <a:rPr lang="en-US" sz="2199" u="none" spc="131">
                <a:solidFill>
                  <a:srgbClr val="000000"/>
                </a:solidFill>
                <a:latin typeface="DM Sans"/>
                <a:ea typeface="DM Sans"/>
                <a:cs typeface="DM Sans"/>
                <a:sym typeface="DM Sans"/>
              </a:rPr>
              <a:t>Essential foundation learning component (Fisher, 2010).</a:t>
            </a:r>
          </a:p>
          <a:p>
            <a:pPr algn="just">
              <a:lnSpc>
                <a:spcPts val="3079"/>
              </a:lnSpc>
            </a:pPr>
            <a:r>
              <a:rPr lang="en-US" sz="2199" u="none" spc="131">
                <a:solidFill>
                  <a:srgbClr val="000000"/>
                </a:solidFill>
                <a:latin typeface="DM Sans"/>
                <a:ea typeface="DM Sans"/>
                <a:cs typeface="DM Sans"/>
                <a:sym typeface="DM Sans"/>
              </a:rPr>
              <a:t>Learning through play and movement.</a:t>
            </a:r>
          </a:p>
          <a:p>
            <a:pPr algn="just">
              <a:lnSpc>
                <a:spcPts val="3079"/>
              </a:lnSpc>
            </a:pPr>
            <a:r>
              <a:rPr lang="en-US" sz="2199" u="none" spc="131">
                <a:solidFill>
                  <a:srgbClr val="000000"/>
                </a:solidFill>
                <a:latin typeface="DM Sans"/>
                <a:ea typeface="DM Sans"/>
                <a:cs typeface="DM Sans"/>
                <a:sym typeface="DM Sans"/>
              </a:rPr>
              <a:t>Child-friendly layout - Montessori (1949)</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2225320" y="9423951"/>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grpSp>
        <p:nvGrpSpPr>
          <p:cNvPr id="3" name="Group 3"/>
          <p:cNvGrpSpPr/>
          <p:nvPr/>
        </p:nvGrpSpPr>
        <p:grpSpPr>
          <a:xfrm>
            <a:off x="4109890" y="2995114"/>
            <a:ext cx="10068220" cy="5097029"/>
            <a:chOff x="0" y="0"/>
            <a:chExt cx="2095826" cy="1061010"/>
          </a:xfrm>
        </p:grpSpPr>
        <p:sp>
          <p:nvSpPr>
            <p:cNvPr id="4" name="Freeform 4"/>
            <p:cNvSpPr/>
            <p:nvPr/>
          </p:nvSpPr>
          <p:spPr>
            <a:xfrm>
              <a:off x="0" y="0"/>
              <a:ext cx="2095826" cy="1061010"/>
            </a:xfrm>
            <a:custGeom>
              <a:avLst/>
              <a:gdLst/>
              <a:ahLst/>
              <a:cxnLst/>
              <a:rect l="l" t="t" r="r" b="b"/>
              <a:pathLst>
                <a:path w="2095826" h="1061010">
                  <a:moveTo>
                    <a:pt x="26144" y="0"/>
                  </a:moveTo>
                  <a:lnTo>
                    <a:pt x="2069682" y="0"/>
                  </a:lnTo>
                  <a:cubicBezTo>
                    <a:pt x="2076616" y="0"/>
                    <a:pt x="2083266" y="2754"/>
                    <a:pt x="2088169" y="7657"/>
                  </a:cubicBezTo>
                  <a:cubicBezTo>
                    <a:pt x="2093072" y="12560"/>
                    <a:pt x="2095826" y="19210"/>
                    <a:pt x="2095826" y="26144"/>
                  </a:cubicBezTo>
                  <a:lnTo>
                    <a:pt x="2095826" y="1034866"/>
                  </a:lnTo>
                  <a:cubicBezTo>
                    <a:pt x="2095826" y="1041800"/>
                    <a:pt x="2093072" y="1048450"/>
                    <a:pt x="2088169" y="1053353"/>
                  </a:cubicBezTo>
                  <a:cubicBezTo>
                    <a:pt x="2083266" y="1058256"/>
                    <a:pt x="2076616" y="1061010"/>
                    <a:pt x="2069682" y="1061010"/>
                  </a:cubicBezTo>
                  <a:lnTo>
                    <a:pt x="26144" y="1061010"/>
                  </a:lnTo>
                  <a:cubicBezTo>
                    <a:pt x="19210" y="1061010"/>
                    <a:pt x="12560" y="1058256"/>
                    <a:pt x="7657" y="1053353"/>
                  </a:cubicBezTo>
                  <a:cubicBezTo>
                    <a:pt x="2754" y="1048450"/>
                    <a:pt x="0" y="1041800"/>
                    <a:pt x="0" y="1034866"/>
                  </a:cubicBezTo>
                  <a:lnTo>
                    <a:pt x="0" y="26144"/>
                  </a:lnTo>
                  <a:cubicBezTo>
                    <a:pt x="0" y="19210"/>
                    <a:pt x="2754" y="12560"/>
                    <a:pt x="7657" y="7657"/>
                  </a:cubicBezTo>
                  <a:cubicBezTo>
                    <a:pt x="12560" y="2754"/>
                    <a:pt x="19210" y="0"/>
                    <a:pt x="26144" y="0"/>
                  </a:cubicBezTo>
                  <a:close/>
                </a:path>
              </a:pathLst>
            </a:custGeom>
            <a:solidFill>
              <a:srgbClr val="EF6868"/>
            </a:solidFill>
            <a:ln w="19050" cap="rnd">
              <a:solidFill>
                <a:srgbClr val="000000"/>
              </a:solidFill>
              <a:prstDash val="solid"/>
              <a:round/>
            </a:ln>
          </p:spPr>
        </p:sp>
        <p:sp>
          <p:nvSpPr>
            <p:cNvPr id="5" name="TextBox 5"/>
            <p:cNvSpPr txBox="1"/>
            <p:nvPr/>
          </p:nvSpPr>
          <p:spPr>
            <a:xfrm>
              <a:off x="0" y="-38100"/>
              <a:ext cx="2095826" cy="109911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5159017" y="2467589"/>
            <a:ext cx="7969966" cy="1057906"/>
            <a:chOff x="0" y="0"/>
            <a:chExt cx="1048738" cy="139206"/>
          </a:xfrm>
        </p:grpSpPr>
        <p:sp>
          <p:nvSpPr>
            <p:cNvPr id="7" name="Freeform 7"/>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8" name="TextBox 8"/>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9" name="TextBox 9"/>
          <p:cNvSpPr txBox="1"/>
          <p:nvPr/>
        </p:nvSpPr>
        <p:spPr>
          <a:xfrm>
            <a:off x="5384027" y="2750562"/>
            <a:ext cx="6546023" cy="498629"/>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Support Staff </a:t>
            </a:r>
          </a:p>
        </p:txBody>
      </p:sp>
      <p:sp>
        <p:nvSpPr>
          <p:cNvPr id="10" name="Freeform 10"/>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11" name="Freeform 11"/>
          <p:cNvSpPr/>
          <p:nvPr/>
        </p:nvSpPr>
        <p:spPr>
          <a:xfrm>
            <a:off x="1896543" y="-1616873"/>
            <a:ext cx="4224468" cy="2645573"/>
          </a:xfrm>
          <a:custGeom>
            <a:avLst/>
            <a:gdLst/>
            <a:ahLst/>
            <a:cxnLst/>
            <a:rect l="l" t="t" r="r" b="b"/>
            <a:pathLst>
              <a:path w="4224468" h="2645573">
                <a:moveTo>
                  <a:pt x="0" y="0"/>
                </a:moveTo>
                <a:lnTo>
                  <a:pt x="4224468" y="0"/>
                </a:lnTo>
                <a:lnTo>
                  <a:pt x="4224468" y="2645573"/>
                </a:lnTo>
                <a:lnTo>
                  <a:pt x="0" y="26455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12" name="Freeform 12"/>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3" name="Freeform 13"/>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4" name="Freeform 14"/>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5" name="TextBox 15"/>
          <p:cNvSpPr txBox="1"/>
          <p:nvPr/>
        </p:nvSpPr>
        <p:spPr>
          <a:xfrm>
            <a:off x="4681993" y="589495"/>
            <a:ext cx="8605998" cy="1626259"/>
          </a:xfrm>
          <a:prstGeom prst="rect">
            <a:avLst/>
          </a:prstGeom>
        </p:spPr>
        <p:txBody>
          <a:bodyPr lIns="0" tIns="0" rIns="0" bIns="0" rtlCol="0" anchor="t">
            <a:spAutoFit/>
          </a:bodyPr>
          <a:lstStyle/>
          <a:p>
            <a:pPr algn="ctr">
              <a:lnSpc>
                <a:spcPts val="6301"/>
              </a:lnSpc>
            </a:pPr>
            <a:r>
              <a:rPr lang="en-US" sz="6118" b="1">
                <a:solidFill>
                  <a:srgbClr val="000000"/>
                </a:solidFill>
                <a:latin typeface="DM Sans Bold"/>
                <a:ea typeface="DM Sans Bold"/>
                <a:cs typeface="DM Sans Bold"/>
                <a:sym typeface="DM Sans Bold"/>
              </a:rPr>
              <a:t>Organising physical factors</a:t>
            </a:r>
          </a:p>
        </p:txBody>
      </p:sp>
      <p:sp>
        <p:nvSpPr>
          <p:cNvPr id="16" name="TextBox 16"/>
          <p:cNvSpPr txBox="1"/>
          <p:nvPr/>
        </p:nvSpPr>
        <p:spPr>
          <a:xfrm>
            <a:off x="4508064" y="3725520"/>
            <a:ext cx="9301896" cy="3506470"/>
          </a:xfrm>
          <a:prstGeom prst="rect">
            <a:avLst/>
          </a:prstGeom>
        </p:spPr>
        <p:txBody>
          <a:bodyPr lIns="0" tIns="0" rIns="0" bIns="0" rtlCol="0" anchor="t">
            <a:spAutoFit/>
          </a:bodyPr>
          <a:lstStyle/>
          <a:p>
            <a:pPr marL="474978" lvl="1" indent="-237489" algn="just">
              <a:lnSpc>
                <a:spcPts val="3079"/>
              </a:lnSpc>
              <a:buFont typeface="Arial"/>
              <a:buChar char="•"/>
            </a:pPr>
            <a:r>
              <a:rPr lang="en-US" sz="2199" b="1" spc="131">
                <a:solidFill>
                  <a:srgbClr val="000000"/>
                </a:solidFill>
                <a:latin typeface="DM Sans Bold"/>
                <a:ea typeface="DM Sans Bold"/>
                <a:cs typeface="DM Sans Bold"/>
                <a:sym typeface="DM Sans Bold"/>
              </a:rPr>
              <a:t>Facilitating independant learning</a:t>
            </a:r>
            <a:r>
              <a:rPr lang="en-US" sz="2199" spc="131">
                <a:solidFill>
                  <a:srgbClr val="000000"/>
                </a:solidFill>
                <a:latin typeface="DM Sans"/>
                <a:ea typeface="DM Sans"/>
                <a:cs typeface="DM Sans"/>
                <a:sym typeface="DM Sans"/>
              </a:rPr>
              <a:t> - </a:t>
            </a:r>
          </a:p>
          <a:p>
            <a:pPr algn="just">
              <a:lnSpc>
                <a:spcPts val="3079"/>
              </a:lnSpc>
            </a:pPr>
            <a:r>
              <a:rPr lang="en-US" sz="2199" spc="131">
                <a:solidFill>
                  <a:srgbClr val="000000"/>
                </a:solidFill>
                <a:latin typeface="DM Sans"/>
                <a:ea typeface="DM Sans"/>
                <a:cs typeface="DM Sans"/>
                <a:sym typeface="DM Sans"/>
              </a:rPr>
              <a:t>Quality supplement not poor replacement.</a:t>
            </a:r>
          </a:p>
          <a:p>
            <a:pPr algn="l">
              <a:lnSpc>
                <a:spcPts val="3079"/>
              </a:lnSpc>
            </a:pPr>
            <a:r>
              <a:rPr lang="en-US" sz="2199" spc="131">
                <a:solidFill>
                  <a:srgbClr val="000000"/>
                </a:solidFill>
                <a:latin typeface="DM Sans"/>
                <a:ea typeface="DM Sans"/>
                <a:cs typeface="DM Sans"/>
                <a:sym typeface="DM Sans"/>
              </a:rPr>
              <a:t>Most effective as facilitators, not answerer (Webster and Blatchford, 2013, 2015).</a:t>
            </a:r>
          </a:p>
          <a:p>
            <a:pPr algn="l">
              <a:lnSpc>
                <a:spcPts val="3079"/>
              </a:lnSpc>
            </a:pPr>
            <a:r>
              <a:rPr lang="en-US" sz="2199" u="none" spc="131">
                <a:solidFill>
                  <a:srgbClr val="000000"/>
                </a:solidFill>
                <a:latin typeface="DM Sans"/>
                <a:ea typeface="DM Sans"/>
                <a:cs typeface="DM Sans"/>
                <a:sym typeface="DM Sans"/>
              </a:rPr>
              <a:t>Quality of adult interaction &gt; who delivers it (Hattie, 2009).</a:t>
            </a:r>
          </a:p>
          <a:p>
            <a:pPr algn="just">
              <a:lnSpc>
                <a:spcPts val="3079"/>
              </a:lnSpc>
            </a:pPr>
            <a:endParaRPr lang="en-US" sz="2199" u="none" spc="131">
              <a:solidFill>
                <a:srgbClr val="000000"/>
              </a:solidFill>
              <a:latin typeface="DM Sans"/>
              <a:ea typeface="DM Sans"/>
              <a:cs typeface="DM Sans"/>
              <a:sym typeface="DM Sans"/>
            </a:endParaRPr>
          </a:p>
          <a:p>
            <a:pPr marL="474978" lvl="1" indent="-237489" algn="just">
              <a:lnSpc>
                <a:spcPts val="3079"/>
              </a:lnSpc>
              <a:buFont typeface="Arial"/>
              <a:buChar char="•"/>
            </a:pPr>
            <a:r>
              <a:rPr lang="en-US" sz="2199" b="1" u="none" spc="131">
                <a:solidFill>
                  <a:srgbClr val="000000"/>
                </a:solidFill>
                <a:latin typeface="DM Sans Bold"/>
                <a:ea typeface="DM Sans Bold"/>
                <a:cs typeface="DM Sans Bold"/>
                <a:sym typeface="DM Sans Bold"/>
              </a:rPr>
              <a:t>Plan collaboratively</a:t>
            </a:r>
            <a:r>
              <a:rPr lang="en-US" sz="2199" u="none" spc="131">
                <a:solidFill>
                  <a:srgbClr val="000000"/>
                </a:solidFill>
                <a:latin typeface="DM Sans"/>
                <a:ea typeface="DM Sans"/>
                <a:cs typeface="DM Sans"/>
                <a:sym typeface="DM Sans"/>
              </a:rPr>
              <a:t> - </a:t>
            </a:r>
          </a:p>
          <a:p>
            <a:pPr algn="just">
              <a:lnSpc>
                <a:spcPts val="3079"/>
              </a:lnSpc>
            </a:pPr>
            <a:r>
              <a:rPr lang="en-US" sz="2199" u="none" spc="131">
                <a:solidFill>
                  <a:srgbClr val="000000"/>
                </a:solidFill>
                <a:latin typeface="DM Sans"/>
                <a:ea typeface="DM Sans"/>
                <a:cs typeface="DM Sans"/>
                <a:sym typeface="DM Sans"/>
              </a:rPr>
              <a:t>Inclusion in planning, clear guidance and established objectives (Blatchford et al., 2009).</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2225320" y="9423951"/>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grpSp>
        <p:nvGrpSpPr>
          <p:cNvPr id="3" name="Group 3"/>
          <p:cNvGrpSpPr/>
          <p:nvPr/>
        </p:nvGrpSpPr>
        <p:grpSpPr>
          <a:xfrm>
            <a:off x="2600792" y="2996542"/>
            <a:ext cx="13086415" cy="7084651"/>
            <a:chOff x="0" y="0"/>
            <a:chExt cx="2724101" cy="1474759"/>
          </a:xfrm>
        </p:grpSpPr>
        <p:sp>
          <p:nvSpPr>
            <p:cNvPr id="4" name="Freeform 4"/>
            <p:cNvSpPr/>
            <p:nvPr/>
          </p:nvSpPr>
          <p:spPr>
            <a:xfrm>
              <a:off x="0" y="0"/>
              <a:ext cx="2724101" cy="1474759"/>
            </a:xfrm>
            <a:custGeom>
              <a:avLst/>
              <a:gdLst/>
              <a:ahLst/>
              <a:cxnLst/>
              <a:rect l="l" t="t" r="r" b="b"/>
              <a:pathLst>
                <a:path w="2724101" h="1474759">
                  <a:moveTo>
                    <a:pt x="20114" y="0"/>
                  </a:moveTo>
                  <a:lnTo>
                    <a:pt x="2703987" y="0"/>
                  </a:lnTo>
                  <a:cubicBezTo>
                    <a:pt x="2709321" y="0"/>
                    <a:pt x="2714438" y="2119"/>
                    <a:pt x="2718210" y="5891"/>
                  </a:cubicBezTo>
                  <a:cubicBezTo>
                    <a:pt x="2721982" y="9664"/>
                    <a:pt x="2724101" y="14780"/>
                    <a:pt x="2724101" y="20114"/>
                  </a:cubicBezTo>
                  <a:lnTo>
                    <a:pt x="2724101" y="1454644"/>
                  </a:lnTo>
                  <a:cubicBezTo>
                    <a:pt x="2724101" y="1465753"/>
                    <a:pt x="2715096" y="1474759"/>
                    <a:pt x="2703987" y="1474759"/>
                  </a:cubicBezTo>
                  <a:lnTo>
                    <a:pt x="20114" y="1474759"/>
                  </a:lnTo>
                  <a:cubicBezTo>
                    <a:pt x="9006" y="1474759"/>
                    <a:pt x="0" y="1465753"/>
                    <a:pt x="0" y="1454644"/>
                  </a:cubicBezTo>
                  <a:lnTo>
                    <a:pt x="0" y="20114"/>
                  </a:lnTo>
                  <a:cubicBezTo>
                    <a:pt x="0" y="9006"/>
                    <a:pt x="9006" y="0"/>
                    <a:pt x="20114" y="0"/>
                  </a:cubicBezTo>
                  <a:close/>
                </a:path>
              </a:pathLst>
            </a:custGeom>
            <a:solidFill>
              <a:srgbClr val="EF6868"/>
            </a:solidFill>
            <a:ln w="19050" cap="rnd">
              <a:solidFill>
                <a:srgbClr val="000000"/>
              </a:solidFill>
              <a:prstDash val="solid"/>
              <a:round/>
            </a:ln>
          </p:spPr>
        </p:sp>
        <p:sp>
          <p:nvSpPr>
            <p:cNvPr id="5" name="TextBox 5"/>
            <p:cNvSpPr txBox="1"/>
            <p:nvPr/>
          </p:nvSpPr>
          <p:spPr>
            <a:xfrm>
              <a:off x="0" y="-38100"/>
              <a:ext cx="2724101" cy="1512859"/>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5159017" y="2467589"/>
            <a:ext cx="7969966" cy="1057906"/>
            <a:chOff x="0" y="0"/>
            <a:chExt cx="1048738" cy="139206"/>
          </a:xfrm>
        </p:grpSpPr>
        <p:sp>
          <p:nvSpPr>
            <p:cNvPr id="7" name="Freeform 7"/>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8" name="TextBox 8"/>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9" name="TextBox 9"/>
          <p:cNvSpPr txBox="1"/>
          <p:nvPr/>
        </p:nvSpPr>
        <p:spPr>
          <a:xfrm>
            <a:off x="5384027" y="2750562"/>
            <a:ext cx="6546023" cy="501486"/>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Learning Resources</a:t>
            </a:r>
          </a:p>
        </p:txBody>
      </p:sp>
      <p:sp>
        <p:nvSpPr>
          <p:cNvPr id="10" name="Freeform 10"/>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11" name="Freeform 11"/>
          <p:cNvSpPr/>
          <p:nvPr/>
        </p:nvSpPr>
        <p:spPr>
          <a:xfrm>
            <a:off x="1896543" y="-1616873"/>
            <a:ext cx="4224468" cy="2645573"/>
          </a:xfrm>
          <a:custGeom>
            <a:avLst/>
            <a:gdLst/>
            <a:ahLst/>
            <a:cxnLst/>
            <a:rect l="l" t="t" r="r" b="b"/>
            <a:pathLst>
              <a:path w="4224468" h="2645573">
                <a:moveTo>
                  <a:pt x="0" y="0"/>
                </a:moveTo>
                <a:lnTo>
                  <a:pt x="4224468" y="0"/>
                </a:lnTo>
                <a:lnTo>
                  <a:pt x="4224468" y="2645573"/>
                </a:lnTo>
                <a:lnTo>
                  <a:pt x="0" y="26455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12" name="Freeform 12"/>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3" name="Freeform 13"/>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4" name="Freeform 14"/>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5" name="TextBox 15"/>
          <p:cNvSpPr txBox="1"/>
          <p:nvPr/>
        </p:nvSpPr>
        <p:spPr>
          <a:xfrm>
            <a:off x="4681993" y="589495"/>
            <a:ext cx="8605998" cy="1626259"/>
          </a:xfrm>
          <a:prstGeom prst="rect">
            <a:avLst/>
          </a:prstGeom>
        </p:spPr>
        <p:txBody>
          <a:bodyPr lIns="0" tIns="0" rIns="0" bIns="0" rtlCol="0" anchor="t">
            <a:spAutoFit/>
          </a:bodyPr>
          <a:lstStyle/>
          <a:p>
            <a:pPr algn="ctr">
              <a:lnSpc>
                <a:spcPts val="6301"/>
              </a:lnSpc>
            </a:pPr>
            <a:r>
              <a:rPr lang="en-US" sz="6118" b="1">
                <a:solidFill>
                  <a:srgbClr val="000000"/>
                </a:solidFill>
                <a:latin typeface="DM Sans Bold"/>
                <a:ea typeface="DM Sans Bold"/>
                <a:cs typeface="DM Sans Bold"/>
                <a:sym typeface="DM Sans Bold"/>
              </a:rPr>
              <a:t>Organising physical factors</a:t>
            </a:r>
          </a:p>
        </p:txBody>
      </p:sp>
      <p:sp>
        <p:nvSpPr>
          <p:cNvPr id="16" name="TextBox 16"/>
          <p:cNvSpPr txBox="1"/>
          <p:nvPr/>
        </p:nvSpPr>
        <p:spPr>
          <a:xfrm>
            <a:off x="2920959" y="3725520"/>
            <a:ext cx="12766248" cy="6240145"/>
          </a:xfrm>
          <a:prstGeom prst="rect">
            <a:avLst/>
          </a:prstGeom>
        </p:spPr>
        <p:txBody>
          <a:bodyPr lIns="0" tIns="0" rIns="0" bIns="0" rtlCol="0" anchor="t">
            <a:spAutoFit/>
          </a:bodyPr>
          <a:lstStyle/>
          <a:p>
            <a:pPr marL="474978" lvl="1" indent="-237489" algn="just">
              <a:lnSpc>
                <a:spcPts val="3079"/>
              </a:lnSpc>
              <a:buFont typeface="Arial"/>
              <a:buChar char="•"/>
            </a:pPr>
            <a:r>
              <a:rPr lang="en-US" sz="2199" spc="131">
                <a:solidFill>
                  <a:srgbClr val="000000"/>
                </a:solidFill>
                <a:latin typeface="DM Sans"/>
                <a:ea typeface="DM Sans"/>
                <a:cs typeface="DM Sans"/>
                <a:sym typeface="DM Sans"/>
              </a:rPr>
              <a:t> </a:t>
            </a:r>
            <a:r>
              <a:rPr lang="en-US" sz="2199" b="1" spc="131">
                <a:solidFill>
                  <a:srgbClr val="000000"/>
                </a:solidFill>
                <a:latin typeface="DM Sans Bold"/>
                <a:ea typeface="DM Sans Bold"/>
                <a:cs typeface="DM Sans Bold"/>
                <a:sym typeface="DM Sans Bold"/>
              </a:rPr>
              <a:t>Prepared ahead of time</a:t>
            </a:r>
            <a:r>
              <a:rPr lang="en-US" sz="2199" spc="131">
                <a:solidFill>
                  <a:srgbClr val="000000"/>
                </a:solidFill>
                <a:latin typeface="DM Sans"/>
                <a:ea typeface="DM Sans"/>
                <a:cs typeface="DM Sans"/>
                <a:sym typeface="DM Sans"/>
              </a:rPr>
              <a:t> - </a:t>
            </a:r>
          </a:p>
          <a:p>
            <a:pPr algn="l">
              <a:lnSpc>
                <a:spcPts val="3079"/>
              </a:lnSpc>
            </a:pPr>
            <a:r>
              <a:rPr lang="en-US" sz="2199" spc="131">
                <a:solidFill>
                  <a:srgbClr val="000000"/>
                </a:solidFill>
                <a:latin typeface="DM Sans"/>
                <a:ea typeface="DM Sans"/>
                <a:cs typeface="DM Sans"/>
                <a:sym typeface="DM Sans"/>
              </a:rPr>
              <a:t>Safeguards emotinal sustainability and reducing burnout =  more respons</a:t>
            </a:r>
            <a:r>
              <a:rPr lang="en-US" sz="2199" u="none" spc="131">
                <a:solidFill>
                  <a:srgbClr val="000000"/>
                </a:solidFill>
                <a:latin typeface="DM Sans"/>
                <a:ea typeface="DM Sans"/>
                <a:cs typeface="DM Sans"/>
                <a:sym typeface="DM Sans"/>
              </a:rPr>
              <a:t>ive, professional decision-making (Hargreaves, 1994).</a:t>
            </a:r>
          </a:p>
          <a:p>
            <a:pPr algn="just">
              <a:lnSpc>
                <a:spcPts val="3079"/>
              </a:lnSpc>
            </a:pPr>
            <a:endParaRPr lang="en-US" sz="2199" u="none" spc="131">
              <a:solidFill>
                <a:srgbClr val="000000"/>
              </a:solidFill>
              <a:latin typeface="DM Sans"/>
              <a:ea typeface="DM Sans"/>
              <a:cs typeface="DM Sans"/>
              <a:sym typeface="DM Sans"/>
            </a:endParaRPr>
          </a:p>
          <a:p>
            <a:pPr marL="474978" lvl="1" indent="-237489" algn="just">
              <a:lnSpc>
                <a:spcPts val="3079"/>
              </a:lnSpc>
              <a:buFont typeface="Arial"/>
              <a:buChar char="•"/>
            </a:pPr>
            <a:r>
              <a:rPr lang="en-US" sz="2199" u="none" spc="131">
                <a:solidFill>
                  <a:srgbClr val="000000"/>
                </a:solidFill>
                <a:latin typeface="DM Sans"/>
                <a:ea typeface="DM Sans"/>
                <a:cs typeface="DM Sans"/>
                <a:sym typeface="DM Sans"/>
              </a:rPr>
              <a:t> </a:t>
            </a:r>
            <a:r>
              <a:rPr lang="en-US" sz="2199" b="1" u="none" spc="131">
                <a:solidFill>
                  <a:srgbClr val="000000"/>
                </a:solidFill>
                <a:latin typeface="DM Sans Bold"/>
                <a:ea typeface="DM Sans Bold"/>
                <a:cs typeface="DM Sans Bold"/>
                <a:sym typeface="DM Sans Bold"/>
              </a:rPr>
              <a:t>Designed prescriptively for learning outcome</a:t>
            </a:r>
            <a:r>
              <a:rPr lang="en-US" sz="2199" u="none" spc="131">
                <a:solidFill>
                  <a:srgbClr val="000000"/>
                </a:solidFill>
                <a:latin typeface="DM Sans"/>
                <a:ea typeface="DM Sans"/>
                <a:cs typeface="DM Sans"/>
                <a:sym typeface="DM Sans"/>
              </a:rPr>
              <a:t> - </a:t>
            </a:r>
          </a:p>
          <a:p>
            <a:pPr algn="l">
              <a:lnSpc>
                <a:spcPts val="3079"/>
              </a:lnSpc>
            </a:pPr>
            <a:r>
              <a:rPr lang="en-US" sz="2199" u="none" spc="131">
                <a:solidFill>
                  <a:srgbClr val="000000"/>
                </a:solidFill>
                <a:latin typeface="DM Sans"/>
                <a:ea typeface="DM Sans"/>
                <a:cs typeface="DM Sans"/>
                <a:sym typeface="DM Sans"/>
              </a:rPr>
              <a:t>Not because they are available or fun (Wiggins and McTighe, 2005. Marzano, 2007).</a:t>
            </a:r>
          </a:p>
          <a:p>
            <a:pPr algn="l">
              <a:lnSpc>
                <a:spcPts val="3079"/>
              </a:lnSpc>
            </a:pPr>
            <a:endParaRPr lang="en-US" sz="2199" u="none" spc="131">
              <a:solidFill>
                <a:srgbClr val="000000"/>
              </a:solidFill>
              <a:latin typeface="DM Sans"/>
              <a:ea typeface="DM Sans"/>
              <a:cs typeface="DM Sans"/>
              <a:sym typeface="DM Sans"/>
            </a:endParaRPr>
          </a:p>
          <a:p>
            <a:pPr marL="474978" lvl="1" indent="-237489" algn="l">
              <a:lnSpc>
                <a:spcPts val="3079"/>
              </a:lnSpc>
              <a:buFont typeface="Arial"/>
              <a:buChar char="•"/>
            </a:pPr>
            <a:r>
              <a:rPr lang="en-US" sz="2199" b="1" u="none" spc="131">
                <a:solidFill>
                  <a:srgbClr val="000000"/>
                </a:solidFill>
                <a:latin typeface="DM Sans Bold"/>
                <a:ea typeface="DM Sans Bold"/>
                <a:cs typeface="DM Sans Bold"/>
                <a:sym typeface="DM Sans Bold"/>
              </a:rPr>
              <a:t>Accommodate different learning styles / readiness levels</a:t>
            </a:r>
            <a:r>
              <a:rPr lang="en-US" sz="2199" u="none" spc="131">
                <a:solidFill>
                  <a:srgbClr val="000000"/>
                </a:solidFill>
                <a:latin typeface="DM Sans"/>
                <a:ea typeface="DM Sans"/>
                <a:cs typeface="DM Sans"/>
                <a:sym typeface="DM Sans"/>
              </a:rPr>
              <a:t> -</a:t>
            </a:r>
          </a:p>
          <a:p>
            <a:pPr algn="l">
              <a:lnSpc>
                <a:spcPts val="3079"/>
              </a:lnSpc>
            </a:pPr>
            <a:r>
              <a:rPr lang="en-US" sz="2199" u="none" spc="131">
                <a:solidFill>
                  <a:srgbClr val="000000"/>
                </a:solidFill>
                <a:latin typeface="DM Sans"/>
                <a:ea typeface="DM Sans"/>
                <a:cs typeface="DM Sans"/>
                <a:sym typeface="DM Sans"/>
              </a:rPr>
              <a:t>Just above learners current ability (Vygotsky, 1978).</a:t>
            </a:r>
          </a:p>
          <a:p>
            <a:pPr algn="l">
              <a:lnSpc>
                <a:spcPts val="3079"/>
              </a:lnSpc>
            </a:pPr>
            <a:r>
              <a:rPr lang="en-US" sz="2199" u="none" spc="131">
                <a:solidFill>
                  <a:srgbClr val="000000"/>
                </a:solidFill>
                <a:latin typeface="DM Sans"/>
                <a:ea typeface="DM Sans"/>
                <a:cs typeface="DM Sans"/>
                <a:sym typeface="DM Sans"/>
              </a:rPr>
              <a:t>Content, process and product varied in different ways e.g. visual, kinesthetic (Gardner, 1983).</a:t>
            </a:r>
          </a:p>
          <a:p>
            <a:pPr algn="l">
              <a:lnSpc>
                <a:spcPts val="3079"/>
              </a:lnSpc>
            </a:pPr>
            <a:endParaRPr lang="en-US" sz="2199" u="none" spc="131">
              <a:solidFill>
                <a:srgbClr val="000000"/>
              </a:solidFill>
              <a:latin typeface="DM Sans"/>
              <a:ea typeface="DM Sans"/>
              <a:cs typeface="DM Sans"/>
              <a:sym typeface="DM Sans"/>
            </a:endParaRPr>
          </a:p>
          <a:p>
            <a:pPr marL="474978" lvl="1" indent="-237489" algn="l">
              <a:lnSpc>
                <a:spcPts val="3079"/>
              </a:lnSpc>
              <a:buFont typeface="Arial"/>
              <a:buChar char="•"/>
            </a:pPr>
            <a:r>
              <a:rPr lang="en-US" sz="2199" b="1" u="none" spc="131">
                <a:solidFill>
                  <a:srgbClr val="000000"/>
                </a:solidFill>
                <a:latin typeface="DM Sans Bold"/>
                <a:ea typeface="DM Sans Bold"/>
                <a:cs typeface="DM Sans Bold"/>
                <a:sym typeface="DM Sans Bold"/>
              </a:rPr>
              <a:t>Engaging</a:t>
            </a:r>
            <a:r>
              <a:rPr lang="en-US" sz="2199" u="none" spc="131">
                <a:solidFill>
                  <a:srgbClr val="000000"/>
                </a:solidFill>
                <a:latin typeface="DM Sans"/>
                <a:ea typeface="DM Sans"/>
                <a:cs typeface="DM Sans"/>
                <a:sym typeface="DM Sans"/>
              </a:rPr>
              <a:t> -</a:t>
            </a:r>
          </a:p>
          <a:p>
            <a:pPr algn="l">
              <a:lnSpc>
                <a:spcPts val="3079"/>
              </a:lnSpc>
            </a:pPr>
            <a:r>
              <a:rPr lang="en-US" sz="2199" u="none" spc="131">
                <a:solidFill>
                  <a:srgbClr val="000000"/>
                </a:solidFill>
                <a:latin typeface="DM Sans"/>
                <a:ea typeface="DM Sans"/>
                <a:cs typeface="DM Sans"/>
                <a:sym typeface="DM Sans"/>
              </a:rPr>
              <a:t>Tied to learners interests, relevant and often hands on (Dewey, 1938).</a:t>
            </a:r>
          </a:p>
          <a:p>
            <a:pPr algn="l">
              <a:lnSpc>
                <a:spcPts val="3079"/>
              </a:lnSpc>
            </a:pPr>
            <a:r>
              <a:rPr lang="en-US" sz="2199" u="none" spc="131">
                <a:solidFill>
                  <a:srgbClr val="000000"/>
                </a:solidFill>
                <a:latin typeface="DM Sans"/>
                <a:ea typeface="DM Sans"/>
                <a:cs typeface="DM Sans"/>
                <a:sym typeface="DM Sans"/>
              </a:rPr>
              <a:t>At the appropriate level of challenge, ZPD (Malone and Lepper 1987).</a:t>
            </a:r>
          </a:p>
          <a:p>
            <a:pPr algn="l">
              <a:lnSpc>
                <a:spcPts val="3079"/>
              </a:lnSpc>
            </a:pPr>
            <a:endParaRPr lang="en-US" sz="2199" u="none" spc="131">
              <a:solidFill>
                <a:srgbClr val="000000"/>
              </a:solidFill>
              <a:latin typeface="DM Sans"/>
              <a:ea typeface="DM Sans"/>
              <a:cs typeface="DM Sans"/>
              <a:sym typeface="DM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8309491" y="9366522"/>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1896543" y="-1616873"/>
            <a:ext cx="4224468" cy="2645573"/>
          </a:xfrm>
          <a:custGeom>
            <a:avLst/>
            <a:gdLst/>
            <a:ahLst/>
            <a:cxnLst/>
            <a:rect l="l" t="t" r="r" b="b"/>
            <a:pathLst>
              <a:path w="4224468" h="2645573">
                <a:moveTo>
                  <a:pt x="0" y="0"/>
                </a:moveTo>
                <a:lnTo>
                  <a:pt x="4224468" y="0"/>
                </a:lnTo>
                <a:lnTo>
                  <a:pt x="4224468" y="2645573"/>
                </a:lnTo>
                <a:lnTo>
                  <a:pt x="0" y="2645573"/>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Freeform 6"/>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7" name="Freeform 7"/>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8" name="TextBox 8"/>
          <p:cNvSpPr txBox="1"/>
          <p:nvPr/>
        </p:nvSpPr>
        <p:spPr>
          <a:xfrm>
            <a:off x="4841001" y="1227359"/>
            <a:ext cx="8605998" cy="836311"/>
          </a:xfrm>
          <a:prstGeom prst="rect">
            <a:avLst/>
          </a:prstGeom>
        </p:spPr>
        <p:txBody>
          <a:bodyPr lIns="0" tIns="0" rIns="0" bIns="0" rtlCol="0" anchor="t">
            <a:spAutoFit/>
          </a:bodyPr>
          <a:lstStyle/>
          <a:p>
            <a:pPr algn="ctr">
              <a:lnSpc>
                <a:spcPts val="6301"/>
              </a:lnSpc>
            </a:pPr>
            <a:r>
              <a:rPr lang="en-US" sz="6118" b="1">
                <a:solidFill>
                  <a:srgbClr val="000000"/>
                </a:solidFill>
                <a:latin typeface="DM Sans Bold"/>
                <a:ea typeface="DM Sans Bold"/>
                <a:cs typeface="DM Sans Bold"/>
                <a:sym typeface="DM Sans Bold"/>
              </a:rPr>
              <a:t>Organising objectives</a:t>
            </a:r>
          </a:p>
        </p:txBody>
      </p:sp>
      <p:grpSp>
        <p:nvGrpSpPr>
          <p:cNvPr id="9" name="Group 9"/>
          <p:cNvGrpSpPr/>
          <p:nvPr/>
        </p:nvGrpSpPr>
        <p:grpSpPr>
          <a:xfrm>
            <a:off x="308551" y="2765238"/>
            <a:ext cx="8287982" cy="6601285"/>
            <a:chOff x="0" y="0"/>
            <a:chExt cx="11050643" cy="8801713"/>
          </a:xfrm>
        </p:grpSpPr>
        <p:grpSp>
          <p:nvGrpSpPr>
            <p:cNvPr id="10" name="Group 10"/>
            <p:cNvGrpSpPr/>
            <p:nvPr/>
          </p:nvGrpSpPr>
          <p:grpSpPr>
            <a:xfrm>
              <a:off x="0" y="705271"/>
              <a:ext cx="11050643" cy="8096442"/>
              <a:chOff x="0" y="0"/>
              <a:chExt cx="1725247" cy="1264032"/>
            </a:xfrm>
          </p:grpSpPr>
          <p:sp>
            <p:nvSpPr>
              <p:cNvPr id="11" name="Freeform 11"/>
              <p:cNvSpPr/>
              <p:nvPr/>
            </p:nvSpPr>
            <p:spPr>
              <a:xfrm>
                <a:off x="0" y="0"/>
                <a:ext cx="1725247" cy="1264032"/>
              </a:xfrm>
              <a:custGeom>
                <a:avLst/>
                <a:gdLst/>
                <a:ahLst/>
                <a:cxnLst/>
                <a:rect l="l" t="t" r="r" b="b"/>
                <a:pathLst>
                  <a:path w="1725247" h="1264032">
                    <a:moveTo>
                      <a:pt x="31760" y="0"/>
                    </a:moveTo>
                    <a:lnTo>
                      <a:pt x="1693487" y="0"/>
                    </a:lnTo>
                    <a:cubicBezTo>
                      <a:pt x="1711028" y="0"/>
                      <a:pt x="1725247" y="14219"/>
                      <a:pt x="1725247" y="31760"/>
                    </a:cubicBezTo>
                    <a:lnTo>
                      <a:pt x="1725247" y="1232272"/>
                    </a:lnTo>
                    <a:cubicBezTo>
                      <a:pt x="1725247" y="1240695"/>
                      <a:pt x="1721901" y="1248773"/>
                      <a:pt x="1715945" y="1254730"/>
                    </a:cubicBezTo>
                    <a:cubicBezTo>
                      <a:pt x="1709989" y="1260686"/>
                      <a:pt x="1701911" y="1264032"/>
                      <a:pt x="1693487" y="1264032"/>
                    </a:cubicBezTo>
                    <a:lnTo>
                      <a:pt x="31760" y="1264032"/>
                    </a:lnTo>
                    <a:cubicBezTo>
                      <a:pt x="23337" y="1264032"/>
                      <a:pt x="15258" y="1260686"/>
                      <a:pt x="9302" y="1254730"/>
                    </a:cubicBezTo>
                    <a:cubicBezTo>
                      <a:pt x="3346" y="1248773"/>
                      <a:pt x="0" y="1240695"/>
                      <a:pt x="0" y="1232272"/>
                    </a:cubicBezTo>
                    <a:lnTo>
                      <a:pt x="0" y="31760"/>
                    </a:lnTo>
                    <a:cubicBezTo>
                      <a:pt x="0" y="23337"/>
                      <a:pt x="3346" y="15258"/>
                      <a:pt x="9302" y="9302"/>
                    </a:cubicBezTo>
                    <a:cubicBezTo>
                      <a:pt x="15258" y="3346"/>
                      <a:pt x="23337" y="0"/>
                      <a:pt x="31760" y="0"/>
                    </a:cubicBezTo>
                    <a:close/>
                  </a:path>
                </a:pathLst>
              </a:custGeom>
              <a:solidFill>
                <a:srgbClr val="EF6868"/>
              </a:solidFill>
              <a:ln w="19050" cap="rnd">
                <a:solidFill>
                  <a:srgbClr val="000000"/>
                </a:solidFill>
                <a:prstDash val="solid"/>
                <a:round/>
              </a:ln>
            </p:spPr>
          </p:sp>
          <p:sp>
            <p:nvSpPr>
              <p:cNvPr id="12" name="TextBox 12"/>
              <p:cNvSpPr txBox="1"/>
              <p:nvPr/>
            </p:nvSpPr>
            <p:spPr>
              <a:xfrm>
                <a:off x="0" y="-38100"/>
                <a:ext cx="1725247" cy="1302132"/>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212010" y="0"/>
              <a:ext cx="10626622" cy="1410541"/>
              <a:chOff x="0" y="0"/>
              <a:chExt cx="1048738" cy="139206"/>
            </a:xfrm>
          </p:grpSpPr>
          <p:sp>
            <p:nvSpPr>
              <p:cNvPr id="14" name="Freeform 14"/>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15" name="TextBox 15"/>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16" name="TextBox 16"/>
            <p:cNvSpPr txBox="1"/>
            <p:nvPr/>
          </p:nvSpPr>
          <p:spPr>
            <a:xfrm>
              <a:off x="512024" y="374122"/>
              <a:ext cx="8728031" cy="671823"/>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Learning focus</a:t>
              </a:r>
            </a:p>
          </p:txBody>
        </p:sp>
        <p:sp>
          <p:nvSpPr>
            <p:cNvPr id="17" name="TextBox 17"/>
            <p:cNvSpPr txBox="1"/>
            <p:nvPr/>
          </p:nvSpPr>
          <p:spPr>
            <a:xfrm>
              <a:off x="580908" y="1759848"/>
              <a:ext cx="10087013" cy="6421280"/>
            </a:xfrm>
            <a:prstGeom prst="rect">
              <a:avLst/>
            </a:prstGeom>
          </p:spPr>
          <p:txBody>
            <a:bodyPr lIns="0" tIns="0" rIns="0" bIns="0" rtlCol="0" anchor="t">
              <a:spAutoFit/>
            </a:bodyPr>
            <a:lstStyle/>
            <a:p>
              <a:pPr marL="473621" lvl="1" indent="-236810" algn="l">
                <a:lnSpc>
                  <a:spcPts val="2961"/>
                </a:lnSpc>
                <a:buFont typeface="Arial"/>
                <a:buChar char="•"/>
              </a:pPr>
              <a:r>
                <a:rPr lang="en-US" sz="2193" b="1" spc="131">
                  <a:solidFill>
                    <a:srgbClr val="000000"/>
                  </a:solidFill>
                  <a:latin typeface="DM Sans Bold"/>
                  <a:ea typeface="DM Sans Bold"/>
                  <a:cs typeface="DM Sans Bold"/>
                  <a:sym typeface="DM Sans Bold"/>
                </a:rPr>
                <a:t>Learning focus must be clear and visible</a:t>
              </a:r>
              <a:r>
                <a:rPr lang="en-US" sz="2193" spc="131">
                  <a:solidFill>
                    <a:srgbClr val="000000"/>
                  </a:solidFill>
                  <a:latin typeface="DM Sans"/>
                  <a:ea typeface="DM Sans"/>
                  <a:cs typeface="DM Sans"/>
                  <a:sym typeface="DM Sans"/>
                </a:rPr>
                <a:t> -</a:t>
              </a:r>
            </a:p>
            <a:p>
              <a:pPr algn="l">
                <a:lnSpc>
                  <a:spcPts val="2961"/>
                </a:lnSpc>
              </a:pPr>
              <a:r>
                <a:rPr lang="en-US" sz="2193" spc="131">
                  <a:solidFill>
                    <a:srgbClr val="000000"/>
                  </a:solidFill>
                  <a:latin typeface="DM Sans"/>
                  <a:ea typeface="DM Sans"/>
                  <a:cs typeface="DM Sans"/>
                  <a:sym typeface="DM Sans"/>
                </a:rPr>
                <a:t>Help students understand why &amp; how, ensures deeper cognitive engagement (Hattie, 2009. Danielson, 2011).</a:t>
              </a:r>
            </a:p>
            <a:p>
              <a:pPr algn="l">
                <a:lnSpc>
                  <a:spcPts val="2961"/>
                </a:lnSpc>
                <a:spcBef>
                  <a:spcPct val="0"/>
                </a:spcBef>
              </a:pPr>
              <a:endParaRPr lang="en-US" sz="2193"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u="none" spc="131">
                  <a:solidFill>
                    <a:srgbClr val="000000"/>
                  </a:solidFill>
                  <a:latin typeface="DM Sans"/>
                  <a:ea typeface="DM Sans"/>
                  <a:cs typeface="DM Sans"/>
                  <a:sym typeface="DM Sans"/>
                </a:rPr>
                <a:t>Key theory - </a:t>
              </a:r>
              <a:r>
                <a:rPr lang="en-US" sz="2193" b="1" u="none" spc="131">
                  <a:solidFill>
                    <a:srgbClr val="000000"/>
                  </a:solidFill>
                  <a:latin typeface="DM Sans Bold"/>
                  <a:ea typeface="DM Sans Bold"/>
                  <a:cs typeface="DM Sans Bold"/>
                  <a:sym typeface="DM Sans Bold"/>
                </a:rPr>
                <a:t>spiral curriculum and ZPD</a:t>
              </a:r>
              <a:r>
                <a:rPr lang="en-US" sz="2193" u="none" spc="131">
                  <a:solidFill>
                    <a:srgbClr val="000000"/>
                  </a:solidFill>
                  <a:latin typeface="DM Sans"/>
                  <a:ea typeface="DM Sans"/>
                  <a:cs typeface="DM Sans"/>
                  <a:sym typeface="DM Sans"/>
                </a:rPr>
                <a:t> -</a:t>
              </a:r>
            </a:p>
            <a:p>
              <a:pPr algn="l">
                <a:lnSpc>
                  <a:spcPts val="2961"/>
                </a:lnSpc>
                <a:spcBef>
                  <a:spcPct val="0"/>
                </a:spcBef>
              </a:pPr>
              <a:r>
                <a:rPr lang="en-US" sz="2193" u="none" spc="131">
                  <a:solidFill>
                    <a:srgbClr val="000000"/>
                  </a:solidFill>
                  <a:latin typeface="DM Sans"/>
                  <a:ea typeface="DM Sans"/>
                  <a:cs typeface="DM Sans"/>
                  <a:sym typeface="DM Sans"/>
                </a:rPr>
                <a:t>Complex explored at age-appropriate level and revisited (Bruner, 1960). Appropriate challenge engages learners on task.</a:t>
              </a:r>
            </a:p>
            <a:p>
              <a:pPr algn="l">
                <a:lnSpc>
                  <a:spcPts val="2961"/>
                </a:lnSpc>
                <a:spcBef>
                  <a:spcPct val="0"/>
                </a:spcBef>
              </a:pPr>
              <a:endParaRPr lang="en-US" sz="2193" u="none"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b="1" u="none" spc="131">
                  <a:solidFill>
                    <a:srgbClr val="000000"/>
                  </a:solidFill>
                  <a:latin typeface="DM Sans Bold"/>
                  <a:ea typeface="DM Sans Bold"/>
                  <a:cs typeface="DM Sans Bold"/>
                  <a:sym typeface="DM Sans Bold"/>
                </a:rPr>
                <a:t>Assessment for learning</a:t>
              </a:r>
              <a:r>
                <a:rPr lang="en-US" sz="2193" u="none" spc="131">
                  <a:solidFill>
                    <a:srgbClr val="000000"/>
                  </a:solidFill>
                  <a:latin typeface="DM Sans"/>
                  <a:ea typeface="DM Sans"/>
                  <a:cs typeface="DM Sans"/>
                  <a:sym typeface="DM Sans"/>
                </a:rPr>
                <a:t> -</a:t>
              </a:r>
            </a:p>
            <a:p>
              <a:pPr algn="l">
                <a:lnSpc>
                  <a:spcPts val="2961"/>
                </a:lnSpc>
              </a:pPr>
              <a:r>
                <a:rPr lang="en-US" sz="2193" u="none" spc="131">
                  <a:solidFill>
                    <a:srgbClr val="000000"/>
                  </a:solidFill>
                  <a:latin typeface="DM Sans"/>
                  <a:ea typeface="DM Sans"/>
                  <a:cs typeface="DM Sans"/>
                  <a:sym typeface="DM Sans"/>
                </a:rPr>
                <a:t>Understand the gaps, clear focus for next steps (Wiliam, 2011).</a:t>
              </a:r>
            </a:p>
          </p:txBody>
        </p:sp>
      </p:grpSp>
      <p:grpSp>
        <p:nvGrpSpPr>
          <p:cNvPr id="18" name="Group 18"/>
          <p:cNvGrpSpPr/>
          <p:nvPr/>
        </p:nvGrpSpPr>
        <p:grpSpPr>
          <a:xfrm>
            <a:off x="9676585" y="2765238"/>
            <a:ext cx="8287982" cy="6601285"/>
            <a:chOff x="0" y="0"/>
            <a:chExt cx="11050643" cy="8801713"/>
          </a:xfrm>
        </p:grpSpPr>
        <p:grpSp>
          <p:nvGrpSpPr>
            <p:cNvPr id="19" name="Group 19"/>
            <p:cNvGrpSpPr/>
            <p:nvPr/>
          </p:nvGrpSpPr>
          <p:grpSpPr>
            <a:xfrm>
              <a:off x="0" y="705271"/>
              <a:ext cx="11050643" cy="8096442"/>
              <a:chOff x="0" y="0"/>
              <a:chExt cx="1725247" cy="1264032"/>
            </a:xfrm>
          </p:grpSpPr>
          <p:sp>
            <p:nvSpPr>
              <p:cNvPr id="20" name="Freeform 20"/>
              <p:cNvSpPr/>
              <p:nvPr/>
            </p:nvSpPr>
            <p:spPr>
              <a:xfrm>
                <a:off x="0" y="0"/>
                <a:ext cx="1725247" cy="1264032"/>
              </a:xfrm>
              <a:custGeom>
                <a:avLst/>
                <a:gdLst/>
                <a:ahLst/>
                <a:cxnLst/>
                <a:rect l="l" t="t" r="r" b="b"/>
                <a:pathLst>
                  <a:path w="1725247" h="1264032">
                    <a:moveTo>
                      <a:pt x="31760" y="0"/>
                    </a:moveTo>
                    <a:lnTo>
                      <a:pt x="1693487" y="0"/>
                    </a:lnTo>
                    <a:cubicBezTo>
                      <a:pt x="1711028" y="0"/>
                      <a:pt x="1725247" y="14219"/>
                      <a:pt x="1725247" y="31760"/>
                    </a:cubicBezTo>
                    <a:lnTo>
                      <a:pt x="1725247" y="1232272"/>
                    </a:lnTo>
                    <a:cubicBezTo>
                      <a:pt x="1725247" y="1240695"/>
                      <a:pt x="1721901" y="1248773"/>
                      <a:pt x="1715945" y="1254730"/>
                    </a:cubicBezTo>
                    <a:cubicBezTo>
                      <a:pt x="1709989" y="1260686"/>
                      <a:pt x="1701911" y="1264032"/>
                      <a:pt x="1693487" y="1264032"/>
                    </a:cubicBezTo>
                    <a:lnTo>
                      <a:pt x="31760" y="1264032"/>
                    </a:lnTo>
                    <a:cubicBezTo>
                      <a:pt x="23337" y="1264032"/>
                      <a:pt x="15258" y="1260686"/>
                      <a:pt x="9302" y="1254730"/>
                    </a:cubicBezTo>
                    <a:cubicBezTo>
                      <a:pt x="3346" y="1248773"/>
                      <a:pt x="0" y="1240695"/>
                      <a:pt x="0" y="1232272"/>
                    </a:cubicBezTo>
                    <a:lnTo>
                      <a:pt x="0" y="31760"/>
                    </a:lnTo>
                    <a:cubicBezTo>
                      <a:pt x="0" y="23337"/>
                      <a:pt x="3346" y="15258"/>
                      <a:pt x="9302" y="9302"/>
                    </a:cubicBezTo>
                    <a:cubicBezTo>
                      <a:pt x="15258" y="3346"/>
                      <a:pt x="23337" y="0"/>
                      <a:pt x="31760" y="0"/>
                    </a:cubicBezTo>
                    <a:close/>
                  </a:path>
                </a:pathLst>
              </a:custGeom>
              <a:solidFill>
                <a:srgbClr val="EF6868"/>
              </a:solidFill>
              <a:ln w="19050" cap="rnd">
                <a:solidFill>
                  <a:srgbClr val="000000"/>
                </a:solidFill>
                <a:prstDash val="solid"/>
                <a:round/>
              </a:ln>
            </p:spPr>
          </p:sp>
          <p:sp>
            <p:nvSpPr>
              <p:cNvPr id="21" name="TextBox 21"/>
              <p:cNvSpPr txBox="1"/>
              <p:nvPr/>
            </p:nvSpPr>
            <p:spPr>
              <a:xfrm>
                <a:off x="0" y="-38100"/>
                <a:ext cx="1725247" cy="1302132"/>
              </a:xfrm>
              <a:prstGeom prst="rect">
                <a:avLst/>
              </a:prstGeom>
            </p:spPr>
            <p:txBody>
              <a:bodyPr lIns="50800" tIns="50800" rIns="50800" bIns="50800" rtlCol="0" anchor="ctr"/>
              <a:lstStyle/>
              <a:p>
                <a:pPr algn="ctr">
                  <a:lnSpc>
                    <a:spcPts val="2659"/>
                  </a:lnSpc>
                </a:pPr>
                <a:endParaRPr/>
              </a:p>
            </p:txBody>
          </p:sp>
        </p:grpSp>
        <p:grpSp>
          <p:nvGrpSpPr>
            <p:cNvPr id="22" name="Group 22"/>
            <p:cNvGrpSpPr/>
            <p:nvPr/>
          </p:nvGrpSpPr>
          <p:grpSpPr>
            <a:xfrm>
              <a:off x="212010" y="0"/>
              <a:ext cx="10626622" cy="1410541"/>
              <a:chOff x="0" y="0"/>
              <a:chExt cx="1048738" cy="139206"/>
            </a:xfrm>
          </p:grpSpPr>
          <p:sp>
            <p:nvSpPr>
              <p:cNvPr id="23" name="Freeform 23"/>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24" name="TextBox 24"/>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25" name="TextBox 25"/>
            <p:cNvSpPr txBox="1"/>
            <p:nvPr/>
          </p:nvSpPr>
          <p:spPr>
            <a:xfrm>
              <a:off x="512024" y="374122"/>
              <a:ext cx="8728031" cy="671823"/>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Class routine</a:t>
              </a:r>
            </a:p>
          </p:txBody>
        </p:sp>
        <p:sp>
          <p:nvSpPr>
            <p:cNvPr id="26" name="TextBox 26"/>
            <p:cNvSpPr txBox="1"/>
            <p:nvPr/>
          </p:nvSpPr>
          <p:spPr>
            <a:xfrm>
              <a:off x="512024" y="1759848"/>
              <a:ext cx="10087013" cy="6916580"/>
            </a:xfrm>
            <a:prstGeom prst="rect">
              <a:avLst/>
            </a:prstGeom>
          </p:spPr>
          <p:txBody>
            <a:bodyPr lIns="0" tIns="0" rIns="0" bIns="0" rtlCol="0" anchor="t">
              <a:spAutoFit/>
            </a:bodyPr>
            <a:lstStyle/>
            <a:p>
              <a:pPr marL="473621" lvl="1" indent="-236810" algn="l">
                <a:lnSpc>
                  <a:spcPts val="2961"/>
                </a:lnSpc>
                <a:buFont typeface="Arial"/>
                <a:buChar char="•"/>
              </a:pPr>
              <a:r>
                <a:rPr lang="en-US" sz="2193" b="1" spc="131">
                  <a:solidFill>
                    <a:srgbClr val="000000"/>
                  </a:solidFill>
                  <a:latin typeface="DM Sans Bold"/>
                  <a:ea typeface="DM Sans Bold"/>
                  <a:cs typeface="DM Sans Bold"/>
                  <a:sym typeface="DM Sans Bold"/>
                </a:rPr>
                <a:t>Drilling</a:t>
              </a:r>
              <a:r>
                <a:rPr lang="en-US" sz="2193" spc="131">
                  <a:solidFill>
                    <a:srgbClr val="000000"/>
                  </a:solidFill>
                  <a:latin typeface="DM Sans"/>
                  <a:ea typeface="DM Sans"/>
                  <a:cs typeface="DM Sans"/>
                  <a:sym typeface="DM Sans"/>
                </a:rPr>
                <a:t> (entering, transitions) - </a:t>
              </a:r>
            </a:p>
            <a:p>
              <a:pPr algn="l">
                <a:lnSpc>
                  <a:spcPts val="2961"/>
                </a:lnSpc>
                <a:spcBef>
                  <a:spcPct val="0"/>
                </a:spcBef>
              </a:pPr>
              <a:r>
                <a:rPr lang="en-US" sz="2193" spc="131">
                  <a:solidFill>
                    <a:srgbClr val="000000"/>
                  </a:solidFill>
                  <a:latin typeface="DM Sans"/>
                  <a:ea typeface="DM Sans"/>
                  <a:cs typeface="DM Sans"/>
                  <a:sym typeface="DM Sans"/>
                </a:rPr>
                <a:t>Maximis</a:t>
              </a:r>
              <a:r>
                <a:rPr lang="en-US" sz="2193" u="none" spc="131">
                  <a:solidFill>
                    <a:srgbClr val="000000"/>
                  </a:solidFill>
                  <a:latin typeface="DM Sans"/>
                  <a:ea typeface="DM Sans"/>
                  <a:cs typeface="DM Sans"/>
                  <a:sym typeface="DM Sans"/>
                </a:rPr>
                <a:t>es teaching time, reducing downtime and disruptions without the need for disciplinary action (Jones, 2007. H. &amp; R. Wong, 2009).</a:t>
              </a:r>
            </a:p>
            <a:p>
              <a:pPr algn="l">
                <a:lnSpc>
                  <a:spcPts val="2961"/>
                </a:lnSpc>
                <a:spcBef>
                  <a:spcPct val="0"/>
                </a:spcBef>
              </a:pPr>
              <a:endParaRPr lang="en-US" sz="2193" u="none"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b="1" u="none" spc="131">
                  <a:solidFill>
                    <a:srgbClr val="000000"/>
                  </a:solidFill>
                  <a:latin typeface="DM Sans Bold"/>
                  <a:ea typeface="DM Sans Bold"/>
                  <a:cs typeface="DM Sans Bold"/>
                  <a:sym typeface="DM Sans Bold"/>
                </a:rPr>
                <a:t>Establish expectations and consequences</a:t>
              </a:r>
              <a:r>
                <a:rPr lang="en-US" sz="2193" u="none" spc="131">
                  <a:solidFill>
                    <a:srgbClr val="000000"/>
                  </a:solidFill>
                  <a:latin typeface="DM Sans"/>
                  <a:ea typeface="DM Sans"/>
                  <a:cs typeface="DM Sans"/>
                  <a:sym typeface="DM Sans"/>
                </a:rPr>
                <a:t> -</a:t>
              </a:r>
            </a:p>
            <a:p>
              <a:pPr algn="l">
                <a:lnSpc>
                  <a:spcPts val="2961"/>
                </a:lnSpc>
                <a:spcBef>
                  <a:spcPct val="0"/>
                </a:spcBef>
              </a:pPr>
              <a:r>
                <a:rPr lang="en-US" sz="2193" u="none" spc="131">
                  <a:solidFill>
                    <a:srgbClr val="000000"/>
                  </a:solidFill>
                  <a:latin typeface="DM Sans"/>
                  <a:ea typeface="DM Sans"/>
                  <a:cs typeface="DM Sans"/>
                  <a:sym typeface="DM Sans"/>
                </a:rPr>
                <a:t>‘withitness’ of the teacher (Kounin, 1970), prevents ambiguity/confusion to allow smooth learning momentum. </a:t>
              </a:r>
            </a:p>
            <a:p>
              <a:pPr algn="l">
                <a:lnSpc>
                  <a:spcPts val="2961"/>
                </a:lnSpc>
                <a:spcBef>
                  <a:spcPct val="0"/>
                </a:spcBef>
              </a:pPr>
              <a:endParaRPr lang="en-US" sz="2193" u="none"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b="1" u="none" spc="131">
                  <a:solidFill>
                    <a:srgbClr val="000000"/>
                  </a:solidFill>
                  <a:latin typeface="DM Sans Bold"/>
                  <a:ea typeface="DM Sans Bold"/>
                  <a:cs typeface="DM Sans Bold"/>
                  <a:sym typeface="DM Sans Bold"/>
                </a:rPr>
                <a:t>Learners ownerships of routines </a:t>
              </a:r>
              <a:r>
                <a:rPr lang="en-US" sz="2193" u="none" spc="131">
                  <a:solidFill>
                    <a:srgbClr val="000000"/>
                  </a:solidFill>
                  <a:latin typeface="DM Sans"/>
                  <a:ea typeface="DM Sans"/>
                  <a:cs typeface="DM Sans"/>
                  <a:sym typeface="DM Sans"/>
                </a:rPr>
                <a:t>-</a:t>
              </a:r>
            </a:p>
            <a:p>
              <a:pPr algn="l">
                <a:lnSpc>
                  <a:spcPts val="2961"/>
                </a:lnSpc>
              </a:pPr>
              <a:r>
                <a:rPr lang="en-US" sz="2193" u="none" spc="131">
                  <a:solidFill>
                    <a:srgbClr val="000000"/>
                  </a:solidFill>
                  <a:latin typeface="DM Sans"/>
                  <a:ea typeface="DM Sans"/>
                  <a:cs typeface="DM Sans"/>
                  <a:sym typeface="DM Sans"/>
                </a:rPr>
                <a:t>Encourages shared community and respect that results in accountability.</a:t>
              </a:r>
            </a:p>
            <a:p>
              <a:pPr algn="l">
                <a:lnSpc>
                  <a:spcPts val="2961"/>
                </a:lnSpc>
              </a:pPr>
              <a:endParaRPr lang="en-US" sz="2193" u="none" spc="131">
                <a:solidFill>
                  <a:srgbClr val="000000"/>
                </a:solidFill>
                <a:latin typeface="DM Sans"/>
                <a:ea typeface="DM Sans"/>
                <a:cs typeface="DM Sans"/>
                <a:sym typeface="DM Sans"/>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8309491" y="9366522"/>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1896543" y="-1616873"/>
            <a:ext cx="4224468" cy="2645573"/>
          </a:xfrm>
          <a:custGeom>
            <a:avLst/>
            <a:gdLst/>
            <a:ahLst/>
            <a:cxnLst/>
            <a:rect l="l" t="t" r="r" b="b"/>
            <a:pathLst>
              <a:path w="4224468" h="2645573">
                <a:moveTo>
                  <a:pt x="0" y="0"/>
                </a:moveTo>
                <a:lnTo>
                  <a:pt x="4224468" y="0"/>
                </a:lnTo>
                <a:lnTo>
                  <a:pt x="4224468" y="2645573"/>
                </a:lnTo>
                <a:lnTo>
                  <a:pt x="0" y="2645573"/>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Freeform 6"/>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7" name="Freeform 7"/>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8" name="TextBox 8"/>
          <p:cNvSpPr txBox="1"/>
          <p:nvPr/>
        </p:nvSpPr>
        <p:spPr>
          <a:xfrm>
            <a:off x="3828266" y="1227359"/>
            <a:ext cx="10631467" cy="836311"/>
          </a:xfrm>
          <a:prstGeom prst="rect">
            <a:avLst/>
          </a:prstGeom>
        </p:spPr>
        <p:txBody>
          <a:bodyPr lIns="0" tIns="0" rIns="0" bIns="0" rtlCol="0" anchor="t">
            <a:spAutoFit/>
          </a:bodyPr>
          <a:lstStyle/>
          <a:p>
            <a:pPr algn="ctr">
              <a:lnSpc>
                <a:spcPts val="6301"/>
              </a:lnSpc>
            </a:pPr>
            <a:r>
              <a:rPr lang="en-US" sz="6118" b="1">
                <a:solidFill>
                  <a:srgbClr val="000000"/>
                </a:solidFill>
                <a:latin typeface="DM Sans Bold"/>
                <a:ea typeface="DM Sans Bold"/>
                <a:cs typeface="DM Sans Bold"/>
                <a:sym typeface="DM Sans Bold"/>
              </a:rPr>
              <a:t>Behaviour management</a:t>
            </a:r>
          </a:p>
        </p:txBody>
      </p:sp>
      <p:grpSp>
        <p:nvGrpSpPr>
          <p:cNvPr id="9" name="Group 9"/>
          <p:cNvGrpSpPr/>
          <p:nvPr/>
        </p:nvGrpSpPr>
        <p:grpSpPr>
          <a:xfrm>
            <a:off x="308551" y="2765238"/>
            <a:ext cx="8287982" cy="7005216"/>
            <a:chOff x="0" y="0"/>
            <a:chExt cx="11050643" cy="9340288"/>
          </a:xfrm>
        </p:grpSpPr>
        <p:grpSp>
          <p:nvGrpSpPr>
            <p:cNvPr id="10" name="Group 10"/>
            <p:cNvGrpSpPr/>
            <p:nvPr/>
          </p:nvGrpSpPr>
          <p:grpSpPr>
            <a:xfrm>
              <a:off x="0" y="705271"/>
              <a:ext cx="11050643" cy="8635018"/>
              <a:chOff x="0" y="0"/>
              <a:chExt cx="1725247" cy="1348115"/>
            </a:xfrm>
          </p:grpSpPr>
          <p:sp>
            <p:nvSpPr>
              <p:cNvPr id="11" name="Freeform 11"/>
              <p:cNvSpPr/>
              <p:nvPr/>
            </p:nvSpPr>
            <p:spPr>
              <a:xfrm>
                <a:off x="0" y="0"/>
                <a:ext cx="1725247" cy="1348115"/>
              </a:xfrm>
              <a:custGeom>
                <a:avLst/>
                <a:gdLst/>
                <a:ahLst/>
                <a:cxnLst/>
                <a:rect l="l" t="t" r="r" b="b"/>
                <a:pathLst>
                  <a:path w="1725247" h="1348115">
                    <a:moveTo>
                      <a:pt x="31760" y="0"/>
                    </a:moveTo>
                    <a:lnTo>
                      <a:pt x="1693487" y="0"/>
                    </a:lnTo>
                    <a:cubicBezTo>
                      <a:pt x="1711028" y="0"/>
                      <a:pt x="1725247" y="14219"/>
                      <a:pt x="1725247" y="31760"/>
                    </a:cubicBezTo>
                    <a:lnTo>
                      <a:pt x="1725247" y="1316355"/>
                    </a:lnTo>
                    <a:cubicBezTo>
                      <a:pt x="1725247" y="1324779"/>
                      <a:pt x="1721901" y="1332857"/>
                      <a:pt x="1715945" y="1338813"/>
                    </a:cubicBezTo>
                    <a:cubicBezTo>
                      <a:pt x="1709989" y="1344769"/>
                      <a:pt x="1701911" y="1348115"/>
                      <a:pt x="1693487" y="1348115"/>
                    </a:cubicBezTo>
                    <a:lnTo>
                      <a:pt x="31760" y="1348115"/>
                    </a:lnTo>
                    <a:cubicBezTo>
                      <a:pt x="23337" y="1348115"/>
                      <a:pt x="15258" y="1344769"/>
                      <a:pt x="9302" y="1338813"/>
                    </a:cubicBezTo>
                    <a:cubicBezTo>
                      <a:pt x="3346" y="1332857"/>
                      <a:pt x="0" y="1324779"/>
                      <a:pt x="0" y="1316355"/>
                    </a:cubicBezTo>
                    <a:lnTo>
                      <a:pt x="0" y="31760"/>
                    </a:lnTo>
                    <a:cubicBezTo>
                      <a:pt x="0" y="23337"/>
                      <a:pt x="3346" y="15258"/>
                      <a:pt x="9302" y="9302"/>
                    </a:cubicBezTo>
                    <a:cubicBezTo>
                      <a:pt x="15258" y="3346"/>
                      <a:pt x="23337" y="0"/>
                      <a:pt x="31760" y="0"/>
                    </a:cubicBezTo>
                    <a:close/>
                  </a:path>
                </a:pathLst>
              </a:custGeom>
              <a:solidFill>
                <a:srgbClr val="EF6868"/>
              </a:solidFill>
              <a:ln w="19050" cap="rnd">
                <a:solidFill>
                  <a:srgbClr val="000000"/>
                </a:solidFill>
                <a:prstDash val="solid"/>
                <a:round/>
              </a:ln>
            </p:spPr>
          </p:sp>
          <p:sp>
            <p:nvSpPr>
              <p:cNvPr id="12" name="TextBox 12"/>
              <p:cNvSpPr txBox="1"/>
              <p:nvPr/>
            </p:nvSpPr>
            <p:spPr>
              <a:xfrm>
                <a:off x="0" y="-38100"/>
                <a:ext cx="1725247" cy="1386215"/>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212010" y="0"/>
              <a:ext cx="10626622" cy="1410541"/>
              <a:chOff x="0" y="0"/>
              <a:chExt cx="1048738" cy="139206"/>
            </a:xfrm>
          </p:grpSpPr>
          <p:sp>
            <p:nvSpPr>
              <p:cNvPr id="14" name="Freeform 14"/>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15" name="TextBox 15"/>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16" name="TextBox 16"/>
            <p:cNvSpPr txBox="1"/>
            <p:nvPr/>
          </p:nvSpPr>
          <p:spPr>
            <a:xfrm>
              <a:off x="512024" y="374122"/>
              <a:ext cx="8728031" cy="671823"/>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Rewards / Consequences</a:t>
              </a:r>
            </a:p>
          </p:txBody>
        </p:sp>
        <p:sp>
          <p:nvSpPr>
            <p:cNvPr id="17" name="TextBox 17"/>
            <p:cNvSpPr txBox="1"/>
            <p:nvPr/>
          </p:nvSpPr>
          <p:spPr>
            <a:xfrm>
              <a:off x="212010" y="1759848"/>
              <a:ext cx="10626622" cy="7411880"/>
            </a:xfrm>
            <a:prstGeom prst="rect">
              <a:avLst/>
            </a:prstGeom>
          </p:spPr>
          <p:txBody>
            <a:bodyPr lIns="0" tIns="0" rIns="0" bIns="0" rtlCol="0" anchor="t">
              <a:spAutoFit/>
            </a:bodyPr>
            <a:lstStyle/>
            <a:p>
              <a:pPr marL="473621" lvl="1" indent="-236810" algn="l">
                <a:lnSpc>
                  <a:spcPts val="2961"/>
                </a:lnSpc>
                <a:buFont typeface="Arial"/>
                <a:buChar char="•"/>
              </a:pPr>
              <a:r>
                <a:rPr lang="en-US" sz="2193" b="1" spc="131">
                  <a:solidFill>
                    <a:srgbClr val="000000"/>
                  </a:solidFill>
                  <a:latin typeface="DM Sans Bold"/>
                  <a:ea typeface="DM Sans Bold"/>
                  <a:cs typeface="DM Sans Bold"/>
                  <a:sym typeface="DM Sans Bold"/>
                </a:rPr>
                <a:t>Operant Conditioning</a:t>
              </a:r>
              <a:r>
                <a:rPr lang="en-US" sz="2193" spc="131">
                  <a:solidFill>
                    <a:srgbClr val="000000"/>
                  </a:solidFill>
                  <a:latin typeface="DM Sans"/>
                  <a:ea typeface="DM Sans"/>
                  <a:cs typeface="DM Sans"/>
                  <a:sym typeface="DM Sans"/>
                </a:rPr>
                <a:t> -</a:t>
              </a:r>
            </a:p>
            <a:p>
              <a:pPr algn="l">
                <a:lnSpc>
                  <a:spcPts val="2961"/>
                </a:lnSpc>
              </a:pPr>
              <a:r>
                <a:rPr lang="en-US" sz="2193" spc="131">
                  <a:solidFill>
                    <a:srgbClr val="000000"/>
                  </a:solidFill>
                  <a:latin typeface="DM Sans"/>
                  <a:ea typeface="DM Sans"/>
                  <a:cs typeface="DM Sans"/>
                  <a:sym typeface="DM Sans"/>
                </a:rPr>
                <a:t>Effective but may lead to reliance on external rewards.</a:t>
              </a:r>
            </a:p>
            <a:p>
              <a:pPr algn="l">
                <a:lnSpc>
                  <a:spcPts val="2961"/>
                </a:lnSpc>
              </a:pPr>
              <a:endParaRPr lang="en-US" sz="2193" spc="131">
                <a:solidFill>
                  <a:srgbClr val="000000"/>
                </a:solidFill>
                <a:latin typeface="DM Sans"/>
                <a:ea typeface="DM Sans"/>
                <a:cs typeface="DM Sans"/>
                <a:sym typeface="DM Sans"/>
              </a:endParaRPr>
            </a:p>
            <a:p>
              <a:pPr marL="473621" lvl="1" indent="-236810" algn="l">
                <a:lnSpc>
                  <a:spcPts val="2961"/>
                </a:lnSpc>
                <a:buFont typeface="Arial"/>
                <a:buChar char="•"/>
              </a:pPr>
              <a:r>
                <a:rPr lang="en-US" sz="2193" b="1" spc="131">
                  <a:solidFill>
                    <a:srgbClr val="000000"/>
                  </a:solidFill>
                  <a:latin typeface="DM Sans Bold"/>
                  <a:ea typeface="DM Sans Bold"/>
                  <a:cs typeface="DM Sans Bold"/>
                  <a:sym typeface="DM Sans Bold"/>
                </a:rPr>
                <a:t>Critique of traditional</a:t>
              </a:r>
              <a:r>
                <a:rPr lang="en-US" sz="2193" spc="131">
                  <a:solidFill>
                    <a:srgbClr val="000000"/>
                  </a:solidFill>
                  <a:latin typeface="DM Sans"/>
                  <a:ea typeface="DM Sans"/>
                  <a:cs typeface="DM Sans"/>
                  <a:sym typeface="DM Sans"/>
                </a:rPr>
                <a:t> -</a:t>
              </a:r>
            </a:p>
            <a:p>
              <a:pPr algn="l">
                <a:lnSpc>
                  <a:spcPts val="2961"/>
                </a:lnSpc>
              </a:pPr>
              <a:r>
                <a:rPr lang="en-US" sz="2193" spc="131">
                  <a:solidFill>
                    <a:srgbClr val="000000"/>
                  </a:solidFill>
                  <a:latin typeface="DM Sans"/>
                  <a:ea typeface="DM Sans"/>
                  <a:cs typeface="DM Sans"/>
                  <a:sym typeface="DM Sans"/>
                </a:rPr>
                <a:t>Foster intrinsic motivations (Kohn, 1993), using non-punitive consequences and rewards, reinforce responsibility not compliance (Dreikus, 1968).</a:t>
              </a:r>
            </a:p>
            <a:p>
              <a:pPr algn="l">
                <a:lnSpc>
                  <a:spcPts val="2961"/>
                </a:lnSpc>
              </a:pPr>
              <a:endParaRPr lang="en-US" sz="2193"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b="1" spc="131">
                  <a:solidFill>
                    <a:srgbClr val="000000"/>
                  </a:solidFill>
                  <a:latin typeface="DM Sans Bold"/>
                  <a:ea typeface="DM Sans Bold"/>
                  <a:cs typeface="DM Sans Bold"/>
                  <a:sym typeface="DM Sans Bold"/>
                </a:rPr>
                <a:t>L</a:t>
              </a:r>
              <a:r>
                <a:rPr lang="en-US" sz="2193" b="1" u="none" spc="131">
                  <a:solidFill>
                    <a:srgbClr val="000000"/>
                  </a:solidFill>
                  <a:latin typeface="DM Sans Bold"/>
                  <a:ea typeface="DM Sans Bold"/>
                  <a:cs typeface="DM Sans Bold"/>
                  <a:sym typeface="DM Sans Bold"/>
                </a:rPr>
                <a:t>earning tool</a:t>
              </a:r>
              <a:r>
                <a:rPr lang="en-US" sz="2193" u="none" spc="131">
                  <a:solidFill>
                    <a:srgbClr val="000000"/>
                  </a:solidFill>
                  <a:latin typeface="DM Sans"/>
                  <a:ea typeface="DM Sans"/>
                  <a:cs typeface="DM Sans"/>
                  <a:sym typeface="DM Sans"/>
                </a:rPr>
                <a:t> - </a:t>
              </a:r>
            </a:p>
            <a:p>
              <a:pPr algn="l">
                <a:lnSpc>
                  <a:spcPts val="2961"/>
                </a:lnSpc>
                <a:spcBef>
                  <a:spcPct val="0"/>
                </a:spcBef>
              </a:pPr>
              <a:r>
                <a:rPr lang="en-US" sz="2193" u="none" spc="131">
                  <a:solidFill>
                    <a:srgbClr val="000000"/>
                  </a:solidFill>
                  <a:latin typeface="DM Sans"/>
                  <a:ea typeface="DM Sans"/>
                  <a:cs typeface="DM Sans"/>
                  <a:sym typeface="DM Sans"/>
                </a:rPr>
                <a:t>Constantly praising results can cause a fixed mindset, praising effort/persistence builds growth mindset essential to overcoming behaviour problems that some attribute to lagging skills not deliberate defiance. (Dweck, 2006. Greene, 2014).</a:t>
              </a:r>
            </a:p>
            <a:p>
              <a:pPr algn="l">
                <a:lnSpc>
                  <a:spcPts val="2961"/>
                </a:lnSpc>
              </a:pPr>
              <a:endParaRPr lang="en-US" sz="2193" u="none" spc="131">
                <a:solidFill>
                  <a:srgbClr val="000000"/>
                </a:solidFill>
                <a:latin typeface="DM Sans"/>
                <a:ea typeface="DM Sans"/>
                <a:cs typeface="DM Sans"/>
                <a:sym typeface="DM Sans"/>
              </a:endParaRPr>
            </a:p>
          </p:txBody>
        </p:sp>
      </p:grpSp>
      <p:grpSp>
        <p:nvGrpSpPr>
          <p:cNvPr id="18" name="Group 18"/>
          <p:cNvGrpSpPr/>
          <p:nvPr/>
        </p:nvGrpSpPr>
        <p:grpSpPr>
          <a:xfrm>
            <a:off x="9676585" y="2765238"/>
            <a:ext cx="8287982" cy="7250271"/>
            <a:chOff x="0" y="0"/>
            <a:chExt cx="11050643" cy="9667028"/>
          </a:xfrm>
        </p:grpSpPr>
        <p:grpSp>
          <p:nvGrpSpPr>
            <p:cNvPr id="19" name="Group 19"/>
            <p:cNvGrpSpPr/>
            <p:nvPr/>
          </p:nvGrpSpPr>
          <p:grpSpPr>
            <a:xfrm>
              <a:off x="0" y="705271"/>
              <a:ext cx="11050643" cy="8635018"/>
              <a:chOff x="0" y="0"/>
              <a:chExt cx="1725247" cy="1348115"/>
            </a:xfrm>
          </p:grpSpPr>
          <p:sp>
            <p:nvSpPr>
              <p:cNvPr id="20" name="Freeform 20"/>
              <p:cNvSpPr/>
              <p:nvPr/>
            </p:nvSpPr>
            <p:spPr>
              <a:xfrm>
                <a:off x="0" y="0"/>
                <a:ext cx="1725247" cy="1348115"/>
              </a:xfrm>
              <a:custGeom>
                <a:avLst/>
                <a:gdLst/>
                <a:ahLst/>
                <a:cxnLst/>
                <a:rect l="l" t="t" r="r" b="b"/>
                <a:pathLst>
                  <a:path w="1725247" h="1348115">
                    <a:moveTo>
                      <a:pt x="31760" y="0"/>
                    </a:moveTo>
                    <a:lnTo>
                      <a:pt x="1693487" y="0"/>
                    </a:lnTo>
                    <a:cubicBezTo>
                      <a:pt x="1711028" y="0"/>
                      <a:pt x="1725247" y="14219"/>
                      <a:pt x="1725247" y="31760"/>
                    </a:cubicBezTo>
                    <a:lnTo>
                      <a:pt x="1725247" y="1316355"/>
                    </a:lnTo>
                    <a:cubicBezTo>
                      <a:pt x="1725247" y="1324779"/>
                      <a:pt x="1721901" y="1332857"/>
                      <a:pt x="1715945" y="1338813"/>
                    </a:cubicBezTo>
                    <a:cubicBezTo>
                      <a:pt x="1709989" y="1344769"/>
                      <a:pt x="1701911" y="1348115"/>
                      <a:pt x="1693487" y="1348115"/>
                    </a:cubicBezTo>
                    <a:lnTo>
                      <a:pt x="31760" y="1348115"/>
                    </a:lnTo>
                    <a:cubicBezTo>
                      <a:pt x="23337" y="1348115"/>
                      <a:pt x="15258" y="1344769"/>
                      <a:pt x="9302" y="1338813"/>
                    </a:cubicBezTo>
                    <a:cubicBezTo>
                      <a:pt x="3346" y="1332857"/>
                      <a:pt x="0" y="1324779"/>
                      <a:pt x="0" y="1316355"/>
                    </a:cubicBezTo>
                    <a:lnTo>
                      <a:pt x="0" y="31760"/>
                    </a:lnTo>
                    <a:cubicBezTo>
                      <a:pt x="0" y="23337"/>
                      <a:pt x="3346" y="15258"/>
                      <a:pt x="9302" y="9302"/>
                    </a:cubicBezTo>
                    <a:cubicBezTo>
                      <a:pt x="15258" y="3346"/>
                      <a:pt x="23337" y="0"/>
                      <a:pt x="31760" y="0"/>
                    </a:cubicBezTo>
                    <a:close/>
                  </a:path>
                </a:pathLst>
              </a:custGeom>
              <a:solidFill>
                <a:srgbClr val="EF6868"/>
              </a:solidFill>
              <a:ln w="19050" cap="rnd">
                <a:solidFill>
                  <a:srgbClr val="000000"/>
                </a:solidFill>
                <a:prstDash val="solid"/>
                <a:round/>
              </a:ln>
            </p:spPr>
          </p:sp>
          <p:sp>
            <p:nvSpPr>
              <p:cNvPr id="21" name="TextBox 21"/>
              <p:cNvSpPr txBox="1"/>
              <p:nvPr/>
            </p:nvSpPr>
            <p:spPr>
              <a:xfrm>
                <a:off x="0" y="-38100"/>
                <a:ext cx="1725247" cy="1386215"/>
              </a:xfrm>
              <a:prstGeom prst="rect">
                <a:avLst/>
              </a:prstGeom>
            </p:spPr>
            <p:txBody>
              <a:bodyPr lIns="50800" tIns="50800" rIns="50800" bIns="50800" rtlCol="0" anchor="ctr"/>
              <a:lstStyle/>
              <a:p>
                <a:pPr algn="ctr">
                  <a:lnSpc>
                    <a:spcPts val="2659"/>
                  </a:lnSpc>
                </a:pPr>
                <a:endParaRPr/>
              </a:p>
            </p:txBody>
          </p:sp>
        </p:grpSp>
        <p:grpSp>
          <p:nvGrpSpPr>
            <p:cNvPr id="22" name="Group 22"/>
            <p:cNvGrpSpPr/>
            <p:nvPr/>
          </p:nvGrpSpPr>
          <p:grpSpPr>
            <a:xfrm>
              <a:off x="212010" y="0"/>
              <a:ext cx="10626622" cy="1410541"/>
              <a:chOff x="0" y="0"/>
              <a:chExt cx="1048738" cy="139206"/>
            </a:xfrm>
          </p:grpSpPr>
          <p:sp>
            <p:nvSpPr>
              <p:cNvPr id="23" name="Freeform 23"/>
              <p:cNvSpPr/>
              <p:nvPr/>
            </p:nvSpPr>
            <p:spPr>
              <a:xfrm>
                <a:off x="0" y="0"/>
                <a:ext cx="1048738" cy="139206"/>
              </a:xfrm>
              <a:custGeom>
                <a:avLst/>
                <a:gdLst/>
                <a:ahLst/>
                <a:cxnLst/>
                <a:rect l="l" t="t" r="r" b="b"/>
                <a:pathLst>
                  <a:path w="1048738" h="139206">
                    <a:moveTo>
                      <a:pt x="16514" y="0"/>
                    </a:moveTo>
                    <a:lnTo>
                      <a:pt x="1032224" y="0"/>
                    </a:lnTo>
                    <a:cubicBezTo>
                      <a:pt x="1036604" y="0"/>
                      <a:pt x="1040804" y="1740"/>
                      <a:pt x="1043901" y="4837"/>
                    </a:cubicBezTo>
                    <a:cubicBezTo>
                      <a:pt x="1046998" y="7934"/>
                      <a:pt x="1048738" y="12134"/>
                      <a:pt x="1048738" y="16514"/>
                    </a:cubicBezTo>
                    <a:lnTo>
                      <a:pt x="1048738" y="122692"/>
                    </a:lnTo>
                    <a:cubicBezTo>
                      <a:pt x="1048738" y="127072"/>
                      <a:pt x="1046998" y="131272"/>
                      <a:pt x="1043901" y="134369"/>
                    </a:cubicBezTo>
                    <a:cubicBezTo>
                      <a:pt x="1040804" y="137466"/>
                      <a:pt x="1036604" y="139206"/>
                      <a:pt x="1032224" y="139206"/>
                    </a:cubicBezTo>
                    <a:lnTo>
                      <a:pt x="16514" y="139206"/>
                    </a:lnTo>
                    <a:cubicBezTo>
                      <a:pt x="12134" y="139206"/>
                      <a:pt x="7934" y="137466"/>
                      <a:pt x="4837" y="134369"/>
                    </a:cubicBezTo>
                    <a:cubicBezTo>
                      <a:pt x="1740" y="131272"/>
                      <a:pt x="0" y="127072"/>
                      <a:pt x="0" y="122692"/>
                    </a:cubicBezTo>
                    <a:lnTo>
                      <a:pt x="0" y="16514"/>
                    </a:lnTo>
                    <a:cubicBezTo>
                      <a:pt x="0" y="12134"/>
                      <a:pt x="1740" y="7934"/>
                      <a:pt x="4837" y="4837"/>
                    </a:cubicBezTo>
                    <a:cubicBezTo>
                      <a:pt x="7934" y="1740"/>
                      <a:pt x="12134" y="0"/>
                      <a:pt x="16514" y="0"/>
                    </a:cubicBezTo>
                    <a:close/>
                  </a:path>
                </a:pathLst>
              </a:custGeom>
              <a:solidFill>
                <a:srgbClr val="FFFFFF"/>
              </a:solidFill>
              <a:ln w="19050" cap="sq">
                <a:solidFill>
                  <a:srgbClr val="000000"/>
                </a:solidFill>
                <a:prstDash val="solid"/>
                <a:miter/>
              </a:ln>
            </p:spPr>
          </p:sp>
          <p:sp>
            <p:nvSpPr>
              <p:cNvPr id="24" name="TextBox 24"/>
              <p:cNvSpPr txBox="1"/>
              <p:nvPr/>
            </p:nvSpPr>
            <p:spPr>
              <a:xfrm>
                <a:off x="0" y="-38100"/>
                <a:ext cx="1048738" cy="177306"/>
              </a:xfrm>
              <a:prstGeom prst="rect">
                <a:avLst/>
              </a:prstGeom>
            </p:spPr>
            <p:txBody>
              <a:bodyPr lIns="80363" tIns="80363" rIns="80363" bIns="80363" rtlCol="0" anchor="ctr"/>
              <a:lstStyle/>
              <a:p>
                <a:pPr algn="ctr">
                  <a:lnSpc>
                    <a:spcPts val="2659"/>
                  </a:lnSpc>
                </a:pPr>
                <a:endParaRPr/>
              </a:p>
            </p:txBody>
          </p:sp>
        </p:grpSp>
        <p:sp>
          <p:nvSpPr>
            <p:cNvPr id="25" name="TextBox 25"/>
            <p:cNvSpPr txBox="1"/>
            <p:nvPr/>
          </p:nvSpPr>
          <p:spPr>
            <a:xfrm>
              <a:off x="512024" y="374122"/>
              <a:ext cx="8728031" cy="671823"/>
            </a:xfrm>
            <a:prstGeom prst="rect">
              <a:avLst/>
            </a:prstGeom>
          </p:spPr>
          <p:txBody>
            <a:bodyPr lIns="0" tIns="0" rIns="0" bIns="0" rtlCol="0" anchor="t">
              <a:spAutoFit/>
            </a:bodyPr>
            <a:lstStyle/>
            <a:p>
              <a:pPr algn="l">
                <a:lnSpc>
                  <a:spcPts val="3947"/>
                </a:lnSpc>
              </a:pPr>
              <a:r>
                <a:rPr lang="en-US" sz="3373">
                  <a:solidFill>
                    <a:srgbClr val="000000"/>
                  </a:solidFill>
                  <a:latin typeface="DM Sans"/>
                  <a:ea typeface="DM Sans"/>
                  <a:cs typeface="DM Sans"/>
                  <a:sym typeface="DM Sans"/>
                </a:rPr>
                <a:t>Classroom Climate</a:t>
              </a:r>
            </a:p>
          </p:txBody>
        </p:sp>
        <p:sp>
          <p:nvSpPr>
            <p:cNvPr id="26" name="TextBox 26"/>
            <p:cNvSpPr txBox="1"/>
            <p:nvPr/>
          </p:nvSpPr>
          <p:spPr>
            <a:xfrm>
              <a:off x="512024" y="1759848"/>
              <a:ext cx="9810273" cy="7907180"/>
            </a:xfrm>
            <a:prstGeom prst="rect">
              <a:avLst/>
            </a:prstGeom>
          </p:spPr>
          <p:txBody>
            <a:bodyPr lIns="0" tIns="0" rIns="0" bIns="0" rtlCol="0" anchor="t">
              <a:spAutoFit/>
            </a:bodyPr>
            <a:lstStyle/>
            <a:p>
              <a:pPr marL="473621" lvl="1" indent="-236810" algn="l">
                <a:lnSpc>
                  <a:spcPts val="2961"/>
                </a:lnSpc>
                <a:buFont typeface="Arial"/>
                <a:buChar char="•"/>
              </a:pPr>
              <a:r>
                <a:rPr lang="en-US" sz="2193" spc="131">
                  <a:solidFill>
                    <a:srgbClr val="000000"/>
                  </a:solidFill>
                  <a:latin typeface="DM Sans"/>
                  <a:ea typeface="DM Sans"/>
                  <a:cs typeface="DM Sans"/>
                  <a:sym typeface="DM Sans"/>
                </a:rPr>
                <a:t> </a:t>
              </a:r>
              <a:r>
                <a:rPr lang="en-US" sz="2193" b="1" spc="131">
                  <a:solidFill>
                    <a:srgbClr val="000000"/>
                  </a:solidFill>
                  <a:latin typeface="DM Sans Bold"/>
                  <a:ea typeface="DM Sans Bold"/>
                  <a:cs typeface="DM Sans Bold"/>
                  <a:sym typeface="DM Sans Bold"/>
                </a:rPr>
                <a:t>Foundational needs are met</a:t>
              </a:r>
              <a:r>
                <a:rPr lang="en-US" sz="2193" spc="131">
                  <a:solidFill>
                    <a:srgbClr val="000000"/>
                  </a:solidFill>
                  <a:latin typeface="DM Sans"/>
                  <a:ea typeface="DM Sans"/>
                  <a:cs typeface="DM Sans"/>
                  <a:sym typeface="DM Sans"/>
                </a:rPr>
                <a:t> - </a:t>
              </a:r>
            </a:p>
            <a:p>
              <a:pPr algn="l">
                <a:lnSpc>
                  <a:spcPts val="2961"/>
                </a:lnSpc>
                <a:spcBef>
                  <a:spcPct val="0"/>
                </a:spcBef>
              </a:pPr>
              <a:r>
                <a:rPr lang="en-US" sz="2193" spc="131">
                  <a:solidFill>
                    <a:srgbClr val="000000"/>
                  </a:solidFill>
                  <a:latin typeface="DM Sans"/>
                  <a:ea typeface="DM Sans"/>
                  <a:cs typeface="DM Sans"/>
                  <a:sym typeface="DM Sans"/>
                </a:rPr>
                <a:t>Maslows</a:t>
              </a:r>
              <a:r>
                <a:rPr lang="en-US" sz="2193" u="none" spc="131">
                  <a:solidFill>
                    <a:srgbClr val="000000"/>
                  </a:solidFill>
                  <a:latin typeface="DM Sans"/>
                  <a:ea typeface="DM Sans"/>
                  <a:cs typeface="DM Sans"/>
                  <a:sym typeface="DM Sans"/>
                </a:rPr>
                <a:t> (1943) hierarchy of needs (safe, valued, connected), allows focus on learning with deeper engagement.</a:t>
              </a:r>
            </a:p>
            <a:p>
              <a:pPr algn="l">
                <a:lnSpc>
                  <a:spcPts val="2961"/>
                </a:lnSpc>
                <a:spcBef>
                  <a:spcPct val="0"/>
                </a:spcBef>
              </a:pPr>
              <a:endParaRPr lang="en-US" sz="2193" u="none"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b="1" u="none" spc="131">
                  <a:solidFill>
                    <a:srgbClr val="000000"/>
                  </a:solidFill>
                  <a:latin typeface="DM Sans Bold"/>
                  <a:ea typeface="DM Sans Bold"/>
                  <a:cs typeface="DM Sans Bold"/>
                  <a:sym typeface="DM Sans Bold"/>
                </a:rPr>
                <a:t>Equity &amp; inclusion</a:t>
              </a:r>
              <a:r>
                <a:rPr lang="en-US" sz="2193" u="none" spc="131">
                  <a:solidFill>
                    <a:srgbClr val="000000"/>
                  </a:solidFill>
                  <a:latin typeface="DM Sans"/>
                  <a:ea typeface="DM Sans"/>
                  <a:cs typeface="DM Sans"/>
                  <a:sym typeface="DM Sans"/>
                </a:rPr>
                <a:t> - </a:t>
              </a:r>
            </a:p>
            <a:p>
              <a:pPr algn="l">
                <a:lnSpc>
                  <a:spcPts val="2961"/>
                </a:lnSpc>
                <a:spcBef>
                  <a:spcPct val="0"/>
                </a:spcBef>
              </a:pPr>
              <a:r>
                <a:rPr lang="en-US" sz="2193" u="none" spc="131">
                  <a:solidFill>
                    <a:srgbClr val="000000"/>
                  </a:solidFill>
                  <a:latin typeface="DM Sans"/>
                  <a:ea typeface="DM Sans"/>
                  <a:cs typeface="DM Sans"/>
                  <a:sym typeface="DM Sans"/>
                </a:rPr>
                <a:t>(OECD, 2020) all students needs are met, community and responsibilities for one another is built.</a:t>
              </a:r>
            </a:p>
            <a:p>
              <a:pPr algn="l">
                <a:lnSpc>
                  <a:spcPts val="2961"/>
                </a:lnSpc>
                <a:spcBef>
                  <a:spcPct val="0"/>
                </a:spcBef>
              </a:pPr>
              <a:endParaRPr lang="en-US" sz="2193" u="none" spc="131">
                <a:solidFill>
                  <a:srgbClr val="000000"/>
                </a:solidFill>
                <a:latin typeface="DM Sans"/>
                <a:ea typeface="DM Sans"/>
                <a:cs typeface="DM Sans"/>
                <a:sym typeface="DM Sans"/>
              </a:endParaRPr>
            </a:p>
            <a:p>
              <a:pPr marL="473621" lvl="1" indent="-236810" algn="l">
                <a:lnSpc>
                  <a:spcPts val="2961"/>
                </a:lnSpc>
                <a:spcBef>
                  <a:spcPct val="0"/>
                </a:spcBef>
                <a:buFont typeface="Arial"/>
                <a:buChar char="•"/>
              </a:pPr>
              <a:r>
                <a:rPr lang="en-US" sz="2193" b="1" u="none" spc="131">
                  <a:solidFill>
                    <a:srgbClr val="000000"/>
                  </a:solidFill>
                  <a:latin typeface="DM Sans Bold"/>
                  <a:ea typeface="DM Sans Bold"/>
                  <a:cs typeface="DM Sans Bold"/>
                  <a:sym typeface="DM Sans Bold"/>
                </a:rPr>
                <a:t>Teacher modelling mainatins and progresses positive behaviours</a:t>
              </a:r>
              <a:r>
                <a:rPr lang="en-US" sz="2193" u="none" spc="131">
                  <a:solidFill>
                    <a:srgbClr val="000000"/>
                  </a:solidFill>
                  <a:latin typeface="DM Sans"/>
                  <a:ea typeface="DM Sans"/>
                  <a:cs typeface="DM Sans"/>
                  <a:sym typeface="DM Sans"/>
                </a:rPr>
                <a:t> - </a:t>
              </a:r>
            </a:p>
            <a:p>
              <a:pPr algn="l">
                <a:lnSpc>
                  <a:spcPts val="2961"/>
                </a:lnSpc>
              </a:pPr>
              <a:r>
                <a:rPr lang="en-US" sz="2193" u="none" spc="131">
                  <a:solidFill>
                    <a:srgbClr val="000000"/>
                  </a:solidFill>
                  <a:latin typeface="DM Sans"/>
                  <a:ea typeface="DM Sans"/>
                  <a:cs typeface="DM Sans"/>
                  <a:sym typeface="DM Sans"/>
                </a:rPr>
                <a:t>daily celebrating, using humor and praise = healthy attitudes (Goleman, 1995. Fredrickson, 2001).</a:t>
              </a:r>
            </a:p>
            <a:p>
              <a:pPr algn="l">
                <a:lnSpc>
                  <a:spcPts val="2961"/>
                </a:lnSpc>
              </a:pPr>
              <a:endParaRPr lang="en-US" sz="2193" u="none" spc="131">
                <a:solidFill>
                  <a:srgbClr val="000000"/>
                </a:solidFill>
                <a:latin typeface="DM Sans"/>
                <a:ea typeface="DM Sans"/>
                <a:cs typeface="DM Sans"/>
                <a:sym typeface="DM Sans"/>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5353489" y="8540136"/>
            <a:ext cx="4602314" cy="3618569"/>
          </a:xfrm>
          <a:custGeom>
            <a:avLst/>
            <a:gdLst/>
            <a:ahLst/>
            <a:cxnLst/>
            <a:rect l="l" t="t" r="r" b="b"/>
            <a:pathLst>
              <a:path w="4602314" h="3618569">
                <a:moveTo>
                  <a:pt x="0" y="0"/>
                </a:moveTo>
                <a:lnTo>
                  <a:pt x="4602314" y="0"/>
                </a:lnTo>
                <a:lnTo>
                  <a:pt x="4602314" y="3618570"/>
                </a:lnTo>
                <a:lnTo>
                  <a:pt x="0" y="3618570"/>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674156" y="-1072630"/>
            <a:ext cx="4899948" cy="3068592"/>
          </a:xfrm>
          <a:custGeom>
            <a:avLst/>
            <a:gdLst/>
            <a:ahLst/>
            <a:cxnLst/>
            <a:rect l="l" t="t" r="r" b="b"/>
            <a:pathLst>
              <a:path w="4899948" h="3068592">
                <a:moveTo>
                  <a:pt x="0" y="0"/>
                </a:moveTo>
                <a:lnTo>
                  <a:pt x="4899948" y="0"/>
                </a:lnTo>
                <a:lnTo>
                  <a:pt x="4899948" y="3068592"/>
                </a:lnTo>
                <a:lnTo>
                  <a:pt x="0" y="3068592"/>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9144000" y="9258300"/>
            <a:ext cx="4076270" cy="2863579"/>
          </a:xfrm>
          <a:custGeom>
            <a:avLst/>
            <a:gdLst/>
            <a:ahLst/>
            <a:cxnLst/>
            <a:rect l="l" t="t" r="r" b="b"/>
            <a:pathLst>
              <a:path w="4076270" h="2863579">
                <a:moveTo>
                  <a:pt x="0" y="0"/>
                </a:moveTo>
                <a:lnTo>
                  <a:pt x="4076270" y="0"/>
                </a:lnTo>
                <a:lnTo>
                  <a:pt x="4076270" y="2863579"/>
                </a:lnTo>
                <a:lnTo>
                  <a:pt x="0" y="2863579"/>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5003948" y="-1890601"/>
            <a:ext cx="2892762" cy="2919301"/>
          </a:xfrm>
          <a:custGeom>
            <a:avLst/>
            <a:gdLst/>
            <a:ahLst/>
            <a:cxnLst/>
            <a:rect l="l" t="t" r="r" b="b"/>
            <a:pathLst>
              <a:path w="2892762" h="2919301">
                <a:moveTo>
                  <a:pt x="0" y="0"/>
                </a:moveTo>
                <a:lnTo>
                  <a:pt x="2892762" y="0"/>
                </a:lnTo>
                <a:lnTo>
                  <a:pt x="2892762" y="2919301"/>
                </a:lnTo>
                <a:lnTo>
                  <a:pt x="0" y="2919301"/>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Freeform 6"/>
          <p:cNvSpPr/>
          <p:nvPr/>
        </p:nvSpPr>
        <p:spPr>
          <a:xfrm rot="-5282649">
            <a:off x="16004285" y="265374"/>
            <a:ext cx="4017207" cy="1370872"/>
          </a:xfrm>
          <a:custGeom>
            <a:avLst/>
            <a:gdLst/>
            <a:ahLst/>
            <a:cxnLst/>
            <a:rect l="l" t="t" r="r" b="b"/>
            <a:pathLst>
              <a:path w="4017207" h="1370872">
                <a:moveTo>
                  <a:pt x="0" y="0"/>
                </a:moveTo>
                <a:lnTo>
                  <a:pt x="4017207" y="0"/>
                </a:lnTo>
                <a:lnTo>
                  <a:pt x="4017207" y="1370872"/>
                </a:lnTo>
                <a:lnTo>
                  <a:pt x="0" y="137087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7" name="Freeform 7"/>
          <p:cNvSpPr/>
          <p:nvPr/>
        </p:nvSpPr>
        <p:spPr>
          <a:xfrm>
            <a:off x="16237224" y="2434205"/>
            <a:ext cx="1337539" cy="3678233"/>
          </a:xfrm>
          <a:custGeom>
            <a:avLst/>
            <a:gdLst/>
            <a:ahLst/>
            <a:cxnLst/>
            <a:rect l="l" t="t" r="r" b="b"/>
            <a:pathLst>
              <a:path w="1337539" h="3678233">
                <a:moveTo>
                  <a:pt x="0" y="0"/>
                </a:moveTo>
                <a:lnTo>
                  <a:pt x="1337540" y="0"/>
                </a:lnTo>
                <a:lnTo>
                  <a:pt x="1337540" y="3678233"/>
                </a:lnTo>
                <a:lnTo>
                  <a:pt x="0" y="367823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a:off x="10573597" y="2857529"/>
            <a:ext cx="1710306" cy="3254908"/>
          </a:xfrm>
          <a:custGeom>
            <a:avLst/>
            <a:gdLst/>
            <a:ahLst/>
            <a:cxnLst/>
            <a:rect l="l" t="t" r="r" b="b"/>
            <a:pathLst>
              <a:path w="1710306" h="3254908">
                <a:moveTo>
                  <a:pt x="0" y="0"/>
                </a:moveTo>
                <a:lnTo>
                  <a:pt x="1710307" y="0"/>
                </a:lnTo>
                <a:lnTo>
                  <a:pt x="1710307" y="3254909"/>
                </a:lnTo>
                <a:lnTo>
                  <a:pt x="0" y="325490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2515557" y="2286322"/>
            <a:ext cx="1254613" cy="3750201"/>
          </a:xfrm>
          <a:custGeom>
            <a:avLst/>
            <a:gdLst/>
            <a:ahLst/>
            <a:cxnLst/>
            <a:rect l="l" t="t" r="r" b="b"/>
            <a:pathLst>
              <a:path w="1254613" h="3750201">
                <a:moveTo>
                  <a:pt x="0" y="0"/>
                </a:moveTo>
                <a:lnTo>
                  <a:pt x="1254613" y="0"/>
                </a:lnTo>
                <a:lnTo>
                  <a:pt x="1254613" y="3750201"/>
                </a:lnTo>
                <a:lnTo>
                  <a:pt x="0" y="3750201"/>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a:off x="14294045" y="2742778"/>
            <a:ext cx="1419305" cy="3293745"/>
          </a:xfrm>
          <a:custGeom>
            <a:avLst/>
            <a:gdLst/>
            <a:ahLst/>
            <a:cxnLst/>
            <a:rect l="l" t="t" r="r" b="b"/>
            <a:pathLst>
              <a:path w="1419305" h="3293745">
                <a:moveTo>
                  <a:pt x="0" y="0"/>
                </a:moveTo>
                <a:lnTo>
                  <a:pt x="1419304" y="0"/>
                </a:lnTo>
                <a:lnTo>
                  <a:pt x="1419304" y="3293745"/>
                </a:lnTo>
                <a:lnTo>
                  <a:pt x="0" y="3293745"/>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TextBox 11"/>
          <p:cNvSpPr txBox="1"/>
          <p:nvPr/>
        </p:nvSpPr>
        <p:spPr>
          <a:xfrm>
            <a:off x="1230193" y="2861310"/>
            <a:ext cx="8120043" cy="2282190"/>
          </a:xfrm>
          <a:prstGeom prst="rect">
            <a:avLst/>
          </a:prstGeom>
        </p:spPr>
        <p:txBody>
          <a:bodyPr lIns="0" tIns="0" rIns="0" bIns="0" rtlCol="0" anchor="t">
            <a:spAutoFit/>
          </a:bodyPr>
          <a:lstStyle/>
          <a:p>
            <a:pPr algn="l">
              <a:lnSpc>
                <a:spcPts val="8730"/>
              </a:lnSpc>
            </a:pPr>
            <a:r>
              <a:rPr lang="en-US" sz="9000" b="1">
                <a:solidFill>
                  <a:srgbClr val="000000"/>
                </a:solidFill>
                <a:latin typeface="DM Sans Bold"/>
                <a:ea typeface="DM Sans Bold"/>
                <a:cs typeface="DM Sans Bold"/>
                <a:sym typeface="DM Sans Bold"/>
              </a:rPr>
              <a:t>Differentiation </a:t>
            </a:r>
          </a:p>
        </p:txBody>
      </p:sp>
      <p:sp>
        <p:nvSpPr>
          <p:cNvPr id="12" name="TextBox 12"/>
          <p:cNvSpPr txBox="1"/>
          <p:nvPr/>
        </p:nvSpPr>
        <p:spPr>
          <a:xfrm>
            <a:off x="1436429" y="4446883"/>
            <a:ext cx="7707571" cy="2505075"/>
          </a:xfrm>
          <a:prstGeom prst="rect">
            <a:avLst/>
          </a:prstGeom>
        </p:spPr>
        <p:txBody>
          <a:bodyPr lIns="0" tIns="0" rIns="0" bIns="0" rtlCol="0" anchor="t">
            <a:spAutoFit/>
          </a:bodyPr>
          <a:lstStyle/>
          <a:p>
            <a:pPr marL="0" lvl="0" indent="0" algn="ctr">
              <a:lnSpc>
                <a:spcPts val="3374"/>
              </a:lnSpc>
              <a:spcBef>
                <a:spcPct val="0"/>
              </a:spcBef>
            </a:pPr>
            <a:r>
              <a:rPr lang="en-US" sz="2499" spc="149">
                <a:solidFill>
                  <a:srgbClr val="000000"/>
                </a:solidFill>
                <a:latin typeface="DM Sans"/>
                <a:ea typeface="DM Sans"/>
                <a:cs typeface="DM Sans"/>
                <a:sym typeface="DM Sans"/>
              </a:rPr>
              <a:t>The teache</a:t>
            </a:r>
            <a:r>
              <a:rPr lang="en-US" sz="2499" u="none" spc="149">
                <a:solidFill>
                  <a:srgbClr val="000000"/>
                </a:solidFill>
                <a:latin typeface="DM Sans"/>
                <a:ea typeface="DM Sans"/>
                <a:cs typeface="DM Sans"/>
                <a:sym typeface="DM Sans"/>
              </a:rPr>
              <a:t>r demonstrates high </a:t>
            </a:r>
            <a:r>
              <a:rPr lang="en-US" sz="2499" b="1" u="none" spc="149">
                <a:solidFill>
                  <a:srgbClr val="000000"/>
                </a:solidFill>
                <a:latin typeface="DM Sans Bold"/>
                <a:ea typeface="DM Sans Bold"/>
                <a:cs typeface="DM Sans Bold"/>
                <a:sym typeface="DM Sans Bold"/>
              </a:rPr>
              <a:t>expectations</a:t>
            </a:r>
            <a:r>
              <a:rPr lang="en-US" sz="2499" u="none" spc="149">
                <a:solidFill>
                  <a:srgbClr val="000000"/>
                </a:solidFill>
                <a:latin typeface="DM Sans"/>
                <a:ea typeface="DM Sans"/>
                <a:cs typeface="DM Sans"/>
                <a:sym typeface="DM Sans"/>
              </a:rPr>
              <a:t> and effective practice in meeting the different </a:t>
            </a:r>
            <a:r>
              <a:rPr lang="en-US" sz="2499" b="1" u="none" spc="149">
                <a:solidFill>
                  <a:srgbClr val="000000"/>
                </a:solidFill>
                <a:latin typeface="DM Sans Bold"/>
                <a:ea typeface="DM Sans Bold"/>
                <a:cs typeface="DM Sans Bold"/>
                <a:sym typeface="DM Sans Bold"/>
              </a:rPr>
              <a:t>needs of all learners</a:t>
            </a:r>
            <a:r>
              <a:rPr lang="en-US" sz="2499" u="none" spc="149">
                <a:solidFill>
                  <a:srgbClr val="000000"/>
                </a:solidFill>
                <a:latin typeface="DM Sans"/>
                <a:ea typeface="DM Sans"/>
                <a:cs typeface="DM Sans"/>
                <a:sym typeface="DM Sans"/>
              </a:rPr>
              <a:t>, using learning </a:t>
            </a:r>
            <a:r>
              <a:rPr lang="en-US" sz="2499" b="1" u="none" spc="149">
                <a:solidFill>
                  <a:srgbClr val="000000"/>
                </a:solidFill>
                <a:latin typeface="DM Sans Bold"/>
                <a:ea typeface="DM Sans Bold"/>
                <a:cs typeface="DM Sans Bold"/>
                <a:sym typeface="DM Sans Bold"/>
              </a:rPr>
              <a:t>materials</a:t>
            </a:r>
            <a:r>
              <a:rPr lang="en-US" sz="2499" u="none" spc="149">
                <a:solidFill>
                  <a:srgbClr val="000000"/>
                </a:solidFill>
                <a:latin typeface="DM Sans"/>
                <a:ea typeface="DM Sans"/>
                <a:cs typeface="DM Sans"/>
                <a:sym typeface="DM Sans"/>
              </a:rPr>
              <a:t> and </a:t>
            </a:r>
            <a:r>
              <a:rPr lang="en-US" sz="2499" b="1" u="none" spc="149">
                <a:solidFill>
                  <a:srgbClr val="000000"/>
                </a:solidFill>
                <a:latin typeface="DM Sans Bold"/>
                <a:ea typeface="DM Sans Bold"/>
                <a:cs typeface="DM Sans Bold"/>
                <a:sym typeface="DM Sans Bold"/>
              </a:rPr>
              <a:t>experiences</a:t>
            </a:r>
            <a:r>
              <a:rPr lang="en-US" sz="2499" u="none" spc="149">
                <a:solidFill>
                  <a:srgbClr val="000000"/>
                </a:solidFill>
                <a:latin typeface="DM Sans"/>
                <a:ea typeface="DM Sans"/>
                <a:cs typeface="DM Sans"/>
                <a:sym typeface="DM Sans"/>
              </a:rPr>
              <a:t> at an appropriate level of </a:t>
            </a:r>
            <a:r>
              <a:rPr lang="en-US" sz="2499" b="1" u="none" spc="149">
                <a:solidFill>
                  <a:srgbClr val="000000"/>
                </a:solidFill>
                <a:latin typeface="DM Sans Bold"/>
                <a:ea typeface="DM Sans Bold"/>
                <a:cs typeface="DM Sans Bold"/>
                <a:sym typeface="DM Sans Bold"/>
              </a:rPr>
              <a:t>challenge</a:t>
            </a:r>
            <a:r>
              <a:rPr lang="en-US" sz="2499" u="none" spc="149">
                <a:solidFill>
                  <a:srgbClr val="000000"/>
                </a:solidFill>
                <a:latin typeface="DM Sans"/>
                <a:ea typeface="DM Sans"/>
                <a:cs typeface="DM Sans"/>
                <a:sym typeface="DM Sans"/>
              </a:rPr>
              <a:t> </a:t>
            </a:r>
          </a:p>
          <a:p>
            <a:pPr marL="0" lvl="0" indent="0" algn="ctr">
              <a:lnSpc>
                <a:spcPts val="3374"/>
              </a:lnSpc>
              <a:spcBef>
                <a:spcPct val="0"/>
              </a:spcBef>
            </a:pPr>
            <a:endParaRPr lang="en-US" sz="2499" u="none" spc="149">
              <a:solidFill>
                <a:srgbClr val="000000"/>
              </a:solidFill>
              <a:latin typeface="DM Sans"/>
              <a:ea typeface="DM Sans"/>
              <a:cs typeface="DM Sans"/>
              <a:sym typeface="DM Sans"/>
            </a:endParaRPr>
          </a:p>
        </p:txBody>
      </p:sp>
      <p:sp>
        <p:nvSpPr>
          <p:cNvPr id="13" name="TextBox 13"/>
          <p:cNvSpPr txBox="1"/>
          <p:nvPr/>
        </p:nvSpPr>
        <p:spPr>
          <a:xfrm>
            <a:off x="2737961" y="6809084"/>
            <a:ext cx="5104507" cy="257175"/>
          </a:xfrm>
          <a:prstGeom prst="rect">
            <a:avLst/>
          </a:prstGeom>
        </p:spPr>
        <p:txBody>
          <a:bodyPr lIns="0" tIns="0" rIns="0" bIns="0" rtlCol="0" anchor="t">
            <a:spAutoFit/>
          </a:bodyPr>
          <a:lstStyle/>
          <a:p>
            <a:pPr algn="ctr">
              <a:lnSpc>
                <a:spcPts val="2100"/>
              </a:lnSpc>
              <a:spcBef>
                <a:spcPct val="0"/>
              </a:spcBef>
            </a:pPr>
            <a:r>
              <a:rPr lang="en-US" sz="1500">
                <a:solidFill>
                  <a:srgbClr val="000000"/>
                </a:solidFill>
                <a:latin typeface="Open Sans Light"/>
                <a:ea typeface="Open Sans Light"/>
                <a:cs typeface="Open Sans Light"/>
                <a:sym typeface="Open Sans Light"/>
              </a:rPr>
              <a:t>Professional Teaching Standards (Welsh Government, 2017)</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AutoShape 2"/>
          <p:cNvSpPr/>
          <p:nvPr/>
        </p:nvSpPr>
        <p:spPr>
          <a:xfrm flipV="1">
            <a:off x="-1940763" y="-980533"/>
            <a:ext cx="22144197" cy="12337638"/>
          </a:xfrm>
          <a:prstGeom prst="line">
            <a:avLst/>
          </a:prstGeom>
          <a:ln w="28575" cap="flat">
            <a:solidFill>
              <a:srgbClr val="000000"/>
            </a:solidFill>
            <a:prstDash val="solid"/>
            <a:headEnd type="none" w="sm" len="sm"/>
            <a:tailEnd type="none" w="sm" len="sm"/>
          </a:ln>
        </p:spPr>
      </p:sp>
      <p:grpSp>
        <p:nvGrpSpPr>
          <p:cNvPr id="3" name="Group 3"/>
          <p:cNvGrpSpPr/>
          <p:nvPr/>
        </p:nvGrpSpPr>
        <p:grpSpPr>
          <a:xfrm rot="958765">
            <a:off x="13266947" y="2489803"/>
            <a:ext cx="502056" cy="50205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5" name="TextBox 5"/>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sp>
        <p:nvSpPr>
          <p:cNvPr id="6" name="TextBox 6"/>
          <p:cNvSpPr txBox="1"/>
          <p:nvPr/>
        </p:nvSpPr>
        <p:spPr>
          <a:xfrm>
            <a:off x="8851925" y="1253251"/>
            <a:ext cx="466604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Expressing learning</a:t>
            </a:r>
          </a:p>
        </p:txBody>
      </p:sp>
      <p:sp>
        <p:nvSpPr>
          <p:cNvPr id="7" name="TextBox 7"/>
          <p:cNvSpPr txBox="1"/>
          <p:nvPr/>
        </p:nvSpPr>
        <p:spPr>
          <a:xfrm>
            <a:off x="8851925" y="5625006"/>
            <a:ext cx="5152174" cy="1739266"/>
          </a:xfrm>
          <a:prstGeom prst="rect">
            <a:avLst/>
          </a:prstGeom>
        </p:spPr>
        <p:txBody>
          <a:bodyPr lIns="0" tIns="0" rIns="0" bIns="0" rtlCol="0" anchor="t">
            <a:spAutoFit/>
          </a:bodyPr>
          <a:lstStyle/>
          <a:p>
            <a:pPr marL="647695" lvl="1" indent="-323848" algn="l">
              <a:lnSpc>
                <a:spcPts val="4679"/>
              </a:lnSpc>
              <a:buFont typeface="Arial"/>
              <a:buChar char="•"/>
            </a:pPr>
            <a:r>
              <a:rPr lang="en-US" sz="2999">
                <a:solidFill>
                  <a:srgbClr val="000000"/>
                </a:solidFill>
                <a:latin typeface="DM Sans"/>
                <a:ea typeface="DM Sans"/>
                <a:cs typeface="DM Sans"/>
                <a:sym typeface="DM Sans"/>
              </a:rPr>
              <a:t>Understanding the curriculum </a:t>
            </a:r>
          </a:p>
          <a:p>
            <a:pPr marL="647695" lvl="1" indent="-323848" algn="l">
              <a:lnSpc>
                <a:spcPts val="4679"/>
              </a:lnSpc>
              <a:buFont typeface="Arial"/>
              <a:buChar char="•"/>
            </a:pPr>
            <a:r>
              <a:rPr lang="en-US" sz="2999">
                <a:solidFill>
                  <a:srgbClr val="000000"/>
                </a:solidFill>
                <a:latin typeface="DM Sans"/>
                <a:ea typeface="DM Sans"/>
                <a:cs typeface="DM Sans"/>
                <a:sym typeface="DM Sans"/>
              </a:rPr>
              <a:t>Assessment for learning</a:t>
            </a:r>
          </a:p>
        </p:txBody>
      </p:sp>
      <p:sp>
        <p:nvSpPr>
          <p:cNvPr id="8" name="Freeform 8"/>
          <p:cNvSpPr/>
          <p:nvPr/>
        </p:nvSpPr>
        <p:spPr>
          <a:xfrm>
            <a:off x="-1293510" y="8960333"/>
            <a:ext cx="3511752" cy="2396771"/>
          </a:xfrm>
          <a:custGeom>
            <a:avLst/>
            <a:gdLst/>
            <a:ahLst/>
            <a:cxnLst/>
            <a:rect l="l" t="t" r="r" b="b"/>
            <a:pathLst>
              <a:path w="3511752" h="2396771">
                <a:moveTo>
                  <a:pt x="0" y="0"/>
                </a:moveTo>
                <a:lnTo>
                  <a:pt x="3511753" y="0"/>
                </a:lnTo>
                <a:lnTo>
                  <a:pt x="3511753" y="2396771"/>
                </a:lnTo>
                <a:lnTo>
                  <a:pt x="0" y="23967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Freeform 9"/>
          <p:cNvSpPr/>
          <p:nvPr/>
        </p:nvSpPr>
        <p:spPr>
          <a:xfrm>
            <a:off x="15262955" y="8864586"/>
            <a:ext cx="4602314" cy="3618569"/>
          </a:xfrm>
          <a:custGeom>
            <a:avLst/>
            <a:gdLst/>
            <a:ahLst/>
            <a:cxnLst/>
            <a:rect l="l" t="t" r="r" b="b"/>
            <a:pathLst>
              <a:path w="4602314" h="3618569">
                <a:moveTo>
                  <a:pt x="0" y="0"/>
                </a:moveTo>
                <a:lnTo>
                  <a:pt x="4602314" y="0"/>
                </a:lnTo>
                <a:lnTo>
                  <a:pt x="4602314" y="3618569"/>
                </a:lnTo>
                <a:lnTo>
                  <a:pt x="0" y="361856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10" name="Freeform 10"/>
          <p:cNvSpPr/>
          <p:nvPr/>
        </p:nvSpPr>
        <p:spPr>
          <a:xfrm>
            <a:off x="-674156" y="-1322787"/>
            <a:ext cx="4224468" cy="2645573"/>
          </a:xfrm>
          <a:custGeom>
            <a:avLst/>
            <a:gdLst/>
            <a:ahLst/>
            <a:cxnLst/>
            <a:rect l="l" t="t" r="r" b="b"/>
            <a:pathLst>
              <a:path w="4224468" h="2645573">
                <a:moveTo>
                  <a:pt x="0" y="0"/>
                </a:moveTo>
                <a:lnTo>
                  <a:pt x="4224468" y="0"/>
                </a:lnTo>
                <a:lnTo>
                  <a:pt x="4224468" y="2645574"/>
                </a:lnTo>
                <a:lnTo>
                  <a:pt x="0" y="26455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11" name="Freeform 11"/>
          <p:cNvSpPr/>
          <p:nvPr/>
        </p:nvSpPr>
        <p:spPr>
          <a:xfrm>
            <a:off x="11101574" y="9560661"/>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2" name="Freeform 12"/>
          <p:cNvSpPr/>
          <p:nvPr/>
        </p:nvSpPr>
        <p:spPr>
          <a:xfrm>
            <a:off x="11524325" y="-3086100"/>
            <a:ext cx="5493058" cy="4114800"/>
          </a:xfrm>
          <a:custGeom>
            <a:avLst/>
            <a:gdLst/>
            <a:ahLst/>
            <a:cxnLst/>
            <a:rect l="l" t="t" r="r" b="b"/>
            <a:pathLst>
              <a:path w="5493058" h="4114800">
                <a:moveTo>
                  <a:pt x="0" y="0"/>
                </a:moveTo>
                <a:lnTo>
                  <a:pt x="5493058" y="0"/>
                </a:lnTo>
                <a:lnTo>
                  <a:pt x="5493058"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3" name="Freeform 13"/>
          <p:cNvSpPr/>
          <p:nvPr/>
        </p:nvSpPr>
        <p:spPr>
          <a:xfrm rot="-5400000">
            <a:off x="4745771" y="-1877331"/>
            <a:ext cx="2892762" cy="2919301"/>
          </a:xfrm>
          <a:custGeom>
            <a:avLst/>
            <a:gdLst/>
            <a:ahLst/>
            <a:cxnLst/>
            <a:rect l="l" t="t" r="r" b="b"/>
            <a:pathLst>
              <a:path w="2892762" h="2919301">
                <a:moveTo>
                  <a:pt x="0" y="0"/>
                </a:moveTo>
                <a:lnTo>
                  <a:pt x="2892761" y="0"/>
                </a:lnTo>
                <a:lnTo>
                  <a:pt x="2892761" y="2919301"/>
                </a:lnTo>
                <a:lnTo>
                  <a:pt x="0" y="2919301"/>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sp>
      <p:sp>
        <p:nvSpPr>
          <p:cNvPr id="14" name="Freeform 14"/>
          <p:cNvSpPr/>
          <p:nvPr/>
        </p:nvSpPr>
        <p:spPr>
          <a:xfrm rot="-854286">
            <a:off x="-1687012" y="5451657"/>
            <a:ext cx="2587020" cy="2386526"/>
          </a:xfrm>
          <a:custGeom>
            <a:avLst/>
            <a:gdLst/>
            <a:ahLst/>
            <a:cxnLst/>
            <a:rect l="l" t="t" r="r" b="b"/>
            <a:pathLst>
              <a:path w="2587020" h="2386526">
                <a:moveTo>
                  <a:pt x="0" y="0"/>
                </a:moveTo>
                <a:lnTo>
                  <a:pt x="2587020" y="0"/>
                </a:lnTo>
                <a:lnTo>
                  <a:pt x="2587020" y="2386525"/>
                </a:lnTo>
                <a:lnTo>
                  <a:pt x="0" y="2386525"/>
                </a:lnTo>
                <a:lnTo>
                  <a:pt x="0" y="0"/>
                </a:lnTo>
                <a:close/>
              </a:path>
            </a:pathLst>
          </a:custGeom>
          <a:blipFill>
            <a:blip r:embed="rId14">
              <a:extLst>
                <a:ext uri="{96DAC541-7B7A-43D3-8B79-37D633B846F1}">
                  <asvg:svgBlip xmlns:asvg="http://schemas.microsoft.com/office/drawing/2016/SVG/main" r:embed="rId15"/>
                </a:ext>
              </a:extLst>
            </a:blip>
            <a:stretch>
              <a:fillRect/>
            </a:stretch>
          </a:blipFill>
          <a:ln cap="sq">
            <a:noFill/>
            <a:prstDash val="solid"/>
            <a:miter/>
          </a:ln>
        </p:spPr>
      </p:sp>
      <p:sp>
        <p:nvSpPr>
          <p:cNvPr id="15" name="Freeform 15"/>
          <p:cNvSpPr/>
          <p:nvPr/>
        </p:nvSpPr>
        <p:spPr>
          <a:xfrm>
            <a:off x="17164426" y="0"/>
            <a:ext cx="1996345" cy="2149497"/>
          </a:xfrm>
          <a:custGeom>
            <a:avLst/>
            <a:gdLst/>
            <a:ahLst/>
            <a:cxnLst/>
            <a:rect l="l" t="t" r="r" b="b"/>
            <a:pathLst>
              <a:path w="1996345" h="2149497">
                <a:moveTo>
                  <a:pt x="0" y="0"/>
                </a:moveTo>
                <a:lnTo>
                  <a:pt x="1996345" y="0"/>
                </a:lnTo>
                <a:lnTo>
                  <a:pt x="1996345" y="2149497"/>
                </a:lnTo>
                <a:lnTo>
                  <a:pt x="0" y="2149497"/>
                </a:lnTo>
                <a:lnTo>
                  <a:pt x="0" y="0"/>
                </a:lnTo>
                <a:close/>
              </a:path>
            </a:pathLst>
          </a:custGeom>
          <a:blipFill>
            <a:blip r:embed="rId16">
              <a:extLst>
                <a:ext uri="{96DAC541-7B7A-43D3-8B79-37D633B846F1}">
                  <asvg:svgBlip xmlns:asvg="http://schemas.microsoft.com/office/drawing/2016/SVG/main" r:embed="rId17"/>
                </a:ext>
              </a:extLst>
            </a:blip>
            <a:stretch>
              <a:fillRect/>
            </a:stretch>
          </a:blipFill>
          <a:ln cap="sq">
            <a:noFill/>
            <a:prstDash val="solid"/>
            <a:miter/>
          </a:ln>
        </p:spPr>
      </p:sp>
      <p:grpSp>
        <p:nvGrpSpPr>
          <p:cNvPr id="16" name="Group 16"/>
          <p:cNvGrpSpPr/>
          <p:nvPr/>
        </p:nvGrpSpPr>
        <p:grpSpPr>
          <a:xfrm rot="972588">
            <a:off x="8912022" y="4919142"/>
            <a:ext cx="502056" cy="502056"/>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18" name="TextBox 18"/>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grpSp>
        <p:nvGrpSpPr>
          <p:cNvPr id="19" name="Group 19"/>
          <p:cNvGrpSpPr/>
          <p:nvPr/>
        </p:nvGrpSpPr>
        <p:grpSpPr>
          <a:xfrm rot="953828">
            <a:off x="4481473" y="7393607"/>
            <a:ext cx="502056" cy="502056"/>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21" name="TextBox 21"/>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sp>
        <p:nvSpPr>
          <p:cNvPr id="22" name="TextBox 22"/>
          <p:cNvSpPr txBox="1"/>
          <p:nvPr/>
        </p:nvSpPr>
        <p:spPr>
          <a:xfrm>
            <a:off x="5328761" y="3627847"/>
            <a:ext cx="383428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Learning expextations</a:t>
            </a:r>
          </a:p>
        </p:txBody>
      </p:sp>
      <p:sp>
        <p:nvSpPr>
          <p:cNvPr id="23" name="TextBox 23"/>
          <p:cNvSpPr txBox="1"/>
          <p:nvPr/>
        </p:nvSpPr>
        <p:spPr>
          <a:xfrm>
            <a:off x="1438078" y="6144540"/>
            <a:ext cx="333675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Supporting learners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8309491" y="9366522"/>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5" name="Freeform 5"/>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6" name="Freeform 6"/>
          <p:cNvSpPr/>
          <p:nvPr/>
        </p:nvSpPr>
        <p:spPr>
          <a:xfrm>
            <a:off x="5483663" y="-1678816"/>
            <a:ext cx="4224468" cy="2645573"/>
          </a:xfrm>
          <a:custGeom>
            <a:avLst/>
            <a:gdLst/>
            <a:ahLst/>
            <a:cxnLst/>
            <a:rect l="l" t="t" r="r" b="b"/>
            <a:pathLst>
              <a:path w="4224468" h="2645573">
                <a:moveTo>
                  <a:pt x="0" y="0"/>
                </a:moveTo>
                <a:lnTo>
                  <a:pt x="4224469" y="0"/>
                </a:lnTo>
                <a:lnTo>
                  <a:pt x="4224469" y="2645573"/>
                </a:lnTo>
                <a:lnTo>
                  <a:pt x="0" y="2645573"/>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7" name="Freeform 7"/>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grpSp>
        <p:nvGrpSpPr>
          <p:cNvPr id="8" name="Group 8"/>
          <p:cNvGrpSpPr/>
          <p:nvPr/>
        </p:nvGrpSpPr>
        <p:grpSpPr>
          <a:xfrm>
            <a:off x="375180" y="632389"/>
            <a:ext cx="17319705" cy="4511111"/>
            <a:chOff x="0" y="0"/>
            <a:chExt cx="23092940" cy="6014814"/>
          </a:xfrm>
        </p:grpSpPr>
        <p:sp>
          <p:nvSpPr>
            <p:cNvPr id="9" name="TextBox 9"/>
            <p:cNvSpPr txBox="1"/>
            <p:nvPr/>
          </p:nvSpPr>
          <p:spPr>
            <a:xfrm>
              <a:off x="9129553" y="2192496"/>
              <a:ext cx="5124414" cy="1612265"/>
            </a:xfrm>
            <a:prstGeom prst="rect">
              <a:avLst/>
            </a:prstGeom>
          </p:spPr>
          <p:txBody>
            <a:bodyPr lIns="0" tIns="0" rIns="0" bIns="0" rtlCol="0" anchor="t">
              <a:spAutoFit/>
            </a:bodyPr>
            <a:lstStyle/>
            <a:p>
              <a:pPr algn="ctr">
                <a:lnSpc>
                  <a:spcPts val="4634"/>
                </a:lnSpc>
              </a:pPr>
              <a:r>
                <a:rPr lang="en-US" sz="4499" b="1">
                  <a:solidFill>
                    <a:srgbClr val="000000"/>
                  </a:solidFill>
                  <a:latin typeface="DM Sans Bold"/>
                  <a:ea typeface="DM Sans Bold"/>
                  <a:cs typeface="DM Sans Bold"/>
                  <a:sym typeface="DM Sans Bold"/>
                </a:rPr>
                <a:t>Learning expectations</a:t>
              </a:r>
            </a:p>
          </p:txBody>
        </p:sp>
        <p:grpSp>
          <p:nvGrpSpPr>
            <p:cNvPr id="10" name="Group 10"/>
            <p:cNvGrpSpPr/>
            <p:nvPr/>
          </p:nvGrpSpPr>
          <p:grpSpPr>
            <a:xfrm>
              <a:off x="0" y="433673"/>
              <a:ext cx="8400597" cy="5581141"/>
              <a:chOff x="0" y="0"/>
              <a:chExt cx="1311517" cy="871338"/>
            </a:xfrm>
          </p:grpSpPr>
          <p:sp>
            <p:nvSpPr>
              <p:cNvPr id="11" name="Freeform 11"/>
              <p:cNvSpPr/>
              <p:nvPr/>
            </p:nvSpPr>
            <p:spPr>
              <a:xfrm>
                <a:off x="0" y="0"/>
                <a:ext cx="1311517" cy="871338"/>
              </a:xfrm>
              <a:custGeom>
                <a:avLst/>
                <a:gdLst/>
                <a:ahLst/>
                <a:cxnLst/>
                <a:rect l="l" t="t" r="r" b="b"/>
                <a:pathLst>
                  <a:path w="1311517" h="871338">
                    <a:moveTo>
                      <a:pt x="41779" y="0"/>
                    </a:moveTo>
                    <a:lnTo>
                      <a:pt x="1269738" y="0"/>
                    </a:lnTo>
                    <a:cubicBezTo>
                      <a:pt x="1280819" y="0"/>
                      <a:pt x="1291445" y="4402"/>
                      <a:pt x="1299280" y="12237"/>
                    </a:cubicBezTo>
                    <a:cubicBezTo>
                      <a:pt x="1307115" y="20072"/>
                      <a:pt x="1311517" y="30698"/>
                      <a:pt x="1311517" y="41779"/>
                    </a:cubicBezTo>
                    <a:lnTo>
                      <a:pt x="1311517" y="829559"/>
                    </a:lnTo>
                    <a:cubicBezTo>
                      <a:pt x="1311517" y="840640"/>
                      <a:pt x="1307115" y="851267"/>
                      <a:pt x="1299280" y="859102"/>
                    </a:cubicBezTo>
                    <a:cubicBezTo>
                      <a:pt x="1291445" y="866937"/>
                      <a:pt x="1280819" y="871338"/>
                      <a:pt x="1269738" y="871338"/>
                    </a:cubicBezTo>
                    <a:lnTo>
                      <a:pt x="41779" y="871338"/>
                    </a:lnTo>
                    <a:cubicBezTo>
                      <a:pt x="30698" y="871338"/>
                      <a:pt x="20072" y="866937"/>
                      <a:pt x="12237" y="859102"/>
                    </a:cubicBezTo>
                    <a:cubicBezTo>
                      <a:pt x="4402" y="851267"/>
                      <a:pt x="0" y="840640"/>
                      <a:pt x="0" y="829559"/>
                    </a:cubicBezTo>
                    <a:lnTo>
                      <a:pt x="0" y="41779"/>
                    </a:lnTo>
                    <a:cubicBezTo>
                      <a:pt x="0" y="30698"/>
                      <a:pt x="4402" y="20072"/>
                      <a:pt x="12237" y="12237"/>
                    </a:cubicBezTo>
                    <a:cubicBezTo>
                      <a:pt x="20072" y="4402"/>
                      <a:pt x="30698" y="0"/>
                      <a:pt x="41779" y="0"/>
                    </a:cubicBezTo>
                    <a:close/>
                  </a:path>
                </a:pathLst>
              </a:custGeom>
              <a:solidFill>
                <a:srgbClr val="8AB7E2"/>
              </a:solidFill>
              <a:ln w="19050" cap="rnd">
                <a:solidFill>
                  <a:srgbClr val="000000"/>
                </a:solidFill>
                <a:prstDash val="solid"/>
                <a:round/>
              </a:ln>
            </p:spPr>
          </p:sp>
          <p:sp>
            <p:nvSpPr>
              <p:cNvPr id="12" name="TextBox 12"/>
              <p:cNvSpPr txBox="1"/>
              <p:nvPr/>
            </p:nvSpPr>
            <p:spPr>
              <a:xfrm>
                <a:off x="0" y="-38100"/>
                <a:ext cx="1311517" cy="909438"/>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71360" y="0"/>
              <a:ext cx="6717428" cy="891648"/>
              <a:chOff x="0" y="0"/>
              <a:chExt cx="1048738" cy="139206"/>
            </a:xfrm>
          </p:grpSpPr>
          <p:sp>
            <p:nvSpPr>
              <p:cNvPr id="14" name="Freeform 14"/>
              <p:cNvSpPr/>
              <p:nvPr/>
            </p:nvSpPr>
            <p:spPr>
              <a:xfrm>
                <a:off x="0" y="0"/>
                <a:ext cx="1048738" cy="139206"/>
              </a:xfrm>
              <a:custGeom>
                <a:avLst/>
                <a:gdLst/>
                <a:ahLst/>
                <a:cxnLst/>
                <a:rect l="l" t="t" r="r" b="b"/>
                <a:pathLst>
                  <a:path w="1048738" h="139206">
                    <a:moveTo>
                      <a:pt x="26124" y="0"/>
                    </a:moveTo>
                    <a:lnTo>
                      <a:pt x="1022614" y="0"/>
                    </a:lnTo>
                    <a:cubicBezTo>
                      <a:pt x="1029542" y="0"/>
                      <a:pt x="1036187" y="2752"/>
                      <a:pt x="1041086" y="7651"/>
                    </a:cubicBezTo>
                    <a:cubicBezTo>
                      <a:pt x="1045985" y="12551"/>
                      <a:pt x="1048738" y="19195"/>
                      <a:pt x="1048738" y="26124"/>
                    </a:cubicBezTo>
                    <a:lnTo>
                      <a:pt x="1048738" y="113082"/>
                    </a:lnTo>
                    <a:cubicBezTo>
                      <a:pt x="1048738" y="127510"/>
                      <a:pt x="1037042" y="139206"/>
                      <a:pt x="1022614" y="139206"/>
                    </a:cubicBezTo>
                    <a:lnTo>
                      <a:pt x="26124" y="139206"/>
                    </a:lnTo>
                    <a:cubicBezTo>
                      <a:pt x="19195" y="139206"/>
                      <a:pt x="12551" y="136454"/>
                      <a:pt x="7651" y="131554"/>
                    </a:cubicBezTo>
                    <a:cubicBezTo>
                      <a:pt x="2752" y="126655"/>
                      <a:pt x="0" y="120011"/>
                      <a:pt x="0" y="113082"/>
                    </a:cubicBezTo>
                    <a:lnTo>
                      <a:pt x="0" y="26124"/>
                    </a:lnTo>
                    <a:cubicBezTo>
                      <a:pt x="0" y="11696"/>
                      <a:pt x="11696" y="0"/>
                      <a:pt x="26124" y="0"/>
                    </a:cubicBezTo>
                    <a:close/>
                  </a:path>
                </a:pathLst>
              </a:custGeom>
              <a:solidFill>
                <a:srgbClr val="FFFFFF"/>
              </a:solidFill>
              <a:ln w="19050" cap="sq">
                <a:solidFill>
                  <a:srgbClr val="000000"/>
                </a:solidFill>
                <a:prstDash val="solid"/>
                <a:miter/>
              </a:ln>
            </p:spPr>
          </p:sp>
          <p:sp>
            <p:nvSpPr>
              <p:cNvPr id="15" name="TextBox 15"/>
              <p:cNvSpPr txBox="1"/>
              <p:nvPr/>
            </p:nvSpPr>
            <p:spPr>
              <a:xfrm>
                <a:off x="0" y="-38100"/>
                <a:ext cx="1048738" cy="177306"/>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492069" y="1155159"/>
              <a:ext cx="7916692" cy="4453255"/>
            </a:xfrm>
            <a:prstGeom prst="rect">
              <a:avLst/>
            </a:prstGeom>
          </p:spPr>
          <p:txBody>
            <a:bodyPr lIns="0" tIns="0" rIns="0" bIns="0" rtlCol="0" anchor="t">
              <a:spAutoFit/>
            </a:bodyPr>
            <a:lstStyle/>
            <a:p>
              <a:pPr marL="388620" lvl="1" indent="-194310" algn="l">
                <a:lnSpc>
                  <a:spcPts val="2430"/>
                </a:lnSpc>
                <a:buFont typeface="Arial"/>
                <a:buChar char="•"/>
              </a:pPr>
              <a:r>
                <a:rPr lang="en-US" sz="1800" b="1" spc="107">
                  <a:solidFill>
                    <a:srgbClr val="000000"/>
                  </a:solidFill>
                  <a:latin typeface="DM Sans Bold"/>
                  <a:ea typeface="DM Sans Bold"/>
                  <a:cs typeface="DM Sans Bold"/>
                  <a:sym typeface="DM Sans Bold"/>
                </a:rPr>
                <a:t>Fully understand outcomes</a:t>
              </a:r>
              <a:r>
                <a:rPr lang="en-US" sz="1800" spc="107">
                  <a:solidFill>
                    <a:srgbClr val="000000"/>
                  </a:solidFill>
                  <a:latin typeface="DM Sans"/>
                  <a:ea typeface="DM Sans"/>
                  <a:cs typeface="DM Sans"/>
                  <a:sym typeface="DM Sans"/>
                </a:rPr>
                <a:t> -</a:t>
              </a:r>
            </a:p>
            <a:p>
              <a:pPr algn="l">
                <a:lnSpc>
                  <a:spcPts val="2430"/>
                </a:lnSpc>
              </a:pPr>
              <a:r>
                <a:rPr lang="en-US" sz="1800" spc="107">
                  <a:solidFill>
                    <a:srgbClr val="000000"/>
                  </a:solidFill>
                  <a:latin typeface="DM Sans"/>
                  <a:ea typeface="DM Sans"/>
                  <a:cs typeface="DM Sans"/>
                  <a:sym typeface="DM Sans"/>
                </a:rPr>
                <a:t>To adapt content, process and product without diluting intended learning (Shulman, 1986).</a:t>
              </a:r>
            </a:p>
            <a:p>
              <a:pPr algn="l">
                <a:lnSpc>
                  <a:spcPts val="2430"/>
                </a:lnSpc>
              </a:pPr>
              <a:r>
                <a:rPr lang="en-US" sz="1800" spc="107">
                  <a:solidFill>
                    <a:srgbClr val="000000"/>
                  </a:solidFill>
                  <a:latin typeface="DM Sans"/>
                  <a:ea typeface="DM Sans"/>
                  <a:cs typeface="DM Sans"/>
                  <a:sym typeface="DM Sans"/>
                </a:rPr>
                <a:t> Reaching common learning goals (4 Ps) regardless of ability - not making it easier but using different paths (Tomlinson, 2014).</a:t>
              </a:r>
            </a:p>
            <a:p>
              <a:pPr algn="l">
                <a:lnSpc>
                  <a:spcPts val="2430"/>
                </a:lnSpc>
              </a:pPr>
              <a:endParaRPr lang="en-US" sz="1800" spc="107">
                <a:solidFill>
                  <a:srgbClr val="000000"/>
                </a:solidFill>
                <a:latin typeface="DM Sans"/>
                <a:ea typeface="DM Sans"/>
                <a:cs typeface="DM Sans"/>
                <a:sym typeface="DM Sans"/>
              </a:endParaRPr>
            </a:p>
            <a:p>
              <a:pPr marL="388620" lvl="1" indent="-194310" algn="l">
                <a:lnSpc>
                  <a:spcPts val="2430"/>
                </a:lnSpc>
                <a:buFont typeface="Arial"/>
                <a:buChar char="•"/>
              </a:pPr>
              <a:r>
                <a:rPr lang="en-US" sz="1800" b="1" spc="107">
                  <a:solidFill>
                    <a:srgbClr val="000000"/>
                  </a:solidFill>
                  <a:latin typeface="DM Sans Bold"/>
                  <a:ea typeface="DM Sans Bold"/>
                  <a:cs typeface="DM Sans Bold"/>
                  <a:sym typeface="DM Sans Bold"/>
                </a:rPr>
                <a:t>Supports AfL</a:t>
              </a:r>
              <a:r>
                <a:rPr lang="en-US" sz="1800" spc="107">
                  <a:solidFill>
                    <a:srgbClr val="000000"/>
                  </a:solidFill>
                  <a:latin typeface="DM Sans"/>
                  <a:ea typeface="DM Sans"/>
                  <a:cs typeface="DM Sans"/>
                  <a:sym typeface="DM Sans"/>
                </a:rPr>
                <a:t> -</a:t>
              </a:r>
            </a:p>
            <a:p>
              <a:pPr algn="l">
                <a:lnSpc>
                  <a:spcPts val="2430"/>
                </a:lnSpc>
              </a:pPr>
              <a:r>
                <a:rPr lang="en-US" sz="1800" spc="107">
                  <a:solidFill>
                    <a:srgbClr val="000000"/>
                  </a:solidFill>
                  <a:latin typeface="DM Sans"/>
                  <a:ea typeface="DM Sans"/>
                  <a:cs typeface="DM Sans"/>
                  <a:sym typeface="DM Sans"/>
                </a:rPr>
                <a:t>Recognise gaps in intended learning so to provide appropriate scaffolding (Stiggins and Chappuis, 2005).</a:t>
              </a:r>
            </a:p>
          </p:txBody>
        </p:sp>
        <p:sp>
          <p:nvSpPr>
            <p:cNvPr id="17" name="TextBox 17"/>
            <p:cNvSpPr txBox="1"/>
            <p:nvPr/>
          </p:nvSpPr>
          <p:spPr>
            <a:xfrm>
              <a:off x="1061008" y="239998"/>
              <a:ext cx="5517268" cy="421177"/>
            </a:xfrm>
            <a:prstGeom prst="rect">
              <a:avLst/>
            </a:prstGeom>
          </p:spPr>
          <p:txBody>
            <a:bodyPr lIns="0" tIns="0" rIns="0" bIns="0" rtlCol="0" anchor="t">
              <a:spAutoFit/>
            </a:bodyPr>
            <a:lstStyle/>
            <a:p>
              <a:pPr algn="l">
                <a:lnSpc>
                  <a:spcPts val="2495"/>
                </a:lnSpc>
              </a:pPr>
              <a:r>
                <a:rPr lang="en-US" sz="2132">
                  <a:solidFill>
                    <a:srgbClr val="000000"/>
                  </a:solidFill>
                  <a:latin typeface="DM Sans"/>
                  <a:ea typeface="DM Sans"/>
                  <a:cs typeface="DM Sans"/>
                  <a:sym typeface="DM Sans"/>
                </a:rPr>
                <a:t>Understanding the curriculum </a:t>
              </a:r>
            </a:p>
          </p:txBody>
        </p:sp>
        <p:grpSp>
          <p:nvGrpSpPr>
            <p:cNvPr id="18" name="Group 18"/>
            <p:cNvGrpSpPr/>
            <p:nvPr/>
          </p:nvGrpSpPr>
          <p:grpSpPr>
            <a:xfrm>
              <a:off x="15323572" y="528414"/>
              <a:ext cx="7769368" cy="4826791"/>
              <a:chOff x="0" y="0"/>
              <a:chExt cx="1212968" cy="753568"/>
            </a:xfrm>
          </p:grpSpPr>
          <p:sp>
            <p:nvSpPr>
              <p:cNvPr id="19" name="Freeform 19"/>
              <p:cNvSpPr/>
              <p:nvPr/>
            </p:nvSpPr>
            <p:spPr>
              <a:xfrm>
                <a:off x="0" y="0"/>
                <a:ext cx="1212968" cy="753568"/>
              </a:xfrm>
              <a:custGeom>
                <a:avLst/>
                <a:gdLst/>
                <a:ahLst/>
                <a:cxnLst/>
                <a:rect l="l" t="t" r="r" b="b"/>
                <a:pathLst>
                  <a:path w="1212968" h="753568">
                    <a:moveTo>
                      <a:pt x="45173" y="0"/>
                    </a:moveTo>
                    <a:lnTo>
                      <a:pt x="1167795" y="0"/>
                    </a:lnTo>
                    <a:cubicBezTo>
                      <a:pt x="1179776" y="0"/>
                      <a:pt x="1191266" y="4759"/>
                      <a:pt x="1199738" y="13231"/>
                    </a:cubicBezTo>
                    <a:cubicBezTo>
                      <a:pt x="1208209" y="21703"/>
                      <a:pt x="1212968" y="33193"/>
                      <a:pt x="1212968" y="45173"/>
                    </a:cubicBezTo>
                    <a:lnTo>
                      <a:pt x="1212968" y="708395"/>
                    </a:lnTo>
                    <a:cubicBezTo>
                      <a:pt x="1212968" y="720375"/>
                      <a:pt x="1208209" y="731865"/>
                      <a:pt x="1199738" y="740337"/>
                    </a:cubicBezTo>
                    <a:cubicBezTo>
                      <a:pt x="1191266" y="748808"/>
                      <a:pt x="1179776" y="753568"/>
                      <a:pt x="1167795" y="753568"/>
                    </a:cubicBezTo>
                    <a:lnTo>
                      <a:pt x="45173" y="753568"/>
                    </a:lnTo>
                    <a:cubicBezTo>
                      <a:pt x="33193" y="753568"/>
                      <a:pt x="21703" y="748808"/>
                      <a:pt x="13231" y="740337"/>
                    </a:cubicBezTo>
                    <a:cubicBezTo>
                      <a:pt x="4759" y="731865"/>
                      <a:pt x="0" y="720375"/>
                      <a:pt x="0" y="708395"/>
                    </a:cubicBezTo>
                    <a:lnTo>
                      <a:pt x="0" y="45173"/>
                    </a:lnTo>
                    <a:cubicBezTo>
                      <a:pt x="0" y="33193"/>
                      <a:pt x="4759" y="21703"/>
                      <a:pt x="13231" y="13231"/>
                    </a:cubicBezTo>
                    <a:cubicBezTo>
                      <a:pt x="21703" y="4759"/>
                      <a:pt x="33193" y="0"/>
                      <a:pt x="45173" y="0"/>
                    </a:cubicBezTo>
                    <a:close/>
                  </a:path>
                </a:pathLst>
              </a:custGeom>
              <a:solidFill>
                <a:srgbClr val="8AB7E2"/>
              </a:solidFill>
              <a:ln w="19050" cap="rnd">
                <a:solidFill>
                  <a:srgbClr val="000000"/>
                </a:solidFill>
                <a:prstDash val="solid"/>
                <a:round/>
              </a:ln>
            </p:spPr>
          </p:sp>
          <p:sp>
            <p:nvSpPr>
              <p:cNvPr id="20" name="TextBox 20"/>
              <p:cNvSpPr txBox="1"/>
              <p:nvPr/>
            </p:nvSpPr>
            <p:spPr>
              <a:xfrm>
                <a:off x="0" y="-38100"/>
                <a:ext cx="1212968" cy="791668"/>
              </a:xfrm>
              <a:prstGeom prst="rect">
                <a:avLst/>
              </a:prstGeom>
            </p:spPr>
            <p:txBody>
              <a:bodyPr lIns="50800" tIns="50800" rIns="50800" bIns="50800" rtlCol="0" anchor="ctr"/>
              <a:lstStyle/>
              <a:p>
                <a:pPr algn="ctr">
                  <a:lnSpc>
                    <a:spcPts val="2659"/>
                  </a:lnSpc>
                </a:pPr>
                <a:endParaRPr/>
              </a:p>
            </p:txBody>
          </p:sp>
        </p:grpSp>
        <p:grpSp>
          <p:nvGrpSpPr>
            <p:cNvPr id="21" name="Group 21"/>
            <p:cNvGrpSpPr/>
            <p:nvPr/>
          </p:nvGrpSpPr>
          <p:grpSpPr>
            <a:xfrm>
              <a:off x="15911704" y="203200"/>
              <a:ext cx="6717428" cy="891648"/>
              <a:chOff x="0" y="0"/>
              <a:chExt cx="1048738" cy="139206"/>
            </a:xfrm>
          </p:grpSpPr>
          <p:sp>
            <p:nvSpPr>
              <p:cNvPr id="22" name="Freeform 22"/>
              <p:cNvSpPr/>
              <p:nvPr/>
            </p:nvSpPr>
            <p:spPr>
              <a:xfrm>
                <a:off x="0" y="0"/>
                <a:ext cx="1048738" cy="139206"/>
              </a:xfrm>
              <a:custGeom>
                <a:avLst/>
                <a:gdLst/>
                <a:ahLst/>
                <a:cxnLst/>
                <a:rect l="l" t="t" r="r" b="b"/>
                <a:pathLst>
                  <a:path w="1048738" h="139206">
                    <a:moveTo>
                      <a:pt x="26124" y="0"/>
                    </a:moveTo>
                    <a:lnTo>
                      <a:pt x="1022614" y="0"/>
                    </a:lnTo>
                    <a:cubicBezTo>
                      <a:pt x="1029542" y="0"/>
                      <a:pt x="1036187" y="2752"/>
                      <a:pt x="1041086" y="7651"/>
                    </a:cubicBezTo>
                    <a:cubicBezTo>
                      <a:pt x="1045985" y="12551"/>
                      <a:pt x="1048738" y="19195"/>
                      <a:pt x="1048738" y="26124"/>
                    </a:cubicBezTo>
                    <a:lnTo>
                      <a:pt x="1048738" y="113082"/>
                    </a:lnTo>
                    <a:cubicBezTo>
                      <a:pt x="1048738" y="127510"/>
                      <a:pt x="1037042" y="139206"/>
                      <a:pt x="1022614" y="139206"/>
                    </a:cubicBezTo>
                    <a:lnTo>
                      <a:pt x="26124" y="139206"/>
                    </a:lnTo>
                    <a:cubicBezTo>
                      <a:pt x="19195" y="139206"/>
                      <a:pt x="12551" y="136454"/>
                      <a:pt x="7651" y="131554"/>
                    </a:cubicBezTo>
                    <a:cubicBezTo>
                      <a:pt x="2752" y="126655"/>
                      <a:pt x="0" y="120011"/>
                      <a:pt x="0" y="113082"/>
                    </a:cubicBezTo>
                    <a:lnTo>
                      <a:pt x="0" y="26124"/>
                    </a:lnTo>
                    <a:cubicBezTo>
                      <a:pt x="0" y="11696"/>
                      <a:pt x="11696" y="0"/>
                      <a:pt x="26124" y="0"/>
                    </a:cubicBezTo>
                    <a:close/>
                  </a:path>
                </a:pathLst>
              </a:custGeom>
              <a:solidFill>
                <a:srgbClr val="FFFFFF"/>
              </a:solidFill>
              <a:ln w="19050" cap="sq">
                <a:solidFill>
                  <a:srgbClr val="000000"/>
                </a:solidFill>
                <a:prstDash val="solid"/>
                <a:miter/>
              </a:ln>
            </p:spPr>
          </p:sp>
          <p:sp>
            <p:nvSpPr>
              <p:cNvPr id="23" name="TextBox 23"/>
              <p:cNvSpPr txBox="1"/>
              <p:nvPr/>
            </p:nvSpPr>
            <p:spPr>
              <a:xfrm>
                <a:off x="0" y="-38100"/>
                <a:ext cx="1048738" cy="177306"/>
              </a:xfrm>
              <a:prstGeom prst="rect">
                <a:avLst/>
              </a:prstGeom>
            </p:spPr>
            <p:txBody>
              <a:bodyPr lIns="50800" tIns="50800" rIns="50800" bIns="50800" rtlCol="0" anchor="ctr"/>
              <a:lstStyle/>
              <a:p>
                <a:pPr algn="ctr">
                  <a:lnSpc>
                    <a:spcPts val="2659"/>
                  </a:lnSpc>
                </a:pPr>
                <a:endParaRPr/>
              </a:p>
            </p:txBody>
          </p:sp>
        </p:grpSp>
        <p:sp>
          <p:nvSpPr>
            <p:cNvPr id="24" name="TextBox 24"/>
            <p:cNvSpPr txBox="1"/>
            <p:nvPr/>
          </p:nvSpPr>
          <p:spPr>
            <a:xfrm>
              <a:off x="15911704" y="1275194"/>
              <a:ext cx="6780479" cy="3640455"/>
            </a:xfrm>
            <a:prstGeom prst="rect">
              <a:avLst/>
            </a:prstGeom>
          </p:spPr>
          <p:txBody>
            <a:bodyPr lIns="0" tIns="0" rIns="0" bIns="0" rtlCol="0" anchor="t">
              <a:spAutoFit/>
            </a:bodyPr>
            <a:lstStyle/>
            <a:p>
              <a:pPr marL="388620" lvl="1" indent="-194310" algn="l">
                <a:lnSpc>
                  <a:spcPts val="2430"/>
                </a:lnSpc>
                <a:buFont typeface="Arial"/>
                <a:buChar char="•"/>
              </a:pPr>
              <a:r>
                <a:rPr lang="en-US" sz="1800" b="1" spc="107">
                  <a:solidFill>
                    <a:srgbClr val="000000"/>
                  </a:solidFill>
                  <a:latin typeface="DM Sans Bold"/>
                  <a:ea typeface="DM Sans Bold"/>
                  <a:cs typeface="DM Sans Bold"/>
                  <a:sym typeface="DM Sans Bold"/>
                </a:rPr>
                <a:t>Foundational</a:t>
              </a:r>
              <a:r>
                <a:rPr lang="en-US" sz="1800" spc="107">
                  <a:solidFill>
                    <a:srgbClr val="000000"/>
                  </a:solidFill>
                  <a:latin typeface="DM Sans"/>
                  <a:ea typeface="DM Sans"/>
                  <a:cs typeface="DM Sans"/>
                  <a:sym typeface="DM Sans"/>
                </a:rPr>
                <a:t> -</a:t>
              </a:r>
            </a:p>
            <a:p>
              <a:pPr algn="l">
                <a:lnSpc>
                  <a:spcPts val="2430"/>
                </a:lnSpc>
              </a:pPr>
              <a:r>
                <a:rPr lang="en-US" sz="1800" spc="107">
                  <a:solidFill>
                    <a:srgbClr val="000000"/>
                  </a:solidFill>
                  <a:latin typeface="DM Sans"/>
                  <a:ea typeface="DM Sans"/>
                  <a:cs typeface="DM Sans"/>
                  <a:sym typeface="DM Sans"/>
                </a:rPr>
                <a:t>Provides evidence instead of guesswork (Tomlinson, 2014).</a:t>
              </a:r>
            </a:p>
            <a:p>
              <a:pPr algn="l">
                <a:lnSpc>
                  <a:spcPts val="2430"/>
                </a:lnSpc>
              </a:pPr>
              <a:endParaRPr lang="en-US" sz="1800" spc="107">
                <a:solidFill>
                  <a:srgbClr val="000000"/>
                </a:solidFill>
                <a:latin typeface="DM Sans"/>
                <a:ea typeface="DM Sans"/>
                <a:cs typeface="DM Sans"/>
                <a:sym typeface="DM Sans"/>
              </a:endParaRPr>
            </a:p>
            <a:p>
              <a:pPr marL="388620" lvl="1" indent="-194310" algn="l">
                <a:lnSpc>
                  <a:spcPts val="2430"/>
                </a:lnSpc>
                <a:buFont typeface="Arial"/>
                <a:buChar char="•"/>
              </a:pPr>
              <a:r>
                <a:rPr lang="en-US" sz="1800" b="1" spc="107">
                  <a:solidFill>
                    <a:srgbClr val="000000"/>
                  </a:solidFill>
                  <a:latin typeface="DM Sans Bold"/>
                  <a:ea typeface="DM Sans Bold"/>
                  <a:cs typeface="DM Sans Bold"/>
                  <a:sym typeface="DM Sans Bold"/>
                </a:rPr>
                <a:t>Continuous and ongoing</a:t>
              </a:r>
              <a:r>
                <a:rPr lang="en-US" sz="1800" spc="107">
                  <a:solidFill>
                    <a:srgbClr val="000000"/>
                  </a:solidFill>
                  <a:latin typeface="DM Sans"/>
                  <a:ea typeface="DM Sans"/>
                  <a:cs typeface="DM Sans"/>
                  <a:sym typeface="DM Sans"/>
                </a:rPr>
                <a:t> -</a:t>
              </a:r>
            </a:p>
            <a:p>
              <a:pPr algn="l">
                <a:lnSpc>
                  <a:spcPts val="2430"/>
                </a:lnSpc>
              </a:pPr>
              <a:r>
                <a:rPr lang="en-US" sz="1800" spc="107">
                  <a:solidFill>
                    <a:srgbClr val="000000"/>
                  </a:solidFill>
                  <a:latin typeface="DM Sans"/>
                  <a:ea typeface="DM Sans"/>
                  <a:cs typeface="DM Sans"/>
                  <a:sym typeface="DM Sans"/>
                </a:rPr>
                <a:t>Supports timely feedback, ensure ZPD maintained.</a:t>
              </a:r>
            </a:p>
            <a:p>
              <a:pPr algn="l">
                <a:lnSpc>
                  <a:spcPts val="2430"/>
                </a:lnSpc>
              </a:pPr>
              <a:endParaRPr lang="en-US" sz="1800" spc="107">
                <a:solidFill>
                  <a:srgbClr val="000000"/>
                </a:solidFill>
                <a:latin typeface="DM Sans"/>
                <a:ea typeface="DM Sans"/>
                <a:cs typeface="DM Sans"/>
                <a:sym typeface="DM Sans"/>
              </a:endParaRPr>
            </a:p>
            <a:p>
              <a:pPr marL="388620" lvl="1" indent="-194310" algn="l">
                <a:lnSpc>
                  <a:spcPts val="2430"/>
                </a:lnSpc>
                <a:spcBef>
                  <a:spcPct val="0"/>
                </a:spcBef>
                <a:buFont typeface="Arial"/>
                <a:buChar char="•"/>
              </a:pPr>
              <a:r>
                <a:rPr lang="en-US" sz="1800" b="1" spc="107">
                  <a:solidFill>
                    <a:srgbClr val="000000"/>
                  </a:solidFill>
                  <a:latin typeface="DM Sans Bold"/>
                  <a:ea typeface="DM Sans Bold"/>
                  <a:cs typeface="DM Sans Bold"/>
                  <a:sym typeface="DM Sans Bold"/>
                </a:rPr>
                <a:t>Supports creation of next steps</a:t>
              </a:r>
              <a:r>
                <a:rPr lang="en-US" sz="1800" spc="107">
                  <a:solidFill>
                    <a:srgbClr val="000000"/>
                  </a:solidFill>
                  <a:latin typeface="DM Sans"/>
                  <a:ea typeface="DM Sans"/>
                  <a:cs typeface="DM Sans"/>
                  <a:sym typeface="DM Sans"/>
                </a:rPr>
                <a:t> ^</a:t>
              </a:r>
            </a:p>
          </p:txBody>
        </p:sp>
        <p:sp>
          <p:nvSpPr>
            <p:cNvPr id="25" name="TextBox 25"/>
            <p:cNvSpPr txBox="1"/>
            <p:nvPr/>
          </p:nvSpPr>
          <p:spPr>
            <a:xfrm>
              <a:off x="16169308" y="443198"/>
              <a:ext cx="5517268" cy="421177"/>
            </a:xfrm>
            <a:prstGeom prst="rect">
              <a:avLst/>
            </a:prstGeom>
          </p:spPr>
          <p:txBody>
            <a:bodyPr lIns="0" tIns="0" rIns="0" bIns="0" rtlCol="0" anchor="t">
              <a:spAutoFit/>
            </a:bodyPr>
            <a:lstStyle/>
            <a:p>
              <a:pPr algn="l">
                <a:lnSpc>
                  <a:spcPts val="2495"/>
                </a:lnSpc>
              </a:pPr>
              <a:r>
                <a:rPr lang="en-US" sz="2132">
                  <a:solidFill>
                    <a:srgbClr val="000000"/>
                  </a:solidFill>
                  <a:latin typeface="DM Sans"/>
                  <a:ea typeface="DM Sans"/>
                  <a:cs typeface="DM Sans"/>
                  <a:sym typeface="DM Sans"/>
                </a:rPr>
                <a:t>Assessment for learning</a:t>
              </a:r>
            </a:p>
          </p:txBody>
        </p:sp>
      </p:grpSp>
      <p:grpSp>
        <p:nvGrpSpPr>
          <p:cNvPr id="26" name="Group 26"/>
          <p:cNvGrpSpPr/>
          <p:nvPr/>
        </p:nvGrpSpPr>
        <p:grpSpPr>
          <a:xfrm>
            <a:off x="644234" y="5664998"/>
            <a:ext cx="5762340" cy="3710302"/>
            <a:chOff x="0" y="0"/>
            <a:chExt cx="7683120" cy="4947069"/>
          </a:xfrm>
        </p:grpSpPr>
        <p:grpSp>
          <p:nvGrpSpPr>
            <p:cNvPr id="27" name="Group 27"/>
            <p:cNvGrpSpPr/>
            <p:nvPr/>
          </p:nvGrpSpPr>
          <p:grpSpPr>
            <a:xfrm>
              <a:off x="0" y="1678940"/>
              <a:ext cx="7683120" cy="3268129"/>
              <a:chOff x="0" y="0"/>
              <a:chExt cx="1199503" cy="510227"/>
            </a:xfrm>
          </p:grpSpPr>
          <p:sp>
            <p:nvSpPr>
              <p:cNvPr id="28" name="Freeform 28"/>
              <p:cNvSpPr/>
              <p:nvPr/>
            </p:nvSpPr>
            <p:spPr>
              <a:xfrm>
                <a:off x="0" y="0"/>
                <a:ext cx="1199503" cy="510227"/>
              </a:xfrm>
              <a:custGeom>
                <a:avLst/>
                <a:gdLst/>
                <a:ahLst/>
                <a:cxnLst/>
                <a:rect l="l" t="t" r="r" b="b"/>
                <a:pathLst>
                  <a:path w="1199503" h="510227">
                    <a:moveTo>
                      <a:pt x="45680" y="0"/>
                    </a:moveTo>
                    <a:lnTo>
                      <a:pt x="1153823" y="0"/>
                    </a:lnTo>
                    <a:cubicBezTo>
                      <a:pt x="1179051" y="0"/>
                      <a:pt x="1199503" y="20452"/>
                      <a:pt x="1199503" y="45680"/>
                    </a:cubicBezTo>
                    <a:lnTo>
                      <a:pt x="1199503" y="464546"/>
                    </a:lnTo>
                    <a:cubicBezTo>
                      <a:pt x="1199503" y="476661"/>
                      <a:pt x="1194691" y="488280"/>
                      <a:pt x="1186124" y="496847"/>
                    </a:cubicBezTo>
                    <a:cubicBezTo>
                      <a:pt x="1177557" y="505414"/>
                      <a:pt x="1165938" y="510227"/>
                      <a:pt x="1153823" y="510227"/>
                    </a:cubicBezTo>
                    <a:lnTo>
                      <a:pt x="45680" y="510227"/>
                    </a:lnTo>
                    <a:cubicBezTo>
                      <a:pt x="20452" y="510227"/>
                      <a:pt x="0" y="489775"/>
                      <a:pt x="0" y="464546"/>
                    </a:cubicBezTo>
                    <a:lnTo>
                      <a:pt x="0" y="45680"/>
                    </a:lnTo>
                    <a:cubicBezTo>
                      <a:pt x="0" y="20452"/>
                      <a:pt x="20452" y="0"/>
                      <a:pt x="45680" y="0"/>
                    </a:cubicBezTo>
                    <a:close/>
                  </a:path>
                </a:pathLst>
              </a:custGeom>
              <a:solidFill>
                <a:srgbClr val="8AB7E2"/>
              </a:solidFill>
              <a:ln w="19050" cap="rnd">
                <a:solidFill>
                  <a:srgbClr val="000000"/>
                </a:solidFill>
                <a:prstDash val="solid"/>
                <a:round/>
              </a:ln>
            </p:spPr>
          </p:sp>
          <p:sp>
            <p:nvSpPr>
              <p:cNvPr id="29" name="TextBox 29"/>
              <p:cNvSpPr txBox="1"/>
              <p:nvPr/>
            </p:nvSpPr>
            <p:spPr>
              <a:xfrm>
                <a:off x="0" y="-38100"/>
                <a:ext cx="1199503" cy="548327"/>
              </a:xfrm>
              <a:prstGeom prst="rect">
                <a:avLst/>
              </a:prstGeom>
            </p:spPr>
            <p:txBody>
              <a:bodyPr lIns="50800" tIns="50800" rIns="50800" bIns="50800" rtlCol="0" anchor="ctr"/>
              <a:lstStyle/>
              <a:p>
                <a:pPr algn="ctr">
                  <a:lnSpc>
                    <a:spcPts val="2659"/>
                  </a:lnSpc>
                </a:pPr>
                <a:endParaRPr/>
              </a:p>
            </p:txBody>
          </p:sp>
        </p:grpSp>
        <p:sp>
          <p:nvSpPr>
            <p:cNvPr id="30" name="TextBox 30"/>
            <p:cNvSpPr txBox="1"/>
            <p:nvPr/>
          </p:nvSpPr>
          <p:spPr>
            <a:xfrm>
              <a:off x="1309128" y="66675"/>
              <a:ext cx="5124414" cy="1612265"/>
            </a:xfrm>
            <a:prstGeom prst="rect">
              <a:avLst/>
            </a:prstGeom>
          </p:spPr>
          <p:txBody>
            <a:bodyPr lIns="0" tIns="0" rIns="0" bIns="0" rtlCol="0" anchor="t">
              <a:spAutoFit/>
            </a:bodyPr>
            <a:lstStyle/>
            <a:p>
              <a:pPr algn="ctr">
                <a:lnSpc>
                  <a:spcPts val="4634"/>
                </a:lnSpc>
              </a:pPr>
              <a:r>
                <a:rPr lang="en-US" sz="4499" b="1">
                  <a:solidFill>
                    <a:srgbClr val="000000"/>
                  </a:solidFill>
                  <a:latin typeface="DM Sans Bold"/>
                  <a:ea typeface="DM Sans Bold"/>
                  <a:cs typeface="DM Sans Bold"/>
                  <a:sym typeface="DM Sans Bold"/>
                </a:rPr>
                <a:t>Expressing learning</a:t>
              </a:r>
            </a:p>
          </p:txBody>
        </p:sp>
        <p:sp>
          <p:nvSpPr>
            <p:cNvPr id="31" name="TextBox 31"/>
            <p:cNvSpPr txBox="1"/>
            <p:nvPr/>
          </p:nvSpPr>
          <p:spPr>
            <a:xfrm>
              <a:off x="263649" y="2088089"/>
              <a:ext cx="7215372" cy="2421255"/>
            </a:xfrm>
            <a:prstGeom prst="rect">
              <a:avLst/>
            </a:prstGeom>
          </p:spPr>
          <p:txBody>
            <a:bodyPr lIns="0" tIns="0" rIns="0" bIns="0" rtlCol="0" anchor="t">
              <a:spAutoFit/>
            </a:bodyPr>
            <a:lstStyle/>
            <a:p>
              <a:pPr marL="388620" lvl="1" indent="-194310" algn="l">
                <a:lnSpc>
                  <a:spcPts val="2430"/>
                </a:lnSpc>
                <a:spcBef>
                  <a:spcPct val="0"/>
                </a:spcBef>
                <a:buFont typeface="Arial"/>
                <a:buChar char="•"/>
              </a:pPr>
              <a:r>
                <a:rPr lang="en-US" sz="1800" b="1" spc="107">
                  <a:solidFill>
                    <a:srgbClr val="000000"/>
                  </a:solidFill>
                  <a:latin typeface="DM Sans Bold"/>
                  <a:ea typeface="DM Sans Bold"/>
                  <a:cs typeface="DM Sans Bold"/>
                  <a:sym typeface="DM Sans Bold"/>
                </a:rPr>
                <a:t>Multiple modes of expression</a:t>
              </a:r>
              <a:r>
                <a:rPr lang="en-US" sz="1800" spc="107">
                  <a:solidFill>
                    <a:srgbClr val="000000"/>
                  </a:solidFill>
                  <a:latin typeface="DM Sans"/>
                  <a:ea typeface="DM Sans"/>
                  <a:cs typeface="DM Sans"/>
                  <a:sym typeface="DM Sans"/>
                </a:rPr>
                <a:t> (Gardner’s multiple intelligences theory, e.g. linguistic, logical, visual-spatial) and targeting </a:t>
              </a:r>
              <a:r>
                <a:rPr lang="en-US" sz="1800" b="1" spc="107">
                  <a:solidFill>
                    <a:srgbClr val="000000"/>
                  </a:solidFill>
                  <a:latin typeface="DM Sans Bold"/>
                  <a:ea typeface="DM Sans Bold"/>
                  <a:cs typeface="DM Sans Bold"/>
                  <a:sym typeface="DM Sans Bold"/>
                </a:rPr>
                <a:t>different levels of cognitive demand</a:t>
              </a:r>
              <a:r>
                <a:rPr lang="en-US" sz="1800" spc="107">
                  <a:solidFill>
                    <a:srgbClr val="000000"/>
                  </a:solidFill>
                  <a:latin typeface="DM Sans"/>
                  <a:ea typeface="DM Sans"/>
                  <a:cs typeface="DM Sans"/>
                  <a:sym typeface="DM Sans"/>
                </a:rPr>
                <a:t> (Bloom’s taxonomy (1956), e.g. remembering to creating) ensure depth.</a:t>
              </a:r>
            </a:p>
          </p:txBody>
        </p:sp>
      </p:grpSp>
      <p:grpSp>
        <p:nvGrpSpPr>
          <p:cNvPr id="32" name="Group 32"/>
          <p:cNvGrpSpPr/>
          <p:nvPr/>
        </p:nvGrpSpPr>
        <p:grpSpPr>
          <a:xfrm>
            <a:off x="11776113" y="5664998"/>
            <a:ext cx="6103761" cy="4142801"/>
            <a:chOff x="0" y="0"/>
            <a:chExt cx="8138348" cy="5523735"/>
          </a:xfrm>
        </p:grpSpPr>
        <p:grpSp>
          <p:nvGrpSpPr>
            <p:cNvPr id="33" name="Group 33"/>
            <p:cNvGrpSpPr/>
            <p:nvPr/>
          </p:nvGrpSpPr>
          <p:grpSpPr>
            <a:xfrm>
              <a:off x="0" y="1678940"/>
              <a:ext cx="8138348" cy="3844795"/>
              <a:chOff x="0" y="0"/>
              <a:chExt cx="1270574" cy="600257"/>
            </a:xfrm>
          </p:grpSpPr>
          <p:sp>
            <p:nvSpPr>
              <p:cNvPr id="34" name="Freeform 34"/>
              <p:cNvSpPr/>
              <p:nvPr/>
            </p:nvSpPr>
            <p:spPr>
              <a:xfrm>
                <a:off x="0" y="0"/>
                <a:ext cx="1270574" cy="600257"/>
              </a:xfrm>
              <a:custGeom>
                <a:avLst/>
                <a:gdLst/>
                <a:ahLst/>
                <a:cxnLst/>
                <a:rect l="l" t="t" r="r" b="b"/>
                <a:pathLst>
                  <a:path w="1270574" h="600257">
                    <a:moveTo>
                      <a:pt x="43125" y="0"/>
                    </a:moveTo>
                    <a:lnTo>
                      <a:pt x="1227449" y="0"/>
                    </a:lnTo>
                    <a:cubicBezTo>
                      <a:pt x="1251267" y="0"/>
                      <a:pt x="1270574" y="19308"/>
                      <a:pt x="1270574" y="43125"/>
                    </a:cubicBezTo>
                    <a:lnTo>
                      <a:pt x="1270574" y="557132"/>
                    </a:lnTo>
                    <a:cubicBezTo>
                      <a:pt x="1270574" y="580949"/>
                      <a:pt x="1251267" y="600257"/>
                      <a:pt x="1227449" y="600257"/>
                    </a:cubicBezTo>
                    <a:lnTo>
                      <a:pt x="43125" y="600257"/>
                    </a:lnTo>
                    <a:cubicBezTo>
                      <a:pt x="19308" y="600257"/>
                      <a:pt x="0" y="580949"/>
                      <a:pt x="0" y="557132"/>
                    </a:cubicBezTo>
                    <a:lnTo>
                      <a:pt x="0" y="43125"/>
                    </a:lnTo>
                    <a:cubicBezTo>
                      <a:pt x="0" y="19308"/>
                      <a:pt x="19308" y="0"/>
                      <a:pt x="43125" y="0"/>
                    </a:cubicBezTo>
                    <a:close/>
                  </a:path>
                </a:pathLst>
              </a:custGeom>
              <a:solidFill>
                <a:srgbClr val="8AB7E2"/>
              </a:solidFill>
              <a:ln w="19050" cap="rnd">
                <a:solidFill>
                  <a:srgbClr val="000000"/>
                </a:solidFill>
                <a:prstDash val="solid"/>
                <a:round/>
              </a:ln>
            </p:spPr>
          </p:sp>
          <p:sp>
            <p:nvSpPr>
              <p:cNvPr id="35" name="TextBox 35"/>
              <p:cNvSpPr txBox="1"/>
              <p:nvPr/>
            </p:nvSpPr>
            <p:spPr>
              <a:xfrm>
                <a:off x="0" y="-38100"/>
                <a:ext cx="1270574" cy="638357"/>
              </a:xfrm>
              <a:prstGeom prst="rect">
                <a:avLst/>
              </a:prstGeom>
            </p:spPr>
            <p:txBody>
              <a:bodyPr lIns="50800" tIns="50800" rIns="50800" bIns="50800" rtlCol="0" anchor="ctr"/>
              <a:lstStyle/>
              <a:p>
                <a:pPr algn="ctr">
                  <a:lnSpc>
                    <a:spcPts val="2659"/>
                  </a:lnSpc>
                </a:pPr>
                <a:endParaRPr/>
              </a:p>
            </p:txBody>
          </p:sp>
        </p:grpSp>
        <p:sp>
          <p:nvSpPr>
            <p:cNvPr id="36" name="TextBox 36"/>
            <p:cNvSpPr txBox="1"/>
            <p:nvPr/>
          </p:nvSpPr>
          <p:spPr>
            <a:xfrm>
              <a:off x="1550644" y="66675"/>
              <a:ext cx="4861866" cy="1612265"/>
            </a:xfrm>
            <a:prstGeom prst="rect">
              <a:avLst/>
            </a:prstGeom>
          </p:spPr>
          <p:txBody>
            <a:bodyPr lIns="0" tIns="0" rIns="0" bIns="0" rtlCol="0" anchor="t">
              <a:spAutoFit/>
            </a:bodyPr>
            <a:lstStyle/>
            <a:p>
              <a:pPr algn="ctr">
                <a:lnSpc>
                  <a:spcPts val="4634"/>
                </a:lnSpc>
              </a:pPr>
              <a:r>
                <a:rPr lang="en-US" sz="4499" b="1">
                  <a:solidFill>
                    <a:srgbClr val="000000"/>
                  </a:solidFill>
                  <a:latin typeface="DM Sans Bold"/>
                  <a:ea typeface="DM Sans Bold"/>
                  <a:cs typeface="DM Sans Bold"/>
                  <a:sym typeface="DM Sans Bold"/>
                </a:rPr>
                <a:t>Supporting learners</a:t>
              </a:r>
            </a:p>
          </p:txBody>
        </p:sp>
        <p:sp>
          <p:nvSpPr>
            <p:cNvPr id="37" name="TextBox 37"/>
            <p:cNvSpPr txBox="1"/>
            <p:nvPr/>
          </p:nvSpPr>
          <p:spPr>
            <a:xfrm>
              <a:off x="248021" y="1970022"/>
              <a:ext cx="7642307" cy="3234055"/>
            </a:xfrm>
            <a:prstGeom prst="rect">
              <a:avLst/>
            </a:prstGeom>
          </p:spPr>
          <p:txBody>
            <a:bodyPr lIns="0" tIns="0" rIns="0" bIns="0" rtlCol="0" anchor="t">
              <a:spAutoFit/>
            </a:bodyPr>
            <a:lstStyle/>
            <a:p>
              <a:pPr marL="388620" lvl="1" indent="-194310" algn="l">
                <a:lnSpc>
                  <a:spcPts val="2430"/>
                </a:lnSpc>
                <a:buFont typeface="Arial"/>
                <a:buChar char="•"/>
              </a:pPr>
              <a:r>
                <a:rPr lang="en-US" sz="1800" b="1" spc="107">
                  <a:solidFill>
                    <a:srgbClr val="000000"/>
                  </a:solidFill>
                  <a:latin typeface="DM Sans Bold"/>
                  <a:ea typeface="DM Sans Bold"/>
                  <a:cs typeface="DM Sans Bold"/>
                  <a:sym typeface="DM Sans Bold"/>
                </a:rPr>
                <a:t>Scaffolding each individua</a:t>
              </a:r>
              <a:r>
                <a:rPr lang="en-US" sz="1800" spc="107">
                  <a:solidFill>
                    <a:srgbClr val="000000"/>
                  </a:solidFill>
                  <a:latin typeface="DM Sans"/>
                  <a:ea typeface="DM Sans"/>
                  <a:cs typeface="DM Sans"/>
                  <a:sym typeface="DM Sans"/>
                </a:rPr>
                <a:t>l to learn within their optimal ZPD,  with support going confidence for independence (Vygotsky, 1978. Tharp and Gallimore, 1988).</a:t>
              </a:r>
            </a:p>
            <a:p>
              <a:pPr algn="l">
                <a:lnSpc>
                  <a:spcPts val="2430"/>
                </a:lnSpc>
                <a:spcBef>
                  <a:spcPct val="0"/>
                </a:spcBef>
              </a:pPr>
              <a:endParaRPr lang="en-US" sz="1800" spc="107">
                <a:solidFill>
                  <a:srgbClr val="000000"/>
                </a:solidFill>
                <a:latin typeface="DM Sans"/>
                <a:ea typeface="DM Sans"/>
                <a:cs typeface="DM Sans"/>
                <a:sym typeface="DM Sans"/>
              </a:endParaRPr>
            </a:p>
            <a:p>
              <a:pPr marL="388620" lvl="1" indent="-194310" algn="l">
                <a:lnSpc>
                  <a:spcPts val="2430"/>
                </a:lnSpc>
                <a:spcBef>
                  <a:spcPct val="0"/>
                </a:spcBef>
                <a:buFont typeface="Arial"/>
                <a:buChar char="•"/>
              </a:pPr>
              <a:r>
                <a:rPr lang="en-US" sz="1800" b="1" u="none" spc="107">
                  <a:solidFill>
                    <a:srgbClr val="000000"/>
                  </a:solidFill>
                  <a:latin typeface="DM Sans Bold"/>
                  <a:ea typeface="DM Sans Bold"/>
                  <a:cs typeface="DM Sans Bold"/>
                  <a:sym typeface="DM Sans Bold"/>
                </a:rPr>
                <a:t>Prevent over reliance on ability grouping</a:t>
              </a:r>
              <a:r>
                <a:rPr lang="en-US" sz="1800" u="none" spc="107">
                  <a:solidFill>
                    <a:srgbClr val="000000"/>
                  </a:solidFill>
                  <a:latin typeface="DM Sans"/>
                  <a:ea typeface="DM Sans"/>
                  <a:cs typeface="DM Sans"/>
                  <a:sym typeface="DM Sans"/>
                </a:rPr>
                <a:t>, blocking peer support and shared ambition key to ZPD (Boaler, 2008).</a:t>
              </a:r>
            </a:p>
          </p:txBody>
        </p:sp>
      </p:grpSp>
      <p:grpSp>
        <p:nvGrpSpPr>
          <p:cNvPr id="38" name="Group 38"/>
          <p:cNvGrpSpPr/>
          <p:nvPr/>
        </p:nvGrpSpPr>
        <p:grpSpPr>
          <a:xfrm>
            <a:off x="7219734" y="4501975"/>
            <a:ext cx="3848531" cy="3848531"/>
            <a:chOff x="0" y="0"/>
            <a:chExt cx="812800" cy="812800"/>
          </a:xfrm>
        </p:grpSpPr>
        <p:sp>
          <p:nvSpPr>
            <p:cNvPr id="39" name="Freeform 39"/>
            <p:cNvSpPr/>
            <p:nvPr/>
          </p:nvSpPr>
          <p:spPr>
            <a:xfrm>
              <a:off x="0" y="0"/>
              <a:ext cx="812800" cy="812800"/>
            </a:xfrm>
            <a:custGeom>
              <a:avLst/>
              <a:gdLst/>
              <a:ahLst/>
              <a:cxnLst/>
              <a:rect l="l" t="t" r="r" b="b"/>
              <a:pathLst>
                <a:path w="812800" h="812800">
                  <a:moveTo>
                    <a:pt x="406400" y="0"/>
                  </a:moveTo>
                  <a:lnTo>
                    <a:pt x="812800" y="406400"/>
                  </a:lnTo>
                  <a:lnTo>
                    <a:pt x="406400" y="812800"/>
                  </a:lnTo>
                  <a:lnTo>
                    <a:pt x="0" y="406400"/>
                  </a:lnTo>
                  <a:lnTo>
                    <a:pt x="406400" y="0"/>
                  </a:lnTo>
                  <a:close/>
                </a:path>
              </a:pathLst>
            </a:custGeom>
            <a:solidFill>
              <a:srgbClr val="8AB7E2"/>
            </a:solidFill>
          </p:spPr>
        </p:sp>
        <p:sp>
          <p:nvSpPr>
            <p:cNvPr id="40" name="TextBox 40"/>
            <p:cNvSpPr txBox="1"/>
            <p:nvPr/>
          </p:nvSpPr>
          <p:spPr>
            <a:xfrm>
              <a:off x="139700" y="101600"/>
              <a:ext cx="533400" cy="571500"/>
            </a:xfrm>
            <a:prstGeom prst="rect">
              <a:avLst/>
            </a:prstGeom>
          </p:spPr>
          <p:txBody>
            <a:bodyPr lIns="63350" tIns="63350" rIns="63350" bIns="63350" rtlCol="0" anchor="ctr"/>
            <a:lstStyle/>
            <a:p>
              <a:pPr algn="ctr">
                <a:lnSpc>
                  <a:spcPts val="2660"/>
                </a:lnSpc>
              </a:pPr>
              <a:endParaRPr/>
            </a:p>
          </p:txBody>
        </p:sp>
      </p:grpSp>
      <p:sp>
        <p:nvSpPr>
          <p:cNvPr id="41" name="TextBox 41"/>
          <p:cNvSpPr txBox="1"/>
          <p:nvPr/>
        </p:nvSpPr>
        <p:spPr>
          <a:xfrm>
            <a:off x="6933550" y="5629284"/>
            <a:ext cx="4420900" cy="1895848"/>
          </a:xfrm>
          <a:prstGeom prst="rect">
            <a:avLst/>
          </a:prstGeom>
        </p:spPr>
        <p:txBody>
          <a:bodyPr lIns="0" tIns="0" rIns="0" bIns="0" rtlCol="0" anchor="t">
            <a:spAutoFit/>
          </a:bodyPr>
          <a:lstStyle/>
          <a:p>
            <a:pPr algn="ctr">
              <a:lnSpc>
                <a:spcPts val="3030"/>
              </a:lnSpc>
              <a:spcBef>
                <a:spcPct val="0"/>
              </a:spcBef>
            </a:pPr>
            <a:r>
              <a:rPr lang="en-US" sz="2244" spc="134">
                <a:solidFill>
                  <a:srgbClr val="000000"/>
                </a:solidFill>
                <a:latin typeface="DM Sans"/>
                <a:ea typeface="DM Sans"/>
                <a:cs typeface="DM Sans"/>
                <a:sym typeface="DM Sans"/>
              </a:rPr>
              <a:t>“Varied approaches to what students need to learn, how they will learn it, and how they will show what they have learned.”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5353489" y="8540136"/>
            <a:ext cx="4602314" cy="3618569"/>
          </a:xfrm>
          <a:custGeom>
            <a:avLst/>
            <a:gdLst/>
            <a:ahLst/>
            <a:cxnLst/>
            <a:rect l="l" t="t" r="r" b="b"/>
            <a:pathLst>
              <a:path w="4602314" h="3618569">
                <a:moveTo>
                  <a:pt x="0" y="0"/>
                </a:moveTo>
                <a:lnTo>
                  <a:pt x="4602314" y="0"/>
                </a:lnTo>
                <a:lnTo>
                  <a:pt x="4602314" y="3618570"/>
                </a:lnTo>
                <a:lnTo>
                  <a:pt x="0" y="3618570"/>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160835" y="-1348026"/>
            <a:ext cx="4899948" cy="3068592"/>
          </a:xfrm>
          <a:custGeom>
            <a:avLst/>
            <a:gdLst/>
            <a:ahLst/>
            <a:cxnLst/>
            <a:rect l="l" t="t" r="r" b="b"/>
            <a:pathLst>
              <a:path w="4899948" h="3068592">
                <a:moveTo>
                  <a:pt x="0" y="0"/>
                </a:moveTo>
                <a:lnTo>
                  <a:pt x="4899948" y="0"/>
                </a:lnTo>
                <a:lnTo>
                  <a:pt x="4899948" y="3068593"/>
                </a:lnTo>
                <a:lnTo>
                  <a:pt x="0" y="3068593"/>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9144000" y="9258300"/>
            <a:ext cx="4076270" cy="2863579"/>
          </a:xfrm>
          <a:custGeom>
            <a:avLst/>
            <a:gdLst/>
            <a:ahLst/>
            <a:cxnLst/>
            <a:rect l="l" t="t" r="r" b="b"/>
            <a:pathLst>
              <a:path w="4076270" h="2863579">
                <a:moveTo>
                  <a:pt x="0" y="0"/>
                </a:moveTo>
                <a:lnTo>
                  <a:pt x="4076270" y="0"/>
                </a:lnTo>
                <a:lnTo>
                  <a:pt x="4076270" y="2863579"/>
                </a:lnTo>
                <a:lnTo>
                  <a:pt x="0" y="2863579"/>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5003948" y="-1890601"/>
            <a:ext cx="2892762" cy="2919301"/>
          </a:xfrm>
          <a:custGeom>
            <a:avLst/>
            <a:gdLst/>
            <a:ahLst/>
            <a:cxnLst/>
            <a:rect l="l" t="t" r="r" b="b"/>
            <a:pathLst>
              <a:path w="2892762" h="2919301">
                <a:moveTo>
                  <a:pt x="0" y="0"/>
                </a:moveTo>
                <a:lnTo>
                  <a:pt x="2892762" y="0"/>
                </a:lnTo>
                <a:lnTo>
                  <a:pt x="2892762" y="2919301"/>
                </a:lnTo>
                <a:lnTo>
                  <a:pt x="0" y="2919301"/>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Freeform 6"/>
          <p:cNvSpPr/>
          <p:nvPr/>
        </p:nvSpPr>
        <p:spPr>
          <a:xfrm rot="-5282649">
            <a:off x="16004285" y="265374"/>
            <a:ext cx="4017207" cy="1370872"/>
          </a:xfrm>
          <a:custGeom>
            <a:avLst/>
            <a:gdLst/>
            <a:ahLst/>
            <a:cxnLst/>
            <a:rect l="l" t="t" r="r" b="b"/>
            <a:pathLst>
              <a:path w="4017207" h="1370872">
                <a:moveTo>
                  <a:pt x="0" y="0"/>
                </a:moveTo>
                <a:lnTo>
                  <a:pt x="4017207" y="0"/>
                </a:lnTo>
                <a:lnTo>
                  <a:pt x="4017207" y="1370872"/>
                </a:lnTo>
                <a:lnTo>
                  <a:pt x="0" y="137087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7" name="Freeform 7"/>
          <p:cNvSpPr/>
          <p:nvPr/>
        </p:nvSpPr>
        <p:spPr>
          <a:xfrm>
            <a:off x="10280611" y="3354705"/>
            <a:ext cx="6472511" cy="4441761"/>
          </a:xfrm>
          <a:custGeom>
            <a:avLst/>
            <a:gdLst/>
            <a:ahLst/>
            <a:cxnLst/>
            <a:rect l="l" t="t" r="r" b="b"/>
            <a:pathLst>
              <a:path w="6472511" h="4441761">
                <a:moveTo>
                  <a:pt x="0" y="0"/>
                </a:moveTo>
                <a:lnTo>
                  <a:pt x="6472511" y="0"/>
                </a:lnTo>
                <a:lnTo>
                  <a:pt x="6472511" y="4441761"/>
                </a:lnTo>
                <a:lnTo>
                  <a:pt x="0" y="4441761"/>
                </a:lnTo>
                <a:lnTo>
                  <a:pt x="0" y="0"/>
                </a:lnTo>
                <a:close/>
              </a:path>
            </a:pathLst>
          </a:custGeom>
          <a:blipFill>
            <a:blip r:embed="rId12"/>
            <a:stretch>
              <a:fillRect/>
            </a:stretch>
          </a:blipFill>
        </p:spPr>
      </p:sp>
      <p:sp>
        <p:nvSpPr>
          <p:cNvPr id="8" name="TextBox 8"/>
          <p:cNvSpPr txBox="1"/>
          <p:nvPr/>
        </p:nvSpPr>
        <p:spPr>
          <a:xfrm>
            <a:off x="1436429" y="1756410"/>
            <a:ext cx="10139612" cy="3387090"/>
          </a:xfrm>
          <a:prstGeom prst="rect">
            <a:avLst/>
          </a:prstGeom>
        </p:spPr>
        <p:txBody>
          <a:bodyPr lIns="0" tIns="0" rIns="0" bIns="0" rtlCol="0" anchor="t">
            <a:spAutoFit/>
          </a:bodyPr>
          <a:lstStyle/>
          <a:p>
            <a:pPr algn="l">
              <a:lnSpc>
                <a:spcPts val="8730"/>
              </a:lnSpc>
            </a:pPr>
            <a:r>
              <a:rPr lang="en-US" sz="9000" b="1">
                <a:solidFill>
                  <a:srgbClr val="000000"/>
                </a:solidFill>
                <a:latin typeface="DM Sans Bold"/>
                <a:ea typeface="DM Sans Bold"/>
                <a:cs typeface="DM Sans Bold"/>
                <a:sym typeface="DM Sans Bold"/>
              </a:rPr>
              <a:t>Exploiting subject disciplines in AoLEs</a:t>
            </a:r>
          </a:p>
        </p:txBody>
      </p:sp>
      <p:sp>
        <p:nvSpPr>
          <p:cNvPr id="9" name="TextBox 9"/>
          <p:cNvSpPr txBox="1"/>
          <p:nvPr/>
        </p:nvSpPr>
        <p:spPr>
          <a:xfrm>
            <a:off x="1436429" y="5333832"/>
            <a:ext cx="7707571" cy="2924175"/>
          </a:xfrm>
          <a:prstGeom prst="rect">
            <a:avLst/>
          </a:prstGeom>
        </p:spPr>
        <p:txBody>
          <a:bodyPr lIns="0" tIns="0" rIns="0" bIns="0" rtlCol="0" anchor="t">
            <a:spAutoFit/>
          </a:bodyPr>
          <a:lstStyle/>
          <a:p>
            <a:pPr marL="0" lvl="0" indent="0" algn="ctr">
              <a:lnSpc>
                <a:spcPts val="3374"/>
              </a:lnSpc>
              <a:spcBef>
                <a:spcPct val="0"/>
              </a:spcBef>
            </a:pPr>
            <a:r>
              <a:rPr lang="en-US" sz="2499" spc="149">
                <a:solidFill>
                  <a:srgbClr val="000000"/>
                </a:solidFill>
                <a:latin typeface="DM Sans"/>
                <a:ea typeface="DM Sans"/>
                <a:cs typeface="DM Sans"/>
                <a:sym typeface="DM Sans"/>
              </a:rPr>
              <a:t>Using</a:t>
            </a:r>
            <a:r>
              <a:rPr lang="en-US" sz="2499" u="none" spc="149">
                <a:solidFill>
                  <a:srgbClr val="000000"/>
                </a:solidFill>
                <a:latin typeface="DM Sans"/>
                <a:ea typeface="DM Sans"/>
                <a:cs typeface="DM Sans"/>
                <a:sym typeface="DM Sans"/>
              </a:rPr>
              <a:t> knowledge of pedagogies and disciplines across subject content, AoLEs and cross-curricular themes in real-life application across the Four Purposes to expose learners to a variety of learning opportunities.</a:t>
            </a:r>
          </a:p>
          <a:p>
            <a:pPr marL="0" lvl="0" indent="0" algn="ctr">
              <a:lnSpc>
                <a:spcPts val="3374"/>
              </a:lnSpc>
              <a:spcBef>
                <a:spcPct val="0"/>
              </a:spcBef>
            </a:pPr>
            <a:endParaRPr lang="en-US" sz="2499" u="none" spc="149">
              <a:solidFill>
                <a:srgbClr val="000000"/>
              </a:solidFill>
              <a:latin typeface="DM Sans"/>
              <a:ea typeface="DM Sans"/>
              <a:cs typeface="DM Sans"/>
              <a:sym typeface="DM Sans"/>
            </a:endParaRPr>
          </a:p>
        </p:txBody>
      </p:sp>
      <p:sp>
        <p:nvSpPr>
          <p:cNvPr id="10" name="TextBox 10"/>
          <p:cNvSpPr txBox="1"/>
          <p:nvPr/>
        </p:nvSpPr>
        <p:spPr>
          <a:xfrm>
            <a:off x="2737961" y="8115132"/>
            <a:ext cx="5104507" cy="257175"/>
          </a:xfrm>
          <a:prstGeom prst="rect">
            <a:avLst/>
          </a:prstGeom>
        </p:spPr>
        <p:txBody>
          <a:bodyPr lIns="0" tIns="0" rIns="0" bIns="0" rtlCol="0" anchor="t">
            <a:spAutoFit/>
          </a:bodyPr>
          <a:lstStyle/>
          <a:p>
            <a:pPr algn="ctr">
              <a:lnSpc>
                <a:spcPts val="2100"/>
              </a:lnSpc>
              <a:spcBef>
                <a:spcPct val="0"/>
              </a:spcBef>
            </a:pPr>
            <a:r>
              <a:rPr lang="en-US" sz="1500">
                <a:solidFill>
                  <a:srgbClr val="000000"/>
                </a:solidFill>
                <a:latin typeface="Open Sans Light"/>
                <a:ea typeface="Open Sans Light"/>
                <a:cs typeface="Open Sans Light"/>
                <a:sym typeface="Open Sans Light"/>
              </a:rPr>
              <a:t>Professional Teaching Standards (Welsh Government, 2017)</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AutoShape 2"/>
          <p:cNvSpPr/>
          <p:nvPr/>
        </p:nvSpPr>
        <p:spPr>
          <a:xfrm flipV="1">
            <a:off x="-1940763" y="-980533"/>
            <a:ext cx="22144197" cy="12337638"/>
          </a:xfrm>
          <a:prstGeom prst="line">
            <a:avLst/>
          </a:prstGeom>
          <a:ln w="28575" cap="flat">
            <a:solidFill>
              <a:srgbClr val="000000"/>
            </a:solidFill>
            <a:prstDash val="solid"/>
            <a:headEnd type="none" w="sm" len="sm"/>
            <a:tailEnd type="none" w="sm" len="sm"/>
          </a:ln>
        </p:spPr>
      </p:sp>
      <p:grpSp>
        <p:nvGrpSpPr>
          <p:cNvPr id="3" name="Group 3"/>
          <p:cNvGrpSpPr/>
          <p:nvPr/>
        </p:nvGrpSpPr>
        <p:grpSpPr>
          <a:xfrm rot="958765">
            <a:off x="13266947" y="2489803"/>
            <a:ext cx="502056" cy="50205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5" name="TextBox 5"/>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sp>
        <p:nvSpPr>
          <p:cNvPr id="6" name="TextBox 6"/>
          <p:cNvSpPr txBox="1"/>
          <p:nvPr/>
        </p:nvSpPr>
        <p:spPr>
          <a:xfrm>
            <a:off x="9266055" y="1253251"/>
            <a:ext cx="425191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Integrating AoLEs</a:t>
            </a:r>
          </a:p>
        </p:txBody>
      </p:sp>
      <p:sp>
        <p:nvSpPr>
          <p:cNvPr id="7" name="Freeform 7"/>
          <p:cNvSpPr/>
          <p:nvPr/>
        </p:nvSpPr>
        <p:spPr>
          <a:xfrm>
            <a:off x="-1293510" y="8960333"/>
            <a:ext cx="3511752" cy="2396771"/>
          </a:xfrm>
          <a:custGeom>
            <a:avLst/>
            <a:gdLst/>
            <a:ahLst/>
            <a:cxnLst/>
            <a:rect l="l" t="t" r="r" b="b"/>
            <a:pathLst>
              <a:path w="3511752" h="2396771">
                <a:moveTo>
                  <a:pt x="0" y="0"/>
                </a:moveTo>
                <a:lnTo>
                  <a:pt x="3511753" y="0"/>
                </a:lnTo>
                <a:lnTo>
                  <a:pt x="3511753" y="2396771"/>
                </a:lnTo>
                <a:lnTo>
                  <a:pt x="0" y="23967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Freeform 8"/>
          <p:cNvSpPr/>
          <p:nvPr/>
        </p:nvSpPr>
        <p:spPr>
          <a:xfrm>
            <a:off x="15262955" y="8864586"/>
            <a:ext cx="4602314" cy="3618569"/>
          </a:xfrm>
          <a:custGeom>
            <a:avLst/>
            <a:gdLst/>
            <a:ahLst/>
            <a:cxnLst/>
            <a:rect l="l" t="t" r="r" b="b"/>
            <a:pathLst>
              <a:path w="4602314" h="3618569">
                <a:moveTo>
                  <a:pt x="0" y="0"/>
                </a:moveTo>
                <a:lnTo>
                  <a:pt x="4602314" y="0"/>
                </a:lnTo>
                <a:lnTo>
                  <a:pt x="4602314" y="3618569"/>
                </a:lnTo>
                <a:lnTo>
                  <a:pt x="0" y="361856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9" name="Freeform 9"/>
          <p:cNvSpPr/>
          <p:nvPr/>
        </p:nvSpPr>
        <p:spPr>
          <a:xfrm>
            <a:off x="-674156" y="-1322787"/>
            <a:ext cx="4224468" cy="2645573"/>
          </a:xfrm>
          <a:custGeom>
            <a:avLst/>
            <a:gdLst/>
            <a:ahLst/>
            <a:cxnLst/>
            <a:rect l="l" t="t" r="r" b="b"/>
            <a:pathLst>
              <a:path w="4224468" h="2645573">
                <a:moveTo>
                  <a:pt x="0" y="0"/>
                </a:moveTo>
                <a:lnTo>
                  <a:pt x="4224468" y="0"/>
                </a:lnTo>
                <a:lnTo>
                  <a:pt x="4224468" y="2645574"/>
                </a:lnTo>
                <a:lnTo>
                  <a:pt x="0" y="26455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10" name="Freeform 10"/>
          <p:cNvSpPr/>
          <p:nvPr/>
        </p:nvSpPr>
        <p:spPr>
          <a:xfrm>
            <a:off x="11101574" y="9560661"/>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1" name="Freeform 11"/>
          <p:cNvSpPr/>
          <p:nvPr/>
        </p:nvSpPr>
        <p:spPr>
          <a:xfrm>
            <a:off x="11524325" y="-3086100"/>
            <a:ext cx="5493058" cy="4114800"/>
          </a:xfrm>
          <a:custGeom>
            <a:avLst/>
            <a:gdLst/>
            <a:ahLst/>
            <a:cxnLst/>
            <a:rect l="l" t="t" r="r" b="b"/>
            <a:pathLst>
              <a:path w="5493058" h="4114800">
                <a:moveTo>
                  <a:pt x="0" y="0"/>
                </a:moveTo>
                <a:lnTo>
                  <a:pt x="5493058" y="0"/>
                </a:lnTo>
                <a:lnTo>
                  <a:pt x="5493058"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12" name="Freeform 12"/>
          <p:cNvSpPr/>
          <p:nvPr/>
        </p:nvSpPr>
        <p:spPr>
          <a:xfrm rot="-5400000">
            <a:off x="4745771" y="-1877331"/>
            <a:ext cx="2892762" cy="2919301"/>
          </a:xfrm>
          <a:custGeom>
            <a:avLst/>
            <a:gdLst/>
            <a:ahLst/>
            <a:cxnLst/>
            <a:rect l="l" t="t" r="r" b="b"/>
            <a:pathLst>
              <a:path w="2892762" h="2919301">
                <a:moveTo>
                  <a:pt x="0" y="0"/>
                </a:moveTo>
                <a:lnTo>
                  <a:pt x="2892761" y="0"/>
                </a:lnTo>
                <a:lnTo>
                  <a:pt x="2892761" y="2919301"/>
                </a:lnTo>
                <a:lnTo>
                  <a:pt x="0" y="2919301"/>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sp>
      <p:sp>
        <p:nvSpPr>
          <p:cNvPr id="13" name="Freeform 13"/>
          <p:cNvSpPr/>
          <p:nvPr/>
        </p:nvSpPr>
        <p:spPr>
          <a:xfrm rot="-854286">
            <a:off x="-1687012" y="5451657"/>
            <a:ext cx="2587020" cy="2386526"/>
          </a:xfrm>
          <a:custGeom>
            <a:avLst/>
            <a:gdLst/>
            <a:ahLst/>
            <a:cxnLst/>
            <a:rect l="l" t="t" r="r" b="b"/>
            <a:pathLst>
              <a:path w="2587020" h="2386526">
                <a:moveTo>
                  <a:pt x="0" y="0"/>
                </a:moveTo>
                <a:lnTo>
                  <a:pt x="2587020" y="0"/>
                </a:lnTo>
                <a:lnTo>
                  <a:pt x="2587020" y="2386525"/>
                </a:lnTo>
                <a:lnTo>
                  <a:pt x="0" y="2386525"/>
                </a:lnTo>
                <a:lnTo>
                  <a:pt x="0" y="0"/>
                </a:lnTo>
                <a:close/>
              </a:path>
            </a:pathLst>
          </a:custGeom>
          <a:blipFill>
            <a:blip r:embed="rId14">
              <a:extLst>
                <a:ext uri="{96DAC541-7B7A-43D3-8B79-37D633B846F1}">
                  <asvg:svgBlip xmlns:asvg="http://schemas.microsoft.com/office/drawing/2016/SVG/main" r:embed="rId15"/>
                </a:ext>
              </a:extLst>
            </a:blip>
            <a:stretch>
              <a:fillRect/>
            </a:stretch>
          </a:blipFill>
          <a:ln cap="sq">
            <a:noFill/>
            <a:prstDash val="solid"/>
            <a:miter/>
          </a:ln>
        </p:spPr>
      </p:sp>
      <p:sp>
        <p:nvSpPr>
          <p:cNvPr id="14" name="Freeform 14"/>
          <p:cNvSpPr/>
          <p:nvPr/>
        </p:nvSpPr>
        <p:spPr>
          <a:xfrm>
            <a:off x="17164426" y="0"/>
            <a:ext cx="1996345" cy="2149497"/>
          </a:xfrm>
          <a:custGeom>
            <a:avLst/>
            <a:gdLst/>
            <a:ahLst/>
            <a:cxnLst/>
            <a:rect l="l" t="t" r="r" b="b"/>
            <a:pathLst>
              <a:path w="1996345" h="2149497">
                <a:moveTo>
                  <a:pt x="0" y="0"/>
                </a:moveTo>
                <a:lnTo>
                  <a:pt x="1996345" y="0"/>
                </a:lnTo>
                <a:lnTo>
                  <a:pt x="1996345" y="2149497"/>
                </a:lnTo>
                <a:lnTo>
                  <a:pt x="0" y="2149497"/>
                </a:lnTo>
                <a:lnTo>
                  <a:pt x="0" y="0"/>
                </a:lnTo>
                <a:close/>
              </a:path>
            </a:pathLst>
          </a:custGeom>
          <a:blipFill>
            <a:blip r:embed="rId16">
              <a:extLst>
                <a:ext uri="{96DAC541-7B7A-43D3-8B79-37D633B846F1}">
                  <asvg:svgBlip xmlns:asvg="http://schemas.microsoft.com/office/drawing/2016/SVG/main" r:embed="rId17"/>
                </a:ext>
              </a:extLst>
            </a:blip>
            <a:stretch>
              <a:fillRect/>
            </a:stretch>
          </a:blipFill>
          <a:ln cap="sq">
            <a:noFill/>
            <a:prstDash val="solid"/>
            <a:miter/>
          </a:ln>
        </p:spPr>
      </p:sp>
      <p:grpSp>
        <p:nvGrpSpPr>
          <p:cNvPr id="15" name="Group 15"/>
          <p:cNvGrpSpPr/>
          <p:nvPr/>
        </p:nvGrpSpPr>
        <p:grpSpPr>
          <a:xfrm rot="972588">
            <a:off x="8912022" y="4919142"/>
            <a:ext cx="502056" cy="502056"/>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17" name="TextBox 17"/>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grpSp>
        <p:nvGrpSpPr>
          <p:cNvPr id="18" name="Group 18"/>
          <p:cNvGrpSpPr/>
          <p:nvPr/>
        </p:nvGrpSpPr>
        <p:grpSpPr>
          <a:xfrm rot="953828">
            <a:off x="4481473" y="7393607"/>
            <a:ext cx="502056" cy="502056"/>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lnTo>
                    <a:pt x="535715" y="277085"/>
                  </a:lnTo>
                  <a:lnTo>
                    <a:pt x="812800" y="406400"/>
                  </a:lnTo>
                  <a:lnTo>
                    <a:pt x="535715" y="535715"/>
                  </a:lnTo>
                  <a:lnTo>
                    <a:pt x="406400" y="812800"/>
                  </a:lnTo>
                  <a:lnTo>
                    <a:pt x="277085" y="535715"/>
                  </a:lnTo>
                  <a:lnTo>
                    <a:pt x="0" y="406400"/>
                  </a:lnTo>
                  <a:lnTo>
                    <a:pt x="277085" y="277085"/>
                  </a:lnTo>
                  <a:lnTo>
                    <a:pt x="406400" y="0"/>
                  </a:lnTo>
                  <a:close/>
                </a:path>
              </a:pathLst>
            </a:custGeom>
            <a:solidFill>
              <a:srgbClr val="000000"/>
            </a:solidFill>
            <a:ln cap="sq">
              <a:noFill/>
              <a:prstDash val="solid"/>
              <a:miter/>
            </a:ln>
          </p:spPr>
        </p:sp>
        <p:sp>
          <p:nvSpPr>
            <p:cNvPr id="20" name="TextBox 20"/>
            <p:cNvSpPr txBox="1"/>
            <p:nvPr/>
          </p:nvSpPr>
          <p:spPr>
            <a:xfrm>
              <a:off x="190500" y="219075"/>
              <a:ext cx="431800" cy="403225"/>
            </a:xfrm>
            <a:prstGeom prst="rect">
              <a:avLst/>
            </a:prstGeom>
          </p:spPr>
          <p:txBody>
            <a:bodyPr lIns="50800" tIns="50800" rIns="50800" bIns="50800" rtlCol="0" anchor="ctr"/>
            <a:lstStyle/>
            <a:p>
              <a:pPr marL="0" lvl="0" indent="0" algn="ctr">
                <a:lnSpc>
                  <a:spcPts val="2266"/>
                </a:lnSpc>
                <a:spcBef>
                  <a:spcPct val="0"/>
                </a:spcBef>
              </a:pPr>
              <a:endParaRPr/>
            </a:p>
          </p:txBody>
        </p:sp>
      </p:grpSp>
      <p:sp>
        <p:nvSpPr>
          <p:cNvPr id="21" name="TextBox 21"/>
          <p:cNvSpPr txBox="1"/>
          <p:nvPr/>
        </p:nvSpPr>
        <p:spPr>
          <a:xfrm>
            <a:off x="5328761" y="3627847"/>
            <a:ext cx="383428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Understanding disciplines</a:t>
            </a:r>
          </a:p>
        </p:txBody>
      </p:sp>
      <p:sp>
        <p:nvSpPr>
          <p:cNvPr id="22" name="TextBox 22"/>
          <p:cNvSpPr txBox="1"/>
          <p:nvPr/>
        </p:nvSpPr>
        <p:spPr>
          <a:xfrm>
            <a:off x="1438078" y="6144540"/>
            <a:ext cx="3336759" cy="1057910"/>
          </a:xfrm>
          <a:prstGeom prst="rect">
            <a:avLst/>
          </a:prstGeom>
        </p:spPr>
        <p:txBody>
          <a:bodyPr lIns="0" tIns="0" rIns="0" bIns="0" rtlCol="0" anchor="t">
            <a:spAutoFit/>
          </a:bodyPr>
          <a:lstStyle/>
          <a:p>
            <a:pPr algn="r">
              <a:lnSpc>
                <a:spcPts val="4119"/>
              </a:lnSpc>
            </a:pPr>
            <a:r>
              <a:rPr lang="en-US" sz="3999" b="1">
                <a:solidFill>
                  <a:srgbClr val="000000"/>
                </a:solidFill>
                <a:latin typeface="DM Sans Bold"/>
                <a:ea typeface="DM Sans Bold"/>
                <a:cs typeface="DM Sans Bold"/>
                <a:sym typeface="DM Sans Bold"/>
              </a:rPr>
              <a:t>Authentic experiences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8309491" y="9366522"/>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7259300" y="7433853"/>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rot="-10800000">
            <a:off x="14827993" y="-1392447"/>
            <a:ext cx="4017146" cy="3158481"/>
          </a:xfrm>
          <a:custGeom>
            <a:avLst/>
            <a:gdLst/>
            <a:ahLst/>
            <a:cxnLst/>
            <a:rect l="l" t="t" r="r" b="b"/>
            <a:pathLst>
              <a:path w="4017146" h="3158481">
                <a:moveTo>
                  <a:pt x="0" y="0"/>
                </a:moveTo>
                <a:lnTo>
                  <a:pt x="4017147" y="0"/>
                </a:lnTo>
                <a:lnTo>
                  <a:pt x="4017147" y="3158481"/>
                </a:lnTo>
                <a:lnTo>
                  <a:pt x="0" y="3158481"/>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2192117" y="-1616873"/>
            <a:ext cx="4224468" cy="2645573"/>
          </a:xfrm>
          <a:custGeom>
            <a:avLst/>
            <a:gdLst/>
            <a:ahLst/>
            <a:cxnLst/>
            <a:rect l="l" t="t" r="r" b="b"/>
            <a:pathLst>
              <a:path w="4224468" h="2645573">
                <a:moveTo>
                  <a:pt x="0" y="0"/>
                </a:moveTo>
                <a:lnTo>
                  <a:pt x="4224468" y="0"/>
                </a:lnTo>
                <a:lnTo>
                  <a:pt x="4224468" y="2645573"/>
                </a:lnTo>
                <a:lnTo>
                  <a:pt x="0" y="2645573"/>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Freeform 6"/>
          <p:cNvSpPr/>
          <p:nvPr/>
        </p:nvSpPr>
        <p:spPr>
          <a:xfrm>
            <a:off x="-1558320"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7" name="Freeform 7"/>
          <p:cNvSpPr/>
          <p:nvPr/>
        </p:nvSpPr>
        <p:spPr>
          <a:xfrm>
            <a:off x="-744232" y="0"/>
            <a:ext cx="1488463" cy="1602652"/>
          </a:xfrm>
          <a:custGeom>
            <a:avLst/>
            <a:gdLst/>
            <a:ahLst/>
            <a:cxnLst/>
            <a:rect l="l" t="t" r="r" b="b"/>
            <a:pathLst>
              <a:path w="1488463" h="1602652">
                <a:moveTo>
                  <a:pt x="0" y="0"/>
                </a:moveTo>
                <a:lnTo>
                  <a:pt x="1488464" y="0"/>
                </a:lnTo>
                <a:lnTo>
                  <a:pt x="1488464" y="1602652"/>
                </a:lnTo>
                <a:lnTo>
                  <a:pt x="0" y="1602652"/>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grpSp>
        <p:nvGrpSpPr>
          <p:cNvPr id="8" name="Group 8"/>
          <p:cNvGrpSpPr/>
          <p:nvPr/>
        </p:nvGrpSpPr>
        <p:grpSpPr>
          <a:xfrm>
            <a:off x="4177646" y="171724"/>
            <a:ext cx="9932709" cy="4420484"/>
            <a:chOff x="0" y="0"/>
            <a:chExt cx="13243611" cy="5893979"/>
          </a:xfrm>
        </p:grpSpPr>
        <p:grpSp>
          <p:nvGrpSpPr>
            <p:cNvPr id="9" name="Group 9"/>
            <p:cNvGrpSpPr/>
            <p:nvPr/>
          </p:nvGrpSpPr>
          <p:grpSpPr>
            <a:xfrm>
              <a:off x="0" y="1804298"/>
              <a:ext cx="13243611" cy="4089681"/>
              <a:chOff x="0" y="0"/>
              <a:chExt cx="2067618" cy="638489"/>
            </a:xfrm>
          </p:grpSpPr>
          <p:sp>
            <p:nvSpPr>
              <p:cNvPr id="10" name="Freeform 10"/>
              <p:cNvSpPr/>
              <p:nvPr/>
            </p:nvSpPr>
            <p:spPr>
              <a:xfrm>
                <a:off x="0" y="0"/>
                <a:ext cx="2067618" cy="638489"/>
              </a:xfrm>
              <a:custGeom>
                <a:avLst/>
                <a:gdLst/>
                <a:ahLst/>
                <a:cxnLst/>
                <a:rect l="l" t="t" r="r" b="b"/>
                <a:pathLst>
                  <a:path w="2067618" h="638489">
                    <a:moveTo>
                      <a:pt x="26501" y="0"/>
                    </a:moveTo>
                    <a:lnTo>
                      <a:pt x="2041117" y="0"/>
                    </a:lnTo>
                    <a:cubicBezTo>
                      <a:pt x="2048145" y="0"/>
                      <a:pt x="2054886" y="2792"/>
                      <a:pt x="2059856" y="7762"/>
                    </a:cubicBezTo>
                    <a:cubicBezTo>
                      <a:pt x="2064826" y="12732"/>
                      <a:pt x="2067618" y="19472"/>
                      <a:pt x="2067618" y="26501"/>
                    </a:cubicBezTo>
                    <a:lnTo>
                      <a:pt x="2067618" y="611988"/>
                    </a:lnTo>
                    <a:cubicBezTo>
                      <a:pt x="2067618" y="619016"/>
                      <a:pt x="2064826" y="625757"/>
                      <a:pt x="2059856" y="630727"/>
                    </a:cubicBezTo>
                    <a:cubicBezTo>
                      <a:pt x="2054886" y="635697"/>
                      <a:pt x="2048145" y="638489"/>
                      <a:pt x="2041117" y="638489"/>
                    </a:cubicBezTo>
                    <a:lnTo>
                      <a:pt x="26501" y="638489"/>
                    </a:lnTo>
                    <a:cubicBezTo>
                      <a:pt x="19472" y="638489"/>
                      <a:pt x="12732" y="635697"/>
                      <a:pt x="7762" y="630727"/>
                    </a:cubicBezTo>
                    <a:cubicBezTo>
                      <a:pt x="2792" y="625757"/>
                      <a:pt x="0" y="619016"/>
                      <a:pt x="0" y="611988"/>
                    </a:cubicBezTo>
                    <a:lnTo>
                      <a:pt x="0" y="26501"/>
                    </a:lnTo>
                    <a:cubicBezTo>
                      <a:pt x="0" y="19472"/>
                      <a:pt x="2792" y="12732"/>
                      <a:pt x="7762" y="7762"/>
                    </a:cubicBezTo>
                    <a:cubicBezTo>
                      <a:pt x="12732" y="2792"/>
                      <a:pt x="19472" y="0"/>
                      <a:pt x="26501" y="0"/>
                    </a:cubicBezTo>
                    <a:close/>
                  </a:path>
                </a:pathLst>
              </a:custGeom>
              <a:solidFill>
                <a:srgbClr val="F8EC4F"/>
              </a:solidFill>
              <a:ln w="19050" cap="rnd">
                <a:solidFill>
                  <a:srgbClr val="000000"/>
                </a:solidFill>
                <a:prstDash val="solid"/>
                <a:round/>
              </a:ln>
            </p:spPr>
          </p:sp>
          <p:sp>
            <p:nvSpPr>
              <p:cNvPr id="11" name="TextBox 11"/>
              <p:cNvSpPr txBox="1"/>
              <p:nvPr/>
            </p:nvSpPr>
            <p:spPr>
              <a:xfrm>
                <a:off x="0" y="-38100"/>
                <a:ext cx="2067618" cy="676589"/>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4059599" y="66675"/>
              <a:ext cx="5124414" cy="1612265"/>
            </a:xfrm>
            <a:prstGeom prst="rect">
              <a:avLst/>
            </a:prstGeom>
          </p:spPr>
          <p:txBody>
            <a:bodyPr lIns="0" tIns="0" rIns="0" bIns="0" rtlCol="0" anchor="t">
              <a:spAutoFit/>
            </a:bodyPr>
            <a:lstStyle/>
            <a:p>
              <a:pPr algn="ctr">
                <a:lnSpc>
                  <a:spcPts val="4634"/>
                </a:lnSpc>
              </a:pPr>
              <a:r>
                <a:rPr lang="en-US" sz="4499" b="1">
                  <a:solidFill>
                    <a:srgbClr val="000000"/>
                  </a:solidFill>
                  <a:latin typeface="DM Sans Bold"/>
                  <a:ea typeface="DM Sans Bold"/>
                  <a:cs typeface="DM Sans Bold"/>
                  <a:sym typeface="DM Sans Bold"/>
                </a:rPr>
                <a:t>Integrating AoLEs</a:t>
              </a:r>
            </a:p>
          </p:txBody>
        </p:sp>
        <p:sp>
          <p:nvSpPr>
            <p:cNvPr id="13" name="TextBox 13"/>
            <p:cNvSpPr txBox="1"/>
            <p:nvPr/>
          </p:nvSpPr>
          <p:spPr>
            <a:xfrm>
              <a:off x="987441" y="2010683"/>
              <a:ext cx="11268730" cy="3640455"/>
            </a:xfrm>
            <a:prstGeom prst="rect">
              <a:avLst/>
            </a:prstGeom>
          </p:spPr>
          <p:txBody>
            <a:bodyPr lIns="0" tIns="0" rIns="0" bIns="0" rtlCol="0" anchor="t">
              <a:spAutoFit/>
            </a:bodyPr>
            <a:lstStyle/>
            <a:p>
              <a:pPr marL="388620" lvl="1" indent="-194310" algn="l">
                <a:lnSpc>
                  <a:spcPts val="2430"/>
                </a:lnSpc>
                <a:buFont typeface="Arial"/>
                <a:buChar char="•"/>
              </a:pPr>
              <a:r>
                <a:rPr lang="en-US" sz="1800" spc="107">
                  <a:solidFill>
                    <a:srgbClr val="000000"/>
                  </a:solidFill>
                  <a:latin typeface="DM Sans"/>
                  <a:ea typeface="DM Sans"/>
                  <a:cs typeface="DM Sans"/>
                  <a:sym typeface="DM Sans"/>
                </a:rPr>
                <a:t>Supports deeper understanding -</a:t>
              </a:r>
            </a:p>
            <a:p>
              <a:pPr algn="l">
                <a:lnSpc>
                  <a:spcPts val="2430"/>
                </a:lnSpc>
              </a:pPr>
              <a:r>
                <a:rPr lang="en-US" sz="1800" spc="107">
                  <a:solidFill>
                    <a:srgbClr val="000000"/>
                  </a:solidFill>
                  <a:latin typeface="DM Sans"/>
                  <a:ea typeface="DM Sans"/>
                  <a:cs typeface="DM Sans"/>
                  <a:sym typeface="DM Sans"/>
                </a:rPr>
                <a:t>Bruner (1960) revisiting key ideas through multiple lenses.</a:t>
              </a:r>
            </a:p>
            <a:p>
              <a:pPr algn="l">
                <a:lnSpc>
                  <a:spcPts val="2430"/>
                </a:lnSpc>
              </a:pPr>
              <a:endParaRPr lang="en-US" sz="1800" spc="107">
                <a:solidFill>
                  <a:srgbClr val="000000"/>
                </a:solidFill>
                <a:latin typeface="DM Sans"/>
                <a:ea typeface="DM Sans"/>
                <a:cs typeface="DM Sans"/>
                <a:sym typeface="DM Sans"/>
              </a:endParaRPr>
            </a:p>
            <a:p>
              <a:pPr marL="388620" lvl="1" indent="-194310" algn="l">
                <a:lnSpc>
                  <a:spcPts val="2430"/>
                </a:lnSpc>
                <a:buFont typeface="Arial"/>
                <a:buChar char="•"/>
              </a:pPr>
              <a:r>
                <a:rPr lang="en-US" sz="1800" spc="107">
                  <a:solidFill>
                    <a:srgbClr val="000000"/>
                  </a:solidFill>
                  <a:latin typeface="DM Sans"/>
                  <a:ea typeface="DM Sans"/>
                  <a:cs typeface="DM Sans"/>
                  <a:sym typeface="DM Sans"/>
                </a:rPr>
                <a:t>Develops cross-cutting skills -</a:t>
              </a:r>
            </a:p>
            <a:p>
              <a:pPr algn="l">
                <a:lnSpc>
                  <a:spcPts val="2430"/>
                </a:lnSpc>
                <a:spcBef>
                  <a:spcPct val="0"/>
                </a:spcBef>
              </a:pPr>
              <a:r>
                <a:rPr lang="en-US" sz="1800" spc="107">
                  <a:solidFill>
                    <a:srgbClr val="000000"/>
                  </a:solidFill>
                  <a:latin typeface="DM Sans"/>
                  <a:ea typeface="DM Sans"/>
                  <a:cs typeface="DM Sans"/>
                  <a:sym typeface="DM Sans"/>
                </a:rPr>
                <a:t>Intergrating AoLEs supports key cross-curricular skills outlined as 21st century essential (Welsh Gov, 2020. OECD &amp; 21st century skills).</a:t>
              </a:r>
            </a:p>
            <a:p>
              <a:pPr algn="l">
                <a:lnSpc>
                  <a:spcPts val="2430"/>
                </a:lnSpc>
                <a:spcBef>
                  <a:spcPct val="0"/>
                </a:spcBef>
              </a:pPr>
              <a:endParaRPr lang="en-US" sz="1800" spc="107">
                <a:solidFill>
                  <a:srgbClr val="000000"/>
                </a:solidFill>
                <a:latin typeface="DM Sans"/>
                <a:ea typeface="DM Sans"/>
                <a:cs typeface="DM Sans"/>
                <a:sym typeface="DM Sans"/>
              </a:endParaRPr>
            </a:p>
            <a:p>
              <a:pPr marL="388620" lvl="1" indent="-194310" algn="l">
                <a:lnSpc>
                  <a:spcPts val="2430"/>
                </a:lnSpc>
                <a:spcBef>
                  <a:spcPct val="0"/>
                </a:spcBef>
                <a:buFont typeface="Arial"/>
                <a:buChar char="•"/>
              </a:pPr>
              <a:r>
                <a:rPr lang="en-US" sz="1800" u="none" spc="107">
                  <a:solidFill>
                    <a:srgbClr val="000000"/>
                  </a:solidFill>
                  <a:latin typeface="DM Sans"/>
                  <a:ea typeface="DM Sans"/>
                  <a:cs typeface="DM Sans"/>
                  <a:sym typeface="DM Sans"/>
                </a:rPr>
                <a:t>Encourages diverse/inclusive learning -</a:t>
              </a:r>
            </a:p>
            <a:p>
              <a:pPr algn="l">
                <a:lnSpc>
                  <a:spcPts val="2430"/>
                </a:lnSpc>
                <a:spcBef>
                  <a:spcPct val="0"/>
                </a:spcBef>
              </a:pPr>
              <a:r>
                <a:rPr lang="en-US" sz="1800" u="none" spc="107">
                  <a:solidFill>
                    <a:srgbClr val="000000"/>
                  </a:solidFill>
                  <a:latin typeface="DM Sans"/>
                  <a:ea typeface="DM Sans"/>
                  <a:cs typeface="DM Sans"/>
                  <a:sym typeface="DM Sans"/>
                </a:rPr>
                <a:t>Numerous ways to approach learning (Gardner, 1983).</a:t>
              </a:r>
            </a:p>
          </p:txBody>
        </p:sp>
      </p:grpSp>
      <p:grpSp>
        <p:nvGrpSpPr>
          <p:cNvPr id="14" name="Group 14"/>
          <p:cNvGrpSpPr/>
          <p:nvPr/>
        </p:nvGrpSpPr>
        <p:grpSpPr>
          <a:xfrm>
            <a:off x="11832497" y="5151913"/>
            <a:ext cx="5827026" cy="4475650"/>
            <a:chOff x="0" y="0"/>
            <a:chExt cx="7769368" cy="5967533"/>
          </a:xfrm>
        </p:grpSpPr>
        <p:grpSp>
          <p:nvGrpSpPr>
            <p:cNvPr id="15" name="Group 15"/>
            <p:cNvGrpSpPr/>
            <p:nvPr/>
          </p:nvGrpSpPr>
          <p:grpSpPr>
            <a:xfrm>
              <a:off x="0" y="1678940"/>
              <a:ext cx="7769368" cy="4288594"/>
              <a:chOff x="0" y="0"/>
              <a:chExt cx="1212968" cy="669543"/>
            </a:xfrm>
          </p:grpSpPr>
          <p:sp>
            <p:nvSpPr>
              <p:cNvPr id="16" name="Freeform 16"/>
              <p:cNvSpPr/>
              <p:nvPr/>
            </p:nvSpPr>
            <p:spPr>
              <a:xfrm>
                <a:off x="0" y="0"/>
                <a:ext cx="1212968" cy="669543"/>
              </a:xfrm>
              <a:custGeom>
                <a:avLst/>
                <a:gdLst/>
                <a:ahLst/>
                <a:cxnLst/>
                <a:rect l="l" t="t" r="r" b="b"/>
                <a:pathLst>
                  <a:path w="1212968" h="669543">
                    <a:moveTo>
                      <a:pt x="45173" y="0"/>
                    </a:moveTo>
                    <a:lnTo>
                      <a:pt x="1167795" y="0"/>
                    </a:lnTo>
                    <a:cubicBezTo>
                      <a:pt x="1179776" y="0"/>
                      <a:pt x="1191266" y="4759"/>
                      <a:pt x="1199738" y="13231"/>
                    </a:cubicBezTo>
                    <a:cubicBezTo>
                      <a:pt x="1208209" y="21703"/>
                      <a:pt x="1212968" y="33193"/>
                      <a:pt x="1212968" y="45173"/>
                    </a:cubicBezTo>
                    <a:lnTo>
                      <a:pt x="1212968" y="624370"/>
                    </a:lnTo>
                    <a:cubicBezTo>
                      <a:pt x="1212968" y="649319"/>
                      <a:pt x="1192744" y="669543"/>
                      <a:pt x="1167795" y="669543"/>
                    </a:cubicBezTo>
                    <a:lnTo>
                      <a:pt x="45173" y="669543"/>
                    </a:lnTo>
                    <a:cubicBezTo>
                      <a:pt x="33193" y="669543"/>
                      <a:pt x="21703" y="664784"/>
                      <a:pt x="13231" y="656312"/>
                    </a:cubicBezTo>
                    <a:cubicBezTo>
                      <a:pt x="4759" y="647841"/>
                      <a:pt x="0" y="636351"/>
                      <a:pt x="0" y="624370"/>
                    </a:cubicBezTo>
                    <a:lnTo>
                      <a:pt x="0" y="45173"/>
                    </a:lnTo>
                    <a:cubicBezTo>
                      <a:pt x="0" y="33193"/>
                      <a:pt x="4759" y="21703"/>
                      <a:pt x="13231" y="13231"/>
                    </a:cubicBezTo>
                    <a:cubicBezTo>
                      <a:pt x="21703" y="4759"/>
                      <a:pt x="33193" y="0"/>
                      <a:pt x="45173" y="0"/>
                    </a:cubicBezTo>
                    <a:close/>
                  </a:path>
                </a:pathLst>
              </a:custGeom>
              <a:solidFill>
                <a:srgbClr val="F8EC4F"/>
              </a:solidFill>
              <a:ln w="19050" cap="rnd">
                <a:solidFill>
                  <a:srgbClr val="000000"/>
                </a:solidFill>
                <a:prstDash val="solid"/>
                <a:round/>
              </a:ln>
            </p:spPr>
          </p:sp>
          <p:sp>
            <p:nvSpPr>
              <p:cNvPr id="17" name="TextBox 17"/>
              <p:cNvSpPr txBox="1"/>
              <p:nvPr/>
            </p:nvSpPr>
            <p:spPr>
              <a:xfrm>
                <a:off x="0" y="-38100"/>
                <a:ext cx="1212968" cy="707643"/>
              </a:xfrm>
              <a:prstGeom prst="rect">
                <a:avLst/>
              </a:prstGeom>
            </p:spPr>
            <p:txBody>
              <a:bodyPr lIns="50800" tIns="50800" rIns="50800" bIns="50800" rtlCol="0" anchor="ctr"/>
              <a:lstStyle/>
              <a:p>
                <a:pPr algn="ctr">
                  <a:lnSpc>
                    <a:spcPts val="2659"/>
                  </a:lnSpc>
                </a:pPr>
                <a:endParaRPr/>
              </a:p>
            </p:txBody>
          </p:sp>
        </p:grpSp>
        <p:sp>
          <p:nvSpPr>
            <p:cNvPr id="18" name="TextBox 18"/>
            <p:cNvSpPr txBox="1"/>
            <p:nvPr/>
          </p:nvSpPr>
          <p:spPr>
            <a:xfrm>
              <a:off x="755853" y="66675"/>
              <a:ext cx="6257661" cy="1612265"/>
            </a:xfrm>
            <a:prstGeom prst="rect">
              <a:avLst/>
            </a:prstGeom>
          </p:spPr>
          <p:txBody>
            <a:bodyPr lIns="0" tIns="0" rIns="0" bIns="0" rtlCol="0" anchor="t">
              <a:spAutoFit/>
            </a:bodyPr>
            <a:lstStyle/>
            <a:p>
              <a:pPr algn="ctr">
                <a:lnSpc>
                  <a:spcPts val="4634"/>
                </a:lnSpc>
              </a:pPr>
              <a:r>
                <a:rPr lang="en-US" sz="4499" b="1">
                  <a:solidFill>
                    <a:srgbClr val="000000"/>
                  </a:solidFill>
                  <a:latin typeface="DM Sans Bold"/>
                  <a:ea typeface="DM Sans Bold"/>
                  <a:cs typeface="DM Sans Bold"/>
                  <a:sym typeface="DM Sans Bold"/>
                </a:rPr>
                <a:t>Understanding disciplines</a:t>
              </a:r>
            </a:p>
          </p:txBody>
        </p:sp>
        <p:sp>
          <p:nvSpPr>
            <p:cNvPr id="19" name="TextBox 19"/>
            <p:cNvSpPr txBox="1"/>
            <p:nvPr/>
          </p:nvSpPr>
          <p:spPr>
            <a:xfrm>
              <a:off x="353607" y="2044693"/>
              <a:ext cx="7062153" cy="3234055"/>
            </a:xfrm>
            <a:prstGeom prst="rect">
              <a:avLst/>
            </a:prstGeom>
          </p:spPr>
          <p:txBody>
            <a:bodyPr lIns="0" tIns="0" rIns="0" bIns="0" rtlCol="0" anchor="t">
              <a:spAutoFit/>
            </a:bodyPr>
            <a:lstStyle/>
            <a:p>
              <a:pPr marL="388620" lvl="1" indent="-194310" algn="l">
                <a:lnSpc>
                  <a:spcPts val="2430"/>
                </a:lnSpc>
                <a:buFont typeface="Arial"/>
                <a:buChar char="•"/>
              </a:pPr>
              <a:r>
                <a:rPr lang="en-US" sz="1800" spc="107">
                  <a:solidFill>
                    <a:srgbClr val="000000"/>
                  </a:solidFill>
                  <a:latin typeface="DM Sans"/>
                  <a:ea typeface="DM Sans"/>
                  <a:cs typeface="DM Sans"/>
                  <a:sym typeface="DM Sans"/>
                </a:rPr>
                <a:t>Essential for deeper understanding -</a:t>
              </a:r>
            </a:p>
            <a:p>
              <a:pPr algn="l">
                <a:lnSpc>
                  <a:spcPts val="2430"/>
                </a:lnSpc>
              </a:pPr>
              <a:r>
                <a:rPr lang="en-US" sz="1800" spc="107">
                  <a:solidFill>
                    <a:srgbClr val="000000"/>
                  </a:solidFill>
                  <a:latin typeface="DM Sans"/>
                  <a:ea typeface="DM Sans"/>
                  <a:cs typeface="DM Sans"/>
                  <a:sym typeface="DM Sans"/>
                </a:rPr>
                <a:t>Disciplines = structured ways of thinking that support cognition (Young, 2013).</a:t>
              </a:r>
            </a:p>
            <a:p>
              <a:pPr algn="l">
                <a:lnSpc>
                  <a:spcPts val="2430"/>
                </a:lnSpc>
              </a:pPr>
              <a:endParaRPr lang="en-US" sz="1800" spc="107">
                <a:solidFill>
                  <a:srgbClr val="000000"/>
                </a:solidFill>
                <a:latin typeface="DM Sans"/>
                <a:ea typeface="DM Sans"/>
                <a:cs typeface="DM Sans"/>
                <a:sym typeface="DM Sans"/>
              </a:endParaRPr>
            </a:p>
            <a:p>
              <a:pPr marL="388620" lvl="1" indent="-194310" algn="l">
                <a:lnSpc>
                  <a:spcPts val="2430"/>
                </a:lnSpc>
                <a:buFont typeface="Arial"/>
                <a:buChar char="•"/>
              </a:pPr>
              <a:r>
                <a:rPr lang="en-US" sz="1800" spc="107">
                  <a:solidFill>
                    <a:srgbClr val="000000"/>
                  </a:solidFill>
                  <a:latin typeface="DM Sans"/>
                  <a:ea typeface="DM Sans"/>
                  <a:cs typeface="DM Sans"/>
                  <a:sym typeface="DM Sans"/>
                </a:rPr>
                <a:t> Knowledge-rich subjects encourages talk-rich environments -</a:t>
              </a:r>
            </a:p>
            <a:p>
              <a:pPr algn="l">
                <a:lnSpc>
                  <a:spcPts val="2430"/>
                </a:lnSpc>
                <a:spcBef>
                  <a:spcPct val="0"/>
                </a:spcBef>
              </a:pPr>
              <a:r>
                <a:rPr lang="en-US" sz="1800" spc="107">
                  <a:solidFill>
                    <a:srgbClr val="000000"/>
                  </a:solidFill>
                  <a:latin typeface="DM Sans"/>
                  <a:ea typeface="DM Sans"/>
                  <a:cs typeface="DM Sans"/>
                  <a:sym typeface="DM Sans"/>
                </a:rPr>
                <a:t>Help learners understand and articulate more complex ideas (Alexander, 2010).</a:t>
              </a:r>
            </a:p>
          </p:txBody>
        </p:sp>
      </p:grpSp>
      <p:grpSp>
        <p:nvGrpSpPr>
          <p:cNvPr id="20" name="Group 20"/>
          <p:cNvGrpSpPr/>
          <p:nvPr/>
        </p:nvGrpSpPr>
        <p:grpSpPr>
          <a:xfrm>
            <a:off x="1028700" y="5082544"/>
            <a:ext cx="5782362" cy="4545018"/>
            <a:chOff x="0" y="0"/>
            <a:chExt cx="7709817" cy="6060025"/>
          </a:xfrm>
        </p:grpSpPr>
        <p:grpSp>
          <p:nvGrpSpPr>
            <p:cNvPr id="21" name="Group 21"/>
            <p:cNvGrpSpPr/>
            <p:nvPr/>
          </p:nvGrpSpPr>
          <p:grpSpPr>
            <a:xfrm>
              <a:off x="0" y="1678940"/>
              <a:ext cx="7709817" cy="4381085"/>
              <a:chOff x="0" y="0"/>
              <a:chExt cx="1203671" cy="683983"/>
            </a:xfrm>
          </p:grpSpPr>
          <p:sp>
            <p:nvSpPr>
              <p:cNvPr id="22" name="Freeform 22"/>
              <p:cNvSpPr/>
              <p:nvPr/>
            </p:nvSpPr>
            <p:spPr>
              <a:xfrm>
                <a:off x="0" y="0"/>
                <a:ext cx="1203671" cy="683983"/>
              </a:xfrm>
              <a:custGeom>
                <a:avLst/>
                <a:gdLst/>
                <a:ahLst/>
                <a:cxnLst/>
                <a:rect l="l" t="t" r="r" b="b"/>
                <a:pathLst>
                  <a:path w="1203671" h="683983">
                    <a:moveTo>
                      <a:pt x="45522" y="0"/>
                    </a:moveTo>
                    <a:lnTo>
                      <a:pt x="1158149" y="0"/>
                    </a:lnTo>
                    <a:cubicBezTo>
                      <a:pt x="1183290" y="0"/>
                      <a:pt x="1203671" y="20381"/>
                      <a:pt x="1203671" y="45522"/>
                    </a:cubicBezTo>
                    <a:lnTo>
                      <a:pt x="1203671" y="638461"/>
                    </a:lnTo>
                    <a:cubicBezTo>
                      <a:pt x="1203671" y="663602"/>
                      <a:pt x="1183290" y="683983"/>
                      <a:pt x="1158149" y="683983"/>
                    </a:cubicBezTo>
                    <a:lnTo>
                      <a:pt x="45522" y="683983"/>
                    </a:lnTo>
                    <a:cubicBezTo>
                      <a:pt x="20381" y="683983"/>
                      <a:pt x="0" y="663602"/>
                      <a:pt x="0" y="638461"/>
                    </a:cubicBezTo>
                    <a:lnTo>
                      <a:pt x="0" y="45522"/>
                    </a:lnTo>
                    <a:cubicBezTo>
                      <a:pt x="0" y="20381"/>
                      <a:pt x="20381" y="0"/>
                      <a:pt x="45522" y="0"/>
                    </a:cubicBezTo>
                    <a:close/>
                  </a:path>
                </a:pathLst>
              </a:custGeom>
              <a:solidFill>
                <a:srgbClr val="F8EC4F"/>
              </a:solidFill>
              <a:ln w="19050" cap="rnd">
                <a:solidFill>
                  <a:srgbClr val="000000"/>
                </a:solidFill>
                <a:prstDash val="solid"/>
                <a:round/>
              </a:ln>
            </p:spPr>
          </p:sp>
          <p:sp>
            <p:nvSpPr>
              <p:cNvPr id="23" name="TextBox 23"/>
              <p:cNvSpPr txBox="1"/>
              <p:nvPr/>
            </p:nvSpPr>
            <p:spPr>
              <a:xfrm>
                <a:off x="0" y="-38100"/>
                <a:ext cx="1203671" cy="722083"/>
              </a:xfrm>
              <a:prstGeom prst="rect">
                <a:avLst/>
              </a:prstGeom>
            </p:spPr>
            <p:txBody>
              <a:bodyPr lIns="50800" tIns="50800" rIns="50800" bIns="50800" rtlCol="0" anchor="ctr"/>
              <a:lstStyle/>
              <a:p>
                <a:pPr algn="ctr">
                  <a:lnSpc>
                    <a:spcPts val="2659"/>
                  </a:lnSpc>
                </a:pPr>
                <a:endParaRPr/>
              </a:p>
            </p:txBody>
          </p:sp>
        </p:grpSp>
        <p:sp>
          <p:nvSpPr>
            <p:cNvPr id="24" name="TextBox 24"/>
            <p:cNvSpPr txBox="1"/>
            <p:nvPr/>
          </p:nvSpPr>
          <p:spPr>
            <a:xfrm>
              <a:off x="1292701" y="66675"/>
              <a:ext cx="5124414" cy="1612265"/>
            </a:xfrm>
            <a:prstGeom prst="rect">
              <a:avLst/>
            </a:prstGeom>
          </p:spPr>
          <p:txBody>
            <a:bodyPr lIns="0" tIns="0" rIns="0" bIns="0" rtlCol="0" anchor="t">
              <a:spAutoFit/>
            </a:bodyPr>
            <a:lstStyle/>
            <a:p>
              <a:pPr algn="ctr">
                <a:lnSpc>
                  <a:spcPts val="4634"/>
                </a:lnSpc>
              </a:pPr>
              <a:r>
                <a:rPr lang="en-US" sz="4499" b="1">
                  <a:solidFill>
                    <a:srgbClr val="000000"/>
                  </a:solidFill>
                  <a:latin typeface="DM Sans Bold"/>
                  <a:ea typeface="DM Sans Bold"/>
                  <a:cs typeface="DM Sans Bold"/>
                  <a:sym typeface="DM Sans Bold"/>
                </a:rPr>
                <a:t>Authentic experiences</a:t>
              </a:r>
            </a:p>
          </p:txBody>
        </p:sp>
        <p:sp>
          <p:nvSpPr>
            <p:cNvPr id="25" name="TextBox 25"/>
            <p:cNvSpPr txBox="1"/>
            <p:nvPr/>
          </p:nvSpPr>
          <p:spPr>
            <a:xfrm>
              <a:off x="464669" y="2137184"/>
              <a:ext cx="6780479" cy="3640455"/>
            </a:xfrm>
            <a:prstGeom prst="rect">
              <a:avLst/>
            </a:prstGeom>
          </p:spPr>
          <p:txBody>
            <a:bodyPr lIns="0" tIns="0" rIns="0" bIns="0" rtlCol="0" anchor="t">
              <a:spAutoFit/>
            </a:bodyPr>
            <a:lstStyle/>
            <a:p>
              <a:pPr marL="388620" lvl="1" indent="-194310" algn="l">
                <a:lnSpc>
                  <a:spcPts val="2430"/>
                </a:lnSpc>
                <a:buFont typeface="Arial"/>
                <a:buChar char="•"/>
              </a:pPr>
              <a:r>
                <a:rPr lang="en-US" sz="1800" spc="107">
                  <a:solidFill>
                    <a:srgbClr val="000000"/>
                  </a:solidFill>
                  <a:latin typeface="DM Sans"/>
                  <a:ea typeface="DM Sans"/>
                  <a:cs typeface="DM Sans"/>
                  <a:sym typeface="DM Sans"/>
                </a:rPr>
                <a:t>Fosters engagement and motivation,   prioritizing authenticity puts the learner at the center of the experience (Dewey, 1938). </a:t>
              </a:r>
            </a:p>
            <a:p>
              <a:pPr algn="l">
                <a:lnSpc>
                  <a:spcPts val="2430"/>
                </a:lnSpc>
              </a:pPr>
              <a:endParaRPr lang="en-US" sz="1800" spc="107">
                <a:solidFill>
                  <a:srgbClr val="000000"/>
                </a:solidFill>
                <a:latin typeface="DM Sans"/>
                <a:ea typeface="DM Sans"/>
                <a:cs typeface="DM Sans"/>
                <a:sym typeface="DM Sans"/>
              </a:endParaRPr>
            </a:p>
            <a:p>
              <a:pPr marL="388620" lvl="1" indent="-194310" algn="l">
                <a:lnSpc>
                  <a:spcPts val="2430"/>
                </a:lnSpc>
                <a:spcBef>
                  <a:spcPct val="0"/>
                </a:spcBef>
                <a:buFont typeface="Arial"/>
                <a:buChar char="•"/>
              </a:pPr>
              <a:r>
                <a:rPr lang="en-US" sz="1800" spc="107">
                  <a:solidFill>
                    <a:srgbClr val="000000"/>
                  </a:solidFill>
                  <a:latin typeface="DM Sans"/>
                  <a:ea typeface="DM Sans"/>
                  <a:cs typeface="DM Sans"/>
                  <a:sym typeface="DM Sans"/>
                </a:rPr>
                <a:t>Emphasizes holistic learning, subjects mot fragmented but United under real world lenses (Welsh Governemnt, 2020).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5714824" y="4991100"/>
            <a:ext cx="6858353" cy="2862760"/>
          </a:xfrm>
          <a:prstGeom prst="rect">
            <a:avLst/>
          </a:prstGeom>
        </p:spPr>
        <p:txBody>
          <a:bodyPr lIns="0" tIns="0" rIns="0" bIns="0" rtlCol="0" anchor="t">
            <a:spAutoFit/>
          </a:bodyPr>
          <a:lstStyle/>
          <a:p>
            <a:pPr algn="ctr">
              <a:lnSpc>
                <a:spcPts val="4600"/>
              </a:lnSpc>
            </a:pPr>
            <a:r>
              <a:rPr lang="en-US" sz="2555" spc="153">
                <a:solidFill>
                  <a:srgbClr val="000000"/>
                </a:solidFill>
                <a:latin typeface="DM Sans"/>
                <a:ea typeface="DM Sans"/>
                <a:cs typeface="DM Sans"/>
                <a:sym typeface="DM Sans"/>
              </a:rPr>
              <a:t>PTE</a:t>
            </a:r>
          </a:p>
          <a:p>
            <a:pPr algn="ctr">
              <a:lnSpc>
                <a:spcPts val="4600"/>
              </a:lnSpc>
            </a:pPr>
            <a:r>
              <a:rPr lang="en-US" sz="2555" spc="153">
                <a:solidFill>
                  <a:srgbClr val="000000"/>
                </a:solidFill>
                <a:latin typeface="DM Sans"/>
                <a:ea typeface="DM Sans"/>
                <a:cs typeface="DM Sans"/>
                <a:sym typeface="DM Sans"/>
              </a:rPr>
              <a:t>6 weeks</a:t>
            </a:r>
          </a:p>
          <a:p>
            <a:pPr algn="ctr">
              <a:lnSpc>
                <a:spcPts val="4600"/>
              </a:lnSpc>
            </a:pPr>
            <a:r>
              <a:rPr lang="en-US" sz="2555" spc="153">
                <a:solidFill>
                  <a:srgbClr val="000000"/>
                </a:solidFill>
                <a:latin typeface="DM Sans"/>
                <a:ea typeface="DM Sans"/>
                <a:cs typeface="DM Sans"/>
                <a:sym typeface="DM Sans"/>
              </a:rPr>
              <a:t>Nursery class </a:t>
            </a:r>
          </a:p>
          <a:p>
            <a:pPr algn="ctr">
              <a:lnSpc>
                <a:spcPts val="4600"/>
              </a:lnSpc>
            </a:pPr>
            <a:r>
              <a:rPr lang="en-US" sz="2555" spc="153">
                <a:solidFill>
                  <a:srgbClr val="000000"/>
                </a:solidFill>
                <a:latin typeface="DM Sans"/>
                <a:ea typeface="DM Sans"/>
                <a:cs typeface="DM Sans"/>
                <a:sym typeface="DM Sans"/>
              </a:rPr>
              <a:t>Cohort of 29 learners - 4 years old</a:t>
            </a:r>
          </a:p>
          <a:p>
            <a:pPr marL="0" lvl="0" indent="0" algn="ctr">
              <a:lnSpc>
                <a:spcPts val="4600"/>
              </a:lnSpc>
            </a:pPr>
            <a:r>
              <a:rPr lang="en-US" sz="2555" spc="153">
                <a:solidFill>
                  <a:srgbClr val="000000"/>
                </a:solidFill>
                <a:latin typeface="DM Sans"/>
                <a:ea typeface="DM Sans"/>
                <a:cs typeface="DM Sans"/>
                <a:sym typeface="DM Sans"/>
              </a:rPr>
              <a:t>Deprivation, ACEs</a:t>
            </a:r>
          </a:p>
        </p:txBody>
      </p:sp>
      <p:sp>
        <p:nvSpPr>
          <p:cNvPr id="3" name="TextBox 3"/>
          <p:cNvSpPr txBox="1"/>
          <p:nvPr/>
        </p:nvSpPr>
        <p:spPr>
          <a:xfrm>
            <a:off x="2993627" y="1558101"/>
            <a:ext cx="12059523" cy="1600136"/>
          </a:xfrm>
          <a:prstGeom prst="rect">
            <a:avLst/>
          </a:prstGeom>
        </p:spPr>
        <p:txBody>
          <a:bodyPr lIns="0" tIns="0" rIns="0" bIns="0" rtlCol="0" anchor="t">
            <a:spAutoFit/>
          </a:bodyPr>
          <a:lstStyle/>
          <a:p>
            <a:pPr algn="ctr">
              <a:lnSpc>
                <a:spcPts val="13047"/>
              </a:lnSpc>
            </a:pPr>
            <a:r>
              <a:rPr lang="en-US" sz="9319" b="1">
                <a:solidFill>
                  <a:srgbClr val="000000"/>
                </a:solidFill>
                <a:latin typeface="DM Sans Bold"/>
                <a:ea typeface="DM Sans Bold"/>
                <a:cs typeface="DM Sans Bold"/>
                <a:sym typeface="DM Sans Bold"/>
              </a:rPr>
              <a:t>Strengths in practice</a:t>
            </a:r>
          </a:p>
        </p:txBody>
      </p:sp>
      <p:grpSp>
        <p:nvGrpSpPr>
          <p:cNvPr id="4" name="Group 4"/>
          <p:cNvGrpSpPr/>
          <p:nvPr/>
        </p:nvGrpSpPr>
        <p:grpSpPr>
          <a:xfrm>
            <a:off x="2924013" y="3158237"/>
            <a:ext cx="5735003" cy="335280"/>
            <a:chOff x="0" y="0"/>
            <a:chExt cx="7646670" cy="447040"/>
          </a:xfrm>
        </p:grpSpPr>
        <p:sp>
          <p:nvSpPr>
            <p:cNvPr id="5" name="Freeform 5"/>
            <p:cNvSpPr/>
            <p:nvPr/>
          </p:nvSpPr>
          <p:spPr>
            <a:xfrm>
              <a:off x="49530" y="44450"/>
              <a:ext cx="7546340" cy="360680"/>
            </a:xfrm>
            <a:custGeom>
              <a:avLst/>
              <a:gdLst/>
              <a:ahLst/>
              <a:cxnLst/>
              <a:rect l="l" t="t" r="r" b="b"/>
              <a:pathLst>
                <a:path w="7546340" h="360680">
                  <a:moveTo>
                    <a:pt x="52070" y="161290"/>
                  </a:moveTo>
                  <a:cubicBezTo>
                    <a:pt x="868680" y="134620"/>
                    <a:pt x="1215390" y="95250"/>
                    <a:pt x="1545590" y="74930"/>
                  </a:cubicBezTo>
                  <a:cubicBezTo>
                    <a:pt x="1905000" y="52070"/>
                    <a:pt x="2294890" y="31750"/>
                    <a:pt x="2669540" y="20320"/>
                  </a:cubicBezTo>
                  <a:cubicBezTo>
                    <a:pt x="3046730" y="8890"/>
                    <a:pt x="3430270" y="0"/>
                    <a:pt x="3804920" y="6350"/>
                  </a:cubicBezTo>
                  <a:cubicBezTo>
                    <a:pt x="4170680" y="12700"/>
                    <a:pt x="4504690" y="29210"/>
                    <a:pt x="4889500" y="54610"/>
                  </a:cubicBezTo>
                  <a:cubicBezTo>
                    <a:pt x="5325110" y="83820"/>
                    <a:pt x="5888990" y="154940"/>
                    <a:pt x="6285230" y="177800"/>
                  </a:cubicBezTo>
                  <a:cubicBezTo>
                    <a:pt x="6577330" y="195580"/>
                    <a:pt x="6823710" y="184150"/>
                    <a:pt x="7047230" y="200660"/>
                  </a:cubicBezTo>
                  <a:cubicBezTo>
                    <a:pt x="7222490" y="213360"/>
                    <a:pt x="7459980" y="228600"/>
                    <a:pt x="7515860" y="254000"/>
                  </a:cubicBezTo>
                  <a:cubicBezTo>
                    <a:pt x="7531100" y="261620"/>
                    <a:pt x="7534910" y="267970"/>
                    <a:pt x="7539990" y="276860"/>
                  </a:cubicBezTo>
                  <a:cubicBezTo>
                    <a:pt x="7545070" y="285750"/>
                    <a:pt x="7546340" y="298450"/>
                    <a:pt x="7545070" y="308610"/>
                  </a:cubicBezTo>
                  <a:cubicBezTo>
                    <a:pt x="7543800" y="318770"/>
                    <a:pt x="7537450" y="330200"/>
                    <a:pt x="7529830" y="337820"/>
                  </a:cubicBezTo>
                  <a:cubicBezTo>
                    <a:pt x="7522210" y="344170"/>
                    <a:pt x="7510780" y="349250"/>
                    <a:pt x="7500620" y="350520"/>
                  </a:cubicBezTo>
                  <a:cubicBezTo>
                    <a:pt x="7490460" y="351790"/>
                    <a:pt x="7477760" y="350520"/>
                    <a:pt x="7468870" y="344170"/>
                  </a:cubicBezTo>
                  <a:cubicBezTo>
                    <a:pt x="7457440" y="336550"/>
                    <a:pt x="7444740" y="317500"/>
                    <a:pt x="7443470" y="303530"/>
                  </a:cubicBezTo>
                  <a:cubicBezTo>
                    <a:pt x="7443470" y="289560"/>
                    <a:pt x="7454900" y="269240"/>
                    <a:pt x="7463790" y="260350"/>
                  </a:cubicBezTo>
                  <a:cubicBezTo>
                    <a:pt x="7472680" y="252730"/>
                    <a:pt x="7484110" y="248920"/>
                    <a:pt x="7494270" y="250190"/>
                  </a:cubicBezTo>
                  <a:cubicBezTo>
                    <a:pt x="7505700" y="250190"/>
                    <a:pt x="7517130" y="252730"/>
                    <a:pt x="7526020" y="260350"/>
                  </a:cubicBezTo>
                  <a:cubicBezTo>
                    <a:pt x="7534910" y="269240"/>
                    <a:pt x="7545070" y="289560"/>
                    <a:pt x="7545070" y="303530"/>
                  </a:cubicBezTo>
                  <a:cubicBezTo>
                    <a:pt x="7546340" y="313690"/>
                    <a:pt x="7541260" y="325120"/>
                    <a:pt x="7533640" y="332740"/>
                  </a:cubicBezTo>
                  <a:cubicBezTo>
                    <a:pt x="7524750" y="342900"/>
                    <a:pt x="7512050" y="347980"/>
                    <a:pt x="7489190" y="350520"/>
                  </a:cubicBezTo>
                  <a:cubicBezTo>
                    <a:pt x="7419340" y="360680"/>
                    <a:pt x="7213600" y="313690"/>
                    <a:pt x="7044690" y="302260"/>
                  </a:cubicBezTo>
                  <a:cubicBezTo>
                    <a:pt x="6823710" y="287020"/>
                    <a:pt x="6568440" y="297180"/>
                    <a:pt x="6275070" y="279400"/>
                  </a:cubicBezTo>
                  <a:cubicBezTo>
                    <a:pt x="5878830" y="256540"/>
                    <a:pt x="5318760" y="185420"/>
                    <a:pt x="4884420" y="156210"/>
                  </a:cubicBezTo>
                  <a:cubicBezTo>
                    <a:pt x="4502150" y="130810"/>
                    <a:pt x="4169410" y="114300"/>
                    <a:pt x="3804920" y="107950"/>
                  </a:cubicBezTo>
                  <a:cubicBezTo>
                    <a:pt x="3432810" y="101600"/>
                    <a:pt x="3051810" y="110490"/>
                    <a:pt x="2675890" y="121920"/>
                  </a:cubicBezTo>
                  <a:cubicBezTo>
                    <a:pt x="2301240" y="133350"/>
                    <a:pt x="1934210" y="153670"/>
                    <a:pt x="1553210" y="176530"/>
                  </a:cubicBezTo>
                  <a:cubicBezTo>
                    <a:pt x="1158240" y="199390"/>
                    <a:pt x="615950" y="252730"/>
                    <a:pt x="345440" y="262890"/>
                  </a:cubicBezTo>
                  <a:cubicBezTo>
                    <a:pt x="210820" y="266700"/>
                    <a:pt x="87630" y="275590"/>
                    <a:pt x="39370" y="260350"/>
                  </a:cubicBezTo>
                  <a:cubicBezTo>
                    <a:pt x="24130" y="255270"/>
                    <a:pt x="16510" y="250190"/>
                    <a:pt x="10160" y="240030"/>
                  </a:cubicBezTo>
                  <a:cubicBezTo>
                    <a:pt x="3810" y="231140"/>
                    <a:pt x="0" y="215900"/>
                    <a:pt x="1270" y="205740"/>
                  </a:cubicBezTo>
                  <a:cubicBezTo>
                    <a:pt x="2540" y="194310"/>
                    <a:pt x="10160" y="180340"/>
                    <a:pt x="17780" y="173990"/>
                  </a:cubicBezTo>
                  <a:cubicBezTo>
                    <a:pt x="26670" y="166370"/>
                    <a:pt x="52070" y="161290"/>
                    <a:pt x="52070" y="161290"/>
                  </a:cubicBezTo>
                </a:path>
              </a:pathLst>
            </a:custGeom>
            <a:solidFill>
              <a:srgbClr val="DE7760"/>
            </a:solidFill>
            <a:ln cap="sq">
              <a:noFill/>
              <a:prstDash val="solid"/>
              <a:miter/>
            </a:ln>
          </p:spPr>
        </p:sp>
      </p:grpSp>
      <p:grpSp>
        <p:nvGrpSpPr>
          <p:cNvPr id="6" name="Group 6"/>
          <p:cNvGrpSpPr/>
          <p:nvPr/>
        </p:nvGrpSpPr>
        <p:grpSpPr>
          <a:xfrm>
            <a:off x="3076413" y="3310637"/>
            <a:ext cx="5735003" cy="335280"/>
            <a:chOff x="0" y="0"/>
            <a:chExt cx="7646670" cy="447040"/>
          </a:xfrm>
        </p:grpSpPr>
        <p:sp>
          <p:nvSpPr>
            <p:cNvPr id="7" name="Freeform 7"/>
            <p:cNvSpPr/>
            <p:nvPr/>
          </p:nvSpPr>
          <p:spPr>
            <a:xfrm>
              <a:off x="49530" y="44450"/>
              <a:ext cx="7546340" cy="360680"/>
            </a:xfrm>
            <a:custGeom>
              <a:avLst/>
              <a:gdLst/>
              <a:ahLst/>
              <a:cxnLst/>
              <a:rect l="l" t="t" r="r" b="b"/>
              <a:pathLst>
                <a:path w="7546340" h="360680">
                  <a:moveTo>
                    <a:pt x="52070" y="161290"/>
                  </a:moveTo>
                  <a:cubicBezTo>
                    <a:pt x="868680" y="134620"/>
                    <a:pt x="1215390" y="95250"/>
                    <a:pt x="1545590" y="74930"/>
                  </a:cubicBezTo>
                  <a:cubicBezTo>
                    <a:pt x="1905000" y="52070"/>
                    <a:pt x="2294890" y="31750"/>
                    <a:pt x="2669540" y="20320"/>
                  </a:cubicBezTo>
                  <a:cubicBezTo>
                    <a:pt x="3046730" y="8890"/>
                    <a:pt x="3430270" y="0"/>
                    <a:pt x="3804920" y="6350"/>
                  </a:cubicBezTo>
                  <a:cubicBezTo>
                    <a:pt x="4170680" y="12700"/>
                    <a:pt x="4504690" y="29210"/>
                    <a:pt x="4889500" y="54610"/>
                  </a:cubicBezTo>
                  <a:cubicBezTo>
                    <a:pt x="5325110" y="83820"/>
                    <a:pt x="5888990" y="154940"/>
                    <a:pt x="6285230" y="177800"/>
                  </a:cubicBezTo>
                  <a:cubicBezTo>
                    <a:pt x="6577330" y="195580"/>
                    <a:pt x="6823710" y="184150"/>
                    <a:pt x="7047230" y="200660"/>
                  </a:cubicBezTo>
                  <a:cubicBezTo>
                    <a:pt x="7222490" y="213360"/>
                    <a:pt x="7459980" y="228600"/>
                    <a:pt x="7515860" y="254000"/>
                  </a:cubicBezTo>
                  <a:cubicBezTo>
                    <a:pt x="7531100" y="261620"/>
                    <a:pt x="7534910" y="267970"/>
                    <a:pt x="7539990" y="276860"/>
                  </a:cubicBezTo>
                  <a:cubicBezTo>
                    <a:pt x="7545070" y="285750"/>
                    <a:pt x="7546340" y="298450"/>
                    <a:pt x="7545070" y="308610"/>
                  </a:cubicBezTo>
                  <a:cubicBezTo>
                    <a:pt x="7543800" y="318770"/>
                    <a:pt x="7537450" y="330200"/>
                    <a:pt x="7529830" y="337820"/>
                  </a:cubicBezTo>
                  <a:cubicBezTo>
                    <a:pt x="7522210" y="344170"/>
                    <a:pt x="7510780" y="349250"/>
                    <a:pt x="7500620" y="350520"/>
                  </a:cubicBezTo>
                  <a:cubicBezTo>
                    <a:pt x="7490460" y="351790"/>
                    <a:pt x="7477760" y="350520"/>
                    <a:pt x="7468870" y="344170"/>
                  </a:cubicBezTo>
                  <a:cubicBezTo>
                    <a:pt x="7457440" y="336550"/>
                    <a:pt x="7444740" y="317500"/>
                    <a:pt x="7443470" y="303530"/>
                  </a:cubicBezTo>
                  <a:cubicBezTo>
                    <a:pt x="7443470" y="289560"/>
                    <a:pt x="7454900" y="269240"/>
                    <a:pt x="7463790" y="260350"/>
                  </a:cubicBezTo>
                  <a:cubicBezTo>
                    <a:pt x="7472680" y="252730"/>
                    <a:pt x="7484110" y="248920"/>
                    <a:pt x="7494270" y="250190"/>
                  </a:cubicBezTo>
                  <a:cubicBezTo>
                    <a:pt x="7505700" y="250190"/>
                    <a:pt x="7517130" y="252730"/>
                    <a:pt x="7526020" y="260350"/>
                  </a:cubicBezTo>
                  <a:cubicBezTo>
                    <a:pt x="7534910" y="269240"/>
                    <a:pt x="7545070" y="289560"/>
                    <a:pt x="7545070" y="303530"/>
                  </a:cubicBezTo>
                  <a:cubicBezTo>
                    <a:pt x="7546340" y="313690"/>
                    <a:pt x="7541260" y="325120"/>
                    <a:pt x="7533640" y="332740"/>
                  </a:cubicBezTo>
                  <a:cubicBezTo>
                    <a:pt x="7524750" y="342900"/>
                    <a:pt x="7512050" y="347980"/>
                    <a:pt x="7489190" y="350520"/>
                  </a:cubicBezTo>
                  <a:cubicBezTo>
                    <a:pt x="7419340" y="360680"/>
                    <a:pt x="7213600" y="313690"/>
                    <a:pt x="7044690" y="302260"/>
                  </a:cubicBezTo>
                  <a:cubicBezTo>
                    <a:pt x="6823710" y="287020"/>
                    <a:pt x="6568440" y="297180"/>
                    <a:pt x="6275070" y="279400"/>
                  </a:cubicBezTo>
                  <a:cubicBezTo>
                    <a:pt x="5878830" y="256540"/>
                    <a:pt x="5318760" y="185420"/>
                    <a:pt x="4884420" y="156210"/>
                  </a:cubicBezTo>
                  <a:cubicBezTo>
                    <a:pt x="4502150" y="130810"/>
                    <a:pt x="4169410" y="114300"/>
                    <a:pt x="3804920" y="107950"/>
                  </a:cubicBezTo>
                  <a:cubicBezTo>
                    <a:pt x="3432810" y="101600"/>
                    <a:pt x="3051810" y="110490"/>
                    <a:pt x="2675890" y="121920"/>
                  </a:cubicBezTo>
                  <a:cubicBezTo>
                    <a:pt x="2301240" y="133350"/>
                    <a:pt x="1934210" y="153670"/>
                    <a:pt x="1553210" y="176530"/>
                  </a:cubicBezTo>
                  <a:cubicBezTo>
                    <a:pt x="1158240" y="199390"/>
                    <a:pt x="615950" y="252730"/>
                    <a:pt x="345440" y="262890"/>
                  </a:cubicBezTo>
                  <a:cubicBezTo>
                    <a:pt x="210820" y="266700"/>
                    <a:pt x="87630" y="275590"/>
                    <a:pt x="39370" y="260350"/>
                  </a:cubicBezTo>
                  <a:cubicBezTo>
                    <a:pt x="24130" y="255270"/>
                    <a:pt x="16510" y="250190"/>
                    <a:pt x="10160" y="240030"/>
                  </a:cubicBezTo>
                  <a:cubicBezTo>
                    <a:pt x="3810" y="231140"/>
                    <a:pt x="0" y="215900"/>
                    <a:pt x="1270" y="205740"/>
                  </a:cubicBezTo>
                  <a:cubicBezTo>
                    <a:pt x="2540" y="194310"/>
                    <a:pt x="10160" y="180340"/>
                    <a:pt x="17780" y="173990"/>
                  </a:cubicBezTo>
                  <a:cubicBezTo>
                    <a:pt x="26670" y="166370"/>
                    <a:pt x="52070" y="161290"/>
                    <a:pt x="52070" y="161290"/>
                  </a:cubicBezTo>
                </a:path>
              </a:pathLst>
            </a:custGeom>
            <a:solidFill>
              <a:srgbClr val="5CE1E6"/>
            </a:solidFill>
            <a:ln cap="sq">
              <a:noFill/>
              <a:prstDash val="solid"/>
              <a:miter/>
            </a:ln>
          </p:spPr>
        </p:sp>
      </p:grpSp>
      <p:grpSp>
        <p:nvGrpSpPr>
          <p:cNvPr id="8" name="Group 8"/>
          <p:cNvGrpSpPr/>
          <p:nvPr/>
        </p:nvGrpSpPr>
        <p:grpSpPr>
          <a:xfrm>
            <a:off x="3228813" y="3463037"/>
            <a:ext cx="5735003" cy="335280"/>
            <a:chOff x="0" y="0"/>
            <a:chExt cx="7646670" cy="447040"/>
          </a:xfrm>
        </p:grpSpPr>
        <p:sp>
          <p:nvSpPr>
            <p:cNvPr id="9" name="Freeform 9"/>
            <p:cNvSpPr/>
            <p:nvPr/>
          </p:nvSpPr>
          <p:spPr>
            <a:xfrm>
              <a:off x="49530" y="44450"/>
              <a:ext cx="7546340" cy="360680"/>
            </a:xfrm>
            <a:custGeom>
              <a:avLst/>
              <a:gdLst/>
              <a:ahLst/>
              <a:cxnLst/>
              <a:rect l="l" t="t" r="r" b="b"/>
              <a:pathLst>
                <a:path w="7546340" h="360680">
                  <a:moveTo>
                    <a:pt x="52070" y="161290"/>
                  </a:moveTo>
                  <a:cubicBezTo>
                    <a:pt x="868680" y="134620"/>
                    <a:pt x="1215390" y="95250"/>
                    <a:pt x="1545590" y="74930"/>
                  </a:cubicBezTo>
                  <a:cubicBezTo>
                    <a:pt x="1905000" y="52070"/>
                    <a:pt x="2294890" y="31750"/>
                    <a:pt x="2669540" y="20320"/>
                  </a:cubicBezTo>
                  <a:cubicBezTo>
                    <a:pt x="3046730" y="8890"/>
                    <a:pt x="3430270" y="0"/>
                    <a:pt x="3804920" y="6350"/>
                  </a:cubicBezTo>
                  <a:cubicBezTo>
                    <a:pt x="4170680" y="12700"/>
                    <a:pt x="4504690" y="29210"/>
                    <a:pt x="4889500" y="54610"/>
                  </a:cubicBezTo>
                  <a:cubicBezTo>
                    <a:pt x="5325110" y="83820"/>
                    <a:pt x="5888990" y="154940"/>
                    <a:pt x="6285230" y="177800"/>
                  </a:cubicBezTo>
                  <a:cubicBezTo>
                    <a:pt x="6577330" y="195580"/>
                    <a:pt x="6823710" y="184150"/>
                    <a:pt x="7047230" y="200660"/>
                  </a:cubicBezTo>
                  <a:cubicBezTo>
                    <a:pt x="7222490" y="213360"/>
                    <a:pt x="7459980" y="228600"/>
                    <a:pt x="7515860" y="254000"/>
                  </a:cubicBezTo>
                  <a:cubicBezTo>
                    <a:pt x="7531100" y="261620"/>
                    <a:pt x="7534910" y="267970"/>
                    <a:pt x="7539990" y="276860"/>
                  </a:cubicBezTo>
                  <a:cubicBezTo>
                    <a:pt x="7545070" y="285750"/>
                    <a:pt x="7546340" y="298450"/>
                    <a:pt x="7545070" y="308610"/>
                  </a:cubicBezTo>
                  <a:cubicBezTo>
                    <a:pt x="7543800" y="318770"/>
                    <a:pt x="7537450" y="330200"/>
                    <a:pt x="7529830" y="337820"/>
                  </a:cubicBezTo>
                  <a:cubicBezTo>
                    <a:pt x="7522210" y="344170"/>
                    <a:pt x="7510780" y="349250"/>
                    <a:pt x="7500620" y="350520"/>
                  </a:cubicBezTo>
                  <a:cubicBezTo>
                    <a:pt x="7490460" y="351790"/>
                    <a:pt x="7477760" y="350520"/>
                    <a:pt x="7468870" y="344170"/>
                  </a:cubicBezTo>
                  <a:cubicBezTo>
                    <a:pt x="7457440" y="336550"/>
                    <a:pt x="7444740" y="317500"/>
                    <a:pt x="7443470" y="303530"/>
                  </a:cubicBezTo>
                  <a:cubicBezTo>
                    <a:pt x="7443470" y="289560"/>
                    <a:pt x="7454900" y="269240"/>
                    <a:pt x="7463790" y="260350"/>
                  </a:cubicBezTo>
                  <a:cubicBezTo>
                    <a:pt x="7472680" y="252730"/>
                    <a:pt x="7484110" y="248920"/>
                    <a:pt x="7494270" y="250190"/>
                  </a:cubicBezTo>
                  <a:cubicBezTo>
                    <a:pt x="7505700" y="250190"/>
                    <a:pt x="7517130" y="252730"/>
                    <a:pt x="7526020" y="260350"/>
                  </a:cubicBezTo>
                  <a:cubicBezTo>
                    <a:pt x="7534910" y="269240"/>
                    <a:pt x="7545070" y="289560"/>
                    <a:pt x="7545070" y="303530"/>
                  </a:cubicBezTo>
                  <a:cubicBezTo>
                    <a:pt x="7546340" y="313690"/>
                    <a:pt x="7541260" y="325120"/>
                    <a:pt x="7533640" y="332740"/>
                  </a:cubicBezTo>
                  <a:cubicBezTo>
                    <a:pt x="7524750" y="342900"/>
                    <a:pt x="7512050" y="347980"/>
                    <a:pt x="7489190" y="350520"/>
                  </a:cubicBezTo>
                  <a:cubicBezTo>
                    <a:pt x="7419340" y="360680"/>
                    <a:pt x="7213600" y="313690"/>
                    <a:pt x="7044690" y="302260"/>
                  </a:cubicBezTo>
                  <a:cubicBezTo>
                    <a:pt x="6823710" y="287020"/>
                    <a:pt x="6568440" y="297180"/>
                    <a:pt x="6275070" y="279400"/>
                  </a:cubicBezTo>
                  <a:cubicBezTo>
                    <a:pt x="5878830" y="256540"/>
                    <a:pt x="5318760" y="185420"/>
                    <a:pt x="4884420" y="156210"/>
                  </a:cubicBezTo>
                  <a:cubicBezTo>
                    <a:pt x="4502150" y="130810"/>
                    <a:pt x="4169410" y="114300"/>
                    <a:pt x="3804920" y="107950"/>
                  </a:cubicBezTo>
                  <a:cubicBezTo>
                    <a:pt x="3432810" y="101600"/>
                    <a:pt x="3051810" y="110490"/>
                    <a:pt x="2675890" y="121920"/>
                  </a:cubicBezTo>
                  <a:cubicBezTo>
                    <a:pt x="2301240" y="133350"/>
                    <a:pt x="1934210" y="153670"/>
                    <a:pt x="1553210" y="176530"/>
                  </a:cubicBezTo>
                  <a:cubicBezTo>
                    <a:pt x="1158240" y="199390"/>
                    <a:pt x="615950" y="252730"/>
                    <a:pt x="345440" y="262890"/>
                  </a:cubicBezTo>
                  <a:cubicBezTo>
                    <a:pt x="210820" y="266700"/>
                    <a:pt x="87630" y="275590"/>
                    <a:pt x="39370" y="260350"/>
                  </a:cubicBezTo>
                  <a:cubicBezTo>
                    <a:pt x="24130" y="255270"/>
                    <a:pt x="16510" y="250190"/>
                    <a:pt x="10160" y="240030"/>
                  </a:cubicBezTo>
                  <a:cubicBezTo>
                    <a:pt x="3810" y="231140"/>
                    <a:pt x="0" y="215900"/>
                    <a:pt x="1270" y="205740"/>
                  </a:cubicBezTo>
                  <a:cubicBezTo>
                    <a:pt x="2540" y="194310"/>
                    <a:pt x="10160" y="180340"/>
                    <a:pt x="17780" y="173990"/>
                  </a:cubicBezTo>
                  <a:cubicBezTo>
                    <a:pt x="26670" y="166370"/>
                    <a:pt x="52070" y="161290"/>
                    <a:pt x="52070" y="161290"/>
                  </a:cubicBezTo>
                </a:path>
              </a:pathLst>
            </a:custGeom>
            <a:solidFill>
              <a:srgbClr val="F8EC4F"/>
            </a:solidFill>
            <a:ln cap="sq">
              <a:noFill/>
              <a:prstDash val="solid"/>
              <a:miter/>
            </a:ln>
          </p:spPr>
        </p:sp>
      </p:grpSp>
      <p:sp>
        <p:nvSpPr>
          <p:cNvPr id="10" name="Freeform 10"/>
          <p:cNvSpPr/>
          <p:nvPr/>
        </p:nvSpPr>
        <p:spPr>
          <a:xfrm>
            <a:off x="17092633" y="2171425"/>
            <a:ext cx="1794966" cy="1932669"/>
          </a:xfrm>
          <a:custGeom>
            <a:avLst/>
            <a:gdLst/>
            <a:ahLst/>
            <a:cxnLst/>
            <a:rect l="l" t="t" r="r" b="b"/>
            <a:pathLst>
              <a:path w="1794966" h="1932669">
                <a:moveTo>
                  <a:pt x="0" y="0"/>
                </a:moveTo>
                <a:lnTo>
                  <a:pt x="1794966" y="0"/>
                </a:lnTo>
                <a:lnTo>
                  <a:pt x="1794966" y="1932669"/>
                </a:lnTo>
                <a:lnTo>
                  <a:pt x="0" y="1932669"/>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11" name="Freeform 11"/>
          <p:cNvSpPr/>
          <p:nvPr/>
        </p:nvSpPr>
        <p:spPr>
          <a:xfrm>
            <a:off x="1603749" y="9319350"/>
            <a:ext cx="3169280" cy="2226419"/>
          </a:xfrm>
          <a:custGeom>
            <a:avLst/>
            <a:gdLst/>
            <a:ahLst/>
            <a:cxnLst/>
            <a:rect l="l" t="t" r="r" b="b"/>
            <a:pathLst>
              <a:path w="3169280" h="2226419">
                <a:moveTo>
                  <a:pt x="0" y="0"/>
                </a:moveTo>
                <a:lnTo>
                  <a:pt x="3169279" y="0"/>
                </a:lnTo>
                <a:lnTo>
                  <a:pt x="3169279"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12" name="Freeform 12"/>
          <p:cNvSpPr/>
          <p:nvPr/>
        </p:nvSpPr>
        <p:spPr>
          <a:xfrm>
            <a:off x="-983271" y="294190"/>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75550" y="2245148"/>
            <a:ext cx="7372597" cy="5796704"/>
          </a:xfrm>
          <a:custGeom>
            <a:avLst/>
            <a:gdLst/>
            <a:ahLst/>
            <a:cxnLst/>
            <a:rect l="l" t="t" r="r" b="b"/>
            <a:pathLst>
              <a:path w="7372597" h="5796704">
                <a:moveTo>
                  <a:pt x="0" y="0"/>
                </a:moveTo>
                <a:lnTo>
                  <a:pt x="7372597" y="0"/>
                </a:lnTo>
                <a:lnTo>
                  <a:pt x="7372597" y="5796704"/>
                </a:lnTo>
                <a:lnTo>
                  <a:pt x="0" y="579670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TextBox 3"/>
          <p:cNvSpPr txBox="1"/>
          <p:nvPr/>
        </p:nvSpPr>
        <p:spPr>
          <a:xfrm>
            <a:off x="8659015" y="439269"/>
            <a:ext cx="7848753" cy="3387090"/>
          </a:xfrm>
          <a:prstGeom prst="rect">
            <a:avLst/>
          </a:prstGeom>
        </p:spPr>
        <p:txBody>
          <a:bodyPr lIns="0" tIns="0" rIns="0" bIns="0" rtlCol="0" anchor="t">
            <a:spAutoFit/>
          </a:bodyPr>
          <a:lstStyle/>
          <a:p>
            <a:pPr algn="l">
              <a:lnSpc>
                <a:spcPts val="8729"/>
              </a:lnSpc>
            </a:pPr>
            <a:r>
              <a:rPr lang="en-US" sz="8999" b="1">
                <a:solidFill>
                  <a:srgbClr val="000000"/>
                </a:solidFill>
                <a:latin typeface="DM Sans Bold"/>
                <a:ea typeface="DM Sans Bold"/>
                <a:cs typeface="DM Sans Bold"/>
                <a:sym typeface="DM Sans Bold"/>
              </a:rPr>
              <a:t>Managing the Learning Environment </a:t>
            </a:r>
          </a:p>
        </p:txBody>
      </p:sp>
      <p:sp>
        <p:nvSpPr>
          <p:cNvPr id="4" name="TextBox 4"/>
          <p:cNvSpPr txBox="1"/>
          <p:nvPr/>
        </p:nvSpPr>
        <p:spPr>
          <a:xfrm>
            <a:off x="8659015" y="3840073"/>
            <a:ext cx="6728817"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Strengths in practice</a:t>
            </a:r>
          </a:p>
        </p:txBody>
      </p:sp>
      <p:sp>
        <p:nvSpPr>
          <p:cNvPr id="5" name="Freeform 5"/>
          <p:cNvSpPr/>
          <p:nvPr/>
        </p:nvSpPr>
        <p:spPr>
          <a:xfrm>
            <a:off x="14490243" y="9201814"/>
            <a:ext cx="3169280" cy="2226419"/>
          </a:xfrm>
          <a:custGeom>
            <a:avLst/>
            <a:gdLst/>
            <a:ahLst/>
            <a:cxnLst/>
            <a:rect l="l" t="t" r="r" b="b"/>
            <a:pathLst>
              <a:path w="3169280" h="2226419">
                <a:moveTo>
                  <a:pt x="0" y="0"/>
                </a:moveTo>
                <a:lnTo>
                  <a:pt x="3169280" y="0"/>
                </a:lnTo>
                <a:lnTo>
                  <a:pt x="3169280" y="2226420"/>
                </a:lnTo>
                <a:lnTo>
                  <a:pt x="0" y="2226420"/>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6" name="TextBox 6"/>
          <p:cNvSpPr txBox="1"/>
          <p:nvPr/>
        </p:nvSpPr>
        <p:spPr>
          <a:xfrm>
            <a:off x="9216530" y="5747424"/>
            <a:ext cx="6858353" cy="2281735"/>
          </a:xfrm>
          <a:prstGeom prst="rect">
            <a:avLst/>
          </a:prstGeom>
        </p:spPr>
        <p:txBody>
          <a:bodyPr lIns="0" tIns="0" rIns="0" bIns="0" rtlCol="0" anchor="t">
            <a:spAutoFit/>
          </a:bodyPr>
          <a:lstStyle/>
          <a:p>
            <a:pPr algn="l">
              <a:lnSpc>
                <a:spcPts val="4600"/>
              </a:lnSpc>
            </a:pPr>
            <a:r>
              <a:rPr lang="en-US" sz="2555" spc="153">
                <a:solidFill>
                  <a:srgbClr val="000000"/>
                </a:solidFill>
                <a:latin typeface="DM Sans"/>
                <a:ea typeface="DM Sans"/>
                <a:cs typeface="DM Sans"/>
                <a:sym typeface="DM Sans"/>
              </a:rPr>
              <a:t>Learning resources</a:t>
            </a:r>
          </a:p>
          <a:p>
            <a:pPr algn="l">
              <a:lnSpc>
                <a:spcPts val="4600"/>
              </a:lnSpc>
            </a:pPr>
            <a:endParaRPr lang="en-US" sz="2555" spc="153">
              <a:solidFill>
                <a:srgbClr val="000000"/>
              </a:solidFill>
              <a:latin typeface="DM Sans"/>
              <a:ea typeface="DM Sans"/>
              <a:cs typeface="DM Sans"/>
              <a:sym typeface="DM Sans"/>
            </a:endParaRPr>
          </a:p>
          <a:p>
            <a:pPr algn="l">
              <a:lnSpc>
                <a:spcPts val="4600"/>
              </a:lnSpc>
            </a:pPr>
            <a:r>
              <a:rPr lang="en-US" sz="2555" spc="153">
                <a:solidFill>
                  <a:srgbClr val="000000"/>
                </a:solidFill>
                <a:latin typeface="DM Sans"/>
                <a:ea typeface="DM Sans"/>
                <a:cs typeface="DM Sans"/>
                <a:sym typeface="DM Sans"/>
              </a:rPr>
              <a:t>Behaviour management</a:t>
            </a:r>
          </a:p>
          <a:p>
            <a:pPr marL="0" lvl="0" indent="0" algn="l">
              <a:lnSpc>
                <a:spcPts val="4600"/>
              </a:lnSpc>
            </a:pPr>
            <a:r>
              <a:rPr lang="en-US" sz="2555" spc="153">
                <a:solidFill>
                  <a:srgbClr val="000000"/>
                </a:solidFill>
                <a:latin typeface="DM Sans"/>
                <a:ea typeface="DM Sans"/>
                <a:cs typeface="DM Sans"/>
                <a:sym typeface="DM Sans"/>
              </a:rPr>
              <a:t> </a:t>
            </a:r>
          </a:p>
        </p:txBody>
      </p:sp>
      <p:sp>
        <p:nvSpPr>
          <p:cNvPr id="7" name="Freeform 7"/>
          <p:cNvSpPr/>
          <p:nvPr/>
        </p:nvSpPr>
        <p:spPr>
          <a:xfrm>
            <a:off x="8484654" y="5805146"/>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a:off x="8484654" y="6964491"/>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9" name="Freeform 9"/>
          <p:cNvSpPr/>
          <p:nvPr/>
        </p:nvSpPr>
        <p:spPr>
          <a:xfrm>
            <a:off x="1514685" y="2543800"/>
            <a:ext cx="5898785" cy="4697578"/>
          </a:xfrm>
          <a:custGeom>
            <a:avLst/>
            <a:gdLst/>
            <a:ahLst/>
            <a:cxnLst/>
            <a:rect l="l" t="t" r="r" b="b"/>
            <a:pathLst>
              <a:path w="5898785" h="4697578">
                <a:moveTo>
                  <a:pt x="0" y="0"/>
                </a:moveTo>
                <a:lnTo>
                  <a:pt x="5898785" y="0"/>
                </a:lnTo>
                <a:lnTo>
                  <a:pt x="5898785" y="4697578"/>
                </a:lnTo>
                <a:lnTo>
                  <a:pt x="0" y="469757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7" name="TextBox 7"/>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Concrete before abstract - Piaget &amp; Bruner</a:t>
            </a:r>
          </a:p>
        </p:txBody>
      </p:sp>
      <p:sp>
        <p:nvSpPr>
          <p:cNvPr id="8" name="TextBox 8"/>
          <p:cNvSpPr txBox="1"/>
          <p:nvPr/>
        </p:nvSpPr>
        <p:spPr>
          <a:xfrm>
            <a:off x="2200602" y="3355101"/>
            <a:ext cx="10561645"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Piaget’s Stages of Cognitive Development (1952). 2-7yrs = Preoperational Stage characterized by symbolic thinking.</a:t>
            </a:r>
          </a:p>
          <a:p>
            <a:pPr algn="l">
              <a:lnSpc>
                <a:spcPts val="4031"/>
              </a:lnSpc>
            </a:pPr>
            <a:r>
              <a:rPr lang="en-US" sz="2239" spc="134">
                <a:solidFill>
                  <a:srgbClr val="000000"/>
                </a:solidFill>
                <a:latin typeface="DM Sans"/>
                <a:ea typeface="DM Sans"/>
                <a:cs typeface="DM Sans"/>
                <a:sym typeface="DM Sans"/>
              </a:rPr>
              <a:t>Symbolic thinking requires visual aids, models, concrete props, manipulatives (e.g blocks) as logical reasoning is still developing.</a:t>
            </a:r>
          </a:p>
          <a:p>
            <a:pPr algn="l">
              <a:lnSpc>
                <a:spcPts val="4031"/>
              </a:lnSpc>
            </a:pPr>
            <a:r>
              <a:rPr lang="en-US" sz="2239" spc="134">
                <a:solidFill>
                  <a:srgbClr val="000000"/>
                </a:solidFill>
                <a:latin typeface="DM Sans"/>
                <a:ea typeface="DM Sans"/>
                <a:cs typeface="DM Sans"/>
                <a:sym typeface="DM Sans"/>
              </a:rPr>
              <a:t>^</a:t>
            </a:r>
          </a:p>
          <a:p>
            <a:pPr algn="l">
              <a:lnSpc>
                <a:spcPts val="4031"/>
              </a:lnSpc>
            </a:pPr>
            <a:r>
              <a:rPr lang="en-US" sz="2239" spc="134">
                <a:solidFill>
                  <a:srgbClr val="000000"/>
                </a:solidFill>
                <a:latin typeface="DM Sans"/>
                <a:ea typeface="DM Sans"/>
                <a:cs typeface="DM Sans"/>
                <a:sym typeface="DM Sans"/>
              </a:rPr>
              <a:t>Bruner (1960) expands, start at Enactive (= physical movements and tools) progress to Symbolic (= abstract understanding and reasoning).</a:t>
            </a:r>
          </a:p>
          <a:p>
            <a:pPr algn="l">
              <a:lnSpc>
                <a:spcPts val="4031"/>
              </a:lnSpc>
            </a:pPr>
            <a:r>
              <a:rPr lang="en-US" sz="2239" spc="134">
                <a:solidFill>
                  <a:srgbClr val="000000"/>
                </a:solidFill>
                <a:latin typeface="DM Sans"/>
                <a:ea typeface="DM Sans"/>
                <a:cs typeface="DM Sans"/>
                <a:sym typeface="DM Sans"/>
              </a:rPr>
              <a:t>thus both establish necessity for exploration of concrete resources to build up mental representations before early learners can progress.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9382167" y="1426511"/>
            <a:ext cx="7203240" cy="4514881"/>
          </a:xfrm>
          <a:custGeom>
            <a:avLst/>
            <a:gdLst/>
            <a:ahLst/>
            <a:cxnLst/>
            <a:rect l="l" t="t" r="r" b="b"/>
            <a:pathLst>
              <a:path w="7203240" h="4514881">
                <a:moveTo>
                  <a:pt x="0" y="0"/>
                </a:moveTo>
                <a:lnTo>
                  <a:pt x="7203240" y="0"/>
                </a:lnTo>
                <a:lnTo>
                  <a:pt x="7203240" y="4514880"/>
                </a:lnTo>
                <a:lnTo>
                  <a:pt x="0" y="4514880"/>
                </a:lnTo>
                <a:lnTo>
                  <a:pt x="0" y="0"/>
                </a:lnTo>
                <a:close/>
              </a:path>
            </a:pathLst>
          </a:custGeom>
          <a:blipFill>
            <a:blip r:embed="rId8"/>
            <a:stretch>
              <a:fillRect l="-6821" r="-10334"/>
            </a:stretch>
          </a:blipFill>
          <a:ln w="38100" cap="rnd">
            <a:solidFill>
              <a:srgbClr val="000000"/>
            </a:solidFill>
            <a:prstDash val="solid"/>
            <a:round/>
          </a:ln>
        </p:spPr>
      </p:sp>
      <p:sp>
        <p:nvSpPr>
          <p:cNvPr id="6" name="Freeform 6"/>
          <p:cNvSpPr/>
          <p:nvPr/>
        </p:nvSpPr>
        <p:spPr>
          <a:xfrm>
            <a:off x="3557580" y="5468085"/>
            <a:ext cx="5586420" cy="4470595"/>
          </a:xfrm>
          <a:custGeom>
            <a:avLst/>
            <a:gdLst/>
            <a:ahLst/>
            <a:cxnLst/>
            <a:rect l="l" t="t" r="r" b="b"/>
            <a:pathLst>
              <a:path w="5586420" h="4470595">
                <a:moveTo>
                  <a:pt x="0" y="0"/>
                </a:moveTo>
                <a:lnTo>
                  <a:pt x="5586420" y="0"/>
                </a:lnTo>
                <a:lnTo>
                  <a:pt x="5586420" y="4470595"/>
                </a:lnTo>
                <a:lnTo>
                  <a:pt x="0" y="4470595"/>
                </a:lnTo>
                <a:lnTo>
                  <a:pt x="0" y="0"/>
                </a:lnTo>
                <a:close/>
              </a:path>
            </a:pathLst>
          </a:custGeom>
          <a:blipFill>
            <a:blip r:embed="rId9"/>
            <a:stretch>
              <a:fillRect/>
            </a:stretch>
          </a:blipFill>
          <a:ln w="38100" cap="rnd">
            <a:solidFill>
              <a:srgbClr val="000000"/>
            </a:solidFill>
            <a:prstDash val="solid"/>
            <a:round/>
          </a:ln>
        </p:spPr>
      </p:sp>
      <p:sp>
        <p:nvSpPr>
          <p:cNvPr id="7" name="Freeform 7"/>
          <p:cNvSpPr/>
          <p:nvPr/>
        </p:nvSpPr>
        <p:spPr>
          <a:xfrm>
            <a:off x="1936938" y="387979"/>
            <a:ext cx="6397799" cy="4410842"/>
          </a:xfrm>
          <a:custGeom>
            <a:avLst/>
            <a:gdLst/>
            <a:ahLst/>
            <a:cxnLst/>
            <a:rect l="l" t="t" r="r" b="b"/>
            <a:pathLst>
              <a:path w="6397799" h="4410842">
                <a:moveTo>
                  <a:pt x="0" y="0"/>
                </a:moveTo>
                <a:lnTo>
                  <a:pt x="6397798" y="0"/>
                </a:lnTo>
                <a:lnTo>
                  <a:pt x="6397798" y="4410842"/>
                </a:lnTo>
                <a:lnTo>
                  <a:pt x="0" y="4410842"/>
                </a:lnTo>
                <a:lnTo>
                  <a:pt x="0" y="0"/>
                </a:lnTo>
                <a:close/>
              </a:path>
            </a:pathLst>
          </a:custGeom>
          <a:blipFill>
            <a:blip r:embed="rId10"/>
            <a:stretch>
              <a:fillRect l="-5137" t="-12849"/>
            </a:stretch>
          </a:blipFill>
          <a:ln w="38100" cap="rnd">
            <a:solidFill>
              <a:srgbClr val="000000"/>
            </a:solidFill>
            <a:prstDash val="solid"/>
            <a:round/>
          </a:ln>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Concrete before abstract - Piaget &amp; Bruner</a:t>
            </a:r>
          </a:p>
        </p:txBody>
      </p:sp>
      <p:sp>
        <p:nvSpPr>
          <p:cNvPr id="7" name="TextBox 7"/>
          <p:cNvSpPr txBox="1"/>
          <p:nvPr/>
        </p:nvSpPr>
        <p:spPr>
          <a:xfrm>
            <a:off x="2200602" y="3355101"/>
            <a:ext cx="10561645"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Piaget’s Stages of Cognitive Development. 2-7yrs = Preoperational Stage characterized by symbolic thinking.</a:t>
            </a:r>
          </a:p>
          <a:p>
            <a:pPr algn="l">
              <a:lnSpc>
                <a:spcPts val="4031"/>
              </a:lnSpc>
            </a:pPr>
            <a:r>
              <a:rPr lang="en-US" sz="2239" spc="134">
                <a:solidFill>
                  <a:srgbClr val="000000"/>
                </a:solidFill>
                <a:latin typeface="DM Sans"/>
                <a:ea typeface="DM Sans"/>
                <a:cs typeface="DM Sans"/>
                <a:sym typeface="DM Sans"/>
              </a:rPr>
              <a:t>Symbolic thinking requires visual aids, models, concrete props, manipulatives (e.g blocks) as logical reasoning is still developing.</a:t>
            </a:r>
          </a:p>
          <a:p>
            <a:pPr algn="l">
              <a:lnSpc>
                <a:spcPts val="4031"/>
              </a:lnSpc>
            </a:pPr>
            <a:r>
              <a:rPr lang="en-US" sz="2239" spc="134">
                <a:solidFill>
                  <a:srgbClr val="000000"/>
                </a:solidFill>
                <a:latin typeface="DM Sans"/>
                <a:ea typeface="DM Sans"/>
                <a:cs typeface="DM Sans"/>
                <a:sym typeface="DM Sans"/>
              </a:rPr>
              <a:t>^</a:t>
            </a:r>
          </a:p>
          <a:p>
            <a:pPr algn="l">
              <a:lnSpc>
                <a:spcPts val="4031"/>
              </a:lnSpc>
            </a:pPr>
            <a:r>
              <a:rPr lang="en-US" sz="2239" spc="134">
                <a:solidFill>
                  <a:srgbClr val="000000"/>
                </a:solidFill>
                <a:latin typeface="DM Sans"/>
                <a:ea typeface="DM Sans"/>
                <a:cs typeface="DM Sans"/>
                <a:sym typeface="DM Sans"/>
              </a:rPr>
              <a:t>Bruner expands, start at Enactive (= physical movements and tools) progress to Symbolic (= abstract understanding and reasoning).</a:t>
            </a:r>
          </a:p>
          <a:p>
            <a:pPr algn="l">
              <a:lnSpc>
                <a:spcPts val="4031"/>
              </a:lnSpc>
            </a:pPr>
            <a:r>
              <a:rPr lang="en-US" sz="2239" spc="134">
                <a:solidFill>
                  <a:srgbClr val="000000"/>
                </a:solidFill>
                <a:latin typeface="DM Sans"/>
                <a:ea typeface="DM Sans"/>
                <a:cs typeface="DM Sans"/>
                <a:sym typeface="DM Sans"/>
              </a:rPr>
              <a:t>thus both establish necessity for exploration of concrete resources to build up mental representations before early learners can progress.</a:t>
            </a:r>
          </a:p>
        </p:txBody>
      </p:sp>
      <p:sp>
        <p:nvSpPr>
          <p:cNvPr id="8" name="TextBox 8"/>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grpSp>
        <p:nvGrpSpPr>
          <p:cNvPr id="10" name="Group 10"/>
          <p:cNvGrpSpPr/>
          <p:nvPr/>
        </p:nvGrpSpPr>
        <p:grpSpPr>
          <a:xfrm>
            <a:off x="12511600" y="3777321"/>
            <a:ext cx="5475216" cy="3199738"/>
            <a:chOff x="0" y="0"/>
            <a:chExt cx="997846" cy="642993"/>
          </a:xfrm>
        </p:grpSpPr>
        <p:sp>
          <p:nvSpPr>
            <p:cNvPr id="11" name="Freeform 11"/>
            <p:cNvSpPr/>
            <p:nvPr/>
          </p:nvSpPr>
          <p:spPr>
            <a:xfrm>
              <a:off x="0" y="0"/>
              <a:ext cx="997846" cy="642993"/>
            </a:xfrm>
            <a:custGeom>
              <a:avLst/>
              <a:gdLst/>
              <a:ahLst/>
              <a:cxnLst/>
              <a:rect l="l" t="t" r="r" b="b"/>
              <a:pathLst>
                <a:path w="997846" h="642993">
                  <a:moveTo>
                    <a:pt x="498923" y="0"/>
                  </a:moveTo>
                  <a:lnTo>
                    <a:pt x="569167" y="35712"/>
                  </a:lnTo>
                  <a:lnTo>
                    <a:pt x="653098" y="15735"/>
                  </a:lnTo>
                  <a:lnTo>
                    <a:pt x="702778" y="63687"/>
                  </a:lnTo>
                  <a:lnTo>
                    <a:pt x="792182" y="61400"/>
                  </a:lnTo>
                  <a:lnTo>
                    <a:pt x="816436" y="116897"/>
                  </a:lnTo>
                  <a:lnTo>
                    <a:pt x="902560" y="132526"/>
                  </a:lnTo>
                  <a:lnTo>
                    <a:pt x="899013" y="190136"/>
                  </a:lnTo>
                  <a:lnTo>
                    <a:pt x="973427" y="222149"/>
                  </a:lnTo>
                  <a:lnTo>
                    <a:pt x="942425" y="276233"/>
                  </a:lnTo>
                  <a:lnTo>
                    <a:pt x="997846" y="321496"/>
                  </a:lnTo>
                  <a:lnTo>
                    <a:pt x="942425" y="366760"/>
                  </a:lnTo>
                  <a:lnTo>
                    <a:pt x="973427" y="420844"/>
                  </a:lnTo>
                  <a:lnTo>
                    <a:pt x="899013" y="452857"/>
                  </a:lnTo>
                  <a:lnTo>
                    <a:pt x="902560" y="510467"/>
                  </a:lnTo>
                  <a:lnTo>
                    <a:pt x="816436" y="526096"/>
                  </a:lnTo>
                  <a:lnTo>
                    <a:pt x="792182" y="581592"/>
                  </a:lnTo>
                  <a:lnTo>
                    <a:pt x="702778" y="579306"/>
                  </a:lnTo>
                  <a:lnTo>
                    <a:pt x="653098" y="627258"/>
                  </a:lnTo>
                  <a:lnTo>
                    <a:pt x="569167" y="607281"/>
                  </a:lnTo>
                  <a:lnTo>
                    <a:pt x="498923" y="642993"/>
                  </a:lnTo>
                  <a:lnTo>
                    <a:pt x="428679" y="607281"/>
                  </a:lnTo>
                  <a:lnTo>
                    <a:pt x="344748" y="627258"/>
                  </a:lnTo>
                  <a:lnTo>
                    <a:pt x="295068" y="579306"/>
                  </a:lnTo>
                  <a:lnTo>
                    <a:pt x="205664" y="581592"/>
                  </a:lnTo>
                  <a:lnTo>
                    <a:pt x="181410" y="526096"/>
                  </a:lnTo>
                  <a:lnTo>
                    <a:pt x="95286" y="510467"/>
                  </a:lnTo>
                  <a:lnTo>
                    <a:pt x="98834" y="452857"/>
                  </a:lnTo>
                  <a:lnTo>
                    <a:pt x="24419" y="420844"/>
                  </a:lnTo>
                  <a:lnTo>
                    <a:pt x="55421" y="366760"/>
                  </a:lnTo>
                  <a:lnTo>
                    <a:pt x="0" y="321496"/>
                  </a:lnTo>
                  <a:lnTo>
                    <a:pt x="55421" y="276233"/>
                  </a:lnTo>
                  <a:lnTo>
                    <a:pt x="24419" y="222149"/>
                  </a:lnTo>
                  <a:lnTo>
                    <a:pt x="98834" y="190136"/>
                  </a:lnTo>
                  <a:lnTo>
                    <a:pt x="95286" y="132526"/>
                  </a:lnTo>
                  <a:lnTo>
                    <a:pt x="181410" y="116897"/>
                  </a:lnTo>
                  <a:lnTo>
                    <a:pt x="205664" y="61400"/>
                  </a:lnTo>
                  <a:lnTo>
                    <a:pt x="295068" y="63687"/>
                  </a:lnTo>
                  <a:lnTo>
                    <a:pt x="344748" y="15735"/>
                  </a:lnTo>
                  <a:lnTo>
                    <a:pt x="428679" y="35712"/>
                  </a:lnTo>
                  <a:lnTo>
                    <a:pt x="498923" y="0"/>
                  </a:lnTo>
                  <a:close/>
                </a:path>
              </a:pathLst>
            </a:custGeom>
            <a:solidFill>
              <a:srgbClr val="ED454A"/>
            </a:solidFill>
          </p:spPr>
        </p:sp>
        <p:sp>
          <p:nvSpPr>
            <p:cNvPr id="12" name="TextBox 12"/>
            <p:cNvSpPr txBox="1"/>
            <p:nvPr/>
          </p:nvSpPr>
          <p:spPr>
            <a:xfrm>
              <a:off x="109139" y="-82073"/>
              <a:ext cx="779567" cy="654738"/>
            </a:xfrm>
            <a:prstGeom prst="rect">
              <a:avLst/>
            </a:prstGeom>
          </p:spPr>
          <p:txBody>
            <a:bodyPr lIns="98659" tIns="98659" rIns="98659" bIns="98659" rtlCol="0" anchor="ctr"/>
            <a:lstStyle/>
            <a:p>
              <a:pPr algn="ctr">
                <a:lnSpc>
                  <a:spcPts val="4600"/>
                </a:lnSpc>
              </a:pPr>
              <a:endParaRPr/>
            </a:p>
          </p:txBody>
        </p:sp>
      </p:grpSp>
      <p:sp>
        <p:nvSpPr>
          <p:cNvPr id="13" name="Freeform 13"/>
          <p:cNvSpPr/>
          <p:nvPr/>
        </p:nvSpPr>
        <p:spPr>
          <a:xfrm>
            <a:off x="14391980" y="4207372"/>
            <a:ext cx="1714450" cy="2369967"/>
          </a:xfrm>
          <a:custGeom>
            <a:avLst/>
            <a:gdLst/>
            <a:ahLst/>
            <a:cxnLst/>
            <a:rect l="l" t="t" r="r" b="b"/>
            <a:pathLst>
              <a:path w="3311791" h="5486400">
                <a:moveTo>
                  <a:pt x="0" y="0"/>
                </a:moveTo>
                <a:lnTo>
                  <a:pt x="3311790" y="0"/>
                </a:lnTo>
                <a:lnTo>
                  <a:pt x="3311790" y="5486400"/>
                </a:lnTo>
                <a:lnTo>
                  <a:pt x="0" y="5486400"/>
                </a:lnTo>
                <a:lnTo>
                  <a:pt x="0" y="0"/>
                </a:lnTo>
                <a:close/>
              </a:path>
            </a:pathLst>
          </a:custGeom>
          <a:blipFill>
            <a:blip r:embed="rId10">
              <a:alphaModFix amt="4000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13532324" y="4411286"/>
            <a:ext cx="3169280" cy="2154436"/>
          </a:xfrm>
          <a:prstGeom prst="rect">
            <a:avLst/>
          </a:prstGeom>
        </p:spPr>
        <p:txBody>
          <a:bodyPr wrap="square" lIns="0" tIns="0" rIns="0" bIns="0" rtlCol="0" anchor="t">
            <a:spAutoFit/>
          </a:bodyPr>
          <a:lstStyle/>
          <a:p>
            <a:pPr algn="ctr"/>
            <a:r>
              <a:rPr lang="en-US" sz="2000" spc="182">
                <a:solidFill>
                  <a:srgbClr val="FFFFFF"/>
                </a:solidFill>
                <a:latin typeface="DM Sans"/>
                <a:ea typeface="DM Sans"/>
                <a:cs typeface="DM Sans"/>
                <a:sym typeface="DM Sans"/>
              </a:rPr>
              <a:t>Challenge of digital tools as equal or better?</a:t>
            </a:r>
          </a:p>
          <a:p>
            <a:pPr algn="ctr"/>
            <a:r>
              <a:rPr lang="en-US" sz="2000" spc="182">
                <a:solidFill>
                  <a:srgbClr val="FFFFFF"/>
                </a:solidFill>
                <a:latin typeface="DM Sans"/>
                <a:ea typeface="DM Sans"/>
                <a:cs typeface="DM Sans"/>
                <a:sym typeface="DM Sans"/>
              </a:rPr>
              <a:t>Not a contradictory view if used in concrete manner, not based in abstract?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55101"/>
            <a:ext cx="10561645"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‘Embodied Cognition and Multi-sensory Learning’, motor and sensory experiences lead to great conceptual understanding and memory (Lakoff &amp; Johson, 1999) (Goldin-Meadow, 2005).</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Cognition fundamentally grounded in bodily experience (Gallagher, 2015), manipulating objects structures thought and problem solving - especially for mathematics (Tversky, 2011).</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endParaRPr lang="en-US" sz="2239" spc="134">
              <a:solidFill>
                <a:srgbClr val="000000"/>
              </a:solidFill>
              <a:latin typeface="DM Sans"/>
              <a:ea typeface="DM Sans"/>
              <a:cs typeface="DM Sans"/>
              <a:sym typeface="DM Sans"/>
            </a:endParaRP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Concrete before abstract - Physicality &amp; further support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845353" y="477334"/>
            <a:ext cx="7518429" cy="4322147"/>
          </a:xfrm>
          <a:custGeom>
            <a:avLst/>
            <a:gdLst/>
            <a:ahLst/>
            <a:cxnLst/>
            <a:rect l="l" t="t" r="r" b="b"/>
            <a:pathLst>
              <a:path w="7518429" h="4322147">
                <a:moveTo>
                  <a:pt x="0" y="0"/>
                </a:moveTo>
                <a:lnTo>
                  <a:pt x="7518429" y="0"/>
                </a:lnTo>
                <a:lnTo>
                  <a:pt x="7518429" y="4322147"/>
                </a:lnTo>
                <a:lnTo>
                  <a:pt x="0" y="4322147"/>
                </a:lnTo>
                <a:lnTo>
                  <a:pt x="0" y="0"/>
                </a:lnTo>
                <a:close/>
              </a:path>
            </a:pathLst>
          </a:custGeom>
          <a:blipFill>
            <a:blip r:embed="rId8"/>
            <a:stretch>
              <a:fillRect b="-11763"/>
            </a:stretch>
          </a:blipFill>
          <a:ln w="38100" cap="rnd">
            <a:solidFill>
              <a:srgbClr val="000000"/>
            </a:solidFill>
            <a:prstDash val="solid"/>
            <a:round/>
          </a:ln>
        </p:spPr>
      </p:sp>
      <p:sp>
        <p:nvSpPr>
          <p:cNvPr id="6" name="Freeform 6"/>
          <p:cNvSpPr/>
          <p:nvPr/>
        </p:nvSpPr>
        <p:spPr>
          <a:xfrm>
            <a:off x="9519782" y="1028700"/>
            <a:ext cx="5880019" cy="4142885"/>
          </a:xfrm>
          <a:custGeom>
            <a:avLst/>
            <a:gdLst/>
            <a:ahLst/>
            <a:cxnLst/>
            <a:rect l="l" t="t" r="r" b="b"/>
            <a:pathLst>
              <a:path w="5880019" h="4142885">
                <a:moveTo>
                  <a:pt x="0" y="0"/>
                </a:moveTo>
                <a:lnTo>
                  <a:pt x="5880018" y="0"/>
                </a:lnTo>
                <a:lnTo>
                  <a:pt x="5880018" y="4142885"/>
                </a:lnTo>
                <a:lnTo>
                  <a:pt x="0" y="4142885"/>
                </a:lnTo>
                <a:lnTo>
                  <a:pt x="0" y="0"/>
                </a:lnTo>
                <a:close/>
              </a:path>
            </a:pathLst>
          </a:custGeom>
          <a:blipFill>
            <a:blip r:embed="rId9"/>
            <a:stretch>
              <a:fillRect t="-1277" b="-11025"/>
            </a:stretch>
          </a:blipFill>
          <a:ln w="38100" cap="rnd">
            <a:solidFill>
              <a:srgbClr val="000000"/>
            </a:solidFill>
            <a:prstDash val="solid"/>
            <a:round/>
          </a:ln>
        </p:spPr>
      </p:sp>
      <p:sp>
        <p:nvSpPr>
          <p:cNvPr id="7" name="Freeform 7"/>
          <p:cNvSpPr/>
          <p:nvPr/>
        </p:nvSpPr>
        <p:spPr>
          <a:xfrm>
            <a:off x="5007950" y="5527410"/>
            <a:ext cx="6711664" cy="4298734"/>
          </a:xfrm>
          <a:custGeom>
            <a:avLst/>
            <a:gdLst/>
            <a:ahLst/>
            <a:cxnLst/>
            <a:rect l="l" t="t" r="r" b="b"/>
            <a:pathLst>
              <a:path w="6711664" h="4298734">
                <a:moveTo>
                  <a:pt x="0" y="0"/>
                </a:moveTo>
                <a:lnTo>
                  <a:pt x="6711664" y="0"/>
                </a:lnTo>
                <a:lnTo>
                  <a:pt x="6711664" y="4298733"/>
                </a:lnTo>
                <a:lnTo>
                  <a:pt x="0" y="4298733"/>
                </a:lnTo>
                <a:lnTo>
                  <a:pt x="0" y="0"/>
                </a:lnTo>
                <a:close/>
              </a:path>
            </a:pathLst>
          </a:custGeom>
          <a:blipFill>
            <a:blip r:embed="rId10"/>
            <a:stretch>
              <a:fillRect l="-7384" b="-10027"/>
            </a:stretch>
          </a:blipFill>
          <a:ln w="38100" cap="rnd">
            <a:solidFill>
              <a:srgbClr val="000000"/>
            </a:solidFill>
            <a:prstDash val="solid"/>
            <a:round/>
          </a:ln>
        </p:spPr>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55101"/>
            <a:ext cx="10561645"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‘Embodied Cognition and Multi-sensory Learning’, motor and sensory experiences lead to great conceptual understanding and memory (Lakoff &amp; Johson, 1999) (Goldin-Meadow, 2005).</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Cognition fundamentally grounded in bodily experience (Gallagher, 2015), manipulating objects structures thought and problem solving - especially for mathematics (Tversky, 2011).</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endParaRPr lang="en-US" sz="2239" spc="134">
              <a:solidFill>
                <a:srgbClr val="000000"/>
              </a:solidFill>
              <a:latin typeface="DM Sans"/>
              <a:ea typeface="DM Sans"/>
              <a:cs typeface="DM Sans"/>
              <a:sym typeface="DM Sans"/>
            </a:endParaRP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Concrete before abstract - Physicality &amp; further support</a:t>
            </a:r>
          </a:p>
        </p:txBody>
      </p:sp>
      <p:grpSp>
        <p:nvGrpSpPr>
          <p:cNvPr id="15" name="Group 14">
            <a:extLst>
              <a:ext uri="{FF2B5EF4-FFF2-40B4-BE49-F238E27FC236}">
                <a16:creationId xmlns:a16="http://schemas.microsoft.com/office/drawing/2014/main" id="{60B9CD16-6F90-73F3-7FCC-FFEDD2172EEC}"/>
              </a:ext>
            </a:extLst>
          </p:cNvPr>
          <p:cNvGrpSpPr/>
          <p:nvPr/>
        </p:nvGrpSpPr>
        <p:grpSpPr>
          <a:xfrm>
            <a:off x="11862838" y="3141589"/>
            <a:ext cx="6581638" cy="4627808"/>
            <a:chOff x="11862838" y="3141589"/>
            <a:chExt cx="6581638" cy="4627808"/>
          </a:xfrm>
        </p:grpSpPr>
        <p:grpSp>
          <p:nvGrpSpPr>
            <p:cNvPr id="10" name="Group 10"/>
            <p:cNvGrpSpPr/>
            <p:nvPr/>
          </p:nvGrpSpPr>
          <p:grpSpPr>
            <a:xfrm>
              <a:off x="11862838" y="3141589"/>
              <a:ext cx="6581638" cy="4627808"/>
              <a:chOff x="109139" y="-82073"/>
              <a:chExt cx="944428" cy="654738"/>
            </a:xfrm>
          </p:grpSpPr>
          <p:sp>
            <p:nvSpPr>
              <p:cNvPr id="11" name="Freeform 11"/>
              <p:cNvSpPr/>
              <p:nvPr/>
            </p:nvSpPr>
            <p:spPr>
              <a:xfrm>
                <a:off x="155084" y="-59215"/>
                <a:ext cx="898483" cy="616543"/>
              </a:xfrm>
              <a:custGeom>
                <a:avLst/>
                <a:gdLst/>
                <a:ahLst/>
                <a:cxnLst/>
                <a:rect l="l" t="t" r="r" b="b"/>
                <a:pathLst>
                  <a:path w="997846" h="642993">
                    <a:moveTo>
                      <a:pt x="498923" y="0"/>
                    </a:moveTo>
                    <a:lnTo>
                      <a:pt x="569167" y="35712"/>
                    </a:lnTo>
                    <a:lnTo>
                      <a:pt x="653098" y="15735"/>
                    </a:lnTo>
                    <a:lnTo>
                      <a:pt x="702778" y="63687"/>
                    </a:lnTo>
                    <a:lnTo>
                      <a:pt x="792182" y="61400"/>
                    </a:lnTo>
                    <a:lnTo>
                      <a:pt x="816436" y="116897"/>
                    </a:lnTo>
                    <a:lnTo>
                      <a:pt x="902560" y="132526"/>
                    </a:lnTo>
                    <a:lnTo>
                      <a:pt x="899013" y="190136"/>
                    </a:lnTo>
                    <a:lnTo>
                      <a:pt x="973427" y="222149"/>
                    </a:lnTo>
                    <a:lnTo>
                      <a:pt x="942425" y="276233"/>
                    </a:lnTo>
                    <a:lnTo>
                      <a:pt x="997846" y="321496"/>
                    </a:lnTo>
                    <a:lnTo>
                      <a:pt x="942425" y="366760"/>
                    </a:lnTo>
                    <a:lnTo>
                      <a:pt x="973427" y="420844"/>
                    </a:lnTo>
                    <a:lnTo>
                      <a:pt x="899013" y="452857"/>
                    </a:lnTo>
                    <a:lnTo>
                      <a:pt x="902560" y="510467"/>
                    </a:lnTo>
                    <a:lnTo>
                      <a:pt x="816436" y="526096"/>
                    </a:lnTo>
                    <a:lnTo>
                      <a:pt x="792182" y="581592"/>
                    </a:lnTo>
                    <a:lnTo>
                      <a:pt x="702778" y="579306"/>
                    </a:lnTo>
                    <a:lnTo>
                      <a:pt x="653098" y="627258"/>
                    </a:lnTo>
                    <a:lnTo>
                      <a:pt x="569167" y="607281"/>
                    </a:lnTo>
                    <a:lnTo>
                      <a:pt x="498923" y="642993"/>
                    </a:lnTo>
                    <a:lnTo>
                      <a:pt x="428679" y="607281"/>
                    </a:lnTo>
                    <a:lnTo>
                      <a:pt x="344748" y="627258"/>
                    </a:lnTo>
                    <a:lnTo>
                      <a:pt x="295068" y="579306"/>
                    </a:lnTo>
                    <a:lnTo>
                      <a:pt x="205664" y="581592"/>
                    </a:lnTo>
                    <a:lnTo>
                      <a:pt x="181410" y="526096"/>
                    </a:lnTo>
                    <a:lnTo>
                      <a:pt x="95286" y="510467"/>
                    </a:lnTo>
                    <a:lnTo>
                      <a:pt x="98834" y="452857"/>
                    </a:lnTo>
                    <a:lnTo>
                      <a:pt x="24419" y="420844"/>
                    </a:lnTo>
                    <a:lnTo>
                      <a:pt x="55421" y="366760"/>
                    </a:lnTo>
                    <a:lnTo>
                      <a:pt x="0" y="321496"/>
                    </a:lnTo>
                    <a:lnTo>
                      <a:pt x="55421" y="276233"/>
                    </a:lnTo>
                    <a:lnTo>
                      <a:pt x="24419" y="222149"/>
                    </a:lnTo>
                    <a:lnTo>
                      <a:pt x="98834" y="190136"/>
                    </a:lnTo>
                    <a:lnTo>
                      <a:pt x="95286" y="132526"/>
                    </a:lnTo>
                    <a:lnTo>
                      <a:pt x="181410" y="116897"/>
                    </a:lnTo>
                    <a:lnTo>
                      <a:pt x="205664" y="61400"/>
                    </a:lnTo>
                    <a:lnTo>
                      <a:pt x="295068" y="63687"/>
                    </a:lnTo>
                    <a:lnTo>
                      <a:pt x="344748" y="15735"/>
                    </a:lnTo>
                    <a:lnTo>
                      <a:pt x="428679" y="35712"/>
                    </a:lnTo>
                    <a:lnTo>
                      <a:pt x="498923" y="0"/>
                    </a:lnTo>
                    <a:close/>
                  </a:path>
                </a:pathLst>
              </a:custGeom>
              <a:solidFill>
                <a:srgbClr val="ED454A"/>
              </a:solidFill>
            </p:spPr>
          </p:sp>
          <p:sp>
            <p:nvSpPr>
              <p:cNvPr id="12" name="TextBox 12"/>
              <p:cNvSpPr txBox="1"/>
              <p:nvPr/>
            </p:nvSpPr>
            <p:spPr>
              <a:xfrm>
                <a:off x="109139" y="-82073"/>
                <a:ext cx="779567" cy="654738"/>
              </a:xfrm>
              <a:prstGeom prst="rect">
                <a:avLst/>
              </a:prstGeom>
            </p:spPr>
            <p:txBody>
              <a:bodyPr lIns="64725" tIns="64725" rIns="64725" bIns="64725" rtlCol="0" anchor="ctr"/>
              <a:lstStyle/>
              <a:p>
                <a:pPr algn="ctr">
                  <a:lnSpc>
                    <a:spcPts val="4600"/>
                  </a:lnSpc>
                </a:pPr>
                <a:endParaRPr/>
              </a:p>
            </p:txBody>
          </p:sp>
        </p:grpSp>
        <p:sp>
          <p:nvSpPr>
            <p:cNvPr id="13" name="Freeform 13"/>
            <p:cNvSpPr/>
            <p:nvPr/>
          </p:nvSpPr>
          <p:spPr>
            <a:xfrm>
              <a:off x="15038308" y="3926451"/>
              <a:ext cx="722983" cy="3385980"/>
            </a:xfrm>
            <a:custGeom>
              <a:avLst/>
              <a:gdLst/>
              <a:ahLst/>
              <a:cxnLst/>
              <a:rect l="l" t="t" r="r" b="b"/>
              <a:pathLst>
                <a:path w="1256544" h="5484913">
                  <a:moveTo>
                    <a:pt x="0" y="0"/>
                  </a:moveTo>
                  <a:lnTo>
                    <a:pt x="1256544" y="0"/>
                  </a:lnTo>
                  <a:lnTo>
                    <a:pt x="1256544" y="5484914"/>
                  </a:lnTo>
                  <a:lnTo>
                    <a:pt x="0" y="5484914"/>
                  </a:lnTo>
                  <a:lnTo>
                    <a:pt x="0" y="0"/>
                  </a:lnTo>
                  <a:close/>
                </a:path>
              </a:pathLst>
            </a:custGeom>
            <a:blipFill>
              <a:blip r:embed="rId10">
                <a:alphaModFix amt="4000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12597650" y="4049088"/>
              <a:ext cx="5604297" cy="2766335"/>
            </a:xfrm>
            <a:prstGeom prst="rect">
              <a:avLst/>
            </a:prstGeom>
          </p:spPr>
          <p:txBody>
            <a:bodyPr lIns="0" tIns="0" rIns="0" bIns="0" rtlCol="0" anchor="t">
              <a:spAutoFit/>
            </a:bodyPr>
            <a:lstStyle/>
            <a:p>
              <a:pPr algn="ctr">
                <a:lnSpc>
                  <a:spcPts val="5628"/>
                </a:lnSpc>
              </a:pPr>
              <a:r>
                <a:rPr lang="en-US" sz="2000" spc="187">
                  <a:solidFill>
                    <a:srgbClr val="FFFFFF"/>
                  </a:solidFill>
                  <a:latin typeface="DM Sans"/>
                  <a:ea typeface="DM Sans"/>
                  <a:cs typeface="DM Sans"/>
                  <a:sym typeface="DM Sans"/>
                </a:rPr>
                <a:t>Potential for over reliance! </a:t>
              </a:r>
            </a:p>
            <a:p>
              <a:pPr algn="ctr">
                <a:lnSpc>
                  <a:spcPts val="5628"/>
                </a:lnSpc>
              </a:pPr>
              <a:r>
                <a:rPr lang="en-US" sz="2000" spc="187">
                  <a:solidFill>
                    <a:srgbClr val="FFFFFF"/>
                  </a:solidFill>
                  <a:latin typeface="DM Sans"/>
                  <a:ea typeface="DM Sans"/>
                  <a:cs typeface="DM Sans"/>
                  <a:sym typeface="DM Sans"/>
                </a:rPr>
                <a:t>Key is structured fading, build up to and allow progression into abstract (Mayer, 2005). </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935319"/>
            <a:ext cx="10561645" cy="3526546"/>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‘Kolb (1984) ‘Experiential learning cycle’. Use of concrete resources leads to experimentation and reflection before total capacity for abstraction.</a:t>
            </a:r>
          </a:p>
          <a:p>
            <a:pPr algn="l">
              <a:lnSpc>
                <a:spcPts val="4031"/>
              </a:lnSpc>
            </a:pPr>
            <a:r>
              <a:rPr lang="en-US" sz="2239" spc="134">
                <a:solidFill>
                  <a:srgbClr val="000000"/>
                </a:solidFill>
                <a:latin typeface="DM Sans"/>
                <a:ea typeface="DM Sans"/>
                <a:cs typeface="DM Sans"/>
                <a:sym typeface="DM Sans"/>
              </a:rPr>
              <a:t>^</a:t>
            </a:r>
          </a:p>
          <a:p>
            <a:pPr algn="l">
              <a:lnSpc>
                <a:spcPts val="4031"/>
              </a:lnSpc>
            </a:pPr>
            <a:r>
              <a:rPr lang="en-US" sz="2239" spc="134">
                <a:solidFill>
                  <a:srgbClr val="000000"/>
                </a:solidFill>
                <a:latin typeface="DM Sans"/>
                <a:ea typeface="DM Sans"/>
                <a:cs typeface="DM Sans"/>
                <a:sym typeface="DM Sans"/>
              </a:rPr>
              <a:t>Kolb compounds Piaget and Bruner’s thinking, concrete resources essential (especially for foundation learning) to development of deeper cognition.</a:t>
            </a: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1398975"/>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Concrete before abstract - Developing cognition, not movement for the sake of movement </a:t>
            </a:r>
          </a:p>
        </p:txBody>
      </p:sp>
      <p:grpSp>
        <p:nvGrpSpPr>
          <p:cNvPr id="9" name="Group 9"/>
          <p:cNvGrpSpPr/>
          <p:nvPr/>
        </p:nvGrpSpPr>
        <p:grpSpPr>
          <a:xfrm>
            <a:off x="2728937" y="465438"/>
            <a:ext cx="12474832" cy="9356124"/>
            <a:chOff x="0" y="0"/>
            <a:chExt cx="16633109" cy="12474832"/>
          </a:xfrm>
        </p:grpSpPr>
        <p:sp>
          <p:nvSpPr>
            <p:cNvPr id="10" name="Freeform 10"/>
            <p:cNvSpPr/>
            <p:nvPr/>
          </p:nvSpPr>
          <p:spPr>
            <a:xfrm>
              <a:off x="0" y="0"/>
              <a:ext cx="16633109" cy="12474832"/>
            </a:xfrm>
            <a:custGeom>
              <a:avLst/>
              <a:gdLst/>
              <a:ahLst/>
              <a:cxnLst/>
              <a:rect l="l" t="t" r="r" b="b"/>
              <a:pathLst>
                <a:path w="16633109" h="12474832">
                  <a:moveTo>
                    <a:pt x="0" y="0"/>
                  </a:moveTo>
                  <a:lnTo>
                    <a:pt x="16633109" y="0"/>
                  </a:lnTo>
                  <a:lnTo>
                    <a:pt x="16633109" y="12474832"/>
                  </a:lnTo>
                  <a:lnTo>
                    <a:pt x="0" y="12474832"/>
                  </a:lnTo>
                  <a:lnTo>
                    <a:pt x="0" y="0"/>
                  </a:lnTo>
                  <a:close/>
                </a:path>
              </a:pathLst>
            </a:custGeom>
            <a:blipFill>
              <a:blip r:embed="rId10"/>
              <a:stretch>
                <a:fillRect/>
              </a:stretch>
            </a:blipFill>
            <a:ln w="38100" cap="rnd">
              <a:solidFill>
                <a:srgbClr val="000000"/>
              </a:solidFill>
              <a:prstDash val="solid"/>
              <a:round/>
            </a:ln>
          </p:spPr>
        </p:sp>
        <p:grpSp>
          <p:nvGrpSpPr>
            <p:cNvPr id="11" name="Group 11"/>
            <p:cNvGrpSpPr/>
            <p:nvPr/>
          </p:nvGrpSpPr>
          <p:grpSpPr>
            <a:xfrm>
              <a:off x="5643848" y="7898576"/>
              <a:ext cx="5175250" cy="2664460"/>
              <a:chOff x="0" y="0"/>
              <a:chExt cx="5175250" cy="2664460"/>
            </a:xfrm>
          </p:grpSpPr>
          <p:sp>
            <p:nvSpPr>
              <p:cNvPr id="12" name="Freeform 12"/>
              <p:cNvSpPr/>
              <p:nvPr/>
            </p:nvSpPr>
            <p:spPr>
              <a:xfrm>
                <a:off x="40640" y="43180"/>
                <a:ext cx="5096510" cy="2584450"/>
              </a:xfrm>
              <a:custGeom>
                <a:avLst/>
                <a:gdLst/>
                <a:ahLst/>
                <a:cxnLst/>
                <a:rect l="l" t="t" r="r" b="b"/>
                <a:pathLst>
                  <a:path w="5096510" h="2584450">
                    <a:moveTo>
                      <a:pt x="962660" y="2421890"/>
                    </a:moveTo>
                    <a:cubicBezTo>
                      <a:pt x="1421130" y="2413000"/>
                      <a:pt x="1536700" y="2435860"/>
                      <a:pt x="1694180" y="2442210"/>
                    </a:cubicBezTo>
                    <a:cubicBezTo>
                      <a:pt x="1921510" y="2451100"/>
                      <a:pt x="2273300" y="2458720"/>
                      <a:pt x="2526030" y="2442210"/>
                    </a:cubicBezTo>
                    <a:cubicBezTo>
                      <a:pt x="2739390" y="2429510"/>
                      <a:pt x="2917190" y="2402840"/>
                      <a:pt x="3114040" y="2369820"/>
                    </a:cubicBezTo>
                    <a:cubicBezTo>
                      <a:pt x="3319780" y="2335530"/>
                      <a:pt x="3542030" y="2289810"/>
                      <a:pt x="3735070" y="2236470"/>
                    </a:cubicBezTo>
                    <a:cubicBezTo>
                      <a:pt x="3907790" y="2189480"/>
                      <a:pt x="4067810" y="2143760"/>
                      <a:pt x="4220210" y="2070100"/>
                    </a:cubicBezTo>
                    <a:cubicBezTo>
                      <a:pt x="4370070" y="1997710"/>
                      <a:pt x="4547870" y="1871980"/>
                      <a:pt x="4641850" y="1798320"/>
                    </a:cubicBezTo>
                    <a:cubicBezTo>
                      <a:pt x="4693920" y="1757680"/>
                      <a:pt x="4720590" y="1729740"/>
                      <a:pt x="4754880" y="1691640"/>
                    </a:cubicBezTo>
                    <a:cubicBezTo>
                      <a:pt x="4789170" y="1652270"/>
                      <a:pt x="4826000" y="1598930"/>
                      <a:pt x="4847590" y="1563370"/>
                    </a:cubicBezTo>
                    <a:cubicBezTo>
                      <a:pt x="4862830" y="1540510"/>
                      <a:pt x="4869180" y="1529080"/>
                      <a:pt x="4880610" y="1502410"/>
                    </a:cubicBezTo>
                    <a:cubicBezTo>
                      <a:pt x="4899660" y="1454150"/>
                      <a:pt x="4928870" y="1381760"/>
                      <a:pt x="4942840" y="1300480"/>
                    </a:cubicBezTo>
                    <a:cubicBezTo>
                      <a:pt x="4961890" y="1187450"/>
                      <a:pt x="4975860" y="982980"/>
                      <a:pt x="4956810" y="881380"/>
                    </a:cubicBezTo>
                    <a:cubicBezTo>
                      <a:pt x="4945380" y="820420"/>
                      <a:pt x="4930140" y="795020"/>
                      <a:pt x="4895850" y="740410"/>
                    </a:cubicBezTo>
                    <a:cubicBezTo>
                      <a:pt x="4838700" y="646430"/>
                      <a:pt x="4683760" y="463550"/>
                      <a:pt x="4602480" y="389890"/>
                    </a:cubicBezTo>
                    <a:cubicBezTo>
                      <a:pt x="4556760" y="347980"/>
                      <a:pt x="4530090" y="331470"/>
                      <a:pt x="4480560" y="306070"/>
                    </a:cubicBezTo>
                    <a:cubicBezTo>
                      <a:pt x="4413250" y="271780"/>
                      <a:pt x="4320540" y="236220"/>
                      <a:pt x="4225290" y="213360"/>
                    </a:cubicBezTo>
                    <a:cubicBezTo>
                      <a:pt x="4109720" y="186690"/>
                      <a:pt x="3991610" y="179070"/>
                      <a:pt x="3834130" y="168910"/>
                    </a:cubicBezTo>
                    <a:cubicBezTo>
                      <a:pt x="3595370" y="152400"/>
                      <a:pt x="3162300" y="163830"/>
                      <a:pt x="2929890" y="156210"/>
                    </a:cubicBezTo>
                    <a:cubicBezTo>
                      <a:pt x="2782570" y="149860"/>
                      <a:pt x="2716530" y="139700"/>
                      <a:pt x="2571750" y="134620"/>
                    </a:cubicBezTo>
                    <a:cubicBezTo>
                      <a:pt x="2352040" y="128270"/>
                      <a:pt x="1982470" y="124460"/>
                      <a:pt x="1737360" y="134620"/>
                    </a:cubicBezTo>
                    <a:cubicBezTo>
                      <a:pt x="1543050" y="142240"/>
                      <a:pt x="1357630" y="158750"/>
                      <a:pt x="1217930" y="175260"/>
                    </a:cubicBezTo>
                    <a:cubicBezTo>
                      <a:pt x="1121410" y="186690"/>
                      <a:pt x="1057910" y="194310"/>
                      <a:pt x="975360" y="213360"/>
                    </a:cubicBezTo>
                    <a:cubicBezTo>
                      <a:pt x="886460" y="233680"/>
                      <a:pt x="778510" y="261620"/>
                      <a:pt x="701040" y="295910"/>
                    </a:cubicBezTo>
                    <a:cubicBezTo>
                      <a:pt x="638810" y="322580"/>
                      <a:pt x="588010" y="355600"/>
                      <a:pt x="541020" y="388620"/>
                    </a:cubicBezTo>
                    <a:cubicBezTo>
                      <a:pt x="500380" y="417830"/>
                      <a:pt x="466090" y="445770"/>
                      <a:pt x="431800" y="480060"/>
                    </a:cubicBezTo>
                    <a:cubicBezTo>
                      <a:pt x="394970" y="515620"/>
                      <a:pt x="359410" y="549910"/>
                      <a:pt x="325120" y="596900"/>
                    </a:cubicBezTo>
                    <a:cubicBezTo>
                      <a:pt x="280670" y="656590"/>
                      <a:pt x="227330" y="742950"/>
                      <a:pt x="196850" y="815340"/>
                    </a:cubicBezTo>
                    <a:cubicBezTo>
                      <a:pt x="168910" y="881380"/>
                      <a:pt x="153670" y="932180"/>
                      <a:pt x="142240" y="1014730"/>
                    </a:cubicBezTo>
                    <a:cubicBezTo>
                      <a:pt x="124460" y="1143000"/>
                      <a:pt x="129540" y="1388110"/>
                      <a:pt x="142240" y="1520190"/>
                    </a:cubicBezTo>
                    <a:cubicBezTo>
                      <a:pt x="151130" y="1607820"/>
                      <a:pt x="167640" y="1671320"/>
                      <a:pt x="186690" y="1734820"/>
                    </a:cubicBezTo>
                    <a:cubicBezTo>
                      <a:pt x="201930" y="1788160"/>
                      <a:pt x="217170" y="1828800"/>
                      <a:pt x="243840" y="1879600"/>
                    </a:cubicBezTo>
                    <a:cubicBezTo>
                      <a:pt x="278130" y="1941830"/>
                      <a:pt x="337820" y="2024380"/>
                      <a:pt x="383540" y="2076450"/>
                    </a:cubicBezTo>
                    <a:cubicBezTo>
                      <a:pt x="420370" y="2118360"/>
                      <a:pt x="459740" y="2153920"/>
                      <a:pt x="491490" y="2176780"/>
                    </a:cubicBezTo>
                    <a:cubicBezTo>
                      <a:pt x="513080" y="2192020"/>
                      <a:pt x="520700" y="2195830"/>
                      <a:pt x="549910" y="2208530"/>
                    </a:cubicBezTo>
                    <a:cubicBezTo>
                      <a:pt x="632460" y="2245360"/>
                      <a:pt x="984250" y="2330450"/>
                      <a:pt x="1026160" y="2376170"/>
                    </a:cubicBezTo>
                    <a:cubicBezTo>
                      <a:pt x="1036320" y="2387600"/>
                      <a:pt x="1027430" y="2400300"/>
                      <a:pt x="1035050" y="2410460"/>
                    </a:cubicBezTo>
                    <a:cubicBezTo>
                      <a:pt x="1043940" y="2423160"/>
                      <a:pt x="1075690" y="2425700"/>
                      <a:pt x="1085850" y="2438400"/>
                    </a:cubicBezTo>
                    <a:cubicBezTo>
                      <a:pt x="1094740" y="2451100"/>
                      <a:pt x="1098550" y="2468880"/>
                      <a:pt x="1096010" y="2482850"/>
                    </a:cubicBezTo>
                    <a:cubicBezTo>
                      <a:pt x="1092200" y="2499360"/>
                      <a:pt x="1075690" y="2522220"/>
                      <a:pt x="1061720" y="2531110"/>
                    </a:cubicBezTo>
                    <a:cubicBezTo>
                      <a:pt x="1049020" y="2537460"/>
                      <a:pt x="1029970" y="2538730"/>
                      <a:pt x="1016000" y="2534920"/>
                    </a:cubicBezTo>
                    <a:cubicBezTo>
                      <a:pt x="1003300" y="2532380"/>
                      <a:pt x="990600" y="2523490"/>
                      <a:pt x="982980" y="2512060"/>
                    </a:cubicBezTo>
                    <a:cubicBezTo>
                      <a:pt x="974090" y="2498090"/>
                      <a:pt x="967740" y="2470150"/>
                      <a:pt x="972820" y="2453640"/>
                    </a:cubicBezTo>
                    <a:cubicBezTo>
                      <a:pt x="977900" y="2437130"/>
                      <a:pt x="999490" y="2418080"/>
                      <a:pt x="1016000" y="2413000"/>
                    </a:cubicBezTo>
                    <a:cubicBezTo>
                      <a:pt x="1032510" y="2407920"/>
                      <a:pt x="1060450" y="2414270"/>
                      <a:pt x="1074420" y="2425700"/>
                    </a:cubicBezTo>
                    <a:cubicBezTo>
                      <a:pt x="1087120" y="2435860"/>
                      <a:pt x="1098550" y="2462530"/>
                      <a:pt x="1096010" y="2480310"/>
                    </a:cubicBezTo>
                    <a:cubicBezTo>
                      <a:pt x="1094740" y="2498090"/>
                      <a:pt x="1078230" y="2520950"/>
                      <a:pt x="1062990" y="2529840"/>
                    </a:cubicBezTo>
                    <a:cubicBezTo>
                      <a:pt x="1047750" y="2537460"/>
                      <a:pt x="1019810" y="2538730"/>
                      <a:pt x="1003300" y="2529840"/>
                    </a:cubicBezTo>
                    <a:cubicBezTo>
                      <a:pt x="988060" y="2522220"/>
                      <a:pt x="971550" y="2498090"/>
                      <a:pt x="970280" y="2481580"/>
                    </a:cubicBezTo>
                    <a:cubicBezTo>
                      <a:pt x="967740" y="2463800"/>
                      <a:pt x="979170" y="2437130"/>
                      <a:pt x="991870" y="2425700"/>
                    </a:cubicBezTo>
                    <a:cubicBezTo>
                      <a:pt x="1002030" y="2415540"/>
                      <a:pt x="1021080" y="2410460"/>
                      <a:pt x="1035050" y="2410460"/>
                    </a:cubicBezTo>
                    <a:cubicBezTo>
                      <a:pt x="1045210" y="2410460"/>
                      <a:pt x="1055370" y="2413000"/>
                      <a:pt x="1064260" y="2418080"/>
                    </a:cubicBezTo>
                    <a:cubicBezTo>
                      <a:pt x="1074420" y="2425700"/>
                      <a:pt x="1088390" y="2439670"/>
                      <a:pt x="1093470" y="2452370"/>
                    </a:cubicBezTo>
                    <a:cubicBezTo>
                      <a:pt x="1097280" y="2466340"/>
                      <a:pt x="1096010" y="2485390"/>
                      <a:pt x="1092200" y="2498090"/>
                    </a:cubicBezTo>
                    <a:cubicBezTo>
                      <a:pt x="1088390" y="2506980"/>
                      <a:pt x="1083310" y="2515870"/>
                      <a:pt x="1074420" y="2522220"/>
                    </a:cubicBezTo>
                    <a:cubicBezTo>
                      <a:pt x="1064260" y="2529840"/>
                      <a:pt x="1046480" y="2540000"/>
                      <a:pt x="1031240" y="2537460"/>
                    </a:cubicBezTo>
                    <a:cubicBezTo>
                      <a:pt x="1013460" y="2533650"/>
                      <a:pt x="1004570" y="2505710"/>
                      <a:pt x="977900" y="2490470"/>
                    </a:cubicBezTo>
                    <a:cubicBezTo>
                      <a:pt x="922020" y="2459990"/>
                      <a:pt x="777240" y="2433320"/>
                      <a:pt x="692150" y="2402840"/>
                    </a:cubicBezTo>
                    <a:cubicBezTo>
                      <a:pt x="622300" y="2378710"/>
                      <a:pt x="563880" y="2359660"/>
                      <a:pt x="504190" y="2327910"/>
                    </a:cubicBezTo>
                    <a:cubicBezTo>
                      <a:pt x="445770" y="2296160"/>
                      <a:pt x="389890" y="2259330"/>
                      <a:pt x="339090" y="2213610"/>
                    </a:cubicBezTo>
                    <a:cubicBezTo>
                      <a:pt x="284480" y="2164080"/>
                      <a:pt x="231140" y="2100580"/>
                      <a:pt x="189230" y="2038350"/>
                    </a:cubicBezTo>
                    <a:cubicBezTo>
                      <a:pt x="148590" y="1976120"/>
                      <a:pt x="118110" y="1910080"/>
                      <a:pt x="91440" y="1840230"/>
                    </a:cubicBezTo>
                    <a:cubicBezTo>
                      <a:pt x="63500" y="1769110"/>
                      <a:pt x="41910" y="1681480"/>
                      <a:pt x="27940" y="1611630"/>
                    </a:cubicBezTo>
                    <a:cubicBezTo>
                      <a:pt x="17780" y="1555750"/>
                      <a:pt x="13970" y="1522730"/>
                      <a:pt x="10160" y="1456690"/>
                    </a:cubicBezTo>
                    <a:cubicBezTo>
                      <a:pt x="5080" y="1342390"/>
                      <a:pt x="0" y="1115060"/>
                      <a:pt x="17780" y="988060"/>
                    </a:cubicBezTo>
                    <a:cubicBezTo>
                      <a:pt x="30480" y="899160"/>
                      <a:pt x="53340" y="830580"/>
                      <a:pt x="81280" y="764540"/>
                    </a:cubicBezTo>
                    <a:cubicBezTo>
                      <a:pt x="104140" y="706120"/>
                      <a:pt x="134620" y="657860"/>
                      <a:pt x="165100" y="609600"/>
                    </a:cubicBezTo>
                    <a:cubicBezTo>
                      <a:pt x="194310" y="563880"/>
                      <a:pt x="220980" y="527050"/>
                      <a:pt x="259080" y="482600"/>
                    </a:cubicBezTo>
                    <a:cubicBezTo>
                      <a:pt x="307340" y="426720"/>
                      <a:pt x="375920" y="353060"/>
                      <a:pt x="438150" y="304800"/>
                    </a:cubicBezTo>
                    <a:cubicBezTo>
                      <a:pt x="496570" y="259080"/>
                      <a:pt x="554990" y="226060"/>
                      <a:pt x="619760" y="195580"/>
                    </a:cubicBezTo>
                    <a:cubicBezTo>
                      <a:pt x="687070" y="163830"/>
                      <a:pt x="769620" y="140970"/>
                      <a:pt x="835660" y="120650"/>
                    </a:cubicBezTo>
                    <a:cubicBezTo>
                      <a:pt x="891540" y="104140"/>
                      <a:pt x="927100" y="92710"/>
                      <a:pt x="991870" y="80010"/>
                    </a:cubicBezTo>
                    <a:cubicBezTo>
                      <a:pt x="1092200" y="60960"/>
                      <a:pt x="1261110" y="40640"/>
                      <a:pt x="1384300" y="27940"/>
                    </a:cubicBezTo>
                    <a:cubicBezTo>
                      <a:pt x="1494790" y="17780"/>
                      <a:pt x="1568450" y="11430"/>
                      <a:pt x="1697990" y="7620"/>
                    </a:cubicBezTo>
                    <a:cubicBezTo>
                      <a:pt x="1907540" y="0"/>
                      <a:pt x="2291080" y="2540"/>
                      <a:pt x="2524760" y="7620"/>
                    </a:cubicBezTo>
                    <a:cubicBezTo>
                      <a:pt x="2697480" y="11430"/>
                      <a:pt x="2799080" y="22860"/>
                      <a:pt x="2973070" y="29210"/>
                    </a:cubicBezTo>
                    <a:cubicBezTo>
                      <a:pt x="3215640" y="36830"/>
                      <a:pt x="3614420" y="26670"/>
                      <a:pt x="3844290" y="41910"/>
                    </a:cubicBezTo>
                    <a:cubicBezTo>
                      <a:pt x="3996690" y="52070"/>
                      <a:pt x="4118610" y="64770"/>
                      <a:pt x="4221480" y="86360"/>
                    </a:cubicBezTo>
                    <a:cubicBezTo>
                      <a:pt x="4296410" y="101600"/>
                      <a:pt x="4349750" y="121920"/>
                      <a:pt x="4408170" y="143510"/>
                    </a:cubicBezTo>
                    <a:cubicBezTo>
                      <a:pt x="4461510" y="162560"/>
                      <a:pt x="4511040" y="179070"/>
                      <a:pt x="4558030" y="205740"/>
                    </a:cubicBezTo>
                    <a:cubicBezTo>
                      <a:pt x="4605020" y="232410"/>
                      <a:pt x="4644390" y="256540"/>
                      <a:pt x="4693920" y="300990"/>
                    </a:cubicBezTo>
                    <a:cubicBezTo>
                      <a:pt x="4767580" y="368300"/>
                      <a:pt x="4884420" y="510540"/>
                      <a:pt x="4944110" y="590550"/>
                    </a:cubicBezTo>
                    <a:cubicBezTo>
                      <a:pt x="4983480" y="643890"/>
                      <a:pt x="5007610" y="679450"/>
                      <a:pt x="5031740" y="727710"/>
                    </a:cubicBezTo>
                    <a:cubicBezTo>
                      <a:pt x="5054600" y="775970"/>
                      <a:pt x="5073650" y="820420"/>
                      <a:pt x="5083810" y="881380"/>
                    </a:cubicBezTo>
                    <a:cubicBezTo>
                      <a:pt x="5096510" y="960120"/>
                      <a:pt x="5087620" y="1080770"/>
                      <a:pt x="5082540" y="1163320"/>
                    </a:cubicBezTo>
                    <a:cubicBezTo>
                      <a:pt x="5078730" y="1229360"/>
                      <a:pt x="5076190" y="1277620"/>
                      <a:pt x="5063490" y="1339850"/>
                    </a:cubicBezTo>
                    <a:cubicBezTo>
                      <a:pt x="5045710" y="1414780"/>
                      <a:pt x="5007610" y="1525270"/>
                      <a:pt x="4982210" y="1581150"/>
                    </a:cubicBezTo>
                    <a:cubicBezTo>
                      <a:pt x="4966970" y="1614170"/>
                      <a:pt x="4958080" y="1629410"/>
                      <a:pt x="4940300" y="1657350"/>
                    </a:cubicBezTo>
                    <a:cubicBezTo>
                      <a:pt x="4916170" y="1692910"/>
                      <a:pt x="4881880" y="1739900"/>
                      <a:pt x="4847590" y="1778000"/>
                    </a:cubicBezTo>
                    <a:cubicBezTo>
                      <a:pt x="4814570" y="1814830"/>
                      <a:pt x="4785360" y="1844040"/>
                      <a:pt x="4740910" y="1880870"/>
                    </a:cubicBezTo>
                    <a:cubicBezTo>
                      <a:pt x="4678680" y="1931670"/>
                      <a:pt x="4584700" y="1995170"/>
                      <a:pt x="4507230" y="2044700"/>
                    </a:cubicBezTo>
                    <a:cubicBezTo>
                      <a:pt x="4433570" y="2091690"/>
                      <a:pt x="4380230" y="2131060"/>
                      <a:pt x="4288790" y="2172970"/>
                    </a:cubicBezTo>
                    <a:cubicBezTo>
                      <a:pt x="4154170" y="2236470"/>
                      <a:pt x="3950970" y="2307590"/>
                      <a:pt x="3765550" y="2359660"/>
                    </a:cubicBezTo>
                    <a:cubicBezTo>
                      <a:pt x="3564890" y="2416810"/>
                      <a:pt x="3340100" y="2461260"/>
                      <a:pt x="3126740" y="2496820"/>
                    </a:cubicBezTo>
                    <a:cubicBezTo>
                      <a:pt x="2914650" y="2531110"/>
                      <a:pt x="2717800" y="2556510"/>
                      <a:pt x="2491740" y="2569210"/>
                    </a:cubicBezTo>
                    <a:cubicBezTo>
                      <a:pt x="2230120" y="2584450"/>
                      <a:pt x="1869440" y="2576830"/>
                      <a:pt x="1648460" y="2567940"/>
                    </a:cubicBezTo>
                    <a:cubicBezTo>
                      <a:pt x="1504950" y="2561590"/>
                      <a:pt x="1410970" y="2540000"/>
                      <a:pt x="1294130" y="2537460"/>
                    </a:cubicBezTo>
                    <a:cubicBezTo>
                      <a:pt x="1181100" y="2533650"/>
                      <a:pt x="1014730" y="2561590"/>
                      <a:pt x="958850" y="2547620"/>
                    </a:cubicBezTo>
                    <a:cubicBezTo>
                      <a:pt x="938530" y="2542540"/>
                      <a:pt x="928370" y="2536190"/>
                      <a:pt x="919480" y="2524760"/>
                    </a:cubicBezTo>
                    <a:cubicBezTo>
                      <a:pt x="910590" y="2514600"/>
                      <a:pt x="904240" y="2496820"/>
                      <a:pt x="905510" y="2481580"/>
                    </a:cubicBezTo>
                    <a:cubicBezTo>
                      <a:pt x="905510" y="2467610"/>
                      <a:pt x="913130" y="2451100"/>
                      <a:pt x="922020" y="2440940"/>
                    </a:cubicBezTo>
                    <a:cubicBezTo>
                      <a:pt x="932180" y="2430780"/>
                      <a:pt x="962660" y="2421890"/>
                      <a:pt x="962660" y="2421890"/>
                    </a:cubicBezTo>
                  </a:path>
                </a:pathLst>
              </a:custGeom>
              <a:solidFill>
                <a:srgbClr val="E67660"/>
              </a:solidFill>
              <a:ln cap="sq">
                <a:noFill/>
                <a:prstDash val="solid"/>
                <a:miter/>
              </a:ln>
            </p:spPr>
          </p:sp>
        </p:grpSp>
        <p:grpSp>
          <p:nvGrpSpPr>
            <p:cNvPr id="13" name="Group 13"/>
            <p:cNvGrpSpPr/>
            <p:nvPr/>
          </p:nvGrpSpPr>
          <p:grpSpPr>
            <a:xfrm>
              <a:off x="5543518" y="2979866"/>
              <a:ext cx="5241290" cy="2485390"/>
              <a:chOff x="0" y="0"/>
              <a:chExt cx="5241290" cy="2485390"/>
            </a:xfrm>
          </p:grpSpPr>
          <p:sp>
            <p:nvSpPr>
              <p:cNvPr id="14" name="Freeform 14"/>
              <p:cNvSpPr/>
              <p:nvPr/>
            </p:nvSpPr>
            <p:spPr>
              <a:xfrm>
                <a:off x="40640" y="43180"/>
                <a:ext cx="5158740" cy="2406650"/>
              </a:xfrm>
              <a:custGeom>
                <a:avLst/>
                <a:gdLst/>
                <a:ahLst/>
                <a:cxnLst/>
                <a:rect l="l" t="t" r="r" b="b"/>
                <a:pathLst>
                  <a:path w="5158740" h="2406650">
                    <a:moveTo>
                      <a:pt x="1201420" y="2148840"/>
                    </a:moveTo>
                    <a:cubicBezTo>
                      <a:pt x="1419860" y="2139950"/>
                      <a:pt x="1469390" y="2145030"/>
                      <a:pt x="1530350" y="2148840"/>
                    </a:cubicBezTo>
                    <a:cubicBezTo>
                      <a:pt x="1607820" y="2153920"/>
                      <a:pt x="1697990" y="2159000"/>
                      <a:pt x="1790700" y="2169160"/>
                    </a:cubicBezTo>
                    <a:cubicBezTo>
                      <a:pt x="1898650" y="2180590"/>
                      <a:pt x="2018030" y="2211070"/>
                      <a:pt x="2137410" y="2219960"/>
                    </a:cubicBezTo>
                    <a:cubicBezTo>
                      <a:pt x="2264410" y="2228850"/>
                      <a:pt x="2382520" y="2217420"/>
                      <a:pt x="2533650" y="2222500"/>
                    </a:cubicBezTo>
                    <a:cubicBezTo>
                      <a:pt x="2733040" y="2228850"/>
                      <a:pt x="3021330" y="2256790"/>
                      <a:pt x="3230880" y="2263140"/>
                    </a:cubicBezTo>
                    <a:cubicBezTo>
                      <a:pt x="3402330" y="2268220"/>
                      <a:pt x="3563620" y="2277110"/>
                      <a:pt x="3699510" y="2263140"/>
                    </a:cubicBezTo>
                    <a:cubicBezTo>
                      <a:pt x="3807460" y="2252980"/>
                      <a:pt x="3882390" y="2231390"/>
                      <a:pt x="3983990" y="2204720"/>
                    </a:cubicBezTo>
                    <a:cubicBezTo>
                      <a:pt x="4100830" y="2172970"/>
                      <a:pt x="4244340" y="2137410"/>
                      <a:pt x="4361180" y="2081530"/>
                    </a:cubicBezTo>
                    <a:cubicBezTo>
                      <a:pt x="4476750" y="2026920"/>
                      <a:pt x="4598670" y="1949450"/>
                      <a:pt x="4685030" y="1877060"/>
                    </a:cubicBezTo>
                    <a:cubicBezTo>
                      <a:pt x="4753610" y="1818640"/>
                      <a:pt x="4806950" y="1761490"/>
                      <a:pt x="4851400" y="1694180"/>
                    </a:cubicBezTo>
                    <a:cubicBezTo>
                      <a:pt x="4895850" y="1626870"/>
                      <a:pt x="4921250" y="1548130"/>
                      <a:pt x="4949190" y="1474470"/>
                    </a:cubicBezTo>
                    <a:cubicBezTo>
                      <a:pt x="4977130" y="1403350"/>
                      <a:pt x="5006340" y="1337310"/>
                      <a:pt x="5019040" y="1258570"/>
                    </a:cubicBezTo>
                    <a:cubicBezTo>
                      <a:pt x="5033010" y="1168400"/>
                      <a:pt x="5033010" y="1054100"/>
                      <a:pt x="5022850" y="960120"/>
                    </a:cubicBezTo>
                    <a:cubicBezTo>
                      <a:pt x="5012690" y="873760"/>
                      <a:pt x="4983480" y="773430"/>
                      <a:pt x="4961890" y="715010"/>
                    </a:cubicBezTo>
                    <a:cubicBezTo>
                      <a:pt x="4947920" y="679450"/>
                      <a:pt x="4941570" y="664210"/>
                      <a:pt x="4921250" y="633730"/>
                    </a:cubicBezTo>
                    <a:cubicBezTo>
                      <a:pt x="4885690" y="582930"/>
                      <a:pt x="4812030" y="496570"/>
                      <a:pt x="4756150" y="453390"/>
                    </a:cubicBezTo>
                    <a:cubicBezTo>
                      <a:pt x="4714240" y="420370"/>
                      <a:pt x="4671060" y="403860"/>
                      <a:pt x="4627880" y="384810"/>
                    </a:cubicBezTo>
                    <a:cubicBezTo>
                      <a:pt x="4585970" y="367030"/>
                      <a:pt x="4554220" y="358140"/>
                      <a:pt x="4500880" y="344170"/>
                    </a:cubicBezTo>
                    <a:cubicBezTo>
                      <a:pt x="4410710" y="322580"/>
                      <a:pt x="4273550" y="303530"/>
                      <a:pt x="4137660" y="283210"/>
                    </a:cubicBezTo>
                    <a:cubicBezTo>
                      <a:pt x="3966210" y="257810"/>
                      <a:pt x="3775710" y="233680"/>
                      <a:pt x="3553460" y="210820"/>
                    </a:cubicBezTo>
                    <a:cubicBezTo>
                      <a:pt x="3261360" y="181610"/>
                      <a:pt x="2842260" y="144780"/>
                      <a:pt x="2536190" y="134620"/>
                    </a:cubicBezTo>
                    <a:cubicBezTo>
                      <a:pt x="2283460" y="127000"/>
                      <a:pt x="2047240" y="128270"/>
                      <a:pt x="1844040" y="139700"/>
                    </a:cubicBezTo>
                    <a:cubicBezTo>
                      <a:pt x="1685290" y="148590"/>
                      <a:pt x="1548130" y="165100"/>
                      <a:pt x="1419860" y="184150"/>
                    </a:cubicBezTo>
                    <a:cubicBezTo>
                      <a:pt x="1309370" y="199390"/>
                      <a:pt x="1216660" y="215900"/>
                      <a:pt x="1116330" y="240030"/>
                    </a:cubicBezTo>
                    <a:cubicBezTo>
                      <a:pt x="1013460" y="264160"/>
                      <a:pt x="899160" y="293370"/>
                      <a:pt x="808990" y="328930"/>
                    </a:cubicBezTo>
                    <a:cubicBezTo>
                      <a:pt x="734060" y="359410"/>
                      <a:pt x="669290" y="394970"/>
                      <a:pt x="609600" y="434340"/>
                    </a:cubicBezTo>
                    <a:cubicBezTo>
                      <a:pt x="554990" y="469900"/>
                      <a:pt x="509270" y="511810"/>
                      <a:pt x="463550" y="552450"/>
                    </a:cubicBezTo>
                    <a:cubicBezTo>
                      <a:pt x="420370" y="589280"/>
                      <a:pt x="375920" y="632460"/>
                      <a:pt x="345440" y="669290"/>
                    </a:cubicBezTo>
                    <a:cubicBezTo>
                      <a:pt x="321310" y="697230"/>
                      <a:pt x="306070" y="717550"/>
                      <a:pt x="287020" y="749300"/>
                    </a:cubicBezTo>
                    <a:cubicBezTo>
                      <a:pt x="262890" y="791210"/>
                      <a:pt x="236220" y="845820"/>
                      <a:pt x="214630" y="904240"/>
                    </a:cubicBezTo>
                    <a:cubicBezTo>
                      <a:pt x="189230" y="972820"/>
                      <a:pt x="166370" y="1049020"/>
                      <a:pt x="153670" y="1136650"/>
                    </a:cubicBezTo>
                    <a:cubicBezTo>
                      <a:pt x="137160" y="1243330"/>
                      <a:pt x="127000" y="1419860"/>
                      <a:pt x="137160" y="1501140"/>
                    </a:cubicBezTo>
                    <a:cubicBezTo>
                      <a:pt x="142240" y="1543050"/>
                      <a:pt x="149860" y="1560830"/>
                      <a:pt x="165100" y="1595120"/>
                    </a:cubicBezTo>
                    <a:cubicBezTo>
                      <a:pt x="184150" y="1638300"/>
                      <a:pt x="213360" y="1686560"/>
                      <a:pt x="251460" y="1737360"/>
                    </a:cubicBezTo>
                    <a:cubicBezTo>
                      <a:pt x="302260" y="1805940"/>
                      <a:pt x="394970" y="1903730"/>
                      <a:pt x="453390" y="1959610"/>
                    </a:cubicBezTo>
                    <a:cubicBezTo>
                      <a:pt x="492760" y="1997710"/>
                      <a:pt x="520700" y="2024380"/>
                      <a:pt x="561340" y="2049780"/>
                    </a:cubicBezTo>
                    <a:cubicBezTo>
                      <a:pt x="604520" y="2076450"/>
                      <a:pt x="657860" y="2099310"/>
                      <a:pt x="707390" y="2115820"/>
                    </a:cubicBezTo>
                    <a:cubicBezTo>
                      <a:pt x="754380" y="2132330"/>
                      <a:pt x="796290" y="2141220"/>
                      <a:pt x="852170" y="2148840"/>
                    </a:cubicBezTo>
                    <a:cubicBezTo>
                      <a:pt x="923290" y="2159000"/>
                      <a:pt x="1031240" y="2145030"/>
                      <a:pt x="1101090" y="2161540"/>
                    </a:cubicBezTo>
                    <a:cubicBezTo>
                      <a:pt x="1154430" y="2174240"/>
                      <a:pt x="1220470" y="2193290"/>
                      <a:pt x="1240790" y="2221230"/>
                    </a:cubicBezTo>
                    <a:cubicBezTo>
                      <a:pt x="1252220" y="2237740"/>
                      <a:pt x="1249680" y="2264410"/>
                      <a:pt x="1244600" y="2279650"/>
                    </a:cubicBezTo>
                    <a:cubicBezTo>
                      <a:pt x="1239520" y="2293620"/>
                      <a:pt x="1228090" y="2303780"/>
                      <a:pt x="1216660" y="2310130"/>
                    </a:cubicBezTo>
                    <a:cubicBezTo>
                      <a:pt x="1205230" y="2316480"/>
                      <a:pt x="1189990" y="2320290"/>
                      <a:pt x="1177290" y="2316480"/>
                    </a:cubicBezTo>
                    <a:cubicBezTo>
                      <a:pt x="1160780" y="2313940"/>
                      <a:pt x="1136650" y="2297430"/>
                      <a:pt x="1129030" y="2282190"/>
                    </a:cubicBezTo>
                    <a:cubicBezTo>
                      <a:pt x="1121410" y="2265680"/>
                      <a:pt x="1122680" y="2237740"/>
                      <a:pt x="1131570" y="2222500"/>
                    </a:cubicBezTo>
                    <a:cubicBezTo>
                      <a:pt x="1140460" y="2207260"/>
                      <a:pt x="1164590" y="2192020"/>
                      <a:pt x="1182370" y="2190750"/>
                    </a:cubicBezTo>
                    <a:cubicBezTo>
                      <a:pt x="1198880" y="2189480"/>
                      <a:pt x="1225550" y="2203450"/>
                      <a:pt x="1235710" y="2214880"/>
                    </a:cubicBezTo>
                    <a:cubicBezTo>
                      <a:pt x="1245870" y="2225040"/>
                      <a:pt x="1249680" y="2240280"/>
                      <a:pt x="1249680" y="2252980"/>
                    </a:cubicBezTo>
                    <a:cubicBezTo>
                      <a:pt x="1249680" y="2265680"/>
                      <a:pt x="1245870" y="2282190"/>
                      <a:pt x="1236980" y="2292350"/>
                    </a:cubicBezTo>
                    <a:cubicBezTo>
                      <a:pt x="1226820" y="2305050"/>
                      <a:pt x="1205230" y="2316480"/>
                      <a:pt x="1183640" y="2317750"/>
                    </a:cubicBezTo>
                    <a:cubicBezTo>
                      <a:pt x="1155700" y="2319020"/>
                      <a:pt x="1122680" y="2291080"/>
                      <a:pt x="1080770" y="2283460"/>
                    </a:cubicBezTo>
                    <a:cubicBezTo>
                      <a:pt x="1019810" y="2273300"/>
                      <a:pt x="916940" y="2283460"/>
                      <a:pt x="848360" y="2275840"/>
                    </a:cubicBezTo>
                    <a:cubicBezTo>
                      <a:pt x="792480" y="2269490"/>
                      <a:pt x="751840" y="2265680"/>
                      <a:pt x="699770" y="2249170"/>
                    </a:cubicBezTo>
                    <a:cubicBezTo>
                      <a:pt x="637540" y="2230120"/>
                      <a:pt x="563880" y="2200910"/>
                      <a:pt x="501650" y="2161540"/>
                    </a:cubicBezTo>
                    <a:cubicBezTo>
                      <a:pt x="435610" y="2119630"/>
                      <a:pt x="375920" y="2061210"/>
                      <a:pt x="313690" y="2000250"/>
                    </a:cubicBezTo>
                    <a:cubicBezTo>
                      <a:pt x="245110" y="1931670"/>
                      <a:pt x="158750" y="1838960"/>
                      <a:pt x="110490" y="1767840"/>
                    </a:cubicBezTo>
                    <a:cubicBezTo>
                      <a:pt x="76200" y="1715770"/>
                      <a:pt x="55880" y="1664970"/>
                      <a:pt x="39370" y="1621790"/>
                    </a:cubicBezTo>
                    <a:cubicBezTo>
                      <a:pt x="25400" y="1590040"/>
                      <a:pt x="16510" y="1572260"/>
                      <a:pt x="10160" y="1534160"/>
                    </a:cubicBezTo>
                    <a:cubicBezTo>
                      <a:pt x="0" y="1464310"/>
                      <a:pt x="5080" y="1319530"/>
                      <a:pt x="12700" y="1234440"/>
                    </a:cubicBezTo>
                    <a:cubicBezTo>
                      <a:pt x="17780" y="1169670"/>
                      <a:pt x="26670" y="1125220"/>
                      <a:pt x="40640" y="1064260"/>
                    </a:cubicBezTo>
                    <a:cubicBezTo>
                      <a:pt x="57150" y="989330"/>
                      <a:pt x="86360" y="887730"/>
                      <a:pt x="113030" y="817880"/>
                    </a:cubicBezTo>
                    <a:cubicBezTo>
                      <a:pt x="134620" y="763270"/>
                      <a:pt x="154940" y="721360"/>
                      <a:pt x="182880" y="676910"/>
                    </a:cubicBezTo>
                    <a:cubicBezTo>
                      <a:pt x="210820" y="633730"/>
                      <a:pt x="243840" y="594360"/>
                      <a:pt x="280670" y="553720"/>
                    </a:cubicBezTo>
                    <a:cubicBezTo>
                      <a:pt x="320040" y="510540"/>
                      <a:pt x="360680" y="468630"/>
                      <a:pt x="411480" y="426720"/>
                    </a:cubicBezTo>
                    <a:cubicBezTo>
                      <a:pt x="471170" y="377190"/>
                      <a:pt x="554990" y="320040"/>
                      <a:pt x="619760" y="281940"/>
                    </a:cubicBezTo>
                    <a:cubicBezTo>
                      <a:pt x="673100" y="251460"/>
                      <a:pt x="713740" y="231140"/>
                      <a:pt x="770890" y="208280"/>
                    </a:cubicBezTo>
                    <a:cubicBezTo>
                      <a:pt x="838200" y="181610"/>
                      <a:pt x="919480" y="158750"/>
                      <a:pt x="1004570" y="137160"/>
                    </a:cubicBezTo>
                    <a:cubicBezTo>
                      <a:pt x="1104900" y="110490"/>
                      <a:pt x="1224280" y="86360"/>
                      <a:pt x="1334770" y="67310"/>
                    </a:cubicBezTo>
                    <a:cubicBezTo>
                      <a:pt x="1442720" y="49530"/>
                      <a:pt x="1558290" y="36830"/>
                      <a:pt x="1659890" y="26670"/>
                    </a:cubicBezTo>
                    <a:cubicBezTo>
                      <a:pt x="1747520" y="17780"/>
                      <a:pt x="1803400" y="11430"/>
                      <a:pt x="1905000" y="7620"/>
                    </a:cubicBezTo>
                    <a:cubicBezTo>
                      <a:pt x="2075180" y="0"/>
                      <a:pt x="2350770" y="1270"/>
                      <a:pt x="2583180" y="8890"/>
                    </a:cubicBezTo>
                    <a:cubicBezTo>
                      <a:pt x="2828290" y="17780"/>
                      <a:pt x="3070860" y="35560"/>
                      <a:pt x="3341370" y="60960"/>
                    </a:cubicBezTo>
                    <a:cubicBezTo>
                      <a:pt x="3653790" y="91440"/>
                      <a:pt x="4144010" y="152400"/>
                      <a:pt x="4352290" y="187960"/>
                    </a:cubicBezTo>
                    <a:cubicBezTo>
                      <a:pt x="4445000" y="203200"/>
                      <a:pt x="4491990" y="212090"/>
                      <a:pt x="4554220" y="229870"/>
                    </a:cubicBezTo>
                    <a:cubicBezTo>
                      <a:pt x="4610100" y="245110"/>
                      <a:pt x="4664710" y="264160"/>
                      <a:pt x="4709160" y="283210"/>
                    </a:cubicBezTo>
                    <a:cubicBezTo>
                      <a:pt x="4743450" y="297180"/>
                      <a:pt x="4770120" y="307340"/>
                      <a:pt x="4800600" y="327660"/>
                    </a:cubicBezTo>
                    <a:cubicBezTo>
                      <a:pt x="4837430" y="351790"/>
                      <a:pt x="4875530" y="382270"/>
                      <a:pt x="4913630" y="424180"/>
                    </a:cubicBezTo>
                    <a:cubicBezTo>
                      <a:pt x="4964430" y="480060"/>
                      <a:pt x="5036820" y="585470"/>
                      <a:pt x="5067300" y="641350"/>
                    </a:cubicBezTo>
                    <a:cubicBezTo>
                      <a:pt x="5085080" y="674370"/>
                      <a:pt x="5088890" y="688340"/>
                      <a:pt x="5099050" y="722630"/>
                    </a:cubicBezTo>
                    <a:cubicBezTo>
                      <a:pt x="5115560" y="781050"/>
                      <a:pt x="5140960" y="875030"/>
                      <a:pt x="5148580" y="960120"/>
                    </a:cubicBezTo>
                    <a:cubicBezTo>
                      <a:pt x="5158740" y="1054100"/>
                      <a:pt x="5157470" y="1178560"/>
                      <a:pt x="5146040" y="1261110"/>
                    </a:cubicBezTo>
                    <a:cubicBezTo>
                      <a:pt x="5138420" y="1320800"/>
                      <a:pt x="5125720" y="1355090"/>
                      <a:pt x="5106670" y="1412240"/>
                    </a:cubicBezTo>
                    <a:cubicBezTo>
                      <a:pt x="5078730" y="1494790"/>
                      <a:pt x="5020310" y="1634490"/>
                      <a:pt x="4988560" y="1700530"/>
                    </a:cubicBezTo>
                    <a:cubicBezTo>
                      <a:pt x="4970780" y="1736090"/>
                      <a:pt x="4965700" y="1750060"/>
                      <a:pt x="4944110" y="1780540"/>
                    </a:cubicBezTo>
                    <a:cubicBezTo>
                      <a:pt x="4911090" y="1828800"/>
                      <a:pt x="4857750" y="1892300"/>
                      <a:pt x="4794250" y="1949450"/>
                    </a:cubicBezTo>
                    <a:cubicBezTo>
                      <a:pt x="4707890" y="2023110"/>
                      <a:pt x="4585970" y="2112010"/>
                      <a:pt x="4464050" y="2172970"/>
                    </a:cubicBezTo>
                    <a:cubicBezTo>
                      <a:pt x="4334510" y="2237740"/>
                      <a:pt x="4173220" y="2284730"/>
                      <a:pt x="4037330" y="2321560"/>
                    </a:cubicBezTo>
                    <a:cubicBezTo>
                      <a:pt x="3920490" y="2354580"/>
                      <a:pt x="3827780" y="2377440"/>
                      <a:pt x="3700780" y="2390140"/>
                    </a:cubicBezTo>
                    <a:cubicBezTo>
                      <a:pt x="3540760" y="2406650"/>
                      <a:pt x="3341370" y="2395220"/>
                      <a:pt x="3153410" y="2388870"/>
                    </a:cubicBezTo>
                    <a:cubicBezTo>
                      <a:pt x="2952750" y="2381250"/>
                      <a:pt x="2717800" y="2355850"/>
                      <a:pt x="2533650" y="2349500"/>
                    </a:cubicBezTo>
                    <a:cubicBezTo>
                      <a:pt x="2383790" y="2343150"/>
                      <a:pt x="2256790" y="2355850"/>
                      <a:pt x="2128520" y="2346960"/>
                    </a:cubicBezTo>
                    <a:cubicBezTo>
                      <a:pt x="2009140" y="2336800"/>
                      <a:pt x="1893570" y="2307590"/>
                      <a:pt x="1786890" y="2296160"/>
                    </a:cubicBezTo>
                    <a:cubicBezTo>
                      <a:pt x="1695450" y="2286000"/>
                      <a:pt x="1620520" y="2279650"/>
                      <a:pt x="1529080" y="2275840"/>
                    </a:cubicBezTo>
                    <a:cubicBezTo>
                      <a:pt x="1424940" y="2272030"/>
                      <a:pt x="1252220" y="2289810"/>
                      <a:pt x="1197610" y="2275840"/>
                    </a:cubicBezTo>
                    <a:cubicBezTo>
                      <a:pt x="1176020" y="2269490"/>
                      <a:pt x="1167130" y="2264410"/>
                      <a:pt x="1158240" y="2252980"/>
                    </a:cubicBezTo>
                    <a:cubicBezTo>
                      <a:pt x="1149350" y="2241550"/>
                      <a:pt x="1143000" y="2223770"/>
                      <a:pt x="1143000" y="2209800"/>
                    </a:cubicBezTo>
                    <a:cubicBezTo>
                      <a:pt x="1144270" y="2195830"/>
                      <a:pt x="1151890" y="2179320"/>
                      <a:pt x="1160780" y="2169160"/>
                    </a:cubicBezTo>
                    <a:cubicBezTo>
                      <a:pt x="1170940" y="2159000"/>
                      <a:pt x="1201420" y="2148840"/>
                      <a:pt x="1201420" y="2148840"/>
                    </a:cubicBezTo>
                  </a:path>
                </a:pathLst>
              </a:custGeom>
              <a:solidFill>
                <a:srgbClr val="E67660"/>
              </a:solidFill>
              <a:ln cap="sq">
                <a:noFill/>
                <a:prstDash val="solid"/>
                <a:miter/>
              </a:ln>
            </p:spPr>
          </p:sp>
        </p:gr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935319"/>
            <a:ext cx="10561645" cy="3526546"/>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Kolb (1984) ‘Experiential learning cycle’. Use of concrete resources leads to experimentation and reflection before total capacity for abstraction.</a:t>
            </a:r>
          </a:p>
          <a:p>
            <a:pPr algn="l">
              <a:lnSpc>
                <a:spcPts val="4031"/>
              </a:lnSpc>
            </a:pPr>
            <a:r>
              <a:rPr lang="en-US" sz="2239" spc="134">
                <a:solidFill>
                  <a:srgbClr val="000000"/>
                </a:solidFill>
                <a:latin typeface="DM Sans"/>
                <a:ea typeface="DM Sans"/>
                <a:cs typeface="DM Sans"/>
                <a:sym typeface="DM Sans"/>
              </a:rPr>
              <a:t>^</a:t>
            </a:r>
          </a:p>
          <a:p>
            <a:pPr algn="l">
              <a:lnSpc>
                <a:spcPts val="4031"/>
              </a:lnSpc>
            </a:pPr>
            <a:r>
              <a:rPr lang="en-US" sz="2239" spc="134">
                <a:solidFill>
                  <a:srgbClr val="000000"/>
                </a:solidFill>
                <a:latin typeface="DM Sans"/>
                <a:ea typeface="DM Sans"/>
                <a:cs typeface="DM Sans"/>
                <a:sym typeface="DM Sans"/>
              </a:rPr>
              <a:t>Kolb compounds Piaget and Bruner’s thinking, concrete resources essential (especially for foundation learning) to development of deeper cognition.</a:t>
            </a: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1398975"/>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Concrete before abstract - Developing cognition, not movement for the sake of movement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13552"/>
            <a:ext cx="12228927" cy="6072160"/>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To prevent Extraneous Load must avoid poor instructional design (e.g. cluttered, unnecessary information).</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Drawing on existing knowledge/experience proved effective, especially real world, familiar artifacts (Bruner, 1966).</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Question usefulness of certain resources as cluttered or unfocused?</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No, I feel focus still clear and the symbolic/ imaginative play facilitated is key. </a:t>
            </a:r>
          </a:p>
          <a:p>
            <a:pPr algn="l">
              <a:lnSpc>
                <a:spcPts val="4031"/>
              </a:lnSpc>
            </a:pPr>
            <a:r>
              <a:rPr lang="en-US" sz="2239" spc="134">
                <a:solidFill>
                  <a:srgbClr val="000000"/>
                </a:solidFill>
                <a:latin typeface="DM Sans"/>
                <a:ea typeface="DM Sans"/>
                <a:cs typeface="DM Sans"/>
                <a:sym typeface="DM Sans"/>
              </a:rPr>
              <a:t>Piaget - imaginative play necessarily precedes development of reason/literacy/numeracy.</a:t>
            </a:r>
          </a:p>
          <a:p>
            <a:pPr algn="l">
              <a:lnSpc>
                <a:spcPts val="4031"/>
              </a:lnSpc>
            </a:pPr>
            <a:r>
              <a:rPr lang="en-US" sz="2239" spc="134">
                <a:solidFill>
                  <a:srgbClr val="000000"/>
                </a:solidFill>
                <a:latin typeface="DM Sans"/>
                <a:ea typeface="DM Sans"/>
                <a:cs typeface="DM Sans"/>
                <a:sym typeface="DM Sans"/>
              </a:rPr>
              <a:t>Vygotsky - imaginative resources help progress the ZPD.</a:t>
            </a: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Cognitive Load Reduction - John Sweller (2010)</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588149" y="422859"/>
            <a:ext cx="8273853" cy="4720641"/>
          </a:xfrm>
          <a:custGeom>
            <a:avLst/>
            <a:gdLst/>
            <a:ahLst/>
            <a:cxnLst/>
            <a:rect l="l" t="t" r="r" b="b"/>
            <a:pathLst>
              <a:path w="8273853" h="4720641">
                <a:moveTo>
                  <a:pt x="0" y="0"/>
                </a:moveTo>
                <a:lnTo>
                  <a:pt x="8273853" y="0"/>
                </a:lnTo>
                <a:lnTo>
                  <a:pt x="8273853" y="4720641"/>
                </a:lnTo>
                <a:lnTo>
                  <a:pt x="0" y="4720641"/>
                </a:lnTo>
                <a:lnTo>
                  <a:pt x="0" y="0"/>
                </a:lnTo>
                <a:close/>
              </a:path>
            </a:pathLst>
          </a:custGeom>
          <a:blipFill>
            <a:blip r:embed="rId8"/>
            <a:stretch>
              <a:fillRect t="-62404" r="-41411" b="-23483"/>
            </a:stretch>
          </a:blipFill>
          <a:ln w="38100" cap="rnd">
            <a:solidFill>
              <a:srgbClr val="000000"/>
            </a:solidFill>
            <a:prstDash val="solid"/>
            <a:round/>
          </a:ln>
        </p:spPr>
      </p:sp>
      <p:sp>
        <p:nvSpPr>
          <p:cNvPr id="6" name="Freeform 6"/>
          <p:cNvSpPr/>
          <p:nvPr/>
        </p:nvSpPr>
        <p:spPr>
          <a:xfrm>
            <a:off x="2251032" y="6841850"/>
            <a:ext cx="9597434" cy="2496503"/>
          </a:xfrm>
          <a:custGeom>
            <a:avLst/>
            <a:gdLst/>
            <a:ahLst/>
            <a:cxnLst/>
            <a:rect l="l" t="t" r="r" b="b"/>
            <a:pathLst>
              <a:path w="9597434" h="2496503">
                <a:moveTo>
                  <a:pt x="0" y="0"/>
                </a:moveTo>
                <a:lnTo>
                  <a:pt x="9597434" y="0"/>
                </a:lnTo>
                <a:lnTo>
                  <a:pt x="9597434" y="2496503"/>
                </a:lnTo>
                <a:lnTo>
                  <a:pt x="0" y="2496503"/>
                </a:lnTo>
                <a:lnTo>
                  <a:pt x="0" y="0"/>
                </a:lnTo>
                <a:close/>
              </a:path>
            </a:pathLst>
          </a:custGeom>
          <a:blipFill>
            <a:blip r:embed="rId9"/>
            <a:stretch>
              <a:fillRect l="-54439" r="-47597"/>
            </a:stretch>
          </a:blipFill>
          <a:ln w="38100" cap="rnd">
            <a:solidFill>
              <a:srgbClr val="000000"/>
            </a:solidFill>
            <a:prstDash val="solid"/>
            <a:round/>
          </a:ln>
        </p:spPr>
      </p:sp>
      <p:grpSp>
        <p:nvGrpSpPr>
          <p:cNvPr id="7" name="Group 7"/>
          <p:cNvGrpSpPr/>
          <p:nvPr/>
        </p:nvGrpSpPr>
        <p:grpSpPr>
          <a:xfrm>
            <a:off x="3789887" y="6390262"/>
            <a:ext cx="5797868" cy="2650808"/>
            <a:chOff x="0" y="0"/>
            <a:chExt cx="7730490" cy="3534410"/>
          </a:xfrm>
        </p:grpSpPr>
        <p:sp>
          <p:nvSpPr>
            <p:cNvPr id="8" name="Freeform 8"/>
            <p:cNvSpPr/>
            <p:nvPr/>
          </p:nvSpPr>
          <p:spPr>
            <a:xfrm>
              <a:off x="39370" y="33020"/>
              <a:ext cx="7659370" cy="3456940"/>
            </a:xfrm>
            <a:custGeom>
              <a:avLst/>
              <a:gdLst/>
              <a:ahLst/>
              <a:cxnLst/>
              <a:rect l="l" t="t" r="r" b="b"/>
              <a:pathLst>
                <a:path w="7659370" h="3456940">
                  <a:moveTo>
                    <a:pt x="598170" y="3154680"/>
                  </a:moveTo>
                  <a:cubicBezTo>
                    <a:pt x="885190" y="3051810"/>
                    <a:pt x="1054100" y="3009900"/>
                    <a:pt x="1187450" y="2987040"/>
                  </a:cubicBezTo>
                  <a:cubicBezTo>
                    <a:pt x="1310640" y="2966720"/>
                    <a:pt x="1410970" y="2960370"/>
                    <a:pt x="1549400" y="2952750"/>
                  </a:cubicBezTo>
                  <a:cubicBezTo>
                    <a:pt x="1733550" y="2943860"/>
                    <a:pt x="1939290" y="2931160"/>
                    <a:pt x="2195830" y="2950210"/>
                  </a:cubicBezTo>
                  <a:cubicBezTo>
                    <a:pt x="2574290" y="2978150"/>
                    <a:pt x="3343910" y="3144520"/>
                    <a:pt x="3595370" y="3168650"/>
                  </a:cubicBezTo>
                  <a:cubicBezTo>
                    <a:pt x="3686810" y="3177540"/>
                    <a:pt x="3708400" y="3168650"/>
                    <a:pt x="3784600" y="3176270"/>
                  </a:cubicBezTo>
                  <a:cubicBezTo>
                    <a:pt x="3902710" y="3185160"/>
                    <a:pt x="4066540" y="3216910"/>
                    <a:pt x="4235450" y="3234690"/>
                  </a:cubicBezTo>
                  <a:cubicBezTo>
                    <a:pt x="4448810" y="3258820"/>
                    <a:pt x="4707890" y="3288030"/>
                    <a:pt x="4965700" y="3303270"/>
                  </a:cubicBezTo>
                  <a:cubicBezTo>
                    <a:pt x="5251450" y="3319780"/>
                    <a:pt x="5678170" y="3329940"/>
                    <a:pt x="5872480" y="3322320"/>
                  </a:cubicBezTo>
                  <a:cubicBezTo>
                    <a:pt x="5963920" y="3319780"/>
                    <a:pt x="5993130" y="3318510"/>
                    <a:pt x="6075680" y="3303270"/>
                  </a:cubicBezTo>
                  <a:cubicBezTo>
                    <a:pt x="6207760" y="3279140"/>
                    <a:pt x="6454140" y="3205480"/>
                    <a:pt x="6579870" y="3162300"/>
                  </a:cubicBezTo>
                  <a:cubicBezTo>
                    <a:pt x="6656070" y="3135630"/>
                    <a:pt x="6703060" y="3116580"/>
                    <a:pt x="6762750" y="3087370"/>
                  </a:cubicBezTo>
                  <a:cubicBezTo>
                    <a:pt x="6821170" y="3056890"/>
                    <a:pt x="6889750" y="3017520"/>
                    <a:pt x="6932930" y="2987040"/>
                  </a:cubicBezTo>
                  <a:cubicBezTo>
                    <a:pt x="6960870" y="2966720"/>
                    <a:pt x="6971030" y="2957830"/>
                    <a:pt x="7000240" y="2929890"/>
                  </a:cubicBezTo>
                  <a:cubicBezTo>
                    <a:pt x="7065010" y="2867660"/>
                    <a:pt x="7236460" y="2679700"/>
                    <a:pt x="7292340" y="2609850"/>
                  </a:cubicBezTo>
                  <a:cubicBezTo>
                    <a:pt x="7317740" y="2578100"/>
                    <a:pt x="7325360" y="2566670"/>
                    <a:pt x="7341870" y="2536190"/>
                  </a:cubicBezTo>
                  <a:cubicBezTo>
                    <a:pt x="7368540" y="2489200"/>
                    <a:pt x="7402830" y="2420620"/>
                    <a:pt x="7425690" y="2355850"/>
                  </a:cubicBezTo>
                  <a:cubicBezTo>
                    <a:pt x="7451090" y="2286000"/>
                    <a:pt x="7470140" y="2208530"/>
                    <a:pt x="7484110" y="2127250"/>
                  </a:cubicBezTo>
                  <a:cubicBezTo>
                    <a:pt x="7500620" y="2038350"/>
                    <a:pt x="7508240" y="1948180"/>
                    <a:pt x="7513320" y="1844040"/>
                  </a:cubicBezTo>
                  <a:cubicBezTo>
                    <a:pt x="7518400" y="1715770"/>
                    <a:pt x="7532370" y="1549400"/>
                    <a:pt x="7506970" y="1418590"/>
                  </a:cubicBezTo>
                  <a:cubicBezTo>
                    <a:pt x="7485380" y="1300480"/>
                    <a:pt x="7435850" y="1191260"/>
                    <a:pt x="7383780" y="1092200"/>
                  </a:cubicBezTo>
                  <a:cubicBezTo>
                    <a:pt x="7335520" y="998220"/>
                    <a:pt x="7272020" y="911860"/>
                    <a:pt x="7209790" y="838200"/>
                  </a:cubicBezTo>
                  <a:cubicBezTo>
                    <a:pt x="7151370" y="769620"/>
                    <a:pt x="7089140" y="715010"/>
                    <a:pt x="7023100" y="659130"/>
                  </a:cubicBezTo>
                  <a:cubicBezTo>
                    <a:pt x="6957060" y="601980"/>
                    <a:pt x="6893560" y="548640"/>
                    <a:pt x="6812280" y="500380"/>
                  </a:cubicBezTo>
                  <a:cubicBezTo>
                    <a:pt x="6714490" y="440690"/>
                    <a:pt x="6574790" y="375920"/>
                    <a:pt x="6470650" y="339090"/>
                  </a:cubicBezTo>
                  <a:cubicBezTo>
                    <a:pt x="6389370" y="311150"/>
                    <a:pt x="6334760" y="302260"/>
                    <a:pt x="6244590" y="284480"/>
                  </a:cubicBezTo>
                  <a:cubicBezTo>
                    <a:pt x="6111240" y="259080"/>
                    <a:pt x="5947410" y="234950"/>
                    <a:pt x="5750560" y="217170"/>
                  </a:cubicBezTo>
                  <a:cubicBezTo>
                    <a:pt x="5462270" y="191770"/>
                    <a:pt x="5064760" y="181610"/>
                    <a:pt x="4681220" y="173990"/>
                  </a:cubicBezTo>
                  <a:cubicBezTo>
                    <a:pt x="4236720" y="165100"/>
                    <a:pt x="3597910" y="181610"/>
                    <a:pt x="3238500" y="171450"/>
                  </a:cubicBezTo>
                  <a:cubicBezTo>
                    <a:pt x="3025140" y="166370"/>
                    <a:pt x="2926080" y="151130"/>
                    <a:pt x="2726690" y="144780"/>
                  </a:cubicBezTo>
                  <a:cubicBezTo>
                    <a:pt x="2447290" y="138430"/>
                    <a:pt x="1916430" y="132080"/>
                    <a:pt x="1718310" y="144780"/>
                  </a:cubicBezTo>
                  <a:cubicBezTo>
                    <a:pt x="1634490" y="151130"/>
                    <a:pt x="1595120" y="157480"/>
                    <a:pt x="1540510" y="167640"/>
                  </a:cubicBezTo>
                  <a:cubicBezTo>
                    <a:pt x="1490980" y="177800"/>
                    <a:pt x="1457960" y="185420"/>
                    <a:pt x="1402080" y="204470"/>
                  </a:cubicBezTo>
                  <a:cubicBezTo>
                    <a:pt x="1309370" y="234950"/>
                    <a:pt x="1153160" y="297180"/>
                    <a:pt x="1043940" y="349250"/>
                  </a:cubicBezTo>
                  <a:cubicBezTo>
                    <a:pt x="947420" y="393700"/>
                    <a:pt x="855980" y="445770"/>
                    <a:pt x="779780" y="492760"/>
                  </a:cubicBezTo>
                  <a:cubicBezTo>
                    <a:pt x="720090" y="529590"/>
                    <a:pt x="674370" y="562610"/>
                    <a:pt x="622300" y="603250"/>
                  </a:cubicBezTo>
                  <a:cubicBezTo>
                    <a:pt x="568960" y="645160"/>
                    <a:pt x="516890" y="687070"/>
                    <a:pt x="467360" y="741680"/>
                  </a:cubicBezTo>
                  <a:cubicBezTo>
                    <a:pt x="410210" y="805180"/>
                    <a:pt x="349250" y="883920"/>
                    <a:pt x="307340" y="966470"/>
                  </a:cubicBezTo>
                  <a:cubicBezTo>
                    <a:pt x="264160" y="1052830"/>
                    <a:pt x="242570" y="1149350"/>
                    <a:pt x="217170" y="1250950"/>
                  </a:cubicBezTo>
                  <a:cubicBezTo>
                    <a:pt x="186690" y="1365250"/>
                    <a:pt x="157480" y="1478280"/>
                    <a:pt x="142240" y="1620520"/>
                  </a:cubicBezTo>
                  <a:cubicBezTo>
                    <a:pt x="123190" y="1809750"/>
                    <a:pt x="125730" y="2134870"/>
                    <a:pt x="138430" y="2286000"/>
                  </a:cubicBezTo>
                  <a:cubicBezTo>
                    <a:pt x="146050" y="2363470"/>
                    <a:pt x="154940" y="2405380"/>
                    <a:pt x="170180" y="2461260"/>
                  </a:cubicBezTo>
                  <a:cubicBezTo>
                    <a:pt x="185420" y="2515870"/>
                    <a:pt x="200660" y="2565400"/>
                    <a:pt x="229870" y="2617470"/>
                  </a:cubicBezTo>
                  <a:cubicBezTo>
                    <a:pt x="264160" y="2679700"/>
                    <a:pt x="314960" y="2749550"/>
                    <a:pt x="370840" y="2805430"/>
                  </a:cubicBezTo>
                  <a:cubicBezTo>
                    <a:pt x="426720" y="2861310"/>
                    <a:pt x="508000" y="2903220"/>
                    <a:pt x="563880" y="2950210"/>
                  </a:cubicBezTo>
                  <a:cubicBezTo>
                    <a:pt x="610870" y="2990850"/>
                    <a:pt x="650240" y="3042920"/>
                    <a:pt x="685800" y="3068320"/>
                  </a:cubicBezTo>
                  <a:cubicBezTo>
                    <a:pt x="711200" y="3086100"/>
                    <a:pt x="734060" y="3087370"/>
                    <a:pt x="754380" y="3101340"/>
                  </a:cubicBezTo>
                  <a:cubicBezTo>
                    <a:pt x="774700" y="3114040"/>
                    <a:pt x="795020" y="3131820"/>
                    <a:pt x="807720" y="3149600"/>
                  </a:cubicBezTo>
                  <a:cubicBezTo>
                    <a:pt x="819150" y="3166110"/>
                    <a:pt x="829310" y="3187700"/>
                    <a:pt x="830580" y="3204210"/>
                  </a:cubicBezTo>
                  <a:cubicBezTo>
                    <a:pt x="833120" y="3218180"/>
                    <a:pt x="829310" y="3233420"/>
                    <a:pt x="822960" y="3244850"/>
                  </a:cubicBezTo>
                  <a:cubicBezTo>
                    <a:pt x="816610" y="3255010"/>
                    <a:pt x="805180" y="3266440"/>
                    <a:pt x="793750" y="3271520"/>
                  </a:cubicBezTo>
                  <a:cubicBezTo>
                    <a:pt x="781050" y="3276600"/>
                    <a:pt x="765810" y="3279140"/>
                    <a:pt x="753110" y="3275330"/>
                  </a:cubicBezTo>
                  <a:cubicBezTo>
                    <a:pt x="737870" y="3268980"/>
                    <a:pt x="715010" y="3251200"/>
                    <a:pt x="708660" y="3234690"/>
                  </a:cubicBezTo>
                  <a:cubicBezTo>
                    <a:pt x="702310" y="3218180"/>
                    <a:pt x="706120" y="3190240"/>
                    <a:pt x="716280" y="3176270"/>
                  </a:cubicBezTo>
                  <a:cubicBezTo>
                    <a:pt x="726440" y="3162300"/>
                    <a:pt x="753110" y="3150870"/>
                    <a:pt x="769620" y="3149600"/>
                  </a:cubicBezTo>
                  <a:cubicBezTo>
                    <a:pt x="783590" y="3149600"/>
                    <a:pt x="797560" y="3155950"/>
                    <a:pt x="807720" y="3163570"/>
                  </a:cubicBezTo>
                  <a:cubicBezTo>
                    <a:pt x="817880" y="3171190"/>
                    <a:pt x="828040" y="3183890"/>
                    <a:pt x="829310" y="3197860"/>
                  </a:cubicBezTo>
                  <a:cubicBezTo>
                    <a:pt x="833120" y="3214370"/>
                    <a:pt x="826770" y="3242310"/>
                    <a:pt x="815340" y="3255010"/>
                  </a:cubicBezTo>
                  <a:cubicBezTo>
                    <a:pt x="803910" y="3268980"/>
                    <a:pt x="775970" y="3276600"/>
                    <a:pt x="759460" y="3276600"/>
                  </a:cubicBezTo>
                  <a:cubicBezTo>
                    <a:pt x="745490" y="3275330"/>
                    <a:pt x="731520" y="3267710"/>
                    <a:pt x="723900" y="3257550"/>
                  </a:cubicBezTo>
                  <a:cubicBezTo>
                    <a:pt x="715010" y="3248660"/>
                    <a:pt x="722630" y="3230880"/>
                    <a:pt x="712470" y="3216910"/>
                  </a:cubicBezTo>
                  <a:cubicBezTo>
                    <a:pt x="693420" y="3192780"/>
                    <a:pt x="643890" y="3181350"/>
                    <a:pt x="596900" y="3148330"/>
                  </a:cubicBezTo>
                  <a:cubicBezTo>
                    <a:pt x="515620" y="3092450"/>
                    <a:pt x="360680" y="2975610"/>
                    <a:pt x="279400" y="2893060"/>
                  </a:cubicBezTo>
                  <a:cubicBezTo>
                    <a:pt x="218440" y="2830830"/>
                    <a:pt x="168910" y="2760980"/>
                    <a:pt x="138430" y="2711450"/>
                  </a:cubicBezTo>
                  <a:cubicBezTo>
                    <a:pt x="118110" y="2679700"/>
                    <a:pt x="111760" y="2663190"/>
                    <a:pt x="97790" y="2630170"/>
                  </a:cubicBezTo>
                  <a:cubicBezTo>
                    <a:pt x="77470" y="2580640"/>
                    <a:pt x="49530" y="2505710"/>
                    <a:pt x="35560" y="2439670"/>
                  </a:cubicBezTo>
                  <a:cubicBezTo>
                    <a:pt x="20320" y="2374900"/>
                    <a:pt x="16510" y="2325370"/>
                    <a:pt x="11430" y="2239010"/>
                  </a:cubicBezTo>
                  <a:cubicBezTo>
                    <a:pt x="3810" y="2076450"/>
                    <a:pt x="0" y="1736090"/>
                    <a:pt x="22860" y="1546860"/>
                  </a:cubicBezTo>
                  <a:cubicBezTo>
                    <a:pt x="38100" y="1412240"/>
                    <a:pt x="72390" y="1304290"/>
                    <a:pt x="97790" y="1205230"/>
                  </a:cubicBezTo>
                  <a:cubicBezTo>
                    <a:pt x="118110" y="1127760"/>
                    <a:pt x="139700" y="1055370"/>
                    <a:pt x="160020" y="999490"/>
                  </a:cubicBezTo>
                  <a:cubicBezTo>
                    <a:pt x="173990" y="958850"/>
                    <a:pt x="180340" y="935990"/>
                    <a:pt x="201930" y="896620"/>
                  </a:cubicBezTo>
                  <a:cubicBezTo>
                    <a:pt x="238760" y="829310"/>
                    <a:pt x="312420" y="723900"/>
                    <a:pt x="382270" y="647700"/>
                  </a:cubicBezTo>
                  <a:cubicBezTo>
                    <a:pt x="454660" y="568960"/>
                    <a:pt x="537210" y="500380"/>
                    <a:pt x="631190" y="435610"/>
                  </a:cubicBezTo>
                  <a:cubicBezTo>
                    <a:pt x="736600" y="361950"/>
                    <a:pt x="889000" y="283210"/>
                    <a:pt x="990600" y="233680"/>
                  </a:cubicBezTo>
                  <a:cubicBezTo>
                    <a:pt x="1060450" y="199390"/>
                    <a:pt x="1104900" y="181610"/>
                    <a:pt x="1173480" y="154940"/>
                  </a:cubicBezTo>
                  <a:cubicBezTo>
                    <a:pt x="1261110" y="121920"/>
                    <a:pt x="1381760" y="74930"/>
                    <a:pt x="1471930" y="52070"/>
                  </a:cubicBezTo>
                  <a:cubicBezTo>
                    <a:pt x="1543050" y="34290"/>
                    <a:pt x="1576070" y="26670"/>
                    <a:pt x="1670050" y="17780"/>
                  </a:cubicBezTo>
                  <a:cubicBezTo>
                    <a:pt x="1889760" y="0"/>
                    <a:pt x="2491740" y="10160"/>
                    <a:pt x="2781300" y="19050"/>
                  </a:cubicBezTo>
                  <a:cubicBezTo>
                    <a:pt x="2967990" y="24130"/>
                    <a:pt x="3045460" y="39370"/>
                    <a:pt x="3238500" y="44450"/>
                  </a:cubicBezTo>
                  <a:cubicBezTo>
                    <a:pt x="3577590" y="54610"/>
                    <a:pt x="4192270" y="36830"/>
                    <a:pt x="4634230" y="45720"/>
                  </a:cubicBezTo>
                  <a:cubicBezTo>
                    <a:pt x="5033010" y="54610"/>
                    <a:pt x="5483860" y="68580"/>
                    <a:pt x="5773420" y="92710"/>
                  </a:cubicBezTo>
                  <a:cubicBezTo>
                    <a:pt x="5953760" y="107950"/>
                    <a:pt x="6076950" y="124460"/>
                    <a:pt x="6211570" y="148590"/>
                  </a:cubicBezTo>
                  <a:cubicBezTo>
                    <a:pt x="6325870" y="170180"/>
                    <a:pt x="6422390" y="189230"/>
                    <a:pt x="6529070" y="227330"/>
                  </a:cubicBezTo>
                  <a:cubicBezTo>
                    <a:pt x="6643370" y="266700"/>
                    <a:pt x="6776720" y="331470"/>
                    <a:pt x="6871970" y="388620"/>
                  </a:cubicBezTo>
                  <a:cubicBezTo>
                    <a:pt x="6948170" y="434340"/>
                    <a:pt x="6998970" y="474980"/>
                    <a:pt x="7066280" y="530860"/>
                  </a:cubicBezTo>
                  <a:cubicBezTo>
                    <a:pt x="7145020" y="596900"/>
                    <a:pt x="7239000" y="676910"/>
                    <a:pt x="7311390" y="762000"/>
                  </a:cubicBezTo>
                  <a:cubicBezTo>
                    <a:pt x="7383780" y="847090"/>
                    <a:pt x="7447280" y="938530"/>
                    <a:pt x="7500620" y="1040130"/>
                  </a:cubicBezTo>
                  <a:cubicBezTo>
                    <a:pt x="7556500" y="1149350"/>
                    <a:pt x="7608570" y="1270000"/>
                    <a:pt x="7632700" y="1397000"/>
                  </a:cubicBezTo>
                  <a:cubicBezTo>
                    <a:pt x="7659370" y="1536700"/>
                    <a:pt x="7645400" y="1713230"/>
                    <a:pt x="7640320" y="1846580"/>
                  </a:cubicBezTo>
                  <a:cubicBezTo>
                    <a:pt x="7635240" y="1957070"/>
                    <a:pt x="7628890" y="2044700"/>
                    <a:pt x="7609840" y="2143760"/>
                  </a:cubicBezTo>
                  <a:cubicBezTo>
                    <a:pt x="7590790" y="2246630"/>
                    <a:pt x="7557770" y="2362200"/>
                    <a:pt x="7522210" y="2453640"/>
                  </a:cubicBezTo>
                  <a:cubicBezTo>
                    <a:pt x="7493000" y="2529840"/>
                    <a:pt x="7470140" y="2579370"/>
                    <a:pt x="7418070" y="2654300"/>
                  </a:cubicBezTo>
                  <a:cubicBezTo>
                    <a:pt x="7336790" y="2771140"/>
                    <a:pt x="7156450" y="2969260"/>
                    <a:pt x="7048500" y="3060700"/>
                  </a:cubicBezTo>
                  <a:cubicBezTo>
                    <a:pt x="6979920" y="3119120"/>
                    <a:pt x="6925310" y="3147060"/>
                    <a:pt x="6861810" y="3181350"/>
                  </a:cubicBezTo>
                  <a:cubicBezTo>
                    <a:pt x="6799580" y="3213100"/>
                    <a:pt x="6753860" y="3232150"/>
                    <a:pt x="6672580" y="3260090"/>
                  </a:cubicBezTo>
                  <a:cubicBezTo>
                    <a:pt x="6534150" y="3309620"/>
                    <a:pt x="6244590" y="3399790"/>
                    <a:pt x="6096000" y="3429000"/>
                  </a:cubicBezTo>
                  <a:cubicBezTo>
                    <a:pt x="6004560" y="3445510"/>
                    <a:pt x="5970270" y="3446780"/>
                    <a:pt x="5872480" y="3449320"/>
                  </a:cubicBezTo>
                  <a:cubicBezTo>
                    <a:pt x="5679440" y="3456940"/>
                    <a:pt x="5299710" y="3449320"/>
                    <a:pt x="5019040" y="3434080"/>
                  </a:cubicBezTo>
                  <a:cubicBezTo>
                    <a:pt x="4745990" y="3418840"/>
                    <a:pt x="4439920" y="3385820"/>
                    <a:pt x="4212590" y="3360420"/>
                  </a:cubicBezTo>
                  <a:cubicBezTo>
                    <a:pt x="4047490" y="3341370"/>
                    <a:pt x="3901440" y="3313430"/>
                    <a:pt x="3783330" y="3303270"/>
                  </a:cubicBezTo>
                  <a:cubicBezTo>
                    <a:pt x="3700780" y="3295650"/>
                    <a:pt x="3672840" y="3303270"/>
                    <a:pt x="3572510" y="3293110"/>
                  </a:cubicBezTo>
                  <a:cubicBezTo>
                    <a:pt x="3314700" y="3267710"/>
                    <a:pt x="2569210" y="3105150"/>
                    <a:pt x="2195830" y="3077210"/>
                  </a:cubicBezTo>
                  <a:cubicBezTo>
                    <a:pt x="1943100" y="3058160"/>
                    <a:pt x="1736090" y="3070860"/>
                    <a:pt x="1555750" y="3079750"/>
                  </a:cubicBezTo>
                  <a:cubicBezTo>
                    <a:pt x="1423670" y="3086100"/>
                    <a:pt x="1329690" y="3092450"/>
                    <a:pt x="1211580" y="3111500"/>
                  </a:cubicBezTo>
                  <a:cubicBezTo>
                    <a:pt x="1084580" y="3133090"/>
                    <a:pt x="923290" y="3173730"/>
                    <a:pt x="816610" y="3205480"/>
                  </a:cubicBezTo>
                  <a:cubicBezTo>
                    <a:pt x="741680" y="3228340"/>
                    <a:pt x="671830" y="3272790"/>
                    <a:pt x="629920" y="3276600"/>
                  </a:cubicBezTo>
                  <a:cubicBezTo>
                    <a:pt x="610870" y="3277870"/>
                    <a:pt x="598170" y="3274060"/>
                    <a:pt x="586740" y="3266440"/>
                  </a:cubicBezTo>
                  <a:cubicBezTo>
                    <a:pt x="575310" y="3258820"/>
                    <a:pt x="563880" y="3243580"/>
                    <a:pt x="560070" y="3229610"/>
                  </a:cubicBezTo>
                  <a:cubicBezTo>
                    <a:pt x="556260" y="3215640"/>
                    <a:pt x="558800" y="3197860"/>
                    <a:pt x="565150" y="3185160"/>
                  </a:cubicBezTo>
                  <a:cubicBezTo>
                    <a:pt x="571500" y="3172460"/>
                    <a:pt x="598170" y="3154680"/>
                    <a:pt x="598170" y="3154680"/>
                  </a:cubicBezTo>
                </a:path>
              </a:pathLst>
            </a:custGeom>
            <a:solidFill>
              <a:srgbClr val="E67660"/>
            </a:solidFill>
            <a:ln cap="sq">
              <a:noFill/>
              <a:prstDash val="solid"/>
              <a:miter/>
            </a:ln>
          </p:spPr>
        </p:sp>
      </p:grpSp>
      <p:sp>
        <p:nvSpPr>
          <p:cNvPr id="9" name="Freeform 9"/>
          <p:cNvSpPr/>
          <p:nvPr/>
        </p:nvSpPr>
        <p:spPr>
          <a:xfrm>
            <a:off x="9316889" y="1593003"/>
            <a:ext cx="7117045" cy="4195038"/>
          </a:xfrm>
          <a:custGeom>
            <a:avLst/>
            <a:gdLst/>
            <a:ahLst/>
            <a:cxnLst/>
            <a:rect l="l" t="t" r="r" b="b"/>
            <a:pathLst>
              <a:path w="7117045" h="4195038">
                <a:moveTo>
                  <a:pt x="0" y="0"/>
                </a:moveTo>
                <a:lnTo>
                  <a:pt x="7117045" y="0"/>
                </a:lnTo>
                <a:lnTo>
                  <a:pt x="7117045" y="4195038"/>
                </a:lnTo>
                <a:lnTo>
                  <a:pt x="0" y="4195038"/>
                </a:lnTo>
                <a:lnTo>
                  <a:pt x="0" y="0"/>
                </a:lnTo>
                <a:close/>
              </a:path>
            </a:pathLst>
          </a:custGeom>
          <a:blipFill>
            <a:blip r:embed="rId10"/>
            <a:stretch>
              <a:fillRect l="-22948" t="-29313" r="-18898" b="-25191"/>
            </a:stretch>
          </a:blipFill>
          <a:ln w="38100" cap="rnd">
            <a:solidFill>
              <a:srgbClr val="000000"/>
            </a:solidFill>
            <a:prstDash val="solid"/>
            <a:round/>
          </a:ln>
        </p:spPr>
      </p:sp>
      <p:grpSp>
        <p:nvGrpSpPr>
          <p:cNvPr id="10" name="Group 10"/>
          <p:cNvGrpSpPr/>
          <p:nvPr/>
        </p:nvGrpSpPr>
        <p:grpSpPr>
          <a:xfrm>
            <a:off x="12181522" y="3873817"/>
            <a:ext cx="1807845" cy="1561148"/>
            <a:chOff x="0" y="0"/>
            <a:chExt cx="2410460" cy="2081530"/>
          </a:xfrm>
        </p:grpSpPr>
        <p:sp>
          <p:nvSpPr>
            <p:cNvPr id="11" name="Freeform 11"/>
            <p:cNvSpPr/>
            <p:nvPr/>
          </p:nvSpPr>
          <p:spPr>
            <a:xfrm>
              <a:off x="40640" y="41910"/>
              <a:ext cx="2325370" cy="1991360"/>
            </a:xfrm>
            <a:custGeom>
              <a:avLst/>
              <a:gdLst/>
              <a:ahLst/>
              <a:cxnLst/>
              <a:rect l="l" t="t" r="r" b="b"/>
              <a:pathLst>
                <a:path w="2325370" h="1991360">
                  <a:moveTo>
                    <a:pt x="408940" y="1456690"/>
                  </a:moveTo>
                  <a:cubicBezTo>
                    <a:pt x="561340" y="1591310"/>
                    <a:pt x="590550" y="1614170"/>
                    <a:pt x="640080" y="1640840"/>
                  </a:cubicBezTo>
                  <a:cubicBezTo>
                    <a:pt x="717550" y="1684020"/>
                    <a:pt x="844550" y="1737360"/>
                    <a:pt x="953770" y="1772920"/>
                  </a:cubicBezTo>
                  <a:cubicBezTo>
                    <a:pt x="1065530" y="1808480"/>
                    <a:pt x="1184910" y="1841500"/>
                    <a:pt x="1300480" y="1855470"/>
                  </a:cubicBezTo>
                  <a:cubicBezTo>
                    <a:pt x="1416050" y="1868170"/>
                    <a:pt x="1543050" y="1871980"/>
                    <a:pt x="1647190" y="1854200"/>
                  </a:cubicBezTo>
                  <a:cubicBezTo>
                    <a:pt x="1736090" y="1838960"/>
                    <a:pt x="1833880" y="1795780"/>
                    <a:pt x="1891030" y="1770380"/>
                  </a:cubicBezTo>
                  <a:cubicBezTo>
                    <a:pt x="1924050" y="1756410"/>
                    <a:pt x="1943100" y="1744980"/>
                    <a:pt x="1965960" y="1728470"/>
                  </a:cubicBezTo>
                  <a:cubicBezTo>
                    <a:pt x="1990090" y="1710690"/>
                    <a:pt x="2010410" y="1695450"/>
                    <a:pt x="2033270" y="1667510"/>
                  </a:cubicBezTo>
                  <a:cubicBezTo>
                    <a:pt x="2067560" y="1625600"/>
                    <a:pt x="2117090" y="1540510"/>
                    <a:pt x="2138680" y="1488440"/>
                  </a:cubicBezTo>
                  <a:cubicBezTo>
                    <a:pt x="2153920" y="1452880"/>
                    <a:pt x="2157730" y="1431290"/>
                    <a:pt x="2166620" y="1391920"/>
                  </a:cubicBezTo>
                  <a:cubicBezTo>
                    <a:pt x="2178050" y="1332230"/>
                    <a:pt x="2192020" y="1223010"/>
                    <a:pt x="2194560" y="1167130"/>
                  </a:cubicBezTo>
                  <a:cubicBezTo>
                    <a:pt x="2195830" y="1134110"/>
                    <a:pt x="2195830" y="1116330"/>
                    <a:pt x="2190750" y="1088390"/>
                  </a:cubicBezTo>
                  <a:cubicBezTo>
                    <a:pt x="2185670" y="1054100"/>
                    <a:pt x="2176780" y="1019810"/>
                    <a:pt x="2157730" y="979170"/>
                  </a:cubicBezTo>
                  <a:cubicBezTo>
                    <a:pt x="2131060" y="918210"/>
                    <a:pt x="2080260" y="831850"/>
                    <a:pt x="2030730" y="768350"/>
                  </a:cubicBezTo>
                  <a:cubicBezTo>
                    <a:pt x="1982470" y="707390"/>
                    <a:pt x="1930400" y="657860"/>
                    <a:pt x="1866900" y="604520"/>
                  </a:cubicBezTo>
                  <a:cubicBezTo>
                    <a:pt x="1791970" y="541020"/>
                    <a:pt x="1687830" y="469900"/>
                    <a:pt x="1606550" y="417830"/>
                  </a:cubicBezTo>
                  <a:cubicBezTo>
                    <a:pt x="1536700" y="373380"/>
                    <a:pt x="1484630" y="341630"/>
                    <a:pt x="1408430" y="307340"/>
                  </a:cubicBezTo>
                  <a:cubicBezTo>
                    <a:pt x="1314450" y="264160"/>
                    <a:pt x="1177290" y="214630"/>
                    <a:pt x="1080770" y="187960"/>
                  </a:cubicBezTo>
                  <a:cubicBezTo>
                    <a:pt x="1004570" y="166370"/>
                    <a:pt x="947420" y="154940"/>
                    <a:pt x="873760" y="146050"/>
                  </a:cubicBezTo>
                  <a:cubicBezTo>
                    <a:pt x="791210" y="135890"/>
                    <a:pt x="675640" y="123190"/>
                    <a:pt x="605790" y="132080"/>
                  </a:cubicBezTo>
                  <a:cubicBezTo>
                    <a:pt x="560070" y="138430"/>
                    <a:pt x="527050" y="152400"/>
                    <a:pt x="494030" y="167640"/>
                  </a:cubicBezTo>
                  <a:cubicBezTo>
                    <a:pt x="467360" y="179070"/>
                    <a:pt x="448310" y="190500"/>
                    <a:pt x="424180" y="210820"/>
                  </a:cubicBezTo>
                  <a:cubicBezTo>
                    <a:pt x="389890" y="238760"/>
                    <a:pt x="349250" y="280670"/>
                    <a:pt x="318770" y="323850"/>
                  </a:cubicBezTo>
                  <a:cubicBezTo>
                    <a:pt x="284480" y="369570"/>
                    <a:pt x="257810" y="419100"/>
                    <a:pt x="232410" y="478790"/>
                  </a:cubicBezTo>
                  <a:cubicBezTo>
                    <a:pt x="199390" y="551180"/>
                    <a:pt x="163830" y="648970"/>
                    <a:pt x="147320" y="732790"/>
                  </a:cubicBezTo>
                  <a:cubicBezTo>
                    <a:pt x="133350" y="808990"/>
                    <a:pt x="130810" y="899160"/>
                    <a:pt x="133350" y="956310"/>
                  </a:cubicBezTo>
                  <a:cubicBezTo>
                    <a:pt x="135890" y="993140"/>
                    <a:pt x="133350" y="1005840"/>
                    <a:pt x="147320" y="1043940"/>
                  </a:cubicBezTo>
                  <a:cubicBezTo>
                    <a:pt x="180340" y="1131570"/>
                    <a:pt x="340360" y="1374140"/>
                    <a:pt x="392430" y="1443990"/>
                  </a:cubicBezTo>
                  <a:cubicBezTo>
                    <a:pt x="412750" y="1470660"/>
                    <a:pt x="434340" y="1477010"/>
                    <a:pt x="440690" y="1496060"/>
                  </a:cubicBezTo>
                  <a:cubicBezTo>
                    <a:pt x="445770" y="1513840"/>
                    <a:pt x="440690" y="1541780"/>
                    <a:pt x="433070" y="1555750"/>
                  </a:cubicBezTo>
                  <a:cubicBezTo>
                    <a:pt x="425450" y="1567180"/>
                    <a:pt x="412750" y="1574800"/>
                    <a:pt x="400050" y="1578610"/>
                  </a:cubicBezTo>
                  <a:cubicBezTo>
                    <a:pt x="387350" y="1582420"/>
                    <a:pt x="372110" y="1583690"/>
                    <a:pt x="359410" y="1578610"/>
                  </a:cubicBezTo>
                  <a:cubicBezTo>
                    <a:pt x="344170" y="1570990"/>
                    <a:pt x="323850" y="1550670"/>
                    <a:pt x="320040" y="1534160"/>
                  </a:cubicBezTo>
                  <a:cubicBezTo>
                    <a:pt x="314960" y="1517650"/>
                    <a:pt x="323850" y="1489710"/>
                    <a:pt x="334010" y="1475740"/>
                  </a:cubicBezTo>
                  <a:cubicBezTo>
                    <a:pt x="341630" y="1465580"/>
                    <a:pt x="355600" y="1457960"/>
                    <a:pt x="368300" y="1456690"/>
                  </a:cubicBezTo>
                  <a:cubicBezTo>
                    <a:pt x="384810" y="1454150"/>
                    <a:pt x="412750" y="1463040"/>
                    <a:pt x="425450" y="1473200"/>
                  </a:cubicBezTo>
                  <a:cubicBezTo>
                    <a:pt x="435610" y="1482090"/>
                    <a:pt x="441960" y="1497330"/>
                    <a:pt x="444500" y="1510030"/>
                  </a:cubicBezTo>
                  <a:cubicBezTo>
                    <a:pt x="445770" y="1522730"/>
                    <a:pt x="443230" y="1537970"/>
                    <a:pt x="436880" y="1549400"/>
                  </a:cubicBezTo>
                  <a:cubicBezTo>
                    <a:pt x="430530" y="1560830"/>
                    <a:pt x="419100" y="1572260"/>
                    <a:pt x="406400" y="1577340"/>
                  </a:cubicBezTo>
                  <a:cubicBezTo>
                    <a:pt x="391160" y="1582420"/>
                    <a:pt x="367030" y="1581150"/>
                    <a:pt x="346710" y="1572260"/>
                  </a:cubicBezTo>
                  <a:cubicBezTo>
                    <a:pt x="318770" y="1558290"/>
                    <a:pt x="295910" y="1522730"/>
                    <a:pt x="264160" y="1480820"/>
                  </a:cubicBezTo>
                  <a:cubicBezTo>
                    <a:pt x="208280" y="1404620"/>
                    <a:pt x="95250" y="1219200"/>
                    <a:pt x="55880" y="1141730"/>
                  </a:cubicBezTo>
                  <a:cubicBezTo>
                    <a:pt x="35560" y="1104900"/>
                    <a:pt x="26670" y="1093470"/>
                    <a:pt x="19050" y="1055370"/>
                  </a:cubicBezTo>
                  <a:cubicBezTo>
                    <a:pt x="5080" y="991870"/>
                    <a:pt x="0" y="876300"/>
                    <a:pt x="10160" y="787400"/>
                  </a:cubicBezTo>
                  <a:cubicBezTo>
                    <a:pt x="20320" y="697230"/>
                    <a:pt x="50800" y="599440"/>
                    <a:pt x="78740" y="519430"/>
                  </a:cubicBezTo>
                  <a:cubicBezTo>
                    <a:pt x="102870" y="449580"/>
                    <a:pt x="129540" y="387350"/>
                    <a:pt x="162560" y="328930"/>
                  </a:cubicBezTo>
                  <a:cubicBezTo>
                    <a:pt x="195580" y="273050"/>
                    <a:pt x="229870" y="218440"/>
                    <a:pt x="275590" y="172720"/>
                  </a:cubicBezTo>
                  <a:cubicBezTo>
                    <a:pt x="322580" y="125730"/>
                    <a:pt x="391160" y="78740"/>
                    <a:pt x="443230" y="50800"/>
                  </a:cubicBezTo>
                  <a:cubicBezTo>
                    <a:pt x="483870" y="29210"/>
                    <a:pt x="515620" y="17780"/>
                    <a:pt x="560070" y="10160"/>
                  </a:cubicBezTo>
                  <a:cubicBezTo>
                    <a:pt x="614680" y="0"/>
                    <a:pt x="684530" y="6350"/>
                    <a:pt x="749300" y="8890"/>
                  </a:cubicBezTo>
                  <a:cubicBezTo>
                    <a:pt x="815340" y="12700"/>
                    <a:pt x="880110" y="17780"/>
                    <a:pt x="952500" y="31750"/>
                  </a:cubicBezTo>
                  <a:cubicBezTo>
                    <a:pt x="1038860" y="46990"/>
                    <a:pt x="1151890" y="77470"/>
                    <a:pt x="1233170" y="102870"/>
                  </a:cubicBezTo>
                  <a:cubicBezTo>
                    <a:pt x="1299210" y="123190"/>
                    <a:pt x="1347470" y="140970"/>
                    <a:pt x="1408430" y="168910"/>
                  </a:cubicBezTo>
                  <a:cubicBezTo>
                    <a:pt x="1478280" y="199390"/>
                    <a:pt x="1550670" y="234950"/>
                    <a:pt x="1625600" y="280670"/>
                  </a:cubicBezTo>
                  <a:cubicBezTo>
                    <a:pt x="1714500" y="334010"/>
                    <a:pt x="1826260" y="414020"/>
                    <a:pt x="1902460" y="472440"/>
                  </a:cubicBezTo>
                  <a:cubicBezTo>
                    <a:pt x="1959610" y="515620"/>
                    <a:pt x="2002790" y="549910"/>
                    <a:pt x="2047240" y="595630"/>
                  </a:cubicBezTo>
                  <a:cubicBezTo>
                    <a:pt x="2092960" y="641350"/>
                    <a:pt x="2136140" y="694690"/>
                    <a:pt x="2174240" y="750570"/>
                  </a:cubicBezTo>
                  <a:cubicBezTo>
                    <a:pt x="2213610" y="806450"/>
                    <a:pt x="2252980" y="873760"/>
                    <a:pt x="2277110" y="933450"/>
                  </a:cubicBezTo>
                  <a:cubicBezTo>
                    <a:pt x="2297430" y="984250"/>
                    <a:pt x="2311400" y="1028700"/>
                    <a:pt x="2317750" y="1083310"/>
                  </a:cubicBezTo>
                  <a:cubicBezTo>
                    <a:pt x="2325370" y="1146810"/>
                    <a:pt x="2320290" y="1221740"/>
                    <a:pt x="2311400" y="1294130"/>
                  </a:cubicBezTo>
                  <a:cubicBezTo>
                    <a:pt x="2301240" y="1374140"/>
                    <a:pt x="2282190" y="1468120"/>
                    <a:pt x="2254250" y="1541780"/>
                  </a:cubicBezTo>
                  <a:cubicBezTo>
                    <a:pt x="2230120" y="1605280"/>
                    <a:pt x="2199640" y="1661160"/>
                    <a:pt x="2162810" y="1710690"/>
                  </a:cubicBezTo>
                  <a:cubicBezTo>
                    <a:pt x="2127250" y="1757680"/>
                    <a:pt x="2076450" y="1804670"/>
                    <a:pt x="2035810" y="1835150"/>
                  </a:cubicBezTo>
                  <a:cubicBezTo>
                    <a:pt x="2004060" y="1859280"/>
                    <a:pt x="1982470" y="1869440"/>
                    <a:pt x="1941830" y="1887220"/>
                  </a:cubicBezTo>
                  <a:cubicBezTo>
                    <a:pt x="1877060" y="1916430"/>
                    <a:pt x="1741170" y="1963420"/>
                    <a:pt x="1672590" y="1978660"/>
                  </a:cubicBezTo>
                  <a:cubicBezTo>
                    <a:pt x="1631950" y="1987550"/>
                    <a:pt x="1614170" y="1987550"/>
                    <a:pt x="1572260" y="1988820"/>
                  </a:cubicBezTo>
                  <a:cubicBezTo>
                    <a:pt x="1498600" y="1991360"/>
                    <a:pt x="1367790" y="1990090"/>
                    <a:pt x="1270000" y="1978660"/>
                  </a:cubicBezTo>
                  <a:cubicBezTo>
                    <a:pt x="1176020" y="1965960"/>
                    <a:pt x="1092200" y="1945640"/>
                    <a:pt x="996950" y="1917700"/>
                  </a:cubicBezTo>
                  <a:cubicBezTo>
                    <a:pt x="886460" y="1884680"/>
                    <a:pt x="748030" y="1837690"/>
                    <a:pt x="648970" y="1788160"/>
                  </a:cubicBezTo>
                  <a:cubicBezTo>
                    <a:pt x="568960" y="1748790"/>
                    <a:pt x="500380" y="1701800"/>
                    <a:pt x="441960" y="1658620"/>
                  </a:cubicBezTo>
                  <a:cubicBezTo>
                    <a:pt x="394970" y="1623060"/>
                    <a:pt x="345440" y="1579880"/>
                    <a:pt x="323850" y="1550670"/>
                  </a:cubicBezTo>
                  <a:cubicBezTo>
                    <a:pt x="311150" y="1535430"/>
                    <a:pt x="304800" y="1524000"/>
                    <a:pt x="303530" y="1510030"/>
                  </a:cubicBezTo>
                  <a:cubicBezTo>
                    <a:pt x="302260" y="1496060"/>
                    <a:pt x="307340" y="1478280"/>
                    <a:pt x="314960" y="1466850"/>
                  </a:cubicBezTo>
                  <a:cubicBezTo>
                    <a:pt x="320040" y="1457960"/>
                    <a:pt x="327660" y="1451610"/>
                    <a:pt x="337820" y="1446530"/>
                  </a:cubicBezTo>
                  <a:cubicBezTo>
                    <a:pt x="349250" y="1441450"/>
                    <a:pt x="369570" y="1440180"/>
                    <a:pt x="382270" y="1442720"/>
                  </a:cubicBezTo>
                  <a:cubicBezTo>
                    <a:pt x="392430" y="1443990"/>
                    <a:pt x="408940" y="1456690"/>
                    <a:pt x="408940" y="1456690"/>
                  </a:cubicBezTo>
                </a:path>
              </a:pathLst>
            </a:custGeom>
            <a:solidFill>
              <a:srgbClr val="E67660"/>
            </a:solidFill>
            <a:ln cap="sq">
              <a:noFill/>
              <a:prstDash val="solid"/>
              <a:miter/>
            </a:ln>
          </p:spPr>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13552"/>
            <a:ext cx="12228927" cy="6072160"/>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To prevent Extraneous Load must avoid poor instructional design (e.g. cluttered, unnecessary information).</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Drawing on existing knowledge/experience proved effective, especially real world, familiar artifacts (Bruner, 1966).</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Question usefulness of certain resources as cluttered or unfocused?</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No, I feel focus still clear and the symbolic/ imaginative play facilitated is key. </a:t>
            </a:r>
          </a:p>
          <a:p>
            <a:pPr algn="l">
              <a:lnSpc>
                <a:spcPts val="4031"/>
              </a:lnSpc>
            </a:pPr>
            <a:r>
              <a:rPr lang="en-US" sz="2239" spc="134">
                <a:solidFill>
                  <a:srgbClr val="000000"/>
                </a:solidFill>
                <a:latin typeface="DM Sans"/>
                <a:ea typeface="DM Sans"/>
                <a:cs typeface="DM Sans"/>
                <a:sym typeface="DM Sans"/>
              </a:rPr>
              <a:t>Piaget - imaginative play necessarily precedes development of reason/literacy/numeracy.</a:t>
            </a:r>
          </a:p>
          <a:p>
            <a:pPr algn="l">
              <a:lnSpc>
                <a:spcPts val="4031"/>
              </a:lnSpc>
            </a:pPr>
            <a:r>
              <a:rPr lang="en-US" sz="2239" spc="134">
                <a:solidFill>
                  <a:srgbClr val="000000"/>
                </a:solidFill>
                <a:latin typeface="DM Sans"/>
                <a:ea typeface="DM Sans"/>
                <a:cs typeface="DM Sans"/>
                <a:sym typeface="DM Sans"/>
              </a:rPr>
              <a:t>Vygotsky - imaginative resources help progress the ZPD.</a:t>
            </a: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Cognitive Load Reduction - John Sweller (1988, ‘94, 2010)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4090017" y="245948"/>
            <a:ext cx="9845226" cy="7186642"/>
          </a:xfrm>
          <a:custGeom>
            <a:avLst/>
            <a:gdLst/>
            <a:ahLst/>
            <a:cxnLst/>
            <a:rect l="l" t="t" r="r" b="b"/>
            <a:pathLst>
              <a:path w="9845226" h="7186642">
                <a:moveTo>
                  <a:pt x="0" y="0"/>
                </a:moveTo>
                <a:lnTo>
                  <a:pt x="9845226" y="0"/>
                </a:lnTo>
                <a:lnTo>
                  <a:pt x="9845226" y="7186642"/>
                </a:lnTo>
                <a:lnTo>
                  <a:pt x="0" y="7186642"/>
                </a:lnTo>
                <a:lnTo>
                  <a:pt x="0" y="0"/>
                </a:lnTo>
                <a:close/>
              </a:path>
            </a:pathLst>
          </a:custGeom>
          <a:blipFill>
            <a:blip r:embed="rId8"/>
            <a:stretch>
              <a:fillRect b="-9630"/>
            </a:stretch>
          </a:blipFill>
          <a:ln w="38100" cap="rnd">
            <a:solidFill>
              <a:srgbClr val="000000"/>
            </a:solidFill>
            <a:prstDash val="solid"/>
            <a:round/>
          </a:ln>
        </p:spPr>
      </p:sp>
      <p:sp>
        <p:nvSpPr>
          <p:cNvPr id="6" name="Freeform 6"/>
          <p:cNvSpPr/>
          <p:nvPr/>
        </p:nvSpPr>
        <p:spPr>
          <a:xfrm rot="-5400000">
            <a:off x="1420346" y="2884755"/>
            <a:ext cx="5695648" cy="8008447"/>
          </a:xfrm>
          <a:custGeom>
            <a:avLst/>
            <a:gdLst/>
            <a:ahLst/>
            <a:cxnLst/>
            <a:rect l="l" t="t" r="r" b="b"/>
            <a:pathLst>
              <a:path w="5695648" h="8008447">
                <a:moveTo>
                  <a:pt x="0" y="0"/>
                </a:moveTo>
                <a:lnTo>
                  <a:pt x="5695648" y="0"/>
                </a:lnTo>
                <a:lnTo>
                  <a:pt x="5695648" y="8008447"/>
                </a:lnTo>
                <a:lnTo>
                  <a:pt x="0" y="8008447"/>
                </a:lnTo>
                <a:lnTo>
                  <a:pt x="0" y="0"/>
                </a:lnTo>
                <a:close/>
              </a:path>
            </a:pathLst>
          </a:custGeom>
          <a:blipFill>
            <a:blip r:embed="rId9"/>
            <a:stretch>
              <a:fillRect r="-5454"/>
            </a:stretch>
          </a:blipFill>
          <a:ln w="38100" cap="rnd">
            <a:solidFill>
              <a:srgbClr val="000000"/>
            </a:solidFill>
            <a:prstDash val="solid"/>
            <a:round/>
          </a:ln>
        </p:spPr>
      </p:sp>
      <p:sp>
        <p:nvSpPr>
          <p:cNvPr id="7" name="Freeform 7"/>
          <p:cNvSpPr/>
          <p:nvPr/>
        </p:nvSpPr>
        <p:spPr>
          <a:xfrm>
            <a:off x="12230520" y="2049991"/>
            <a:ext cx="5594422" cy="7459229"/>
          </a:xfrm>
          <a:custGeom>
            <a:avLst/>
            <a:gdLst/>
            <a:ahLst/>
            <a:cxnLst/>
            <a:rect l="l" t="t" r="r" b="b"/>
            <a:pathLst>
              <a:path w="5594422" h="7459229">
                <a:moveTo>
                  <a:pt x="0" y="0"/>
                </a:moveTo>
                <a:lnTo>
                  <a:pt x="5594422" y="0"/>
                </a:lnTo>
                <a:lnTo>
                  <a:pt x="5594422" y="7459229"/>
                </a:lnTo>
                <a:lnTo>
                  <a:pt x="0" y="7459229"/>
                </a:lnTo>
                <a:lnTo>
                  <a:pt x="0" y="0"/>
                </a:lnTo>
                <a:close/>
              </a:path>
            </a:pathLst>
          </a:custGeom>
          <a:blipFill>
            <a:blip r:embed="rId10"/>
            <a:stretch>
              <a:fillRect/>
            </a:stretch>
          </a:blipFill>
          <a:ln w="38100" cap="rnd">
            <a:solidFill>
              <a:srgbClr val="000000"/>
            </a:solidFill>
            <a:prstDash val="solid"/>
            <a:round/>
          </a:ln>
        </p:spPr>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13552"/>
            <a:ext cx="12228927" cy="6072160"/>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To prevent Extraneous Load must avoid poor instructional design (e.g. cluttered, unnecessary information).</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Drawing on existing knowledge/experience proved effective, especially real world, familiar artifacts (Bruner, 1966).</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Question usefulness of certain resources as cluttered or unfocused?</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No, I feel focus still clear and the symbolic/ imaginative play facilitated is key. </a:t>
            </a:r>
          </a:p>
          <a:p>
            <a:pPr algn="l">
              <a:lnSpc>
                <a:spcPts val="4031"/>
              </a:lnSpc>
            </a:pPr>
            <a:r>
              <a:rPr lang="en-US" sz="2239" spc="134">
                <a:solidFill>
                  <a:srgbClr val="000000"/>
                </a:solidFill>
                <a:latin typeface="DM Sans"/>
                <a:ea typeface="DM Sans"/>
                <a:cs typeface="DM Sans"/>
                <a:sym typeface="DM Sans"/>
              </a:rPr>
              <a:t>Piaget - imaginative play necessarily precedes development of reason/literacy/numeracy.</a:t>
            </a:r>
          </a:p>
          <a:p>
            <a:pPr algn="l">
              <a:lnSpc>
                <a:spcPts val="4031"/>
              </a:lnSpc>
            </a:pPr>
            <a:r>
              <a:rPr lang="en-US" sz="2239" spc="134">
                <a:solidFill>
                  <a:srgbClr val="000000"/>
                </a:solidFill>
                <a:latin typeface="DM Sans"/>
                <a:ea typeface="DM Sans"/>
                <a:cs typeface="DM Sans"/>
                <a:sym typeface="DM Sans"/>
              </a:rPr>
              <a:t>Vygotsky - imaginative resources help progress the ZPD.</a:t>
            </a:r>
          </a:p>
        </p:txBody>
      </p:sp>
      <p:sp>
        <p:nvSpPr>
          <p:cNvPr id="7" name="TextBox 7"/>
          <p:cNvSpPr txBox="1"/>
          <p:nvPr/>
        </p:nvSpPr>
        <p:spPr>
          <a:xfrm>
            <a:off x="2200602" y="537527"/>
            <a:ext cx="6227713"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Learning Resources</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Cognitive Load Reduction - John Sweller (1988, ‘94, 2010)</a:t>
            </a:r>
          </a:p>
        </p:txBody>
      </p:sp>
      <p:grpSp>
        <p:nvGrpSpPr>
          <p:cNvPr id="10" name="Group 10"/>
          <p:cNvGrpSpPr/>
          <p:nvPr/>
        </p:nvGrpSpPr>
        <p:grpSpPr>
          <a:xfrm>
            <a:off x="12564448" y="4902008"/>
            <a:ext cx="5900340" cy="4081102"/>
            <a:chOff x="0" y="0"/>
            <a:chExt cx="997846" cy="625821"/>
          </a:xfrm>
        </p:grpSpPr>
        <p:sp>
          <p:nvSpPr>
            <p:cNvPr id="11" name="Freeform 11"/>
            <p:cNvSpPr/>
            <p:nvPr/>
          </p:nvSpPr>
          <p:spPr>
            <a:xfrm>
              <a:off x="0" y="0"/>
              <a:ext cx="997846" cy="625821"/>
            </a:xfrm>
            <a:custGeom>
              <a:avLst/>
              <a:gdLst/>
              <a:ahLst/>
              <a:cxnLst/>
              <a:rect l="l" t="t" r="r" b="b"/>
              <a:pathLst>
                <a:path w="997846" h="625821">
                  <a:moveTo>
                    <a:pt x="498923" y="0"/>
                  </a:moveTo>
                  <a:lnTo>
                    <a:pt x="569167" y="34758"/>
                  </a:lnTo>
                  <a:lnTo>
                    <a:pt x="653098" y="15315"/>
                  </a:lnTo>
                  <a:lnTo>
                    <a:pt x="702778" y="61986"/>
                  </a:lnTo>
                  <a:lnTo>
                    <a:pt x="792182" y="59761"/>
                  </a:lnTo>
                  <a:lnTo>
                    <a:pt x="816436" y="113775"/>
                  </a:lnTo>
                  <a:lnTo>
                    <a:pt x="902560" y="128987"/>
                  </a:lnTo>
                  <a:lnTo>
                    <a:pt x="899013" y="185058"/>
                  </a:lnTo>
                  <a:lnTo>
                    <a:pt x="973427" y="216216"/>
                  </a:lnTo>
                  <a:lnTo>
                    <a:pt x="942425" y="268856"/>
                  </a:lnTo>
                  <a:lnTo>
                    <a:pt x="997846" y="312911"/>
                  </a:lnTo>
                  <a:lnTo>
                    <a:pt x="942425" y="356966"/>
                  </a:lnTo>
                  <a:lnTo>
                    <a:pt x="973427" y="409605"/>
                  </a:lnTo>
                  <a:lnTo>
                    <a:pt x="899013" y="440763"/>
                  </a:lnTo>
                  <a:lnTo>
                    <a:pt x="902560" y="496835"/>
                  </a:lnTo>
                  <a:lnTo>
                    <a:pt x="816436" y="512046"/>
                  </a:lnTo>
                  <a:lnTo>
                    <a:pt x="792182" y="566060"/>
                  </a:lnTo>
                  <a:lnTo>
                    <a:pt x="702778" y="563836"/>
                  </a:lnTo>
                  <a:lnTo>
                    <a:pt x="653098" y="610506"/>
                  </a:lnTo>
                  <a:lnTo>
                    <a:pt x="569167" y="591063"/>
                  </a:lnTo>
                  <a:lnTo>
                    <a:pt x="498923" y="625821"/>
                  </a:lnTo>
                  <a:lnTo>
                    <a:pt x="428679" y="591063"/>
                  </a:lnTo>
                  <a:lnTo>
                    <a:pt x="344748" y="610506"/>
                  </a:lnTo>
                  <a:lnTo>
                    <a:pt x="295068" y="563836"/>
                  </a:lnTo>
                  <a:lnTo>
                    <a:pt x="205664" y="566060"/>
                  </a:lnTo>
                  <a:lnTo>
                    <a:pt x="181410" y="512046"/>
                  </a:lnTo>
                  <a:lnTo>
                    <a:pt x="95286" y="496835"/>
                  </a:lnTo>
                  <a:lnTo>
                    <a:pt x="98834" y="440763"/>
                  </a:lnTo>
                  <a:lnTo>
                    <a:pt x="24419" y="409605"/>
                  </a:lnTo>
                  <a:lnTo>
                    <a:pt x="55421" y="356966"/>
                  </a:lnTo>
                  <a:lnTo>
                    <a:pt x="0" y="312911"/>
                  </a:lnTo>
                  <a:lnTo>
                    <a:pt x="55421" y="268856"/>
                  </a:lnTo>
                  <a:lnTo>
                    <a:pt x="24419" y="216216"/>
                  </a:lnTo>
                  <a:lnTo>
                    <a:pt x="98834" y="185058"/>
                  </a:lnTo>
                  <a:lnTo>
                    <a:pt x="95286" y="128987"/>
                  </a:lnTo>
                  <a:lnTo>
                    <a:pt x="181410" y="113775"/>
                  </a:lnTo>
                  <a:lnTo>
                    <a:pt x="205664" y="59761"/>
                  </a:lnTo>
                  <a:lnTo>
                    <a:pt x="295068" y="61986"/>
                  </a:lnTo>
                  <a:lnTo>
                    <a:pt x="344748" y="15315"/>
                  </a:lnTo>
                  <a:lnTo>
                    <a:pt x="428679" y="34758"/>
                  </a:lnTo>
                  <a:lnTo>
                    <a:pt x="498923" y="0"/>
                  </a:lnTo>
                  <a:close/>
                </a:path>
              </a:pathLst>
            </a:custGeom>
            <a:solidFill>
              <a:srgbClr val="ED454A"/>
            </a:solidFill>
          </p:spPr>
        </p:sp>
        <p:sp>
          <p:nvSpPr>
            <p:cNvPr id="12" name="TextBox 12"/>
            <p:cNvSpPr txBox="1"/>
            <p:nvPr/>
          </p:nvSpPr>
          <p:spPr>
            <a:xfrm>
              <a:off x="109139" y="-83951"/>
              <a:ext cx="779567" cy="641323"/>
            </a:xfrm>
            <a:prstGeom prst="rect">
              <a:avLst/>
            </a:prstGeom>
          </p:spPr>
          <p:txBody>
            <a:bodyPr lIns="50800" tIns="50800" rIns="50800" bIns="50800" rtlCol="0" anchor="ctr"/>
            <a:lstStyle/>
            <a:p>
              <a:pPr algn="ctr">
                <a:lnSpc>
                  <a:spcPts val="4600"/>
                </a:lnSpc>
              </a:pPr>
              <a:endParaRPr/>
            </a:p>
          </p:txBody>
        </p:sp>
      </p:grpSp>
      <p:sp>
        <p:nvSpPr>
          <p:cNvPr id="13" name="Freeform 13"/>
          <p:cNvSpPr/>
          <p:nvPr/>
        </p:nvSpPr>
        <p:spPr>
          <a:xfrm>
            <a:off x="15154552" y="5370855"/>
            <a:ext cx="720126" cy="3143408"/>
          </a:xfrm>
          <a:custGeom>
            <a:avLst/>
            <a:gdLst/>
            <a:ahLst/>
            <a:cxnLst/>
            <a:rect l="l" t="t" r="r" b="b"/>
            <a:pathLst>
              <a:path w="960168" h="4191211">
                <a:moveTo>
                  <a:pt x="0" y="0"/>
                </a:moveTo>
                <a:lnTo>
                  <a:pt x="960169" y="0"/>
                </a:lnTo>
                <a:lnTo>
                  <a:pt x="960169" y="4191211"/>
                </a:lnTo>
                <a:lnTo>
                  <a:pt x="0" y="4191211"/>
                </a:lnTo>
                <a:lnTo>
                  <a:pt x="0" y="0"/>
                </a:lnTo>
                <a:close/>
              </a:path>
            </a:pathLst>
          </a:custGeom>
          <a:blipFill>
            <a:blip r:embed="rId10">
              <a:alphaModFix amt="4000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13303610" y="5647942"/>
            <a:ext cx="4609641" cy="2573974"/>
          </a:xfrm>
          <a:prstGeom prst="rect">
            <a:avLst/>
          </a:prstGeom>
        </p:spPr>
        <p:txBody>
          <a:bodyPr wrap="square" lIns="0" tIns="0" rIns="0" bIns="0" rtlCol="0" anchor="t">
            <a:spAutoFit/>
          </a:bodyPr>
          <a:lstStyle/>
          <a:p>
            <a:pPr algn="ctr">
              <a:lnSpc>
                <a:spcPts val="5161"/>
              </a:lnSpc>
            </a:pPr>
            <a:r>
              <a:rPr lang="en-US" sz="2000" spc="172">
                <a:solidFill>
                  <a:srgbClr val="FFFFFF"/>
                </a:solidFill>
                <a:latin typeface="DM Sans"/>
                <a:ea typeface="DM Sans"/>
                <a:cs typeface="DM Sans"/>
                <a:sym typeface="DM Sans"/>
              </a:rPr>
              <a:t>Socioeconomic constraints!</a:t>
            </a:r>
          </a:p>
          <a:p>
            <a:pPr algn="ctr">
              <a:lnSpc>
                <a:spcPts val="5161"/>
              </a:lnSpc>
            </a:pPr>
            <a:r>
              <a:rPr lang="en-US" sz="2000" spc="172">
                <a:solidFill>
                  <a:srgbClr val="FFFFFF"/>
                </a:solidFill>
                <a:latin typeface="DM Sans"/>
                <a:ea typeface="DM Sans"/>
                <a:cs typeface="DM Sans"/>
                <a:sym typeface="DM Sans"/>
              </a:rPr>
              <a:t>No - recycling modeling </a:t>
            </a:r>
          </a:p>
          <a:p>
            <a:pPr algn="ctr">
              <a:lnSpc>
                <a:spcPts val="5161"/>
              </a:lnSpc>
            </a:pPr>
            <a:r>
              <a:rPr lang="en-US" sz="2000" spc="172">
                <a:solidFill>
                  <a:srgbClr val="FFFFFF"/>
                </a:solidFill>
                <a:latin typeface="DM Sans"/>
                <a:ea typeface="DM Sans"/>
                <a:cs typeface="DM Sans"/>
                <a:sym typeface="DM Sans"/>
              </a:rPr>
              <a:t>But logistical constraints for teachers?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1246860">
            <a:off x="15443546" y="8069612"/>
            <a:ext cx="3631508" cy="2855273"/>
          </a:xfrm>
          <a:custGeom>
            <a:avLst/>
            <a:gdLst/>
            <a:ahLst/>
            <a:cxnLst/>
            <a:rect l="l" t="t" r="r" b="b"/>
            <a:pathLst>
              <a:path w="3631508" h="2855273">
                <a:moveTo>
                  <a:pt x="0" y="0"/>
                </a:moveTo>
                <a:lnTo>
                  <a:pt x="3631508" y="0"/>
                </a:lnTo>
                <a:lnTo>
                  <a:pt x="3631508" y="2855274"/>
                </a:lnTo>
                <a:lnTo>
                  <a:pt x="0" y="285527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rot="203940">
            <a:off x="2235174" y="9363023"/>
            <a:ext cx="3607837" cy="2534505"/>
          </a:xfrm>
          <a:custGeom>
            <a:avLst/>
            <a:gdLst/>
            <a:ahLst/>
            <a:cxnLst/>
            <a:rect l="l" t="t" r="r" b="b"/>
            <a:pathLst>
              <a:path w="3607837" h="2534505">
                <a:moveTo>
                  <a:pt x="0" y="0"/>
                </a:moveTo>
                <a:lnTo>
                  <a:pt x="3607836" y="0"/>
                </a:lnTo>
                <a:lnTo>
                  <a:pt x="3607836" y="2534506"/>
                </a:lnTo>
                <a:lnTo>
                  <a:pt x="0" y="2534506"/>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8484654" y="4444888"/>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8484654" y="5586523"/>
            <a:ext cx="514317" cy="553774"/>
          </a:xfrm>
          <a:custGeom>
            <a:avLst/>
            <a:gdLst/>
            <a:ahLst/>
            <a:cxnLst/>
            <a:rect l="l" t="t" r="r" b="b"/>
            <a:pathLst>
              <a:path w="514317" h="553774">
                <a:moveTo>
                  <a:pt x="0" y="0"/>
                </a:moveTo>
                <a:lnTo>
                  <a:pt x="514317" y="0"/>
                </a:lnTo>
                <a:lnTo>
                  <a:pt x="514317" y="553773"/>
                </a:lnTo>
                <a:lnTo>
                  <a:pt x="0" y="553773"/>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6" name="TextBox 6"/>
          <p:cNvSpPr txBox="1"/>
          <p:nvPr/>
        </p:nvSpPr>
        <p:spPr>
          <a:xfrm>
            <a:off x="8659015" y="1544169"/>
            <a:ext cx="9000507" cy="1177290"/>
          </a:xfrm>
          <a:prstGeom prst="rect">
            <a:avLst/>
          </a:prstGeom>
        </p:spPr>
        <p:txBody>
          <a:bodyPr lIns="0" tIns="0" rIns="0" bIns="0" rtlCol="0" anchor="t">
            <a:spAutoFit/>
          </a:bodyPr>
          <a:lstStyle/>
          <a:p>
            <a:pPr algn="l">
              <a:lnSpc>
                <a:spcPts val="8729"/>
              </a:lnSpc>
            </a:pPr>
            <a:r>
              <a:rPr lang="en-US" sz="8999" b="1">
                <a:solidFill>
                  <a:srgbClr val="000000"/>
                </a:solidFill>
                <a:latin typeface="DM Sans Bold"/>
                <a:ea typeface="DM Sans Bold"/>
                <a:cs typeface="DM Sans Bold"/>
                <a:sym typeface="DM Sans Bold"/>
              </a:rPr>
              <a:t>Differentiation</a:t>
            </a:r>
          </a:p>
        </p:txBody>
      </p:sp>
      <p:sp>
        <p:nvSpPr>
          <p:cNvPr id="7" name="TextBox 7"/>
          <p:cNvSpPr txBox="1"/>
          <p:nvPr/>
        </p:nvSpPr>
        <p:spPr>
          <a:xfrm>
            <a:off x="8659015" y="2767685"/>
            <a:ext cx="6728817"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Strengths in practice</a:t>
            </a:r>
          </a:p>
        </p:txBody>
      </p:sp>
      <p:sp>
        <p:nvSpPr>
          <p:cNvPr id="8" name="TextBox 8"/>
          <p:cNvSpPr txBox="1"/>
          <p:nvPr/>
        </p:nvSpPr>
        <p:spPr>
          <a:xfrm>
            <a:off x="9144000" y="4369455"/>
            <a:ext cx="6858353" cy="2281735"/>
          </a:xfrm>
          <a:prstGeom prst="rect">
            <a:avLst/>
          </a:prstGeom>
        </p:spPr>
        <p:txBody>
          <a:bodyPr lIns="0" tIns="0" rIns="0" bIns="0" rtlCol="0" anchor="t">
            <a:spAutoFit/>
          </a:bodyPr>
          <a:lstStyle/>
          <a:p>
            <a:pPr algn="l">
              <a:lnSpc>
                <a:spcPts val="4600"/>
              </a:lnSpc>
            </a:pPr>
            <a:r>
              <a:rPr lang="en-US" sz="2555" spc="153">
                <a:solidFill>
                  <a:srgbClr val="000000"/>
                </a:solidFill>
                <a:latin typeface="DM Sans"/>
                <a:ea typeface="DM Sans"/>
                <a:cs typeface="DM Sans"/>
                <a:sym typeface="DM Sans"/>
              </a:rPr>
              <a:t>Assessment for learning </a:t>
            </a:r>
          </a:p>
          <a:p>
            <a:pPr algn="l">
              <a:lnSpc>
                <a:spcPts val="4600"/>
              </a:lnSpc>
            </a:pPr>
            <a:endParaRPr lang="en-US" sz="2555" spc="153">
              <a:solidFill>
                <a:srgbClr val="000000"/>
              </a:solidFill>
              <a:latin typeface="DM Sans"/>
              <a:ea typeface="DM Sans"/>
              <a:cs typeface="DM Sans"/>
              <a:sym typeface="DM Sans"/>
            </a:endParaRPr>
          </a:p>
          <a:p>
            <a:pPr algn="l">
              <a:lnSpc>
                <a:spcPts val="4600"/>
              </a:lnSpc>
            </a:pPr>
            <a:r>
              <a:rPr lang="en-US" sz="2555" spc="153">
                <a:solidFill>
                  <a:srgbClr val="000000"/>
                </a:solidFill>
                <a:latin typeface="DM Sans"/>
                <a:ea typeface="DM Sans"/>
                <a:cs typeface="DM Sans"/>
                <a:sym typeface="DM Sans"/>
              </a:rPr>
              <a:t>Accommodating specific needs</a:t>
            </a:r>
          </a:p>
          <a:p>
            <a:pPr marL="0" lvl="0" indent="0" algn="l">
              <a:lnSpc>
                <a:spcPts val="4600"/>
              </a:lnSpc>
            </a:pPr>
            <a:r>
              <a:rPr lang="en-US" sz="2555" spc="153">
                <a:solidFill>
                  <a:srgbClr val="000000"/>
                </a:solidFill>
                <a:latin typeface="DM Sans"/>
                <a:ea typeface="DM Sans"/>
                <a:cs typeface="DM Sans"/>
                <a:sym typeface="DM Sans"/>
              </a:rPr>
              <a:t> </a:t>
            </a:r>
          </a:p>
        </p:txBody>
      </p:sp>
      <p:sp>
        <p:nvSpPr>
          <p:cNvPr id="9" name="Freeform 9"/>
          <p:cNvSpPr/>
          <p:nvPr/>
        </p:nvSpPr>
        <p:spPr>
          <a:xfrm>
            <a:off x="1303078" y="2202172"/>
            <a:ext cx="5788284" cy="5219980"/>
          </a:xfrm>
          <a:custGeom>
            <a:avLst/>
            <a:gdLst/>
            <a:ahLst/>
            <a:cxnLst/>
            <a:rect l="l" t="t" r="r" b="b"/>
            <a:pathLst>
              <a:path w="5788284" h="5219980">
                <a:moveTo>
                  <a:pt x="0" y="0"/>
                </a:moveTo>
                <a:lnTo>
                  <a:pt x="5788284" y="0"/>
                </a:lnTo>
                <a:lnTo>
                  <a:pt x="5788284" y="5219980"/>
                </a:lnTo>
                <a:lnTo>
                  <a:pt x="0" y="5219980"/>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0" name="Freeform 10"/>
          <p:cNvSpPr/>
          <p:nvPr/>
        </p:nvSpPr>
        <p:spPr>
          <a:xfrm>
            <a:off x="2163213" y="2202172"/>
            <a:ext cx="4068013" cy="5039206"/>
          </a:xfrm>
          <a:custGeom>
            <a:avLst/>
            <a:gdLst/>
            <a:ahLst/>
            <a:cxnLst/>
            <a:rect l="l" t="t" r="r" b="b"/>
            <a:pathLst>
              <a:path w="4068013" h="5039206">
                <a:moveTo>
                  <a:pt x="0" y="0"/>
                </a:moveTo>
                <a:lnTo>
                  <a:pt x="4068013" y="0"/>
                </a:lnTo>
                <a:lnTo>
                  <a:pt x="4068013" y="5039206"/>
                </a:lnTo>
                <a:lnTo>
                  <a:pt x="0" y="50392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537527"/>
            <a:ext cx="8069554"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Assessment for Learning</a:t>
            </a:r>
          </a:p>
        </p:txBody>
      </p:sp>
      <p:sp>
        <p:nvSpPr>
          <p:cNvPr id="7" name="TextBox 7"/>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Pre-assessment  </a:t>
            </a:r>
          </a:p>
        </p:txBody>
      </p:sp>
      <p:sp>
        <p:nvSpPr>
          <p:cNvPr id="8" name="TextBox 8"/>
          <p:cNvSpPr txBox="1"/>
          <p:nvPr/>
        </p:nvSpPr>
        <p:spPr>
          <a:xfrm>
            <a:off x="2200602" y="3313552"/>
            <a:ext cx="12228927" cy="3526546"/>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Pre-assessment of learning readiness is key (Tomlinson), significantly improving achievement, especially for lower attainers (Black and Wiliam, 1998).</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Observation of cold tasks/independent work informs understanding of learners ZPD allowing scaffolding of appropriate challenge.</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endParaRPr lang="en-US" sz="2239" spc="134">
              <a:solidFill>
                <a:srgbClr val="000000"/>
              </a:solidFill>
              <a:latin typeface="DM Sans"/>
              <a:ea typeface="DM Sans"/>
              <a:cs typeface="DM Sans"/>
              <a:sym typeface="DM San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7556989" y="2726192"/>
            <a:ext cx="9909223" cy="5561551"/>
          </a:xfrm>
          <a:custGeom>
            <a:avLst/>
            <a:gdLst/>
            <a:ahLst/>
            <a:cxnLst/>
            <a:rect l="l" t="t" r="r" b="b"/>
            <a:pathLst>
              <a:path w="9909223" h="5561551">
                <a:moveTo>
                  <a:pt x="0" y="0"/>
                </a:moveTo>
                <a:lnTo>
                  <a:pt x="9909223" y="0"/>
                </a:lnTo>
                <a:lnTo>
                  <a:pt x="9909223" y="5561551"/>
                </a:lnTo>
                <a:lnTo>
                  <a:pt x="0" y="5561551"/>
                </a:lnTo>
                <a:lnTo>
                  <a:pt x="0" y="0"/>
                </a:lnTo>
                <a:close/>
              </a:path>
            </a:pathLst>
          </a:custGeom>
          <a:blipFill>
            <a:blip r:embed="rId8"/>
            <a:stretch>
              <a:fillRect/>
            </a:stretch>
          </a:blipFill>
          <a:ln w="38100" cap="rnd">
            <a:solidFill>
              <a:srgbClr val="000000"/>
            </a:solidFill>
            <a:prstDash val="solid"/>
            <a:round/>
          </a:ln>
        </p:spPr>
      </p:sp>
      <p:sp>
        <p:nvSpPr>
          <p:cNvPr id="6" name="Freeform 6"/>
          <p:cNvSpPr/>
          <p:nvPr/>
        </p:nvSpPr>
        <p:spPr>
          <a:xfrm>
            <a:off x="451160" y="297868"/>
            <a:ext cx="6697823" cy="9691264"/>
          </a:xfrm>
          <a:custGeom>
            <a:avLst/>
            <a:gdLst/>
            <a:ahLst/>
            <a:cxnLst/>
            <a:rect l="l" t="t" r="r" b="b"/>
            <a:pathLst>
              <a:path w="6697823" h="9691264">
                <a:moveTo>
                  <a:pt x="0" y="0"/>
                </a:moveTo>
                <a:lnTo>
                  <a:pt x="6697823" y="0"/>
                </a:lnTo>
                <a:lnTo>
                  <a:pt x="6697823" y="9691264"/>
                </a:lnTo>
                <a:lnTo>
                  <a:pt x="0" y="9691264"/>
                </a:lnTo>
                <a:lnTo>
                  <a:pt x="0" y="0"/>
                </a:lnTo>
                <a:close/>
              </a:path>
            </a:pathLst>
          </a:custGeom>
          <a:blipFill>
            <a:blip r:embed="rId9"/>
            <a:stretch>
              <a:fillRect l="-2839" r="-5679"/>
            </a:stretch>
          </a:blipFill>
          <a:ln w="38100" cap="rnd">
            <a:solidFill>
              <a:srgbClr val="000000"/>
            </a:solidFill>
            <a:prstDash val="solid"/>
            <a:round/>
          </a:ln>
        </p:spPr>
      </p:sp>
      <p:grpSp>
        <p:nvGrpSpPr>
          <p:cNvPr id="7" name="Group 7"/>
          <p:cNvGrpSpPr/>
          <p:nvPr/>
        </p:nvGrpSpPr>
        <p:grpSpPr>
          <a:xfrm>
            <a:off x="614362" y="3893820"/>
            <a:ext cx="477203" cy="200025"/>
            <a:chOff x="0" y="0"/>
            <a:chExt cx="636270" cy="266700"/>
          </a:xfrm>
        </p:grpSpPr>
        <p:sp>
          <p:nvSpPr>
            <p:cNvPr id="8" name="Freeform 8"/>
            <p:cNvSpPr/>
            <p:nvPr/>
          </p:nvSpPr>
          <p:spPr>
            <a:xfrm>
              <a:off x="45720" y="50800"/>
              <a:ext cx="541020" cy="179070"/>
            </a:xfrm>
            <a:custGeom>
              <a:avLst/>
              <a:gdLst/>
              <a:ahLst/>
              <a:cxnLst/>
              <a:rect l="l" t="t" r="r" b="b"/>
              <a:pathLst>
                <a:path w="541020" h="179070">
                  <a:moveTo>
                    <a:pt x="66040" y="0"/>
                  </a:moveTo>
                  <a:cubicBezTo>
                    <a:pt x="510540" y="25400"/>
                    <a:pt x="518160" y="34290"/>
                    <a:pt x="527050" y="46990"/>
                  </a:cubicBezTo>
                  <a:cubicBezTo>
                    <a:pt x="534670" y="59690"/>
                    <a:pt x="541020" y="77470"/>
                    <a:pt x="538480" y="93980"/>
                  </a:cubicBezTo>
                  <a:cubicBezTo>
                    <a:pt x="535940" y="113030"/>
                    <a:pt x="519430" y="143510"/>
                    <a:pt x="501650" y="153670"/>
                  </a:cubicBezTo>
                  <a:cubicBezTo>
                    <a:pt x="483870" y="165100"/>
                    <a:pt x="449580" y="163830"/>
                    <a:pt x="430530" y="157480"/>
                  </a:cubicBezTo>
                  <a:cubicBezTo>
                    <a:pt x="415290" y="151130"/>
                    <a:pt x="403860" y="137160"/>
                    <a:pt x="396240" y="123190"/>
                  </a:cubicBezTo>
                  <a:cubicBezTo>
                    <a:pt x="389890" y="110490"/>
                    <a:pt x="386080" y="90170"/>
                    <a:pt x="388620" y="76200"/>
                  </a:cubicBezTo>
                  <a:cubicBezTo>
                    <a:pt x="391160" y="60960"/>
                    <a:pt x="401320" y="43180"/>
                    <a:pt x="411480" y="33020"/>
                  </a:cubicBezTo>
                  <a:cubicBezTo>
                    <a:pt x="422910" y="22860"/>
                    <a:pt x="439420" y="13970"/>
                    <a:pt x="455930" y="13970"/>
                  </a:cubicBezTo>
                  <a:cubicBezTo>
                    <a:pt x="476250" y="12700"/>
                    <a:pt x="508000" y="26670"/>
                    <a:pt x="521970" y="40640"/>
                  </a:cubicBezTo>
                  <a:cubicBezTo>
                    <a:pt x="533400" y="52070"/>
                    <a:pt x="538480" y="69850"/>
                    <a:pt x="538480" y="85090"/>
                  </a:cubicBezTo>
                  <a:cubicBezTo>
                    <a:pt x="539750" y="100330"/>
                    <a:pt x="535940" y="119380"/>
                    <a:pt x="525780" y="132080"/>
                  </a:cubicBezTo>
                  <a:cubicBezTo>
                    <a:pt x="513080" y="147320"/>
                    <a:pt x="494030" y="158750"/>
                    <a:pt x="462280" y="163830"/>
                  </a:cubicBezTo>
                  <a:cubicBezTo>
                    <a:pt x="384810" y="179070"/>
                    <a:pt x="93980" y="151130"/>
                    <a:pt x="35560" y="121920"/>
                  </a:cubicBezTo>
                  <a:cubicBezTo>
                    <a:pt x="16510" y="111760"/>
                    <a:pt x="10160" y="101600"/>
                    <a:pt x="5080" y="87630"/>
                  </a:cubicBezTo>
                  <a:cubicBezTo>
                    <a:pt x="0" y="74930"/>
                    <a:pt x="1270" y="54610"/>
                    <a:pt x="5080" y="41910"/>
                  </a:cubicBezTo>
                  <a:cubicBezTo>
                    <a:pt x="8890" y="31750"/>
                    <a:pt x="13970" y="22860"/>
                    <a:pt x="22860" y="16510"/>
                  </a:cubicBezTo>
                  <a:cubicBezTo>
                    <a:pt x="33020" y="8890"/>
                    <a:pt x="66040" y="0"/>
                    <a:pt x="66040" y="0"/>
                  </a:cubicBezTo>
                </a:path>
              </a:pathLst>
            </a:custGeom>
            <a:solidFill>
              <a:srgbClr val="78B5EF"/>
            </a:solidFill>
            <a:ln cap="sq">
              <a:noFill/>
              <a:prstDash val="solid"/>
              <a:miter/>
            </a:ln>
          </p:spPr>
        </p:sp>
      </p:grpSp>
      <p:grpSp>
        <p:nvGrpSpPr>
          <p:cNvPr id="9" name="Group 9"/>
          <p:cNvGrpSpPr/>
          <p:nvPr/>
        </p:nvGrpSpPr>
        <p:grpSpPr>
          <a:xfrm>
            <a:off x="656272" y="4247197"/>
            <a:ext cx="459105" cy="203835"/>
            <a:chOff x="0" y="0"/>
            <a:chExt cx="612140" cy="271780"/>
          </a:xfrm>
        </p:grpSpPr>
        <p:sp>
          <p:nvSpPr>
            <p:cNvPr id="10" name="Freeform 10"/>
            <p:cNvSpPr/>
            <p:nvPr/>
          </p:nvSpPr>
          <p:spPr>
            <a:xfrm>
              <a:off x="45720" y="45720"/>
              <a:ext cx="515620" cy="193040"/>
            </a:xfrm>
            <a:custGeom>
              <a:avLst/>
              <a:gdLst/>
              <a:ahLst/>
              <a:cxnLst/>
              <a:rect l="l" t="t" r="r" b="b"/>
              <a:pathLst>
                <a:path w="515620" h="193040">
                  <a:moveTo>
                    <a:pt x="60960" y="52070"/>
                  </a:moveTo>
                  <a:cubicBezTo>
                    <a:pt x="482600" y="10160"/>
                    <a:pt x="491490" y="20320"/>
                    <a:pt x="500380" y="33020"/>
                  </a:cubicBezTo>
                  <a:cubicBezTo>
                    <a:pt x="509270" y="44450"/>
                    <a:pt x="514350" y="63500"/>
                    <a:pt x="514350" y="77470"/>
                  </a:cubicBezTo>
                  <a:cubicBezTo>
                    <a:pt x="513080" y="92710"/>
                    <a:pt x="506730" y="110490"/>
                    <a:pt x="497840" y="123190"/>
                  </a:cubicBezTo>
                  <a:cubicBezTo>
                    <a:pt x="487680" y="134620"/>
                    <a:pt x="473710" y="146050"/>
                    <a:pt x="457200" y="148590"/>
                  </a:cubicBezTo>
                  <a:cubicBezTo>
                    <a:pt x="438150" y="151130"/>
                    <a:pt x="405130" y="144780"/>
                    <a:pt x="389890" y="132080"/>
                  </a:cubicBezTo>
                  <a:cubicBezTo>
                    <a:pt x="374650" y="118110"/>
                    <a:pt x="363220" y="86360"/>
                    <a:pt x="365760" y="66040"/>
                  </a:cubicBezTo>
                  <a:cubicBezTo>
                    <a:pt x="368300" y="45720"/>
                    <a:pt x="387350" y="17780"/>
                    <a:pt x="406400" y="8890"/>
                  </a:cubicBezTo>
                  <a:cubicBezTo>
                    <a:pt x="424180" y="0"/>
                    <a:pt x="458470" y="1270"/>
                    <a:pt x="476250" y="11430"/>
                  </a:cubicBezTo>
                  <a:cubicBezTo>
                    <a:pt x="494030" y="21590"/>
                    <a:pt x="511810" y="49530"/>
                    <a:pt x="514350" y="69850"/>
                  </a:cubicBezTo>
                  <a:cubicBezTo>
                    <a:pt x="515620" y="90170"/>
                    <a:pt x="502920" y="118110"/>
                    <a:pt x="486410" y="134620"/>
                  </a:cubicBezTo>
                  <a:cubicBezTo>
                    <a:pt x="466090" y="153670"/>
                    <a:pt x="421640" y="160020"/>
                    <a:pt x="391160" y="166370"/>
                  </a:cubicBezTo>
                  <a:cubicBezTo>
                    <a:pt x="364490" y="172720"/>
                    <a:pt x="347980" y="171450"/>
                    <a:pt x="314960" y="172720"/>
                  </a:cubicBezTo>
                  <a:cubicBezTo>
                    <a:pt x="251460" y="176530"/>
                    <a:pt x="85090" y="193040"/>
                    <a:pt x="39370" y="173990"/>
                  </a:cubicBezTo>
                  <a:cubicBezTo>
                    <a:pt x="21590" y="166370"/>
                    <a:pt x="12700" y="154940"/>
                    <a:pt x="7620" y="142240"/>
                  </a:cubicBezTo>
                  <a:cubicBezTo>
                    <a:pt x="1270" y="129540"/>
                    <a:pt x="0" y="110490"/>
                    <a:pt x="5080" y="96520"/>
                  </a:cubicBezTo>
                  <a:cubicBezTo>
                    <a:pt x="8890" y="83820"/>
                    <a:pt x="21590" y="68580"/>
                    <a:pt x="33020" y="60960"/>
                  </a:cubicBezTo>
                  <a:cubicBezTo>
                    <a:pt x="40640" y="54610"/>
                    <a:pt x="60960" y="52070"/>
                    <a:pt x="60960" y="52070"/>
                  </a:cubicBezTo>
                </a:path>
              </a:pathLst>
            </a:custGeom>
            <a:solidFill>
              <a:srgbClr val="78B5EF"/>
            </a:solidFill>
            <a:ln cap="sq">
              <a:noFill/>
              <a:prstDash val="solid"/>
              <a:miter/>
            </a:ln>
          </p:spPr>
        </p:sp>
      </p:grpSp>
      <p:grpSp>
        <p:nvGrpSpPr>
          <p:cNvPr id="11" name="Group 11"/>
          <p:cNvGrpSpPr/>
          <p:nvPr/>
        </p:nvGrpSpPr>
        <p:grpSpPr>
          <a:xfrm>
            <a:off x="677228" y="4632960"/>
            <a:ext cx="496253" cy="206692"/>
            <a:chOff x="0" y="0"/>
            <a:chExt cx="661670" cy="275590"/>
          </a:xfrm>
        </p:grpSpPr>
        <p:sp>
          <p:nvSpPr>
            <p:cNvPr id="12" name="Freeform 12"/>
            <p:cNvSpPr/>
            <p:nvPr/>
          </p:nvSpPr>
          <p:spPr>
            <a:xfrm>
              <a:off x="49530" y="53340"/>
              <a:ext cx="565150" cy="176530"/>
            </a:xfrm>
            <a:custGeom>
              <a:avLst/>
              <a:gdLst/>
              <a:ahLst/>
              <a:cxnLst/>
              <a:rect l="l" t="t" r="r" b="b"/>
              <a:pathLst>
                <a:path w="565150" h="176530">
                  <a:moveTo>
                    <a:pt x="60960" y="6350"/>
                  </a:moveTo>
                  <a:cubicBezTo>
                    <a:pt x="368300" y="0"/>
                    <a:pt x="462280" y="1270"/>
                    <a:pt x="506730" y="22860"/>
                  </a:cubicBezTo>
                  <a:cubicBezTo>
                    <a:pt x="532130" y="34290"/>
                    <a:pt x="549910" y="52070"/>
                    <a:pt x="558800" y="69850"/>
                  </a:cubicBezTo>
                  <a:cubicBezTo>
                    <a:pt x="565150" y="85090"/>
                    <a:pt x="563880" y="104140"/>
                    <a:pt x="558800" y="118110"/>
                  </a:cubicBezTo>
                  <a:cubicBezTo>
                    <a:pt x="553720" y="133350"/>
                    <a:pt x="542290" y="148590"/>
                    <a:pt x="529590" y="157480"/>
                  </a:cubicBezTo>
                  <a:cubicBezTo>
                    <a:pt x="516890" y="165100"/>
                    <a:pt x="499110" y="171450"/>
                    <a:pt x="483870" y="170180"/>
                  </a:cubicBezTo>
                  <a:cubicBezTo>
                    <a:pt x="468630" y="168910"/>
                    <a:pt x="450850" y="163830"/>
                    <a:pt x="439420" y="152400"/>
                  </a:cubicBezTo>
                  <a:cubicBezTo>
                    <a:pt x="425450" y="138430"/>
                    <a:pt x="411480" y="106680"/>
                    <a:pt x="412750" y="87630"/>
                  </a:cubicBezTo>
                  <a:cubicBezTo>
                    <a:pt x="412750" y="71120"/>
                    <a:pt x="421640" y="54610"/>
                    <a:pt x="431800" y="43180"/>
                  </a:cubicBezTo>
                  <a:cubicBezTo>
                    <a:pt x="441960" y="33020"/>
                    <a:pt x="458470" y="21590"/>
                    <a:pt x="474980" y="20320"/>
                  </a:cubicBezTo>
                  <a:cubicBezTo>
                    <a:pt x="494030" y="19050"/>
                    <a:pt x="527050" y="27940"/>
                    <a:pt x="541020" y="43180"/>
                  </a:cubicBezTo>
                  <a:cubicBezTo>
                    <a:pt x="556260" y="57150"/>
                    <a:pt x="563880" y="91440"/>
                    <a:pt x="561340" y="110490"/>
                  </a:cubicBezTo>
                  <a:cubicBezTo>
                    <a:pt x="558800" y="127000"/>
                    <a:pt x="547370" y="142240"/>
                    <a:pt x="535940" y="152400"/>
                  </a:cubicBezTo>
                  <a:cubicBezTo>
                    <a:pt x="524510" y="161290"/>
                    <a:pt x="513080" y="167640"/>
                    <a:pt x="491490" y="170180"/>
                  </a:cubicBezTo>
                  <a:cubicBezTo>
                    <a:pt x="439420" y="176530"/>
                    <a:pt x="295910" y="138430"/>
                    <a:pt x="214630" y="133350"/>
                  </a:cubicBezTo>
                  <a:cubicBezTo>
                    <a:pt x="149860" y="128270"/>
                    <a:pt x="71120" y="140970"/>
                    <a:pt x="39370" y="130810"/>
                  </a:cubicBezTo>
                  <a:cubicBezTo>
                    <a:pt x="26670" y="125730"/>
                    <a:pt x="21590" y="120650"/>
                    <a:pt x="15240" y="111760"/>
                  </a:cubicBezTo>
                  <a:cubicBezTo>
                    <a:pt x="7620" y="100330"/>
                    <a:pt x="0" y="82550"/>
                    <a:pt x="1270" y="67310"/>
                  </a:cubicBezTo>
                  <a:cubicBezTo>
                    <a:pt x="1270" y="53340"/>
                    <a:pt x="8890" y="35560"/>
                    <a:pt x="19050" y="25400"/>
                  </a:cubicBezTo>
                  <a:cubicBezTo>
                    <a:pt x="29210" y="15240"/>
                    <a:pt x="60960" y="6350"/>
                    <a:pt x="60960" y="6350"/>
                  </a:cubicBezTo>
                </a:path>
              </a:pathLst>
            </a:custGeom>
            <a:solidFill>
              <a:srgbClr val="78B5EF"/>
            </a:solidFill>
            <a:ln cap="sq">
              <a:noFill/>
              <a:prstDash val="solid"/>
              <a:miter/>
            </a:ln>
          </p:spPr>
        </p:sp>
      </p:grpSp>
      <p:grpSp>
        <p:nvGrpSpPr>
          <p:cNvPr id="13" name="Group 13"/>
          <p:cNvGrpSpPr/>
          <p:nvPr/>
        </p:nvGrpSpPr>
        <p:grpSpPr>
          <a:xfrm>
            <a:off x="650557" y="4926330"/>
            <a:ext cx="438150" cy="202883"/>
            <a:chOff x="0" y="0"/>
            <a:chExt cx="584200" cy="270510"/>
          </a:xfrm>
        </p:grpSpPr>
        <p:sp>
          <p:nvSpPr>
            <p:cNvPr id="14" name="Freeform 14"/>
            <p:cNvSpPr/>
            <p:nvPr/>
          </p:nvSpPr>
          <p:spPr>
            <a:xfrm>
              <a:off x="45720" y="50800"/>
              <a:ext cx="494030" cy="168910"/>
            </a:xfrm>
            <a:custGeom>
              <a:avLst/>
              <a:gdLst/>
              <a:ahLst/>
              <a:cxnLst/>
              <a:rect l="l" t="t" r="r" b="b"/>
              <a:pathLst>
                <a:path w="494030" h="168910">
                  <a:moveTo>
                    <a:pt x="64770" y="0"/>
                  </a:moveTo>
                  <a:cubicBezTo>
                    <a:pt x="406400" y="17780"/>
                    <a:pt x="476250" y="62230"/>
                    <a:pt x="487680" y="91440"/>
                  </a:cubicBezTo>
                  <a:cubicBezTo>
                    <a:pt x="494030" y="106680"/>
                    <a:pt x="485140" y="123190"/>
                    <a:pt x="476250" y="135890"/>
                  </a:cubicBezTo>
                  <a:cubicBezTo>
                    <a:pt x="464820" y="151130"/>
                    <a:pt x="435610" y="168910"/>
                    <a:pt x="416560" y="168910"/>
                  </a:cubicBezTo>
                  <a:cubicBezTo>
                    <a:pt x="396240" y="168910"/>
                    <a:pt x="367030" y="152400"/>
                    <a:pt x="355600" y="137160"/>
                  </a:cubicBezTo>
                  <a:cubicBezTo>
                    <a:pt x="345440" y="125730"/>
                    <a:pt x="340360" y="107950"/>
                    <a:pt x="342900" y="92710"/>
                  </a:cubicBezTo>
                  <a:cubicBezTo>
                    <a:pt x="345440" y="74930"/>
                    <a:pt x="359410" y="44450"/>
                    <a:pt x="377190" y="34290"/>
                  </a:cubicBezTo>
                  <a:cubicBezTo>
                    <a:pt x="393700" y="24130"/>
                    <a:pt x="426720" y="24130"/>
                    <a:pt x="444500" y="29210"/>
                  </a:cubicBezTo>
                  <a:cubicBezTo>
                    <a:pt x="459740" y="35560"/>
                    <a:pt x="472440" y="48260"/>
                    <a:pt x="478790" y="60960"/>
                  </a:cubicBezTo>
                  <a:cubicBezTo>
                    <a:pt x="486410" y="73660"/>
                    <a:pt x="488950" y="92710"/>
                    <a:pt x="486410" y="106680"/>
                  </a:cubicBezTo>
                  <a:cubicBezTo>
                    <a:pt x="485140" y="121920"/>
                    <a:pt x="477520" y="138430"/>
                    <a:pt x="466090" y="148590"/>
                  </a:cubicBezTo>
                  <a:cubicBezTo>
                    <a:pt x="450850" y="160020"/>
                    <a:pt x="419100" y="168910"/>
                    <a:pt x="400050" y="167640"/>
                  </a:cubicBezTo>
                  <a:cubicBezTo>
                    <a:pt x="384810" y="165100"/>
                    <a:pt x="369570" y="154940"/>
                    <a:pt x="360680" y="143510"/>
                  </a:cubicBezTo>
                  <a:cubicBezTo>
                    <a:pt x="350520" y="133350"/>
                    <a:pt x="344170" y="100330"/>
                    <a:pt x="342900" y="100330"/>
                  </a:cubicBezTo>
                  <a:cubicBezTo>
                    <a:pt x="340360" y="101600"/>
                    <a:pt x="356870" y="133350"/>
                    <a:pt x="347980" y="143510"/>
                  </a:cubicBezTo>
                  <a:cubicBezTo>
                    <a:pt x="323850" y="168910"/>
                    <a:pt x="83820" y="144780"/>
                    <a:pt x="35560" y="120650"/>
                  </a:cubicBezTo>
                  <a:cubicBezTo>
                    <a:pt x="17780" y="111760"/>
                    <a:pt x="10160" y="100330"/>
                    <a:pt x="5080" y="86360"/>
                  </a:cubicBezTo>
                  <a:cubicBezTo>
                    <a:pt x="0" y="73660"/>
                    <a:pt x="0" y="54610"/>
                    <a:pt x="5080" y="41910"/>
                  </a:cubicBezTo>
                  <a:cubicBezTo>
                    <a:pt x="10160" y="27940"/>
                    <a:pt x="24130" y="13970"/>
                    <a:pt x="35560" y="7620"/>
                  </a:cubicBezTo>
                  <a:cubicBezTo>
                    <a:pt x="44450" y="2540"/>
                    <a:pt x="64770" y="0"/>
                    <a:pt x="64770" y="0"/>
                  </a:cubicBezTo>
                </a:path>
              </a:pathLst>
            </a:custGeom>
            <a:solidFill>
              <a:srgbClr val="78B5EF"/>
            </a:solidFill>
            <a:ln cap="sq">
              <a:noFill/>
              <a:prstDash val="solid"/>
              <a:miter/>
            </a:ln>
          </p:spPr>
        </p:sp>
      </p:grpSp>
      <p:grpSp>
        <p:nvGrpSpPr>
          <p:cNvPr id="15" name="Group 15"/>
          <p:cNvGrpSpPr/>
          <p:nvPr/>
        </p:nvGrpSpPr>
        <p:grpSpPr>
          <a:xfrm>
            <a:off x="644843" y="5278755"/>
            <a:ext cx="401003" cy="202883"/>
            <a:chOff x="0" y="0"/>
            <a:chExt cx="534670" cy="270510"/>
          </a:xfrm>
        </p:grpSpPr>
        <p:sp>
          <p:nvSpPr>
            <p:cNvPr id="16" name="Freeform 16"/>
            <p:cNvSpPr/>
            <p:nvPr/>
          </p:nvSpPr>
          <p:spPr>
            <a:xfrm>
              <a:off x="45720" y="50800"/>
              <a:ext cx="444500" cy="168910"/>
            </a:xfrm>
            <a:custGeom>
              <a:avLst/>
              <a:gdLst/>
              <a:ahLst/>
              <a:cxnLst/>
              <a:rect l="l" t="t" r="r" b="b"/>
              <a:pathLst>
                <a:path w="444500" h="168910">
                  <a:moveTo>
                    <a:pt x="64770" y="0"/>
                  </a:moveTo>
                  <a:cubicBezTo>
                    <a:pt x="369570" y="19050"/>
                    <a:pt x="422910" y="45720"/>
                    <a:pt x="435610" y="72390"/>
                  </a:cubicBezTo>
                  <a:cubicBezTo>
                    <a:pt x="444500" y="92710"/>
                    <a:pt x="436880" y="123190"/>
                    <a:pt x="424180" y="139700"/>
                  </a:cubicBezTo>
                  <a:cubicBezTo>
                    <a:pt x="412750" y="154940"/>
                    <a:pt x="382270" y="168910"/>
                    <a:pt x="363220" y="167640"/>
                  </a:cubicBezTo>
                  <a:cubicBezTo>
                    <a:pt x="342900" y="166370"/>
                    <a:pt x="314960" y="149860"/>
                    <a:pt x="304800" y="132080"/>
                  </a:cubicBezTo>
                  <a:cubicBezTo>
                    <a:pt x="294640" y="115570"/>
                    <a:pt x="294640" y="82550"/>
                    <a:pt x="302260" y="64770"/>
                  </a:cubicBezTo>
                  <a:cubicBezTo>
                    <a:pt x="307340" y="50800"/>
                    <a:pt x="320040" y="36830"/>
                    <a:pt x="334010" y="31750"/>
                  </a:cubicBezTo>
                  <a:cubicBezTo>
                    <a:pt x="350520" y="24130"/>
                    <a:pt x="384810" y="24130"/>
                    <a:pt x="401320" y="31750"/>
                  </a:cubicBezTo>
                  <a:cubicBezTo>
                    <a:pt x="415290" y="38100"/>
                    <a:pt x="426720" y="52070"/>
                    <a:pt x="433070" y="66040"/>
                  </a:cubicBezTo>
                  <a:cubicBezTo>
                    <a:pt x="439420" y="78740"/>
                    <a:pt x="440690" y="97790"/>
                    <a:pt x="438150" y="111760"/>
                  </a:cubicBezTo>
                  <a:cubicBezTo>
                    <a:pt x="434340" y="125730"/>
                    <a:pt x="424180" y="140970"/>
                    <a:pt x="414020" y="151130"/>
                  </a:cubicBezTo>
                  <a:cubicBezTo>
                    <a:pt x="402590" y="160020"/>
                    <a:pt x="384810" y="166370"/>
                    <a:pt x="370840" y="167640"/>
                  </a:cubicBezTo>
                  <a:cubicBezTo>
                    <a:pt x="355600" y="168910"/>
                    <a:pt x="337820" y="163830"/>
                    <a:pt x="326390" y="154940"/>
                  </a:cubicBezTo>
                  <a:cubicBezTo>
                    <a:pt x="313690" y="147320"/>
                    <a:pt x="303530" y="116840"/>
                    <a:pt x="298450" y="118110"/>
                  </a:cubicBezTo>
                  <a:cubicBezTo>
                    <a:pt x="294640" y="119380"/>
                    <a:pt x="303530" y="139700"/>
                    <a:pt x="294640" y="146050"/>
                  </a:cubicBezTo>
                  <a:cubicBezTo>
                    <a:pt x="271780" y="165100"/>
                    <a:pt x="77470" y="142240"/>
                    <a:pt x="35560" y="120650"/>
                  </a:cubicBezTo>
                  <a:cubicBezTo>
                    <a:pt x="17780" y="110490"/>
                    <a:pt x="10160" y="99060"/>
                    <a:pt x="5080" y="86360"/>
                  </a:cubicBezTo>
                  <a:cubicBezTo>
                    <a:pt x="0" y="73660"/>
                    <a:pt x="1270" y="53340"/>
                    <a:pt x="5080" y="40640"/>
                  </a:cubicBezTo>
                  <a:cubicBezTo>
                    <a:pt x="8890" y="30480"/>
                    <a:pt x="13970" y="22860"/>
                    <a:pt x="22860" y="16510"/>
                  </a:cubicBezTo>
                  <a:cubicBezTo>
                    <a:pt x="33020" y="7620"/>
                    <a:pt x="64770" y="0"/>
                    <a:pt x="64770" y="0"/>
                  </a:cubicBezTo>
                </a:path>
              </a:pathLst>
            </a:custGeom>
            <a:solidFill>
              <a:srgbClr val="78B5EF"/>
            </a:solidFill>
            <a:ln cap="sq">
              <a:noFill/>
              <a:prstDash val="solid"/>
              <a:miter/>
            </a:ln>
          </p:spPr>
        </p:sp>
      </p:grpSp>
      <p:grpSp>
        <p:nvGrpSpPr>
          <p:cNvPr id="17" name="Group 17"/>
          <p:cNvGrpSpPr/>
          <p:nvPr/>
        </p:nvGrpSpPr>
        <p:grpSpPr>
          <a:xfrm>
            <a:off x="680085" y="5636895"/>
            <a:ext cx="532448" cy="218122"/>
            <a:chOff x="0" y="0"/>
            <a:chExt cx="709930" cy="290830"/>
          </a:xfrm>
        </p:grpSpPr>
        <p:sp>
          <p:nvSpPr>
            <p:cNvPr id="18" name="Freeform 18"/>
            <p:cNvSpPr/>
            <p:nvPr/>
          </p:nvSpPr>
          <p:spPr>
            <a:xfrm>
              <a:off x="45720" y="50800"/>
              <a:ext cx="614680" cy="193040"/>
            </a:xfrm>
            <a:custGeom>
              <a:avLst/>
              <a:gdLst/>
              <a:ahLst/>
              <a:cxnLst/>
              <a:rect l="l" t="t" r="r" b="b"/>
              <a:pathLst>
                <a:path w="614680" h="193040">
                  <a:moveTo>
                    <a:pt x="69850" y="0"/>
                  </a:moveTo>
                  <a:cubicBezTo>
                    <a:pt x="444500" y="11430"/>
                    <a:pt x="521970" y="20320"/>
                    <a:pt x="560070" y="38100"/>
                  </a:cubicBezTo>
                  <a:cubicBezTo>
                    <a:pt x="580390" y="45720"/>
                    <a:pt x="590550" y="54610"/>
                    <a:pt x="599440" y="68580"/>
                  </a:cubicBezTo>
                  <a:cubicBezTo>
                    <a:pt x="608330" y="81280"/>
                    <a:pt x="614680" y="99060"/>
                    <a:pt x="612140" y="115570"/>
                  </a:cubicBezTo>
                  <a:cubicBezTo>
                    <a:pt x="609600" y="135890"/>
                    <a:pt x="590550" y="166370"/>
                    <a:pt x="574040" y="177800"/>
                  </a:cubicBezTo>
                  <a:cubicBezTo>
                    <a:pt x="561340" y="187960"/>
                    <a:pt x="542290" y="191770"/>
                    <a:pt x="525780" y="187960"/>
                  </a:cubicBezTo>
                  <a:cubicBezTo>
                    <a:pt x="505460" y="184150"/>
                    <a:pt x="476250" y="166370"/>
                    <a:pt x="466090" y="147320"/>
                  </a:cubicBezTo>
                  <a:cubicBezTo>
                    <a:pt x="455930" y="128270"/>
                    <a:pt x="455930" y="92710"/>
                    <a:pt x="466090" y="73660"/>
                  </a:cubicBezTo>
                  <a:cubicBezTo>
                    <a:pt x="476250" y="54610"/>
                    <a:pt x="508000" y="36830"/>
                    <a:pt x="527050" y="33020"/>
                  </a:cubicBezTo>
                  <a:cubicBezTo>
                    <a:pt x="543560" y="30480"/>
                    <a:pt x="562610" y="36830"/>
                    <a:pt x="575310" y="44450"/>
                  </a:cubicBezTo>
                  <a:cubicBezTo>
                    <a:pt x="589280" y="53340"/>
                    <a:pt x="603250" y="67310"/>
                    <a:pt x="607060" y="82550"/>
                  </a:cubicBezTo>
                  <a:cubicBezTo>
                    <a:pt x="613410" y="102870"/>
                    <a:pt x="609600" y="138430"/>
                    <a:pt x="599440" y="154940"/>
                  </a:cubicBezTo>
                  <a:cubicBezTo>
                    <a:pt x="590550" y="170180"/>
                    <a:pt x="576580" y="179070"/>
                    <a:pt x="558800" y="185420"/>
                  </a:cubicBezTo>
                  <a:cubicBezTo>
                    <a:pt x="535940" y="193040"/>
                    <a:pt x="501650" y="187960"/>
                    <a:pt x="466090" y="182880"/>
                  </a:cubicBezTo>
                  <a:cubicBezTo>
                    <a:pt x="417830" y="176530"/>
                    <a:pt x="358140" y="152400"/>
                    <a:pt x="293370" y="142240"/>
                  </a:cubicBezTo>
                  <a:cubicBezTo>
                    <a:pt x="215900" y="129540"/>
                    <a:pt x="73660" y="140970"/>
                    <a:pt x="31750" y="118110"/>
                  </a:cubicBezTo>
                  <a:cubicBezTo>
                    <a:pt x="15240" y="107950"/>
                    <a:pt x="8890" y="95250"/>
                    <a:pt x="5080" y="82550"/>
                  </a:cubicBezTo>
                  <a:cubicBezTo>
                    <a:pt x="0" y="68580"/>
                    <a:pt x="2540" y="49530"/>
                    <a:pt x="7620" y="36830"/>
                  </a:cubicBezTo>
                  <a:cubicBezTo>
                    <a:pt x="11430" y="26670"/>
                    <a:pt x="17780" y="19050"/>
                    <a:pt x="26670" y="12700"/>
                  </a:cubicBezTo>
                  <a:cubicBezTo>
                    <a:pt x="36830" y="5080"/>
                    <a:pt x="69850" y="0"/>
                    <a:pt x="69850" y="0"/>
                  </a:cubicBezTo>
                </a:path>
              </a:pathLst>
            </a:custGeom>
            <a:solidFill>
              <a:srgbClr val="78B5EF"/>
            </a:solidFill>
            <a:ln cap="sq">
              <a:noFill/>
              <a:prstDash val="solid"/>
              <a:miter/>
            </a:ln>
          </p:spPr>
        </p:sp>
      </p:grpSp>
      <p:grpSp>
        <p:nvGrpSpPr>
          <p:cNvPr id="19" name="Group 19"/>
          <p:cNvGrpSpPr/>
          <p:nvPr/>
        </p:nvGrpSpPr>
        <p:grpSpPr>
          <a:xfrm>
            <a:off x="674370" y="5971222"/>
            <a:ext cx="567690" cy="260985"/>
            <a:chOff x="0" y="0"/>
            <a:chExt cx="756920" cy="347980"/>
          </a:xfrm>
        </p:grpSpPr>
        <p:sp>
          <p:nvSpPr>
            <p:cNvPr id="20" name="Freeform 20"/>
            <p:cNvSpPr/>
            <p:nvPr/>
          </p:nvSpPr>
          <p:spPr>
            <a:xfrm>
              <a:off x="45720" y="50800"/>
              <a:ext cx="664210" cy="248920"/>
            </a:xfrm>
            <a:custGeom>
              <a:avLst/>
              <a:gdLst/>
              <a:ahLst/>
              <a:cxnLst/>
              <a:rect l="l" t="t" r="r" b="b"/>
              <a:pathLst>
                <a:path w="664210" h="248920">
                  <a:moveTo>
                    <a:pt x="69850" y="0"/>
                  </a:moveTo>
                  <a:cubicBezTo>
                    <a:pt x="478790" y="49530"/>
                    <a:pt x="565150" y="64770"/>
                    <a:pt x="608330" y="91440"/>
                  </a:cubicBezTo>
                  <a:cubicBezTo>
                    <a:pt x="633730" y="107950"/>
                    <a:pt x="651510" y="127000"/>
                    <a:pt x="659130" y="146050"/>
                  </a:cubicBezTo>
                  <a:cubicBezTo>
                    <a:pt x="664210" y="162560"/>
                    <a:pt x="661670" y="181610"/>
                    <a:pt x="655320" y="196850"/>
                  </a:cubicBezTo>
                  <a:cubicBezTo>
                    <a:pt x="648970" y="210820"/>
                    <a:pt x="636270" y="226060"/>
                    <a:pt x="622300" y="234950"/>
                  </a:cubicBezTo>
                  <a:cubicBezTo>
                    <a:pt x="608330" y="242570"/>
                    <a:pt x="589280" y="248920"/>
                    <a:pt x="572770" y="245110"/>
                  </a:cubicBezTo>
                  <a:cubicBezTo>
                    <a:pt x="552450" y="241300"/>
                    <a:pt x="523240" y="219710"/>
                    <a:pt x="511810" y="203200"/>
                  </a:cubicBezTo>
                  <a:cubicBezTo>
                    <a:pt x="502920" y="187960"/>
                    <a:pt x="500380" y="168910"/>
                    <a:pt x="504190" y="152400"/>
                  </a:cubicBezTo>
                  <a:cubicBezTo>
                    <a:pt x="509270" y="133350"/>
                    <a:pt x="529590" y="102870"/>
                    <a:pt x="549910" y="93980"/>
                  </a:cubicBezTo>
                  <a:cubicBezTo>
                    <a:pt x="570230" y="85090"/>
                    <a:pt x="605790" y="90170"/>
                    <a:pt x="623570" y="99060"/>
                  </a:cubicBezTo>
                  <a:cubicBezTo>
                    <a:pt x="638810" y="106680"/>
                    <a:pt x="650240" y="123190"/>
                    <a:pt x="656590" y="138430"/>
                  </a:cubicBezTo>
                  <a:cubicBezTo>
                    <a:pt x="661670" y="152400"/>
                    <a:pt x="662940" y="172720"/>
                    <a:pt x="657860" y="187960"/>
                  </a:cubicBezTo>
                  <a:cubicBezTo>
                    <a:pt x="654050" y="203200"/>
                    <a:pt x="643890" y="220980"/>
                    <a:pt x="629920" y="229870"/>
                  </a:cubicBezTo>
                  <a:cubicBezTo>
                    <a:pt x="612140" y="241300"/>
                    <a:pt x="588010" y="243840"/>
                    <a:pt x="556260" y="241300"/>
                  </a:cubicBezTo>
                  <a:cubicBezTo>
                    <a:pt x="497840" y="236220"/>
                    <a:pt x="396240" y="185420"/>
                    <a:pt x="311150" y="165100"/>
                  </a:cubicBezTo>
                  <a:cubicBezTo>
                    <a:pt x="220980" y="143510"/>
                    <a:pt x="74930" y="142240"/>
                    <a:pt x="31750" y="116840"/>
                  </a:cubicBezTo>
                  <a:cubicBezTo>
                    <a:pt x="13970" y="106680"/>
                    <a:pt x="8890" y="93980"/>
                    <a:pt x="5080" y="81280"/>
                  </a:cubicBezTo>
                  <a:cubicBezTo>
                    <a:pt x="0" y="67310"/>
                    <a:pt x="2540" y="48260"/>
                    <a:pt x="7620" y="35560"/>
                  </a:cubicBezTo>
                  <a:cubicBezTo>
                    <a:pt x="11430" y="26670"/>
                    <a:pt x="17780" y="17780"/>
                    <a:pt x="26670" y="12700"/>
                  </a:cubicBezTo>
                  <a:cubicBezTo>
                    <a:pt x="38100" y="5080"/>
                    <a:pt x="69850" y="0"/>
                    <a:pt x="69850" y="0"/>
                  </a:cubicBezTo>
                </a:path>
              </a:pathLst>
            </a:custGeom>
            <a:solidFill>
              <a:srgbClr val="78B5EF"/>
            </a:solidFill>
            <a:ln cap="sq">
              <a:noFill/>
              <a:prstDash val="solid"/>
              <a:miter/>
            </a:ln>
          </p:spPr>
        </p:sp>
      </p:grpSp>
      <p:grpSp>
        <p:nvGrpSpPr>
          <p:cNvPr id="21" name="Group 21"/>
          <p:cNvGrpSpPr/>
          <p:nvPr/>
        </p:nvGrpSpPr>
        <p:grpSpPr>
          <a:xfrm>
            <a:off x="682943" y="6306503"/>
            <a:ext cx="848677" cy="237172"/>
            <a:chOff x="0" y="0"/>
            <a:chExt cx="1131570" cy="316230"/>
          </a:xfrm>
        </p:grpSpPr>
        <p:sp>
          <p:nvSpPr>
            <p:cNvPr id="22" name="Freeform 22"/>
            <p:cNvSpPr/>
            <p:nvPr/>
          </p:nvSpPr>
          <p:spPr>
            <a:xfrm>
              <a:off x="49530" y="57150"/>
              <a:ext cx="1032510" cy="214630"/>
            </a:xfrm>
            <a:custGeom>
              <a:avLst/>
              <a:gdLst/>
              <a:ahLst/>
              <a:cxnLst/>
              <a:rect l="l" t="t" r="r" b="b"/>
              <a:pathLst>
                <a:path w="1032510" h="214630">
                  <a:moveTo>
                    <a:pt x="62230" y="13970"/>
                  </a:moveTo>
                  <a:cubicBezTo>
                    <a:pt x="725170" y="0"/>
                    <a:pt x="892810" y="25400"/>
                    <a:pt x="956310" y="44450"/>
                  </a:cubicBezTo>
                  <a:cubicBezTo>
                    <a:pt x="981710" y="52070"/>
                    <a:pt x="993140" y="57150"/>
                    <a:pt x="1005840" y="67310"/>
                  </a:cubicBezTo>
                  <a:cubicBezTo>
                    <a:pt x="1016000" y="76200"/>
                    <a:pt x="1022350" y="88900"/>
                    <a:pt x="1026160" y="100330"/>
                  </a:cubicBezTo>
                  <a:cubicBezTo>
                    <a:pt x="1029970" y="113030"/>
                    <a:pt x="1032510" y="125730"/>
                    <a:pt x="1029970" y="139700"/>
                  </a:cubicBezTo>
                  <a:cubicBezTo>
                    <a:pt x="1026160" y="156210"/>
                    <a:pt x="1013460" y="179070"/>
                    <a:pt x="1000760" y="189230"/>
                  </a:cubicBezTo>
                  <a:cubicBezTo>
                    <a:pt x="990600" y="199390"/>
                    <a:pt x="977900" y="204470"/>
                    <a:pt x="965200" y="207010"/>
                  </a:cubicBezTo>
                  <a:cubicBezTo>
                    <a:pt x="952500" y="209550"/>
                    <a:pt x="937260" y="209550"/>
                    <a:pt x="924560" y="204470"/>
                  </a:cubicBezTo>
                  <a:cubicBezTo>
                    <a:pt x="909320" y="199390"/>
                    <a:pt x="891540" y="186690"/>
                    <a:pt x="881380" y="173990"/>
                  </a:cubicBezTo>
                  <a:cubicBezTo>
                    <a:pt x="872490" y="160020"/>
                    <a:pt x="864870" y="140970"/>
                    <a:pt x="867410" y="123190"/>
                  </a:cubicBezTo>
                  <a:cubicBezTo>
                    <a:pt x="869950" y="102870"/>
                    <a:pt x="889000" y="69850"/>
                    <a:pt x="905510" y="57150"/>
                  </a:cubicBezTo>
                  <a:cubicBezTo>
                    <a:pt x="919480" y="46990"/>
                    <a:pt x="939800" y="43180"/>
                    <a:pt x="956310" y="45720"/>
                  </a:cubicBezTo>
                  <a:cubicBezTo>
                    <a:pt x="972820" y="46990"/>
                    <a:pt x="991870" y="53340"/>
                    <a:pt x="1004570" y="66040"/>
                  </a:cubicBezTo>
                  <a:cubicBezTo>
                    <a:pt x="1018540" y="81280"/>
                    <a:pt x="1031240" y="116840"/>
                    <a:pt x="1029970" y="138430"/>
                  </a:cubicBezTo>
                  <a:cubicBezTo>
                    <a:pt x="1028700" y="156210"/>
                    <a:pt x="1018540" y="173990"/>
                    <a:pt x="1005840" y="185420"/>
                  </a:cubicBezTo>
                  <a:cubicBezTo>
                    <a:pt x="994410" y="196850"/>
                    <a:pt x="976630" y="207010"/>
                    <a:pt x="958850" y="208280"/>
                  </a:cubicBezTo>
                  <a:cubicBezTo>
                    <a:pt x="938530" y="208280"/>
                    <a:pt x="902970" y="195580"/>
                    <a:pt x="887730" y="180340"/>
                  </a:cubicBezTo>
                  <a:cubicBezTo>
                    <a:pt x="875030" y="168910"/>
                    <a:pt x="867410" y="149860"/>
                    <a:pt x="867410" y="132080"/>
                  </a:cubicBezTo>
                  <a:cubicBezTo>
                    <a:pt x="867410" y="111760"/>
                    <a:pt x="880110" y="76200"/>
                    <a:pt x="897890" y="62230"/>
                  </a:cubicBezTo>
                  <a:cubicBezTo>
                    <a:pt x="915670" y="48260"/>
                    <a:pt x="949960" y="43180"/>
                    <a:pt x="971550" y="48260"/>
                  </a:cubicBezTo>
                  <a:cubicBezTo>
                    <a:pt x="989330" y="52070"/>
                    <a:pt x="1008380" y="67310"/>
                    <a:pt x="1017270" y="82550"/>
                  </a:cubicBezTo>
                  <a:cubicBezTo>
                    <a:pt x="1027430" y="97790"/>
                    <a:pt x="1032510" y="121920"/>
                    <a:pt x="1029970" y="139700"/>
                  </a:cubicBezTo>
                  <a:cubicBezTo>
                    <a:pt x="1027430" y="157480"/>
                    <a:pt x="1014730" y="177800"/>
                    <a:pt x="1000760" y="189230"/>
                  </a:cubicBezTo>
                  <a:cubicBezTo>
                    <a:pt x="986790" y="201930"/>
                    <a:pt x="972820" y="205740"/>
                    <a:pt x="946150" y="208280"/>
                  </a:cubicBezTo>
                  <a:cubicBezTo>
                    <a:pt x="875030" y="214630"/>
                    <a:pt x="689610" y="158750"/>
                    <a:pt x="549910" y="147320"/>
                  </a:cubicBezTo>
                  <a:cubicBezTo>
                    <a:pt x="394970" y="134620"/>
                    <a:pt x="125730" y="163830"/>
                    <a:pt x="53340" y="143510"/>
                  </a:cubicBezTo>
                  <a:cubicBezTo>
                    <a:pt x="31750" y="137160"/>
                    <a:pt x="22860" y="130810"/>
                    <a:pt x="13970" y="119380"/>
                  </a:cubicBezTo>
                  <a:cubicBezTo>
                    <a:pt x="5080" y="107950"/>
                    <a:pt x="0" y="88900"/>
                    <a:pt x="1270" y="74930"/>
                  </a:cubicBezTo>
                  <a:cubicBezTo>
                    <a:pt x="1270" y="59690"/>
                    <a:pt x="10160" y="43180"/>
                    <a:pt x="20320" y="33020"/>
                  </a:cubicBezTo>
                  <a:cubicBezTo>
                    <a:pt x="30480" y="22860"/>
                    <a:pt x="62230" y="13970"/>
                    <a:pt x="62230" y="13970"/>
                  </a:cubicBezTo>
                </a:path>
              </a:pathLst>
            </a:custGeom>
            <a:solidFill>
              <a:srgbClr val="78B5EF"/>
            </a:solidFill>
            <a:ln cap="sq">
              <a:noFill/>
              <a:prstDash val="solid"/>
              <a:miter/>
            </a:ln>
          </p:spPr>
        </p:sp>
      </p:grpSp>
      <p:grpSp>
        <p:nvGrpSpPr>
          <p:cNvPr id="23" name="Group 23"/>
          <p:cNvGrpSpPr/>
          <p:nvPr/>
        </p:nvGrpSpPr>
        <p:grpSpPr>
          <a:xfrm>
            <a:off x="688657" y="6816090"/>
            <a:ext cx="757238" cy="192405"/>
            <a:chOff x="0" y="0"/>
            <a:chExt cx="1009650" cy="256540"/>
          </a:xfrm>
        </p:grpSpPr>
        <p:sp>
          <p:nvSpPr>
            <p:cNvPr id="24" name="Freeform 24"/>
            <p:cNvSpPr/>
            <p:nvPr/>
          </p:nvSpPr>
          <p:spPr>
            <a:xfrm>
              <a:off x="48260" y="50800"/>
              <a:ext cx="913130" cy="181610"/>
            </a:xfrm>
            <a:custGeom>
              <a:avLst/>
              <a:gdLst/>
              <a:ahLst/>
              <a:cxnLst/>
              <a:rect l="l" t="t" r="r" b="b"/>
              <a:pathLst>
                <a:path w="913130" h="181610">
                  <a:moveTo>
                    <a:pt x="71120" y="0"/>
                  </a:moveTo>
                  <a:cubicBezTo>
                    <a:pt x="895350" y="25400"/>
                    <a:pt x="905510" y="50800"/>
                    <a:pt x="909320" y="69850"/>
                  </a:cubicBezTo>
                  <a:cubicBezTo>
                    <a:pt x="913130" y="86360"/>
                    <a:pt x="908050" y="106680"/>
                    <a:pt x="900430" y="120650"/>
                  </a:cubicBezTo>
                  <a:cubicBezTo>
                    <a:pt x="892810" y="134620"/>
                    <a:pt x="878840" y="148590"/>
                    <a:pt x="863600" y="154940"/>
                  </a:cubicBezTo>
                  <a:cubicBezTo>
                    <a:pt x="844550" y="161290"/>
                    <a:pt x="807720" y="161290"/>
                    <a:pt x="788670" y="149860"/>
                  </a:cubicBezTo>
                  <a:cubicBezTo>
                    <a:pt x="770890" y="137160"/>
                    <a:pt x="754380" y="105410"/>
                    <a:pt x="751840" y="85090"/>
                  </a:cubicBezTo>
                  <a:cubicBezTo>
                    <a:pt x="749300" y="68580"/>
                    <a:pt x="755650" y="49530"/>
                    <a:pt x="765810" y="36830"/>
                  </a:cubicBezTo>
                  <a:cubicBezTo>
                    <a:pt x="779780" y="20320"/>
                    <a:pt x="811530" y="3810"/>
                    <a:pt x="831850" y="2540"/>
                  </a:cubicBezTo>
                  <a:cubicBezTo>
                    <a:pt x="849630" y="1270"/>
                    <a:pt x="867410" y="10160"/>
                    <a:pt x="880110" y="19050"/>
                  </a:cubicBezTo>
                  <a:cubicBezTo>
                    <a:pt x="892810" y="29210"/>
                    <a:pt x="904240" y="46990"/>
                    <a:pt x="908050" y="62230"/>
                  </a:cubicBezTo>
                  <a:cubicBezTo>
                    <a:pt x="911860" y="77470"/>
                    <a:pt x="910590" y="97790"/>
                    <a:pt x="904240" y="113030"/>
                  </a:cubicBezTo>
                  <a:cubicBezTo>
                    <a:pt x="897890" y="127000"/>
                    <a:pt x="892810" y="140970"/>
                    <a:pt x="871220" y="151130"/>
                  </a:cubicBezTo>
                  <a:cubicBezTo>
                    <a:pt x="801370" y="181610"/>
                    <a:pt x="490220" y="160020"/>
                    <a:pt x="337820" y="152400"/>
                  </a:cubicBezTo>
                  <a:cubicBezTo>
                    <a:pt x="222250" y="147320"/>
                    <a:pt x="76200" y="142240"/>
                    <a:pt x="33020" y="121920"/>
                  </a:cubicBezTo>
                  <a:cubicBezTo>
                    <a:pt x="20320" y="115570"/>
                    <a:pt x="16510" y="110490"/>
                    <a:pt x="11430" y="100330"/>
                  </a:cubicBezTo>
                  <a:cubicBezTo>
                    <a:pt x="5080" y="88900"/>
                    <a:pt x="0" y="68580"/>
                    <a:pt x="2540" y="54610"/>
                  </a:cubicBezTo>
                  <a:cubicBezTo>
                    <a:pt x="5080" y="39370"/>
                    <a:pt x="15240" y="22860"/>
                    <a:pt x="26670" y="13970"/>
                  </a:cubicBezTo>
                  <a:cubicBezTo>
                    <a:pt x="38100" y="5080"/>
                    <a:pt x="71120" y="0"/>
                    <a:pt x="71120" y="0"/>
                  </a:cubicBezTo>
                </a:path>
              </a:pathLst>
            </a:custGeom>
            <a:solidFill>
              <a:srgbClr val="78B5EF"/>
            </a:solidFill>
            <a:ln cap="sq">
              <a:noFill/>
              <a:prstDash val="solid"/>
              <a:miter/>
            </a:ln>
          </p:spPr>
        </p:sp>
      </p:grpSp>
      <p:grpSp>
        <p:nvGrpSpPr>
          <p:cNvPr id="25" name="Group 25"/>
          <p:cNvGrpSpPr/>
          <p:nvPr/>
        </p:nvGrpSpPr>
        <p:grpSpPr>
          <a:xfrm>
            <a:off x="671512" y="7021830"/>
            <a:ext cx="326708" cy="183833"/>
            <a:chOff x="0" y="0"/>
            <a:chExt cx="435610" cy="245110"/>
          </a:xfrm>
        </p:grpSpPr>
        <p:sp>
          <p:nvSpPr>
            <p:cNvPr id="26" name="Freeform 26"/>
            <p:cNvSpPr/>
            <p:nvPr/>
          </p:nvSpPr>
          <p:spPr>
            <a:xfrm>
              <a:off x="49530" y="55880"/>
              <a:ext cx="336550" cy="139700"/>
            </a:xfrm>
            <a:custGeom>
              <a:avLst/>
              <a:gdLst/>
              <a:ahLst/>
              <a:cxnLst/>
              <a:rect l="l" t="t" r="r" b="b"/>
              <a:pathLst>
                <a:path w="336550" h="139700">
                  <a:moveTo>
                    <a:pt x="62230" y="0"/>
                  </a:moveTo>
                  <a:cubicBezTo>
                    <a:pt x="255270" y="0"/>
                    <a:pt x="299720" y="6350"/>
                    <a:pt x="318770" y="25400"/>
                  </a:cubicBezTo>
                  <a:cubicBezTo>
                    <a:pt x="332740" y="40640"/>
                    <a:pt x="335280" y="69850"/>
                    <a:pt x="332740" y="87630"/>
                  </a:cubicBezTo>
                  <a:cubicBezTo>
                    <a:pt x="330200" y="101600"/>
                    <a:pt x="320040" y="114300"/>
                    <a:pt x="308610" y="123190"/>
                  </a:cubicBezTo>
                  <a:cubicBezTo>
                    <a:pt x="298450" y="132080"/>
                    <a:pt x="283210" y="138430"/>
                    <a:pt x="269240" y="137160"/>
                  </a:cubicBezTo>
                  <a:cubicBezTo>
                    <a:pt x="251460" y="135890"/>
                    <a:pt x="223520" y="124460"/>
                    <a:pt x="212090" y="109220"/>
                  </a:cubicBezTo>
                  <a:cubicBezTo>
                    <a:pt x="201930" y="93980"/>
                    <a:pt x="198120" y="63500"/>
                    <a:pt x="204470" y="46990"/>
                  </a:cubicBezTo>
                  <a:cubicBezTo>
                    <a:pt x="210820" y="29210"/>
                    <a:pt x="233680" y="8890"/>
                    <a:pt x="252730" y="5080"/>
                  </a:cubicBezTo>
                  <a:cubicBezTo>
                    <a:pt x="270510" y="1270"/>
                    <a:pt x="299720" y="8890"/>
                    <a:pt x="313690" y="20320"/>
                  </a:cubicBezTo>
                  <a:cubicBezTo>
                    <a:pt x="326390" y="33020"/>
                    <a:pt x="336550" y="62230"/>
                    <a:pt x="334010" y="80010"/>
                  </a:cubicBezTo>
                  <a:cubicBezTo>
                    <a:pt x="331470" y="99060"/>
                    <a:pt x="312420" y="121920"/>
                    <a:pt x="297180" y="130810"/>
                  </a:cubicBezTo>
                  <a:cubicBezTo>
                    <a:pt x="284480" y="138430"/>
                    <a:pt x="267970" y="138430"/>
                    <a:pt x="254000" y="135890"/>
                  </a:cubicBezTo>
                  <a:cubicBezTo>
                    <a:pt x="241300" y="133350"/>
                    <a:pt x="220980" y="111760"/>
                    <a:pt x="217170" y="114300"/>
                  </a:cubicBezTo>
                  <a:cubicBezTo>
                    <a:pt x="214630" y="115570"/>
                    <a:pt x="220980" y="124460"/>
                    <a:pt x="218440" y="128270"/>
                  </a:cubicBezTo>
                  <a:cubicBezTo>
                    <a:pt x="207010" y="139700"/>
                    <a:pt x="97790" y="130810"/>
                    <a:pt x="62230" y="123190"/>
                  </a:cubicBezTo>
                  <a:cubicBezTo>
                    <a:pt x="44450" y="119380"/>
                    <a:pt x="31750" y="116840"/>
                    <a:pt x="21590" y="107950"/>
                  </a:cubicBezTo>
                  <a:cubicBezTo>
                    <a:pt x="11430" y="99060"/>
                    <a:pt x="2540" y="82550"/>
                    <a:pt x="1270" y="68580"/>
                  </a:cubicBezTo>
                  <a:cubicBezTo>
                    <a:pt x="0" y="55880"/>
                    <a:pt x="2540" y="38100"/>
                    <a:pt x="11430" y="26670"/>
                  </a:cubicBezTo>
                  <a:cubicBezTo>
                    <a:pt x="21590" y="13970"/>
                    <a:pt x="62230" y="0"/>
                    <a:pt x="62230" y="0"/>
                  </a:cubicBezTo>
                </a:path>
              </a:pathLst>
            </a:custGeom>
            <a:solidFill>
              <a:srgbClr val="78B5EF"/>
            </a:solidFill>
            <a:ln cap="sq">
              <a:noFill/>
              <a:prstDash val="solid"/>
              <a:miter/>
            </a:ln>
          </p:spPr>
        </p:sp>
      </p:grpSp>
      <p:grpSp>
        <p:nvGrpSpPr>
          <p:cNvPr id="27" name="Group 27"/>
          <p:cNvGrpSpPr/>
          <p:nvPr/>
        </p:nvGrpSpPr>
        <p:grpSpPr>
          <a:xfrm>
            <a:off x="698182" y="7353300"/>
            <a:ext cx="399097" cy="216217"/>
            <a:chOff x="0" y="0"/>
            <a:chExt cx="532130" cy="288290"/>
          </a:xfrm>
        </p:grpSpPr>
        <p:sp>
          <p:nvSpPr>
            <p:cNvPr id="28" name="Freeform 28"/>
            <p:cNvSpPr/>
            <p:nvPr/>
          </p:nvSpPr>
          <p:spPr>
            <a:xfrm>
              <a:off x="48260" y="50800"/>
              <a:ext cx="433070" cy="189230"/>
            </a:xfrm>
            <a:custGeom>
              <a:avLst/>
              <a:gdLst/>
              <a:ahLst/>
              <a:cxnLst/>
              <a:rect l="l" t="t" r="r" b="b"/>
              <a:pathLst>
                <a:path w="433070" h="189230">
                  <a:moveTo>
                    <a:pt x="74930" y="0"/>
                  </a:moveTo>
                  <a:cubicBezTo>
                    <a:pt x="331470" y="17780"/>
                    <a:pt x="374650" y="31750"/>
                    <a:pt x="398780" y="54610"/>
                  </a:cubicBezTo>
                  <a:cubicBezTo>
                    <a:pt x="417830" y="71120"/>
                    <a:pt x="430530" y="95250"/>
                    <a:pt x="431800" y="114300"/>
                  </a:cubicBezTo>
                  <a:cubicBezTo>
                    <a:pt x="433070" y="130810"/>
                    <a:pt x="425450" y="147320"/>
                    <a:pt x="416560" y="158750"/>
                  </a:cubicBezTo>
                  <a:cubicBezTo>
                    <a:pt x="407670" y="171450"/>
                    <a:pt x="393700" y="182880"/>
                    <a:pt x="378460" y="185420"/>
                  </a:cubicBezTo>
                  <a:cubicBezTo>
                    <a:pt x="359410" y="189230"/>
                    <a:pt x="326390" y="181610"/>
                    <a:pt x="311150" y="171450"/>
                  </a:cubicBezTo>
                  <a:cubicBezTo>
                    <a:pt x="298450" y="161290"/>
                    <a:pt x="289560" y="144780"/>
                    <a:pt x="287020" y="130810"/>
                  </a:cubicBezTo>
                  <a:cubicBezTo>
                    <a:pt x="283210" y="116840"/>
                    <a:pt x="285750" y="97790"/>
                    <a:pt x="290830" y="83820"/>
                  </a:cubicBezTo>
                  <a:cubicBezTo>
                    <a:pt x="297180" y="71120"/>
                    <a:pt x="311150" y="57150"/>
                    <a:pt x="323850" y="49530"/>
                  </a:cubicBezTo>
                  <a:cubicBezTo>
                    <a:pt x="336550" y="43180"/>
                    <a:pt x="354330" y="38100"/>
                    <a:pt x="369570" y="41910"/>
                  </a:cubicBezTo>
                  <a:cubicBezTo>
                    <a:pt x="388620" y="46990"/>
                    <a:pt x="415290" y="67310"/>
                    <a:pt x="424180" y="83820"/>
                  </a:cubicBezTo>
                  <a:cubicBezTo>
                    <a:pt x="433070" y="97790"/>
                    <a:pt x="433070" y="115570"/>
                    <a:pt x="430530" y="130810"/>
                  </a:cubicBezTo>
                  <a:cubicBezTo>
                    <a:pt x="426720" y="144780"/>
                    <a:pt x="419100" y="161290"/>
                    <a:pt x="406400" y="170180"/>
                  </a:cubicBezTo>
                  <a:cubicBezTo>
                    <a:pt x="389890" y="181610"/>
                    <a:pt x="359410" y="189230"/>
                    <a:pt x="339090" y="185420"/>
                  </a:cubicBezTo>
                  <a:cubicBezTo>
                    <a:pt x="320040" y="181610"/>
                    <a:pt x="311150" y="158750"/>
                    <a:pt x="287020" y="151130"/>
                  </a:cubicBezTo>
                  <a:cubicBezTo>
                    <a:pt x="246380" y="135890"/>
                    <a:pt x="156210" y="144780"/>
                    <a:pt x="109220" y="135890"/>
                  </a:cubicBezTo>
                  <a:cubicBezTo>
                    <a:pt x="74930" y="129540"/>
                    <a:pt x="43180" y="124460"/>
                    <a:pt x="25400" y="110490"/>
                  </a:cubicBezTo>
                  <a:cubicBezTo>
                    <a:pt x="12700" y="101600"/>
                    <a:pt x="5080" y="86360"/>
                    <a:pt x="2540" y="72390"/>
                  </a:cubicBezTo>
                  <a:cubicBezTo>
                    <a:pt x="0" y="59690"/>
                    <a:pt x="3810" y="40640"/>
                    <a:pt x="10160" y="29210"/>
                  </a:cubicBezTo>
                  <a:cubicBezTo>
                    <a:pt x="15240" y="20320"/>
                    <a:pt x="21590" y="12700"/>
                    <a:pt x="31750" y="7620"/>
                  </a:cubicBezTo>
                  <a:cubicBezTo>
                    <a:pt x="43180" y="1270"/>
                    <a:pt x="74930" y="0"/>
                    <a:pt x="74930" y="0"/>
                  </a:cubicBezTo>
                </a:path>
              </a:pathLst>
            </a:custGeom>
            <a:solidFill>
              <a:srgbClr val="78B5EF"/>
            </a:solidFill>
            <a:ln cap="sq">
              <a:noFill/>
              <a:prstDash val="solid"/>
              <a:miter/>
            </a:ln>
          </p:spPr>
        </p:sp>
      </p:grpSp>
      <p:grpSp>
        <p:nvGrpSpPr>
          <p:cNvPr id="29" name="Group 29"/>
          <p:cNvGrpSpPr/>
          <p:nvPr/>
        </p:nvGrpSpPr>
        <p:grpSpPr>
          <a:xfrm>
            <a:off x="717232" y="7699057"/>
            <a:ext cx="467678" cy="227647"/>
            <a:chOff x="0" y="0"/>
            <a:chExt cx="623570" cy="303530"/>
          </a:xfrm>
        </p:grpSpPr>
        <p:sp>
          <p:nvSpPr>
            <p:cNvPr id="30" name="Freeform 30"/>
            <p:cNvSpPr/>
            <p:nvPr/>
          </p:nvSpPr>
          <p:spPr>
            <a:xfrm>
              <a:off x="48260" y="50800"/>
              <a:ext cx="529590" cy="204470"/>
            </a:xfrm>
            <a:custGeom>
              <a:avLst/>
              <a:gdLst/>
              <a:ahLst/>
              <a:cxnLst/>
              <a:rect l="l" t="t" r="r" b="b"/>
              <a:pathLst>
                <a:path w="529590" h="204470">
                  <a:moveTo>
                    <a:pt x="71120" y="0"/>
                  </a:moveTo>
                  <a:cubicBezTo>
                    <a:pt x="350520" y="3810"/>
                    <a:pt x="372110" y="1270"/>
                    <a:pt x="402590" y="15240"/>
                  </a:cubicBezTo>
                  <a:cubicBezTo>
                    <a:pt x="443230" y="34290"/>
                    <a:pt x="516890" y="85090"/>
                    <a:pt x="524510" y="119380"/>
                  </a:cubicBezTo>
                  <a:cubicBezTo>
                    <a:pt x="529590" y="140970"/>
                    <a:pt x="513080" y="171450"/>
                    <a:pt x="497840" y="185420"/>
                  </a:cubicBezTo>
                  <a:cubicBezTo>
                    <a:pt x="481330" y="198120"/>
                    <a:pt x="447040" y="203200"/>
                    <a:pt x="427990" y="199390"/>
                  </a:cubicBezTo>
                  <a:cubicBezTo>
                    <a:pt x="411480" y="196850"/>
                    <a:pt x="396240" y="185420"/>
                    <a:pt x="387350" y="171450"/>
                  </a:cubicBezTo>
                  <a:cubicBezTo>
                    <a:pt x="377190" y="154940"/>
                    <a:pt x="372110" y="120650"/>
                    <a:pt x="377190" y="101600"/>
                  </a:cubicBezTo>
                  <a:cubicBezTo>
                    <a:pt x="381000" y="85090"/>
                    <a:pt x="392430" y="71120"/>
                    <a:pt x="406400" y="63500"/>
                  </a:cubicBezTo>
                  <a:cubicBezTo>
                    <a:pt x="424180" y="53340"/>
                    <a:pt x="458470" y="49530"/>
                    <a:pt x="477520" y="55880"/>
                  </a:cubicBezTo>
                  <a:cubicBezTo>
                    <a:pt x="492760" y="60960"/>
                    <a:pt x="506730" y="73660"/>
                    <a:pt x="514350" y="87630"/>
                  </a:cubicBezTo>
                  <a:cubicBezTo>
                    <a:pt x="523240" y="105410"/>
                    <a:pt x="524510" y="140970"/>
                    <a:pt x="516890" y="158750"/>
                  </a:cubicBezTo>
                  <a:cubicBezTo>
                    <a:pt x="511810" y="173990"/>
                    <a:pt x="496570" y="186690"/>
                    <a:pt x="483870" y="194310"/>
                  </a:cubicBezTo>
                  <a:cubicBezTo>
                    <a:pt x="469900" y="200660"/>
                    <a:pt x="450850" y="204470"/>
                    <a:pt x="435610" y="201930"/>
                  </a:cubicBezTo>
                  <a:cubicBezTo>
                    <a:pt x="420370" y="199390"/>
                    <a:pt x="402590" y="189230"/>
                    <a:pt x="392430" y="177800"/>
                  </a:cubicBezTo>
                  <a:cubicBezTo>
                    <a:pt x="382270" y="166370"/>
                    <a:pt x="372110" y="134620"/>
                    <a:pt x="373380" y="133350"/>
                  </a:cubicBezTo>
                  <a:cubicBezTo>
                    <a:pt x="373380" y="133350"/>
                    <a:pt x="393700" y="156210"/>
                    <a:pt x="388620" y="162560"/>
                  </a:cubicBezTo>
                  <a:cubicBezTo>
                    <a:pt x="374650" y="184150"/>
                    <a:pt x="81280" y="147320"/>
                    <a:pt x="30480" y="118110"/>
                  </a:cubicBezTo>
                  <a:cubicBezTo>
                    <a:pt x="12700" y="107950"/>
                    <a:pt x="7620" y="93980"/>
                    <a:pt x="3810" y="81280"/>
                  </a:cubicBezTo>
                  <a:cubicBezTo>
                    <a:pt x="0" y="71120"/>
                    <a:pt x="0" y="60960"/>
                    <a:pt x="2540" y="50800"/>
                  </a:cubicBezTo>
                  <a:cubicBezTo>
                    <a:pt x="6350" y="38100"/>
                    <a:pt x="15240" y="21590"/>
                    <a:pt x="26670" y="12700"/>
                  </a:cubicBezTo>
                  <a:cubicBezTo>
                    <a:pt x="38100" y="3810"/>
                    <a:pt x="71120" y="0"/>
                    <a:pt x="71120" y="0"/>
                  </a:cubicBezTo>
                </a:path>
              </a:pathLst>
            </a:custGeom>
            <a:solidFill>
              <a:srgbClr val="78B5EF"/>
            </a:solidFill>
            <a:ln cap="sq">
              <a:noFill/>
              <a:prstDash val="solid"/>
              <a:miter/>
            </a:ln>
          </p:spPr>
        </p:sp>
      </p:grpSp>
      <p:grpSp>
        <p:nvGrpSpPr>
          <p:cNvPr id="31" name="Group 31"/>
          <p:cNvGrpSpPr/>
          <p:nvPr/>
        </p:nvGrpSpPr>
        <p:grpSpPr>
          <a:xfrm>
            <a:off x="733425" y="8046720"/>
            <a:ext cx="401955" cy="206692"/>
            <a:chOff x="0" y="0"/>
            <a:chExt cx="535940" cy="275590"/>
          </a:xfrm>
        </p:grpSpPr>
        <p:sp>
          <p:nvSpPr>
            <p:cNvPr id="32" name="Freeform 32"/>
            <p:cNvSpPr/>
            <p:nvPr/>
          </p:nvSpPr>
          <p:spPr>
            <a:xfrm>
              <a:off x="45720" y="52070"/>
              <a:ext cx="447040" cy="173990"/>
            </a:xfrm>
            <a:custGeom>
              <a:avLst/>
              <a:gdLst/>
              <a:ahLst/>
              <a:cxnLst/>
              <a:rect l="l" t="t" r="r" b="b"/>
              <a:pathLst>
                <a:path w="447040" h="173990">
                  <a:moveTo>
                    <a:pt x="63500" y="0"/>
                  </a:moveTo>
                  <a:cubicBezTo>
                    <a:pt x="361950" y="13970"/>
                    <a:pt x="426720" y="49530"/>
                    <a:pt x="439420" y="81280"/>
                  </a:cubicBezTo>
                  <a:cubicBezTo>
                    <a:pt x="447040" y="101600"/>
                    <a:pt x="435610" y="133350"/>
                    <a:pt x="421640" y="147320"/>
                  </a:cubicBezTo>
                  <a:cubicBezTo>
                    <a:pt x="407670" y="162560"/>
                    <a:pt x="377190" y="173990"/>
                    <a:pt x="356870" y="171450"/>
                  </a:cubicBezTo>
                  <a:cubicBezTo>
                    <a:pt x="336550" y="168910"/>
                    <a:pt x="311150" y="147320"/>
                    <a:pt x="300990" y="130810"/>
                  </a:cubicBezTo>
                  <a:cubicBezTo>
                    <a:pt x="293370" y="116840"/>
                    <a:pt x="290830" y="99060"/>
                    <a:pt x="294640" y="83820"/>
                  </a:cubicBezTo>
                  <a:cubicBezTo>
                    <a:pt x="299720" y="66040"/>
                    <a:pt x="320040" y="38100"/>
                    <a:pt x="337820" y="30480"/>
                  </a:cubicBezTo>
                  <a:cubicBezTo>
                    <a:pt x="356870" y="22860"/>
                    <a:pt x="389890" y="27940"/>
                    <a:pt x="407670" y="36830"/>
                  </a:cubicBezTo>
                  <a:cubicBezTo>
                    <a:pt x="421640" y="44450"/>
                    <a:pt x="431800" y="59690"/>
                    <a:pt x="436880" y="73660"/>
                  </a:cubicBezTo>
                  <a:cubicBezTo>
                    <a:pt x="441960" y="87630"/>
                    <a:pt x="441960" y="106680"/>
                    <a:pt x="438150" y="120650"/>
                  </a:cubicBezTo>
                  <a:cubicBezTo>
                    <a:pt x="433070" y="134620"/>
                    <a:pt x="421640" y="149860"/>
                    <a:pt x="410210" y="158750"/>
                  </a:cubicBezTo>
                  <a:cubicBezTo>
                    <a:pt x="397510" y="167640"/>
                    <a:pt x="379730" y="172720"/>
                    <a:pt x="364490" y="172720"/>
                  </a:cubicBezTo>
                  <a:cubicBezTo>
                    <a:pt x="350520" y="171450"/>
                    <a:pt x="332740" y="165100"/>
                    <a:pt x="321310" y="156210"/>
                  </a:cubicBezTo>
                  <a:cubicBezTo>
                    <a:pt x="309880" y="146050"/>
                    <a:pt x="298450" y="115570"/>
                    <a:pt x="295910" y="115570"/>
                  </a:cubicBezTo>
                  <a:cubicBezTo>
                    <a:pt x="293370" y="116840"/>
                    <a:pt x="306070" y="135890"/>
                    <a:pt x="300990" y="142240"/>
                  </a:cubicBezTo>
                  <a:cubicBezTo>
                    <a:pt x="283210" y="161290"/>
                    <a:pt x="77470" y="140970"/>
                    <a:pt x="34290" y="119380"/>
                  </a:cubicBezTo>
                  <a:cubicBezTo>
                    <a:pt x="16510" y="110490"/>
                    <a:pt x="10160" y="97790"/>
                    <a:pt x="5080" y="85090"/>
                  </a:cubicBezTo>
                  <a:cubicBezTo>
                    <a:pt x="0" y="72390"/>
                    <a:pt x="0" y="53340"/>
                    <a:pt x="5080" y="40640"/>
                  </a:cubicBezTo>
                  <a:cubicBezTo>
                    <a:pt x="10160" y="27940"/>
                    <a:pt x="24130" y="13970"/>
                    <a:pt x="34290" y="6350"/>
                  </a:cubicBezTo>
                  <a:cubicBezTo>
                    <a:pt x="43180" y="1270"/>
                    <a:pt x="63500" y="0"/>
                    <a:pt x="63500" y="0"/>
                  </a:cubicBezTo>
                </a:path>
              </a:pathLst>
            </a:custGeom>
            <a:solidFill>
              <a:srgbClr val="78B5EF"/>
            </a:solidFill>
            <a:ln cap="sq">
              <a:noFill/>
              <a:prstDash val="solid"/>
              <a:miter/>
            </a:ln>
          </p:spPr>
        </p:sp>
      </p:grpSp>
      <p:grpSp>
        <p:nvGrpSpPr>
          <p:cNvPr id="33" name="Group 33"/>
          <p:cNvGrpSpPr/>
          <p:nvPr/>
        </p:nvGrpSpPr>
        <p:grpSpPr>
          <a:xfrm>
            <a:off x="698182" y="8376285"/>
            <a:ext cx="354330" cy="216217"/>
            <a:chOff x="0" y="0"/>
            <a:chExt cx="472440" cy="288290"/>
          </a:xfrm>
        </p:grpSpPr>
        <p:sp>
          <p:nvSpPr>
            <p:cNvPr id="34" name="Freeform 34"/>
            <p:cNvSpPr/>
            <p:nvPr/>
          </p:nvSpPr>
          <p:spPr>
            <a:xfrm>
              <a:off x="48260" y="49530"/>
              <a:ext cx="377190" cy="187960"/>
            </a:xfrm>
            <a:custGeom>
              <a:avLst/>
              <a:gdLst/>
              <a:ahLst/>
              <a:cxnLst/>
              <a:rect l="l" t="t" r="r" b="b"/>
              <a:pathLst>
                <a:path w="377190" h="187960">
                  <a:moveTo>
                    <a:pt x="72390" y="1270"/>
                  </a:moveTo>
                  <a:cubicBezTo>
                    <a:pt x="265430" y="29210"/>
                    <a:pt x="326390" y="43180"/>
                    <a:pt x="350520" y="62230"/>
                  </a:cubicBezTo>
                  <a:cubicBezTo>
                    <a:pt x="364490" y="73660"/>
                    <a:pt x="370840" y="86360"/>
                    <a:pt x="373380" y="100330"/>
                  </a:cubicBezTo>
                  <a:cubicBezTo>
                    <a:pt x="377190" y="114300"/>
                    <a:pt x="374650" y="133350"/>
                    <a:pt x="369570" y="146050"/>
                  </a:cubicBezTo>
                  <a:cubicBezTo>
                    <a:pt x="363220" y="158750"/>
                    <a:pt x="350520" y="171450"/>
                    <a:pt x="337820" y="179070"/>
                  </a:cubicBezTo>
                  <a:cubicBezTo>
                    <a:pt x="325120" y="185420"/>
                    <a:pt x="307340" y="187960"/>
                    <a:pt x="293370" y="186690"/>
                  </a:cubicBezTo>
                  <a:cubicBezTo>
                    <a:pt x="279400" y="184150"/>
                    <a:pt x="262890" y="176530"/>
                    <a:pt x="254000" y="165100"/>
                  </a:cubicBezTo>
                  <a:cubicBezTo>
                    <a:pt x="242570" y="151130"/>
                    <a:pt x="231140" y="120650"/>
                    <a:pt x="236220" y="101600"/>
                  </a:cubicBezTo>
                  <a:cubicBezTo>
                    <a:pt x="240030" y="82550"/>
                    <a:pt x="260350" y="58420"/>
                    <a:pt x="278130" y="50800"/>
                  </a:cubicBezTo>
                  <a:cubicBezTo>
                    <a:pt x="295910" y="43180"/>
                    <a:pt x="327660" y="48260"/>
                    <a:pt x="344170" y="57150"/>
                  </a:cubicBezTo>
                  <a:cubicBezTo>
                    <a:pt x="356870" y="64770"/>
                    <a:pt x="367030" y="80010"/>
                    <a:pt x="372110" y="93980"/>
                  </a:cubicBezTo>
                  <a:cubicBezTo>
                    <a:pt x="375920" y="106680"/>
                    <a:pt x="375920" y="125730"/>
                    <a:pt x="372110" y="138430"/>
                  </a:cubicBezTo>
                  <a:cubicBezTo>
                    <a:pt x="367030" y="152400"/>
                    <a:pt x="356870" y="166370"/>
                    <a:pt x="344170" y="175260"/>
                  </a:cubicBezTo>
                  <a:cubicBezTo>
                    <a:pt x="332740" y="182880"/>
                    <a:pt x="321310" y="186690"/>
                    <a:pt x="300990" y="186690"/>
                  </a:cubicBezTo>
                  <a:cubicBezTo>
                    <a:pt x="248920" y="186690"/>
                    <a:pt x="68580" y="142240"/>
                    <a:pt x="27940" y="113030"/>
                  </a:cubicBezTo>
                  <a:cubicBezTo>
                    <a:pt x="11430" y="101600"/>
                    <a:pt x="6350" y="90170"/>
                    <a:pt x="2540" y="76200"/>
                  </a:cubicBezTo>
                  <a:cubicBezTo>
                    <a:pt x="0" y="63500"/>
                    <a:pt x="2540" y="44450"/>
                    <a:pt x="8890" y="33020"/>
                  </a:cubicBezTo>
                  <a:cubicBezTo>
                    <a:pt x="16510" y="20320"/>
                    <a:pt x="31750" y="8890"/>
                    <a:pt x="43180" y="3810"/>
                  </a:cubicBezTo>
                  <a:cubicBezTo>
                    <a:pt x="53340" y="0"/>
                    <a:pt x="72390" y="1270"/>
                    <a:pt x="72390" y="1270"/>
                  </a:cubicBezTo>
                </a:path>
              </a:pathLst>
            </a:custGeom>
            <a:solidFill>
              <a:srgbClr val="78B5EF"/>
            </a:solidFill>
            <a:ln cap="sq">
              <a:noFill/>
              <a:prstDash val="solid"/>
              <a:miter/>
            </a:ln>
          </p:spPr>
        </p:sp>
      </p:grpSp>
      <p:grpSp>
        <p:nvGrpSpPr>
          <p:cNvPr id="35" name="Group 35"/>
          <p:cNvGrpSpPr/>
          <p:nvPr/>
        </p:nvGrpSpPr>
        <p:grpSpPr>
          <a:xfrm>
            <a:off x="639128" y="8716328"/>
            <a:ext cx="504825" cy="234315"/>
            <a:chOff x="0" y="0"/>
            <a:chExt cx="673100" cy="312420"/>
          </a:xfrm>
        </p:grpSpPr>
        <p:sp>
          <p:nvSpPr>
            <p:cNvPr id="36" name="Freeform 36"/>
            <p:cNvSpPr/>
            <p:nvPr/>
          </p:nvSpPr>
          <p:spPr>
            <a:xfrm>
              <a:off x="45720" y="48260"/>
              <a:ext cx="585470" cy="214630"/>
            </a:xfrm>
            <a:custGeom>
              <a:avLst/>
              <a:gdLst/>
              <a:ahLst/>
              <a:cxnLst/>
              <a:rect l="l" t="t" r="r" b="b"/>
              <a:pathLst>
                <a:path w="585470" h="214630">
                  <a:moveTo>
                    <a:pt x="80010" y="2540"/>
                  </a:moveTo>
                  <a:cubicBezTo>
                    <a:pt x="311150" y="33020"/>
                    <a:pt x="370840" y="19050"/>
                    <a:pt x="425450" y="34290"/>
                  </a:cubicBezTo>
                  <a:cubicBezTo>
                    <a:pt x="478790" y="49530"/>
                    <a:pt x="561340" y="83820"/>
                    <a:pt x="576580" y="116840"/>
                  </a:cubicBezTo>
                  <a:cubicBezTo>
                    <a:pt x="585470" y="138430"/>
                    <a:pt x="574040" y="171450"/>
                    <a:pt x="560070" y="186690"/>
                  </a:cubicBezTo>
                  <a:cubicBezTo>
                    <a:pt x="546100" y="203200"/>
                    <a:pt x="513080" y="213360"/>
                    <a:pt x="492760" y="213360"/>
                  </a:cubicBezTo>
                  <a:cubicBezTo>
                    <a:pt x="476250" y="212090"/>
                    <a:pt x="459740" y="203200"/>
                    <a:pt x="448310" y="191770"/>
                  </a:cubicBezTo>
                  <a:cubicBezTo>
                    <a:pt x="436880" y="181610"/>
                    <a:pt x="426720" y="165100"/>
                    <a:pt x="425450" y="148590"/>
                  </a:cubicBezTo>
                  <a:cubicBezTo>
                    <a:pt x="424180" y="128270"/>
                    <a:pt x="434340" y="95250"/>
                    <a:pt x="449580" y="80010"/>
                  </a:cubicBezTo>
                  <a:cubicBezTo>
                    <a:pt x="464820" y="66040"/>
                    <a:pt x="497840" y="57150"/>
                    <a:pt x="519430" y="62230"/>
                  </a:cubicBezTo>
                  <a:cubicBezTo>
                    <a:pt x="539750" y="66040"/>
                    <a:pt x="566420" y="88900"/>
                    <a:pt x="574040" y="109220"/>
                  </a:cubicBezTo>
                  <a:cubicBezTo>
                    <a:pt x="581660" y="128270"/>
                    <a:pt x="576580" y="162560"/>
                    <a:pt x="565150" y="180340"/>
                  </a:cubicBezTo>
                  <a:cubicBezTo>
                    <a:pt x="553720" y="198120"/>
                    <a:pt x="520700" y="212090"/>
                    <a:pt x="501650" y="213360"/>
                  </a:cubicBezTo>
                  <a:cubicBezTo>
                    <a:pt x="485140" y="214630"/>
                    <a:pt x="467360" y="207010"/>
                    <a:pt x="454660" y="198120"/>
                  </a:cubicBezTo>
                  <a:cubicBezTo>
                    <a:pt x="443230" y="187960"/>
                    <a:pt x="429260" y="156210"/>
                    <a:pt x="427990" y="156210"/>
                  </a:cubicBezTo>
                  <a:cubicBezTo>
                    <a:pt x="426720" y="157480"/>
                    <a:pt x="445770" y="179070"/>
                    <a:pt x="440690" y="185420"/>
                  </a:cubicBezTo>
                  <a:cubicBezTo>
                    <a:pt x="425450" y="205740"/>
                    <a:pt x="187960" y="158750"/>
                    <a:pt x="116840" y="144780"/>
                  </a:cubicBezTo>
                  <a:cubicBezTo>
                    <a:pt x="80010" y="137160"/>
                    <a:pt x="55880" y="134620"/>
                    <a:pt x="35560" y="121920"/>
                  </a:cubicBezTo>
                  <a:cubicBezTo>
                    <a:pt x="21590" y="114300"/>
                    <a:pt x="10160" y="102870"/>
                    <a:pt x="5080" y="88900"/>
                  </a:cubicBezTo>
                  <a:cubicBezTo>
                    <a:pt x="0" y="72390"/>
                    <a:pt x="3810" y="44450"/>
                    <a:pt x="11430" y="30480"/>
                  </a:cubicBezTo>
                  <a:cubicBezTo>
                    <a:pt x="19050" y="17780"/>
                    <a:pt x="36830" y="7620"/>
                    <a:pt x="48260" y="3810"/>
                  </a:cubicBezTo>
                  <a:cubicBezTo>
                    <a:pt x="58420" y="0"/>
                    <a:pt x="80010" y="2540"/>
                    <a:pt x="80010" y="2540"/>
                  </a:cubicBezTo>
                </a:path>
              </a:pathLst>
            </a:custGeom>
            <a:solidFill>
              <a:srgbClr val="78B5EF"/>
            </a:solidFill>
            <a:ln cap="sq">
              <a:noFill/>
              <a:prstDash val="solid"/>
              <a:miter/>
            </a:ln>
          </p:spPr>
        </p:sp>
      </p:grpSp>
      <p:grpSp>
        <p:nvGrpSpPr>
          <p:cNvPr id="37" name="Group 37"/>
          <p:cNvGrpSpPr/>
          <p:nvPr/>
        </p:nvGrpSpPr>
        <p:grpSpPr>
          <a:xfrm>
            <a:off x="648652" y="9086850"/>
            <a:ext cx="543878" cy="219075"/>
            <a:chOff x="0" y="0"/>
            <a:chExt cx="725170" cy="292100"/>
          </a:xfrm>
        </p:grpSpPr>
        <p:sp>
          <p:nvSpPr>
            <p:cNvPr id="38" name="Freeform 38"/>
            <p:cNvSpPr/>
            <p:nvPr/>
          </p:nvSpPr>
          <p:spPr>
            <a:xfrm>
              <a:off x="49530" y="49530"/>
              <a:ext cx="629920" cy="229870"/>
            </a:xfrm>
            <a:custGeom>
              <a:avLst/>
              <a:gdLst/>
              <a:ahLst/>
              <a:cxnLst/>
              <a:rect l="l" t="t" r="r" b="b"/>
              <a:pathLst>
                <a:path w="629920" h="229870">
                  <a:moveTo>
                    <a:pt x="66040" y="49530"/>
                  </a:moveTo>
                  <a:cubicBezTo>
                    <a:pt x="524510" y="44450"/>
                    <a:pt x="474980" y="74930"/>
                    <a:pt x="469900" y="71120"/>
                  </a:cubicBezTo>
                  <a:cubicBezTo>
                    <a:pt x="466090" y="67310"/>
                    <a:pt x="478790" y="36830"/>
                    <a:pt x="490220" y="25400"/>
                  </a:cubicBezTo>
                  <a:cubicBezTo>
                    <a:pt x="505460" y="11430"/>
                    <a:pt x="538480" y="0"/>
                    <a:pt x="558800" y="1270"/>
                  </a:cubicBezTo>
                  <a:cubicBezTo>
                    <a:pt x="575310" y="2540"/>
                    <a:pt x="593090" y="11430"/>
                    <a:pt x="603250" y="24130"/>
                  </a:cubicBezTo>
                  <a:cubicBezTo>
                    <a:pt x="615950" y="39370"/>
                    <a:pt x="626110" y="73660"/>
                    <a:pt x="623570" y="93980"/>
                  </a:cubicBezTo>
                  <a:cubicBezTo>
                    <a:pt x="622300" y="110490"/>
                    <a:pt x="610870" y="127000"/>
                    <a:pt x="599440" y="137160"/>
                  </a:cubicBezTo>
                  <a:cubicBezTo>
                    <a:pt x="586740" y="147320"/>
                    <a:pt x="568960" y="154940"/>
                    <a:pt x="553720" y="156210"/>
                  </a:cubicBezTo>
                  <a:cubicBezTo>
                    <a:pt x="537210" y="157480"/>
                    <a:pt x="518160" y="153670"/>
                    <a:pt x="505460" y="143510"/>
                  </a:cubicBezTo>
                  <a:cubicBezTo>
                    <a:pt x="488950" y="130810"/>
                    <a:pt x="469900" y="101600"/>
                    <a:pt x="469900" y="80010"/>
                  </a:cubicBezTo>
                  <a:cubicBezTo>
                    <a:pt x="469900" y="58420"/>
                    <a:pt x="485140" y="26670"/>
                    <a:pt x="502920" y="13970"/>
                  </a:cubicBezTo>
                  <a:cubicBezTo>
                    <a:pt x="520700" y="2540"/>
                    <a:pt x="556260" y="0"/>
                    <a:pt x="575310" y="5080"/>
                  </a:cubicBezTo>
                  <a:cubicBezTo>
                    <a:pt x="591820" y="10160"/>
                    <a:pt x="605790" y="24130"/>
                    <a:pt x="613410" y="36830"/>
                  </a:cubicBezTo>
                  <a:cubicBezTo>
                    <a:pt x="622300" y="50800"/>
                    <a:pt x="629920" y="67310"/>
                    <a:pt x="624840" y="85090"/>
                  </a:cubicBezTo>
                  <a:cubicBezTo>
                    <a:pt x="617220" y="115570"/>
                    <a:pt x="576580" y="168910"/>
                    <a:pt x="523240" y="190500"/>
                  </a:cubicBezTo>
                  <a:cubicBezTo>
                    <a:pt x="426720" y="229870"/>
                    <a:pt x="119380" y="199390"/>
                    <a:pt x="50800" y="176530"/>
                  </a:cubicBezTo>
                  <a:cubicBezTo>
                    <a:pt x="29210" y="170180"/>
                    <a:pt x="21590" y="162560"/>
                    <a:pt x="12700" y="151130"/>
                  </a:cubicBezTo>
                  <a:cubicBezTo>
                    <a:pt x="5080" y="139700"/>
                    <a:pt x="0" y="120650"/>
                    <a:pt x="1270" y="106680"/>
                  </a:cubicBezTo>
                  <a:cubicBezTo>
                    <a:pt x="3810" y="91440"/>
                    <a:pt x="12700" y="74930"/>
                    <a:pt x="22860" y="66040"/>
                  </a:cubicBezTo>
                  <a:cubicBezTo>
                    <a:pt x="34290" y="55880"/>
                    <a:pt x="66040" y="49530"/>
                    <a:pt x="66040" y="49530"/>
                  </a:cubicBezTo>
                </a:path>
              </a:pathLst>
            </a:custGeom>
            <a:solidFill>
              <a:srgbClr val="78B5EF"/>
            </a:solidFill>
            <a:ln cap="sq">
              <a:noFill/>
              <a:prstDash val="solid"/>
              <a:miter/>
            </a:ln>
          </p:spPr>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537527"/>
            <a:ext cx="8069554"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Assessment for Learning</a:t>
            </a:r>
          </a:p>
        </p:txBody>
      </p:sp>
      <p:sp>
        <p:nvSpPr>
          <p:cNvPr id="7" name="TextBox 7"/>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Pre-assessment  </a:t>
            </a:r>
          </a:p>
        </p:txBody>
      </p:sp>
      <p:sp>
        <p:nvSpPr>
          <p:cNvPr id="8" name="TextBox 8"/>
          <p:cNvSpPr txBox="1"/>
          <p:nvPr/>
        </p:nvSpPr>
        <p:spPr>
          <a:xfrm>
            <a:off x="2200602" y="3313552"/>
            <a:ext cx="12228927" cy="3526546"/>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Pre-assessment of learning readiness is key (Tomlinson), significantly improving achievement, especially for lower attainers (Black and Wiliam, 1998).</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Observation of cold tasks/independent work informs understanding of learners ZPD allowing scaffolding of appropriate challenge.</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endParaRPr lang="en-US" sz="2239" spc="134">
              <a:solidFill>
                <a:srgbClr val="000000"/>
              </a:solidFill>
              <a:latin typeface="DM Sans"/>
              <a:ea typeface="DM Sans"/>
              <a:cs typeface="DM Sans"/>
              <a:sym typeface="DM Sans"/>
            </a:endParaRPr>
          </a:p>
        </p:txBody>
      </p:sp>
      <p:grpSp>
        <p:nvGrpSpPr>
          <p:cNvPr id="10" name="Group 10"/>
          <p:cNvGrpSpPr/>
          <p:nvPr/>
        </p:nvGrpSpPr>
        <p:grpSpPr>
          <a:xfrm>
            <a:off x="9999668" y="5188191"/>
            <a:ext cx="7958725" cy="4605767"/>
            <a:chOff x="0" y="0"/>
            <a:chExt cx="1081414" cy="625821"/>
          </a:xfrm>
        </p:grpSpPr>
        <p:sp>
          <p:nvSpPr>
            <p:cNvPr id="11" name="Freeform 11"/>
            <p:cNvSpPr/>
            <p:nvPr/>
          </p:nvSpPr>
          <p:spPr>
            <a:xfrm>
              <a:off x="0" y="0"/>
              <a:ext cx="1081414" cy="625821"/>
            </a:xfrm>
            <a:custGeom>
              <a:avLst/>
              <a:gdLst/>
              <a:ahLst/>
              <a:cxnLst/>
              <a:rect l="l" t="t" r="r" b="b"/>
              <a:pathLst>
                <a:path w="1081414" h="625821">
                  <a:moveTo>
                    <a:pt x="540707" y="0"/>
                  </a:moveTo>
                  <a:lnTo>
                    <a:pt x="616833" y="34758"/>
                  </a:lnTo>
                  <a:lnTo>
                    <a:pt x="707794" y="15315"/>
                  </a:lnTo>
                  <a:lnTo>
                    <a:pt x="761635" y="61986"/>
                  </a:lnTo>
                  <a:lnTo>
                    <a:pt x="858526" y="59761"/>
                  </a:lnTo>
                  <a:lnTo>
                    <a:pt x="884811" y="113775"/>
                  </a:lnTo>
                  <a:lnTo>
                    <a:pt x="978147" y="128987"/>
                  </a:lnTo>
                  <a:lnTo>
                    <a:pt x="974303" y="185058"/>
                  </a:lnTo>
                  <a:lnTo>
                    <a:pt x="1054949" y="216216"/>
                  </a:lnTo>
                  <a:lnTo>
                    <a:pt x="1021351" y="268856"/>
                  </a:lnTo>
                  <a:lnTo>
                    <a:pt x="1081414" y="312911"/>
                  </a:lnTo>
                  <a:lnTo>
                    <a:pt x="1021351" y="356966"/>
                  </a:lnTo>
                  <a:lnTo>
                    <a:pt x="1054949" y="409605"/>
                  </a:lnTo>
                  <a:lnTo>
                    <a:pt x="974303" y="440763"/>
                  </a:lnTo>
                  <a:lnTo>
                    <a:pt x="978147" y="496835"/>
                  </a:lnTo>
                  <a:lnTo>
                    <a:pt x="884811" y="512046"/>
                  </a:lnTo>
                  <a:lnTo>
                    <a:pt x="858526" y="566060"/>
                  </a:lnTo>
                  <a:lnTo>
                    <a:pt x="761635" y="563836"/>
                  </a:lnTo>
                  <a:lnTo>
                    <a:pt x="707794" y="610506"/>
                  </a:lnTo>
                  <a:lnTo>
                    <a:pt x="616833" y="591063"/>
                  </a:lnTo>
                  <a:lnTo>
                    <a:pt x="540707" y="625821"/>
                  </a:lnTo>
                  <a:lnTo>
                    <a:pt x="464580" y="591063"/>
                  </a:lnTo>
                  <a:lnTo>
                    <a:pt x="373620" y="610506"/>
                  </a:lnTo>
                  <a:lnTo>
                    <a:pt x="319779" y="563836"/>
                  </a:lnTo>
                  <a:lnTo>
                    <a:pt x="222888" y="566060"/>
                  </a:lnTo>
                  <a:lnTo>
                    <a:pt x="196603" y="512046"/>
                  </a:lnTo>
                  <a:lnTo>
                    <a:pt x="103266" y="496835"/>
                  </a:lnTo>
                  <a:lnTo>
                    <a:pt x="107111" y="440763"/>
                  </a:lnTo>
                  <a:lnTo>
                    <a:pt x="26464" y="409605"/>
                  </a:lnTo>
                  <a:lnTo>
                    <a:pt x="60062" y="356966"/>
                  </a:lnTo>
                  <a:lnTo>
                    <a:pt x="0" y="312911"/>
                  </a:lnTo>
                  <a:lnTo>
                    <a:pt x="60062" y="268856"/>
                  </a:lnTo>
                  <a:lnTo>
                    <a:pt x="26464" y="216216"/>
                  </a:lnTo>
                  <a:lnTo>
                    <a:pt x="107111" y="185058"/>
                  </a:lnTo>
                  <a:lnTo>
                    <a:pt x="103266" y="128987"/>
                  </a:lnTo>
                  <a:lnTo>
                    <a:pt x="196603" y="113775"/>
                  </a:lnTo>
                  <a:lnTo>
                    <a:pt x="222888" y="59761"/>
                  </a:lnTo>
                  <a:lnTo>
                    <a:pt x="319779" y="61986"/>
                  </a:lnTo>
                  <a:lnTo>
                    <a:pt x="373620" y="15315"/>
                  </a:lnTo>
                  <a:lnTo>
                    <a:pt x="464580" y="34758"/>
                  </a:lnTo>
                  <a:lnTo>
                    <a:pt x="540707" y="0"/>
                  </a:lnTo>
                  <a:close/>
                </a:path>
              </a:pathLst>
            </a:custGeom>
            <a:solidFill>
              <a:srgbClr val="78B5EF"/>
            </a:solidFill>
          </p:spPr>
        </p:sp>
        <p:sp>
          <p:nvSpPr>
            <p:cNvPr id="12" name="TextBox 12"/>
            <p:cNvSpPr txBox="1"/>
            <p:nvPr/>
          </p:nvSpPr>
          <p:spPr>
            <a:xfrm>
              <a:off x="118280" y="-83951"/>
              <a:ext cx="844854" cy="641323"/>
            </a:xfrm>
            <a:prstGeom prst="rect">
              <a:avLst/>
            </a:prstGeom>
          </p:spPr>
          <p:txBody>
            <a:bodyPr lIns="50800" tIns="50800" rIns="50800" bIns="50800" rtlCol="0" anchor="ctr"/>
            <a:lstStyle/>
            <a:p>
              <a:pPr algn="ctr">
                <a:lnSpc>
                  <a:spcPts val="4600"/>
                </a:lnSpc>
              </a:pPr>
              <a:endParaRPr/>
            </a:p>
          </p:txBody>
        </p:sp>
      </p:grpSp>
      <p:sp>
        <p:nvSpPr>
          <p:cNvPr id="13" name="Freeform 13"/>
          <p:cNvSpPr/>
          <p:nvPr/>
        </p:nvSpPr>
        <p:spPr>
          <a:xfrm flipH="1">
            <a:off x="13059798" y="5769085"/>
            <a:ext cx="1369731" cy="3476868"/>
          </a:xfrm>
          <a:custGeom>
            <a:avLst/>
            <a:gdLst/>
            <a:ahLst/>
            <a:cxnLst/>
            <a:rect l="l" t="t" r="r" b="b"/>
            <a:pathLst>
              <a:path w="1062025" h="4635824">
                <a:moveTo>
                  <a:pt x="0" y="0"/>
                </a:moveTo>
                <a:lnTo>
                  <a:pt x="1062025" y="0"/>
                </a:lnTo>
                <a:lnTo>
                  <a:pt x="1062025" y="4635824"/>
                </a:lnTo>
                <a:lnTo>
                  <a:pt x="0" y="4635824"/>
                </a:lnTo>
                <a:lnTo>
                  <a:pt x="0" y="0"/>
                </a:lnTo>
                <a:close/>
              </a:path>
            </a:pathLst>
          </a:custGeom>
          <a:blipFill>
            <a:blip r:embed="rId10">
              <a:alphaModFix amt="4000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10774503" y="5759023"/>
            <a:ext cx="6411750" cy="3521119"/>
          </a:xfrm>
          <a:prstGeom prst="rect">
            <a:avLst/>
          </a:prstGeom>
        </p:spPr>
        <p:txBody>
          <a:bodyPr lIns="0" tIns="0" rIns="0" bIns="0" rtlCol="0" anchor="t">
            <a:spAutoFit/>
          </a:bodyPr>
          <a:lstStyle/>
          <a:p>
            <a:pPr algn="ctr">
              <a:lnSpc>
                <a:spcPts val="4806"/>
              </a:lnSpc>
            </a:pPr>
            <a:r>
              <a:rPr lang="en-US" sz="2670" spc="160" dirty="0">
                <a:solidFill>
                  <a:srgbClr val="FFFFFF"/>
                </a:solidFill>
                <a:latin typeface="DM Sans"/>
                <a:ea typeface="DM Sans"/>
                <a:cs typeface="DM Sans"/>
                <a:sym typeface="DM Sans"/>
              </a:rPr>
              <a:t>Pre-assessment not always completely accurate! </a:t>
            </a:r>
          </a:p>
          <a:p>
            <a:pPr algn="ctr">
              <a:lnSpc>
                <a:spcPts val="4806"/>
              </a:lnSpc>
            </a:pPr>
            <a:r>
              <a:rPr lang="en-US" sz="2670" spc="160" dirty="0">
                <a:solidFill>
                  <a:srgbClr val="FFFFFF"/>
                </a:solidFill>
                <a:latin typeface="DM Sans"/>
                <a:ea typeface="DM Sans"/>
                <a:cs typeface="DM Sans"/>
                <a:sym typeface="DM Sans"/>
              </a:rPr>
              <a:t>Surface level data (Heritage, 2010) and over-emphasis on measurable skills may overlook true depth of understanding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537527"/>
            <a:ext cx="8069554"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Assessment for Learning</a:t>
            </a:r>
          </a:p>
        </p:txBody>
      </p:sp>
      <p:sp>
        <p:nvSpPr>
          <p:cNvPr id="7" name="TextBox 7"/>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Formative assessment  </a:t>
            </a:r>
          </a:p>
        </p:txBody>
      </p:sp>
      <p:sp>
        <p:nvSpPr>
          <p:cNvPr id="8" name="TextBox 8"/>
          <p:cNvSpPr txBox="1"/>
          <p:nvPr/>
        </p:nvSpPr>
        <p:spPr>
          <a:xfrm>
            <a:off x="2200602" y="3313552"/>
            <a:ext cx="12228927" cy="2508301"/>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Bloom’s taxonomy (revised, Anderson and Krathwohl, 2001) expresses how all abilities can achieve mastery through on-going review and targeted interventions.</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On-going assessment greater supports the ZPD as it allows teaching to meet the learners where they are.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1859889" y="589658"/>
            <a:ext cx="6782020" cy="9107684"/>
          </a:xfrm>
          <a:custGeom>
            <a:avLst/>
            <a:gdLst/>
            <a:ahLst/>
            <a:cxnLst/>
            <a:rect l="l" t="t" r="r" b="b"/>
            <a:pathLst>
              <a:path w="6782020" h="9107684">
                <a:moveTo>
                  <a:pt x="0" y="0"/>
                </a:moveTo>
                <a:lnTo>
                  <a:pt x="6782020" y="0"/>
                </a:lnTo>
                <a:lnTo>
                  <a:pt x="6782020" y="9107684"/>
                </a:lnTo>
                <a:lnTo>
                  <a:pt x="0" y="9107684"/>
                </a:lnTo>
                <a:lnTo>
                  <a:pt x="0" y="0"/>
                </a:lnTo>
                <a:close/>
              </a:path>
            </a:pathLst>
          </a:custGeom>
          <a:blipFill>
            <a:blip r:embed="rId8"/>
            <a:stretch>
              <a:fillRect l="-4887" t="-9423" r="-9039" b="-3690"/>
            </a:stretch>
          </a:blipFill>
          <a:ln w="38100" cap="rnd">
            <a:solidFill>
              <a:srgbClr val="000000"/>
            </a:solidFill>
            <a:prstDash val="solid"/>
            <a:round/>
          </a:ln>
        </p:spPr>
      </p:sp>
      <p:sp>
        <p:nvSpPr>
          <p:cNvPr id="6" name="Freeform 6"/>
          <p:cNvSpPr/>
          <p:nvPr/>
        </p:nvSpPr>
        <p:spPr>
          <a:xfrm>
            <a:off x="9445307" y="589658"/>
            <a:ext cx="6982804" cy="9107684"/>
          </a:xfrm>
          <a:custGeom>
            <a:avLst/>
            <a:gdLst/>
            <a:ahLst/>
            <a:cxnLst/>
            <a:rect l="l" t="t" r="r" b="b"/>
            <a:pathLst>
              <a:path w="6982804" h="9107684">
                <a:moveTo>
                  <a:pt x="0" y="0"/>
                </a:moveTo>
                <a:lnTo>
                  <a:pt x="6982804" y="0"/>
                </a:lnTo>
                <a:lnTo>
                  <a:pt x="6982804" y="9107684"/>
                </a:lnTo>
                <a:lnTo>
                  <a:pt x="0" y="9107684"/>
                </a:lnTo>
                <a:lnTo>
                  <a:pt x="0" y="0"/>
                </a:lnTo>
                <a:close/>
              </a:path>
            </a:pathLst>
          </a:custGeom>
          <a:blipFill>
            <a:blip r:embed="rId9"/>
            <a:stretch>
              <a:fillRect t="-6260" r="-5987" b="-2086"/>
            </a:stretch>
          </a:blipFill>
          <a:ln w="38100" cap="rnd">
            <a:solidFill>
              <a:srgbClr val="000000"/>
            </a:solidFill>
            <a:prstDash val="solid"/>
            <a:round/>
          </a:ln>
        </p:spPr>
      </p:sp>
      <p:grpSp>
        <p:nvGrpSpPr>
          <p:cNvPr id="7" name="Group 7"/>
          <p:cNvGrpSpPr/>
          <p:nvPr/>
        </p:nvGrpSpPr>
        <p:grpSpPr>
          <a:xfrm>
            <a:off x="1972649" y="8556110"/>
            <a:ext cx="877252" cy="979170"/>
            <a:chOff x="0" y="0"/>
            <a:chExt cx="1169670" cy="1305560"/>
          </a:xfrm>
        </p:grpSpPr>
        <p:sp>
          <p:nvSpPr>
            <p:cNvPr id="8" name="Freeform 8"/>
            <p:cNvSpPr/>
            <p:nvPr/>
          </p:nvSpPr>
          <p:spPr>
            <a:xfrm>
              <a:off x="48260" y="50800"/>
              <a:ext cx="1071880" cy="1205230"/>
            </a:xfrm>
            <a:custGeom>
              <a:avLst/>
              <a:gdLst/>
              <a:ahLst/>
              <a:cxnLst/>
              <a:rect l="l" t="t" r="r" b="b"/>
              <a:pathLst>
                <a:path w="1071880" h="1205230">
                  <a:moveTo>
                    <a:pt x="85090" y="358140"/>
                  </a:moveTo>
                  <a:cubicBezTo>
                    <a:pt x="392430" y="0"/>
                    <a:pt x="411480" y="0"/>
                    <a:pt x="426720" y="2540"/>
                  </a:cubicBezTo>
                  <a:cubicBezTo>
                    <a:pt x="438150" y="5080"/>
                    <a:pt x="445770" y="10160"/>
                    <a:pt x="453390" y="17780"/>
                  </a:cubicBezTo>
                  <a:cubicBezTo>
                    <a:pt x="461010" y="27940"/>
                    <a:pt x="471170" y="45720"/>
                    <a:pt x="472440" y="59690"/>
                  </a:cubicBezTo>
                  <a:cubicBezTo>
                    <a:pt x="472440" y="73660"/>
                    <a:pt x="468630" y="82550"/>
                    <a:pt x="458470" y="102870"/>
                  </a:cubicBezTo>
                  <a:cubicBezTo>
                    <a:pt x="433070" y="153670"/>
                    <a:pt x="318770" y="276860"/>
                    <a:pt x="261620" y="361950"/>
                  </a:cubicBezTo>
                  <a:cubicBezTo>
                    <a:pt x="209550" y="438150"/>
                    <a:pt x="166370" y="581660"/>
                    <a:pt x="124460" y="589280"/>
                  </a:cubicBezTo>
                  <a:cubicBezTo>
                    <a:pt x="99060" y="593090"/>
                    <a:pt x="55880" y="557530"/>
                    <a:pt x="54610" y="529590"/>
                  </a:cubicBezTo>
                  <a:cubicBezTo>
                    <a:pt x="50800" y="467360"/>
                    <a:pt x="275590" y="261620"/>
                    <a:pt x="340360" y="219710"/>
                  </a:cubicBezTo>
                  <a:cubicBezTo>
                    <a:pt x="365760" y="201930"/>
                    <a:pt x="383540" y="194310"/>
                    <a:pt x="402590" y="196850"/>
                  </a:cubicBezTo>
                  <a:cubicBezTo>
                    <a:pt x="420370" y="198120"/>
                    <a:pt x="443230" y="213360"/>
                    <a:pt x="450850" y="228600"/>
                  </a:cubicBezTo>
                  <a:cubicBezTo>
                    <a:pt x="459740" y="245110"/>
                    <a:pt x="459740" y="261620"/>
                    <a:pt x="452120" y="288290"/>
                  </a:cubicBezTo>
                  <a:cubicBezTo>
                    <a:pt x="430530" y="367030"/>
                    <a:pt x="243840" y="656590"/>
                    <a:pt x="193040" y="711200"/>
                  </a:cubicBezTo>
                  <a:cubicBezTo>
                    <a:pt x="176530" y="727710"/>
                    <a:pt x="170180" y="734060"/>
                    <a:pt x="156210" y="736600"/>
                  </a:cubicBezTo>
                  <a:cubicBezTo>
                    <a:pt x="139700" y="740410"/>
                    <a:pt x="110490" y="731520"/>
                    <a:pt x="97790" y="722630"/>
                  </a:cubicBezTo>
                  <a:cubicBezTo>
                    <a:pt x="88900" y="717550"/>
                    <a:pt x="83820" y="708660"/>
                    <a:pt x="81280" y="698500"/>
                  </a:cubicBezTo>
                  <a:cubicBezTo>
                    <a:pt x="77470" y="685800"/>
                    <a:pt x="73660" y="665480"/>
                    <a:pt x="81280" y="652780"/>
                  </a:cubicBezTo>
                  <a:cubicBezTo>
                    <a:pt x="88900" y="638810"/>
                    <a:pt x="113030" y="642620"/>
                    <a:pt x="137160" y="623570"/>
                  </a:cubicBezTo>
                  <a:cubicBezTo>
                    <a:pt x="207010" y="567690"/>
                    <a:pt x="401320" y="284480"/>
                    <a:pt x="471170" y="224790"/>
                  </a:cubicBezTo>
                  <a:cubicBezTo>
                    <a:pt x="496570" y="203200"/>
                    <a:pt x="511810" y="193040"/>
                    <a:pt x="530860" y="190500"/>
                  </a:cubicBezTo>
                  <a:cubicBezTo>
                    <a:pt x="546100" y="187960"/>
                    <a:pt x="563880" y="194310"/>
                    <a:pt x="575310" y="201930"/>
                  </a:cubicBezTo>
                  <a:cubicBezTo>
                    <a:pt x="584200" y="207010"/>
                    <a:pt x="590550" y="214630"/>
                    <a:pt x="594360" y="224790"/>
                  </a:cubicBezTo>
                  <a:cubicBezTo>
                    <a:pt x="599440" y="236220"/>
                    <a:pt x="603250" y="251460"/>
                    <a:pt x="599440" y="269240"/>
                  </a:cubicBezTo>
                  <a:cubicBezTo>
                    <a:pt x="594360" y="295910"/>
                    <a:pt x="572770" y="325120"/>
                    <a:pt x="547370" y="368300"/>
                  </a:cubicBezTo>
                  <a:cubicBezTo>
                    <a:pt x="495300" y="455930"/>
                    <a:pt x="339090" y="709930"/>
                    <a:pt x="288290" y="763270"/>
                  </a:cubicBezTo>
                  <a:cubicBezTo>
                    <a:pt x="273050" y="779780"/>
                    <a:pt x="265430" y="786130"/>
                    <a:pt x="252730" y="789940"/>
                  </a:cubicBezTo>
                  <a:cubicBezTo>
                    <a:pt x="238760" y="793750"/>
                    <a:pt x="219710" y="791210"/>
                    <a:pt x="207010" y="786130"/>
                  </a:cubicBezTo>
                  <a:cubicBezTo>
                    <a:pt x="198120" y="782320"/>
                    <a:pt x="189230" y="774700"/>
                    <a:pt x="184150" y="767080"/>
                  </a:cubicBezTo>
                  <a:cubicBezTo>
                    <a:pt x="177800" y="759460"/>
                    <a:pt x="172720" y="749300"/>
                    <a:pt x="171450" y="739140"/>
                  </a:cubicBezTo>
                  <a:cubicBezTo>
                    <a:pt x="170180" y="726440"/>
                    <a:pt x="171450" y="704850"/>
                    <a:pt x="181610" y="694690"/>
                  </a:cubicBezTo>
                  <a:cubicBezTo>
                    <a:pt x="191770" y="681990"/>
                    <a:pt x="224790" y="688340"/>
                    <a:pt x="241300" y="674370"/>
                  </a:cubicBezTo>
                  <a:cubicBezTo>
                    <a:pt x="262890" y="657860"/>
                    <a:pt x="265430" y="628650"/>
                    <a:pt x="292100" y="593090"/>
                  </a:cubicBezTo>
                  <a:cubicBezTo>
                    <a:pt x="350520" y="513080"/>
                    <a:pt x="538480" y="290830"/>
                    <a:pt x="604520" y="234950"/>
                  </a:cubicBezTo>
                  <a:cubicBezTo>
                    <a:pt x="631190" y="213360"/>
                    <a:pt x="645160" y="201930"/>
                    <a:pt x="665480" y="199390"/>
                  </a:cubicBezTo>
                  <a:cubicBezTo>
                    <a:pt x="684530" y="196850"/>
                    <a:pt x="709930" y="207010"/>
                    <a:pt x="721360" y="217170"/>
                  </a:cubicBezTo>
                  <a:cubicBezTo>
                    <a:pt x="732790" y="227330"/>
                    <a:pt x="737870" y="246380"/>
                    <a:pt x="740410" y="259080"/>
                  </a:cubicBezTo>
                  <a:cubicBezTo>
                    <a:pt x="740410" y="269240"/>
                    <a:pt x="740410" y="274320"/>
                    <a:pt x="734060" y="288290"/>
                  </a:cubicBezTo>
                  <a:cubicBezTo>
                    <a:pt x="706120" y="355600"/>
                    <a:pt x="481330" y="775970"/>
                    <a:pt x="403860" y="795020"/>
                  </a:cubicBezTo>
                  <a:cubicBezTo>
                    <a:pt x="375920" y="801370"/>
                    <a:pt x="336550" y="777240"/>
                    <a:pt x="332740" y="751840"/>
                  </a:cubicBezTo>
                  <a:cubicBezTo>
                    <a:pt x="321310" y="695960"/>
                    <a:pt x="542290" y="478790"/>
                    <a:pt x="599440" y="414020"/>
                  </a:cubicBezTo>
                  <a:cubicBezTo>
                    <a:pt x="623570" y="387350"/>
                    <a:pt x="631190" y="372110"/>
                    <a:pt x="654050" y="358140"/>
                  </a:cubicBezTo>
                  <a:cubicBezTo>
                    <a:pt x="680720" y="342900"/>
                    <a:pt x="725170" y="321310"/>
                    <a:pt x="749300" y="328930"/>
                  </a:cubicBezTo>
                  <a:cubicBezTo>
                    <a:pt x="769620" y="335280"/>
                    <a:pt x="792480" y="365760"/>
                    <a:pt x="796290" y="386080"/>
                  </a:cubicBezTo>
                  <a:cubicBezTo>
                    <a:pt x="800100" y="405130"/>
                    <a:pt x="791210" y="419100"/>
                    <a:pt x="779780" y="447040"/>
                  </a:cubicBezTo>
                  <a:cubicBezTo>
                    <a:pt x="746760" y="525780"/>
                    <a:pt x="579120" y="868680"/>
                    <a:pt x="535940" y="868680"/>
                  </a:cubicBezTo>
                  <a:cubicBezTo>
                    <a:pt x="520700" y="868680"/>
                    <a:pt x="506730" y="830580"/>
                    <a:pt x="504190" y="810260"/>
                  </a:cubicBezTo>
                  <a:cubicBezTo>
                    <a:pt x="501650" y="787400"/>
                    <a:pt x="508000" y="765810"/>
                    <a:pt x="524510" y="734060"/>
                  </a:cubicBezTo>
                  <a:cubicBezTo>
                    <a:pt x="562610" y="659130"/>
                    <a:pt x="756920" y="435610"/>
                    <a:pt x="802640" y="400050"/>
                  </a:cubicBezTo>
                  <a:cubicBezTo>
                    <a:pt x="815340" y="389890"/>
                    <a:pt x="820420" y="388620"/>
                    <a:pt x="830580" y="386080"/>
                  </a:cubicBezTo>
                  <a:cubicBezTo>
                    <a:pt x="843280" y="384810"/>
                    <a:pt x="863600" y="387350"/>
                    <a:pt x="875030" y="393700"/>
                  </a:cubicBezTo>
                  <a:cubicBezTo>
                    <a:pt x="887730" y="401320"/>
                    <a:pt x="899160" y="415290"/>
                    <a:pt x="902970" y="429260"/>
                  </a:cubicBezTo>
                  <a:cubicBezTo>
                    <a:pt x="908050" y="441960"/>
                    <a:pt x="908050" y="452120"/>
                    <a:pt x="901700" y="473710"/>
                  </a:cubicBezTo>
                  <a:cubicBezTo>
                    <a:pt x="878840" y="551180"/>
                    <a:pt x="673100" y="895350"/>
                    <a:pt x="619760" y="956310"/>
                  </a:cubicBezTo>
                  <a:cubicBezTo>
                    <a:pt x="604520" y="972820"/>
                    <a:pt x="596900" y="979170"/>
                    <a:pt x="582930" y="982980"/>
                  </a:cubicBezTo>
                  <a:cubicBezTo>
                    <a:pt x="570230" y="986790"/>
                    <a:pt x="551180" y="985520"/>
                    <a:pt x="538480" y="979170"/>
                  </a:cubicBezTo>
                  <a:cubicBezTo>
                    <a:pt x="525780" y="974090"/>
                    <a:pt x="513080" y="958850"/>
                    <a:pt x="508000" y="947420"/>
                  </a:cubicBezTo>
                  <a:cubicBezTo>
                    <a:pt x="502920" y="937260"/>
                    <a:pt x="501650" y="927100"/>
                    <a:pt x="502920" y="916940"/>
                  </a:cubicBezTo>
                  <a:cubicBezTo>
                    <a:pt x="502920" y="906780"/>
                    <a:pt x="504190" y="896620"/>
                    <a:pt x="511810" y="887730"/>
                  </a:cubicBezTo>
                  <a:cubicBezTo>
                    <a:pt x="524510" y="876300"/>
                    <a:pt x="558800" y="881380"/>
                    <a:pt x="580390" y="863600"/>
                  </a:cubicBezTo>
                  <a:cubicBezTo>
                    <a:pt x="614680" y="835660"/>
                    <a:pt x="637540" y="765810"/>
                    <a:pt x="675640" y="712470"/>
                  </a:cubicBezTo>
                  <a:cubicBezTo>
                    <a:pt x="723900" y="646430"/>
                    <a:pt x="817880" y="530860"/>
                    <a:pt x="854710" y="499110"/>
                  </a:cubicBezTo>
                  <a:cubicBezTo>
                    <a:pt x="868680" y="487680"/>
                    <a:pt x="875030" y="482600"/>
                    <a:pt x="886460" y="480060"/>
                  </a:cubicBezTo>
                  <a:cubicBezTo>
                    <a:pt x="900430" y="476250"/>
                    <a:pt x="919480" y="478790"/>
                    <a:pt x="930910" y="485140"/>
                  </a:cubicBezTo>
                  <a:cubicBezTo>
                    <a:pt x="943610" y="491490"/>
                    <a:pt x="956310" y="504190"/>
                    <a:pt x="961390" y="518160"/>
                  </a:cubicBezTo>
                  <a:cubicBezTo>
                    <a:pt x="966470" y="530860"/>
                    <a:pt x="967740" y="541020"/>
                    <a:pt x="962660" y="562610"/>
                  </a:cubicBezTo>
                  <a:cubicBezTo>
                    <a:pt x="942340" y="642620"/>
                    <a:pt x="716280" y="972820"/>
                    <a:pt x="665480" y="1076960"/>
                  </a:cubicBezTo>
                  <a:cubicBezTo>
                    <a:pt x="643890" y="1121410"/>
                    <a:pt x="643890" y="1153160"/>
                    <a:pt x="627380" y="1173480"/>
                  </a:cubicBezTo>
                  <a:cubicBezTo>
                    <a:pt x="617220" y="1187450"/>
                    <a:pt x="604520" y="1196340"/>
                    <a:pt x="590550" y="1201420"/>
                  </a:cubicBezTo>
                  <a:cubicBezTo>
                    <a:pt x="577850" y="1205230"/>
                    <a:pt x="558800" y="1202690"/>
                    <a:pt x="546100" y="1196340"/>
                  </a:cubicBezTo>
                  <a:cubicBezTo>
                    <a:pt x="533400" y="1191260"/>
                    <a:pt x="520700" y="1176020"/>
                    <a:pt x="515620" y="1164590"/>
                  </a:cubicBezTo>
                  <a:cubicBezTo>
                    <a:pt x="510540" y="1154430"/>
                    <a:pt x="506730" y="1149350"/>
                    <a:pt x="510540" y="1134110"/>
                  </a:cubicBezTo>
                  <a:cubicBezTo>
                    <a:pt x="524510" y="1075690"/>
                    <a:pt x="718820" y="830580"/>
                    <a:pt x="796290" y="731520"/>
                  </a:cubicBezTo>
                  <a:cubicBezTo>
                    <a:pt x="844550" y="669290"/>
                    <a:pt x="882650" y="619760"/>
                    <a:pt x="919480" y="584200"/>
                  </a:cubicBezTo>
                  <a:cubicBezTo>
                    <a:pt x="944880" y="560070"/>
                    <a:pt x="965200" y="535940"/>
                    <a:pt x="988060" y="530860"/>
                  </a:cubicBezTo>
                  <a:cubicBezTo>
                    <a:pt x="1007110" y="525780"/>
                    <a:pt x="1032510" y="532130"/>
                    <a:pt x="1046480" y="542290"/>
                  </a:cubicBezTo>
                  <a:cubicBezTo>
                    <a:pt x="1057910" y="549910"/>
                    <a:pt x="1065530" y="567690"/>
                    <a:pt x="1069340" y="580390"/>
                  </a:cubicBezTo>
                  <a:cubicBezTo>
                    <a:pt x="1071880" y="591820"/>
                    <a:pt x="1070610" y="599440"/>
                    <a:pt x="1066800" y="610870"/>
                  </a:cubicBezTo>
                  <a:cubicBezTo>
                    <a:pt x="1060450" y="633730"/>
                    <a:pt x="1041400" y="661670"/>
                    <a:pt x="1018540" y="698500"/>
                  </a:cubicBezTo>
                  <a:cubicBezTo>
                    <a:pt x="974090" y="770890"/>
                    <a:pt x="862330" y="994410"/>
                    <a:pt x="807720" y="1003300"/>
                  </a:cubicBezTo>
                  <a:cubicBezTo>
                    <a:pt x="782320" y="1007110"/>
                    <a:pt x="740410" y="961390"/>
                    <a:pt x="741680" y="951230"/>
                  </a:cubicBezTo>
                  <a:cubicBezTo>
                    <a:pt x="742950" y="943610"/>
                    <a:pt x="767080" y="938530"/>
                    <a:pt x="779780" y="938530"/>
                  </a:cubicBezTo>
                  <a:cubicBezTo>
                    <a:pt x="792480" y="938530"/>
                    <a:pt x="808990" y="943610"/>
                    <a:pt x="819150" y="951230"/>
                  </a:cubicBezTo>
                  <a:cubicBezTo>
                    <a:pt x="828040" y="960120"/>
                    <a:pt x="838200" y="972820"/>
                    <a:pt x="840740" y="985520"/>
                  </a:cubicBezTo>
                  <a:cubicBezTo>
                    <a:pt x="844550" y="998220"/>
                    <a:pt x="843280" y="1014730"/>
                    <a:pt x="838200" y="1026160"/>
                  </a:cubicBezTo>
                  <a:cubicBezTo>
                    <a:pt x="833120" y="1037590"/>
                    <a:pt x="824230" y="1050290"/>
                    <a:pt x="811530" y="1056640"/>
                  </a:cubicBezTo>
                  <a:cubicBezTo>
                    <a:pt x="796290" y="1064260"/>
                    <a:pt x="767080" y="1065530"/>
                    <a:pt x="751840" y="1059180"/>
                  </a:cubicBezTo>
                  <a:cubicBezTo>
                    <a:pt x="739140" y="1054100"/>
                    <a:pt x="728980" y="1042670"/>
                    <a:pt x="722630" y="1031240"/>
                  </a:cubicBezTo>
                  <a:cubicBezTo>
                    <a:pt x="717550" y="1019810"/>
                    <a:pt x="713740" y="1004570"/>
                    <a:pt x="717550" y="990600"/>
                  </a:cubicBezTo>
                  <a:cubicBezTo>
                    <a:pt x="721360" y="975360"/>
                    <a:pt x="737870" y="951230"/>
                    <a:pt x="753110" y="943610"/>
                  </a:cubicBezTo>
                  <a:cubicBezTo>
                    <a:pt x="769620" y="937260"/>
                    <a:pt x="798830" y="939800"/>
                    <a:pt x="812800" y="947420"/>
                  </a:cubicBezTo>
                  <a:cubicBezTo>
                    <a:pt x="825500" y="953770"/>
                    <a:pt x="834390" y="966470"/>
                    <a:pt x="838200" y="979170"/>
                  </a:cubicBezTo>
                  <a:cubicBezTo>
                    <a:pt x="843280" y="994410"/>
                    <a:pt x="836930" y="1026160"/>
                    <a:pt x="831850" y="1038860"/>
                  </a:cubicBezTo>
                  <a:cubicBezTo>
                    <a:pt x="828040" y="1045210"/>
                    <a:pt x="825500" y="1049020"/>
                    <a:pt x="816610" y="1052830"/>
                  </a:cubicBezTo>
                  <a:cubicBezTo>
                    <a:pt x="797560" y="1062990"/>
                    <a:pt x="723900" y="1082040"/>
                    <a:pt x="703580" y="1065530"/>
                  </a:cubicBezTo>
                  <a:cubicBezTo>
                    <a:pt x="683260" y="1050290"/>
                    <a:pt x="679450" y="1003300"/>
                    <a:pt x="689610" y="957580"/>
                  </a:cubicBezTo>
                  <a:cubicBezTo>
                    <a:pt x="712470" y="861060"/>
                    <a:pt x="915670" y="589280"/>
                    <a:pt x="962660" y="546100"/>
                  </a:cubicBezTo>
                  <a:cubicBezTo>
                    <a:pt x="974090" y="534670"/>
                    <a:pt x="979170" y="533400"/>
                    <a:pt x="988060" y="530860"/>
                  </a:cubicBezTo>
                  <a:cubicBezTo>
                    <a:pt x="998220" y="527050"/>
                    <a:pt x="1008380" y="525780"/>
                    <a:pt x="1018540" y="529590"/>
                  </a:cubicBezTo>
                  <a:cubicBezTo>
                    <a:pt x="1031240" y="532130"/>
                    <a:pt x="1049020" y="542290"/>
                    <a:pt x="1056640" y="552450"/>
                  </a:cubicBezTo>
                  <a:cubicBezTo>
                    <a:pt x="1065530" y="563880"/>
                    <a:pt x="1069340" y="582930"/>
                    <a:pt x="1069340" y="595630"/>
                  </a:cubicBezTo>
                  <a:cubicBezTo>
                    <a:pt x="1069340" y="607060"/>
                    <a:pt x="1066800" y="612140"/>
                    <a:pt x="1060450" y="624840"/>
                  </a:cubicBezTo>
                  <a:cubicBezTo>
                    <a:pt x="1040130" y="660400"/>
                    <a:pt x="955040" y="734060"/>
                    <a:pt x="901700" y="802640"/>
                  </a:cubicBezTo>
                  <a:cubicBezTo>
                    <a:pt x="836930" y="883920"/>
                    <a:pt x="758190" y="1014730"/>
                    <a:pt x="703580" y="1084580"/>
                  </a:cubicBezTo>
                  <a:cubicBezTo>
                    <a:pt x="670560" y="1127760"/>
                    <a:pt x="642620" y="1167130"/>
                    <a:pt x="617220" y="1186180"/>
                  </a:cubicBezTo>
                  <a:cubicBezTo>
                    <a:pt x="601980" y="1196340"/>
                    <a:pt x="590550" y="1202690"/>
                    <a:pt x="576580" y="1202690"/>
                  </a:cubicBezTo>
                  <a:cubicBezTo>
                    <a:pt x="561340" y="1203960"/>
                    <a:pt x="543560" y="1196340"/>
                    <a:pt x="533400" y="1188720"/>
                  </a:cubicBezTo>
                  <a:cubicBezTo>
                    <a:pt x="524510" y="1182370"/>
                    <a:pt x="518160" y="1174750"/>
                    <a:pt x="515620" y="1164590"/>
                  </a:cubicBezTo>
                  <a:cubicBezTo>
                    <a:pt x="510540" y="1148080"/>
                    <a:pt x="506730" y="1129030"/>
                    <a:pt x="515620" y="1097280"/>
                  </a:cubicBezTo>
                  <a:cubicBezTo>
                    <a:pt x="543560" y="994410"/>
                    <a:pt x="792480" y="552450"/>
                    <a:pt x="859790" y="494030"/>
                  </a:cubicBezTo>
                  <a:cubicBezTo>
                    <a:pt x="877570" y="480060"/>
                    <a:pt x="889000" y="478790"/>
                    <a:pt x="901700" y="477520"/>
                  </a:cubicBezTo>
                  <a:cubicBezTo>
                    <a:pt x="911860" y="477520"/>
                    <a:pt x="922020" y="478790"/>
                    <a:pt x="930910" y="485140"/>
                  </a:cubicBezTo>
                  <a:cubicBezTo>
                    <a:pt x="942340" y="491490"/>
                    <a:pt x="957580" y="504190"/>
                    <a:pt x="961390" y="518160"/>
                  </a:cubicBezTo>
                  <a:cubicBezTo>
                    <a:pt x="966470" y="533400"/>
                    <a:pt x="966470" y="551180"/>
                    <a:pt x="956310" y="576580"/>
                  </a:cubicBezTo>
                  <a:cubicBezTo>
                    <a:pt x="928370" y="642620"/>
                    <a:pt x="774700" y="817880"/>
                    <a:pt x="704850" y="887730"/>
                  </a:cubicBezTo>
                  <a:cubicBezTo>
                    <a:pt x="664210" y="929640"/>
                    <a:pt x="623570" y="963930"/>
                    <a:pt x="598170" y="977900"/>
                  </a:cubicBezTo>
                  <a:cubicBezTo>
                    <a:pt x="585470" y="984250"/>
                    <a:pt x="579120" y="985520"/>
                    <a:pt x="568960" y="985520"/>
                  </a:cubicBezTo>
                  <a:cubicBezTo>
                    <a:pt x="554990" y="985520"/>
                    <a:pt x="535940" y="981710"/>
                    <a:pt x="525780" y="971550"/>
                  </a:cubicBezTo>
                  <a:cubicBezTo>
                    <a:pt x="513080" y="960120"/>
                    <a:pt x="502920" y="937260"/>
                    <a:pt x="502920" y="916940"/>
                  </a:cubicBezTo>
                  <a:cubicBezTo>
                    <a:pt x="502920" y="891540"/>
                    <a:pt x="520700" y="869950"/>
                    <a:pt x="539750" y="831850"/>
                  </a:cubicBezTo>
                  <a:cubicBezTo>
                    <a:pt x="585470" y="742950"/>
                    <a:pt x="740410" y="463550"/>
                    <a:pt x="792480" y="410210"/>
                  </a:cubicBezTo>
                  <a:cubicBezTo>
                    <a:pt x="807720" y="394970"/>
                    <a:pt x="816610" y="389890"/>
                    <a:pt x="830580" y="386080"/>
                  </a:cubicBezTo>
                  <a:cubicBezTo>
                    <a:pt x="844550" y="383540"/>
                    <a:pt x="863600" y="387350"/>
                    <a:pt x="875030" y="393700"/>
                  </a:cubicBezTo>
                  <a:cubicBezTo>
                    <a:pt x="887730" y="401320"/>
                    <a:pt x="899160" y="415290"/>
                    <a:pt x="902970" y="429260"/>
                  </a:cubicBezTo>
                  <a:cubicBezTo>
                    <a:pt x="908050" y="445770"/>
                    <a:pt x="905510" y="461010"/>
                    <a:pt x="894080" y="487680"/>
                  </a:cubicBezTo>
                  <a:cubicBezTo>
                    <a:pt x="857250" y="565150"/>
                    <a:pt x="632460" y="850900"/>
                    <a:pt x="544830" y="895350"/>
                  </a:cubicBezTo>
                  <a:cubicBezTo>
                    <a:pt x="506730" y="913130"/>
                    <a:pt x="468630" y="914400"/>
                    <a:pt x="447040" y="900430"/>
                  </a:cubicBezTo>
                  <a:cubicBezTo>
                    <a:pt x="427990" y="886460"/>
                    <a:pt x="416560" y="852170"/>
                    <a:pt x="419100" y="817880"/>
                  </a:cubicBezTo>
                  <a:cubicBezTo>
                    <a:pt x="424180" y="755650"/>
                    <a:pt x="511810" y="635000"/>
                    <a:pt x="557530" y="560070"/>
                  </a:cubicBezTo>
                  <a:cubicBezTo>
                    <a:pt x="595630" y="496570"/>
                    <a:pt x="641350" y="393700"/>
                    <a:pt x="671830" y="393700"/>
                  </a:cubicBezTo>
                  <a:cubicBezTo>
                    <a:pt x="692150" y="393700"/>
                    <a:pt x="723900" y="435610"/>
                    <a:pt x="722630" y="468630"/>
                  </a:cubicBezTo>
                  <a:cubicBezTo>
                    <a:pt x="718820" y="546100"/>
                    <a:pt x="496570" y="789940"/>
                    <a:pt x="410210" y="833120"/>
                  </a:cubicBezTo>
                  <a:cubicBezTo>
                    <a:pt x="368300" y="854710"/>
                    <a:pt x="317500" y="857250"/>
                    <a:pt x="297180" y="840740"/>
                  </a:cubicBezTo>
                  <a:cubicBezTo>
                    <a:pt x="278130" y="826770"/>
                    <a:pt x="275590" y="786130"/>
                    <a:pt x="281940" y="751840"/>
                  </a:cubicBezTo>
                  <a:cubicBezTo>
                    <a:pt x="292100" y="698500"/>
                    <a:pt x="349250" y="633730"/>
                    <a:pt x="394970" y="561340"/>
                  </a:cubicBezTo>
                  <a:cubicBezTo>
                    <a:pt x="459740" y="461010"/>
                    <a:pt x="584200" y="250190"/>
                    <a:pt x="637540" y="212090"/>
                  </a:cubicBezTo>
                  <a:cubicBezTo>
                    <a:pt x="655320" y="199390"/>
                    <a:pt x="666750" y="198120"/>
                    <a:pt x="680720" y="198120"/>
                  </a:cubicBezTo>
                  <a:cubicBezTo>
                    <a:pt x="694690" y="199390"/>
                    <a:pt x="712470" y="207010"/>
                    <a:pt x="721360" y="217170"/>
                  </a:cubicBezTo>
                  <a:cubicBezTo>
                    <a:pt x="731520" y="227330"/>
                    <a:pt x="739140" y="245110"/>
                    <a:pt x="740410" y="259080"/>
                  </a:cubicBezTo>
                  <a:cubicBezTo>
                    <a:pt x="740410" y="273050"/>
                    <a:pt x="735330" y="287020"/>
                    <a:pt x="726440" y="302260"/>
                  </a:cubicBezTo>
                  <a:cubicBezTo>
                    <a:pt x="711200" y="325120"/>
                    <a:pt x="678180" y="340360"/>
                    <a:pt x="643890" y="375920"/>
                  </a:cubicBezTo>
                  <a:cubicBezTo>
                    <a:pt x="574040" y="447040"/>
                    <a:pt x="416560" y="655320"/>
                    <a:pt x="341630" y="723900"/>
                  </a:cubicBezTo>
                  <a:cubicBezTo>
                    <a:pt x="306070" y="756920"/>
                    <a:pt x="278130" y="782320"/>
                    <a:pt x="252730" y="789940"/>
                  </a:cubicBezTo>
                  <a:cubicBezTo>
                    <a:pt x="236220" y="795020"/>
                    <a:pt x="219710" y="791210"/>
                    <a:pt x="207010" y="786130"/>
                  </a:cubicBezTo>
                  <a:cubicBezTo>
                    <a:pt x="198120" y="782320"/>
                    <a:pt x="189230" y="775970"/>
                    <a:pt x="184150" y="767080"/>
                  </a:cubicBezTo>
                  <a:cubicBezTo>
                    <a:pt x="176530" y="755650"/>
                    <a:pt x="171450" y="737870"/>
                    <a:pt x="171450" y="723900"/>
                  </a:cubicBezTo>
                  <a:cubicBezTo>
                    <a:pt x="171450" y="711200"/>
                    <a:pt x="175260" y="706120"/>
                    <a:pt x="184150" y="688340"/>
                  </a:cubicBezTo>
                  <a:cubicBezTo>
                    <a:pt x="218440" y="618490"/>
                    <a:pt x="430530" y="246380"/>
                    <a:pt x="502920" y="200660"/>
                  </a:cubicBezTo>
                  <a:cubicBezTo>
                    <a:pt x="525780" y="186690"/>
                    <a:pt x="544830" y="189230"/>
                    <a:pt x="561340" y="194310"/>
                  </a:cubicBezTo>
                  <a:cubicBezTo>
                    <a:pt x="575310" y="199390"/>
                    <a:pt x="588010" y="212090"/>
                    <a:pt x="594360" y="224790"/>
                  </a:cubicBezTo>
                  <a:cubicBezTo>
                    <a:pt x="600710" y="237490"/>
                    <a:pt x="601980" y="256540"/>
                    <a:pt x="599440" y="269240"/>
                  </a:cubicBezTo>
                  <a:cubicBezTo>
                    <a:pt x="598170" y="279400"/>
                    <a:pt x="593090" y="285750"/>
                    <a:pt x="585470" y="295910"/>
                  </a:cubicBezTo>
                  <a:cubicBezTo>
                    <a:pt x="572770" y="312420"/>
                    <a:pt x="549910" y="323850"/>
                    <a:pt x="524510" y="350520"/>
                  </a:cubicBezTo>
                  <a:cubicBezTo>
                    <a:pt x="466090" y="410210"/>
                    <a:pt x="341630" y="588010"/>
                    <a:pt x="270510" y="655320"/>
                  </a:cubicBezTo>
                  <a:cubicBezTo>
                    <a:pt x="227330" y="694690"/>
                    <a:pt x="186690" y="728980"/>
                    <a:pt x="156210" y="736600"/>
                  </a:cubicBezTo>
                  <a:cubicBezTo>
                    <a:pt x="138430" y="741680"/>
                    <a:pt x="123190" y="737870"/>
                    <a:pt x="110490" y="731520"/>
                  </a:cubicBezTo>
                  <a:cubicBezTo>
                    <a:pt x="99060" y="725170"/>
                    <a:pt x="86360" y="711200"/>
                    <a:pt x="81280" y="698500"/>
                  </a:cubicBezTo>
                  <a:cubicBezTo>
                    <a:pt x="76200" y="685800"/>
                    <a:pt x="77470" y="669290"/>
                    <a:pt x="81280" y="652780"/>
                  </a:cubicBezTo>
                  <a:cubicBezTo>
                    <a:pt x="85090" y="632460"/>
                    <a:pt x="96520" y="617220"/>
                    <a:pt x="114300" y="585470"/>
                  </a:cubicBezTo>
                  <a:cubicBezTo>
                    <a:pt x="156210" y="510540"/>
                    <a:pt x="303530" y="246380"/>
                    <a:pt x="358140" y="207010"/>
                  </a:cubicBezTo>
                  <a:cubicBezTo>
                    <a:pt x="375920" y="195580"/>
                    <a:pt x="387350" y="194310"/>
                    <a:pt x="402590" y="196850"/>
                  </a:cubicBezTo>
                  <a:cubicBezTo>
                    <a:pt x="419100" y="199390"/>
                    <a:pt x="441960" y="214630"/>
                    <a:pt x="450850" y="228600"/>
                  </a:cubicBezTo>
                  <a:cubicBezTo>
                    <a:pt x="458470" y="241300"/>
                    <a:pt x="459740" y="261620"/>
                    <a:pt x="457200" y="274320"/>
                  </a:cubicBezTo>
                  <a:cubicBezTo>
                    <a:pt x="454660" y="284480"/>
                    <a:pt x="452120" y="288290"/>
                    <a:pt x="443230" y="300990"/>
                  </a:cubicBezTo>
                  <a:cubicBezTo>
                    <a:pt x="408940" y="347980"/>
                    <a:pt x="232410" y="547370"/>
                    <a:pt x="158750" y="600710"/>
                  </a:cubicBezTo>
                  <a:cubicBezTo>
                    <a:pt x="121920" y="626110"/>
                    <a:pt x="91440" y="651510"/>
                    <a:pt x="64770" y="643890"/>
                  </a:cubicBezTo>
                  <a:cubicBezTo>
                    <a:pt x="38100" y="637540"/>
                    <a:pt x="3810" y="580390"/>
                    <a:pt x="2540" y="552450"/>
                  </a:cubicBezTo>
                  <a:cubicBezTo>
                    <a:pt x="0" y="530860"/>
                    <a:pt x="16510" y="516890"/>
                    <a:pt x="30480" y="491490"/>
                  </a:cubicBezTo>
                  <a:cubicBezTo>
                    <a:pt x="52070" y="449580"/>
                    <a:pt x="87630" y="388620"/>
                    <a:pt x="130810" y="326390"/>
                  </a:cubicBezTo>
                  <a:cubicBezTo>
                    <a:pt x="191770" y="236220"/>
                    <a:pt x="317500" y="50800"/>
                    <a:pt x="368300" y="13970"/>
                  </a:cubicBezTo>
                  <a:cubicBezTo>
                    <a:pt x="386080" y="2540"/>
                    <a:pt x="398780" y="0"/>
                    <a:pt x="411480" y="0"/>
                  </a:cubicBezTo>
                  <a:cubicBezTo>
                    <a:pt x="421640" y="0"/>
                    <a:pt x="431800" y="2540"/>
                    <a:pt x="440690" y="8890"/>
                  </a:cubicBezTo>
                  <a:cubicBezTo>
                    <a:pt x="453390" y="17780"/>
                    <a:pt x="469900" y="43180"/>
                    <a:pt x="472440" y="59690"/>
                  </a:cubicBezTo>
                  <a:cubicBezTo>
                    <a:pt x="473710" y="73660"/>
                    <a:pt x="469900" y="82550"/>
                    <a:pt x="458470" y="102870"/>
                  </a:cubicBezTo>
                  <a:cubicBezTo>
                    <a:pt x="426720" y="163830"/>
                    <a:pt x="233680" y="406400"/>
                    <a:pt x="176530" y="445770"/>
                  </a:cubicBezTo>
                  <a:cubicBezTo>
                    <a:pt x="158750" y="458470"/>
                    <a:pt x="148590" y="461010"/>
                    <a:pt x="134620" y="459740"/>
                  </a:cubicBezTo>
                  <a:cubicBezTo>
                    <a:pt x="120650" y="459740"/>
                    <a:pt x="102870" y="452120"/>
                    <a:pt x="92710" y="443230"/>
                  </a:cubicBezTo>
                  <a:cubicBezTo>
                    <a:pt x="82550" y="433070"/>
                    <a:pt x="73660" y="416560"/>
                    <a:pt x="72390" y="402590"/>
                  </a:cubicBezTo>
                  <a:cubicBezTo>
                    <a:pt x="72390" y="388620"/>
                    <a:pt x="85090" y="358140"/>
                    <a:pt x="85090" y="358140"/>
                  </a:cubicBezTo>
                </a:path>
              </a:pathLst>
            </a:custGeom>
            <a:solidFill>
              <a:srgbClr val="78B5EF"/>
            </a:solidFill>
            <a:ln cap="sq">
              <a:noFill/>
              <a:prstDash val="solid"/>
              <a:miter/>
            </a:ln>
          </p:spPr>
        </p:sp>
      </p:grpSp>
      <p:grpSp>
        <p:nvGrpSpPr>
          <p:cNvPr id="9" name="Group 9"/>
          <p:cNvGrpSpPr/>
          <p:nvPr/>
        </p:nvGrpSpPr>
        <p:grpSpPr>
          <a:xfrm>
            <a:off x="13948432" y="8176062"/>
            <a:ext cx="2414588" cy="951548"/>
            <a:chOff x="0" y="0"/>
            <a:chExt cx="3219450" cy="1268730"/>
          </a:xfrm>
        </p:grpSpPr>
        <p:sp>
          <p:nvSpPr>
            <p:cNvPr id="10" name="Freeform 10"/>
            <p:cNvSpPr/>
            <p:nvPr/>
          </p:nvSpPr>
          <p:spPr>
            <a:xfrm>
              <a:off x="48260" y="45720"/>
              <a:ext cx="3121660" cy="1173480"/>
            </a:xfrm>
            <a:custGeom>
              <a:avLst/>
              <a:gdLst/>
              <a:ahLst/>
              <a:cxnLst/>
              <a:rect l="l" t="t" r="r" b="b"/>
              <a:pathLst>
                <a:path w="3121660" h="1173480">
                  <a:moveTo>
                    <a:pt x="22860" y="492760"/>
                  </a:moveTo>
                  <a:cubicBezTo>
                    <a:pt x="347980" y="220980"/>
                    <a:pt x="373380" y="210820"/>
                    <a:pt x="393700" y="215900"/>
                  </a:cubicBezTo>
                  <a:cubicBezTo>
                    <a:pt x="414020" y="220980"/>
                    <a:pt x="434340" y="245110"/>
                    <a:pt x="441960" y="264160"/>
                  </a:cubicBezTo>
                  <a:cubicBezTo>
                    <a:pt x="448310" y="281940"/>
                    <a:pt x="448310" y="298450"/>
                    <a:pt x="439420" y="327660"/>
                  </a:cubicBezTo>
                  <a:cubicBezTo>
                    <a:pt x="416560" y="405130"/>
                    <a:pt x="264160" y="701040"/>
                    <a:pt x="203200" y="718820"/>
                  </a:cubicBezTo>
                  <a:cubicBezTo>
                    <a:pt x="177800" y="726440"/>
                    <a:pt x="140970" y="707390"/>
                    <a:pt x="137160" y="685800"/>
                  </a:cubicBezTo>
                  <a:cubicBezTo>
                    <a:pt x="127000" y="626110"/>
                    <a:pt x="447040" y="350520"/>
                    <a:pt x="546100" y="260350"/>
                  </a:cubicBezTo>
                  <a:cubicBezTo>
                    <a:pt x="598170" y="214630"/>
                    <a:pt x="626110" y="177800"/>
                    <a:pt x="670560" y="162560"/>
                  </a:cubicBezTo>
                  <a:cubicBezTo>
                    <a:pt x="708660" y="149860"/>
                    <a:pt x="768350" y="144780"/>
                    <a:pt x="789940" y="162560"/>
                  </a:cubicBezTo>
                  <a:cubicBezTo>
                    <a:pt x="807720" y="176530"/>
                    <a:pt x="808990" y="214630"/>
                    <a:pt x="808990" y="238760"/>
                  </a:cubicBezTo>
                  <a:cubicBezTo>
                    <a:pt x="807720" y="260350"/>
                    <a:pt x="803910" y="271780"/>
                    <a:pt x="792480" y="302260"/>
                  </a:cubicBezTo>
                  <a:cubicBezTo>
                    <a:pt x="759460" y="388620"/>
                    <a:pt x="543560" y="713740"/>
                    <a:pt x="525780" y="789940"/>
                  </a:cubicBezTo>
                  <a:cubicBezTo>
                    <a:pt x="521970" y="811530"/>
                    <a:pt x="534670" y="822960"/>
                    <a:pt x="529590" y="834390"/>
                  </a:cubicBezTo>
                  <a:cubicBezTo>
                    <a:pt x="523240" y="845820"/>
                    <a:pt x="508000" y="858520"/>
                    <a:pt x="492760" y="861060"/>
                  </a:cubicBezTo>
                  <a:cubicBezTo>
                    <a:pt x="476250" y="864870"/>
                    <a:pt x="448310" y="859790"/>
                    <a:pt x="435610" y="849630"/>
                  </a:cubicBezTo>
                  <a:cubicBezTo>
                    <a:pt x="422910" y="840740"/>
                    <a:pt x="415290" y="822960"/>
                    <a:pt x="412750" y="810260"/>
                  </a:cubicBezTo>
                  <a:cubicBezTo>
                    <a:pt x="410210" y="800100"/>
                    <a:pt x="408940" y="795020"/>
                    <a:pt x="415290" y="781050"/>
                  </a:cubicBezTo>
                  <a:cubicBezTo>
                    <a:pt x="444500" y="716280"/>
                    <a:pt x="731520" y="440690"/>
                    <a:pt x="844550" y="332740"/>
                  </a:cubicBezTo>
                  <a:cubicBezTo>
                    <a:pt x="914400" y="266700"/>
                    <a:pt x="976630" y="208280"/>
                    <a:pt x="1021080" y="180340"/>
                  </a:cubicBezTo>
                  <a:cubicBezTo>
                    <a:pt x="1043940" y="165100"/>
                    <a:pt x="1059180" y="152400"/>
                    <a:pt x="1079500" y="154940"/>
                  </a:cubicBezTo>
                  <a:cubicBezTo>
                    <a:pt x="1103630" y="157480"/>
                    <a:pt x="1146810" y="180340"/>
                    <a:pt x="1154430" y="207010"/>
                  </a:cubicBezTo>
                  <a:cubicBezTo>
                    <a:pt x="1164590" y="240030"/>
                    <a:pt x="1130300" y="290830"/>
                    <a:pt x="1102360" y="349250"/>
                  </a:cubicBezTo>
                  <a:cubicBezTo>
                    <a:pt x="1047750" y="459740"/>
                    <a:pt x="882650" y="786130"/>
                    <a:pt x="822960" y="795020"/>
                  </a:cubicBezTo>
                  <a:cubicBezTo>
                    <a:pt x="798830" y="797560"/>
                    <a:pt x="765810" y="760730"/>
                    <a:pt x="767080" y="744220"/>
                  </a:cubicBezTo>
                  <a:cubicBezTo>
                    <a:pt x="768350" y="722630"/>
                    <a:pt x="819150" y="713740"/>
                    <a:pt x="857250" y="681990"/>
                  </a:cubicBezTo>
                  <a:cubicBezTo>
                    <a:pt x="938530" y="614680"/>
                    <a:pt x="1106170" y="421640"/>
                    <a:pt x="1211580" y="328930"/>
                  </a:cubicBezTo>
                  <a:cubicBezTo>
                    <a:pt x="1287780" y="262890"/>
                    <a:pt x="1371600" y="196850"/>
                    <a:pt x="1418590" y="171450"/>
                  </a:cubicBezTo>
                  <a:cubicBezTo>
                    <a:pt x="1440180" y="160020"/>
                    <a:pt x="1454150" y="156210"/>
                    <a:pt x="1468120" y="154940"/>
                  </a:cubicBezTo>
                  <a:cubicBezTo>
                    <a:pt x="1479550" y="154940"/>
                    <a:pt x="1488440" y="154940"/>
                    <a:pt x="1498600" y="161290"/>
                  </a:cubicBezTo>
                  <a:cubicBezTo>
                    <a:pt x="1511300" y="168910"/>
                    <a:pt x="1530350" y="190500"/>
                    <a:pt x="1534160" y="207010"/>
                  </a:cubicBezTo>
                  <a:cubicBezTo>
                    <a:pt x="1537970" y="220980"/>
                    <a:pt x="1532890" y="233680"/>
                    <a:pt x="1526540" y="251460"/>
                  </a:cubicBezTo>
                  <a:cubicBezTo>
                    <a:pt x="1516380" y="280670"/>
                    <a:pt x="1496060" y="316230"/>
                    <a:pt x="1466850" y="360680"/>
                  </a:cubicBezTo>
                  <a:cubicBezTo>
                    <a:pt x="1413510" y="443230"/>
                    <a:pt x="1276350" y="601980"/>
                    <a:pt x="1215390" y="694690"/>
                  </a:cubicBezTo>
                  <a:cubicBezTo>
                    <a:pt x="1174750" y="756920"/>
                    <a:pt x="1154430" y="850900"/>
                    <a:pt x="1123950" y="855980"/>
                  </a:cubicBezTo>
                  <a:cubicBezTo>
                    <a:pt x="1102360" y="859790"/>
                    <a:pt x="1056640" y="819150"/>
                    <a:pt x="1056640" y="792480"/>
                  </a:cubicBezTo>
                  <a:cubicBezTo>
                    <a:pt x="1059180" y="740410"/>
                    <a:pt x="1239520" y="647700"/>
                    <a:pt x="1315720" y="575310"/>
                  </a:cubicBezTo>
                  <a:cubicBezTo>
                    <a:pt x="1381760" y="510540"/>
                    <a:pt x="1423670" y="449580"/>
                    <a:pt x="1492250" y="381000"/>
                  </a:cubicBezTo>
                  <a:cubicBezTo>
                    <a:pt x="1576070" y="294640"/>
                    <a:pt x="1709420" y="168910"/>
                    <a:pt x="1788160" y="105410"/>
                  </a:cubicBezTo>
                  <a:cubicBezTo>
                    <a:pt x="1833880" y="68580"/>
                    <a:pt x="1869440" y="20320"/>
                    <a:pt x="1905000" y="24130"/>
                  </a:cubicBezTo>
                  <a:cubicBezTo>
                    <a:pt x="1939290" y="26670"/>
                    <a:pt x="1995170" y="71120"/>
                    <a:pt x="1996440" y="119380"/>
                  </a:cubicBezTo>
                  <a:cubicBezTo>
                    <a:pt x="2002790" y="246380"/>
                    <a:pt x="1520190" y="830580"/>
                    <a:pt x="1426210" y="836930"/>
                  </a:cubicBezTo>
                  <a:cubicBezTo>
                    <a:pt x="1398270" y="838200"/>
                    <a:pt x="1366520" y="808990"/>
                    <a:pt x="1367790" y="779780"/>
                  </a:cubicBezTo>
                  <a:cubicBezTo>
                    <a:pt x="1369060" y="675640"/>
                    <a:pt x="2001520" y="187960"/>
                    <a:pt x="2153920" y="77470"/>
                  </a:cubicBezTo>
                  <a:cubicBezTo>
                    <a:pt x="2211070" y="35560"/>
                    <a:pt x="2246630" y="12700"/>
                    <a:pt x="2279650" y="5080"/>
                  </a:cubicBezTo>
                  <a:cubicBezTo>
                    <a:pt x="2298700" y="0"/>
                    <a:pt x="2312670" y="1270"/>
                    <a:pt x="2327910" y="7620"/>
                  </a:cubicBezTo>
                  <a:cubicBezTo>
                    <a:pt x="2344420" y="13970"/>
                    <a:pt x="2364740" y="31750"/>
                    <a:pt x="2372360" y="46990"/>
                  </a:cubicBezTo>
                  <a:cubicBezTo>
                    <a:pt x="2377440" y="60960"/>
                    <a:pt x="2377440" y="72390"/>
                    <a:pt x="2371090" y="92710"/>
                  </a:cubicBezTo>
                  <a:cubicBezTo>
                    <a:pt x="2354580" y="146050"/>
                    <a:pt x="2255520" y="269240"/>
                    <a:pt x="2183130" y="361950"/>
                  </a:cubicBezTo>
                  <a:cubicBezTo>
                    <a:pt x="2098040" y="471170"/>
                    <a:pt x="1968500" y="594360"/>
                    <a:pt x="1884680" y="702310"/>
                  </a:cubicBezTo>
                  <a:cubicBezTo>
                    <a:pt x="1816100" y="789940"/>
                    <a:pt x="1747520" y="919480"/>
                    <a:pt x="1713230" y="953770"/>
                  </a:cubicBezTo>
                  <a:cubicBezTo>
                    <a:pt x="1703070" y="965200"/>
                    <a:pt x="1697990" y="967740"/>
                    <a:pt x="1687830" y="971550"/>
                  </a:cubicBezTo>
                  <a:cubicBezTo>
                    <a:pt x="1676400" y="975360"/>
                    <a:pt x="1657350" y="977900"/>
                    <a:pt x="1643380" y="971550"/>
                  </a:cubicBezTo>
                  <a:cubicBezTo>
                    <a:pt x="1628140" y="965200"/>
                    <a:pt x="1609090" y="943610"/>
                    <a:pt x="1604010" y="928370"/>
                  </a:cubicBezTo>
                  <a:cubicBezTo>
                    <a:pt x="1600200" y="914400"/>
                    <a:pt x="1598930" y="899160"/>
                    <a:pt x="1609090" y="882650"/>
                  </a:cubicBezTo>
                  <a:cubicBezTo>
                    <a:pt x="1635760" y="843280"/>
                    <a:pt x="1762760" y="803910"/>
                    <a:pt x="1852930" y="740410"/>
                  </a:cubicBezTo>
                  <a:cubicBezTo>
                    <a:pt x="1978660" y="650240"/>
                    <a:pt x="2185670" y="449580"/>
                    <a:pt x="2283460" y="373380"/>
                  </a:cubicBezTo>
                  <a:cubicBezTo>
                    <a:pt x="2330450" y="336550"/>
                    <a:pt x="2363470" y="309880"/>
                    <a:pt x="2392680" y="297180"/>
                  </a:cubicBezTo>
                  <a:cubicBezTo>
                    <a:pt x="2409190" y="289560"/>
                    <a:pt x="2421890" y="284480"/>
                    <a:pt x="2435860" y="288290"/>
                  </a:cubicBezTo>
                  <a:cubicBezTo>
                    <a:pt x="2452370" y="292100"/>
                    <a:pt x="2476500" y="307340"/>
                    <a:pt x="2484120" y="323850"/>
                  </a:cubicBezTo>
                  <a:cubicBezTo>
                    <a:pt x="2491740" y="339090"/>
                    <a:pt x="2491740" y="359410"/>
                    <a:pt x="2481580" y="382270"/>
                  </a:cubicBezTo>
                  <a:cubicBezTo>
                    <a:pt x="2458720" y="434340"/>
                    <a:pt x="2345690" y="506730"/>
                    <a:pt x="2273300" y="590550"/>
                  </a:cubicBezTo>
                  <a:cubicBezTo>
                    <a:pt x="2183130" y="695960"/>
                    <a:pt x="2038350" y="935990"/>
                    <a:pt x="1990090" y="972820"/>
                  </a:cubicBezTo>
                  <a:cubicBezTo>
                    <a:pt x="1977390" y="982980"/>
                    <a:pt x="1972310" y="982980"/>
                    <a:pt x="1960880" y="984250"/>
                  </a:cubicBezTo>
                  <a:cubicBezTo>
                    <a:pt x="1948180" y="985520"/>
                    <a:pt x="1929130" y="981710"/>
                    <a:pt x="1917700" y="974090"/>
                  </a:cubicBezTo>
                  <a:cubicBezTo>
                    <a:pt x="1906270" y="966470"/>
                    <a:pt x="1894840" y="951230"/>
                    <a:pt x="1891030" y="937260"/>
                  </a:cubicBezTo>
                  <a:cubicBezTo>
                    <a:pt x="1887220" y="923290"/>
                    <a:pt x="1887220" y="904240"/>
                    <a:pt x="1896110" y="892810"/>
                  </a:cubicBezTo>
                  <a:cubicBezTo>
                    <a:pt x="1908810" y="876300"/>
                    <a:pt x="1946910" y="880110"/>
                    <a:pt x="1977390" y="863600"/>
                  </a:cubicBezTo>
                  <a:cubicBezTo>
                    <a:pt x="2025650" y="836930"/>
                    <a:pt x="2076450" y="788670"/>
                    <a:pt x="2145030" y="730250"/>
                  </a:cubicBezTo>
                  <a:cubicBezTo>
                    <a:pt x="2260600" y="631190"/>
                    <a:pt x="2487930" y="394970"/>
                    <a:pt x="2595880" y="308610"/>
                  </a:cubicBezTo>
                  <a:cubicBezTo>
                    <a:pt x="2650490" y="265430"/>
                    <a:pt x="2688590" y="240030"/>
                    <a:pt x="2727960" y="219710"/>
                  </a:cubicBezTo>
                  <a:cubicBezTo>
                    <a:pt x="2758440" y="203200"/>
                    <a:pt x="2786380" y="191770"/>
                    <a:pt x="2809240" y="186690"/>
                  </a:cubicBezTo>
                  <a:cubicBezTo>
                    <a:pt x="2824480" y="184150"/>
                    <a:pt x="2835910" y="181610"/>
                    <a:pt x="2848610" y="186690"/>
                  </a:cubicBezTo>
                  <a:cubicBezTo>
                    <a:pt x="2865120" y="191770"/>
                    <a:pt x="2887980" y="207010"/>
                    <a:pt x="2894330" y="223520"/>
                  </a:cubicBezTo>
                  <a:cubicBezTo>
                    <a:pt x="2901950" y="238760"/>
                    <a:pt x="2901950" y="255270"/>
                    <a:pt x="2890520" y="281940"/>
                  </a:cubicBezTo>
                  <a:cubicBezTo>
                    <a:pt x="2852420" y="377190"/>
                    <a:pt x="2503170" y="721360"/>
                    <a:pt x="2419350" y="838200"/>
                  </a:cubicBezTo>
                  <a:cubicBezTo>
                    <a:pt x="2383790" y="887730"/>
                    <a:pt x="2371090" y="930910"/>
                    <a:pt x="2350770" y="951230"/>
                  </a:cubicBezTo>
                  <a:cubicBezTo>
                    <a:pt x="2341880" y="960120"/>
                    <a:pt x="2335530" y="963930"/>
                    <a:pt x="2325370" y="966470"/>
                  </a:cubicBezTo>
                  <a:cubicBezTo>
                    <a:pt x="2312670" y="970280"/>
                    <a:pt x="2292350" y="969010"/>
                    <a:pt x="2279650" y="963930"/>
                  </a:cubicBezTo>
                  <a:cubicBezTo>
                    <a:pt x="2270760" y="960120"/>
                    <a:pt x="2261870" y="955040"/>
                    <a:pt x="2256790" y="946150"/>
                  </a:cubicBezTo>
                  <a:cubicBezTo>
                    <a:pt x="2249170" y="934720"/>
                    <a:pt x="2242820" y="915670"/>
                    <a:pt x="2242820" y="902970"/>
                  </a:cubicBezTo>
                  <a:cubicBezTo>
                    <a:pt x="2242820" y="892810"/>
                    <a:pt x="2242820" y="881380"/>
                    <a:pt x="2251710" y="873760"/>
                  </a:cubicBezTo>
                  <a:cubicBezTo>
                    <a:pt x="2265680" y="859790"/>
                    <a:pt x="2313940" y="861060"/>
                    <a:pt x="2344420" y="848360"/>
                  </a:cubicBezTo>
                  <a:cubicBezTo>
                    <a:pt x="2378710" y="833120"/>
                    <a:pt x="2401570" y="816610"/>
                    <a:pt x="2444750" y="786130"/>
                  </a:cubicBezTo>
                  <a:cubicBezTo>
                    <a:pt x="2541270" y="717550"/>
                    <a:pt x="2788920" y="492760"/>
                    <a:pt x="2882900" y="427990"/>
                  </a:cubicBezTo>
                  <a:cubicBezTo>
                    <a:pt x="2922270" y="398780"/>
                    <a:pt x="2941320" y="378460"/>
                    <a:pt x="2973070" y="372110"/>
                  </a:cubicBezTo>
                  <a:cubicBezTo>
                    <a:pt x="3002280" y="367030"/>
                    <a:pt x="3045460" y="368300"/>
                    <a:pt x="3064510" y="384810"/>
                  </a:cubicBezTo>
                  <a:cubicBezTo>
                    <a:pt x="3083560" y="402590"/>
                    <a:pt x="3096260" y="439420"/>
                    <a:pt x="3086100" y="478790"/>
                  </a:cubicBezTo>
                  <a:cubicBezTo>
                    <a:pt x="3056890" y="585470"/>
                    <a:pt x="2719070" y="862330"/>
                    <a:pt x="2614930" y="986790"/>
                  </a:cubicBezTo>
                  <a:cubicBezTo>
                    <a:pt x="2559050" y="1054100"/>
                    <a:pt x="2524760" y="1120140"/>
                    <a:pt x="2493010" y="1149350"/>
                  </a:cubicBezTo>
                  <a:cubicBezTo>
                    <a:pt x="2479040" y="1162050"/>
                    <a:pt x="2468880" y="1169670"/>
                    <a:pt x="2454910" y="1170940"/>
                  </a:cubicBezTo>
                  <a:cubicBezTo>
                    <a:pt x="2440940" y="1173480"/>
                    <a:pt x="2421890" y="1169670"/>
                    <a:pt x="2410460" y="1163320"/>
                  </a:cubicBezTo>
                  <a:cubicBezTo>
                    <a:pt x="2399030" y="1155700"/>
                    <a:pt x="2387600" y="1140460"/>
                    <a:pt x="2382520" y="1126490"/>
                  </a:cubicBezTo>
                  <a:cubicBezTo>
                    <a:pt x="2378710" y="1113790"/>
                    <a:pt x="2377440" y="1097280"/>
                    <a:pt x="2386330" y="1082040"/>
                  </a:cubicBezTo>
                  <a:cubicBezTo>
                    <a:pt x="2405380" y="1052830"/>
                    <a:pt x="2503170" y="1023620"/>
                    <a:pt x="2546350" y="996950"/>
                  </a:cubicBezTo>
                  <a:cubicBezTo>
                    <a:pt x="2578100" y="976630"/>
                    <a:pt x="2588260" y="966470"/>
                    <a:pt x="2622550" y="937260"/>
                  </a:cubicBezTo>
                  <a:cubicBezTo>
                    <a:pt x="2707640" y="867410"/>
                    <a:pt x="2962910" y="585470"/>
                    <a:pt x="3041650" y="566420"/>
                  </a:cubicBezTo>
                  <a:cubicBezTo>
                    <a:pt x="3067050" y="561340"/>
                    <a:pt x="3086100" y="570230"/>
                    <a:pt x="3098800" y="581660"/>
                  </a:cubicBezTo>
                  <a:cubicBezTo>
                    <a:pt x="3111500" y="593090"/>
                    <a:pt x="3121660" y="621030"/>
                    <a:pt x="3119120" y="637540"/>
                  </a:cubicBezTo>
                  <a:cubicBezTo>
                    <a:pt x="3116580" y="655320"/>
                    <a:pt x="3098800" y="676910"/>
                    <a:pt x="3083560" y="685800"/>
                  </a:cubicBezTo>
                  <a:cubicBezTo>
                    <a:pt x="3072130" y="692150"/>
                    <a:pt x="3056890" y="693420"/>
                    <a:pt x="3044190" y="690880"/>
                  </a:cubicBezTo>
                  <a:cubicBezTo>
                    <a:pt x="3031490" y="688340"/>
                    <a:pt x="3016250" y="681990"/>
                    <a:pt x="3008630" y="670560"/>
                  </a:cubicBezTo>
                  <a:cubicBezTo>
                    <a:pt x="2998470" y="657860"/>
                    <a:pt x="2992120" y="628650"/>
                    <a:pt x="2994660" y="612140"/>
                  </a:cubicBezTo>
                  <a:cubicBezTo>
                    <a:pt x="2997200" y="599440"/>
                    <a:pt x="3007360" y="586740"/>
                    <a:pt x="3017520" y="579120"/>
                  </a:cubicBezTo>
                  <a:cubicBezTo>
                    <a:pt x="3027680" y="570230"/>
                    <a:pt x="3041650" y="563880"/>
                    <a:pt x="3055620" y="565150"/>
                  </a:cubicBezTo>
                  <a:cubicBezTo>
                    <a:pt x="3072130" y="566420"/>
                    <a:pt x="3097530" y="579120"/>
                    <a:pt x="3107690" y="591820"/>
                  </a:cubicBezTo>
                  <a:cubicBezTo>
                    <a:pt x="3116580" y="601980"/>
                    <a:pt x="3120390" y="618490"/>
                    <a:pt x="3120390" y="631190"/>
                  </a:cubicBezTo>
                  <a:cubicBezTo>
                    <a:pt x="3119120" y="643890"/>
                    <a:pt x="3116580" y="651510"/>
                    <a:pt x="3105150" y="669290"/>
                  </a:cubicBezTo>
                  <a:cubicBezTo>
                    <a:pt x="3063240" y="731520"/>
                    <a:pt x="2785110" y="966470"/>
                    <a:pt x="2700020" y="1037590"/>
                  </a:cubicBezTo>
                  <a:cubicBezTo>
                    <a:pt x="2663190" y="1069340"/>
                    <a:pt x="2650490" y="1082040"/>
                    <a:pt x="2616200" y="1102360"/>
                  </a:cubicBezTo>
                  <a:cubicBezTo>
                    <a:pt x="2573020" y="1127760"/>
                    <a:pt x="2494280" y="1169670"/>
                    <a:pt x="2454910" y="1170940"/>
                  </a:cubicBezTo>
                  <a:cubicBezTo>
                    <a:pt x="2430780" y="1172210"/>
                    <a:pt x="2410460" y="1163320"/>
                    <a:pt x="2399030" y="1153160"/>
                  </a:cubicBezTo>
                  <a:cubicBezTo>
                    <a:pt x="2390140" y="1146810"/>
                    <a:pt x="2385060" y="1137920"/>
                    <a:pt x="2382520" y="1126490"/>
                  </a:cubicBezTo>
                  <a:cubicBezTo>
                    <a:pt x="2379980" y="1113790"/>
                    <a:pt x="2379980" y="1101090"/>
                    <a:pt x="2386330" y="1082040"/>
                  </a:cubicBezTo>
                  <a:cubicBezTo>
                    <a:pt x="2401570" y="1040130"/>
                    <a:pt x="2459990" y="974090"/>
                    <a:pt x="2520950" y="901700"/>
                  </a:cubicBezTo>
                  <a:cubicBezTo>
                    <a:pt x="2625090" y="777240"/>
                    <a:pt x="2917190" y="403860"/>
                    <a:pt x="2974340" y="416560"/>
                  </a:cubicBezTo>
                  <a:cubicBezTo>
                    <a:pt x="2995930" y="421640"/>
                    <a:pt x="3011170" y="466090"/>
                    <a:pt x="3001010" y="499110"/>
                  </a:cubicBezTo>
                  <a:cubicBezTo>
                    <a:pt x="2974340" y="589280"/>
                    <a:pt x="2602230" y="833120"/>
                    <a:pt x="2506980" y="896620"/>
                  </a:cubicBezTo>
                  <a:cubicBezTo>
                    <a:pt x="2470150" y="920750"/>
                    <a:pt x="2454910" y="933450"/>
                    <a:pt x="2428240" y="939800"/>
                  </a:cubicBezTo>
                  <a:cubicBezTo>
                    <a:pt x="2405380" y="944880"/>
                    <a:pt x="2381250" y="933450"/>
                    <a:pt x="2360930" y="938530"/>
                  </a:cubicBezTo>
                  <a:cubicBezTo>
                    <a:pt x="2341880" y="943610"/>
                    <a:pt x="2326640" y="967740"/>
                    <a:pt x="2310130" y="969010"/>
                  </a:cubicBezTo>
                  <a:cubicBezTo>
                    <a:pt x="2296160" y="971550"/>
                    <a:pt x="2278380" y="966470"/>
                    <a:pt x="2266950" y="956310"/>
                  </a:cubicBezTo>
                  <a:cubicBezTo>
                    <a:pt x="2254250" y="944880"/>
                    <a:pt x="2241550" y="924560"/>
                    <a:pt x="2242820" y="902970"/>
                  </a:cubicBezTo>
                  <a:cubicBezTo>
                    <a:pt x="2244090" y="866140"/>
                    <a:pt x="2279650" y="817880"/>
                    <a:pt x="2322830" y="755650"/>
                  </a:cubicBezTo>
                  <a:cubicBezTo>
                    <a:pt x="2414270" y="624840"/>
                    <a:pt x="2748280" y="222250"/>
                    <a:pt x="2818130" y="187960"/>
                  </a:cubicBezTo>
                  <a:cubicBezTo>
                    <a:pt x="2832100" y="181610"/>
                    <a:pt x="2838450" y="182880"/>
                    <a:pt x="2848610" y="186690"/>
                  </a:cubicBezTo>
                  <a:cubicBezTo>
                    <a:pt x="2863850" y="190500"/>
                    <a:pt x="2886710" y="209550"/>
                    <a:pt x="2894330" y="223520"/>
                  </a:cubicBezTo>
                  <a:cubicBezTo>
                    <a:pt x="2900680" y="232410"/>
                    <a:pt x="2901950" y="242570"/>
                    <a:pt x="2900680" y="252730"/>
                  </a:cubicBezTo>
                  <a:cubicBezTo>
                    <a:pt x="2898140" y="265430"/>
                    <a:pt x="2894330" y="279400"/>
                    <a:pt x="2881630" y="293370"/>
                  </a:cubicBezTo>
                  <a:cubicBezTo>
                    <a:pt x="2852420" y="325120"/>
                    <a:pt x="2764790" y="342900"/>
                    <a:pt x="2687320" y="397510"/>
                  </a:cubicBezTo>
                  <a:cubicBezTo>
                    <a:pt x="2545080" y="496570"/>
                    <a:pt x="2279650" y="806450"/>
                    <a:pt x="2137410" y="899160"/>
                  </a:cubicBezTo>
                  <a:cubicBezTo>
                    <a:pt x="2061210" y="948690"/>
                    <a:pt x="1981200" y="982980"/>
                    <a:pt x="1945640" y="984250"/>
                  </a:cubicBezTo>
                  <a:cubicBezTo>
                    <a:pt x="1932940" y="985520"/>
                    <a:pt x="1925320" y="980440"/>
                    <a:pt x="1917700" y="974090"/>
                  </a:cubicBezTo>
                  <a:cubicBezTo>
                    <a:pt x="1907540" y="966470"/>
                    <a:pt x="1894840" y="952500"/>
                    <a:pt x="1891030" y="937260"/>
                  </a:cubicBezTo>
                  <a:cubicBezTo>
                    <a:pt x="1887220" y="919480"/>
                    <a:pt x="1891030" y="901700"/>
                    <a:pt x="1903730" y="873760"/>
                  </a:cubicBezTo>
                  <a:cubicBezTo>
                    <a:pt x="1936750" y="800100"/>
                    <a:pt x="2090420" y="607060"/>
                    <a:pt x="2179320" y="505460"/>
                  </a:cubicBezTo>
                  <a:cubicBezTo>
                    <a:pt x="2247900" y="425450"/>
                    <a:pt x="2336800" y="337820"/>
                    <a:pt x="2379980" y="307340"/>
                  </a:cubicBezTo>
                  <a:cubicBezTo>
                    <a:pt x="2397760" y="294640"/>
                    <a:pt x="2407920" y="289560"/>
                    <a:pt x="2420620" y="287020"/>
                  </a:cubicBezTo>
                  <a:cubicBezTo>
                    <a:pt x="2432050" y="285750"/>
                    <a:pt x="2442210" y="288290"/>
                    <a:pt x="2451100" y="292100"/>
                  </a:cubicBezTo>
                  <a:cubicBezTo>
                    <a:pt x="2462530" y="298450"/>
                    <a:pt x="2477770" y="312420"/>
                    <a:pt x="2484120" y="323850"/>
                  </a:cubicBezTo>
                  <a:cubicBezTo>
                    <a:pt x="2489200" y="332740"/>
                    <a:pt x="2490470" y="342900"/>
                    <a:pt x="2490470" y="353060"/>
                  </a:cubicBezTo>
                  <a:cubicBezTo>
                    <a:pt x="2489200" y="365760"/>
                    <a:pt x="2485390" y="378460"/>
                    <a:pt x="2472690" y="394970"/>
                  </a:cubicBezTo>
                  <a:cubicBezTo>
                    <a:pt x="2440940" y="434340"/>
                    <a:pt x="2329180" y="499110"/>
                    <a:pt x="2256790" y="560070"/>
                  </a:cubicBezTo>
                  <a:cubicBezTo>
                    <a:pt x="2175510" y="626110"/>
                    <a:pt x="2087880" y="717550"/>
                    <a:pt x="2011680" y="778510"/>
                  </a:cubicBezTo>
                  <a:cubicBezTo>
                    <a:pt x="1950720" y="826770"/>
                    <a:pt x="1894840" y="875030"/>
                    <a:pt x="1840230" y="902970"/>
                  </a:cubicBezTo>
                  <a:cubicBezTo>
                    <a:pt x="1799590" y="924560"/>
                    <a:pt x="1748790" y="925830"/>
                    <a:pt x="1722120" y="941070"/>
                  </a:cubicBezTo>
                  <a:cubicBezTo>
                    <a:pt x="1705610" y="951230"/>
                    <a:pt x="1701800" y="967740"/>
                    <a:pt x="1687830" y="971550"/>
                  </a:cubicBezTo>
                  <a:cubicBezTo>
                    <a:pt x="1672590" y="976630"/>
                    <a:pt x="1644650" y="972820"/>
                    <a:pt x="1629410" y="965200"/>
                  </a:cubicBezTo>
                  <a:cubicBezTo>
                    <a:pt x="1616710" y="957580"/>
                    <a:pt x="1607820" y="941070"/>
                    <a:pt x="1604010" y="928370"/>
                  </a:cubicBezTo>
                  <a:cubicBezTo>
                    <a:pt x="1600200" y="914400"/>
                    <a:pt x="1604010" y="899160"/>
                    <a:pt x="1609090" y="882650"/>
                  </a:cubicBezTo>
                  <a:cubicBezTo>
                    <a:pt x="1615440" y="863600"/>
                    <a:pt x="1626870" y="848360"/>
                    <a:pt x="1643380" y="822960"/>
                  </a:cubicBezTo>
                  <a:cubicBezTo>
                    <a:pt x="1675130" y="773430"/>
                    <a:pt x="1731010" y="692150"/>
                    <a:pt x="1790700" y="617220"/>
                  </a:cubicBezTo>
                  <a:cubicBezTo>
                    <a:pt x="1868170" y="519430"/>
                    <a:pt x="1992630" y="396240"/>
                    <a:pt x="2077720" y="290830"/>
                  </a:cubicBezTo>
                  <a:cubicBezTo>
                    <a:pt x="2153920" y="195580"/>
                    <a:pt x="2235200" y="40640"/>
                    <a:pt x="2283460" y="12700"/>
                  </a:cubicBezTo>
                  <a:cubicBezTo>
                    <a:pt x="2301240" y="2540"/>
                    <a:pt x="2313940" y="3810"/>
                    <a:pt x="2327910" y="7620"/>
                  </a:cubicBezTo>
                  <a:cubicBezTo>
                    <a:pt x="2344420" y="12700"/>
                    <a:pt x="2364740" y="33020"/>
                    <a:pt x="2372360" y="46990"/>
                  </a:cubicBezTo>
                  <a:cubicBezTo>
                    <a:pt x="2377440" y="57150"/>
                    <a:pt x="2377440" y="67310"/>
                    <a:pt x="2374900" y="77470"/>
                  </a:cubicBezTo>
                  <a:cubicBezTo>
                    <a:pt x="2373630" y="90170"/>
                    <a:pt x="2366010" y="109220"/>
                    <a:pt x="2354580" y="116840"/>
                  </a:cubicBezTo>
                  <a:cubicBezTo>
                    <a:pt x="2343150" y="124460"/>
                    <a:pt x="2322830" y="114300"/>
                    <a:pt x="2306320" y="119380"/>
                  </a:cubicBezTo>
                  <a:cubicBezTo>
                    <a:pt x="2286000" y="127000"/>
                    <a:pt x="2274570" y="140970"/>
                    <a:pt x="2244090" y="166370"/>
                  </a:cubicBezTo>
                  <a:cubicBezTo>
                    <a:pt x="2141220" y="251460"/>
                    <a:pt x="1741170" y="635000"/>
                    <a:pt x="1600200" y="751840"/>
                  </a:cubicBezTo>
                  <a:cubicBezTo>
                    <a:pt x="1535430" y="805180"/>
                    <a:pt x="1492250" y="840740"/>
                    <a:pt x="1451610" y="862330"/>
                  </a:cubicBezTo>
                  <a:cubicBezTo>
                    <a:pt x="1426210" y="875030"/>
                    <a:pt x="1408430" y="886460"/>
                    <a:pt x="1386840" y="885190"/>
                  </a:cubicBezTo>
                  <a:cubicBezTo>
                    <a:pt x="1363980" y="882650"/>
                    <a:pt x="1327150" y="866140"/>
                    <a:pt x="1316990" y="844550"/>
                  </a:cubicBezTo>
                  <a:cubicBezTo>
                    <a:pt x="1306830" y="820420"/>
                    <a:pt x="1319530" y="786130"/>
                    <a:pt x="1342390" y="739140"/>
                  </a:cubicBezTo>
                  <a:cubicBezTo>
                    <a:pt x="1408430" y="605790"/>
                    <a:pt x="1824990" y="38100"/>
                    <a:pt x="1903730" y="48260"/>
                  </a:cubicBezTo>
                  <a:cubicBezTo>
                    <a:pt x="1931670" y="52070"/>
                    <a:pt x="1954530" y="105410"/>
                    <a:pt x="1946910" y="143510"/>
                  </a:cubicBezTo>
                  <a:cubicBezTo>
                    <a:pt x="1929130" y="223520"/>
                    <a:pt x="1684020" y="368300"/>
                    <a:pt x="1584960" y="466090"/>
                  </a:cubicBezTo>
                  <a:cubicBezTo>
                    <a:pt x="1511300" y="539750"/>
                    <a:pt x="1461770" y="608330"/>
                    <a:pt x="1400810" y="669290"/>
                  </a:cubicBezTo>
                  <a:cubicBezTo>
                    <a:pt x="1346200" y="723900"/>
                    <a:pt x="1281430" y="781050"/>
                    <a:pt x="1236980" y="817880"/>
                  </a:cubicBezTo>
                  <a:cubicBezTo>
                    <a:pt x="1210310" y="840740"/>
                    <a:pt x="1193800" y="855980"/>
                    <a:pt x="1167130" y="871220"/>
                  </a:cubicBezTo>
                  <a:cubicBezTo>
                    <a:pt x="1137920" y="886460"/>
                    <a:pt x="1094740" y="916940"/>
                    <a:pt x="1069340" y="908050"/>
                  </a:cubicBezTo>
                  <a:cubicBezTo>
                    <a:pt x="1041400" y="897890"/>
                    <a:pt x="1009650" y="834390"/>
                    <a:pt x="1008380" y="801370"/>
                  </a:cubicBezTo>
                  <a:cubicBezTo>
                    <a:pt x="1007110" y="775970"/>
                    <a:pt x="1027430" y="756920"/>
                    <a:pt x="1041400" y="731520"/>
                  </a:cubicBezTo>
                  <a:cubicBezTo>
                    <a:pt x="1060450" y="697230"/>
                    <a:pt x="1079500" y="666750"/>
                    <a:pt x="1113790" y="618490"/>
                  </a:cubicBezTo>
                  <a:cubicBezTo>
                    <a:pt x="1177290" y="527050"/>
                    <a:pt x="1365250" y="309880"/>
                    <a:pt x="1410970" y="232410"/>
                  </a:cubicBezTo>
                  <a:cubicBezTo>
                    <a:pt x="1428750" y="201930"/>
                    <a:pt x="1423670" y="175260"/>
                    <a:pt x="1438910" y="163830"/>
                  </a:cubicBezTo>
                  <a:cubicBezTo>
                    <a:pt x="1454150" y="153670"/>
                    <a:pt x="1482090" y="153670"/>
                    <a:pt x="1498600" y="161290"/>
                  </a:cubicBezTo>
                  <a:cubicBezTo>
                    <a:pt x="1513840" y="167640"/>
                    <a:pt x="1531620" y="190500"/>
                    <a:pt x="1534160" y="207010"/>
                  </a:cubicBezTo>
                  <a:cubicBezTo>
                    <a:pt x="1537970" y="224790"/>
                    <a:pt x="1531620" y="242570"/>
                    <a:pt x="1516380" y="264160"/>
                  </a:cubicBezTo>
                  <a:cubicBezTo>
                    <a:pt x="1484630" y="307340"/>
                    <a:pt x="1376680" y="355600"/>
                    <a:pt x="1296670" y="422910"/>
                  </a:cubicBezTo>
                  <a:cubicBezTo>
                    <a:pt x="1187450" y="516890"/>
                    <a:pt x="1022350" y="712470"/>
                    <a:pt x="929640" y="786130"/>
                  </a:cubicBezTo>
                  <a:cubicBezTo>
                    <a:pt x="881380" y="825500"/>
                    <a:pt x="848360" y="855980"/>
                    <a:pt x="807720" y="863600"/>
                  </a:cubicBezTo>
                  <a:cubicBezTo>
                    <a:pt x="774700" y="869950"/>
                    <a:pt x="726440" y="863600"/>
                    <a:pt x="708660" y="845820"/>
                  </a:cubicBezTo>
                  <a:cubicBezTo>
                    <a:pt x="692150" y="829310"/>
                    <a:pt x="689610" y="798830"/>
                    <a:pt x="695960" y="764540"/>
                  </a:cubicBezTo>
                  <a:cubicBezTo>
                    <a:pt x="709930" y="690880"/>
                    <a:pt x="830580" y="532130"/>
                    <a:pt x="885190" y="444500"/>
                  </a:cubicBezTo>
                  <a:cubicBezTo>
                    <a:pt x="924560" y="381000"/>
                    <a:pt x="960120" y="325120"/>
                    <a:pt x="991870" y="285750"/>
                  </a:cubicBezTo>
                  <a:cubicBezTo>
                    <a:pt x="1012190" y="261620"/>
                    <a:pt x="1029970" y="231140"/>
                    <a:pt x="1049020" y="229870"/>
                  </a:cubicBezTo>
                  <a:cubicBezTo>
                    <a:pt x="1066800" y="228600"/>
                    <a:pt x="1103630" y="256540"/>
                    <a:pt x="1103630" y="275590"/>
                  </a:cubicBezTo>
                  <a:cubicBezTo>
                    <a:pt x="1103630" y="311150"/>
                    <a:pt x="1000760" y="358140"/>
                    <a:pt x="938530" y="419100"/>
                  </a:cubicBezTo>
                  <a:cubicBezTo>
                    <a:pt x="843280" y="510540"/>
                    <a:pt x="681990" y="704850"/>
                    <a:pt x="598170" y="781050"/>
                  </a:cubicBezTo>
                  <a:cubicBezTo>
                    <a:pt x="554990" y="819150"/>
                    <a:pt x="521970" y="852170"/>
                    <a:pt x="492760" y="861060"/>
                  </a:cubicBezTo>
                  <a:cubicBezTo>
                    <a:pt x="476250" y="866140"/>
                    <a:pt x="461010" y="863600"/>
                    <a:pt x="448310" y="857250"/>
                  </a:cubicBezTo>
                  <a:cubicBezTo>
                    <a:pt x="435610" y="852170"/>
                    <a:pt x="422910" y="840740"/>
                    <a:pt x="416560" y="825500"/>
                  </a:cubicBezTo>
                  <a:cubicBezTo>
                    <a:pt x="407670" y="802640"/>
                    <a:pt x="408940" y="770890"/>
                    <a:pt x="420370" y="726440"/>
                  </a:cubicBezTo>
                  <a:cubicBezTo>
                    <a:pt x="448310" y="622300"/>
                    <a:pt x="632460" y="233680"/>
                    <a:pt x="681990" y="231140"/>
                  </a:cubicBezTo>
                  <a:cubicBezTo>
                    <a:pt x="698500" y="229870"/>
                    <a:pt x="721360" y="259080"/>
                    <a:pt x="718820" y="284480"/>
                  </a:cubicBezTo>
                  <a:cubicBezTo>
                    <a:pt x="709930" y="368300"/>
                    <a:pt x="314960" y="723900"/>
                    <a:pt x="201930" y="775970"/>
                  </a:cubicBezTo>
                  <a:cubicBezTo>
                    <a:pt x="160020" y="796290"/>
                    <a:pt x="119380" y="803910"/>
                    <a:pt x="100330" y="788670"/>
                  </a:cubicBezTo>
                  <a:cubicBezTo>
                    <a:pt x="78740" y="770890"/>
                    <a:pt x="77470" y="713740"/>
                    <a:pt x="87630" y="665480"/>
                  </a:cubicBezTo>
                  <a:cubicBezTo>
                    <a:pt x="105410" y="584200"/>
                    <a:pt x="222250" y="424180"/>
                    <a:pt x="270510" y="358140"/>
                  </a:cubicBezTo>
                  <a:cubicBezTo>
                    <a:pt x="295910" y="323850"/>
                    <a:pt x="311150" y="289560"/>
                    <a:pt x="336550" y="285750"/>
                  </a:cubicBezTo>
                  <a:cubicBezTo>
                    <a:pt x="358140" y="280670"/>
                    <a:pt x="407670" y="300990"/>
                    <a:pt x="410210" y="322580"/>
                  </a:cubicBezTo>
                  <a:cubicBezTo>
                    <a:pt x="416560" y="369570"/>
                    <a:pt x="154940" y="571500"/>
                    <a:pt x="93980" y="596900"/>
                  </a:cubicBezTo>
                  <a:cubicBezTo>
                    <a:pt x="74930" y="605790"/>
                    <a:pt x="63500" y="605790"/>
                    <a:pt x="49530" y="603250"/>
                  </a:cubicBezTo>
                  <a:cubicBezTo>
                    <a:pt x="35560" y="599440"/>
                    <a:pt x="20320" y="588010"/>
                    <a:pt x="12700" y="576580"/>
                  </a:cubicBezTo>
                  <a:cubicBezTo>
                    <a:pt x="5080" y="565150"/>
                    <a:pt x="0" y="547370"/>
                    <a:pt x="2540" y="533400"/>
                  </a:cubicBezTo>
                  <a:cubicBezTo>
                    <a:pt x="3810" y="519430"/>
                    <a:pt x="22860" y="492760"/>
                    <a:pt x="22860" y="492760"/>
                  </a:cubicBezTo>
                </a:path>
              </a:pathLst>
            </a:custGeom>
            <a:solidFill>
              <a:srgbClr val="78B5EF"/>
            </a:solidFill>
            <a:ln cap="sq">
              <a:noFill/>
              <a:prstDash val="solid"/>
              <a:miter/>
            </a:ln>
          </p:spPr>
        </p:sp>
      </p:grpSp>
      <p:sp>
        <p:nvSpPr>
          <p:cNvPr id="11" name="TextBox 11"/>
          <p:cNvSpPr txBox="1"/>
          <p:nvPr/>
        </p:nvSpPr>
        <p:spPr>
          <a:xfrm>
            <a:off x="16567612" y="3229147"/>
            <a:ext cx="1383375" cy="3397401"/>
          </a:xfrm>
          <a:prstGeom prst="rect">
            <a:avLst/>
          </a:prstGeom>
        </p:spPr>
        <p:txBody>
          <a:bodyPr lIns="0" tIns="0" rIns="0" bIns="0" rtlCol="0" anchor="t">
            <a:spAutoFit/>
          </a:bodyPr>
          <a:lstStyle/>
          <a:p>
            <a:pPr algn="l">
              <a:lnSpc>
                <a:spcPts val="2771"/>
              </a:lnSpc>
            </a:pPr>
            <a:r>
              <a:rPr lang="en-US" sz="1539" spc="92">
                <a:solidFill>
                  <a:srgbClr val="000000"/>
                </a:solidFill>
                <a:latin typeface="DM Sans"/>
                <a:ea typeface="DM Sans"/>
                <a:cs typeface="DM Sans"/>
                <a:sym typeface="DM Sans"/>
              </a:rPr>
              <a:t>A needed tactile exploration and language modeling. E needed explanation/memory links through rhymes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13552"/>
            <a:ext cx="12228927" cy="2508301"/>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Bloom’s taxonomy (revised, Anderson and Krathwohl, 2001) expresses how all abilities can achieve mastery through on-going review and targeted interventions.</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On-going assessment greater supports the ZPD as it allows teaching to meet the learners where they are.</a:t>
            </a:r>
          </a:p>
        </p:txBody>
      </p:sp>
      <p:sp>
        <p:nvSpPr>
          <p:cNvPr id="7" name="TextBox 7"/>
          <p:cNvSpPr txBox="1"/>
          <p:nvPr/>
        </p:nvSpPr>
        <p:spPr>
          <a:xfrm>
            <a:off x="2200602" y="537527"/>
            <a:ext cx="8069554"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Assessment for Learning</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Formative assessment  </a:t>
            </a:r>
          </a:p>
        </p:txBody>
      </p:sp>
      <p:grpSp>
        <p:nvGrpSpPr>
          <p:cNvPr id="9" name="Group 9"/>
          <p:cNvGrpSpPr/>
          <p:nvPr/>
        </p:nvGrpSpPr>
        <p:grpSpPr>
          <a:xfrm>
            <a:off x="5446148" y="5143500"/>
            <a:ext cx="6784372" cy="3926161"/>
            <a:chOff x="0" y="0"/>
            <a:chExt cx="9045830" cy="5234882"/>
          </a:xfrm>
        </p:grpSpPr>
        <p:grpSp>
          <p:nvGrpSpPr>
            <p:cNvPr id="10" name="Group 10"/>
            <p:cNvGrpSpPr/>
            <p:nvPr/>
          </p:nvGrpSpPr>
          <p:grpSpPr>
            <a:xfrm>
              <a:off x="0" y="0"/>
              <a:ext cx="9045830" cy="5234882"/>
              <a:chOff x="0" y="0"/>
              <a:chExt cx="1081414" cy="625821"/>
            </a:xfrm>
          </p:grpSpPr>
          <p:sp>
            <p:nvSpPr>
              <p:cNvPr id="11" name="Freeform 11"/>
              <p:cNvSpPr/>
              <p:nvPr/>
            </p:nvSpPr>
            <p:spPr>
              <a:xfrm>
                <a:off x="0" y="0"/>
                <a:ext cx="1081414" cy="625821"/>
              </a:xfrm>
              <a:custGeom>
                <a:avLst/>
                <a:gdLst/>
                <a:ahLst/>
                <a:cxnLst/>
                <a:rect l="l" t="t" r="r" b="b"/>
                <a:pathLst>
                  <a:path w="1081414" h="625821">
                    <a:moveTo>
                      <a:pt x="540707" y="0"/>
                    </a:moveTo>
                    <a:lnTo>
                      <a:pt x="616833" y="34758"/>
                    </a:lnTo>
                    <a:lnTo>
                      <a:pt x="707794" y="15315"/>
                    </a:lnTo>
                    <a:lnTo>
                      <a:pt x="761635" y="61986"/>
                    </a:lnTo>
                    <a:lnTo>
                      <a:pt x="858526" y="59761"/>
                    </a:lnTo>
                    <a:lnTo>
                      <a:pt x="884811" y="113775"/>
                    </a:lnTo>
                    <a:lnTo>
                      <a:pt x="978147" y="128987"/>
                    </a:lnTo>
                    <a:lnTo>
                      <a:pt x="974303" y="185058"/>
                    </a:lnTo>
                    <a:lnTo>
                      <a:pt x="1054949" y="216216"/>
                    </a:lnTo>
                    <a:lnTo>
                      <a:pt x="1021351" y="268856"/>
                    </a:lnTo>
                    <a:lnTo>
                      <a:pt x="1081414" y="312911"/>
                    </a:lnTo>
                    <a:lnTo>
                      <a:pt x="1021351" y="356966"/>
                    </a:lnTo>
                    <a:lnTo>
                      <a:pt x="1054949" y="409605"/>
                    </a:lnTo>
                    <a:lnTo>
                      <a:pt x="974303" y="440763"/>
                    </a:lnTo>
                    <a:lnTo>
                      <a:pt x="978147" y="496835"/>
                    </a:lnTo>
                    <a:lnTo>
                      <a:pt x="884811" y="512046"/>
                    </a:lnTo>
                    <a:lnTo>
                      <a:pt x="858526" y="566060"/>
                    </a:lnTo>
                    <a:lnTo>
                      <a:pt x="761635" y="563836"/>
                    </a:lnTo>
                    <a:lnTo>
                      <a:pt x="707794" y="610506"/>
                    </a:lnTo>
                    <a:lnTo>
                      <a:pt x="616833" y="591063"/>
                    </a:lnTo>
                    <a:lnTo>
                      <a:pt x="540707" y="625821"/>
                    </a:lnTo>
                    <a:lnTo>
                      <a:pt x="464580" y="591063"/>
                    </a:lnTo>
                    <a:lnTo>
                      <a:pt x="373620" y="610506"/>
                    </a:lnTo>
                    <a:lnTo>
                      <a:pt x="319779" y="563836"/>
                    </a:lnTo>
                    <a:lnTo>
                      <a:pt x="222888" y="566060"/>
                    </a:lnTo>
                    <a:lnTo>
                      <a:pt x="196603" y="512046"/>
                    </a:lnTo>
                    <a:lnTo>
                      <a:pt x="103266" y="496835"/>
                    </a:lnTo>
                    <a:lnTo>
                      <a:pt x="107111" y="440763"/>
                    </a:lnTo>
                    <a:lnTo>
                      <a:pt x="26464" y="409605"/>
                    </a:lnTo>
                    <a:lnTo>
                      <a:pt x="60062" y="356966"/>
                    </a:lnTo>
                    <a:lnTo>
                      <a:pt x="0" y="312911"/>
                    </a:lnTo>
                    <a:lnTo>
                      <a:pt x="60062" y="268856"/>
                    </a:lnTo>
                    <a:lnTo>
                      <a:pt x="26464" y="216216"/>
                    </a:lnTo>
                    <a:lnTo>
                      <a:pt x="107111" y="185058"/>
                    </a:lnTo>
                    <a:lnTo>
                      <a:pt x="103266" y="128987"/>
                    </a:lnTo>
                    <a:lnTo>
                      <a:pt x="196603" y="113775"/>
                    </a:lnTo>
                    <a:lnTo>
                      <a:pt x="222888" y="59761"/>
                    </a:lnTo>
                    <a:lnTo>
                      <a:pt x="319779" y="61986"/>
                    </a:lnTo>
                    <a:lnTo>
                      <a:pt x="373620" y="15315"/>
                    </a:lnTo>
                    <a:lnTo>
                      <a:pt x="464580" y="34758"/>
                    </a:lnTo>
                    <a:lnTo>
                      <a:pt x="540707" y="0"/>
                    </a:lnTo>
                    <a:close/>
                  </a:path>
                </a:pathLst>
              </a:custGeom>
              <a:solidFill>
                <a:srgbClr val="78B5EF"/>
              </a:solidFill>
            </p:spPr>
          </p:sp>
          <p:sp>
            <p:nvSpPr>
              <p:cNvPr id="12" name="TextBox 12"/>
              <p:cNvSpPr txBox="1"/>
              <p:nvPr/>
            </p:nvSpPr>
            <p:spPr>
              <a:xfrm>
                <a:off x="118280" y="-83951"/>
                <a:ext cx="844854" cy="641323"/>
              </a:xfrm>
              <a:prstGeom prst="rect">
                <a:avLst/>
              </a:prstGeom>
            </p:spPr>
            <p:txBody>
              <a:bodyPr lIns="78232" tIns="78232" rIns="78232" bIns="78232" rtlCol="0" anchor="ctr"/>
              <a:lstStyle/>
              <a:p>
                <a:pPr algn="ctr">
                  <a:lnSpc>
                    <a:spcPts val="4600"/>
                  </a:lnSpc>
                </a:pPr>
                <a:endParaRPr/>
              </a:p>
            </p:txBody>
          </p:sp>
        </p:grpSp>
        <p:sp>
          <p:nvSpPr>
            <p:cNvPr id="13" name="Freeform 13"/>
            <p:cNvSpPr/>
            <p:nvPr/>
          </p:nvSpPr>
          <p:spPr>
            <a:xfrm>
              <a:off x="3401624" y="821194"/>
              <a:ext cx="2310114" cy="3826996"/>
            </a:xfrm>
            <a:custGeom>
              <a:avLst/>
              <a:gdLst/>
              <a:ahLst/>
              <a:cxnLst/>
              <a:rect l="l" t="t" r="r" b="b"/>
              <a:pathLst>
                <a:path w="2310114" h="3826996">
                  <a:moveTo>
                    <a:pt x="0" y="0"/>
                  </a:moveTo>
                  <a:lnTo>
                    <a:pt x="2310113" y="0"/>
                  </a:lnTo>
                  <a:lnTo>
                    <a:pt x="2310113" y="3826996"/>
                  </a:lnTo>
                  <a:lnTo>
                    <a:pt x="0" y="3826996"/>
                  </a:lnTo>
                  <a:lnTo>
                    <a:pt x="0" y="0"/>
                  </a:lnTo>
                  <a:close/>
                </a:path>
              </a:pathLst>
            </a:custGeom>
            <a:blipFill>
              <a:blip r:embed="rId10">
                <a:alphaModFix amt="4100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915833" y="905057"/>
              <a:ext cx="7214164" cy="3516395"/>
            </a:xfrm>
            <a:prstGeom prst="rect">
              <a:avLst/>
            </a:prstGeom>
          </p:spPr>
          <p:txBody>
            <a:bodyPr lIns="0" tIns="0" rIns="0" bIns="0" rtlCol="0" anchor="t">
              <a:spAutoFit/>
            </a:bodyPr>
            <a:lstStyle/>
            <a:p>
              <a:pPr algn="ctr">
                <a:lnSpc>
                  <a:spcPts val="4335"/>
                </a:lnSpc>
              </a:pPr>
              <a:r>
                <a:rPr lang="en-US" sz="2408" spc="144">
                  <a:solidFill>
                    <a:srgbClr val="FFFFFF"/>
                  </a:solidFill>
                  <a:latin typeface="DM Sans"/>
                  <a:ea typeface="DM Sans"/>
                  <a:cs typeface="DM Sans"/>
                  <a:sym typeface="DM Sans"/>
                </a:rPr>
                <a:t>Continuously adapting assessment for a variety of needs is overwhelming (Swaffield, 2011), and unlikely to always account for diverse needs?</a:t>
              </a:r>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537527"/>
            <a:ext cx="8069554"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Assessment for Learning</a:t>
            </a:r>
          </a:p>
        </p:txBody>
      </p:sp>
      <p:sp>
        <p:nvSpPr>
          <p:cNvPr id="7" name="TextBox 7"/>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‘Peer talk’</a:t>
            </a:r>
          </a:p>
        </p:txBody>
      </p:sp>
      <p:sp>
        <p:nvSpPr>
          <p:cNvPr id="8" name="TextBox 8"/>
          <p:cNvSpPr txBox="1"/>
          <p:nvPr/>
        </p:nvSpPr>
        <p:spPr>
          <a:xfrm>
            <a:off x="2200602" y="3313552"/>
            <a:ext cx="12228927" cy="5563037"/>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Implemented from mentor feedback, why? Learners as active participants expresses a more accurate reflection of learning (Black &amp; Wiliam, 1998)</a:t>
            </a:r>
          </a:p>
          <a:p>
            <a:pPr algn="l">
              <a:lnSpc>
                <a:spcPts val="4031"/>
              </a:lnSpc>
            </a:pPr>
            <a:r>
              <a:rPr lang="en-US" sz="2239" spc="134">
                <a:solidFill>
                  <a:srgbClr val="000000"/>
                </a:solidFill>
                <a:latin typeface="DM Sans"/>
                <a:ea typeface="DM Sans"/>
                <a:cs typeface="DM Sans"/>
                <a:sym typeface="DM Sans"/>
              </a:rPr>
              <a:t>^ more engaged, process questions and rehearse ideas allows higher quality responses = more meaningful.</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Foundational to peer assessment. Builds capacity for constructive evaluation and to take ownership of their work in alignment with the ‘growth mindset’ (Clarke, 2008).</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Low-stakes learning. Less exposed, more supported - engaging all learners in discussion (Mercer &amp; Littleton, 2007).</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514350" y="2329238"/>
            <a:ext cx="17259300" cy="5456552"/>
          </a:xfrm>
          <a:custGeom>
            <a:avLst/>
            <a:gdLst/>
            <a:ahLst/>
            <a:cxnLst/>
            <a:rect l="l" t="t" r="r" b="b"/>
            <a:pathLst>
              <a:path w="17259300" h="5456552">
                <a:moveTo>
                  <a:pt x="0" y="0"/>
                </a:moveTo>
                <a:lnTo>
                  <a:pt x="17259300" y="0"/>
                </a:lnTo>
                <a:lnTo>
                  <a:pt x="17259300" y="5456552"/>
                </a:lnTo>
                <a:lnTo>
                  <a:pt x="0" y="5456552"/>
                </a:lnTo>
                <a:lnTo>
                  <a:pt x="0" y="0"/>
                </a:lnTo>
                <a:close/>
              </a:path>
            </a:pathLst>
          </a:custGeom>
          <a:blipFill>
            <a:blip r:embed="rId8"/>
            <a:stretch>
              <a:fillRect b="-59338"/>
            </a:stretch>
          </a:blipFill>
          <a:ln w="38100" cap="rnd">
            <a:solidFill>
              <a:srgbClr val="000000"/>
            </a:solidFill>
            <a:prstDash val="solid"/>
            <a:round/>
          </a:ln>
        </p:spPr>
      </p:sp>
      <p:grpSp>
        <p:nvGrpSpPr>
          <p:cNvPr id="6" name="Group 6"/>
          <p:cNvGrpSpPr/>
          <p:nvPr/>
        </p:nvGrpSpPr>
        <p:grpSpPr>
          <a:xfrm>
            <a:off x="4769108" y="2689321"/>
            <a:ext cx="2513258" cy="487065"/>
            <a:chOff x="0" y="0"/>
            <a:chExt cx="661928" cy="128281"/>
          </a:xfrm>
        </p:grpSpPr>
        <p:sp>
          <p:nvSpPr>
            <p:cNvPr id="7" name="Freeform 7"/>
            <p:cNvSpPr/>
            <p:nvPr/>
          </p:nvSpPr>
          <p:spPr>
            <a:xfrm>
              <a:off x="0" y="0"/>
              <a:ext cx="661928" cy="128281"/>
            </a:xfrm>
            <a:custGeom>
              <a:avLst/>
              <a:gdLst/>
              <a:ahLst/>
              <a:cxnLst/>
              <a:rect l="l" t="t" r="r" b="b"/>
              <a:pathLst>
                <a:path w="661928" h="128281">
                  <a:moveTo>
                    <a:pt x="64140" y="0"/>
                  </a:moveTo>
                  <a:lnTo>
                    <a:pt x="597788" y="0"/>
                  </a:lnTo>
                  <a:cubicBezTo>
                    <a:pt x="633211" y="0"/>
                    <a:pt x="661928" y="28717"/>
                    <a:pt x="661928" y="64140"/>
                  </a:cubicBezTo>
                  <a:lnTo>
                    <a:pt x="661928" y="64140"/>
                  </a:lnTo>
                  <a:cubicBezTo>
                    <a:pt x="661928" y="99564"/>
                    <a:pt x="633211" y="128281"/>
                    <a:pt x="597788" y="128281"/>
                  </a:cubicBezTo>
                  <a:lnTo>
                    <a:pt x="64140" y="128281"/>
                  </a:lnTo>
                  <a:cubicBezTo>
                    <a:pt x="28717" y="128281"/>
                    <a:pt x="0" y="99564"/>
                    <a:pt x="0" y="64140"/>
                  </a:cubicBezTo>
                  <a:lnTo>
                    <a:pt x="0" y="64140"/>
                  </a:lnTo>
                  <a:cubicBezTo>
                    <a:pt x="0" y="28717"/>
                    <a:pt x="28717" y="0"/>
                    <a:pt x="64140" y="0"/>
                  </a:cubicBezTo>
                  <a:close/>
                </a:path>
              </a:pathLst>
            </a:custGeom>
            <a:solidFill>
              <a:srgbClr val="0097B2">
                <a:alpha val="49804"/>
              </a:srgbClr>
            </a:solidFill>
          </p:spPr>
        </p:sp>
        <p:sp>
          <p:nvSpPr>
            <p:cNvPr id="8" name="TextBox 8"/>
            <p:cNvSpPr txBox="1"/>
            <p:nvPr/>
          </p:nvSpPr>
          <p:spPr>
            <a:xfrm>
              <a:off x="0" y="-152400"/>
              <a:ext cx="661928" cy="280681"/>
            </a:xfrm>
            <a:prstGeom prst="rect">
              <a:avLst/>
            </a:prstGeom>
          </p:spPr>
          <p:txBody>
            <a:bodyPr lIns="50800" tIns="50800" rIns="50800" bIns="50800" rtlCol="0" anchor="ctr"/>
            <a:lstStyle/>
            <a:p>
              <a:pPr algn="ctr">
                <a:lnSpc>
                  <a:spcPts val="4600"/>
                </a:lnSpc>
              </a:pPr>
              <a:endParaRPr/>
            </a:p>
          </p:txBody>
        </p:sp>
      </p:grpSp>
      <p:grpSp>
        <p:nvGrpSpPr>
          <p:cNvPr id="9" name="Group 9"/>
          <p:cNvGrpSpPr/>
          <p:nvPr/>
        </p:nvGrpSpPr>
        <p:grpSpPr>
          <a:xfrm>
            <a:off x="10309027" y="2291013"/>
            <a:ext cx="2223384" cy="487065"/>
            <a:chOff x="0" y="0"/>
            <a:chExt cx="585583" cy="128281"/>
          </a:xfrm>
        </p:grpSpPr>
        <p:sp>
          <p:nvSpPr>
            <p:cNvPr id="10" name="Freeform 10"/>
            <p:cNvSpPr/>
            <p:nvPr/>
          </p:nvSpPr>
          <p:spPr>
            <a:xfrm>
              <a:off x="0" y="0"/>
              <a:ext cx="585583" cy="128281"/>
            </a:xfrm>
            <a:custGeom>
              <a:avLst/>
              <a:gdLst/>
              <a:ahLst/>
              <a:cxnLst/>
              <a:rect l="l" t="t" r="r" b="b"/>
              <a:pathLst>
                <a:path w="585583" h="128281">
                  <a:moveTo>
                    <a:pt x="64140" y="0"/>
                  </a:moveTo>
                  <a:lnTo>
                    <a:pt x="521442" y="0"/>
                  </a:lnTo>
                  <a:cubicBezTo>
                    <a:pt x="556866" y="0"/>
                    <a:pt x="585583" y="28717"/>
                    <a:pt x="585583" y="64140"/>
                  </a:cubicBezTo>
                  <a:lnTo>
                    <a:pt x="585583" y="64140"/>
                  </a:lnTo>
                  <a:cubicBezTo>
                    <a:pt x="585583" y="99564"/>
                    <a:pt x="556866" y="128281"/>
                    <a:pt x="521442" y="128281"/>
                  </a:cubicBezTo>
                  <a:lnTo>
                    <a:pt x="64140" y="128281"/>
                  </a:lnTo>
                  <a:cubicBezTo>
                    <a:pt x="28717" y="128281"/>
                    <a:pt x="0" y="99564"/>
                    <a:pt x="0" y="64140"/>
                  </a:cubicBezTo>
                  <a:lnTo>
                    <a:pt x="0" y="64140"/>
                  </a:lnTo>
                  <a:cubicBezTo>
                    <a:pt x="0" y="28717"/>
                    <a:pt x="28717" y="0"/>
                    <a:pt x="64140" y="0"/>
                  </a:cubicBezTo>
                  <a:close/>
                </a:path>
              </a:pathLst>
            </a:custGeom>
            <a:solidFill>
              <a:srgbClr val="0097B2">
                <a:alpha val="49804"/>
              </a:srgbClr>
            </a:solidFill>
          </p:spPr>
        </p:sp>
        <p:sp>
          <p:nvSpPr>
            <p:cNvPr id="11" name="TextBox 11"/>
            <p:cNvSpPr txBox="1"/>
            <p:nvPr/>
          </p:nvSpPr>
          <p:spPr>
            <a:xfrm>
              <a:off x="0" y="-152400"/>
              <a:ext cx="585583" cy="280681"/>
            </a:xfrm>
            <a:prstGeom prst="rect">
              <a:avLst/>
            </a:prstGeom>
          </p:spPr>
          <p:txBody>
            <a:bodyPr lIns="50800" tIns="50800" rIns="50800" bIns="50800" rtlCol="0" anchor="ctr"/>
            <a:lstStyle/>
            <a:p>
              <a:pPr algn="ctr">
                <a:lnSpc>
                  <a:spcPts val="4600"/>
                </a:lnSpc>
              </a:pPr>
              <a:endParaRPr/>
            </a:p>
          </p:txBody>
        </p:sp>
      </p:grpSp>
      <p:grpSp>
        <p:nvGrpSpPr>
          <p:cNvPr id="12" name="Group 12"/>
          <p:cNvGrpSpPr/>
          <p:nvPr/>
        </p:nvGrpSpPr>
        <p:grpSpPr>
          <a:xfrm>
            <a:off x="6299107" y="3982859"/>
            <a:ext cx="4755762" cy="487065"/>
            <a:chOff x="0" y="0"/>
            <a:chExt cx="1252546" cy="128281"/>
          </a:xfrm>
        </p:grpSpPr>
        <p:sp>
          <p:nvSpPr>
            <p:cNvPr id="13" name="Freeform 13"/>
            <p:cNvSpPr/>
            <p:nvPr/>
          </p:nvSpPr>
          <p:spPr>
            <a:xfrm>
              <a:off x="0" y="0"/>
              <a:ext cx="1252546" cy="128281"/>
            </a:xfrm>
            <a:custGeom>
              <a:avLst/>
              <a:gdLst/>
              <a:ahLst/>
              <a:cxnLst/>
              <a:rect l="l" t="t" r="r" b="b"/>
              <a:pathLst>
                <a:path w="1252546" h="128281">
                  <a:moveTo>
                    <a:pt x="64140" y="0"/>
                  </a:moveTo>
                  <a:lnTo>
                    <a:pt x="1188406" y="0"/>
                  </a:lnTo>
                  <a:cubicBezTo>
                    <a:pt x="1223830" y="0"/>
                    <a:pt x="1252546" y="28717"/>
                    <a:pt x="1252546" y="64140"/>
                  </a:cubicBezTo>
                  <a:lnTo>
                    <a:pt x="1252546" y="64140"/>
                  </a:lnTo>
                  <a:cubicBezTo>
                    <a:pt x="1252546" y="99564"/>
                    <a:pt x="1223830" y="128281"/>
                    <a:pt x="1188406" y="128281"/>
                  </a:cubicBezTo>
                  <a:lnTo>
                    <a:pt x="64140" y="128281"/>
                  </a:lnTo>
                  <a:cubicBezTo>
                    <a:pt x="28717" y="128281"/>
                    <a:pt x="0" y="99564"/>
                    <a:pt x="0" y="64140"/>
                  </a:cubicBezTo>
                  <a:lnTo>
                    <a:pt x="0" y="64140"/>
                  </a:lnTo>
                  <a:cubicBezTo>
                    <a:pt x="0" y="28717"/>
                    <a:pt x="28717" y="0"/>
                    <a:pt x="64140" y="0"/>
                  </a:cubicBezTo>
                  <a:close/>
                </a:path>
              </a:pathLst>
            </a:custGeom>
            <a:solidFill>
              <a:srgbClr val="0097B2">
                <a:alpha val="49804"/>
              </a:srgbClr>
            </a:solidFill>
          </p:spPr>
        </p:sp>
        <p:sp>
          <p:nvSpPr>
            <p:cNvPr id="14" name="TextBox 14"/>
            <p:cNvSpPr txBox="1"/>
            <p:nvPr/>
          </p:nvSpPr>
          <p:spPr>
            <a:xfrm>
              <a:off x="0" y="-152400"/>
              <a:ext cx="1252546" cy="280681"/>
            </a:xfrm>
            <a:prstGeom prst="rect">
              <a:avLst/>
            </a:prstGeom>
          </p:spPr>
          <p:txBody>
            <a:bodyPr lIns="50800" tIns="50800" rIns="50800" bIns="50800" rtlCol="0" anchor="ctr"/>
            <a:lstStyle/>
            <a:p>
              <a:pPr algn="ctr">
                <a:lnSpc>
                  <a:spcPts val="4600"/>
                </a:lnSpc>
              </a:pPr>
              <a:endParaRPr/>
            </a:p>
          </p:txBody>
        </p:sp>
      </p:grpSp>
      <p:grpSp>
        <p:nvGrpSpPr>
          <p:cNvPr id="15" name="Group 15"/>
          <p:cNvGrpSpPr/>
          <p:nvPr/>
        </p:nvGrpSpPr>
        <p:grpSpPr>
          <a:xfrm>
            <a:off x="4336180" y="4403549"/>
            <a:ext cx="6828145" cy="487065"/>
            <a:chOff x="0" y="0"/>
            <a:chExt cx="1798359" cy="128281"/>
          </a:xfrm>
        </p:grpSpPr>
        <p:sp>
          <p:nvSpPr>
            <p:cNvPr id="16" name="Freeform 16"/>
            <p:cNvSpPr/>
            <p:nvPr/>
          </p:nvSpPr>
          <p:spPr>
            <a:xfrm>
              <a:off x="0" y="0"/>
              <a:ext cx="1798359" cy="128281"/>
            </a:xfrm>
            <a:custGeom>
              <a:avLst/>
              <a:gdLst/>
              <a:ahLst/>
              <a:cxnLst/>
              <a:rect l="l" t="t" r="r" b="b"/>
              <a:pathLst>
                <a:path w="1798359" h="128281">
                  <a:moveTo>
                    <a:pt x="57825" y="0"/>
                  </a:moveTo>
                  <a:lnTo>
                    <a:pt x="1740534" y="0"/>
                  </a:lnTo>
                  <a:cubicBezTo>
                    <a:pt x="1755870" y="0"/>
                    <a:pt x="1770578" y="6092"/>
                    <a:pt x="1781423" y="16937"/>
                  </a:cubicBezTo>
                  <a:cubicBezTo>
                    <a:pt x="1792267" y="27781"/>
                    <a:pt x="1798359" y="42489"/>
                    <a:pt x="1798359" y="57825"/>
                  </a:cubicBezTo>
                  <a:lnTo>
                    <a:pt x="1798359" y="70455"/>
                  </a:lnTo>
                  <a:cubicBezTo>
                    <a:pt x="1798359" y="102391"/>
                    <a:pt x="1772470" y="128281"/>
                    <a:pt x="1740534" y="128281"/>
                  </a:cubicBezTo>
                  <a:lnTo>
                    <a:pt x="57825" y="128281"/>
                  </a:lnTo>
                  <a:cubicBezTo>
                    <a:pt x="42489" y="128281"/>
                    <a:pt x="27781" y="122188"/>
                    <a:pt x="16937" y="111344"/>
                  </a:cubicBezTo>
                  <a:cubicBezTo>
                    <a:pt x="6092" y="100500"/>
                    <a:pt x="0" y="85792"/>
                    <a:pt x="0" y="70455"/>
                  </a:cubicBezTo>
                  <a:lnTo>
                    <a:pt x="0" y="57825"/>
                  </a:lnTo>
                  <a:cubicBezTo>
                    <a:pt x="0" y="42489"/>
                    <a:pt x="6092" y="27781"/>
                    <a:pt x="16937" y="16937"/>
                  </a:cubicBezTo>
                  <a:cubicBezTo>
                    <a:pt x="27781" y="6092"/>
                    <a:pt x="42489" y="0"/>
                    <a:pt x="57825" y="0"/>
                  </a:cubicBezTo>
                  <a:close/>
                </a:path>
              </a:pathLst>
            </a:custGeom>
            <a:solidFill>
              <a:srgbClr val="0097B2">
                <a:alpha val="49804"/>
              </a:srgbClr>
            </a:solidFill>
          </p:spPr>
        </p:sp>
        <p:sp>
          <p:nvSpPr>
            <p:cNvPr id="17" name="TextBox 17"/>
            <p:cNvSpPr txBox="1"/>
            <p:nvPr/>
          </p:nvSpPr>
          <p:spPr>
            <a:xfrm>
              <a:off x="0" y="-152400"/>
              <a:ext cx="1798359" cy="280681"/>
            </a:xfrm>
            <a:prstGeom prst="rect">
              <a:avLst/>
            </a:prstGeom>
          </p:spPr>
          <p:txBody>
            <a:bodyPr lIns="50800" tIns="50800" rIns="50800" bIns="50800" rtlCol="0" anchor="ctr"/>
            <a:lstStyle/>
            <a:p>
              <a:pPr algn="ctr">
                <a:lnSpc>
                  <a:spcPts val="4600"/>
                </a:lnSpc>
              </a:pPr>
              <a:endParaRPr/>
            </a:p>
          </p:txBody>
        </p:sp>
      </p:grpSp>
      <p:grpSp>
        <p:nvGrpSpPr>
          <p:cNvPr id="18" name="Group 18"/>
          <p:cNvGrpSpPr/>
          <p:nvPr/>
        </p:nvGrpSpPr>
        <p:grpSpPr>
          <a:xfrm>
            <a:off x="11776531" y="6963056"/>
            <a:ext cx="3889000" cy="487065"/>
            <a:chOff x="0" y="0"/>
            <a:chExt cx="1024263" cy="128281"/>
          </a:xfrm>
        </p:grpSpPr>
        <p:sp>
          <p:nvSpPr>
            <p:cNvPr id="19" name="Freeform 19"/>
            <p:cNvSpPr/>
            <p:nvPr/>
          </p:nvSpPr>
          <p:spPr>
            <a:xfrm>
              <a:off x="0" y="0"/>
              <a:ext cx="1024263" cy="128281"/>
            </a:xfrm>
            <a:custGeom>
              <a:avLst/>
              <a:gdLst/>
              <a:ahLst/>
              <a:cxnLst/>
              <a:rect l="l" t="t" r="r" b="b"/>
              <a:pathLst>
                <a:path w="1024263" h="128281">
                  <a:moveTo>
                    <a:pt x="64140" y="0"/>
                  </a:moveTo>
                  <a:lnTo>
                    <a:pt x="960123" y="0"/>
                  </a:lnTo>
                  <a:cubicBezTo>
                    <a:pt x="995547" y="0"/>
                    <a:pt x="1024263" y="28717"/>
                    <a:pt x="1024263" y="64140"/>
                  </a:cubicBezTo>
                  <a:lnTo>
                    <a:pt x="1024263" y="64140"/>
                  </a:lnTo>
                  <a:cubicBezTo>
                    <a:pt x="1024263" y="99564"/>
                    <a:pt x="995547" y="128281"/>
                    <a:pt x="960123" y="128281"/>
                  </a:cubicBezTo>
                  <a:lnTo>
                    <a:pt x="64140" y="128281"/>
                  </a:lnTo>
                  <a:cubicBezTo>
                    <a:pt x="28717" y="128281"/>
                    <a:pt x="0" y="99564"/>
                    <a:pt x="0" y="64140"/>
                  </a:cubicBezTo>
                  <a:lnTo>
                    <a:pt x="0" y="64140"/>
                  </a:lnTo>
                  <a:cubicBezTo>
                    <a:pt x="0" y="28717"/>
                    <a:pt x="28717" y="0"/>
                    <a:pt x="64140" y="0"/>
                  </a:cubicBezTo>
                  <a:close/>
                </a:path>
              </a:pathLst>
            </a:custGeom>
            <a:solidFill>
              <a:srgbClr val="0097B2">
                <a:alpha val="49804"/>
              </a:srgbClr>
            </a:solidFill>
          </p:spPr>
        </p:sp>
        <p:sp>
          <p:nvSpPr>
            <p:cNvPr id="20" name="TextBox 20"/>
            <p:cNvSpPr txBox="1"/>
            <p:nvPr/>
          </p:nvSpPr>
          <p:spPr>
            <a:xfrm>
              <a:off x="0" y="-152400"/>
              <a:ext cx="1024263" cy="280681"/>
            </a:xfrm>
            <a:prstGeom prst="rect">
              <a:avLst/>
            </a:prstGeom>
          </p:spPr>
          <p:txBody>
            <a:bodyPr lIns="50800" tIns="50800" rIns="50800" bIns="50800" rtlCol="0" anchor="ctr"/>
            <a:lstStyle/>
            <a:p>
              <a:pPr algn="ctr">
                <a:lnSpc>
                  <a:spcPts val="4600"/>
                </a:lnSpc>
              </a:pPr>
              <a:endParaRPr/>
            </a:p>
          </p:txBody>
        </p:sp>
      </p:grpSp>
      <p:grpSp>
        <p:nvGrpSpPr>
          <p:cNvPr id="21" name="Group 21"/>
          <p:cNvGrpSpPr/>
          <p:nvPr/>
        </p:nvGrpSpPr>
        <p:grpSpPr>
          <a:xfrm>
            <a:off x="6299107" y="4826188"/>
            <a:ext cx="7853732" cy="487065"/>
            <a:chOff x="0" y="0"/>
            <a:chExt cx="2068473" cy="128281"/>
          </a:xfrm>
        </p:grpSpPr>
        <p:sp>
          <p:nvSpPr>
            <p:cNvPr id="22" name="Freeform 22"/>
            <p:cNvSpPr/>
            <p:nvPr/>
          </p:nvSpPr>
          <p:spPr>
            <a:xfrm>
              <a:off x="0" y="0"/>
              <a:ext cx="2068473" cy="128281"/>
            </a:xfrm>
            <a:custGeom>
              <a:avLst/>
              <a:gdLst/>
              <a:ahLst/>
              <a:cxnLst/>
              <a:rect l="l" t="t" r="r" b="b"/>
              <a:pathLst>
                <a:path w="2068473" h="128281">
                  <a:moveTo>
                    <a:pt x="50274" y="0"/>
                  </a:moveTo>
                  <a:lnTo>
                    <a:pt x="2018199" y="0"/>
                  </a:lnTo>
                  <a:cubicBezTo>
                    <a:pt x="2045964" y="0"/>
                    <a:pt x="2068473" y="22508"/>
                    <a:pt x="2068473" y="50274"/>
                  </a:cubicBezTo>
                  <a:lnTo>
                    <a:pt x="2068473" y="78007"/>
                  </a:lnTo>
                  <a:cubicBezTo>
                    <a:pt x="2068473" y="105772"/>
                    <a:pt x="2045964" y="128281"/>
                    <a:pt x="2018199" y="128281"/>
                  </a:cubicBezTo>
                  <a:lnTo>
                    <a:pt x="50274" y="128281"/>
                  </a:lnTo>
                  <a:cubicBezTo>
                    <a:pt x="22508" y="128281"/>
                    <a:pt x="0" y="105772"/>
                    <a:pt x="0" y="78007"/>
                  </a:cubicBezTo>
                  <a:lnTo>
                    <a:pt x="0" y="50274"/>
                  </a:lnTo>
                  <a:cubicBezTo>
                    <a:pt x="0" y="22508"/>
                    <a:pt x="22508" y="0"/>
                    <a:pt x="50274" y="0"/>
                  </a:cubicBezTo>
                  <a:close/>
                </a:path>
              </a:pathLst>
            </a:custGeom>
            <a:solidFill>
              <a:srgbClr val="0097B2">
                <a:alpha val="49804"/>
              </a:srgbClr>
            </a:solidFill>
          </p:spPr>
        </p:sp>
        <p:sp>
          <p:nvSpPr>
            <p:cNvPr id="23" name="TextBox 23"/>
            <p:cNvSpPr txBox="1"/>
            <p:nvPr/>
          </p:nvSpPr>
          <p:spPr>
            <a:xfrm>
              <a:off x="0" y="-152400"/>
              <a:ext cx="2068473" cy="280681"/>
            </a:xfrm>
            <a:prstGeom prst="rect">
              <a:avLst/>
            </a:prstGeom>
          </p:spPr>
          <p:txBody>
            <a:bodyPr lIns="50800" tIns="50800" rIns="50800" bIns="50800" rtlCol="0" anchor="ctr"/>
            <a:lstStyle/>
            <a:p>
              <a:pPr algn="ctr">
                <a:lnSpc>
                  <a:spcPts val="4600"/>
                </a:lnSpc>
              </a:pP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3313552"/>
            <a:ext cx="12228927" cy="4035669"/>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Children lack the metacognition for chat to be meaningful. Piaget (1923), though supportive of social learning references the “egocentric speech”, children 2-7yrs talk past each other not engaging in dialogue.</a:t>
            </a:r>
          </a:p>
          <a:p>
            <a:pPr algn="l">
              <a:lnSpc>
                <a:spcPts val="4031"/>
              </a:lnSpc>
            </a:pPr>
            <a:r>
              <a:rPr lang="en-US" sz="2239" spc="134">
                <a:solidFill>
                  <a:srgbClr val="000000"/>
                </a:solidFill>
                <a:latin typeface="DM Sans"/>
                <a:ea typeface="DM Sans"/>
                <a:cs typeface="DM Sans"/>
                <a:sym typeface="DM Sans"/>
              </a:rPr>
              <a:t>^ Without explicit modeling (Myhill, Jones &amp; Hopper, 2006) misconceptions and distracting extraneous load may be the consequences.</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Sociocultural research outlines barriers for EAL and underdeveloped speech &amp; language learners - combated through targeted staff direction.</a:t>
            </a:r>
          </a:p>
        </p:txBody>
      </p:sp>
      <p:sp>
        <p:nvSpPr>
          <p:cNvPr id="7" name="TextBox 7"/>
          <p:cNvSpPr txBox="1"/>
          <p:nvPr/>
        </p:nvSpPr>
        <p:spPr>
          <a:xfrm>
            <a:off x="2200602" y="537527"/>
            <a:ext cx="8069554"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Assessment for Learning</a:t>
            </a:r>
          </a:p>
        </p:txBody>
      </p:sp>
      <p:sp>
        <p:nvSpPr>
          <p:cNvPr id="8" name="TextBox 8"/>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‘Peer talk’ - Challenges</a:t>
            </a:r>
          </a:p>
        </p:txBody>
      </p:sp>
      <p:grpSp>
        <p:nvGrpSpPr>
          <p:cNvPr id="9" name="Group 9"/>
          <p:cNvGrpSpPr/>
          <p:nvPr/>
        </p:nvGrpSpPr>
        <p:grpSpPr>
          <a:xfrm>
            <a:off x="12230520" y="6629622"/>
            <a:ext cx="4960769" cy="2870830"/>
            <a:chOff x="0" y="0"/>
            <a:chExt cx="6614359" cy="3827774"/>
          </a:xfrm>
        </p:grpSpPr>
        <p:grpSp>
          <p:nvGrpSpPr>
            <p:cNvPr id="10" name="Group 10"/>
            <p:cNvGrpSpPr/>
            <p:nvPr/>
          </p:nvGrpSpPr>
          <p:grpSpPr>
            <a:xfrm>
              <a:off x="0" y="0"/>
              <a:ext cx="6614359" cy="3827774"/>
              <a:chOff x="0" y="0"/>
              <a:chExt cx="1081414" cy="625821"/>
            </a:xfrm>
          </p:grpSpPr>
          <p:sp>
            <p:nvSpPr>
              <p:cNvPr id="11" name="Freeform 11"/>
              <p:cNvSpPr/>
              <p:nvPr/>
            </p:nvSpPr>
            <p:spPr>
              <a:xfrm>
                <a:off x="0" y="0"/>
                <a:ext cx="1081414" cy="625821"/>
              </a:xfrm>
              <a:custGeom>
                <a:avLst/>
                <a:gdLst/>
                <a:ahLst/>
                <a:cxnLst/>
                <a:rect l="l" t="t" r="r" b="b"/>
                <a:pathLst>
                  <a:path w="1081414" h="625821">
                    <a:moveTo>
                      <a:pt x="540707" y="0"/>
                    </a:moveTo>
                    <a:lnTo>
                      <a:pt x="616833" y="34758"/>
                    </a:lnTo>
                    <a:lnTo>
                      <a:pt x="707794" y="15315"/>
                    </a:lnTo>
                    <a:lnTo>
                      <a:pt x="761635" y="61986"/>
                    </a:lnTo>
                    <a:lnTo>
                      <a:pt x="858526" y="59761"/>
                    </a:lnTo>
                    <a:lnTo>
                      <a:pt x="884811" y="113775"/>
                    </a:lnTo>
                    <a:lnTo>
                      <a:pt x="978147" y="128987"/>
                    </a:lnTo>
                    <a:lnTo>
                      <a:pt x="974303" y="185058"/>
                    </a:lnTo>
                    <a:lnTo>
                      <a:pt x="1054949" y="216216"/>
                    </a:lnTo>
                    <a:lnTo>
                      <a:pt x="1021351" y="268856"/>
                    </a:lnTo>
                    <a:lnTo>
                      <a:pt x="1081414" y="312911"/>
                    </a:lnTo>
                    <a:lnTo>
                      <a:pt x="1021351" y="356966"/>
                    </a:lnTo>
                    <a:lnTo>
                      <a:pt x="1054949" y="409605"/>
                    </a:lnTo>
                    <a:lnTo>
                      <a:pt x="974303" y="440763"/>
                    </a:lnTo>
                    <a:lnTo>
                      <a:pt x="978147" y="496835"/>
                    </a:lnTo>
                    <a:lnTo>
                      <a:pt x="884811" y="512046"/>
                    </a:lnTo>
                    <a:lnTo>
                      <a:pt x="858526" y="566060"/>
                    </a:lnTo>
                    <a:lnTo>
                      <a:pt x="761635" y="563836"/>
                    </a:lnTo>
                    <a:lnTo>
                      <a:pt x="707794" y="610506"/>
                    </a:lnTo>
                    <a:lnTo>
                      <a:pt x="616833" y="591063"/>
                    </a:lnTo>
                    <a:lnTo>
                      <a:pt x="540707" y="625821"/>
                    </a:lnTo>
                    <a:lnTo>
                      <a:pt x="464580" y="591063"/>
                    </a:lnTo>
                    <a:lnTo>
                      <a:pt x="373620" y="610506"/>
                    </a:lnTo>
                    <a:lnTo>
                      <a:pt x="319779" y="563836"/>
                    </a:lnTo>
                    <a:lnTo>
                      <a:pt x="222888" y="566060"/>
                    </a:lnTo>
                    <a:lnTo>
                      <a:pt x="196603" y="512046"/>
                    </a:lnTo>
                    <a:lnTo>
                      <a:pt x="103266" y="496835"/>
                    </a:lnTo>
                    <a:lnTo>
                      <a:pt x="107111" y="440763"/>
                    </a:lnTo>
                    <a:lnTo>
                      <a:pt x="26464" y="409605"/>
                    </a:lnTo>
                    <a:lnTo>
                      <a:pt x="60062" y="356966"/>
                    </a:lnTo>
                    <a:lnTo>
                      <a:pt x="0" y="312911"/>
                    </a:lnTo>
                    <a:lnTo>
                      <a:pt x="60062" y="268856"/>
                    </a:lnTo>
                    <a:lnTo>
                      <a:pt x="26464" y="216216"/>
                    </a:lnTo>
                    <a:lnTo>
                      <a:pt x="107111" y="185058"/>
                    </a:lnTo>
                    <a:lnTo>
                      <a:pt x="103266" y="128987"/>
                    </a:lnTo>
                    <a:lnTo>
                      <a:pt x="196603" y="113775"/>
                    </a:lnTo>
                    <a:lnTo>
                      <a:pt x="222888" y="59761"/>
                    </a:lnTo>
                    <a:lnTo>
                      <a:pt x="319779" y="61986"/>
                    </a:lnTo>
                    <a:lnTo>
                      <a:pt x="373620" y="15315"/>
                    </a:lnTo>
                    <a:lnTo>
                      <a:pt x="464580" y="34758"/>
                    </a:lnTo>
                    <a:lnTo>
                      <a:pt x="540707" y="0"/>
                    </a:lnTo>
                    <a:close/>
                  </a:path>
                </a:pathLst>
              </a:custGeom>
              <a:solidFill>
                <a:srgbClr val="78B5EF"/>
              </a:solidFill>
            </p:spPr>
          </p:sp>
          <p:sp>
            <p:nvSpPr>
              <p:cNvPr id="12" name="TextBox 12"/>
              <p:cNvSpPr txBox="1"/>
              <p:nvPr/>
            </p:nvSpPr>
            <p:spPr>
              <a:xfrm>
                <a:off x="118280" y="-83951"/>
                <a:ext cx="844854" cy="641323"/>
              </a:xfrm>
              <a:prstGeom prst="rect">
                <a:avLst/>
              </a:prstGeom>
            </p:spPr>
            <p:txBody>
              <a:bodyPr lIns="60939" tIns="60939" rIns="60939" bIns="60939" rtlCol="0" anchor="ctr"/>
              <a:lstStyle/>
              <a:p>
                <a:pPr algn="ctr">
                  <a:lnSpc>
                    <a:spcPts val="4600"/>
                  </a:lnSpc>
                </a:pPr>
                <a:endParaRPr/>
              </a:p>
            </p:txBody>
          </p:sp>
        </p:grpSp>
        <p:sp>
          <p:nvSpPr>
            <p:cNvPr id="13" name="Freeform 13"/>
            <p:cNvSpPr/>
            <p:nvPr/>
          </p:nvSpPr>
          <p:spPr>
            <a:xfrm>
              <a:off x="2316187" y="328231"/>
              <a:ext cx="1981986" cy="3283410"/>
            </a:xfrm>
            <a:custGeom>
              <a:avLst/>
              <a:gdLst/>
              <a:ahLst/>
              <a:cxnLst/>
              <a:rect l="l" t="t" r="r" b="b"/>
              <a:pathLst>
                <a:path w="1981986" h="3283410">
                  <a:moveTo>
                    <a:pt x="0" y="0"/>
                  </a:moveTo>
                  <a:lnTo>
                    <a:pt x="1981985" y="0"/>
                  </a:lnTo>
                  <a:lnTo>
                    <a:pt x="1981985" y="3283411"/>
                  </a:lnTo>
                  <a:lnTo>
                    <a:pt x="0" y="3283411"/>
                  </a:lnTo>
                  <a:lnTo>
                    <a:pt x="0" y="0"/>
                  </a:lnTo>
                  <a:close/>
                </a:path>
              </a:pathLst>
            </a:custGeom>
            <a:blipFill>
              <a:blip r:embed="rId10">
                <a:alphaModFix amt="4000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712041" y="366341"/>
              <a:ext cx="5190278" cy="2732604"/>
            </a:xfrm>
            <a:prstGeom prst="rect">
              <a:avLst/>
            </a:prstGeom>
          </p:spPr>
          <p:txBody>
            <a:bodyPr lIns="0" tIns="0" rIns="0" bIns="0" rtlCol="0" anchor="t">
              <a:spAutoFit/>
            </a:bodyPr>
            <a:lstStyle/>
            <a:p>
              <a:pPr algn="ctr">
                <a:lnSpc>
                  <a:spcPts val="3376"/>
                </a:lnSpc>
              </a:pPr>
              <a:r>
                <a:rPr lang="en-US" sz="1875" spc="112">
                  <a:solidFill>
                    <a:srgbClr val="FFFFFF"/>
                  </a:solidFill>
                  <a:latin typeface="DM Sans"/>
                  <a:ea typeface="DM Sans"/>
                  <a:cs typeface="DM Sans"/>
                  <a:sym typeface="DM Sans"/>
                </a:rPr>
                <a:t>Individual whiteboard feedback?</a:t>
              </a:r>
            </a:p>
            <a:p>
              <a:pPr algn="ctr">
                <a:lnSpc>
                  <a:spcPts val="3376"/>
                </a:lnSpc>
              </a:pPr>
              <a:r>
                <a:rPr lang="en-US" sz="1875" spc="112">
                  <a:solidFill>
                    <a:srgbClr val="FFFFFF"/>
                  </a:solidFill>
                  <a:latin typeface="DM Sans"/>
                  <a:ea typeface="DM Sans"/>
                  <a:cs typeface="DM Sans"/>
                  <a:sym typeface="DM Sans"/>
                </a:rPr>
                <a:t>Immediate, accessible, low stakes.</a:t>
              </a:r>
            </a:p>
            <a:p>
              <a:pPr algn="ctr">
                <a:lnSpc>
                  <a:spcPts val="3376"/>
                </a:lnSpc>
              </a:pPr>
              <a:r>
                <a:rPr lang="en-US" sz="1875" spc="112">
                  <a:solidFill>
                    <a:srgbClr val="FFFFFF"/>
                  </a:solidFill>
                  <a:latin typeface="DM Sans"/>
                  <a:ea typeface="DM Sans"/>
                  <a:cs typeface="DM Sans"/>
                  <a:sym typeface="DM Sans"/>
                </a:rPr>
                <a:t>But ineffective for nursery?</a:t>
              </a:r>
            </a:p>
          </p:txBody>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1246860">
            <a:off x="15443546" y="8069612"/>
            <a:ext cx="3631508" cy="2855273"/>
          </a:xfrm>
          <a:custGeom>
            <a:avLst/>
            <a:gdLst/>
            <a:ahLst/>
            <a:cxnLst/>
            <a:rect l="l" t="t" r="r" b="b"/>
            <a:pathLst>
              <a:path w="3631508" h="2855273">
                <a:moveTo>
                  <a:pt x="0" y="0"/>
                </a:moveTo>
                <a:lnTo>
                  <a:pt x="3631508" y="0"/>
                </a:lnTo>
                <a:lnTo>
                  <a:pt x="3631508" y="2855274"/>
                </a:lnTo>
                <a:lnTo>
                  <a:pt x="0" y="285527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rot="203940">
            <a:off x="2235174" y="9363023"/>
            <a:ext cx="3607837" cy="2534505"/>
          </a:xfrm>
          <a:custGeom>
            <a:avLst/>
            <a:gdLst/>
            <a:ahLst/>
            <a:cxnLst/>
            <a:rect l="l" t="t" r="r" b="b"/>
            <a:pathLst>
              <a:path w="3607837" h="2534505">
                <a:moveTo>
                  <a:pt x="0" y="0"/>
                </a:moveTo>
                <a:lnTo>
                  <a:pt x="3607836" y="0"/>
                </a:lnTo>
                <a:lnTo>
                  <a:pt x="3607836" y="2534506"/>
                </a:lnTo>
                <a:lnTo>
                  <a:pt x="0" y="2534506"/>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8484654" y="6041346"/>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8484654" y="7241378"/>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6" name="Freeform 6"/>
          <p:cNvSpPr/>
          <p:nvPr/>
        </p:nvSpPr>
        <p:spPr>
          <a:xfrm rot="-1703933">
            <a:off x="16303" y="2475290"/>
            <a:ext cx="7778024" cy="4870988"/>
          </a:xfrm>
          <a:custGeom>
            <a:avLst/>
            <a:gdLst/>
            <a:ahLst/>
            <a:cxnLst/>
            <a:rect l="l" t="t" r="r" b="b"/>
            <a:pathLst>
              <a:path w="7778024" h="4870988">
                <a:moveTo>
                  <a:pt x="0" y="0"/>
                </a:moveTo>
                <a:lnTo>
                  <a:pt x="7778025" y="0"/>
                </a:lnTo>
                <a:lnTo>
                  <a:pt x="7778025" y="4870988"/>
                </a:lnTo>
                <a:lnTo>
                  <a:pt x="0" y="4870988"/>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7" name="Freeform 7"/>
          <p:cNvSpPr/>
          <p:nvPr/>
        </p:nvSpPr>
        <p:spPr>
          <a:xfrm>
            <a:off x="1593351" y="2324283"/>
            <a:ext cx="4321621" cy="4880680"/>
          </a:xfrm>
          <a:custGeom>
            <a:avLst/>
            <a:gdLst/>
            <a:ahLst/>
            <a:cxnLst/>
            <a:rect l="l" t="t" r="r" b="b"/>
            <a:pathLst>
              <a:path w="4321621" h="4880680">
                <a:moveTo>
                  <a:pt x="0" y="0"/>
                </a:moveTo>
                <a:lnTo>
                  <a:pt x="4321620" y="0"/>
                </a:lnTo>
                <a:lnTo>
                  <a:pt x="4321620" y="4880681"/>
                </a:lnTo>
                <a:lnTo>
                  <a:pt x="0" y="488068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TextBox 8"/>
          <p:cNvSpPr txBox="1"/>
          <p:nvPr/>
        </p:nvSpPr>
        <p:spPr>
          <a:xfrm>
            <a:off x="7888374" y="467248"/>
            <a:ext cx="10399626" cy="3387090"/>
          </a:xfrm>
          <a:prstGeom prst="rect">
            <a:avLst/>
          </a:prstGeom>
        </p:spPr>
        <p:txBody>
          <a:bodyPr lIns="0" tIns="0" rIns="0" bIns="0" rtlCol="0" anchor="t">
            <a:spAutoFit/>
          </a:bodyPr>
          <a:lstStyle/>
          <a:p>
            <a:pPr algn="l">
              <a:lnSpc>
                <a:spcPts val="8729"/>
              </a:lnSpc>
            </a:pPr>
            <a:r>
              <a:rPr lang="en-US" sz="8999" b="1">
                <a:solidFill>
                  <a:srgbClr val="000000"/>
                </a:solidFill>
                <a:latin typeface="DM Sans Bold"/>
                <a:ea typeface="DM Sans Bold"/>
                <a:cs typeface="DM Sans Bold"/>
                <a:sym typeface="DM Sans Bold"/>
              </a:rPr>
              <a:t>Exploiting subject disciplines in AoLEs </a:t>
            </a:r>
          </a:p>
        </p:txBody>
      </p:sp>
      <p:sp>
        <p:nvSpPr>
          <p:cNvPr id="9" name="TextBox 9"/>
          <p:cNvSpPr txBox="1"/>
          <p:nvPr/>
        </p:nvSpPr>
        <p:spPr>
          <a:xfrm>
            <a:off x="7888374" y="4273451"/>
            <a:ext cx="6728817"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Strengths in practice</a:t>
            </a:r>
          </a:p>
        </p:txBody>
      </p:sp>
      <p:sp>
        <p:nvSpPr>
          <p:cNvPr id="10" name="TextBox 10"/>
          <p:cNvSpPr txBox="1"/>
          <p:nvPr/>
        </p:nvSpPr>
        <p:spPr>
          <a:xfrm>
            <a:off x="9144000" y="5987896"/>
            <a:ext cx="6858353" cy="2281735"/>
          </a:xfrm>
          <a:prstGeom prst="rect">
            <a:avLst/>
          </a:prstGeom>
        </p:spPr>
        <p:txBody>
          <a:bodyPr lIns="0" tIns="0" rIns="0" bIns="0" rtlCol="0" anchor="t">
            <a:spAutoFit/>
          </a:bodyPr>
          <a:lstStyle/>
          <a:p>
            <a:pPr algn="l">
              <a:lnSpc>
                <a:spcPts val="4600"/>
              </a:lnSpc>
            </a:pPr>
            <a:r>
              <a:rPr lang="en-US" sz="2555" spc="153">
                <a:solidFill>
                  <a:srgbClr val="000000"/>
                </a:solidFill>
                <a:latin typeface="DM Sans"/>
                <a:ea typeface="DM Sans"/>
                <a:cs typeface="DM Sans"/>
                <a:sym typeface="DM Sans"/>
              </a:rPr>
              <a:t>Integrating AoLEs</a:t>
            </a:r>
          </a:p>
          <a:p>
            <a:pPr algn="l">
              <a:lnSpc>
                <a:spcPts val="4600"/>
              </a:lnSpc>
            </a:pPr>
            <a:endParaRPr lang="en-US" sz="2555" spc="153">
              <a:solidFill>
                <a:srgbClr val="000000"/>
              </a:solidFill>
              <a:latin typeface="DM Sans"/>
              <a:ea typeface="DM Sans"/>
              <a:cs typeface="DM Sans"/>
              <a:sym typeface="DM Sans"/>
            </a:endParaRPr>
          </a:p>
          <a:p>
            <a:pPr algn="l">
              <a:lnSpc>
                <a:spcPts val="4600"/>
              </a:lnSpc>
            </a:pPr>
            <a:r>
              <a:rPr lang="en-US" sz="2555" spc="153">
                <a:solidFill>
                  <a:srgbClr val="000000"/>
                </a:solidFill>
                <a:latin typeface="DM Sans"/>
                <a:ea typeface="DM Sans"/>
                <a:cs typeface="DM Sans"/>
                <a:sym typeface="DM Sans"/>
              </a:rPr>
              <a:t>Authentic experiences </a:t>
            </a:r>
          </a:p>
          <a:p>
            <a:pPr marL="0" lvl="0" indent="0" algn="l">
              <a:lnSpc>
                <a:spcPts val="4600"/>
              </a:lnSpc>
            </a:pPr>
            <a:r>
              <a:rPr lang="en-US" sz="2555" spc="153">
                <a:solidFill>
                  <a:srgbClr val="000000"/>
                </a:solidFill>
                <a:latin typeface="DM Sans"/>
                <a:ea typeface="DM Sans"/>
                <a:cs typeface="DM Sans"/>
                <a:sym typeface="DM Sans"/>
              </a:rPr>
              <a: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3649745" y="-3015104"/>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Utalising enhanced provision</a:t>
            </a:r>
          </a:p>
        </p:txBody>
      </p:sp>
      <p:sp>
        <p:nvSpPr>
          <p:cNvPr id="7" name="TextBox 7"/>
          <p:cNvSpPr txBox="1"/>
          <p:nvPr/>
        </p:nvSpPr>
        <p:spPr>
          <a:xfrm>
            <a:off x="2200602" y="3313552"/>
            <a:ext cx="11145029"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Reggio Emilia model emphasizes the importance of connecting learning across domains through learners exploration, independence and creativity. Expressed in foundation learning as enhanced provision.</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u="none" spc="134">
                <a:solidFill>
                  <a:srgbClr val="000000"/>
                </a:solidFill>
                <a:latin typeface="DM Sans"/>
                <a:ea typeface="DM Sans"/>
                <a:cs typeface="DM Sans"/>
                <a:sym typeface="DM Sans"/>
              </a:rPr>
              <a:t>^ Bruner - revisiting content in different contexts encourages integration (and supports differentiation).</a:t>
            </a:r>
          </a:p>
          <a:p>
            <a:pPr algn="l">
              <a:lnSpc>
                <a:spcPts val="4031"/>
              </a:lnSpc>
            </a:pPr>
            <a:endParaRPr lang="en-US" sz="2239" u="none" spc="134">
              <a:solidFill>
                <a:srgbClr val="000000"/>
              </a:solidFill>
              <a:latin typeface="DM Sans"/>
              <a:ea typeface="DM Sans"/>
              <a:cs typeface="DM Sans"/>
              <a:sym typeface="DM Sans"/>
            </a:endParaRPr>
          </a:p>
          <a:p>
            <a:pPr algn="l">
              <a:lnSpc>
                <a:spcPts val="4031"/>
              </a:lnSpc>
            </a:pPr>
            <a:r>
              <a:rPr lang="en-US" sz="2239" u="none" spc="134">
                <a:solidFill>
                  <a:srgbClr val="000000"/>
                </a:solidFill>
                <a:latin typeface="DM Sans"/>
                <a:ea typeface="DM Sans"/>
                <a:cs typeface="DM Sans"/>
                <a:sym typeface="DM Sans"/>
              </a:rPr>
              <a:t>Dialogic teaching can help support deeper learning from enhanced provision - (managing support staff).</a:t>
            </a:r>
          </a:p>
        </p:txBody>
      </p:sp>
      <p:sp>
        <p:nvSpPr>
          <p:cNvPr id="8" name="TextBox 8"/>
          <p:cNvSpPr txBox="1"/>
          <p:nvPr/>
        </p:nvSpPr>
        <p:spPr>
          <a:xfrm>
            <a:off x="2200602" y="537527"/>
            <a:ext cx="8069554" cy="887095"/>
          </a:xfrm>
          <a:prstGeom prst="rect">
            <a:avLst/>
          </a:prstGeom>
        </p:spPr>
        <p:txBody>
          <a:bodyPr lIns="0" tIns="0" rIns="0" bIns="0" rtlCol="0" anchor="t">
            <a:spAutoFit/>
          </a:bodyPr>
          <a:lstStyle/>
          <a:p>
            <a:pPr algn="l">
              <a:lnSpc>
                <a:spcPts val="7279"/>
              </a:lnSpc>
            </a:pPr>
            <a:r>
              <a:rPr lang="en-US" sz="5199" b="1">
                <a:solidFill>
                  <a:srgbClr val="000000"/>
                </a:solidFill>
                <a:latin typeface="DM Sans Bold"/>
                <a:ea typeface="DM Sans Bold"/>
                <a:cs typeface="DM Sans Bold"/>
                <a:sym typeface="DM Sans Bold"/>
              </a:rPr>
              <a:t>Integrating AoLEs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3649745" y="-3015104"/>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7066278" y="4642686"/>
            <a:ext cx="7349589" cy="5167014"/>
          </a:xfrm>
          <a:custGeom>
            <a:avLst/>
            <a:gdLst/>
            <a:ahLst/>
            <a:cxnLst/>
            <a:rect l="l" t="t" r="r" b="b"/>
            <a:pathLst>
              <a:path w="7349589" h="5167014">
                <a:moveTo>
                  <a:pt x="0" y="0"/>
                </a:moveTo>
                <a:lnTo>
                  <a:pt x="7349589" y="0"/>
                </a:lnTo>
                <a:lnTo>
                  <a:pt x="7349589" y="5167014"/>
                </a:lnTo>
                <a:lnTo>
                  <a:pt x="0" y="5167014"/>
                </a:lnTo>
                <a:lnTo>
                  <a:pt x="0" y="0"/>
                </a:lnTo>
                <a:close/>
              </a:path>
            </a:pathLst>
          </a:custGeom>
          <a:blipFill>
            <a:blip r:embed="rId8"/>
            <a:stretch>
              <a:fillRect l="-43632" t="-52581" r="-40602" b="-43961"/>
            </a:stretch>
          </a:blipFill>
          <a:ln w="38100" cap="rnd">
            <a:solidFill>
              <a:srgbClr val="000000"/>
            </a:solidFill>
            <a:prstDash val="solid"/>
            <a:round/>
          </a:ln>
        </p:spPr>
      </p:sp>
      <p:sp>
        <p:nvSpPr>
          <p:cNvPr id="6" name="Freeform 6"/>
          <p:cNvSpPr/>
          <p:nvPr/>
        </p:nvSpPr>
        <p:spPr>
          <a:xfrm>
            <a:off x="10741073" y="326299"/>
            <a:ext cx="6755643" cy="3845041"/>
          </a:xfrm>
          <a:custGeom>
            <a:avLst/>
            <a:gdLst/>
            <a:ahLst/>
            <a:cxnLst/>
            <a:rect l="l" t="t" r="r" b="b"/>
            <a:pathLst>
              <a:path w="6755643" h="3845041">
                <a:moveTo>
                  <a:pt x="0" y="0"/>
                </a:moveTo>
                <a:lnTo>
                  <a:pt x="6755643" y="0"/>
                </a:lnTo>
                <a:lnTo>
                  <a:pt x="6755643" y="3845040"/>
                </a:lnTo>
                <a:lnTo>
                  <a:pt x="0" y="3845040"/>
                </a:lnTo>
                <a:lnTo>
                  <a:pt x="0" y="0"/>
                </a:lnTo>
                <a:close/>
              </a:path>
            </a:pathLst>
          </a:custGeom>
          <a:blipFill>
            <a:blip r:embed="rId9"/>
            <a:stretch>
              <a:fillRect l="-50958" t="-75614" r="-44321" b="-81712"/>
            </a:stretch>
          </a:blipFill>
          <a:ln w="38100" cap="rnd">
            <a:solidFill>
              <a:srgbClr val="000000"/>
            </a:solidFill>
            <a:prstDash val="solid"/>
            <a:round/>
          </a:ln>
        </p:spPr>
      </p:sp>
      <p:sp>
        <p:nvSpPr>
          <p:cNvPr id="7" name="Freeform 7"/>
          <p:cNvSpPr/>
          <p:nvPr/>
        </p:nvSpPr>
        <p:spPr>
          <a:xfrm>
            <a:off x="452610" y="254096"/>
            <a:ext cx="5939154" cy="4625581"/>
          </a:xfrm>
          <a:custGeom>
            <a:avLst/>
            <a:gdLst/>
            <a:ahLst/>
            <a:cxnLst/>
            <a:rect l="l" t="t" r="r" b="b"/>
            <a:pathLst>
              <a:path w="5939154" h="4625581">
                <a:moveTo>
                  <a:pt x="0" y="0"/>
                </a:moveTo>
                <a:lnTo>
                  <a:pt x="5939154" y="0"/>
                </a:lnTo>
                <a:lnTo>
                  <a:pt x="5939154" y="4625581"/>
                </a:lnTo>
                <a:lnTo>
                  <a:pt x="0" y="4625581"/>
                </a:lnTo>
                <a:lnTo>
                  <a:pt x="0" y="0"/>
                </a:lnTo>
                <a:close/>
              </a:path>
            </a:pathLst>
          </a:custGeom>
          <a:blipFill>
            <a:blip r:embed="rId10"/>
            <a:stretch>
              <a:fillRect l="-44966" t="-52487" r="-46085" b="-31492"/>
            </a:stretch>
          </a:blipFill>
          <a:ln w="38100" cap="rnd">
            <a:solidFill>
              <a:srgbClr val="000000"/>
            </a:solidFill>
            <a:prstDash val="solid"/>
            <a:round/>
          </a:ln>
        </p:spPr>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3649745" y="-3015104"/>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Utalising enhanced provision</a:t>
            </a:r>
          </a:p>
        </p:txBody>
      </p:sp>
      <p:sp>
        <p:nvSpPr>
          <p:cNvPr id="7" name="TextBox 7"/>
          <p:cNvSpPr txBox="1"/>
          <p:nvPr/>
        </p:nvSpPr>
        <p:spPr>
          <a:xfrm>
            <a:off x="2200602" y="3313552"/>
            <a:ext cx="11145029"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Reggio Emilia model emphasizes the importance of connecting learning across domains through learners exploration, independence and creativity. Expressed in foundation learning as enhanced provision.</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u="none" spc="134">
                <a:solidFill>
                  <a:srgbClr val="000000"/>
                </a:solidFill>
                <a:latin typeface="DM Sans"/>
                <a:ea typeface="DM Sans"/>
                <a:cs typeface="DM Sans"/>
                <a:sym typeface="DM Sans"/>
              </a:rPr>
              <a:t>^ Bruner - revisiting content in different contexts encourages integration (and supports differentiation).</a:t>
            </a:r>
          </a:p>
          <a:p>
            <a:pPr algn="l">
              <a:lnSpc>
                <a:spcPts val="4031"/>
              </a:lnSpc>
            </a:pPr>
            <a:endParaRPr lang="en-US" sz="2239" u="none" spc="134">
              <a:solidFill>
                <a:srgbClr val="000000"/>
              </a:solidFill>
              <a:latin typeface="DM Sans"/>
              <a:ea typeface="DM Sans"/>
              <a:cs typeface="DM Sans"/>
              <a:sym typeface="DM Sans"/>
            </a:endParaRPr>
          </a:p>
          <a:p>
            <a:pPr algn="l">
              <a:lnSpc>
                <a:spcPts val="4031"/>
              </a:lnSpc>
            </a:pPr>
            <a:r>
              <a:rPr lang="en-US" sz="2239" u="none" spc="134">
                <a:solidFill>
                  <a:srgbClr val="000000"/>
                </a:solidFill>
                <a:latin typeface="DM Sans"/>
                <a:ea typeface="DM Sans"/>
                <a:cs typeface="DM Sans"/>
                <a:sym typeface="DM Sans"/>
              </a:rPr>
              <a:t>Dialogic teaching can help support deeper learning from enhanced provision - (managing support staff).</a:t>
            </a:r>
          </a:p>
        </p:txBody>
      </p:sp>
      <p:sp>
        <p:nvSpPr>
          <p:cNvPr id="8" name="TextBox 8"/>
          <p:cNvSpPr txBox="1"/>
          <p:nvPr/>
        </p:nvSpPr>
        <p:spPr>
          <a:xfrm>
            <a:off x="2200602" y="537527"/>
            <a:ext cx="8069554" cy="887095"/>
          </a:xfrm>
          <a:prstGeom prst="rect">
            <a:avLst/>
          </a:prstGeom>
        </p:spPr>
        <p:txBody>
          <a:bodyPr lIns="0" tIns="0" rIns="0" bIns="0" rtlCol="0" anchor="t">
            <a:spAutoFit/>
          </a:bodyPr>
          <a:lstStyle/>
          <a:p>
            <a:pPr algn="l">
              <a:lnSpc>
                <a:spcPts val="7279"/>
              </a:lnSpc>
            </a:pPr>
            <a:r>
              <a:rPr lang="en-US" sz="5199" b="1">
                <a:solidFill>
                  <a:srgbClr val="000000"/>
                </a:solidFill>
                <a:latin typeface="DM Sans Bold"/>
                <a:ea typeface="DM Sans Bold"/>
                <a:cs typeface="DM Sans Bold"/>
                <a:sym typeface="DM Sans Bold"/>
              </a:rPr>
              <a:t>Integrating AoLEs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3649745" y="-3015104"/>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12971880" y="5911584"/>
            <a:ext cx="4968683" cy="3651982"/>
          </a:xfrm>
          <a:custGeom>
            <a:avLst/>
            <a:gdLst/>
            <a:ahLst/>
            <a:cxnLst/>
            <a:rect l="l" t="t" r="r" b="b"/>
            <a:pathLst>
              <a:path w="4968683" h="3651982">
                <a:moveTo>
                  <a:pt x="0" y="0"/>
                </a:moveTo>
                <a:lnTo>
                  <a:pt x="4968683" y="0"/>
                </a:lnTo>
                <a:lnTo>
                  <a:pt x="4968683" y="3651982"/>
                </a:lnTo>
                <a:lnTo>
                  <a:pt x="0" y="3651982"/>
                </a:lnTo>
                <a:lnTo>
                  <a:pt x="0" y="0"/>
                </a:lnTo>
                <a:close/>
              </a:path>
            </a:pathLst>
          </a:custGeom>
          <a:blipFill>
            <a:blip r:embed="rId8"/>
            <a:stretch>
              <a:fillRect/>
            </a:stretch>
          </a:blipFill>
          <a:ln w="38100" cap="rnd">
            <a:solidFill>
              <a:srgbClr val="000000"/>
            </a:solidFill>
            <a:prstDash val="solid"/>
            <a:round/>
          </a:ln>
        </p:spPr>
      </p:sp>
      <p:sp>
        <p:nvSpPr>
          <p:cNvPr id="6" name="Freeform 6"/>
          <p:cNvSpPr/>
          <p:nvPr/>
        </p:nvSpPr>
        <p:spPr>
          <a:xfrm>
            <a:off x="12357931" y="2669133"/>
            <a:ext cx="5081525" cy="3741273"/>
          </a:xfrm>
          <a:custGeom>
            <a:avLst/>
            <a:gdLst/>
            <a:ahLst/>
            <a:cxnLst/>
            <a:rect l="l" t="t" r="r" b="b"/>
            <a:pathLst>
              <a:path w="5081525" h="3741273">
                <a:moveTo>
                  <a:pt x="0" y="0"/>
                </a:moveTo>
                <a:lnTo>
                  <a:pt x="5081525" y="0"/>
                </a:lnTo>
                <a:lnTo>
                  <a:pt x="5081525" y="3741273"/>
                </a:lnTo>
                <a:lnTo>
                  <a:pt x="0" y="3741273"/>
                </a:lnTo>
                <a:lnTo>
                  <a:pt x="0" y="0"/>
                </a:lnTo>
                <a:close/>
              </a:path>
            </a:pathLst>
          </a:custGeom>
          <a:blipFill>
            <a:blip r:embed="rId9"/>
            <a:stretch>
              <a:fillRect/>
            </a:stretch>
          </a:blipFill>
          <a:ln w="38100" cap="rnd">
            <a:solidFill>
              <a:srgbClr val="000000"/>
            </a:solidFill>
            <a:prstDash val="solid"/>
            <a:round/>
          </a:ln>
        </p:spPr>
      </p:sp>
      <p:sp>
        <p:nvSpPr>
          <p:cNvPr id="7" name="Freeform 7"/>
          <p:cNvSpPr/>
          <p:nvPr/>
        </p:nvSpPr>
        <p:spPr>
          <a:xfrm>
            <a:off x="9575274" y="5695660"/>
            <a:ext cx="4239886" cy="3126916"/>
          </a:xfrm>
          <a:custGeom>
            <a:avLst/>
            <a:gdLst/>
            <a:ahLst/>
            <a:cxnLst/>
            <a:rect l="l" t="t" r="r" b="b"/>
            <a:pathLst>
              <a:path w="4239886" h="3126916">
                <a:moveTo>
                  <a:pt x="0" y="0"/>
                </a:moveTo>
                <a:lnTo>
                  <a:pt x="4239886" y="0"/>
                </a:lnTo>
                <a:lnTo>
                  <a:pt x="4239886" y="3126916"/>
                </a:lnTo>
                <a:lnTo>
                  <a:pt x="0" y="3126916"/>
                </a:lnTo>
                <a:lnTo>
                  <a:pt x="0" y="0"/>
                </a:lnTo>
                <a:close/>
              </a:path>
            </a:pathLst>
          </a:custGeom>
          <a:blipFill>
            <a:blip r:embed="rId10"/>
            <a:stretch>
              <a:fillRect/>
            </a:stretch>
          </a:blipFill>
          <a:ln w="38100" cap="rnd">
            <a:solidFill>
              <a:srgbClr val="000000"/>
            </a:solidFill>
            <a:prstDash val="solid"/>
            <a:round/>
          </a:ln>
        </p:spPr>
      </p:sp>
      <p:sp>
        <p:nvSpPr>
          <p:cNvPr id="8" name="Freeform 8"/>
          <p:cNvSpPr/>
          <p:nvPr/>
        </p:nvSpPr>
        <p:spPr>
          <a:xfrm>
            <a:off x="3889299" y="179186"/>
            <a:ext cx="5073526" cy="3380237"/>
          </a:xfrm>
          <a:custGeom>
            <a:avLst/>
            <a:gdLst/>
            <a:ahLst/>
            <a:cxnLst/>
            <a:rect l="l" t="t" r="r" b="b"/>
            <a:pathLst>
              <a:path w="5073526" h="3380237">
                <a:moveTo>
                  <a:pt x="0" y="0"/>
                </a:moveTo>
                <a:lnTo>
                  <a:pt x="5073527" y="0"/>
                </a:lnTo>
                <a:lnTo>
                  <a:pt x="5073527" y="3380236"/>
                </a:lnTo>
                <a:lnTo>
                  <a:pt x="0" y="3380236"/>
                </a:lnTo>
                <a:lnTo>
                  <a:pt x="0" y="0"/>
                </a:lnTo>
                <a:close/>
              </a:path>
            </a:pathLst>
          </a:custGeom>
          <a:blipFill>
            <a:blip r:embed="rId11"/>
            <a:stretch>
              <a:fillRect/>
            </a:stretch>
          </a:blipFill>
          <a:ln w="38100" cap="rnd">
            <a:solidFill>
              <a:srgbClr val="000000"/>
            </a:solidFill>
            <a:prstDash val="solid"/>
            <a:round/>
          </a:ln>
        </p:spPr>
      </p:sp>
      <p:sp>
        <p:nvSpPr>
          <p:cNvPr id="9" name="Freeform 9"/>
          <p:cNvSpPr/>
          <p:nvPr/>
        </p:nvSpPr>
        <p:spPr>
          <a:xfrm>
            <a:off x="546866" y="1703188"/>
            <a:ext cx="5294937" cy="3153504"/>
          </a:xfrm>
          <a:custGeom>
            <a:avLst/>
            <a:gdLst/>
            <a:ahLst/>
            <a:cxnLst/>
            <a:rect l="l" t="t" r="r" b="b"/>
            <a:pathLst>
              <a:path w="5294937" h="3153504">
                <a:moveTo>
                  <a:pt x="0" y="0"/>
                </a:moveTo>
                <a:lnTo>
                  <a:pt x="5294937" y="0"/>
                </a:lnTo>
                <a:lnTo>
                  <a:pt x="5294937" y="3153504"/>
                </a:lnTo>
                <a:lnTo>
                  <a:pt x="0" y="3153504"/>
                </a:lnTo>
                <a:lnTo>
                  <a:pt x="0" y="0"/>
                </a:lnTo>
                <a:close/>
              </a:path>
            </a:pathLst>
          </a:custGeom>
          <a:blipFill>
            <a:blip r:embed="rId12"/>
            <a:stretch>
              <a:fillRect l="-37892" r="-3071"/>
            </a:stretch>
          </a:blipFill>
          <a:ln w="38100" cap="rnd">
            <a:solidFill>
              <a:srgbClr val="000000"/>
            </a:solidFill>
            <a:prstDash val="solid"/>
            <a:round/>
          </a:ln>
        </p:spPr>
      </p:sp>
      <p:sp>
        <p:nvSpPr>
          <p:cNvPr id="10" name="Freeform 10"/>
          <p:cNvSpPr/>
          <p:nvPr/>
        </p:nvSpPr>
        <p:spPr>
          <a:xfrm>
            <a:off x="1533465" y="5278413"/>
            <a:ext cx="7058869" cy="4574635"/>
          </a:xfrm>
          <a:custGeom>
            <a:avLst/>
            <a:gdLst/>
            <a:ahLst/>
            <a:cxnLst/>
            <a:rect l="l" t="t" r="r" b="b"/>
            <a:pathLst>
              <a:path w="7058869" h="4574635">
                <a:moveTo>
                  <a:pt x="0" y="0"/>
                </a:moveTo>
                <a:lnTo>
                  <a:pt x="7058868" y="0"/>
                </a:lnTo>
                <a:lnTo>
                  <a:pt x="7058868" y="4574636"/>
                </a:lnTo>
                <a:lnTo>
                  <a:pt x="0" y="4574636"/>
                </a:lnTo>
                <a:lnTo>
                  <a:pt x="0" y="0"/>
                </a:lnTo>
                <a:close/>
              </a:path>
            </a:pathLst>
          </a:custGeom>
          <a:blipFill>
            <a:blip r:embed="rId13"/>
            <a:stretch>
              <a:fillRect l="-5017" r="-6718"/>
            </a:stretch>
          </a:blipFill>
          <a:ln w="38100" cap="rnd">
            <a:solidFill>
              <a:srgbClr val="000000"/>
            </a:solidFill>
            <a:prstDash val="solid"/>
            <a:round/>
          </a:ln>
        </p:spPr>
      </p:sp>
      <p:sp>
        <p:nvSpPr>
          <p:cNvPr id="11" name="Freeform 11"/>
          <p:cNvSpPr/>
          <p:nvPr/>
        </p:nvSpPr>
        <p:spPr>
          <a:xfrm>
            <a:off x="1028700" y="179186"/>
            <a:ext cx="3493469" cy="2327524"/>
          </a:xfrm>
          <a:custGeom>
            <a:avLst/>
            <a:gdLst/>
            <a:ahLst/>
            <a:cxnLst/>
            <a:rect l="l" t="t" r="r" b="b"/>
            <a:pathLst>
              <a:path w="3493469" h="2327524">
                <a:moveTo>
                  <a:pt x="0" y="0"/>
                </a:moveTo>
                <a:lnTo>
                  <a:pt x="3493469" y="0"/>
                </a:lnTo>
                <a:lnTo>
                  <a:pt x="3493469" y="2327524"/>
                </a:lnTo>
                <a:lnTo>
                  <a:pt x="0" y="2327524"/>
                </a:lnTo>
                <a:lnTo>
                  <a:pt x="0" y="0"/>
                </a:lnTo>
                <a:close/>
              </a:path>
            </a:pathLst>
          </a:custGeom>
          <a:blipFill>
            <a:blip r:embed="rId14"/>
            <a:stretch>
              <a:fillRect/>
            </a:stretch>
          </a:blipFill>
          <a:ln w="38100" cap="rnd">
            <a:solidFill>
              <a:srgbClr val="000000"/>
            </a:solidFill>
            <a:prstDash val="solid"/>
            <a:round/>
          </a:ln>
        </p:spPr>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3649745" y="-3015104"/>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TextBox 6"/>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Utalising enhanced provision</a:t>
            </a:r>
          </a:p>
        </p:txBody>
      </p:sp>
      <p:sp>
        <p:nvSpPr>
          <p:cNvPr id="7" name="TextBox 7"/>
          <p:cNvSpPr txBox="1"/>
          <p:nvPr/>
        </p:nvSpPr>
        <p:spPr>
          <a:xfrm>
            <a:off x="2200602" y="3313552"/>
            <a:ext cx="11145029" cy="4544792"/>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Reggio Emilia model emphasizes the importance of connecting learning across domains through learners exploration, independence and creativity. Expressed in foundation learning as enhanced provision.</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u="none" spc="134">
                <a:solidFill>
                  <a:srgbClr val="000000"/>
                </a:solidFill>
                <a:latin typeface="DM Sans"/>
                <a:ea typeface="DM Sans"/>
                <a:cs typeface="DM Sans"/>
                <a:sym typeface="DM Sans"/>
              </a:rPr>
              <a:t>^ Bruner - revisiting content in different contexts encourages integration (and supports differentiation).</a:t>
            </a:r>
          </a:p>
          <a:p>
            <a:pPr algn="l">
              <a:lnSpc>
                <a:spcPts val="4031"/>
              </a:lnSpc>
            </a:pPr>
            <a:endParaRPr lang="en-US" sz="2239" u="none" spc="134">
              <a:solidFill>
                <a:srgbClr val="000000"/>
              </a:solidFill>
              <a:latin typeface="DM Sans"/>
              <a:ea typeface="DM Sans"/>
              <a:cs typeface="DM Sans"/>
              <a:sym typeface="DM Sans"/>
            </a:endParaRPr>
          </a:p>
          <a:p>
            <a:pPr algn="l">
              <a:lnSpc>
                <a:spcPts val="4031"/>
              </a:lnSpc>
            </a:pPr>
            <a:r>
              <a:rPr lang="en-US" sz="2239" u="none" spc="134">
                <a:solidFill>
                  <a:srgbClr val="000000"/>
                </a:solidFill>
                <a:latin typeface="DM Sans"/>
                <a:ea typeface="DM Sans"/>
                <a:cs typeface="DM Sans"/>
                <a:sym typeface="DM Sans"/>
              </a:rPr>
              <a:t>Dialogic teaching can help support deeper learning from enhanced provision - (managing support staff).</a:t>
            </a:r>
          </a:p>
        </p:txBody>
      </p:sp>
      <p:sp>
        <p:nvSpPr>
          <p:cNvPr id="8" name="TextBox 8"/>
          <p:cNvSpPr txBox="1"/>
          <p:nvPr/>
        </p:nvSpPr>
        <p:spPr>
          <a:xfrm>
            <a:off x="2200602" y="537527"/>
            <a:ext cx="8069554" cy="887095"/>
          </a:xfrm>
          <a:prstGeom prst="rect">
            <a:avLst/>
          </a:prstGeom>
        </p:spPr>
        <p:txBody>
          <a:bodyPr lIns="0" tIns="0" rIns="0" bIns="0" rtlCol="0" anchor="t">
            <a:spAutoFit/>
          </a:bodyPr>
          <a:lstStyle/>
          <a:p>
            <a:pPr algn="l">
              <a:lnSpc>
                <a:spcPts val="7279"/>
              </a:lnSpc>
            </a:pPr>
            <a:r>
              <a:rPr lang="en-US" sz="5199" b="1">
                <a:solidFill>
                  <a:srgbClr val="000000"/>
                </a:solidFill>
                <a:latin typeface="DM Sans Bold"/>
                <a:ea typeface="DM Sans Bold"/>
                <a:cs typeface="DM Sans Bold"/>
                <a:sym typeface="DM Sans Bold"/>
              </a:rPr>
              <a:t>Integrating AoLEs</a:t>
            </a:r>
          </a:p>
        </p:txBody>
      </p:sp>
      <p:grpSp>
        <p:nvGrpSpPr>
          <p:cNvPr id="9" name="Group 9"/>
          <p:cNvGrpSpPr/>
          <p:nvPr/>
        </p:nvGrpSpPr>
        <p:grpSpPr>
          <a:xfrm>
            <a:off x="11332602" y="420675"/>
            <a:ext cx="5797142" cy="3354845"/>
            <a:chOff x="0" y="0"/>
            <a:chExt cx="7729523" cy="4473126"/>
          </a:xfrm>
        </p:grpSpPr>
        <p:grpSp>
          <p:nvGrpSpPr>
            <p:cNvPr id="10" name="Group 10"/>
            <p:cNvGrpSpPr/>
            <p:nvPr/>
          </p:nvGrpSpPr>
          <p:grpSpPr>
            <a:xfrm>
              <a:off x="0" y="0"/>
              <a:ext cx="7729523" cy="4473126"/>
              <a:chOff x="0" y="0"/>
              <a:chExt cx="1081414" cy="625821"/>
            </a:xfrm>
          </p:grpSpPr>
          <p:sp>
            <p:nvSpPr>
              <p:cNvPr id="11" name="Freeform 11"/>
              <p:cNvSpPr/>
              <p:nvPr/>
            </p:nvSpPr>
            <p:spPr>
              <a:xfrm>
                <a:off x="0" y="0"/>
                <a:ext cx="1081414" cy="625821"/>
              </a:xfrm>
              <a:custGeom>
                <a:avLst/>
                <a:gdLst/>
                <a:ahLst/>
                <a:cxnLst/>
                <a:rect l="l" t="t" r="r" b="b"/>
                <a:pathLst>
                  <a:path w="1081414" h="625821">
                    <a:moveTo>
                      <a:pt x="540707" y="0"/>
                    </a:moveTo>
                    <a:lnTo>
                      <a:pt x="616833" y="34758"/>
                    </a:lnTo>
                    <a:lnTo>
                      <a:pt x="707794" y="15315"/>
                    </a:lnTo>
                    <a:lnTo>
                      <a:pt x="761635" y="61986"/>
                    </a:lnTo>
                    <a:lnTo>
                      <a:pt x="858526" y="59761"/>
                    </a:lnTo>
                    <a:lnTo>
                      <a:pt x="884811" y="113775"/>
                    </a:lnTo>
                    <a:lnTo>
                      <a:pt x="978147" y="128987"/>
                    </a:lnTo>
                    <a:lnTo>
                      <a:pt x="974303" y="185058"/>
                    </a:lnTo>
                    <a:lnTo>
                      <a:pt x="1054949" y="216216"/>
                    </a:lnTo>
                    <a:lnTo>
                      <a:pt x="1021351" y="268856"/>
                    </a:lnTo>
                    <a:lnTo>
                      <a:pt x="1081414" y="312911"/>
                    </a:lnTo>
                    <a:lnTo>
                      <a:pt x="1021351" y="356966"/>
                    </a:lnTo>
                    <a:lnTo>
                      <a:pt x="1054949" y="409605"/>
                    </a:lnTo>
                    <a:lnTo>
                      <a:pt x="974303" y="440763"/>
                    </a:lnTo>
                    <a:lnTo>
                      <a:pt x="978147" y="496835"/>
                    </a:lnTo>
                    <a:lnTo>
                      <a:pt x="884811" y="512046"/>
                    </a:lnTo>
                    <a:lnTo>
                      <a:pt x="858526" y="566060"/>
                    </a:lnTo>
                    <a:lnTo>
                      <a:pt x="761635" y="563836"/>
                    </a:lnTo>
                    <a:lnTo>
                      <a:pt x="707794" y="610506"/>
                    </a:lnTo>
                    <a:lnTo>
                      <a:pt x="616833" y="591063"/>
                    </a:lnTo>
                    <a:lnTo>
                      <a:pt x="540707" y="625821"/>
                    </a:lnTo>
                    <a:lnTo>
                      <a:pt x="464580" y="591063"/>
                    </a:lnTo>
                    <a:lnTo>
                      <a:pt x="373620" y="610506"/>
                    </a:lnTo>
                    <a:lnTo>
                      <a:pt x="319779" y="563836"/>
                    </a:lnTo>
                    <a:lnTo>
                      <a:pt x="222888" y="566060"/>
                    </a:lnTo>
                    <a:lnTo>
                      <a:pt x="196603" y="512046"/>
                    </a:lnTo>
                    <a:lnTo>
                      <a:pt x="103266" y="496835"/>
                    </a:lnTo>
                    <a:lnTo>
                      <a:pt x="107111" y="440763"/>
                    </a:lnTo>
                    <a:lnTo>
                      <a:pt x="26464" y="409605"/>
                    </a:lnTo>
                    <a:lnTo>
                      <a:pt x="60062" y="356966"/>
                    </a:lnTo>
                    <a:lnTo>
                      <a:pt x="0" y="312911"/>
                    </a:lnTo>
                    <a:lnTo>
                      <a:pt x="60062" y="268856"/>
                    </a:lnTo>
                    <a:lnTo>
                      <a:pt x="26464" y="216216"/>
                    </a:lnTo>
                    <a:lnTo>
                      <a:pt x="107111" y="185058"/>
                    </a:lnTo>
                    <a:lnTo>
                      <a:pt x="103266" y="128987"/>
                    </a:lnTo>
                    <a:lnTo>
                      <a:pt x="196603" y="113775"/>
                    </a:lnTo>
                    <a:lnTo>
                      <a:pt x="222888" y="59761"/>
                    </a:lnTo>
                    <a:lnTo>
                      <a:pt x="319779" y="61986"/>
                    </a:lnTo>
                    <a:lnTo>
                      <a:pt x="373620" y="15315"/>
                    </a:lnTo>
                    <a:lnTo>
                      <a:pt x="464580" y="34758"/>
                    </a:lnTo>
                    <a:lnTo>
                      <a:pt x="540707" y="0"/>
                    </a:lnTo>
                    <a:close/>
                  </a:path>
                </a:pathLst>
              </a:custGeom>
              <a:solidFill>
                <a:srgbClr val="F8EC4F"/>
              </a:solidFill>
            </p:spPr>
          </p:sp>
          <p:sp>
            <p:nvSpPr>
              <p:cNvPr id="12" name="TextBox 12"/>
              <p:cNvSpPr txBox="1"/>
              <p:nvPr/>
            </p:nvSpPr>
            <p:spPr>
              <a:xfrm>
                <a:off x="118280" y="-83951"/>
                <a:ext cx="844854" cy="641323"/>
              </a:xfrm>
              <a:prstGeom prst="rect">
                <a:avLst/>
              </a:prstGeom>
            </p:spPr>
            <p:txBody>
              <a:bodyPr lIns="50800" tIns="50800" rIns="50800" bIns="50800" rtlCol="0" anchor="ctr"/>
              <a:lstStyle/>
              <a:p>
                <a:pPr algn="ctr">
                  <a:lnSpc>
                    <a:spcPts val="4600"/>
                  </a:lnSpc>
                </a:pPr>
                <a:endParaRPr/>
              </a:p>
            </p:txBody>
          </p:sp>
        </p:grpSp>
        <p:sp>
          <p:nvSpPr>
            <p:cNvPr id="13" name="Freeform 13"/>
            <p:cNvSpPr/>
            <p:nvPr/>
          </p:nvSpPr>
          <p:spPr>
            <a:xfrm>
              <a:off x="3623591" y="677240"/>
              <a:ext cx="714454" cy="3118647"/>
            </a:xfrm>
            <a:custGeom>
              <a:avLst/>
              <a:gdLst/>
              <a:ahLst/>
              <a:cxnLst/>
              <a:rect l="l" t="t" r="r" b="b"/>
              <a:pathLst>
                <a:path w="714454" h="3118647">
                  <a:moveTo>
                    <a:pt x="0" y="0"/>
                  </a:moveTo>
                  <a:lnTo>
                    <a:pt x="714454" y="0"/>
                  </a:lnTo>
                  <a:lnTo>
                    <a:pt x="714454" y="3118647"/>
                  </a:lnTo>
                  <a:lnTo>
                    <a:pt x="0" y="311864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4" name="TextBox 14"/>
            <p:cNvSpPr txBox="1"/>
            <p:nvPr/>
          </p:nvSpPr>
          <p:spPr>
            <a:xfrm>
              <a:off x="751212" y="769627"/>
              <a:ext cx="6227099" cy="2829097"/>
            </a:xfrm>
            <a:prstGeom prst="rect">
              <a:avLst/>
            </a:prstGeom>
          </p:spPr>
          <p:txBody>
            <a:bodyPr lIns="0" tIns="0" rIns="0" bIns="0" rtlCol="0" anchor="t">
              <a:spAutoFit/>
            </a:bodyPr>
            <a:lstStyle/>
            <a:p>
              <a:pPr algn="ctr">
                <a:lnSpc>
                  <a:spcPts val="3500"/>
                </a:lnSpc>
              </a:pPr>
              <a:r>
                <a:rPr lang="en-US" sz="1944" spc="116">
                  <a:solidFill>
                    <a:srgbClr val="000000"/>
                  </a:solidFill>
                  <a:latin typeface="DM Sans"/>
                  <a:ea typeface="DM Sans"/>
                  <a:cs typeface="DM Sans"/>
                  <a:sym typeface="DM Sans"/>
                </a:rPr>
                <a:t>Without full material/time investment, or due to class size, replication of Reggio may be tokenistic and integration superficial (Fraser, 2006).</a:t>
              </a:r>
            </a:p>
          </p:txBody>
        </p:sp>
      </p:grpSp>
      <p:grpSp>
        <p:nvGrpSpPr>
          <p:cNvPr id="15" name="Group 15"/>
          <p:cNvGrpSpPr/>
          <p:nvPr/>
        </p:nvGrpSpPr>
        <p:grpSpPr>
          <a:xfrm>
            <a:off x="12054756" y="5731134"/>
            <a:ext cx="6233244" cy="3607220"/>
            <a:chOff x="0" y="0"/>
            <a:chExt cx="8310992" cy="4809626"/>
          </a:xfrm>
        </p:grpSpPr>
        <p:grpSp>
          <p:nvGrpSpPr>
            <p:cNvPr id="16" name="Group 16"/>
            <p:cNvGrpSpPr/>
            <p:nvPr/>
          </p:nvGrpSpPr>
          <p:grpSpPr>
            <a:xfrm>
              <a:off x="0" y="0"/>
              <a:ext cx="8310992" cy="4809626"/>
              <a:chOff x="0" y="0"/>
              <a:chExt cx="1081414" cy="625821"/>
            </a:xfrm>
          </p:grpSpPr>
          <p:sp>
            <p:nvSpPr>
              <p:cNvPr id="17" name="Freeform 17"/>
              <p:cNvSpPr/>
              <p:nvPr/>
            </p:nvSpPr>
            <p:spPr>
              <a:xfrm>
                <a:off x="0" y="0"/>
                <a:ext cx="1081414" cy="625821"/>
              </a:xfrm>
              <a:custGeom>
                <a:avLst/>
                <a:gdLst/>
                <a:ahLst/>
                <a:cxnLst/>
                <a:rect l="l" t="t" r="r" b="b"/>
                <a:pathLst>
                  <a:path w="1081414" h="625821">
                    <a:moveTo>
                      <a:pt x="540707" y="0"/>
                    </a:moveTo>
                    <a:lnTo>
                      <a:pt x="616833" y="34758"/>
                    </a:lnTo>
                    <a:lnTo>
                      <a:pt x="707794" y="15315"/>
                    </a:lnTo>
                    <a:lnTo>
                      <a:pt x="761635" y="61986"/>
                    </a:lnTo>
                    <a:lnTo>
                      <a:pt x="858526" y="59761"/>
                    </a:lnTo>
                    <a:lnTo>
                      <a:pt x="884811" y="113775"/>
                    </a:lnTo>
                    <a:lnTo>
                      <a:pt x="978147" y="128987"/>
                    </a:lnTo>
                    <a:lnTo>
                      <a:pt x="974303" y="185058"/>
                    </a:lnTo>
                    <a:lnTo>
                      <a:pt x="1054949" y="216216"/>
                    </a:lnTo>
                    <a:lnTo>
                      <a:pt x="1021351" y="268856"/>
                    </a:lnTo>
                    <a:lnTo>
                      <a:pt x="1081414" y="312911"/>
                    </a:lnTo>
                    <a:lnTo>
                      <a:pt x="1021351" y="356966"/>
                    </a:lnTo>
                    <a:lnTo>
                      <a:pt x="1054949" y="409605"/>
                    </a:lnTo>
                    <a:lnTo>
                      <a:pt x="974303" y="440763"/>
                    </a:lnTo>
                    <a:lnTo>
                      <a:pt x="978147" y="496835"/>
                    </a:lnTo>
                    <a:lnTo>
                      <a:pt x="884811" y="512046"/>
                    </a:lnTo>
                    <a:lnTo>
                      <a:pt x="858526" y="566060"/>
                    </a:lnTo>
                    <a:lnTo>
                      <a:pt x="761635" y="563836"/>
                    </a:lnTo>
                    <a:lnTo>
                      <a:pt x="707794" y="610506"/>
                    </a:lnTo>
                    <a:lnTo>
                      <a:pt x="616833" y="591063"/>
                    </a:lnTo>
                    <a:lnTo>
                      <a:pt x="540707" y="625821"/>
                    </a:lnTo>
                    <a:lnTo>
                      <a:pt x="464580" y="591063"/>
                    </a:lnTo>
                    <a:lnTo>
                      <a:pt x="373620" y="610506"/>
                    </a:lnTo>
                    <a:lnTo>
                      <a:pt x="319779" y="563836"/>
                    </a:lnTo>
                    <a:lnTo>
                      <a:pt x="222888" y="566060"/>
                    </a:lnTo>
                    <a:lnTo>
                      <a:pt x="196603" y="512046"/>
                    </a:lnTo>
                    <a:lnTo>
                      <a:pt x="103266" y="496835"/>
                    </a:lnTo>
                    <a:lnTo>
                      <a:pt x="107111" y="440763"/>
                    </a:lnTo>
                    <a:lnTo>
                      <a:pt x="26464" y="409605"/>
                    </a:lnTo>
                    <a:lnTo>
                      <a:pt x="60062" y="356966"/>
                    </a:lnTo>
                    <a:lnTo>
                      <a:pt x="0" y="312911"/>
                    </a:lnTo>
                    <a:lnTo>
                      <a:pt x="60062" y="268856"/>
                    </a:lnTo>
                    <a:lnTo>
                      <a:pt x="26464" y="216216"/>
                    </a:lnTo>
                    <a:lnTo>
                      <a:pt x="107111" y="185058"/>
                    </a:lnTo>
                    <a:lnTo>
                      <a:pt x="103266" y="128987"/>
                    </a:lnTo>
                    <a:lnTo>
                      <a:pt x="196603" y="113775"/>
                    </a:lnTo>
                    <a:lnTo>
                      <a:pt x="222888" y="59761"/>
                    </a:lnTo>
                    <a:lnTo>
                      <a:pt x="319779" y="61986"/>
                    </a:lnTo>
                    <a:lnTo>
                      <a:pt x="373620" y="15315"/>
                    </a:lnTo>
                    <a:lnTo>
                      <a:pt x="464580" y="34758"/>
                    </a:lnTo>
                    <a:lnTo>
                      <a:pt x="540707" y="0"/>
                    </a:lnTo>
                    <a:close/>
                  </a:path>
                </a:pathLst>
              </a:custGeom>
              <a:solidFill>
                <a:srgbClr val="F8EC4F"/>
              </a:solidFill>
            </p:spPr>
          </p:sp>
          <p:sp>
            <p:nvSpPr>
              <p:cNvPr id="18" name="TextBox 18"/>
              <p:cNvSpPr txBox="1"/>
              <p:nvPr/>
            </p:nvSpPr>
            <p:spPr>
              <a:xfrm>
                <a:off x="118280" y="-83951"/>
                <a:ext cx="844854" cy="641323"/>
              </a:xfrm>
              <a:prstGeom prst="rect">
                <a:avLst/>
              </a:prstGeom>
            </p:spPr>
            <p:txBody>
              <a:bodyPr lIns="50800" tIns="50800" rIns="50800" bIns="50800" rtlCol="0" anchor="ctr"/>
              <a:lstStyle/>
              <a:p>
                <a:pPr algn="ctr">
                  <a:lnSpc>
                    <a:spcPts val="4600"/>
                  </a:lnSpc>
                </a:pPr>
                <a:endParaRPr/>
              </a:p>
            </p:txBody>
          </p:sp>
        </p:grpSp>
        <p:sp>
          <p:nvSpPr>
            <p:cNvPr id="19" name="Freeform 19"/>
            <p:cNvSpPr/>
            <p:nvPr/>
          </p:nvSpPr>
          <p:spPr>
            <a:xfrm>
              <a:off x="3255676" y="617556"/>
              <a:ext cx="2160995" cy="3579961"/>
            </a:xfrm>
            <a:custGeom>
              <a:avLst/>
              <a:gdLst/>
              <a:ahLst/>
              <a:cxnLst/>
              <a:rect l="l" t="t" r="r" b="b"/>
              <a:pathLst>
                <a:path w="2160995" h="3579961">
                  <a:moveTo>
                    <a:pt x="0" y="0"/>
                  </a:moveTo>
                  <a:lnTo>
                    <a:pt x="2160995" y="0"/>
                  </a:lnTo>
                  <a:lnTo>
                    <a:pt x="2160995" y="3579962"/>
                  </a:lnTo>
                  <a:lnTo>
                    <a:pt x="0" y="35799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0" name="TextBox 20"/>
            <p:cNvSpPr txBox="1"/>
            <p:nvPr/>
          </p:nvSpPr>
          <p:spPr>
            <a:xfrm>
              <a:off x="1441310" y="768806"/>
              <a:ext cx="5538821" cy="3428711"/>
            </a:xfrm>
            <a:prstGeom prst="rect">
              <a:avLst/>
            </a:prstGeom>
          </p:spPr>
          <p:txBody>
            <a:bodyPr lIns="0" tIns="0" rIns="0" bIns="0" rtlCol="0" anchor="t">
              <a:spAutoFit/>
            </a:bodyPr>
            <a:lstStyle/>
            <a:p>
              <a:pPr algn="ctr">
                <a:lnSpc>
                  <a:spcPts val="3516"/>
                </a:lnSpc>
              </a:pPr>
              <a:r>
                <a:rPr lang="en-US" sz="1953" spc="117">
                  <a:solidFill>
                    <a:srgbClr val="000000"/>
                  </a:solidFill>
                  <a:latin typeface="DM Sans"/>
                  <a:ea typeface="DM Sans"/>
                  <a:cs typeface="DM Sans"/>
                  <a:sym typeface="DM Sans"/>
                </a:rPr>
                <a:t>Bruner “cyclical for the sake of it”, risk fragmented learning? (Harden and Stamper, 1999).</a:t>
              </a:r>
            </a:p>
            <a:p>
              <a:pPr algn="ctr">
                <a:lnSpc>
                  <a:spcPts val="3516"/>
                </a:lnSpc>
              </a:pPr>
              <a:r>
                <a:rPr lang="en-US" sz="1953" spc="117">
                  <a:solidFill>
                    <a:srgbClr val="000000"/>
                  </a:solidFill>
                  <a:latin typeface="DM Sans"/>
                  <a:ea typeface="DM Sans"/>
                  <a:cs typeface="DM Sans"/>
                  <a:sym typeface="DM Sans"/>
                </a:rPr>
                <a:t>E.D. Hirsch argue for knowledge rich sequenced learning - still emphasizes on AoLE blend?</a:t>
              </a:r>
            </a:p>
          </p:txBody>
        </p:sp>
      </p:gr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grpSp>
        <p:nvGrpSpPr>
          <p:cNvPr id="6" name="Group 6"/>
          <p:cNvGrpSpPr/>
          <p:nvPr/>
        </p:nvGrpSpPr>
        <p:grpSpPr>
          <a:xfrm>
            <a:off x="9252829" y="4928453"/>
            <a:ext cx="8404312" cy="4926967"/>
            <a:chOff x="0" y="0"/>
            <a:chExt cx="11205750" cy="6569289"/>
          </a:xfrm>
        </p:grpSpPr>
        <p:sp>
          <p:nvSpPr>
            <p:cNvPr id="7" name="Freeform 7"/>
            <p:cNvSpPr/>
            <p:nvPr/>
          </p:nvSpPr>
          <p:spPr>
            <a:xfrm>
              <a:off x="0" y="2836490"/>
              <a:ext cx="5093857" cy="3461124"/>
            </a:xfrm>
            <a:custGeom>
              <a:avLst/>
              <a:gdLst/>
              <a:ahLst/>
              <a:cxnLst/>
              <a:rect l="l" t="t" r="r" b="b"/>
              <a:pathLst>
                <a:path w="5093857" h="3461124">
                  <a:moveTo>
                    <a:pt x="0" y="0"/>
                  </a:moveTo>
                  <a:lnTo>
                    <a:pt x="5093857" y="0"/>
                  </a:lnTo>
                  <a:lnTo>
                    <a:pt x="5093857" y="3461124"/>
                  </a:lnTo>
                  <a:lnTo>
                    <a:pt x="0" y="3461124"/>
                  </a:lnTo>
                  <a:lnTo>
                    <a:pt x="0" y="0"/>
                  </a:lnTo>
                  <a:close/>
                </a:path>
              </a:pathLst>
            </a:custGeom>
            <a:blipFill>
              <a:blip r:embed="rId10"/>
              <a:stretch>
                <a:fillRect/>
              </a:stretch>
            </a:blipFill>
            <a:ln w="38100" cap="rnd">
              <a:solidFill>
                <a:srgbClr val="000000"/>
              </a:solidFill>
              <a:prstDash val="solid"/>
              <a:round/>
            </a:ln>
          </p:spPr>
        </p:sp>
        <p:sp>
          <p:nvSpPr>
            <p:cNvPr id="8" name="Freeform 8"/>
            <p:cNvSpPr/>
            <p:nvPr/>
          </p:nvSpPr>
          <p:spPr>
            <a:xfrm>
              <a:off x="2969567" y="0"/>
              <a:ext cx="5073010" cy="3836464"/>
            </a:xfrm>
            <a:custGeom>
              <a:avLst/>
              <a:gdLst/>
              <a:ahLst/>
              <a:cxnLst/>
              <a:rect l="l" t="t" r="r" b="b"/>
              <a:pathLst>
                <a:path w="5073010" h="3836464">
                  <a:moveTo>
                    <a:pt x="0" y="0"/>
                  </a:moveTo>
                  <a:lnTo>
                    <a:pt x="5073010" y="0"/>
                  </a:lnTo>
                  <a:lnTo>
                    <a:pt x="5073010" y="3836464"/>
                  </a:lnTo>
                  <a:lnTo>
                    <a:pt x="0" y="3836464"/>
                  </a:lnTo>
                  <a:lnTo>
                    <a:pt x="0" y="0"/>
                  </a:lnTo>
                  <a:close/>
                </a:path>
              </a:pathLst>
            </a:custGeom>
            <a:blipFill>
              <a:blip r:embed="rId11"/>
              <a:stretch>
                <a:fillRect/>
              </a:stretch>
            </a:blipFill>
            <a:ln w="38100" cap="rnd">
              <a:solidFill>
                <a:srgbClr val="000000"/>
              </a:solidFill>
              <a:prstDash val="solid"/>
              <a:round/>
            </a:ln>
          </p:spPr>
        </p:sp>
        <p:sp>
          <p:nvSpPr>
            <p:cNvPr id="9" name="Freeform 9"/>
            <p:cNvSpPr/>
            <p:nvPr/>
          </p:nvSpPr>
          <p:spPr>
            <a:xfrm>
              <a:off x="6438841" y="3084390"/>
              <a:ext cx="4766909" cy="3484899"/>
            </a:xfrm>
            <a:custGeom>
              <a:avLst/>
              <a:gdLst/>
              <a:ahLst/>
              <a:cxnLst/>
              <a:rect l="l" t="t" r="r" b="b"/>
              <a:pathLst>
                <a:path w="4766909" h="3484899">
                  <a:moveTo>
                    <a:pt x="0" y="0"/>
                  </a:moveTo>
                  <a:lnTo>
                    <a:pt x="4766909" y="0"/>
                  </a:lnTo>
                  <a:lnTo>
                    <a:pt x="4766909" y="3484899"/>
                  </a:lnTo>
                  <a:lnTo>
                    <a:pt x="0" y="3484899"/>
                  </a:lnTo>
                  <a:lnTo>
                    <a:pt x="0" y="0"/>
                  </a:lnTo>
                  <a:close/>
                </a:path>
              </a:pathLst>
            </a:custGeom>
            <a:blipFill>
              <a:blip r:embed="rId12"/>
              <a:stretch>
                <a:fillRect l="-3320" t="-4760"/>
              </a:stretch>
            </a:blipFill>
            <a:ln w="38100" cap="rnd">
              <a:solidFill>
                <a:srgbClr val="000000"/>
              </a:solidFill>
              <a:prstDash val="solid"/>
              <a:round/>
            </a:ln>
          </p:spPr>
        </p:sp>
      </p:grpSp>
      <p:grpSp>
        <p:nvGrpSpPr>
          <p:cNvPr id="10" name="Group 10"/>
          <p:cNvGrpSpPr/>
          <p:nvPr/>
        </p:nvGrpSpPr>
        <p:grpSpPr>
          <a:xfrm>
            <a:off x="890320" y="5293784"/>
            <a:ext cx="6769283" cy="4734611"/>
            <a:chOff x="0" y="0"/>
            <a:chExt cx="9025711" cy="6312814"/>
          </a:xfrm>
        </p:grpSpPr>
        <p:sp>
          <p:nvSpPr>
            <p:cNvPr id="11" name="Freeform 11"/>
            <p:cNvSpPr/>
            <p:nvPr/>
          </p:nvSpPr>
          <p:spPr>
            <a:xfrm rot="-5400000">
              <a:off x="1163359" y="533934"/>
              <a:ext cx="4615521" cy="6942239"/>
            </a:xfrm>
            <a:custGeom>
              <a:avLst/>
              <a:gdLst/>
              <a:ahLst/>
              <a:cxnLst/>
              <a:rect l="l" t="t" r="r" b="b"/>
              <a:pathLst>
                <a:path w="4615521" h="6942239">
                  <a:moveTo>
                    <a:pt x="0" y="0"/>
                  </a:moveTo>
                  <a:lnTo>
                    <a:pt x="4615521" y="0"/>
                  </a:lnTo>
                  <a:lnTo>
                    <a:pt x="4615521" y="6942239"/>
                  </a:lnTo>
                  <a:lnTo>
                    <a:pt x="0" y="6942239"/>
                  </a:lnTo>
                  <a:lnTo>
                    <a:pt x="0" y="0"/>
                  </a:lnTo>
                  <a:close/>
                </a:path>
              </a:pathLst>
            </a:custGeom>
            <a:blipFill>
              <a:blip r:embed="rId13"/>
              <a:stretch>
                <a:fillRect l="-14133" t="-4026" r="-6814" b="-3188"/>
              </a:stretch>
            </a:blipFill>
            <a:ln w="38100" cap="rnd">
              <a:solidFill>
                <a:srgbClr val="000000"/>
              </a:solidFill>
              <a:prstDash val="solid"/>
              <a:round/>
            </a:ln>
          </p:spPr>
        </p:sp>
        <p:sp>
          <p:nvSpPr>
            <p:cNvPr id="12" name="Freeform 12"/>
            <p:cNvSpPr/>
            <p:nvPr/>
          </p:nvSpPr>
          <p:spPr>
            <a:xfrm>
              <a:off x="5930399" y="0"/>
              <a:ext cx="3095312" cy="4698767"/>
            </a:xfrm>
            <a:custGeom>
              <a:avLst/>
              <a:gdLst/>
              <a:ahLst/>
              <a:cxnLst/>
              <a:rect l="l" t="t" r="r" b="b"/>
              <a:pathLst>
                <a:path w="3095312" h="4698767">
                  <a:moveTo>
                    <a:pt x="0" y="0"/>
                  </a:moveTo>
                  <a:lnTo>
                    <a:pt x="3095312" y="0"/>
                  </a:lnTo>
                  <a:lnTo>
                    <a:pt x="3095312" y="4698767"/>
                  </a:lnTo>
                  <a:lnTo>
                    <a:pt x="0" y="4698767"/>
                  </a:lnTo>
                  <a:lnTo>
                    <a:pt x="0" y="0"/>
                  </a:lnTo>
                  <a:close/>
                </a:path>
              </a:pathLst>
            </a:custGeom>
            <a:blipFill>
              <a:blip r:embed="rId14"/>
              <a:stretch>
                <a:fillRect/>
              </a:stretch>
            </a:blipFill>
            <a:ln w="38100" cap="rnd">
              <a:solidFill>
                <a:srgbClr val="000000"/>
              </a:solidFill>
              <a:prstDash val="solid"/>
              <a:round/>
            </a:ln>
          </p:spPr>
        </p:sp>
      </p:grpSp>
      <p:sp>
        <p:nvSpPr>
          <p:cNvPr id="13" name="TextBox 13"/>
          <p:cNvSpPr txBox="1"/>
          <p:nvPr/>
        </p:nvSpPr>
        <p:spPr>
          <a:xfrm>
            <a:off x="2200602" y="537527"/>
            <a:ext cx="8069554" cy="887095"/>
          </a:xfrm>
          <a:prstGeom prst="rect">
            <a:avLst/>
          </a:prstGeom>
        </p:spPr>
        <p:txBody>
          <a:bodyPr lIns="0" tIns="0" rIns="0" bIns="0" rtlCol="0" anchor="t">
            <a:spAutoFit/>
          </a:bodyPr>
          <a:lstStyle/>
          <a:p>
            <a:pPr algn="l">
              <a:lnSpc>
                <a:spcPts val="7279"/>
              </a:lnSpc>
            </a:pPr>
            <a:r>
              <a:rPr lang="en-US" sz="5199" b="1">
                <a:solidFill>
                  <a:srgbClr val="000000"/>
                </a:solidFill>
                <a:latin typeface="DM Sans Bold"/>
                <a:ea typeface="DM Sans Bold"/>
                <a:cs typeface="DM Sans Bold"/>
                <a:sym typeface="DM Sans Bold"/>
              </a:rPr>
              <a:t>Integrating AoLEs</a:t>
            </a:r>
          </a:p>
        </p:txBody>
      </p:sp>
      <p:sp>
        <p:nvSpPr>
          <p:cNvPr id="14" name="TextBox 14"/>
          <p:cNvSpPr txBox="1"/>
          <p:nvPr/>
        </p:nvSpPr>
        <p:spPr>
          <a:xfrm>
            <a:off x="2200602" y="2122853"/>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Cross-curricular skills</a:t>
            </a:r>
          </a:p>
        </p:txBody>
      </p:sp>
      <p:sp>
        <p:nvSpPr>
          <p:cNvPr id="15" name="TextBox 15"/>
          <p:cNvSpPr txBox="1"/>
          <p:nvPr/>
        </p:nvSpPr>
        <p:spPr>
          <a:xfrm>
            <a:off x="2200602" y="2929275"/>
            <a:ext cx="14238704" cy="1999178"/>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Learning is more meaningfully assimilated/accommodated when anchored around core cognitive structures (Ausubel, 1968. Piaget, 1972). This results in “deep learning” enabling transfer of knowledge across varied settings (Perkins and Salomon, 1988. Fullan and Langworthy, 2014).</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2940683" y="-2973665"/>
            <a:ext cx="4918234" cy="3866962"/>
          </a:xfrm>
          <a:custGeom>
            <a:avLst/>
            <a:gdLst/>
            <a:ahLst/>
            <a:cxnLst/>
            <a:rect l="l" t="t" r="r" b="b"/>
            <a:pathLst>
              <a:path w="4918234" h="3866962">
                <a:moveTo>
                  <a:pt x="0" y="0"/>
                </a:moveTo>
                <a:lnTo>
                  <a:pt x="4918234" y="0"/>
                </a:lnTo>
                <a:lnTo>
                  <a:pt x="4918234" y="3866962"/>
                </a:lnTo>
                <a:lnTo>
                  <a:pt x="0" y="3866962"/>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Freeform 3"/>
          <p:cNvSpPr/>
          <p:nvPr/>
        </p:nvSpPr>
        <p:spPr>
          <a:xfrm>
            <a:off x="12230520" y="9338353"/>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93510" y="80650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635530" y="320243"/>
            <a:ext cx="1315960" cy="1416915"/>
          </a:xfrm>
          <a:custGeom>
            <a:avLst/>
            <a:gdLst/>
            <a:ahLst/>
            <a:cxnLst/>
            <a:rect l="l" t="t" r="r" b="b"/>
            <a:pathLst>
              <a:path w="1315960" h="1416915">
                <a:moveTo>
                  <a:pt x="0" y="0"/>
                </a:moveTo>
                <a:lnTo>
                  <a:pt x="1315960" y="0"/>
                </a:lnTo>
                <a:lnTo>
                  <a:pt x="1315960" y="1416914"/>
                </a:lnTo>
                <a:lnTo>
                  <a:pt x="0" y="141691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grpSp>
        <p:nvGrpSpPr>
          <p:cNvPr id="6" name="Group 6"/>
          <p:cNvGrpSpPr/>
          <p:nvPr/>
        </p:nvGrpSpPr>
        <p:grpSpPr>
          <a:xfrm>
            <a:off x="7319517" y="1508956"/>
            <a:ext cx="10257528" cy="3875830"/>
            <a:chOff x="0" y="0"/>
            <a:chExt cx="13676704" cy="5167774"/>
          </a:xfrm>
        </p:grpSpPr>
        <p:sp>
          <p:nvSpPr>
            <p:cNvPr id="7" name="Freeform 7"/>
            <p:cNvSpPr/>
            <p:nvPr/>
          </p:nvSpPr>
          <p:spPr>
            <a:xfrm>
              <a:off x="7278137" y="356925"/>
              <a:ext cx="6398567" cy="4810849"/>
            </a:xfrm>
            <a:custGeom>
              <a:avLst/>
              <a:gdLst/>
              <a:ahLst/>
              <a:cxnLst/>
              <a:rect l="l" t="t" r="r" b="b"/>
              <a:pathLst>
                <a:path w="6398567" h="4810849">
                  <a:moveTo>
                    <a:pt x="0" y="0"/>
                  </a:moveTo>
                  <a:lnTo>
                    <a:pt x="6398567" y="0"/>
                  </a:lnTo>
                  <a:lnTo>
                    <a:pt x="6398567" y="4810849"/>
                  </a:lnTo>
                  <a:lnTo>
                    <a:pt x="0" y="4810849"/>
                  </a:lnTo>
                  <a:lnTo>
                    <a:pt x="0" y="0"/>
                  </a:lnTo>
                  <a:close/>
                </a:path>
              </a:pathLst>
            </a:custGeom>
            <a:blipFill>
              <a:blip r:embed="rId10"/>
              <a:stretch>
                <a:fillRect l="-623" r="-7414" b="-15618"/>
              </a:stretch>
            </a:blipFill>
            <a:ln w="38100" cap="rnd">
              <a:solidFill>
                <a:srgbClr val="000000"/>
              </a:solidFill>
              <a:prstDash val="solid"/>
              <a:round/>
            </a:ln>
          </p:spPr>
        </p:sp>
        <p:sp>
          <p:nvSpPr>
            <p:cNvPr id="8" name="Freeform 8"/>
            <p:cNvSpPr/>
            <p:nvPr/>
          </p:nvSpPr>
          <p:spPr>
            <a:xfrm>
              <a:off x="0" y="0"/>
              <a:ext cx="6922778" cy="4411898"/>
            </a:xfrm>
            <a:custGeom>
              <a:avLst/>
              <a:gdLst/>
              <a:ahLst/>
              <a:cxnLst/>
              <a:rect l="l" t="t" r="r" b="b"/>
              <a:pathLst>
                <a:path w="6922778" h="4411898">
                  <a:moveTo>
                    <a:pt x="0" y="0"/>
                  </a:moveTo>
                  <a:lnTo>
                    <a:pt x="6922778" y="0"/>
                  </a:lnTo>
                  <a:lnTo>
                    <a:pt x="6922778" y="4411898"/>
                  </a:lnTo>
                  <a:lnTo>
                    <a:pt x="0" y="4411898"/>
                  </a:lnTo>
                  <a:lnTo>
                    <a:pt x="0" y="0"/>
                  </a:lnTo>
                  <a:close/>
                </a:path>
              </a:pathLst>
            </a:custGeom>
            <a:blipFill>
              <a:blip r:embed="rId11"/>
              <a:stretch>
                <a:fillRect t="-17487"/>
              </a:stretch>
            </a:blipFill>
            <a:ln w="38100" cap="rnd">
              <a:solidFill>
                <a:srgbClr val="000000"/>
              </a:solidFill>
              <a:prstDash val="solid"/>
              <a:round/>
            </a:ln>
          </p:spPr>
        </p:sp>
      </p:grpSp>
      <p:sp>
        <p:nvSpPr>
          <p:cNvPr id="9" name="TextBox 9"/>
          <p:cNvSpPr txBox="1"/>
          <p:nvPr/>
        </p:nvSpPr>
        <p:spPr>
          <a:xfrm>
            <a:off x="2200602" y="537527"/>
            <a:ext cx="8069554" cy="887095"/>
          </a:xfrm>
          <a:prstGeom prst="rect">
            <a:avLst/>
          </a:prstGeom>
        </p:spPr>
        <p:txBody>
          <a:bodyPr lIns="0" tIns="0" rIns="0" bIns="0" rtlCol="0" anchor="t">
            <a:spAutoFit/>
          </a:bodyPr>
          <a:lstStyle/>
          <a:p>
            <a:pPr algn="l">
              <a:lnSpc>
                <a:spcPts val="7279"/>
              </a:lnSpc>
            </a:pPr>
            <a:r>
              <a:rPr lang="en-US" sz="5199" b="1">
                <a:solidFill>
                  <a:srgbClr val="000000"/>
                </a:solidFill>
                <a:latin typeface="DM Sans Bold"/>
                <a:ea typeface="DM Sans Bold"/>
                <a:cs typeface="DM Sans Bold"/>
                <a:sym typeface="DM Sans Bold"/>
              </a:rPr>
              <a:t>Integrating AoLEs</a:t>
            </a:r>
          </a:p>
        </p:txBody>
      </p:sp>
      <p:sp>
        <p:nvSpPr>
          <p:cNvPr id="10" name="TextBox 10"/>
          <p:cNvSpPr txBox="1"/>
          <p:nvPr/>
        </p:nvSpPr>
        <p:spPr>
          <a:xfrm>
            <a:off x="2200602" y="4711714"/>
            <a:ext cx="15058698" cy="673073"/>
          </a:xfrm>
          <a:prstGeom prst="rect">
            <a:avLst/>
          </a:prstGeom>
        </p:spPr>
        <p:txBody>
          <a:bodyPr lIns="0" tIns="0" rIns="0" bIns="0" rtlCol="0" anchor="t">
            <a:spAutoFit/>
          </a:bodyPr>
          <a:lstStyle/>
          <a:p>
            <a:pPr marL="689435" lvl="1" indent="-344717" algn="l">
              <a:lnSpc>
                <a:spcPts val="5747"/>
              </a:lnSpc>
              <a:buFont typeface="Arial"/>
              <a:buChar char="•"/>
            </a:pPr>
            <a:r>
              <a:rPr lang="en-US" sz="3193" spc="191">
                <a:solidFill>
                  <a:srgbClr val="000000"/>
                </a:solidFill>
                <a:latin typeface="DM Sans"/>
                <a:ea typeface="DM Sans"/>
                <a:cs typeface="DM Sans"/>
                <a:sym typeface="DM Sans"/>
              </a:rPr>
              <a:t>Real-world contexts</a:t>
            </a:r>
          </a:p>
        </p:txBody>
      </p:sp>
      <p:sp>
        <p:nvSpPr>
          <p:cNvPr id="11" name="TextBox 11"/>
          <p:cNvSpPr txBox="1"/>
          <p:nvPr/>
        </p:nvSpPr>
        <p:spPr>
          <a:xfrm>
            <a:off x="2200602" y="5692503"/>
            <a:ext cx="13527552" cy="4035669"/>
          </a:xfrm>
          <a:prstGeom prst="rect">
            <a:avLst/>
          </a:prstGeom>
        </p:spPr>
        <p:txBody>
          <a:bodyPr lIns="0" tIns="0" rIns="0" bIns="0" rtlCol="0" anchor="t">
            <a:spAutoFit/>
          </a:bodyPr>
          <a:lstStyle/>
          <a:p>
            <a:pPr algn="l">
              <a:lnSpc>
                <a:spcPts val="4031"/>
              </a:lnSpc>
            </a:pPr>
            <a:r>
              <a:rPr lang="en-US" sz="2239" spc="134">
                <a:solidFill>
                  <a:srgbClr val="000000"/>
                </a:solidFill>
                <a:latin typeface="DM Sans"/>
                <a:ea typeface="DM Sans"/>
                <a:cs typeface="DM Sans"/>
                <a:sym typeface="DM Sans"/>
              </a:rPr>
              <a:t>Naturally integrates subject disciplines to reflect the way children learn - play and exploration (Bruce, 2004).</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Fulfills the hands-on experience needed during the preoperational stage, a concrete basis for their own understanding (Piaget, 1953).</a:t>
            </a:r>
          </a:p>
          <a:p>
            <a:pPr algn="l">
              <a:lnSpc>
                <a:spcPts val="4031"/>
              </a:lnSpc>
            </a:pPr>
            <a:endParaRPr lang="en-US" sz="2239" spc="134">
              <a:solidFill>
                <a:srgbClr val="000000"/>
              </a:solidFill>
              <a:latin typeface="DM Sans"/>
              <a:ea typeface="DM Sans"/>
              <a:cs typeface="DM Sans"/>
              <a:sym typeface="DM Sans"/>
            </a:endParaRPr>
          </a:p>
          <a:p>
            <a:pPr algn="l">
              <a:lnSpc>
                <a:spcPts val="4031"/>
              </a:lnSpc>
            </a:pPr>
            <a:r>
              <a:rPr lang="en-US" sz="2239" spc="134">
                <a:solidFill>
                  <a:srgbClr val="000000"/>
                </a:solidFill>
                <a:latin typeface="DM Sans"/>
                <a:ea typeface="DM Sans"/>
                <a:cs typeface="DM Sans"/>
                <a:sym typeface="DM Sans"/>
              </a:rPr>
              <a:t>Provides a more memorable, engaging basis for social learning (Vygotsky, 1978. Alexander, 2010).</a:t>
            </a:r>
          </a:p>
        </p:txBody>
      </p:sp>
      <p:grpSp>
        <p:nvGrpSpPr>
          <p:cNvPr id="12" name="Group 12"/>
          <p:cNvGrpSpPr/>
          <p:nvPr/>
        </p:nvGrpSpPr>
        <p:grpSpPr>
          <a:xfrm>
            <a:off x="865730" y="2171985"/>
            <a:ext cx="16711314" cy="6783634"/>
            <a:chOff x="0" y="0"/>
            <a:chExt cx="22281752" cy="9044845"/>
          </a:xfrm>
        </p:grpSpPr>
        <p:sp>
          <p:nvSpPr>
            <p:cNvPr id="13" name="Freeform 13"/>
            <p:cNvSpPr/>
            <p:nvPr/>
          </p:nvSpPr>
          <p:spPr>
            <a:xfrm>
              <a:off x="0" y="958909"/>
              <a:ext cx="22281752" cy="8085935"/>
            </a:xfrm>
            <a:custGeom>
              <a:avLst/>
              <a:gdLst/>
              <a:ahLst/>
              <a:cxnLst/>
              <a:rect l="l" t="t" r="r" b="b"/>
              <a:pathLst>
                <a:path w="22281752" h="8085935">
                  <a:moveTo>
                    <a:pt x="0" y="0"/>
                  </a:moveTo>
                  <a:lnTo>
                    <a:pt x="22281752" y="0"/>
                  </a:lnTo>
                  <a:lnTo>
                    <a:pt x="22281752" y="8085936"/>
                  </a:lnTo>
                  <a:lnTo>
                    <a:pt x="0" y="8085936"/>
                  </a:lnTo>
                  <a:lnTo>
                    <a:pt x="0" y="0"/>
                  </a:lnTo>
                  <a:close/>
                </a:path>
              </a:pathLst>
            </a:custGeom>
            <a:blipFill>
              <a:blip r:embed="rId12"/>
              <a:stretch>
                <a:fillRect t="-78770"/>
              </a:stretch>
            </a:blipFill>
            <a:ln w="38100" cap="rnd">
              <a:solidFill>
                <a:srgbClr val="000000"/>
              </a:solidFill>
              <a:prstDash val="solid"/>
              <a:round/>
            </a:ln>
          </p:spPr>
        </p:sp>
        <p:grpSp>
          <p:nvGrpSpPr>
            <p:cNvPr id="14" name="Group 14"/>
            <p:cNvGrpSpPr/>
            <p:nvPr/>
          </p:nvGrpSpPr>
          <p:grpSpPr>
            <a:xfrm>
              <a:off x="7069692" y="0"/>
              <a:ext cx="7920990" cy="7174230"/>
              <a:chOff x="0" y="0"/>
              <a:chExt cx="7920990" cy="7174230"/>
            </a:xfrm>
          </p:grpSpPr>
          <p:sp>
            <p:nvSpPr>
              <p:cNvPr id="15" name="Freeform 15"/>
              <p:cNvSpPr/>
              <p:nvPr/>
            </p:nvSpPr>
            <p:spPr>
              <a:xfrm>
                <a:off x="40640" y="39370"/>
                <a:ext cx="7846060" cy="7100570"/>
              </a:xfrm>
              <a:custGeom>
                <a:avLst/>
                <a:gdLst/>
                <a:ahLst/>
                <a:cxnLst/>
                <a:rect l="l" t="t" r="r" b="b"/>
                <a:pathLst>
                  <a:path w="7846060" h="7100570">
                    <a:moveTo>
                      <a:pt x="3213100" y="650240"/>
                    </a:moveTo>
                    <a:cubicBezTo>
                      <a:pt x="2670810" y="585470"/>
                      <a:pt x="2437130" y="589280"/>
                      <a:pt x="2274570" y="593090"/>
                    </a:cubicBezTo>
                    <a:cubicBezTo>
                      <a:pt x="2151380" y="595630"/>
                      <a:pt x="2052320" y="593090"/>
                      <a:pt x="1948180" y="610870"/>
                    </a:cubicBezTo>
                    <a:cubicBezTo>
                      <a:pt x="1851660" y="626110"/>
                      <a:pt x="1750060" y="659130"/>
                      <a:pt x="1670050" y="688340"/>
                    </a:cubicBezTo>
                    <a:cubicBezTo>
                      <a:pt x="1606550" y="712470"/>
                      <a:pt x="1565910" y="730250"/>
                      <a:pt x="1502410" y="764540"/>
                    </a:cubicBezTo>
                    <a:cubicBezTo>
                      <a:pt x="1412240" y="811530"/>
                      <a:pt x="1270000" y="894080"/>
                      <a:pt x="1182370" y="957580"/>
                    </a:cubicBezTo>
                    <a:cubicBezTo>
                      <a:pt x="1116330" y="1004570"/>
                      <a:pt x="1068070" y="1049020"/>
                      <a:pt x="1017270" y="1098550"/>
                    </a:cubicBezTo>
                    <a:cubicBezTo>
                      <a:pt x="967740" y="1146810"/>
                      <a:pt x="928370" y="1191260"/>
                      <a:pt x="881380" y="1250950"/>
                    </a:cubicBezTo>
                    <a:cubicBezTo>
                      <a:pt x="820420" y="1328420"/>
                      <a:pt x="737870" y="1449070"/>
                      <a:pt x="685800" y="1531620"/>
                    </a:cubicBezTo>
                    <a:cubicBezTo>
                      <a:pt x="646430" y="1593850"/>
                      <a:pt x="621030" y="1638300"/>
                      <a:pt x="590550" y="1699260"/>
                    </a:cubicBezTo>
                    <a:cubicBezTo>
                      <a:pt x="557530" y="1766570"/>
                      <a:pt x="520700" y="1842770"/>
                      <a:pt x="495300" y="1916430"/>
                    </a:cubicBezTo>
                    <a:cubicBezTo>
                      <a:pt x="471170" y="1988820"/>
                      <a:pt x="458470" y="2034540"/>
                      <a:pt x="438150" y="2134870"/>
                    </a:cubicBezTo>
                    <a:cubicBezTo>
                      <a:pt x="392430" y="2355850"/>
                      <a:pt x="311150" y="2856230"/>
                      <a:pt x="285750" y="3199130"/>
                    </a:cubicBezTo>
                    <a:cubicBezTo>
                      <a:pt x="261620" y="3515360"/>
                      <a:pt x="261620" y="3924300"/>
                      <a:pt x="276860" y="4116070"/>
                    </a:cubicBezTo>
                    <a:cubicBezTo>
                      <a:pt x="284480" y="4206240"/>
                      <a:pt x="292100" y="4225290"/>
                      <a:pt x="311150" y="4311650"/>
                    </a:cubicBezTo>
                    <a:cubicBezTo>
                      <a:pt x="349250" y="4488180"/>
                      <a:pt x="462280" y="4928870"/>
                      <a:pt x="516890" y="5107940"/>
                    </a:cubicBezTo>
                    <a:cubicBezTo>
                      <a:pt x="544830" y="5201920"/>
                      <a:pt x="562610" y="5253990"/>
                      <a:pt x="590550" y="5321300"/>
                    </a:cubicBezTo>
                    <a:cubicBezTo>
                      <a:pt x="615950" y="5382260"/>
                      <a:pt x="642620" y="5427980"/>
                      <a:pt x="676910" y="5494020"/>
                    </a:cubicBezTo>
                    <a:cubicBezTo>
                      <a:pt x="722630" y="5580380"/>
                      <a:pt x="783590" y="5698490"/>
                      <a:pt x="844550" y="5791200"/>
                    </a:cubicBezTo>
                    <a:cubicBezTo>
                      <a:pt x="904240" y="5880100"/>
                      <a:pt x="963930" y="5958840"/>
                      <a:pt x="1036320" y="6037580"/>
                    </a:cubicBezTo>
                    <a:cubicBezTo>
                      <a:pt x="1113790" y="6120130"/>
                      <a:pt x="1217930" y="6211570"/>
                      <a:pt x="1295400" y="6273800"/>
                    </a:cubicBezTo>
                    <a:cubicBezTo>
                      <a:pt x="1353820" y="6320790"/>
                      <a:pt x="1393190" y="6351270"/>
                      <a:pt x="1454150" y="6386830"/>
                    </a:cubicBezTo>
                    <a:cubicBezTo>
                      <a:pt x="1531620" y="6432550"/>
                      <a:pt x="1631950" y="6478270"/>
                      <a:pt x="1727200" y="6516370"/>
                    </a:cubicBezTo>
                    <a:cubicBezTo>
                      <a:pt x="1824990" y="6554470"/>
                      <a:pt x="1925320" y="6586220"/>
                      <a:pt x="2030730" y="6615430"/>
                    </a:cubicBezTo>
                    <a:cubicBezTo>
                      <a:pt x="2141220" y="6644640"/>
                      <a:pt x="2236470" y="6664960"/>
                      <a:pt x="2374900" y="6691630"/>
                    </a:cubicBezTo>
                    <a:cubicBezTo>
                      <a:pt x="2586990" y="6731000"/>
                      <a:pt x="2893060" y="6791960"/>
                      <a:pt x="3178810" y="6813550"/>
                    </a:cubicBezTo>
                    <a:cubicBezTo>
                      <a:pt x="3502660" y="6838950"/>
                      <a:pt x="3834130" y="6854190"/>
                      <a:pt x="4216400" y="6816090"/>
                    </a:cubicBezTo>
                    <a:cubicBezTo>
                      <a:pt x="4702810" y="6767830"/>
                      <a:pt x="5429250" y="6586220"/>
                      <a:pt x="5853430" y="6479540"/>
                    </a:cubicBezTo>
                    <a:cubicBezTo>
                      <a:pt x="6129020" y="6409690"/>
                      <a:pt x="6376670" y="6329680"/>
                      <a:pt x="6527800" y="6277610"/>
                    </a:cubicBezTo>
                    <a:cubicBezTo>
                      <a:pt x="6606540" y="6250940"/>
                      <a:pt x="6640830" y="6242050"/>
                      <a:pt x="6703060" y="6207760"/>
                    </a:cubicBezTo>
                    <a:cubicBezTo>
                      <a:pt x="6786880" y="6163310"/>
                      <a:pt x="6906260" y="6078220"/>
                      <a:pt x="6977380" y="6019800"/>
                    </a:cubicBezTo>
                    <a:cubicBezTo>
                      <a:pt x="7029450" y="5976620"/>
                      <a:pt x="7063740" y="5946140"/>
                      <a:pt x="7103110" y="5899150"/>
                    </a:cubicBezTo>
                    <a:cubicBezTo>
                      <a:pt x="7147560" y="5844540"/>
                      <a:pt x="7190740" y="5769610"/>
                      <a:pt x="7228840" y="5706110"/>
                    </a:cubicBezTo>
                    <a:cubicBezTo>
                      <a:pt x="7264400" y="5646420"/>
                      <a:pt x="7296150" y="5591810"/>
                      <a:pt x="7322820" y="5528310"/>
                    </a:cubicBezTo>
                    <a:cubicBezTo>
                      <a:pt x="7349490" y="5463540"/>
                      <a:pt x="7363460" y="5401310"/>
                      <a:pt x="7387590" y="5320030"/>
                    </a:cubicBezTo>
                    <a:cubicBezTo>
                      <a:pt x="7419340" y="5208270"/>
                      <a:pt x="7467600" y="5058410"/>
                      <a:pt x="7496810" y="4917440"/>
                    </a:cubicBezTo>
                    <a:cubicBezTo>
                      <a:pt x="7527290" y="4765040"/>
                      <a:pt x="7548880" y="4615180"/>
                      <a:pt x="7561580" y="4434840"/>
                    </a:cubicBezTo>
                    <a:cubicBezTo>
                      <a:pt x="7576820" y="4202430"/>
                      <a:pt x="7570470" y="3854450"/>
                      <a:pt x="7562850" y="3641090"/>
                    </a:cubicBezTo>
                    <a:cubicBezTo>
                      <a:pt x="7557770" y="3496310"/>
                      <a:pt x="7559040" y="3431540"/>
                      <a:pt x="7534910" y="3276600"/>
                    </a:cubicBezTo>
                    <a:cubicBezTo>
                      <a:pt x="7493000" y="2993390"/>
                      <a:pt x="7340600" y="2363470"/>
                      <a:pt x="7264400" y="2089150"/>
                    </a:cubicBezTo>
                    <a:cubicBezTo>
                      <a:pt x="7223760" y="1940560"/>
                      <a:pt x="7197090" y="1866900"/>
                      <a:pt x="7153910" y="1748790"/>
                    </a:cubicBezTo>
                    <a:cubicBezTo>
                      <a:pt x="7104380" y="1617980"/>
                      <a:pt x="7038340" y="1438910"/>
                      <a:pt x="6982460" y="1339850"/>
                    </a:cubicBezTo>
                    <a:cubicBezTo>
                      <a:pt x="6946900" y="1276350"/>
                      <a:pt x="6921500" y="1247140"/>
                      <a:pt x="6878320" y="1193800"/>
                    </a:cubicBezTo>
                    <a:cubicBezTo>
                      <a:pt x="6819900" y="1123950"/>
                      <a:pt x="6725920" y="1017270"/>
                      <a:pt x="6657340" y="958850"/>
                    </a:cubicBezTo>
                    <a:cubicBezTo>
                      <a:pt x="6609080" y="918210"/>
                      <a:pt x="6577330" y="900430"/>
                      <a:pt x="6521450" y="868680"/>
                    </a:cubicBezTo>
                    <a:cubicBezTo>
                      <a:pt x="6440170" y="821690"/>
                      <a:pt x="6332220" y="769620"/>
                      <a:pt x="6210300" y="716280"/>
                    </a:cubicBezTo>
                    <a:cubicBezTo>
                      <a:pt x="6046470" y="643890"/>
                      <a:pt x="5830570" y="546100"/>
                      <a:pt x="5621020" y="485140"/>
                    </a:cubicBezTo>
                    <a:cubicBezTo>
                      <a:pt x="5393690" y="420370"/>
                      <a:pt x="5113020" y="382270"/>
                      <a:pt x="4890770" y="347980"/>
                    </a:cubicBezTo>
                    <a:cubicBezTo>
                      <a:pt x="4706620" y="318770"/>
                      <a:pt x="4566920" y="295910"/>
                      <a:pt x="4382770" y="283210"/>
                    </a:cubicBezTo>
                    <a:cubicBezTo>
                      <a:pt x="4168140" y="269240"/>
                      <a:pt x="3829050" y="271780"/>
                      <a:pt x="3681730" y="278130"/>
                    </a:cubicBezTo>
                    <a:cubicBezTo>
                      <a:pt x="3614420" y="280670"/>
                      <a:pt x="3591560" y="281940"/>
                      <a:pt x="3535680" y="292100"/>
                    </a:cubicBezTo>
                    <a:cubicBezTo>
                      <a:pt x="3458210" y="306070"/>
                      <a:pt x="3359150" y="330200"/>
                      <a:pt x="3265170" y="360680"/>
                    </a:cubicBezTo>
                    <a:cubicBezTo>
                      <a:pt x="3155950" y="397510"/>
                      <a:pt x="3012440" y="455930"/>
                      <a:pt x="2918460" y="500380"/>
                    </a:cubicBezTo>
                    <a:cubicBezTo>
                      <a:pt x="2852420" y="532130"/>
                      <a:pt x="2799080" y="574040"/>
                      <a:pt x="2752090" y="591820"/>
                    </a:cubicBezTo>
                    <a:cubicBezTo>
                      <a:pt x="2720340" y="604520"/>
                      <a:pt x="2694940" y="614680"/>
                      <a:pt x="2668270" y="612140"/>
                    </a:cubicBezTo>
                    <a:cubicBezTo>
                      <a:pt x="2641600" y="609600"/>
                      <a:pt x="2608580" y="590550"/>
                      <a:pt x="2590800" y="576580"/>
                    </a:cubicBezTo>
                    <a:cubicBezTo>
                      <a:pt x="2578100" y="566420"/>
                      <a:pt x="2570480" y="557530"/>
                      <a:pt x="2564130" y="542290"/>
                    </a:cubicBezTo>
                    <a:cubicBezTo>
                      <a:pt x="2555240" y="521970"/>
                      <a:pt x="2545080" y="485140"/>
                      <a:pt x="2548890" y="458470"/>
                    </a:cubicBezTo>
                    <a:cubicBezTo>
                      <a:pt x="2553970" y="431800"/>
                      <a:pt x="2569210" y="401320"/>
                      <a:pt x="2588260" y="383540"/>
                    </a:cubicBezTo>
                    <a:cubicBezTo>
                      <a:pt x="2607310" y="364490"/>
                      <a:pt x="2639060" y="349250"/>
                      <a:pt x="2665730" y="346710"/>
                    </a:cubicBezTo>
                    <a:cubicBezTo>
                      <a:pt x="2692400" y="342900"/>
                      <a:pt x="2727960" y="354330"/>
                      <a:pt x="2748280" y="363220"/>
                    </a:cubicBezTo>
                    <a:cubicBezTo>
                      <a:pt x="2763520" y="370840"/>
                      <a:pt x="2772410" y="378460"/>
                      <a:pt x="2781300" y="391160"/>
                    </a:cubicBezTo>
                    <a:cubicBezTo>
                      <a:pt x="2795270" y="410210"/>
                      <a:pt x="2810510" y="447040"/>
                      <a:pt x="2814320" y="469900"/>
                    </a:cubicBezTo>
                    <a:cubicBezTo>
                      <a:pt x="2816860" y="486410"/>
                      <a:pt x="2814320" y="499110"/>
                      <a:pt x="2810510" y="513080"/>
                    </a:cubicBezTo>
                    <a:cubicBezTo>
                      <a:pt x="2806700" y="527050"/>
                      <a:pt x="2802890" y="539750"/>
                      <a:pt x="2792730" y="552450"/>
                    </a:cubicBezTo>
                    <a:cubicBezTo>
                      <a:pt x="2778760" y="570230"/>
                      <a:pt x="2750820" y="595630"/>
                      <a:pt x="2725420" y="604520"/>
                    </a:cubicBezTo>
                    <a:cubicBezTo>
                      <a:pt x="2700020" y="613410"/>
                      <a:pt x="2665730" y="613410"/>
                      <a:pt x="2640330" y="605790"/>
                    </a:cubicBezTo>
                    <a:cubicBezTo>
                      <a:pt x="2614930" y="596900"/>
                      <a:pt x="2586990" y="572770"/>
                      <a:pt x="2571750" y="554990"/>
                    </a:cubicBezTo>
                    <a:cubicBezTo>
                      <a:pt x="2561590" y="542290"/>
                      <a:pt x="2557780" y="529590"/>
                      <a:pt x="2552700" y="515620"/>
                    </a:cubicBezTo>
                    <a:cubicBezTo>
                      <a:pt x="2548890" y="502920"/>
                      <a:pt x="2546350" y="488950"/>
                      <a:pt x="2547620" y="473710"/>
                    </a:cubicBezTo>
                    <a:cubicBezTo>
                      <a:pt x="2551430" y="450850"/>
                      <a:pt x="2555240" y="420370"/>
                      <a:pt x="2578100" y="393700"/>
                    </a:cubicBezTo>
                    <a:cubicBezTo>
                      <a:pt x="2622550" y="341630"/>
                      <a:pt x="2757170" y="279400"/>
                      <a:pt x="2856230" y="232410"/>
                    </a:cubicBezTo>
                    <a:cubicBezTo>
                      <a:pt x="2960370" y="182880"/>
                      <a:pt x="3081020" y="138430"/>
                      <a:pt x="3194050" y="104140"/>
                    </a:cubicBezTo>
                    <a:cubicBezTo>
                      <a:pt x="3302000" y="71120"/>
                      <a:pt x="3430270" y="41910"/>
                      <a:pt x="3520440" y="27940"/>
                    </a:cubicBezTo>
                    <a:cubicBezTo>
                      <a:pt x="3583940" y="16510"/>
                      <a:pt x="3610610" y="15240"/>
                      <a:pt x="3681730" y="11430"/>
                    </a:cubicBezTo>
                    <a:cubicBezTo>
                      <a:pt x="3825240" y="3810"/>
                      <a:pt x="4118610" y="0"/>
                      <a:pt x="4331970" y="12700"/>
                    </a:cubicBezTo>
                    <a:cubicBezTo>
                      <a:pt x="4537710" y="25400"/>
                      <a:pt x="4775200" y="60960"/>
                      <a:pt x="4939030" y="85090"/>
                    </a:cubicBezTo>
                    <a:cubicBezTo>
                      <a:pt x="5050790" y="101600"/>
                      <a:pt x="5114290" y="115570"/>
                      <a:pt x="5220970" y="135890"/>
                    </a:cubicBezTo>
                    <a:cubicBezTo>
                      <a:pt x="5361940" y="162560"/>
                      <a:pt x="5554980" y="190500"/>
                      <a:pt x="5707380" y="233680"/>
                    </a:cubicBezTo>
                    <a:cubicBezTo>
                      <a:pt x="5848350" y="273050"/>
                      <a:pt x="5957570" y="318770"/>
                      <a:pt x="6104890" y="382270"/>
                    </a:cubicBezTo>
                    <a:cubicBezTo>
                      <a:pt x="6297930" y="464820"/>
                      <a:pt x="6625590" y="610870"/>
                      <a:pt x="6760210" y="702310"/>
                    </a:cubicBezTo>
                    <a:cubicBezTo>
                      <a:pt x="6830060" y="749300"/>
                      <a:pt x="6850380" y="775970"/>
                      <a:pt x="6903720" y="830580"/>
                    </a:cubicBezTo>
                    <a:cubicBezTo>
                      <a:pt x="6981190" y="910590"/>
                      <a:pt x="7095490" y="1026160"/>
                      <a:pt x="7171690" y="1144270"/>
                    </a:cubicBezTo>
                    <a:cubicBezTo>
                      <a:pt x="7254240" y="1270000"/>
                      <a:pt x="7315200" y="1422400"/>
                      <a:pt x="7374890" y="1568450"/>
                    </a:cubicBezTo>
                    <a:cubicBezTo>
                      <a:pt x="7434580" y="1719580"/>
                      <a:pt x="7472680" y="1844040"/>
                      <a:pt x="7526020" y="2038350"/>
                    </a:cubicBezTo>
                    <a:cubicBezTo>
                      <a:pt x="7611110" y="2344420"/>
                      <a:pt x="7754620" y="2940050"/>
                      <a:pt x="7799070" y="3235960"/>
                    </a:cubicBezTo>
                    <a:cubicBezTo>
                      <a:pt x="7824470" y="3404870"/>
                      <a:pt x="7824470" y="3479800"/>
                      <a:pt x="7829550" y="3641090"/>
                    </a:cubicBezTo>
                    <a:cubicBezTo>
                      <a:pt x="7838440" y="3877310"/>
                      <a:pt x="7846060" y="4260850"/>
                      <a:pt x="7825740" y="4513580"/>
                    </a:cubicBezTo>
                    <a:cubicBezTo>
                      <a:pt x="7809230" y="4710430"/>
                      <a:pt x="7782560" y="4853940"/>
                      <a:pt x="7741920" y="5034280"/>
                    </a:cubicBezTo>
                    <a:cubicBezTo>
                      <a:pt x="7696200" y="5232400"/>
                      <a:pt x="7633970" y="5474970"/>
                      <a:pt x="7559040" y="5650230"/>
                    </a:cubicBezTo>
                    <a:cubicBezTo>
                      <a:pt x="7499350" y="5792470"/>
                      <a:pt x="7416800" y="5925820"/>
                      <a:pt x="7349490" y="6017260"/>
                    </a:cubicBezTo>
                    <a:cubicBezTo>
                      <a:pt x="7303770" y="6079490"/>
                      <a:pt x="7269480" y="6111240"/>
                      <a:pt x="7214870" y="6162040"/>
                    </a:cubicBezTo>
                    <a:cubicBezTo>
                      <a:pt x="7141210" y="6231890"/>
                      <a:pt x="7037070" y="6325870"/>
                      <a:pt x="6938010" y="6386830"/>
                    </a:cubicBezTo>
                    <a:cubicBezTo>
                      <a:pt x="6840220" y="6446520"/>
                      <a:pt x="6733540" y="6487160"/>
                      <a:pt x="6624320" y="6526530"/>
                    </a:cubicBezTo>
                    <a:cubicBezTo>
                      <a:pt x="6512560" y="6565900"/>
                      <a:pt x="6377940" y="6591300"/>
                      <a:pt x="6277610" y="6623050"/>
                    </a:cubicBezTo>
                    <a:cubicBezTo>
                      <a:pt x="6198870" y="6648450"/>
                      <a:pt x="6158230" y="6672580"/>
                      <a:pt x="6069330" y="6699250"/>
                    </a:cubicBezTo>
                    <a:cubicBezTo>
                      <a:pt x="5915660" y="6744970"/>
                      <a:pt x="5603240" y="6817360"/>
                      <a:pt x="5426710" y="6851650"/>
                    </a:cubicBezTo>
                    <a:cubicBezTo>
                      <a:pt x="5304790" y="6874510"/>
                      <a:pt x="5238750" y="6873240"/>
                      <a:pt x="5113020" y="6896100"/>
                    </a:cubicBezTo>
                    <a:cubicBezTo>
                      <a:pt x="4923790" y="6930390"/>
                      <a:pt x="4561840" y="7019290"/>
                      <a:pt x="4400550" y="7051040"/>
                    </a:cubicBezTo>
                    <a:cubicBezTo>
                      <a:pt x="4319270" y="7066280"/>
                      <a:pt x="4302760" y="7075170"/>
                      <a:pt x="4216400" y="7082790"/>
                    </a:cubicBezTo>
                    <a:cubicBezTo>
                      <a:pt x="4014470" y="7100570"/>
                      <a:pt x="3390900" y="7092950"/>
                      <a:pt x="3195320" y="7081520"/>
                    </a:cubicBezTo>
                    <a:cubicBezTo>
                      <a:pt x="3116580" y="7076440"/>
                      <a:pt x="3102610" y="7071360"/>
                      <a:pt x="3030220" y="7061200"/>
                    </a:cubicBezTo>
                    <a:cubicBezTo>
                      <a:pt x="2887980" y="7042150"/>
                      <a:pt x="2548890" y="6995160"/>
                      <a:pt x="2395220" y="6968490"/>
                    </a:cubicBezTo>
                    <a:cubicBezTo>
                      <a:pt x="2308860" y="6953250"/>
                      <a:pt x="2270760" y="6944360"/>
                      <a:pt x="2190750" y="6925310"/>
                    </a:cubicBezTo>
                    <a:cubicBezTo>
                      <a:pt x="2078990" y="6898640"/>
                      <a:pt x="1910080" y="6859270"/>
                      <a:pt x="1788160" y="6821170"/>
                    </a:cubicBezTo>
                    <a:cubicBezTo>
                      <a:pt x="1685290" y="6789420"/>
                      <a:pt x="1584960" y="6752590"/>
                      <a:pt x="1508760" y="6718300"/>
                    </a:cubicBezTo>
                    <a:cubicBezTo>
                      <a:pt x="1452880" y="6692900"/>
                      <a:pt x="1421130" y="6676390"/>
                      <a:pt x="1366520" y="6643370"/>
                    </a:cubicBezTo>
                    <a:cubicBezTo>
                      <a:pt x="1282700" y="6592570"/>
                      <a:pt x="1155700" y="6507480"/>
                      <a:pt x="1064260" y="6432550"/>
                    </a:cubicBezTo>
                    <a:cubicBezTo>
                      <a:pt x="976630" y="6361430"/>
                      <a:pt x="902970" y="6287770"/>
                      <a:pt x="828040" y="6203950"/>
                    </a:cubicBezTo>
                    <a:cubicBezTo>
                      <a:pt x="749300" y="6115050"/>
                      <a:pt x="664210" y="5995670"/>
                      <a:pt x="607060" y="5910580"/>
                    </a:cubicBezTo>
                    <a:cubicBezTo>
                      <a:pt x="566420" y="5850890"/>
                      <a:pt x="544830" y="5811520"/>
                      <a:pt x="510540" y="5749290"/>
                    </a:cubicBezTo>
                    <a:cubicBezTo>
                      <a:pt x="467360" y="5671820"/>
                      <a:pt x="415290" y="5575300"/>
                      <a:pt x="373380" y="5481320"/>
                    </a:cubicBezTo>
                    <a:cubicBezTo>
                      <a:pt x="331470" y="5384800"/>
                      <a:pt x="297180" y="5297170"/>
                      <a:pt x="259080" y="5179060"/>
                    </a:cubicBezTo>
                    <a:cubicBezTo>
                      <a:pt x="207010" y="5017770"/>
                      <a:pt x="144780" y="4771390"/>
                      <a:pt x="102870" y="4597400"/>
                    </a:cubicBezTo>
                    <a:cubicBezTo>
                      <a:pt x="69850" y="4457700"/>
                      <a:pt x="38100" y="4319270"/>
                      <a:pt x="22860" y="4215130"/>
                    </a:cubicBezTo>
                    <a:cubicBezTo>
                      <a:pt x="13970" y="4144010"/>
                      <a:pt x="13970" y="4116070"/>
                      <a:pt x="10160" y="4036060"/>
                    </a:cubicBezTo>
                    <a:cubicBezTo>
                      <a:pt x="5080" y="3874770"/>
                      <a:pt x="0" y="3550920"/>
                      <a:pt x="15240" y="3304540"/>
                    </a:cubicBezTo>
                    <a:cubicBezTo>
                      <a:pt x="30480" y="3049270"/>
                      <a:pt x="73660" y="2752090"/>
                      <a:pt x="105410" y="2527300"/>
                    </a:cubicBezTo>
                    <a:cubicBezTo>
                      <a:pt x="129540" y="2354580"/>
                      <a:pt x="156210" y="2181860"/>
                      <a:pt x="179070" y="2071370"/>
                    </a:cubicBezTo>
                    <a:cubicBezTo>
                      <a:pt x="191770" y="2006600"/>
                      <a:pt x="196850" y="1979930"/>
                      <a:pt x="215900" y="1920240"/>
                    </a:cubicBezTo>
                    <a:cubicBezTo>
                      <a:pt x="246380" y="1827530"/>
                      <a:pt x="308610" y="1668780"/>
                      <a:pt x="356870" y="1570990"/>
                    </a:cubicBezTo>
                    <a:cubicBezTo>
                      <a:pt x="392430" y="1497330"/>
                      <a:pt x="417830" y="1455420"/>
                      <a:pt x="466090" y="1380490"/>
                    </a:cubicBezTo>
                    <a:cubicBezTo>
                      <a:pt x="539750" y="1267460"/>
                      <a:pt x="681990" y="1062990"/>
                      <a:pt x="769620" y="965200"/>
                    </a:cubicBezTo>
                    <a:cubicBezTo>
                      <a:pt x="825500" y="902970"/>
                      <a:pt x="866140" y="873760"/>
                      <a:pt x="919480" y="828040"/>
                    </a:cubicBezTo>
                    <a:cubicBezTo>
                      <a:pt x="977900" y="778510"/>
                      <a:pt x="1032510" y="730250"/>
                      <a:pt x="1108710" y="680720"/>
                    </a:cubicBezTo>
                    <a:cubicBezTo>
                      <a:pt x="1207770" y="614680"/>
                      <a:pt x="1346200" y="534670"/>
                      <a:pt x="1471930" y="480060"/>
                    </a:cubicBezTo>
                    <a:cubicBezTo>
                      <a:pt x="1596390" y="427990"/>
                      <a:pt x="1746250" y="381000"/>
                      <a:pt x="1856740" y="358140"/>
                    </a:cubicBezTo>
                    <a:cubicBezTo>
                      <a:pt x="1936750" y="341630"/>
                      <a:pt x="2000250" y="344170"/>
                      <a:pt x="2071370" y="339090"/>
                    </a:cubicBezTo>
                    <a:cubicBezTo>
                      <a:pt x="2139950" y="332740"/>
                      <a:pt x="2189480" y="327660"/>
                      <a:pt x="2274570" y="326390"/>
                    </a:cubicBezTo>
                    <a:cubicBezTo>
                      <a:pt x="2420620" y="322580"/>
                      <a:pt x="2684780" y="318770"/>
                      <a:pt x="2863850" y="332740"/>
                    </a:cubicBezTo>
                    <a:cubicBezTo>
                      <a:pt x="3016250" y="345440"/>
                      <a:pt x="3204210" y="356870"/>
                      <a:pt x="3281680" y="394970"/>
                    </a:cubicBezTo>
                    <a:cubicBezTo>
                      <a:pt x="3318510" y="412750"/>
                      <a:pt x="3337560" y="431800"/>
                      <a:pt x="3351530" y="458470"/>
                    </a:cubicBezTo>
                    <a:cubicBezTo>
                      <a:pt x="3364230" y="485140"/>
                      <a:pt x="3368040" y="524510"/>
                      <a:pt x="3360420" y="552450"/>
                    </a:cubicBezTo>
                    <a:cubicBezTo>
                      <a:pt x="3352800" y="581660"/>
                      <a:pt x="3329940" y="613410"/>
                      <a:pt x="3305810" y="629920"/>
                    </a:cubicBezTo>
                    <a:cubicBezTo>
                      <a:pt x="3280410" y="645160"/>
                      <a:pt x="3213100" y="650240"/>
                      <a:pt x="3213100" y="650240"/>
                    </a:cubicBezTo>
                  </a:path>
                </a:pathLst>
              </a:custGeom>
              <a:solidFill>
                <a:srgbClr val="E67660"/>
              </a:solidFill>
              <a:ln cap="sq">
                <a:noFill/>
                <a:prstDash val="solid"/>
                <a:miter/>
              </a:ln>
            </p:spPr>
          </p:sp>
        </p:grpSp>
      </p:gr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894232" y="7492721"/>
            <a:ext cx="4491139" cy="3531158"/>
          </a:xfrm>
          <a:custGeom>
            <a:avLst/>
            <a:gdLst/>
            <a:ahLst/>
            <a:cxnLst/>
            <a:rect l="l" t="t" r="r" b="b"/>
            <a:pathLst>
              <a:path w="4491139" h="3531158">
                <a:moveTo>
                  <a:pt x="0" y="0"/>
                </a:moveTo>
                <a:lnTo>
                  <a:pt x="4491139" y="0"/>
                </a:lnTo>
                <a:lnTo>
                  <a:pt x="4491139" y="3531158"/>
                </a:lnTo>
                <a:lnTo>
                  <a:pt x="0" y="353115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TextBox 3"/>
          <p:cNvSpPr txBox="1"/>
          <p:nvPr/>
        </p:nvSpPr>
        <p:spPr>
          <a:xfrm>
            <a:off x="613222" y="576808"/>
            <a:ext cx="14946954" cy="2282190"/>
          </a:xfrm>
          <a:prstGeom prst="rect">
            <a:avLst/>
          </a:prstGeom>
        </p:spPr>
        <p:txBody>
          <a:bodyPr lIns="0" tIns="0" rIns="0" bIns="0" rtlCol="0" anchor="t">
            <a:spAutoFit/>
          </a:bodyPr>
          <a:lstStyle/>
          <a:p>
            <a:pPr algn="l">
              <a:lnSpc>
                <a:spcPts val="8729"/>
              </a:lnSpc>
            </a:pPr>
            <a:r>
              <a:rPr lang="en-US" sz="8999" b="1">
                <a:solidFill>
                  <a:srgbClr val="000000"/>
                </a:solidFill>
                <a:latin typeface="DM Sans Bold"/>
                <a:ea typeface="DM Sans Bold"/>
                <a:cs typeface="DM Sans Bold"/>
                <a:sym typeface="DM Sans Bold"/>
              </a:rPr>
              <a:t>Managing the Learning Environment </a:t>
            </a:r>
          </a:p>
        </p:txBody>
      </p:sp>
      <p:sp>
        <p:nvSpPr>
          <p:cNvPr id="4" name="Freeform 4"/>
          <p:cNvSpPr/>
          <p:nvPr/>
        </p:nvSpPr>
        <p:spPr>
          <a:xfrm>
            <a:off x="15306649" y="9173790"/>
            <a:ext cx="3169280" cy="2226419"/>
          </a:xfrm>
          <a:custGeom>
            <a:avLst/>
            <a:gdLst/>
            <a:ahLst/>
            <a:cxnLst/>
            <a:rect l="l" t="t" r="r" b="b"/>
            <a:pathLst>
              <a:path w="3169280" h="2226419">
                <a:moveTo>
                  <a:pt x="0" y="0"/>
                </a:moveTo>
                <a:lnTo>
                  <a:pt x="3169280" y="0"/>
                </a:lnTo>
                <a:lnTo>
                  <a:pt x="3169280" y="2226420"/>
                </a:lnTo>
                <a:lnTo>
                  <a:pt x="0" y="2226420"/>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5" name="Freeform 5"/>
          <p:cNvSpPr/>
          <p:nvPr/>
        </p:nvSpPr>
        <p:spPr>
          <a:xfrm>
            <a:off x="1028700" y="4589726"/>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6" name="Freeform 6"/>
          <p:cNvSpPr/>
          <p:nvPr/>
        </p:nvSpPr>
        <p:spPr>
          <a:xfrm>
            <a:off x="1028700" y="5654393"/>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7" name="Freeform 7"/>
          <p:cNvSpPr/>
          <p:nvPr/>
        </p:nvSpPr>
        <p:spPr>
          <a:xfrm rot="1098103">
            <a:off x="11787315" y="3930418"/>
            <a:ext cx="4337912" cy="4001724"/>
          </a:xfrm>
          <a:custGeom>
            <a:avLst/>
            <a:gdLst/>
            <a:ahLst/>
            <a:cxnLst/>
            <a:rect l="l" t="t" r="r" b="b"/>
            <a:pathLst>
              <a:path w="4337912" h="4001724">
                <a:moveTo>
                  <a:pt x="0" y="0"/>
                </a:moveTo>
                <a:lnTo>
                  <a:pt x="4337912" y="0"/>
                </a:lnTo>
                <a:lnTo>
                  <a:pt x="4337912" y="4001724"/>
                </a:lnTo>
                <a:lnTo>
                  <a:pt x="0" y="4001724"/>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8" name="Freeform 8"/>
          <p:cNvSpPr/>
          <p:nvPr/>
        </p:nvSpPr>
        <p:spPr>
          <a:xfrm>
            <a:off x="10905413" y="2858998"/>
            <a:ext cx="3612691" cy="5370216"/>
          </a:xfrm>
          <a:custGeom>
            <a:avLst/>
            <a:gdLst/>
            <a:ahLst/>
            <a:cxnLst/>
            <a:rect l="l" t="t" r="r" b="b"/>
            <a:pathLst>
              <a:path w="3612691" h="5370216">
                <a:moveTo>
                  <a:pt x="0" y="0"/>
                </a:moveTo>
                <a:lnTo>
                  <a:pt x="3612691" y="0"/>
                </a:lnTo>
                <a:lnTo>
                  <a:pt x="3612691" y="5370216"/>
                </a:lnTo>
                <a:lnTo>
                  <a:pt x="0" y="5370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TextBox 9"/>
          <p:cNvSpPr txBox="1"/>
          <p:nvPr/>
        </p:nvSpPr>
        <p:spPr>
          <a:xfrm>
            <a:off x="613222" y="3000989"/>
            <a:ext cx="7059811"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Future improvements </a:t>
            </a:r>
          </a:p>
        </p:txBody>
      </p:sp>
      <p:sp>
        <p:nvSpPr>
          <p:cNvPr id="10" name="TextBox 10"/>
          <p:cNvSpPr txBox="1"/>
          <p:nvPr/>
        </p:nvSpPr>
        <p:spPr>
          <a:xfrm>
            <a:off x="1876287" y="4487534"/>
            <a:ext cx="6858353" cy="2281735"/>
          </a:xfrm>
          <a:prstGeom prst="rect">
            <a:avLst/>
          </a:prstGeom>
        </p:spPr>
        <p:txBody>
          <a:bodyPr lIns="0" tIns="0" rIns="0" bIns="0" rtlCol="0" anchor="t">
            <a:spAutoFit/>
          </a:bodyPr>
          <a:lstStyle/>
          <a:p>
            <a:pPr algn="l">
              <a:lnSpc>
                <a:spcPts val="4600"/>
              </a:lnSpc>
            </a:pPr>
            <a:r>
              <a:rPr lang="en-US" sz="2555" spc="153">
                <a:solidFill>
                  <a:srgbClr val="000000"/>
                </a:solidFill>
                <a:latin typeface="DM Sans"/>
                <a:ea typeface="DM Sans"/>
                <a:cs typeface="DM Sans"/>
                <a:sym typeface="DM Sans"/>
              </a:rPr>
              <a:t>Learning resources progression</a:t>
            </a:r>
          </a:p>
          <a:p>
            <a:pPr algn="l">
              <a:lnSpc>
                <a:spcPts val="4600"/>
              </a:lnSpc>
            </a:pPr>
            <a:endParaRPr lang="en-US" sz="2555" spc="153">
              <a:solidFill>
                <a:srgbClr val="000000"/>
              </a:solidFill>
              <a:latin typeface="DM Sans"/>
              <a:ea typeface="DM Sans"/>
              <a:cs typeface="DM Sans"/>
              <a:sym typeface="DM Sans"/>
            </a:endParaRPr>
          </a:p>
          <a:p>
            <a:pPr algn="l">
              <a:lnSpc>
                <a:spcPts val="4600"/>
              </a:lnSpc>
            </a:pPr>
            <a:r>
              <a:rPr lang="en-US" sz="2555" spc="153">
                <a:solidFill>
                  <a:srgbClr val="000000"/>
                </a:solidFill>
                <a:latin typeface="DM Sans"/>
                <a:ea typeface="DM Sans"/>
                <a:cs typeface="DM Sans"/>
                <a:sym typeface="DM Sans"/>
              </a:rPr>
              <a:t>Managing support staff</a:t>
            </a:r>
          </a:p>
          <a:p>
            <a:pPr marL="0" lvl="0" indent="0" algn="l">
              <a:lnSpc>
                <a:spcPts val="4600"/>
              </a:lnSpc>
            </a:pPr>
            <a:r>
              <a:rPr lang="en-US" sz="2555" spc="153">
                <a:solidFill>
                  <a:srgbClr val="000000"/>
                </a:solidFill>
                <a:latin typeface="DM Sans"/>
                <a:ea typeface="DM Sans"/>
                <a:cs typeface="DM Sans"/>
                <a:sym typeface="DM Sans"/>
              </a:rPr>
              <a: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5306649" y="9173790"/>
            <a:ext cx="3169280" cy="2226419"/>
          </a:xfrm>
          <a:custGeom>
            <a:avLst/>
            <a:gdLst/>
            <a:ahLst/>
            <a:cxnLst/>
            <a:rect l="l" t="t" r="r" b="b"/>
            <a:pathLst>
              <a:path w="3169280" h="2226419">
                <a:moveTo>
                  <a:pt x="0" y="0"/>
                </a:moveTo>
                <a:lnTo>
                  <a:pt x="3169280" y="0"/>
                </a:lnTo>
                <a:lnTo>
                  <a:pt x="3169280" y="2226420"/>
                </a:lnTo>
                <a:lnTo>
                  <a:pt x="0" y="2226420"/>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TextBox 3"/>
          <p:cNvSpPr txBox="1"/>
          <p:nvPr/>
        </p:nvSpPr>
        <p:spPr>
          <a:xfrm>
            <a:off x="4243515" y="76200"/>
            <a:ext cx="9800971" cy="952500"/>
          </a:xfrm>
          <a:prstGeom prst="rect">
            <a:avLst/>
          </a:prstGeom>
        </p:spPr>
        <p:txBody>
          <a:bodyPr lIns="0" tIns="0" rIns="0" bIns="0" rtlCol="0" anchor="t">
            <a:spAutoFit/>
          </a:bodyPr>
          <a:lstStyle/>
          <a:p>
            <a:pPr marL="0" lvl="0" indent="0" algn="ctr">
              <a:lnSpc>
                <a:spcPts val="8100"/>
              </a:lnSpc>
            </a:pPr>
            <a:r>
              <a:rPr lang="en-US" sz="4500" spc="270">
                <a:solidFill>
                  <a:srgbClr val="000000"/>
                </a:solidFill>
                <a:latin typeface="DM Sans"/>
                <a:ea typeface="DM Sans"/>
                <a:cs typeface="DM Sans"/>
                <a:sym typeface="DM Sans"/>
              </a:rPr>
              <a:t>Learning resources progression</a:t>
            </a:r>
          </a:p>
        </p:txBody>
      </p:sp>
      <p:sp>
        <p:nvSpPr>
          <p:cNvPr id="4" name="Freeform 4"/>
          <p:cNvSpPr/>
          <p:nvPr/>
        </p:nvSpPr>
        <p:spPr>
          <a:xfrm>
            <a:off x="2478551" y="0"/>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5" name="TextBox 5"/>
          <p:cNvSpPr txBox="1"/>
          <p:nvPr/>
        </p:nvSpPr>
        <p:spPr>
          <a:xfrm>
            <a:off x="4243515" y="1246202"/>
            <a:ext cx="9800971" cy="1451632"/>
          </a:xfrm>
          <a:prstGeom prst="rect">
            <a:avLst/>
          </a:prstGeom>
        </p:spPr>
        <p:txBody>
          <a:bodyPr lIns="0" tIns="0" rIns="0" bIns="0" rtlCol="0" anchor="t">
            <a:spAutoFit/>
          </a:bodyPr>
          <a:lstStyle/>
          <a:p>
            <a:pPr marL="0" lvl="0" indent="0" algn="ctr">
              <a:lnSpc>
                <a:spcPts val="3959"/>
              </a:lnSpc>
            </a:pPr>
            <a:r>
              <a:rPr lang="en-US" sz="2199" spc="131">
                <a:solidFill>
                  <a:srgbClr val="000000"/>
                </a:solidFill>
                <a:latin typeface="DM Sans"/>
                <a:ea typeface="DM Sans"/>
                <a:cs typeface="DM Sans"/>
                <a:sym typeface="DM Sans"/>
              </a:rPr>
              <a:t>“Continue to </a:t>
            </a:r>
            <a:r>
              <a:rPr lang="en-US" sz="2199" b="1" spc="131">
                <a:solidFill>
                  <a:srgbClr val="000000"/>
                </a:solidFill>
                <a:latin typeface="DM Sans Bold"/>
                <a:ea typeface="DM Sans Bold"/>
                <a:cs typeface="DM Sans Bold"/>
                <a:sym typeface="DM Sans Bold"/>
              </a:rPr>
              <a:t>develop levels of challenge</a:t>
            </a:r>
            <a:r>
              <a:rPr lang="en-US" sz="2199" spc="131">
                <a:solidFill>
                  <a:srgbClr val="000000"/>
                </a:solidFill>
                <a:latin typeface="DM Sans"/>
                <a:ea typeface="DM Sans"/>
                <a:cs typeface="DM Sans"/>
                <a:sym typeface="DM Sans"/>
              </a:rPr>
              <a:t> in independent learning challenges. Ensure that there is always a challenge for the </a:t>
            </a:r>
            <a:r>
              <a:rPr lang="en-US" sz="2199" b="1" spc="131">
                <a:solidFill>
                  <a:srgbClr val="000000"/>
                </a:solidFill>
                <a:latin typeface="DM Sans Bold"/>
                <a:ea typeface="DM Sans Bold"/>
                <a:cs typeface="DM Sans Bold"/>
                <a:sym typeface="DM Sans Bold"/>
              </a:rPr>
              <a:t>most able learners</a:t>
            </a:r>
            <a:r>
              <a:rPr lang="en-US" sz="2199" spc="131">
                <a:solidFill>
                  <a:srgbClr val="000000"/>
                </a:solidFill>
                <a:latin typeface="DM Sans"/>
                <a:ea typeface="DM Sans"/>
                <a:cs typeface="DM Sans"/>
                <a:sym typeface="DM Sans"/>
              </a:rPr>
              <a:t> in </a:t>
            </a:r>
            <a:r>
              <a:rPr lang="en-US" sz="2199" b="1" spc="131">
                <a:solidFill>
                  <a:srgbClr val="000000"/>
                </a:solidFill>
                <a:latin typeface="DM Sans Bold"/>
                <a:ea typeface="DM Sans Bold"/>
                <a:cs typeface="DM Sans Bold"/>
                <a:sym typeface="DM Sans Bold"/>
              </a:rPr>
              <a:t>every planned activity”</a:t>
            </a:r>
          </a:p>
        </p:txBody>
      </p:sp>
      <p:sp>
        <p:nvSpPr>
          <p:cNvPr id="6" name="Freeform 6"/>
          <p:cNvSpPr/>
          <p:nvPr/>
        </p:nvSpPr>
        <p:spPr>
          <a:xfrm>
            <a:off x="14520735" y="-7952"/>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7" name="TextBox 7"/>
          <p:cNvSpPr txBox="1"/>
          <p:nvPr/>
        </p:nvSpPr>
        <p:spPr>
          <a:xfrm>
            <a:off x="2146426" y="3086249"/>
            <a:ext cx="13995148" cy="6137606"/>
          </a:xfrm>
          <a:prstGeom prst="rect">
            <a:avLst/>
          </a:prstGeom>
        </p:spPr>
        <p:txBody>
          <a:bodyPr lIns="0" tIns="0" rIns="0" bIns="0" rtlCol="0" anchor="t">
            <a:spAutoFit/>
          </a:bodyPr>
          <a:lstStyle/>
          <a:p>
            <a:pPr marL="0" lvl="0" indent="0" algn="ctr">
              <a:lnSpc>
                <a:spcPts val="4089"/>
              </a:lnSpc>
            </a:pPr>
            <a:r>
              <a:rPr lang="en-US" sz="2555" spc="153">
                <a:solidFill>
                  <a:srgbClr val="000000"/>
                </a:solidFill>
                <a:latin typeface="DM Sans"/>
                <a:ea typeface="DM Sans"/>
                <a:cs typeface="DM Sans"/>
                <a:sym typeface="DM Sans"/>
              </a:rPr>
              <a:t>Formative assessment cont (Black and Wiliam, 1998).</a:t>
            </a:r>
          </a:p>
          <a:p>
            <a:pPr marL="0" lvl="0" indent="0" algn="ctr">
              <a:lnSpc>
                <a:spcPts val="4089"/>
              </a:lnSpc>
            </a:pPr>
            <a:endParaRPr lang="en-US" sz="2555" spc="153">
              <a:solidFill>
                <a:srgbClr val="000000"/>
              </a:solidFill>
              <a:latin typeface="DM Sans"/>
              <a:ea typeface="DM Sans"/>
              <a:cs typeface="DM Sans"/>
              <a:sym typeface="DM Sans"/>
            </a:endParaRPr>
          </a:p>
          <a:p>
            <a:pPr marL="0" lvl="0" indent="0" algn="ctr">
              <a:lnSpc>
                <a:spcPts val="4089"/>
              </a:lnSpc>
            </a:pPr>
            <a:r>
              <a:rPr lang="en-US" sz="2555" u="none" spc="153">
                <a:solidFill>
                  <a:srgbClr val="000000"/>
                </a:solidFill>
                <a:latin typeface="DM Sans"/>
                <a:ea typeface="DM Sans"/>
                <a:cs typeface="DM Sans"/>
                <a:sym typeface="DM Sans"/>
              </a:rPr>
              <a:t>“Low threshold, high ceiling” challenges (Boaler, 2016) - e.g. animal build.</a:t>
            </a:r>
          </a:p>
          <a:p>
            <a:pPr marL="0" lvl="0" indent="0" algn="ctr">
              <a:lnSpc>
                <a:spcPts val="4089"/>
              </a:lnSpc>
            </a:pPr>
            <a:endParaRPr lang="en-US" sz="2555" u="none" spc="153">
              <a:solidFill>
                <a:srgbClr val="000000"/>
              </a:solidFill>
              <a:latin typeface="DM Sans"/>
              <a:ea typeface="DM Sans"/>
              <a:cs typeface="DM Sans"/>
              <a:sym typeface="DM Sans"/>
            </a:endParaRPr>
          </a:p>
          <a:p>
            <a:pPr marL="0" lvl="0" indent="0" algn="ctr">
              <a:lnSpc>
                <a:spcPts val="4089"/>
              </a:lnSpc>
            </a:pPr>
            <a:r>
              <a:rPr lang="en-US" sz="2555" u="none" spc="153">
                <a:solidFill>
                  <a:srgbClr val="000000"/>
                </a:solidFill>
                <a:latin typeface="DM Sans"/>
                <a:ea typeface="DM Sans"/>
                <a:cs typeface="DM Sans"/>
                <a:sym typeface="DM Sans"/>
              </a:rPr>
              <a:t>Embed independent challenge prompts - e.g. ball patterns, make own.</a:t>
            </a:r>
          </a:p>
          <a:p>
            <a:pPr marL="0" lvl="0" indent="0" algn="ctr">
              <a:lnSpc>
                <a:spcPts val="4089"/>
              </a:lnSpc>
            </a:pPr>
            <a:endParaRPr lang="en-US" sz="2555" u="none" spc="153">
              <a:solidFill>
                <a:srgbClr val="000000"/>
              </a:solidFill>
              <a:latin typeface="DM Sans"/>
              <a:ea typeface="DM Sans"/>
              <a:cs typeface="DM Sans"/>
              <a:sym typeface="DM Sans"/>
            </a:endParaRPr>
          </a:p>
          <a:p>
            <a:pPr marL="0" lvl="0" indent="0" algn="ctr">
              <a:lnSpc>
                <a:spcPts val="4089"/>
              </a:lnSpc>
            </a:pPr>
            <a:r>
              <a:rPr lang="en-US" sz="2555" u="none" spc="153">
                <a:solidFill>
                  <a:srgbClr val="000000"/>
                </a:solidFill>
                <a:latin typeface="DM Sans"/>
                <a:ea typeface="DM Sans"/>
                <a:cs typeface="DM Sans"/>
                <a:sym typeface="DM Sans"/>
              </a:rPr>
              <a:t>Consider framing at the top of Bloom’s hierarchy - analyze, evaluate, create.</a:t>
            </a:r>
          </a:p>
          <a:p>
            <a:pPr marL="0" lvl="0" indent="0" algn="ctr">
              <a:lnSpc>
                <a:spcPts val="4089"/>
              </a:lnSpc>
            </a:pPr>
            <a:endParaRPr lang="en-US" sz="2555" u="none" spc="153">
              <a:solidFill>
                <a:srgbClr val="000000"/>
              </a:solidFill>
              <a:latin typeface="DM Sans"/>
              <a:ea typeface="DM Sans"/>
              <a:cs typeface="DM Sans"/>
              <a:sym typeface="DM Sans"/>
            </a:endParaRPr>
          </a:p>
          <a:p>
            <a:pPr marL="0" lvl="0" indent="0" algn="ctr">
              <a:lnSpc>
                <a:spcPts val="4089"/>
              </a:lnSpc>
            </a:pPr>
            <a:r>
              <a:rPr lang="en-US" sz="2555" u="none" spc="153">
                <a:solidFill>
                  <a:srgbClr val="000000"/>
                </a:solidFill>
                <a:latin typeface="DM Sans"/>
                <a:ea typeface="DM Sans"/>
                <a:cs typeface="DM Sans"/>
                <a:sym typeface="DM Sans"/>
              </a:rPr>
              <a:t>Encourage metacognition and reflection, help learners set own targets and push boundaries (Flavell, 1979).</a:t>
            </a:r>
          </a:p>
          <a:p>
            <a:pPr marL="0" lvl="0" indent="0" algn="ctr">
              <a:lnSpc>
                <a:spcPts val="4089"/>
              </a:lnSpc>
            </a:pPr>
            <a:endParaRPr lang="en-US" sz="2555" u="none" spc="153">
              <a:solidFill>
                <a:srgbClr val="000000"/>
              </a:solidFill>
              <a:latin typeface="DM Sans"/>
              <a:ea typeface="DM Sans"/>
              <a:cs typeface="DM Sans"/>
              <a:sym typeface="DM Sans"/>
            </a:endParaRPr>
          </a:p>
          <a:p>
            <a:pPr marL="0" lvl="0" indent="0" algn="ctr">
              <a:lnSpc>
                <a:spcPts val="4089"/>
              </a:lnSpc>
            </a:pPr>
            <a:r>
              <a:rPr lang="en-US" sz="2555" u="none" spc="153">
                <a:solidFill>
                  <a:srgbClr val="000000"/>
                </a:solidFill>
                <a:latin typeface="DM Sans"/>
                <a:ea typeface="DM Sans"/>
                <a:cs typeface="DM Sans"/>
                <a:sym typeface="DM Sans"/>
              </a:rPr>
              <a:t>Contuinue to use real-world problem framing. Not tokenistic on main tasks alone.</a:t>
            </a:r>
          </a:p>
        </p:txBody>
      </p:sp>
      <p:grpSp>
        <p:nvGrpSpPr>
          <p:cNvPr id="8" name="Group 8"/>
          <p:cNvGrpSpPr/>
          <p:nvPr/>
        </p:nvGrpSpPr>
        <p:grpSpPr>
          <a:xfrm>
            <a:off x="2520034" y="2916074"/>
            <a:ext cx="2090524" cy="1687253"/>
            <a:chOff x="0" y="0"/>
            <a:chExt cx="2787366" cy="2249670"/>
          </a:xfrm>
        </p:grpSpPr>
        <p:grpSp>
          <p:nvGrpSpPr>
            <p:cNvPr id="9" name="Group 9"/>
            <p:cNvGrpSpPr/>
            <p:nvPr/>
          </p:nvGrpSpPr>
          <p:grpSpPr>
            <a:xfrm rot="74722">
              <a:off x="253728" y="27061"/>
              <a:ext cx="2512060" cy="2012950"/>
              <a:chOff x="0" y="0"/>
              <a:chExt cx="2512060" cy="2012950"/>
            </a:xfrm>
          </p:grpSpPr>
          <p:sp>
            <p:nvSpPr>
              <p:cNvPr id="10" name="Freeform 10"/>
              <p:cNvSpPr/>
              <p:nvPr/>
            </p:nvSpPr>
            <p:spPr>
              <a:xfrm>
                <a:off x="40640" y="44450"/>
                <a:ext cx="2421890" cy="1918970"/>
              </a:xfrm>
              <a:custGeom>
                <a:avLst/>
                <a:gdLst/>
                <a:ahLst/>
                <a:cxnLst/>
                <a:rect l="l" t="t" r="r" b="b"/>
                <a:pathLst>
                  <a:path w="2421890" h="1918970">
                    <a:moveTo>
                      <a:pt x="2381250" y="243840"/>
                    </a:moveTo>
                    <a:cubicBezTo>
                      <a:pt x="2157730" y="128270"/>
                      <a:pt x="2065020" y="100330"/>
                      <a:pt x="1978660" y="83820"/>
                    </a:cubicBezTo>
                    <a:cubicBezTo>
                      <a:pt x="1892300" y="67310"/>
                      <a:pt x="1812290" y="62230"/>
                      <a:pt x="1711960" y="58420"/>
                    </a:cubicBezTo>
                    <a:cubicBezTo>
                      <a:pt x="1583690" y="53340"/>
                      <a:pt x="1403350" y="45720"/>
                      <a:pt x="1268730" y="63500"/>
                    </a:cubicBezTo>
                    <a:cubicBezTo>
                      <a:pt x="1151890" y="78740"/>
                      <a:pt x="1038860" y="114300"/>
                      <a:pt x="947420" y="144780"/>
                    </a:cubicBezTo>
                    <a:cubicBezTo>
                      <a:pt x="876300" y="168910"/>
                      <a:pt x="828040" y="191770"/>
                      <a:pt x="763270" y="223520"/>
                    </a:cubicBezTo>
                    <a:cubicBezTo>
                      <a:pt x="685800" y="262890"/>
                      <a:pt x="585470" y="313690"/>
                      <a:pt x="515620" y="368300"/>
                    </a:cubicBezTo>
                    <a:cubicBezTo>
                      <a:pt x="453390" y="415290"/>
                      <a:pt x="407670" y="469900"/>
                      <a:pt x="358140" y="523240"/>
                    </a:cubicBezTo>
                    <a:cubicBezTo>
                      <a:pt x="311150" y="574040"/>
                      <a:pt x="264160" y="629920"/>
                      <a:pt x="227330" y="680720"/>
                    </a:cubicBezTo>
                    <a:cubicBezTo>
                      <a:pt x="196850" y="722630"/>
                      <a:pt x="171450" y="760730"/>
                      <a:pt x="149860" y="801370"/>
                    </a:cubicBezTo>
                    <a:cubicBezTo>
                      <a:pt x="132080" y="836930"/>
                      <a:pt x="119380" y="867410"/>
                      <a:pt x="106680" y="909320"/>
                    </a:cubicBezTo>
                    <a:cubicBezTo>
                      <a:pt x="88900" y="967740"/>
                      <a:pt x="71120" y="1056640"/>
                      <a:pt x="64770" y="1122680"/>
                    </a:cubicBezTo>
                    <a:cubicBezTo>
                      <a:pt x="58420" y="1178560"/>
                      <a:pt x="60960" y="1217930"/>
                      <a:pt x="60960" y="1278890"/>
                    </a:cubicBezTo>
                    <a:cubicBezTo>
                      <a:pt x="59690" y="1363980"/>
                      <a:pt x="53340" y="1482090"/>
                      <a:pt x="60960" y="1584960"/>
                    </a:cubicBezTo>
                    <a:cubicBezTo>
                      <a:pt x="67310" y="1686560"/>
                      <a:pt x="115570" y="1847850"/>
                      <a:pt x="104140" y="1892300"/>
                    </a:cubicBezTo>
                    <a:cubicBezTo>
                      <a:pt x="101600" y="1906270"/>
                      <a:pt x="93980" y="1913890"/>
                      <a:pt x="86360" y="1916430"/>
                    </a:cubicBezTo>
                    <a:cubicBezTo>
                      <a:pt x="78740" y="1918970"/>
                      <a:pt x="68580" y="1916430"/>
                      <a:pt x="62230" y="1911350"/>
                    </a:cubicBezTo>
                    <a:cubicBezTo>
                      <a:pt x="57150" y="1906270"/>
                      <a:pt x="53340" y="1896110"/>
                      <a:pt x="53340" y="1889760"/>
                    </a:cubicBezTo>
                    <a:cubicBezTo>
                      <a:pt x="54610" y="1882140"/>
                      <a:pt x="60960" y="1871980"/>
                      <a:pt x="67310" y="1869440"/>
                    </a:cubicBezTo>
                    <a:cubicBezTo>
                      <a:pt x="74930" y="1866900"/>
                      <a:pt x="91440" y="1869440"/>
                      <a:pt x="97790" y="1874520"/>
                    </a:cubicBezTo>
                    <a:cubicBezTo>
                      <a:pt x="102870" y="1879600"/>
                      <a:pt x="105410" y="1891030"/>
                      <a:pt x="104140" y="1897380"/>
                    </a:cubicBezTo>
                    <a:cubicBezTo>
                      <a:pt x="102870" y="1903730"/>
                      <a:pt x="95250" y="1912620"/>
                      <a:pt x="88900" y="1915160"/>
                    </a:cubicBezTo>
                    <a:cubicBezTo>
                      <a:pt x="82550" y="1917700"/>
                      <a:pt x="72390" y="1917700"/>
                      <a:pt x="64770" y="1912620"/>
                    </a:cubicBezTo>
                    <a:cubicBezTo>
                      <a:pt x="53340" y="1903730"/>
                      <a:pt x="45720" y="1875790"/>
                      <a:pt x="38100" y="1844040"/>
                    </a:cubicBezTo>
                    <a:cubicBezTo>
                      <a:pt x="24130" y="1786890"/>
                      <a:pt x="15240" y="1682750"/>
                      <a:pt x="10160" y="1584960"/>
                    </a:cubicBezTo>
                    <a:cubicBezTo>
                      <a:pt x="2540" y="1457960"/>
                      <a:pt x="0" y="1272540"/>
                      <a:pt x="11430" y="1146810"/>
                    </a:cubicBezTo>
                    <a:cubicBezTo>
                      <a:pt x="20320" y="1050290"/>
                      <a:pt x="39370" y="958850"/>
                      <a:pt x="59690" y="891540"/>
                    </a:cubicBezTo>
                    <a:cubicBezTo>
                      <a:pt x="72390" y="844550"/>
                      <a:pt x="85090" y="815340"/>
                      <a:pt x="105410" y="777240"/>
                    </a:cubicBezTo>
                    <a:cubicBezTo>
                      <a:pt x="127000" y="734060"/>
                      <a:pt x="154940" y="692150"/>
                      <a:pt x="187960" y="647700"/>
                    </a:cubicBezTo>
                    <a:cubicBezTo>
                      <a:pt x="226060" y="596900"/>
                      <a:pt x="273050" y="539750"/>
                      <a:pt x="321310" y="487680"/>
                    </a:cubicBezTo>
                    <a:cubicBezTo>
                      <a:pt x="373380" y="431800"/>
                      <a:pt x="422910" y="374650"/>
                      <a:pt x="487680" y="325120"/>
                    </a:cubicBezTo>
                    <a:cubicBezTo>
                      <a:pt x="561340" y="269240"/>
                      <a:pt x="657860" y="219710"/>
                      <a:pt x="742950" y="177800"/>
                    </a:cubicBezTo>
                    <a:cubicBezTo>
                      <a:pt x="821690" y="138430"/>
                      <a:pt x="905510" y="102870"/>
                      <a:pt x="980440" y="77470"/>
                    </a:cubicBezTo>
                    <a:cubicBezTo>
                      <a:pt x="1046480" y="55880"/>
                      <a:pt x="1106170" y="41910"/>
                      <a:pt x="1169670" y="30480"/>
                    </a:cubicBezTo>
                    <a:cubicBezTo>
                      <a:pt x="1233170" y="17780"/>
                      <a:pt x="1285240" y="10160"/>
                      <a:pt x="1360170" y="6350"/>
                    </a:cubicBezTo>
                    <a:cubicBezTo>
                      <a:pt x="1469390" y="0"/>
                      <a:pt x="1637030" y="1270"/>
                      <a:pt x="1758950" y="10160"/>
                    </a:cubicBezTo>
                    <a:cubicBezTo>
                      <a:pt x="1865630" y="17780"/>
                      <a:pt x="1972310" y="30480"/>
                      <a:pt x="2056130" y="49530"/>
                    </a:cubicBezTo>
                    <a:cubicBezTo>
                      <a:pt x="2120900" y="63500"/>
                      <a:pt x="2171700" y="81280"/>
                      <a:pt x="2225040" y="102870"/>
                    </a:cubicBezTo>
                    <a:cubicBezTo>
                      <a:pt x="2275840" y="124460"/>
                      <a:pt x="2336800" y="153670"/>
                      <a:pt x="2371090" y="176530"/>
                    </a:cubicBezTo>
                    <a:cubicBezTo>
                      <a:pt x="2392680" y="190500"/>
                      <a:pt x="2416810" y="203200"/>
                      <a:pt x="2419350" y="215900"/>
                    </a:cubicBezTo>
                    <a:cubicBezTo>
                      <a:pt x="2421890" y="224790"/>
                      <a:pt x="2416810" y="238760"/>
                      <a:pt x="2410460" y="243840"/>
                    </a:cubicBezTo>
                    <a:cubicBezTo>
                      <a:pt x="2404110" y="247650"/>
                      <a:pt x="2381250" y="243840"/>
                      <a:pt x="2381250" y="243840"/>
                    </a:cubicBezTo>
                  </a:path>
                </a:pathLst>
              </a:custGeom>
              <a:solidFill>
                <a:srgbClr val="E67660"/>
              </a:solidFill>
              <a:ln cap="sq">
                <a:noFill/>
                <a:prstDash val="solid"/>
                <a:miter/>
              </a:ln>
            </p:spPr>
          </p:sp>
        </p:grpSp>
        <p:grpSp>
          <p:nvGrpSpPr>
            <p:cNvPr id="11" name="Group 11"/>
            <p:cNvGrpSpPr/>
            <p:nvPr/>
          </p:nvGrpSpPr>
          <p:grpSpPr>
            <a:xfrm rot="-2350637">
              <a:off x="58358" y="1651641"/>
              <a:ext cx="687070" cy="429260"/>
              <a:chOff x="0" y="0"/>
              <a:chExt cx="687070" cy="429260"/>
            </a:xfrm>
          </p:grpSpPr>
          <p:sp>
            <p:nvSpPr>
              <p:cNvPr id="12" name="Freeform 12"/>
              <p:cNvSpPr/>
              <p:nvPr/>
            </p:nvSpPr>
            <p:spPr>
              <a:xfrm>
                <a:off x="50800" y="48260"/>
                <a:ext cx="589280" cy="328930"/>
              </a:xfrm>
              <a:custGeom>
                <a:avLst/>
                <a:gdLst/>
                <a:ahLst/>
                <a:cxnLst/>
                <a:rect l="l" t="t" r="r" b="b"/>
                <a:pathLst>
                  <a:path w="589280" h="328930">
                    <a:moveTo>
                      <a:pt x="0" y="113030"/>
                    </a:moveTo>
                    <a:cubicBezTo>
                      <a:pt x="1270" y="104140"/>
                      <a:pt x="2540" y="102870"/>
                      <a:pt x="3810" y="101600"/>
                    </a:cubicBezTo>
                    <a:cubicBezTo>
                      <a:pt x="5080" y="99060"/>
                      <a:pt x="6350" y="97790"/>
                      <a:pt x="7620" y="96520"/>
                    </a:cubicBezTo>
                    <a:cubicBezTo>
                      <a:pt x="8890" y="95250"/>
                      <a:pt x="11430" y="93980"/>
                      <a:pt x="12700" y="92710"/>
                    </a:cubicBezTo>
                    <a:cubicBezTo>
                      <a:pt x="12700" y="91440"/>
                      <a:pt x="13970" y="91440"/>
                      <a:pt x="15240" y="91440"/>
                    </a:cubicBezTo>
                    <a:cubicBezTo>
                      <a:pt x="15240" y="91440"/>
                      <a:pt x="16510" y="88900"/>
                      <a:pt x="16510" y="88900"/>
                    </a:cubicBezTo>
                    <a:cubicBezTo>
                      <a:pt x="16510" y="88900"/>
                      <a:pt x="17780" y="86360"/>
                      <a:pt x="17780" y="86360"/>
                    </a:cubicBezTo>
                    <a:cubicBezTo>
                      <a:pt x="17780" y="86360"/>
                      <a:pt x="20320" y="86360"/>
                      <a:pt x="21590" y="85090"/>
                    </a:cubicBezTo>
                    <a:cubicBezTo>
                      <a:pt x="25400" y="82550"/>
                      <a:pt x="36830" y="76200"/>
                      <a:pt x="44450" y="73660"/>
                    </a:cubicBezTo>
                    <a:cubicBezTo>
                      <a:pt x="53340" y="69850"/>
                      <a:pt x="60960" y="67310"/>
                      <a:pt x="69850" y="64770"/>
                    </a:cubicBezTo>
                    <a:cubicBezTo>
                      <a:pt x="78740" y="62230"/>
                      <a:pt x="88900" y="59690"/>
                      <a:pt x="99060" y="57150"/>
                    </a:cubicBezTo>
                    <a:cubicBezTo>
                      <a:pt x="110490" y="55880"/>
                      <a:pt x="120650" y="53340"/>
                      <a:pt x="132080" y="52070"/>
                    </a:cubicBezTo>
                    <a:cubicBezTo>
                      <a:pt x="142240" y="50800"/>
                      <a:pt x="154940" y="50800"/>
                      <a:pt x="166370" y="49530"/>
                    </a:cubicBezTo>
                    <a:cubicBezTo>
                      <a:pt x="176530" y="49530"/>
                      <a:pt x="184150" y="48260"/>
                      <a:pt x="194310" y="48260"/>
                    </a:cubicBezTo>
                    <a:cubicBezTo>
                      <a:pt x="203200" y="46990"/>
                      <a:pt x="212090" y="45720"/>
                      <a:pt x="220980" y="45720"/>
                    </a:cubicBezTo>
                    <a:cubicBezTo>
                      <a:pt x="231140" y="44450"/>
                      <a:pt x="238760" y="43180"/>
                      <a:pt x="248920" y="43180"/>
                    </a:cubicBezTo>
                    <a:cubicBezTo>
                      <a:pt x="259080" y="41910"/>
                      <a:pt x="271780" y="40640"/>
                      <a:pt x="283210" y="39370"/>
                    </a:cubicBezTo>
                    <a:cubicBezTo>
                      <a:pt x="292100" y="38100"/>
                      <a:pt x="300990" y="38100"/>
                      <a:pt x="309880" y="36830"/>
                    </a:cubicBezTo>
                    <a:cubicBezTo>
                      <a:pt x="318770" y="35560"/>
                      <a:pt x="327660" y="33020"/>
                      <a:pt x="337820" y="31750"/>
                    </a:cubicBezTo>
                    <a:cubicBezTo>
                      <a:pt x="349250" y="30480"/>
                      <a:pt x="364490" y="27940"/>
                      <a:pt x="375920" y="26670"/>
                    </a:cubicBezTo>
                    <a:cubicBezTo>
                      <a:pt x="384810" y="25400"/>
                      <a:pt x="392430" y="22860"/>
                      <a:pt x="401320" y="21590"/>
                    </a:cubicBezTo>
                    <a:cubicBezTo>
                      <a:pt x="412750" y="19050"/>
                      <a:pt x="425450" y="16510"/>
                      <a:pt x="438150" y="13970"/>
                    </a:cubicBezTo>
                    <a:cubicBezTo>
                      <a:pt x="449580" y="11430"/>
                      <a:pt x="462280" y="8890"/>
                      <a:pt x="473710" y="7620"/>
                    </a:cubicBezTo>
                    <a:cubicBezTo>
                      <a:pt x="482600" y="6350"/>
                      <a:pt x="490220" y="5080"/>
                      <a:pt x="499110" y="3810"/>
                    </a:cubicBezTo>
                    <a:cubicBezTo>
                      <a:pt x="509270" y="3810"/>
                      <a:pt x="521970" y="2540"/>
                      <a:pt x="532130" y="2540"/>
                    </a:cubicBezTo>
                    <a:cubicBezTo>
                      <a:pt x="541020" y="2540"/>
                      <a:pt x="551180" y="0"/>
                      <a:pt x="560070" y="2540"/>
                    </a:cubicBezTo>
                    <a:cubicBezTo>
                      <a:pt x="568960" y="5080"/>
                      <a:pt x="580390" y="7620"/>
                      <a:pt x="585470" y="15240"/>
                    </a:cubicBezTo>
                    <a:cubicBezTo>
                      <a:pt x="589280" y="24130"/>
                      <a:pt x="585470" y="44450"/>
                      <a:pt x="580390" y="54610"/>
                    </a:cubicBezTo>
                    <a:cubicBezTo>
                      <a:pt x="575310" y="60960"/>
                      <a:pt x="565150" y="63500"/>
                      <a:pt x="557530" y="68580"/>
                    </a:cubicBezTo>
                    <a:cubicBezTo>
                      <a:pt x="549910" y="73660"/>
                      <a:pt x="541020" y="80010"/>
                      <a:pt x="532130" y="85090"/>
                    </a:cubicBezTo>
                    <a:cubicBezTo>
                      <a:pt x="523240" y="90170"/>
                      <a:pt x="514350" y="95250"/>
                      <a:pt x="506730" y="101600"/>
                    </a:cubicBezTo>
                    <a:cubicBezTo>
                      <a:pt x="497840" y="106680"/>
                      <a:pt x="491490" y="110490"/>
                      <a:pt x="483870" y="116840"/>
                    </a:cubicBezTo>
                    <a:cubicBezTo>
                      <a:pt x="474980" y="123190"/>
                      <a:pt x="464820" y="129540"/>
                      <a:pt x="457200" y="137160"/>
                    </a:cubicBezTo>
                    <a:cubicBezTo>
                      <a:pt x="449580" y="143510"/>
                      <a:pt x="444500" y="151130"/>
                      <a:pt x="436880" y="157480"/>
                    </a:cubicBezTo>
                    <a:cubicBezTo>
                      <a:pt x="430530" y="165100"/>
                      <a:pt x="422910" y="171450"/>
                      <a:pt x="416560" y="179070"/>
                    </a:cubicBezTo>
                    <a:cubicBezTo>
                      <a:pt x="408940" y="185420"/>
                      <a:pt x="401320" y="193040"/>
                      <a:pt x="394970" y="199390"/>
                    </a:cubicBezTo>
                    <a:cubicBezTo>
                      <a:pt x="389890" y="207010"/>
                      <a:pt x="384810" y="212090"/>
                      <a:pt x="379730" y="219710"/>
                    </a:cubicBezTo>
                    <a:cubicBezTo>
                      <a:pt x="372110" y="228600"/>
                      <a:pt x="363220" y="240030"/>
                      <a:pt x="356870" y="250190"/>
                    </a:cubicBezTo>
                    <a:cubicBezTo>
                      <a:pt x="351790" y="257810"/>
                      <a:pt x="346710" y="265430"/>
                      <a:pt x="342900" y="274320"/>
                    </a:cubicBezTo>
                    <a:cubicBezTo>
                      <a:pt x="337820" y="283210"/>
                      <a:pt x="328930" y="302260"/>
                      <a:pt x="328930" y="302260"/>
                    </a:cubicBezTo>
                    <a:cubicBezTo>
                      <a:pt x="328930" y="302260"/>
                      <a:pt x="328930" y="303530"/>
                      <a:pt x="328930" y="304800"/>
                    </a:cubicBezTo>
                    <a:cubicBezTo>
                      <a:pt x="328930" y="306070"/>
                      <a:pt x="328930" y="307340"/>
                      <a:pt x="328930" y="307340"/>
                    </a:cubicBezTo>
                    <a:cubicBezTo>
                      <a:pt x="328930" y="308610"/>
                      <a:pt x="327660" y="309880"/>
                      <a:pt x="327660" y="311150"/>
                    </a:cubicBezTo>
                    <a:cubicBezTo>
                      <a:pt x="327660" y="312420"/>
                      <a:pt x="327660" y="313690"/>
                      <a:pt x="327660" y="313690"/>
                    </a:cubicBezTo>
                    <a:cubicBezTo>
                      <a:pt x="327660" y="313690"/>
                      <a:pt x="326390" y="316230"/>
                      <a:pt x="325120" y="316230"/>
                    </a:cubicBezTo>
                    <a:cubicBezTo>
                      <a:pt x="325120" y="317500"/>
                      <a:pt x="323850" y="318770"/>
                      <a:pt x="323850" y="318770"/>
                    </a:cubicBezTo>
                    <a:cubicBezTo>
                      <a:pt x="323850" y="318770"/>
                      <a:pt x="322580" y="320040"/>
                      <a:pt x="321310" y="321310"/>
                    </a:cubicBezTo>
                    <a:cubicBezTo>
                      <a:pt x="321310" y="322580"/>
                      <a:pt x="320040" y="323850"/>
                      <a:pt x="320040" y="323850"/>
                    </a:cubicBezTo>
                    <a:cubicBezTo>
                      <a:pt x="320040" y="323850"/>
                      <a:pt x="317500" y="325120"/>
                      <a:pt x="317500" y="325120"/>
                    </a:cubicBezTo>
                    <a:cubicBezTo>
                      <a:pt x="316230" y="326390"/>
                      <a:pt x="314960" y="326390"/>
                      <a:pt x="314960" y="326390"/>
                    </a:cubicBezTo>
                    <a:cubicBezTo>
                      <a:pt x="314960" y="326390"/>
                      <a:pt x="312420" y="327660"/>
                      <a:pt x="311150" y="327660"/>
                    </a:cubicBezTo>
                    <a:cubicBezTo>
                      <a:pt x="311150" y="327660"/>
                      <a:pt x="308610" y="328930"/>
                      <a:pt x="308610" y="328930"/>
                    </a:cubicBezTo>
                    <a:cubicBezTo>
                      <a:pt x="308610" y="328930"/>
                      <a:pt x="307340" y="328930"/>
                      <a:pt x="306070" y="328930"/>
                    </a:cubicBezTo>
                    <a:cubicBezTo>
                      <a:pt x="304800" y="328930"/>
                      <a:pt x="302260" y="328930"/>
                      <a:pt x="302260" y="328930"/>
                    </a:cubicBezTo>
                    <a:cubicBezTo>
                      <a:pt x="302260" y="328930"/>
                      <a:pt x="300990" y="328930"/>
                      <a:pt x="299720" y="328930"/>
                    </a:cubicBezTo>
                    <a:cubicBezTo>
                      <a:pt x="298450" y="328930"/>
                      <a:pt x="297180" y="328930"/>
                      <a:pt x="297180" y="328930"/>
                    </a:cubicBezTo>
                    <a:cubicBezTo>
                      <a:pt x="297180" y="328930"/>
                      <a:pt x="294640" y="327660"/>
                      <a:pt x="293370" y="327660"/>
                    </a:cubicBezTo>
                    <a:cubicBezTo>
                      <a:pt x="293370" y="326390"/>
                      <a:pt x="290830" y="326390"/>
                      <a:pt x="290830" y="326390"/>
                    </a:cubicBezTo>
                    <a:cubicBezTo>
                      <a:pt x="290830" y="326390"/>
                      <a:pt x="289560" y="325120"/>
                      <a:pt x="288290" y="323850"/>
                    </a:cubicBezTo>
                    <a:cubicBezTo>
                      <a:pt x="288290" y="323850"/>
                      <a:pt x="285750" y="322580"/>
                      <a:pt x="285750" y="322580"/>
                    </a:cubicBezTo>
                    <a:cubicBezTo>
                      <a:pt x="285750" y="322580"/>
                      <a:pt x="284480" y="321310"/>
                      <a:pt x="284480" y="320040"/>
                    </a:cubicBezTo>
                    <a:cubicBezTo>
                      <a:pt x="283210" y="318770"/>
                      <a:pt x="281940" y="317500"/>
                      <a:pt x="281940" y="317500"/>
                    </a:cubicBezTo>
                    <a:cubicBezTo>
                      <a:pt x="281940" y="317500"/>
                      <a:pt x="281940" y="316230"/>
                      <a:pt x="280670" y="314960"/>
                    </a:cubicBezTo>
                    <a:cubicBezTo>
                      <a:pt x="280670" y="313690"/>
                      <a:pt x="279400" y="312420"/>
                      <a:pt x="279400" y="312420"/>
                    </a:cubicBezTo>
                    <a:cubicBezTo>
                      <a:pt x="279400" y="312420"/>
                      <a:pt x="279400" y="309880"/>
                      <a:pt x="279400" y="308610"/>
                    </a:cubicBezTo>
                    <a:cubicBezTo>
                      <a:pt x="279400" y="308610"/>
                      <a:pt x="279400" y="306070"/>
                      <a:pt x="278130" y="306070"/>
                    </a:cubicBezTo>
                    <a:cubicBezTo>
                      <a:pt x="276860" y="306070"/>
                      <a:pt x="275590" y="307340"/>
                      <a:pt x="273050" y="307340"/>
                    </a:cubicBezTo>
                    <a:cubicBezTo>
                      <a:pt x="267970" y="306070"/>
                      <a:pt x="254000" y="295910"/>
                      <a:pt x="246380" y="290830"/>
                    </a:cubicBezTo>
                    <a:cubicBezTo>
                      <a:pt x="238760" y="284480"/>
                      <a:pt x="232410" y="279400"/>
                      <a:pt x="224790" y="273050"/>
                    </a:cubicBezTo>
                    <a:cubicBezTo>
                      <a:pt x="217170" y="266700"/>
                      <a:pt x="208280" y="260350"/>
                      <a:pt x="200660" y="254000"/>
                    </a:cubicBezTo>
                    <a:cubicBezTo>
                      <a:pt x="193040" y="247650"/>
                      <a:pt x="186690" y="241300"/>
                      <a:pt x="180340" y="233680"/>
                    </a:cubicBezTo>
                    <a:cubicBezTo>
                      <a:pt x="173990" y="227330"/>
                      <a:pt x="167640" y="220980"/>
                      <a:pt x="160020" y="214630"/>
                    </a:cubicBezTo>
                    <a:cubicBezTo>
                      <a:pt x="152400" y="208280"/>
                      <a:pt x="146050" y="201930"/>
                      <a:pt x="137160" y="195580"/>
                    </a:cubicBezTo>
                    <a:cubicBezTo>
                      <a:pt x="128270" y="187960"/>
                      <a:pt x="116840" y="177800"/>
                      <a:pt x="105410" y="171450"/>
                    </a:cubicBezTo>
                    <a:cubicBezTo>
                      <a:pt x="95250" y="165100"/>
                      <a:pt x="86360" y="158750"/>
                      <a:pt x="76200" y="154940"/>
                    </a:cubicBezTo>
                    <a:cubicBezTo>
                      <a:pt x="66040" y="149860"/>
                      <a:pt x="53340" y="146050"/>
                      <a:pt x="44450" y="143510"/>
                    </a:cubicBezTo>
                    <a:cubicBezTo>
                      <a:pt x="35560" y="140970"/>
                      <a:pt x="25400" y="140970"/>
                      <a:pt x="20320" y="139700"/>
                    </a:cubicBezTo>
                    <a:cubicBezTo>
                      <a:pt x="17780" y="138430"/>
                      <a:pt x="16510" y="138430"/>
                      <a:pt x="15240" y="137160"/>
                    </a:cubicBezTo>
                    <a:cubicBezTo>
                      <a:pt x="12700" y="137160"/>
                      <a:pt x="11430" y="135890"/>
                      <a:pt x="10160" y="134620"/>
                    </a:cubicBezTo>
                    <a:cubicBezTo>
                      <a:pt x="7620" y="133350"/>
                      <a:pt x="6350" y="132080"/>
                      <a:pt x="5080" y="129540"/>
                    </a:cubicBezTo>
                    <a:cubicBezTo>
                      <a:pt x="3810" y="128270"/>
                      <a:pt x="2540" y="127000"/>
                      <a:pt x="2540" y="124460"/>
                    </a:cubicBezTo>
                    <a:cubicBezTo>
                      <a:pt x="1270" y="123190"/>
                      <a:pt x="1270" y="120650"/>
                      <a:pt x="0" y="119380"/>
                    </a:cubicBezTo>
                    <a:cubicBezTo>
                      <a:pt x="0" y="116840"/>
                      <a:pt x="0" y="113030"/>
                      <a:pt x="0" y="113030"/>
                    </a:cubicBezTo>
                    <a:moveTo>
                      <a:pt x="474980" y="74930"/>
                    </a:moveTo>
                    <a:cubicBezTo>
                      <a:pt x="477520" y="73660"/>
                      <a:pt x="477520" y="73660"/>
                      <a:pt x="476250" y="73660"/>
                    </a:cubicBezTo>
                    <a:cubicBezTo>
                      <a:pt x="476250" y="74930"/>
                      <a:pt x="474980" y="74930"/>
                      <a:pt x="474980" y="74930"/>
                    </a:cubicBezTo>
                  </a:path>
                </a:pathLst>
              </a:custGeom>
              <a:solidFill>
                <a:srgbClr val="E67660"/>
              </a:solidFill>
              <a:ln cap="sq">
                <a:noFill/>
                <a:prstDash val="solid"/>
                <a:miter/>
              </a:ln>
            </p:spPr>
          </p:sp>
        </p:grpSp>
      </p:grpSp>
      <p:grpSp>
        <p:nvGrpSpPr>
          <p:cNvPr id="13" name="Group 13"/>
          <p:cNvGrpSpPr/>
          <p:nvPr/>
        </p:nvGrpSpPr>
        <p:grpSpPr>
          <a:xfrm>
            <a:off x="2297430" y="4466378"/>
            <a:ext cx="979816" cy="1327415"/>
            <a:chOff x="0" y="0"/>
            <a:chExt cx="1306422" cy="1769887"/>
          </a:xfrm>
        </p:grpSpPr>
        <p:grpSp>
          <p:nvGrpSpPr>
            <p:cNvPr id="14" name="Group 14"/>
            <p:cNvGrpSpPr/>
            <p:nvPr/>
          </p:nvGrpSpPr>
          <p:grpSpPr>
            <a:xfrm>
              <a:off x="0" y="0"/>
              <a:ext cx="852473" cy="1394319"/>
              <a:chOff x="0" y="0"/>
              <a:chExt cx="927100" cy="1516380"/>
            </a:xfrm>
          </p:grpSpPr>
          <p:sp>
            <p:nvSpPr>
              <p:cNvPr id="15" name="Freeform 15"/>
              <p:cNvSpPr/>
              <p:nvPr/>
            </p:nvSpPr>
            <p:spPr>
              <a:xfrm>
                <a:off x="44450" y="44450"/>
                <a:ext cx="833120" cy="1427480"/>
              </a:xfrm>
              <a:custGeom>
                <a:avLst/>
                <a:gdLst/>
                <a:ahLst/>
                <a:cxnLst/>
                <a:rect l="l" t="t" r="r" b="b"/>
                <a:pathLst>
                  <a:path w="833120" h="1427480">
                    <a:moveTo>
                      <a:pt x="506730" y="57150"/>
                    </a:moveTo>
                    <a:cubicBezTo>
                      <a:pt x="422910" y="68580"/>
                      <a:pt x="388620" y="96520"/>
                      <a:pt x="355600" y="125730"/>
                    </a:cubicBezTo>
                    <a:cubicBezTo>
                      <a:pt x="309880" y="163830"/>
                      <a:pt x="246380" y="232410"/>
                      <a:pt x="210820" y="275590"/>
                    </a:cubicBezTo>
                    <a:cubicBezTo>
                      <a:pt x="186690" y="306070"/>
                      <a:pt x="175260" y="321310"/>
                      <a:pt x="156210" y="356870"/>
                    </a:cubicBezTo>
                    <a:cubicBezTo>
                      <a:pt x="127000" y="414020"/>
                      <a:pt x="80010" y="510540"/>
                      <a:pt x="64770" y="590550"/>
                    </a:cubicBezTo>
                    <a:cubicBezTo>
                      <a:pt x="49530" y="669290"/>
                      <a:pt x="49530" y="760730"/>
                      <a:pt x="64770" y="831850"/>
                    </a:cubicBezTo>
                    <a:cubicBezTo>
                      <a:pt x="78740" y="896620"/>
                      <a:pt x="110490" y="956310"/>
                      <a:pt x="142240" y="1004570"/>
                    </a:cubicBezTo>
                    <a:cubicBezTo>
                      <a:pt x="170180" y="1045210"/>
                      <a:pt x="205740" y="1078230"/>
                      <a:pt x="237490" y="1107440"/>
                    </a:cubicBezTo>
                    <a:cubicBezTo>
                      <a:pt x="265430" y="1132840"/>
                      <a:pt x="288290" y="1149350"/>
                      <a:pt x="322580" y="1170940"/>
                    </a:cubicBezTo>
                    <a:cubicBezTo>
                      <a:pt x="365760" y="1198880"/>
                      <a:pt x="415290" y="1226820"/>
                      <a:pt x="478790" y="1254760"/>
                    </a:cubicBezTo>
                    <a:cubicBezTo>
                      <a:pt x="570230" y="1294130"/>
                      <a:pt x="786130" y="1344930"/>
                      <a:pt x="820420" y="1374140"/>
                    </a:cubicBezTo>
                    <a:cubicBezTo>
                      <a:pt x="829310" y="1381760"/>
                      <a:pt x="831850" y="1388110"/>
                      <a:pt x="831850" y="1395730"/>
                    </a:cubicBezTo>
                    <a:cubicBezTo>
                      <a:pt x="830580" y="1403350"/>
                      <a:pt x="822960" y="1416050"/>
                      <a:pt x="815340" y="1418590"/>
                    </a:cubicBezTo>
                    <a:cubicBezTo>
                      <a:pt x="807720" y="1422400"/>
                      <a:pt x="792480" y="1417320"/>
                      <a:pt x="787400" y="1412240"/>
                    </a:cubicBezTo>
                    <a:cubicBezTo>
                      <a:pt x="782320" y="1407160"/>
                      <a:pt x="779780" y="1395730"/>
                      <a:pt x="781050" y="1389380"/>
                    </a:cubicBezTo>
                    <a:cubicBezTo>
                      <a:pt x="783590" y="1381760"/>
                      <a:pt x="797560" y="1370330"/>
                      <a:pt x="805180" y="1370330"/>
                    </a:cubicBezTo>
                    <a:cubicBezTo>
                      <a:pt x="812800" y="1369060"/>
                      <a:pt x="822960" y="1375410"/>
                      <a:pt x="826770" y="1380490"/>
                    </a:cubicBezTo>
                    <a:cubicBezTo>
                      <a:pt x="830580" y="1386840"/>
                      <a:pt x="833120" y="1398270"/>
                      <a:pt x="830580" y="1404620"/>
                    </a:cubicBezTo>
                    <a:cubicBezTo>
                      <a:pt x="826770" y="1410970"/>
                      <a:pt x="811530" y="1422400"/>
                      <a:pt x="803910" y="1421130"/>
                    </a:cubicBezTo>
                    <a:cubicBezTo>
                      <a:pt x="795020" y="1419860"/>
                      <a:pt x="779780" y="1399540"/>
                      <a:pt x="781050" y="1391920"/>
                    </a:cubicBezTo>
                    <a:cubicBezTo>
                      <a:pt x="782320" y="1383030"/>
                      <a:pt x="806450" y="1369060"/>
                      <a:pt x="815340" y="1371600"/>
                    </a:cubicBezTo>
                    <a:cubicBezTo>
                      <a:pt x="822960" y="1374140"/>
                      <a:pt x="831850" y="1393190"/>
                      <a:pt x="830580" y="1402080"/>
                    </a:cubicBezTo>
                    <a:cubicBezTo>
                      <a:pt x="829310" y="1409700"/>
                      <a:pt x="820420" y="1418590"/>
                      <a:pt x="808990" y="1421130"/>
                    </a:cubicBezTo>
                    <a:cubicBezTo>
                      <a:pt x="779780" y="1427480"/>
                      <a:pt x="695960" y="1390650"/>
                      <a:pt x="640080" y="1371600"/>
                    </a:cubicBezTo>
                    <a:cubicBezTo>
                      <a:pt x="579120" y="1351280"/>
                      <a:pt x="518160" y="1328420"/>
                      <a:pt x="457200" y="1300480"/>
                    </a:cubicBezTo>
                    <a:cubicBezTo>
                      <a:pt x="392430" y="1268730"/>
                      <a:pt x="312420" y="1224280"/>
                      <a:pt x="261620" y="1189990"/>
                    </a:cubicBezTo>
                    <a:cubicBezTo>
                      <a:pt x="227330" y="1167130"/>
                      <a:pt x="205740" y="1149350"/>
                      <a:pt x="179070" y="1123950"/>
                    </a:cubicBezTo>
                    <a:cubicBezTo>
                      <a:pt x="151130" y="1096010"/>
                      <a:pt x="120650" y="1061720"/>
                      <a:pt x="99060" y="1031240"/>
                    </a:cubicBezTo>
                    <a:cubicBezTo>
                      <a:pt x="81280" y="1004570"/>
                      <a:pt x="68580" y="984250"/>
                      <a:pt x="54610" y="955040"/>
                    </a:cubicBezTo>
                    <a:cubicBezTo>
                      <a:pt x="38100" y="915670"/>
                      <a:pt x="16510" y="864870"/>
                      <a:pt x="7620" y="816610"/>
                    </a:cubicBezTo>
                    <a:cubicBezTo>
                      <a:pt x="0" y="767080"/>
                      <a:pt x="3810" y="707390"/>
                      <a:pt x="6350" y="660400"/>
                    </a:cubicBezTo>
                    <a:cubicBezTo>
                      <a:pt x="8890" y="621030"/>
                      <a:pt x="10160" y="594360"/>
                      <a:pt x="21590" y="552450"/>
                    </a:cubicBezTo>
                    <a:cubicBezTo>
                      <a:pt x="40640" y="483870"/>
                      <a:pt x="87630" y="370840"/>
                      <a:pt x="130810" y="299720"/>
                    </a:cubicBezTo>
                    <a:cubicBezTo>
                      <a:pt x="168910" y="238760"/>
                      <a:pt x="215900" y="189230"/>
                      <a:pt x="257810" y="146050"/>
                    </a:cubicBezTo>
                    <a:cubicBezTo>
                      <a:pt x="293370" y="109220"/>
                      <a:pt x="330200" y="76200"/>
                      <a:pt x="364490" y="52070"/>
                    </a:cubicBezTo>
                    <a:cubicBezTo>
                      <a:pt x="391160" y="33020"/>
                      <a:pt x="415290" y="16510"/>
                      <a:pt x="440690" y="10160"/>
                    </a:cubicBezTo>
                    <a:cubicBezTo>
                      <a:pt x="462280" y="3810"/>
                      <a:pt x="491490" y="0"/>
                      <a:pt x="506730" y="6350"/>
                    </a:cubicBezTo>
                    <a:cubicBezTo>
                      <a:pt x="518160" y="10160"/>
                      <a:pt x="532130" y="20320"/>
                      <a:pt x="532130" y="27940"/>
                    </a:cubicBezTo>
                    <a:cubicBezTo>
                      <a:pt x="533400" y="36830"/>
                      <a:pt x="506730" y="57150"/>
                      <a:pt x="506730" y="57150"/>
                    </a:cubicBezTo>
                  </a:path>
                </a:pathLst>
              </a:custGeom>
              <a:solidFill>
                <a:srgbClr val="E67660"/>
              </a:solidFill>
              <a:ln cap="sq">
                <a:noFill/>
                <a:prstDash val="solid"/>
                <a:miter/>
              </a:ln>
            </p:spPr>
          </p:sp>
        </p:grpSp>
        <p:grpSp>
          <p:nvGrpSpPr>
            <p:cNvPr id="16" name="Group 16"/>
            <p:cNvGrpSpPr/>
            <p:nvPr/>
          </p:nvGrpSpPr>
          <p:grpSpPr>
            <a:xfrm rot="-2160087">
              <a:off x="558805" y="1179689"/>
              <a:ext cx="687070" cy="429260"/>
              <a:chOff x="0" y="0"/>
              <a:chExt cx="687070" cy="429260"/>
            </a:xfrm>
          </p:grpSpPr>
          <p:sp>
            <p:nvSpPr>
              <p:cNvPr id="17" name="Freeform 17"/>
              <p:cNvSpPr/>
              <p:nvPr/>
            </p:nvSpPr>
            <p:spPr>
              <a:xfrm>
                <a:off x="50800" y="48260"/>
                <a:ext cx="589280" cy="328930"/>
              </a:xfrm>
              <a:custGeom>
                <a:avLst/>
                <a:gdLst/>
                <a:ahLst/>
                <a:cxnLst/>
                <a:rect l="l" t="t" r="r" b="b"/>
                <a:pathLst>
                  <a:path w="589280" h="328930">
                    <a:moveTo>
                      <a:pt x="0" y="113030"/>
                    </a:moveTo>
                    <a:cubicBezTo>
                      <a:pt x="1270" y="104140"/>
                      <a:pt x="2540" y="102870"/>
                      <a:pt x="3810" y="101600"/>
                    </a:cubicBezTo>
                    <a:cubicBezTo>
                      <a:pt x="5080" y="99060"/>
                      <a:pt x="6350" y="97790"/>
                      <a:pt x="7620" y="96520"/>
                    </a:cubicBezTo>
                    <a:cubicBezTo>
                      <a:pt x="8890" y="95250"/>
                      <a:pt x="11430" y="93980"/>
                      <a:pt x="12700" y="92710"/>
                    </a:cubicBezTo>
                    <a:cubicBezTo>
                      <a:pt x="12700" y="91440"/>
                      <a:pt x="13970" y="91440"/>
                      <a:pt x="15240" y="91440"/>
                    </a:cubicBezTo>
                    <a:cubicBezTo>
                      <a:pt x="15240" y="91440"/>
                      <a:pt x="16510" y="88900"/>
                      <a:pt x="16510" y="88900"/>
                    </a:cubicBezTo>
                    <a:cubicBezTo>
                      <a:pt x="16510" y="88900"/>
                      <a:pt x="17780" y="86360"/>
                      <a:pt x="17780" y="86360"/>
                    </a:cubicBezTo>
                    <a:cubicBezTo>
                      <a:pt x="17780" y="86360"/>
                      <a:pt x="20320" y="86360"/>
                      <a:pt x="21590" y="85090"/>
                    </a:cubicBezTo>
                    <a:cubicBezTo>
                      <a:pt x="25400" y="82550"/>
                      <a:pt x="36830" y="76200"/>
                      <a:pt x="44450" y="73660"/>
                    </a:cubicBezTo>
                    <a:cubicBezTo>
                      <a:pt x="53340" y="69850"/>
                      <a:pt x="60960" y="67310"/>
                      <a:pt x="69850" y="64770"/>
                    </a:cubicBezTo>
                    <a:cubicBezTo>
                      <a:pt x="78740" y="62230"/>
                      <a:pt x="88900" y="59690"/>
                      <a:pt x="99060" y="57150"/>
                    </a:cubicBezTo>
                    <a:cubicBezTo>
                      <a:pt x="110490" y="55880"/>
                      <a:pt x="120650" y="53340"/>
                      <a:pt x="132080" y="52070"/>
                    </a:cubicBezTo>
                    <a:cubicBezTo>
                      <a:pt x="142240" y="50800"/>
                      <a:pt x="154940" y="50800"/>
                      <a:pt x="166370" y="49530"/>
                    </a:cubicBezTo>
                    <a:cubicBezTo>
                      <a:pt x="176530" y="49530"/>
                      <a:pt x="184150" y="48260"/>
                      <a:pt x="194310" y="48260"/>
                    </a:cubicBezTo>
                    <a:cubicBezTo>
                      <a:pt x="203200" y="46990"/>
                      <a:pt x="212090" y="45720"/>
                      <a:pt x="220980" y="45720"/>
                    </a:cubicBezTo>
                    <a:cubicBezTo>
                      <a:pt x="231140" y="44450"/>
                      <a:pt x="238760" y="43180"/>
                      <a:pt x="248920" y="43180"/>
                    </a:cubicBezTo>
                    <a:cubicBezTo>
                      <a:pt x="259080" y="41910"/>
                      <a:pt x="271780" y="40640"/>
                      <a:pt x="283210" y="39370"/>
                    </a:cubicBezTo>
                    <a:cubicBezTo>
                      <a:pt x="292100" y="38100"/>
                      <a:pt x="300990" y="38100"/>
                      <a:pt x="309880" y="36830"/>
                    </a:cubicBezTo>
                    <a:cubicBezTo>
                      <a:pt x="318770" y="35560"/>
                      <a:pt x="327660" y="33020"/>
                      <a:pt x="337820" y="31750"/>
                    </a:cubicBezTo>
                    <a:cubicBezTo>
                      <a:pt x="349250" y="30480"/>
                      <a:pt x="364490" y="27940"/>
                      <a:pt x="375920" y="26670"/>
                    </a:cubicBezTo>
                    <a:cubicBezTo>
                      <a:pt x="384810" y="25400"/>
                      <a:pt x="392430" y="22860"/>
                      <a:pt x="401320" y="21590"/>
                    </a:cubicBezTo>
                    <a:cubicBezTo>
                      <a:pt x="412750" y="19050"/>
                      <a:pt x="425450" y="16510"/>
                      <a:pt x="438150" y="13970"/>
                    </a:cubicBezTo>
                    <a:cubicBezTo>
                      <a:pt x="449580" y="11430"/>
                      <a:pt x="462280" y="8890"/>
                      <a:pt x="473710" y="7620"/>
                    </a:cubicBezTo>
                    <a:cubicBezTo>
                      <a:pt x="482600" y="6350"/>
                      <a:pt x="490220" y="5080"/>
                      <a:pt x="499110" y="3810"/>
                    </a:cubicBezTo>
                    <a:cubicBezTo>
                      <a:pt x="509270" y="3810"/>
                      <a:pt x="521970" y="2540"/>
                      <a:pt x="532130" y="2540"/>
                    </a:cubicBezTo>
                    <a:cubicBezTo>
                      <a:pt x="541020" y="2540"/>
                      <a:pt x="551180" y="0"/>
                      <a:pt x="560070" y="2540"/>
                    </a:cubicBezTo>
                    <a:cubicBezTo>
                      <a:pt x="568960" y="5080"/>
                      <a:pt x="580390" y="7620"/>
                      <a:pt x="585470" y="15240"/>
                    </a:cubicBezTo>
                    <a:cubicBezTo>
                      <a:pt x="589280" y="24130"/>
                      <a:pt x="585470" y="44450"/>
                      <a:pt x="580390" y="54610"/>
                    </a:cubicBezTo>
                    <a:cubicBezTo>
                      <a:pt x="575310" y="60960"/>
                      <a:pt x="565150" y="63500"/>
                      <a:pt x="557530" y="68580"/>
                    </a:cubicBezTo>
                    <a:cubicBezTo>
                      <a:pt x="549910" y="73660"/>
                      <a:pt x="541020" y="80010"/>
                      <a:pt x="532130" y="85090"/>
                    </a:cubicBezTo>
                    <a:cubicBezTo>
                      <a:pt x="523240" y="90170"/>
                      <a:pt x="514350" y="95250"/>
                      <a:pt x="506730" y="101600"/>
                    </a:cubicBezTo>
                    <a:cubicBezTo>
                      <a:pt x="497840" y="106680"/>
                      <a:pt x="491490" y="110490"/>
                      <a:pt x="483870" y="116840"/>
                    </a:cubicBezTo>
                    <a:cubicBezTo>
                      <a:pt x="474980" y="123190"/>
                      <a:pt x="464820" y="129540"/>
                      <a:pt x="457200" y="137160"/>
                    </a:cubicBezTo>
                    <a:cubicBezTo>
                      <a:pt x="449580" y="143510"/>
                      <a:pt x="444500" y="151130"/>
                      <a:pt x="436880" y="157480"/>
                    </a:cubicBezTo>
                    <a:cubicBezTo>
                      <a:pt x="430530" y="165100"/>
                      <a:pt x="422910" y="171450"/>
                      <a:pt x="416560" y="179070"/>
                    </a:cubicBezTo>
                    <a:cubicBezTo>
                      <a:pt x="408940" y="185420"/>
                      <a:pt x="401320" y="193040"/>
                      <a:pt x="394970" y="199390"/>
                    </a:cubicBezTo>
                    <a:cubicBezTo>
                      <a:pt x="389890" y="207010"/>
                      <a:pt x="384810" y="212090"/>
                      <a:pt x="379730" y="219710"/>
                    </a:cubicBezTo>
                    <a:cubicBezTo>
                      <a:pt x="372110" y="228600"/>
                      <a:pt x="363220" y="240030"/>
                      <a:pt x="356870" y="250190"/>
                    </a:cubicBezTo>
                    <a:cubicBezTo>
                      <a:pt x="351790" y="257810"/>
                      <a:pt x="346710" y="265430"/>
                      <a:pt x="342900" y="274320"/>
                    </a:cubicBezTo>
                    <a:cubicBezTo>
                      <a:pt x="337820" y="283210"/>
                      <a:pt x="328930" y="302260"/>
                      <a:pt x="328930" y="302260"/>
                    </a:cubicBezTo>
                    <a:cubicBezTo>
                      <a:pt x="328930" y="302260"/>
                      <a:pt x="328930" y="303530"/>
                      <a:pt x="328930" y="304800"/>
                    </a:cubicBezTo>
                    <a:cubicBezTo>
                      <a:pt x="328930" y="306070"/>
                      <a:pt x="328930" y="307340"/>
                      <a:pt x="328930" y="307340"/>
                    </a:cubicBezTo>
                    <a:cubicBezTo>
                      <a:pt x="328930" y="308610"/>
                      <a:pt x="327660" y="309880"/>
                      <a:pt x="327660" y="311150"/>
                    </a:cubicBezTo>
                    <a:cubicBezTo>
                      <a:pt x="327660" y="312420"/>
                      <a:pt x="327660" y="313690"/>
                      <a:pt x="327660" y="313690"/>
                    </a:cubicBezTo>
                    <a:cubicBezTo>
                      <a:pt x="327660" y="313690"/>
                      <a:pt x="326390" y="316230"/>
                      <a:pt x="325120" y="316230"/>
                    </a:cubicBezTo>
                    <a:cubicBezTo>
                      <a:pt x="325120" y="317500"/>
                      <a:pt x="323850" y="318770"/>
                      <a:pt x="323850" y="318770"/>
                    </a:cubicBezTo>
                    <a:cubicBezTo>
                      <a:pt x="323850" y="318770"/>
                      <a:pt x="322580" y="320040"/>
                      <a:pt x="321310" y="321310"/>
                    </a:cubicBezTo>
                    <a:cubicBezTo>
                      <a:pt x="321310" y="322580"/>
                      <a:pt x="320040" y="323850"/>
                      <a:pt x="320040" y="323850"/>
                    </a:cubicBezTo>
                    <a:cubicBezTo>
                      <a:pt x="320040" y="323850"/>
                      <a:pt x="317500" y="325120"/>
                      <a:pt x="317500" y="325120"/>
                    </a:cubicBezTo>
                    <a:cubicBezTo>
                      <a:pt x="316230" y="326390"/>
                      <a:pt x="314960" y="326390"/>
                      <a:pt x="314960" y="326390"/>
                    </a:cubicBezTo>
                    <a:cubicBezTo>
                      <a:pt x="314960" y="326390"/>
                      <a:pt x="312420" y="327660"/>
                      <a:pt x="311150" y="327660"/>
                    </a:cubicBezTo>
                    <a:cubicBezTo>
                      <a:pt x="311150" y="327660"/>
                      <a:pt x="308610" y="328930"/>
                      <a:pt x="308610" y="328930"/>
                    </a:cubicBezTo>
                    <a:cubicBezTo>
                      <a:pt x="308610" y="328930"/>
                      <a:pt x="307340" y="328930"/>
                      <a:pt x="306070" y="328930"/>
                    </a:cubicBezTo>
                    <a:cubicBezTo>
                      <a:pt x="304800" y="328930"/>
                      <a:pt x="302260" y="328930"/>
                      <a:pt x="302260" y="328930"/>
                    </a:cubicBezTo>
                    <a:cubicBezTo>
                      <a:pt x="302260" y="328930"/>
                      <a:pt x="300990" y="328930"/>
                      <a:pt x="299720" y="328930"/>
                    </a:cubicBezTo>
                    <a:cubicBezTo>
                      <a:pt x="298450" y="328930"/>
                      <a:pt x="297180" y="328930"/>
                      <a:pt x="297180" y="328930"/>
                    </a:cubicBezTo>
                    <a:cubicBezTo>
                      <a:pt x="297180" y="328930"/>
                      <a:pt x="294640" y="327660"/>
                      <a:pt x="293370" y="327660"/>
                    </a:cubicBezTo>
                    <a:cubicBezTo>
                      <a:pt x="293370" y="326390"/>
                      <a:pt x="290830" y="326390"/>
                      <a:pt x="290830" y="326390"/>
                    </a:cubicBezTo>
                    <a:cubicBezTo>
                      <a:pt x="290830" y="326390"/>
                      <a:pt x="289560" y="325120"/>
                      <a:pt x="288290" y="323850"/>
                    </a:cubicBezTo>
                    <a:cubicBezTo>
                      <a:pt x="288290" y="323850"/>
                      <a:pt x="285750" y="322580"/>
                      <a:pt x="285750" y="322580"/>
                    </a:cubicBezTo>
                    <a:cubicBezTo>
                      <a:pt x="285750" y="322580"/>
                      <a:pt x="284480" y="321310"/>
                      <a:pt x="284480" y="320040"/>
                    </a:cubicBezTo>
                    <a:cubicBezTo>
                      <a:pt x="283210" y="318770"/>
                      <a:pt x="281940" y="317500"/>
                      <a:pt x="281940" y="317500"/>
                    </a:cubicBezTo>
                    <a:cubicBezTo>
                      <a:pt x="281940" y="317500"/>
                      <a:pt x="281940" y="316230"/>
                      <a:pt x="280670" y="314960"/>
                    </a:cubicBezTo>
                    <a:cubicBezTo>
                      <a:pt x="280670" y="313690"/>
                      <a:pt x="279400" y="312420"/>
                      <a:pt x="279400" y="312420"/>
                    </a:cubicBezTo>
                    <a:cubicBezTo>
                      <a:pt x="279400" y="312420"/>
                      <a:pt x="279400" y="309880"/>
                      <a:pt x="279400" y="308610"/>
                    </a:cubicBezTo>
                    <a:cubicBezTo>
                      <a:pt x="279400" y="308610"/>
                      <a:pt x="279400" y="306070"/>
                      <a:pt x="278130" y="306070"/>
                    </a:cubicBezTo>
                    <a:cubicBezTo>
                      <a:pt x="276860" y="306070"/>
                      <a:pt x="275590" y="307340"/>
                      <a:pt x="273050" y="307340"/>
                    </a:cubicBezTo>
                    <a:cubicBezTo>
                      <a:pt x="267970" y="306070"/>
                      <a:pt x="254000" y="295910"/>
                      <a:pt x="246380" y="290830"/>
                    </a:cubicBezTo>
                    <a:cubicBezTo>
                      <a:pt x="238760" y="284480"/>
                      <a:pt x="232410" y="279400"/>
                      <a:pt x="224790" y="273050"/>
                    </a:cubicBezTo>
                    <a:cubicBezTo>
                      <a:pt x="217170" y="266700"/>
                      <a:pt x="208280" y="260350"/>
                      <a:pt x="200660" y="254000"/>
                    </a:cubicBezTo>
                    <a:cubicBezTo>
                      <a:pt x="193040" y="247650"/>
                      <a:pt x="186690" y="241300"/>
                      <a:pt x="180340" y="233680"/>
                    </a:cubicBezTo>
                    <a:cubicBezTo>
                      <a:pt x="173990" y="227330"/>
                      <a:pt x="167640" y="220980"/>
                      <a:pt x="160020" y="214630"/>
                    </a:cubicBezTo>
                    <a:cubicBezTo>
                      <a:pt x="152400" y="208280"/>
                      <a:pt x="146050" y="201930"/>
                      <a:pt x="137160" y="195580"/>
                    </a:cubicBezTo>
                    <a:cubicBezTo>
                      <a:pt x="128270" y="187960"/>
                      <a:pt x="116840" y="177800"/>
                      <a:pt x="105410" y="171450"/>
                    </a:cubicBezTo>
                    <a:cubicBezTo>
                      <a:pt x="95250" y="165100"/>
                      <a:pt x="86360" y="158750"/>
                      <a:pt x="76200" y="154940"/>
                    </a:cubicBezTo>
                    <a:cubicBezTo>
                      <a:pt x="66040" y="149860"/>
                      <a:pt x="53340" y="146050"/>
                      <a:pt x="44450" y="143510"/>
                    </a:cubicBezTo>
                    <a:cubicBezTo>
                      <a:pt x="35560" y="140970"/>
                      <a:pt x="25400" y="140970"/>
                      <a:pt x="20320" y="139700"/>
                    </a:cubicBezTo>
                    <a:cubicBezTo>
                      <a:pt x="17780" y="138430"/>
                      <a:pt x="16510" y="138430"/>
                      <a:pt x="15240" y="137160"/>
                    </a:cubicBezTo>
                    <a:cubicBezTo>
                      <a:pt x="12700" y="137160"/>
                      <a:pt x="11430" y="135890"/>
                      <a:pt x="10160" y="134620"/>
                    </a:cubicBezTo>
                    <a:cubicBezTo>
                      <a:pt x="7620" y="133350"/>
                      <a:pt x="6350" y="132080"/>
                      <a:pt x="5080" y="129540"/>
                    </a:cubicBezTo>
                    <a:cubicBezTo>
                      <a:pt x="3810" y="128270"/>
                      <a:pt x="2540" y="127000"/>
                      <a:pt x="2540" y="124460"/>
                    </a:cubicBezTo>
                    <a:cubicBezTo>
                      <a:pt x="1270" y="123190"/>
                      <a:pt x="1270" y="120650"/>
                      <a:pt x="0" y="119380"/>
                    </a:cubicBezTo>
                    <a:cubicBezTo>
                      <a:pt x="0" y="116840"/>
                      <a:pt x="0" y="113030"/>
                      <a:pt x="0" y="113030"/>
                    </a:cubicBezTo>
                    <a:moveTo>
                      <a:pt x="474980" y="74930"/>
                    </a:moveTo>
                    <a:cubicBezTo>
                      <a:pt x="477520" y="73660"/>
                      <a:pt x="477520" y="73660"/>
                      <a:pt x="476250" y="73660"/>
                    </a:cubicBezTo>
                    <a:cubicBezTo>
                      <a:pt x="476250" y="74930"/>
                      <a:pt x="474980" y="74930"/>
                      <a:pt x="474980" y="74930"/>
                    </a:cubicBezTo>
                  </a:path>
                </a:pathLst>
              </a:custGeom>
              <a:solidFill>
                <a:srgbClr val="E67660"/>
              </a:solidFill>
              <a:ln cap="sq">
                <a:noFill/>
                <a:prstDash val="solid"/>
                <a:miter/>
              </a:ln>
            </p:spPr>
          </p:sp>
        </p:grpSp>
      </p:grpSp>
      <p:grpSp>
        <p:nvGrpSpPr>
          <p:cNvPr id="18" name="Group 18"/>
          <p:cNvGrpSpPr/>
          <p:nvPr/>
        </p:nvGrpSpPr>
        <p:grpSpPr>
          <a:xfrm>
            <a:off x="1673893" y="7710490"/>
            <a:ext cx="772011" cy="1579124"/>
            <a:chOff x="0" y="0"/>
            <a:chExt cx="1029348" cy="2105499"/>
          </a:xfrm>
        </p:grpSpPr>
        <p:grpSp>
          <p:nvGrpSpPr>
            <p:cNvPr id="19" name="Group 19"/>
            <p:cNvGrpSpPr/>
            <p:nvPr/>
          </p:nvGrpSpPr>
          <p:grpSpPr>
            <a:xfrm rot="-378991">
              <a:off x="98238" y="29713"/>
              <a:ext cx="640628" cy="1821148"/>
              <a:chOff x="0" y="0"/>
              <a:chExt cx="718820" cy="2043430"/>
            </a:xfrm>
          </p:grpSpPr>
          <p:sp>
            <p:nvSpPr>
              <p:cNvPr id="20" name="Freeform 20"/>
              <p:cNvSpPr/>
              <p:nvPr/>
            </p:nvSpPr>
            <p:spPr>
              <a:xfrm>
                <a:off x="46990" y="46990"/>
                <a:ext cx="622300" cy="1946910"/>
              </a:xfrm>
              <a:custGeom>
                <a:avLst/>
                <a:gdLst/>
                <a:ahLst/>
                <a:cxnLst/>
                <a:rect l="l" t="t" r="r" b="b"/>
                <a:pathLst>
                  <a:path w="622300" h="1946910">
                    <a:moveTo>
                      <a:pt x="604520" y="53340"/>
                    </a:moveTo>
                    <a:cubicBezTo>
                      <a:pt x="515620" y="86360"/>
                      <a:pt x="496570" y="100330"/>
                      <a:pt x="471170" y="127000"/>
                    </a:cubicBezTo>
                    <a:cubicBezTo>
                      <a:pt x="424180" y="173990"/>
                      <a:pt x="359410" y="269240"/>
                      <a:pt x="304800" y="354330"/>
                    </a:cubicBezTo>
                    <a:cubicBezTo>
                      <a:pt x="241300" y="455930"/>
                      <a:pt x="156210" y="610870"/>
                      <a:pt x="116840" y="697230"/>
                    </a:cubicBezTo>
                    <a:cubicBezTo>
                      <a:pt x="95250" y="746760"/>
                      <a:pt x="83820" y="775970"/>
                      <a:pt x="73660" y="816610"/>
                    </a:cubicBezTo>
                    <a:cubicBezTo>
                      <a:pt x="63500" y="859790"/>
                      <a:pt x="58420" y="901700"/>
                      <a:pt x="54610" y="948690"/>
                    </a:cubicBezTo>
                    <a:cubicBezTo>
                      <a:pt x="52070" y="1000760"/>
                      <a:pt x="46990" y="1052830"/>
                      <a:pt x="57150" y="1113790"/>
                    </a:cubicBezTo>
                    <a:cubicBezTo>
                      <a:pt x="69850" y="1193800"/>
                      <a:pt x="109220" y="1301750"/>
                      <a:pt x="144780" y="1385570"/>
                    </a:cubicBezTo>
                    <a:cubicBezTo>
                      <a:pt x="177800" y="1464310"/>
                      <a:pt x="217170" y="1536700"/>
                      <a:pt x="262890" y="1604010"/>
                    </a:cubicBezTo>
                    <a:cubicBezTo>
                      <a:pt x="306070" y="1670050"/>
                      <a:pt x="360680" y="1736090"/>
                      <a:pt x="411480" y="1789430"/>
                    </a:cubicBezTo>
                    <a:cubicBezTo>
                      <a:pt x="454660" y="1835150"/>
                      <a:pt x="534670" y="1877060"/>
                      <a:pt x="543560" y="1907540"/>
                    </a:cubicBezTo>
                    <a:cubicBezTo>
                      <a:pt x="547370" y="1920240"/>
                      <a:pt x="539750" y="1938020"/>
                      <a:pt x="532130" y="1941830"/>
                    </a:cubicBezTo>
                    <a:cubicBezTo>
                      <a:pt x="525780" y="1946910"/>
                      <a:pt x="506730" y="1943100"/>
                      <a:pt x="501650" y="1936750"/>
                    </a:cubicBezTo>
                    <a:cubicBezTo>
                      <a:pt x="496570" y="1929130"/>
                      <a:pt x="499110" y="1905000"/>
                      <a:pt x="505460" y="1899920"/>
                    </a:cubicBezTo>
                    <a:cubicBezTo>
                      <a:pt x="511810" y="1894840"/>
                      <a:pt x="535940" y="1898650"/>
                      <a:pt x="542290" y="1905000"/>
                    </a:cubicBezTo>
                    <a:cubicBezTo>
                      <a:pt x="547370" y="1910080"/>
                      <a:pt x="547370" y="1921510"/>
                      <a:pt x="544830" y="1927860"/>
                    </a:cubicBezTo>
                    <a:cubicBezTo>
                      <a:pt x="542290" y="1935480"/>
                      <a:pt x="535940" y="1943100"/>
                      <a:pt x="527050" y="1944370"/>
                    </a:cubicBezTo>
                    <a:cubicBezTo>
                      <a:pt x="510540" y="1945640"/>
                      <a:pt x="477520" y="1916430"/>
                      <a:pt x="449580" y="1894840"/>
                    </a:cubicBezTo>
                    <a:cubicBezTo>
                      <a:pt x="414020" y="1866900"/>
                      <a:pt x="373380" y="1823720"/>
                      <a:pt x="336550" y="1781810"/>
                    </a:cubicBezTo>
                    <a:cubicBezTo>
                      <a:pt x="295910" y="1736090"/>
                      <a:pt x="251460" y="1680210"/>
                      <a:pt x="218440" y="1628140"/>
                    </a:cubicBezTo>
                    <a:cubicBezTo>
                      <a:pt x="187960" y="1582420"/>
                      <a:pt x="166370" y="1543050"/>
                      <a:pt x="139700" y="1487170"/>
                    </a:cubicBezTo>
                    <a:cubicBezTo>
                      <a:pt x="104140" y="1413510"/>
                      <a:pt x="52070" y="1286510"/>
                      <a:pt x="30480" y="1217930"/>
                    </a:cubicBezTo>
                    <a:cubicBezTo>
                      <a:pt x="16510" y="1176020"/>
                      <a:pt x="10160" y="1154430"/>
                      <a:pt x="6350" y="1116330"/>
                    </a:cubicBezTo>
                    <a:cubicBezTo>
                      <a:pt x="0" y="1066800"/>
                      <a:pt x="0" y="999490"/>
                      <a:pt x="3810" y="944880"/>
                    </a:cubicBezTo>
                    <a:cubicBezTo>
                      <a:pt x="7620" y="894080"/>
                      <a:pt x="13970" y="845820"/>
                      <a:pt x="25400" y="800100"/>
                    </a:cubicBezTo>
                    <a:cubicBezTo>
                      <a:pt x="36830" y="756920"/>
                      <a:pt x="46990" y="727710"/>
                      <a:pt x="71120" y="674370"/>
                    </a:cubicBezTo>
                    <a:cubicBezTo>
                      <a:pt x="118110" y="574040"/>
                      <a:pt x="246380" y="353060"/>
                      <a:pt x="308610" y="255270"/>
                    </a:cubicBezTo>
                    <a:cubicBezTo>
                      <a:pt x="344170" y="200660"/>
                      <a:pt x="368300" y="167640"/>
                      <a:pt x="397510" y="132080"/>
                    </a:cubicBezTo>
                    <a:cubicBezTo>
                      <a:pt x="422910" y="101600"/>
                      <a:pt x="444500" y="74930"/>
                      <a:pt x="474980" y="53340"/>
                    </a:cubicBezTo>
                    <a:cubicBezTo>
                      <a:pt x="508000" y="30480"/>
                      <a:pt x="568960" y="0"/>
                      <a:pt x="594360" y="3810"/>
                    </a:cubicBezTo>
                    <a:cubicBezTo>
                      <a:pt x="607060" y="5080"/>
                      <a:pt x="619760" y="15240"/>
                      <a:pt x="621030" y="24130"/>
                    </a:cubicBezTo>
                    <a:cubicBezTo>
                      <a:pt x="622300" y="31750"/>
                      <a:pt x="604520" y="53340"/>
                      <a:pt x="604520" y="53340"/>
                    </a:cubicBezTo>
                  </a:path>
                </a:pathLst>
              </a:custGeom>
              <a:solidFill>
                <a:srgbClr val="E67660"/>
              </a:solidFill>
              <a:ln cap="sq">
                <a:noFill/>
                <a:prstDash val="solid"/>
                <a:miter/>
              </a:ln>
            </p:spPr>
          </p:sp>
        </p:grpSp>
        <p:grpSp>
          <p:nvGrpSpPr>
            <p:cNvPr id="21" name="Group 21"/>
            <p:cNvGrpSpPr/>
            <p:nvPr/>
          </p:nvGrpSpPr>
          <p:grpSpPr>
            <a:xfrm rot="-2500516">
              <a:off x="286508" y="1502137"/>
              <a:ext cx="687070" cy="429260"/>
              <a:chOff x="0" y="0"/>
              <a:chExt cx="687070" cy="429260"/>
            </a:xfrm>
          </p:grpSpPr>
          <p:sp>
            <p:nvSpPr>
              <p:cNvPr id="22" name="Freeform 22"/>
              <p:cNvSpPr/>
              <p:nvPr/>
            </p:nvSpPr>
            <p:spPr>
              <a:xfrm>
                <a:off x="50800" y="48260"/>
                <a:ext cx="589280" cy="328930"/>
              </a:xfrm>
              <a:custGeom>
                <a:avLst/>
                <a:gdLst/>
                <a:ahLst/>
                <a:cxnLst/>
                <a:rect l="l" t="t" r="r" b="b"/>
                <a:pathLst>
                  <a:path w="589280" h="328930">
                    <a:moveTo>
                      <a:pt x="0" y="113030"/>
                    </a:moveTo>
                    <a:cubicBezTo>
                      <a:pt x="1270" y="104140"/>
                      <a:pt x="2540" y="102870"/>
                      <a:pt x="3810" y="101600"/>
                    </a:cubicBezTo>
                    <a:cubicBezTo>
                      <a:pt x="5080" y="99060"/>
                      <a:pt x="6350" y="97790"/>
                      <a:pt x="7620" y="96520"/>
                    </a:cubicBezTo>
                    <a:cubicBezTo>
                      <a:pt x="8890" y="95250"/>
                      <a:pt x="11430" y="93980"/>
                      <a:pt x="12700" y="92710"/>
                    </a:cubicBezTo>
                    <a:cubicBezTo>
                      <a:pt x="12700" y="91440"/>
                      <a:pt x="13970" y="91440"/>
                      <a:pt x="15240" y="91440"/>
                    </a:cubicBezTo>
                    <a:cubicBezTo>
                      <a:pt x="15240" y="91440"/>
                      <a:pt x="16510" y="88900"/>
                      <a:pt x="16510" y="88900"/>
                    </a:cubicBezTo>
                    <a:cubicBezTo>
                      <a:pt x="16510" y="88900"/>
                      <a:pt x="17780" y="86360"/>
                      <a:pt x="17780" y="86360"/>
                    </a:cubicBezTo>
                    <a:cubicBezTo>
                      <a:pt x="17780" y="86360"/>
                      <a:pt x="20320" y="86360"/>
                      <a:pt x="21590" y="85090"/>
                    </a:cubicBezTo>
                    <a:cubicBezTo>
                      <a:pt x="25400" y="82550"/>
                      <a:pt x="36830" y="76200"/>
                      <a:pt x="44450" y="73660"/>
                    </a:cubicBezTo>
                    <a:cubicBezTo>
                      <a:pt x="53340" y="69850"/>
                      <a:pt x="60960" y="67310"/>
                      <a:pt x="69850" y="64770"/>
                    </a:cubicBezTo>
                    <a:cubicBezTo>
                      <a:pt x="78740" y="62230"/>
                      <a:pt x="88900" y="59690"/>
                      <a:pt x="99060" y="57150"/>
                    </a:cubicBezTo>
                    <a:cubicBezTo>
                      <a:pt x="110490" y="55880"/>
                      <a:pt x="120650" y="53340"/>
                      <a:pt x="132080" y="52070"/>
                    </a:cubicBezTo>
                    <a:cubicBezTo>
                      <a:pt x="142240" y="50800"/>
                      <a:pt x="154940" y="50800"/>
                      <a:pt x="166370" y="49530"/>
                    </a:cubicBezTo>
                    <a:cubicBezTo>
                      <a:pt x="176530" y="49530"/>
                      <a:pt x="184150" y="48260"/>
                      <a:pt x="194310" y="48260"/>
                    </a:cubicBezTo>
                    <a:cubicBezTo>
                      <a:pt x="203200" y="46990"/>
                      <a:pt x="212090" y="45720"/>
                      <a:pt x="220980" y="45720"/>
                    </a:cubicBezTo>
                    <a:cubicBezTo>
                      <a:pt x="231140" y="44450"/>
                      <a:pt x="238760" y="43180"/>
                      <a:pt x="248920" y="43180"/>
                    </a:cubicBezTo>
                    <a:cubicBezTo>
                      <a:pt x="259080" y="41910"/>
                      <a:pt x="271780" y="40640"/>
                      <a:pt x="283210" y="39370"/>
                    </a:cubicBezTo>
                    <a:cubicBezTo>
                      <a:pt x="292100" y="38100"/>
                      <a:pt x="300990" y="38100"/>
                      <a:pt x="309880" y="36830"/>
                    </a:cubicBezTo>
                    <a:cubicBezTo>
                      <a:pt x="318770" y="35560"/>
                      <a:pt x="327660" y="33020"/>
                      <a:pt x="337820" y="31750"/>
                    </a:cubicBezTo>
                    <a:cubicBezTo>
                      <a:pt x="349250" y="30480"/>
                      <a:pt x="364490" y="27940"/>
                      <a:pt x="375920" y="26670"/>
                    </a:cubicBezTo>
                    <a:cubicBezTo>
                      <a:pt x="384810" y="25400"/>
                      <a:pt x="392430" y="22860"/>
                      <a:pt x="401320" y="21590"/>
                    </a:cubicBezTo>
                    <a:cubicBezTo>
                      <a:pt x="412750" y="19050"/>
                      <a:pt x="425450" y="16510"/>
                      <a:pt x="438150" y="13970"/>
                    </a:cubicBezTo>
                    <a:cubicBezTo>
                      <a:pt x="449580" y="11430"/>
                      <a:pt x="462280" y="8890"/>
                      <a:pt x="473710" y="7620"/>
                    </a:cubicBezTo>
                    <a:cubicBezTo>
                      <a:pt x="482600" y="6350"/>
                      <a:pt x="490220" y="5080"/>
                      <a:pt x="499110" y="3810"/>
                    </a:cubicBezTo>
                    <a:cubicBezTo>
                      <a:pt x="509270" y="3810"/>
                      <a:pt x="521970" y="2540"/>
                      <a:pt x="532130" y="2540"/>
                    </a:cubicBezTo>
                    <a:cubicBezTo>
                      <a:pt x="541020" y="2540"/>
                      <a:pt x="551180" y="0"/>
                      <a:pt x="560070" y="2540"/>
                    </a:cubicBezTo>
                    <a:cubicBezTo>
                      <a:pt x="568960" y="5080"/>
                      <a:pt x="580390" y="7620"/>
                      <a:pt x="585470" y="15240"/>
                    </a:cubicBezTo>
                    <a:cubicBezTo>
                      <a:pt x="589280" y="24130"/>
                      <a:pt x="585470" y="44450"/>
                      <a:pt x="580390" y="54610"/>
                    </a:cubicBezTo>
                    <a:cubicBezTo>
                      <a:pt x="575310" y="60960"/>
                      <a:pt x="565150" y="63500"/>
                      <a:pt x="557530" y="68580"/>
                    </a:cubicBezTo>
                    <a:cubicBezTo>
                      <a:pt x="549910" y="73660"/>
                      <a:pt x="541020" y="80010"/>
                      <a:pt x="532130" y="85090"/>
                    </a:cubicBezTo>
                    <a:cubicBezTo>
                      <a:pt x="523240" y="90170"/>
                      <a:pt x="514350" y="95250"/>
                      <a:pt x="506730" y="101600"/>
                    </a:cubicBezTo>
                    <a:cubicBezTo>
                      <a:pt x="497840" y="106680"/>
                      <a:pt x="491490" y="110490"/>
                      <a:pt x="483870" y="116840"/>
                    </a:cubicBezTo>
                    <a:cubicBezTo>
                      <a:pt x="474980" y="123190"/>
                      <a:pt x="464820" y="129540"/>
                      <a:pt x="457200" y="137160"/>
                    </a:cubicBezTo>
                    <a:cubicBezTo>
                      <a:pt x="449580" y="143510"/>
                      <a:pt x="444500" y="151130"/>
                      <a:pt x="436880" y="157480"/>
                    </a:cubicBezTo>
                    <a:cubicBezTo>
                      <a:pt x="430530" y="165100"/>
                      <a:pt x="422910" y="171450"/>
                      <a:pt x="416560" y="179070"/>
                    </a:cubicBezTo>
                    <a:cubicBezTo>
                      <a:pt x="408940" y="185420"/>
                      <a:pt x="401320" y="193040"/>
                      <a:pt x="394970" y="199390"/>
                    </a:cubicBezTo>
                    <a:cubicBezTo>
                      <a:pt x="389890" y="207010"/>
                      <a:pt x="384810" y="212090"/>
                      <a:pt x="379730" y="219710"/>
                    </a:cubicBezTo>
                    <a:cubicBezTo>
                      <a:pt x="372110" y="228600"/>
                      <a:pt x="363220" y="240030"/>
                      <a:pt x="356870" y="250190"/>
                    </a:cubicBezTo>
                    <a:cubicBezTo>
                      <a:pt x="351790" y="257810"/>
                      <a:pt x="346710" y="265430"/>
                      <a:pt x="342900" y="274320"/>
                    </a:cubicBezTo>
                    <a:cubicBezTo>
                      <a:pt x="337820" y="283210"/>
                      <a:pt x="328930" y="302260"/>
                      <a:pt x="328930" y="302260"/>
                    </a:cubicBezTo>
                    <a:cubicBezTo>
                      <a:pt x="328930" y="302260"/>
                      <a:pt x="328930" y="303530"/>
                      <a:pt x="328930" y="304800"/>
                    </a:cubicBezTo>
                    <a:cubicBezTo>
                      <a:pt x="328930" y="306070"/>
                      <a:pt x="328930" y="307340"/>
                      <a:pt x="328930" y="307340"/>
                    </a:cubicBezTo>
                    <a:cubicBezTo>
                      <a:pt x="328930" y="308610"/>
                      <a:pt x="327660" y="309880"/>
                      <a:pt x="327660" y="311150"/>
                    </a:cubicBezTo>
                    <a:cubicBezTo>
                      <a:pt x="327660" y="312420"/>
                      <a:pt x="327660" y="313690"/>
                      <a:pt x="327660" y="313690"/>
                    </a:cubicBezTo>
                    <a:cubicBezTo>
                      <a:pt x="327660" y="313690"/>
                      <a:pt x="326390" y="316230"/>
                      <a:pt x="325120" y="316230"/>
                    </a:cubicBezTo>
                    <a:cubicBezTo>
                      <a:pt x="325120" y="317500"/>
                      <a:pt x="323850" y="318770"/>
                      <a:pt x="323850" y="318770"/>
                    </a:cubicBezTo>
                    <a:cubicBezTo>
                      <a:pt x="323850" y="318770"/>
                      <a:pt x="322580" y="320040"/>
                      <a:pt x="321310" y="321310"/>
                    </a:cubicBezTo>
                    <a:cubicBezTo>
                      <a:pt x="321310" y="322580"/>
                      <a:pt x="320040" y="323850"/>
                      <a:pt x="320040" y="323850"/>
                    </a:cubicBezTo>
                    <a:cubicBezTo>
                      <a:pt x="320040" y="323850"/>
                      <a:pt x="317500" y="325120"/>
                      <a:pt x="317500" y="325120"/>
                    </a:cubicBezTo>
                    <a:cubicBezTo>
                      <a:pt x="316230" y="326390"/>
                      <a:pt x="314960" y="326390"/>
                      <a:pt x="314960" y="326390"/>
                    </a:cubicBezTo>
                    <a:cubicBezTo>
                      <a:pt x="314960" y="326390"/>
                      <a:pt x="312420" y="327660"/>
                      <a:pt x="311150" y="327660"/>
                    </a:cubicBezTo>
                    <a:cubicBezTo>
                      <a:pt x="311150" y="327660"/>
                      <a:pt x="308610" y="328930"/>
                      <a:pt x="308610" y="328930"/>
                    </a:cubicBezTo>
                    <a:cubicBezTo>
                      <a:pt x="308610" y="328930"/>
                      <a:pt x="307340" y="328930"/>
                      <a:pt x="306070" y="328930"/>
                    </a:cubicBezTo>
                    <a:cubicBezTo>
                      <a:pt x="304800" y="328930"/>
                      <a:pt x="302260" y="328930"/>
                      <a:pt x="302260" y="328930"/>
                    </a:cubicBezTo>
                    <a:cubicBezTo>
                      <a:pt x="302260" y="328930"/>
                      <a:pt x="300990" y="328930"/>
                      <a:pt x="299720" y="328930"/>
                    </a:cubicBezTo>
                    <a:cubicBezTo>
                      <a:pt x="298450" y="328930"/>
                      <a:pt x="297180" y="328930"/>
                      <a:pt x="297180" y="328930"/>
                    </a:cubicBezTo>
                    <a:cubicBezTo>
                      <a:pt x="297180" y="328930"/>
                      <a:pt x="294640" y="327660"/>
                      <a:pt x="293370" y="327660"/>
                    </a:cubicBezTo>
                    <a:cubicBezTo>
                      <a:pt x="293370" y="326390"/>
                      <a:pt x="290830" y="326390"/>
                      <a:pt x="290830" y="326390"/>
                    </a:cubicBezTo>
                    <a:cubicBezTo>
                      <a:pt x="290830" y="326390"/>
                      <a:pt x="289560" y="325120"/>
                      <a:pt x="288290" y="323850"/>
                    </a:cubicBezTo>
                    <a:cubicBezTo>
                      <a:pt x="288290" y="323850"/>
                      <a:pt x="285750" y="322580"/>
                      <a:pt x="285750" y="322580"/>
                    </a:cubicBezTo>
                    <a:cubicBezTo>
                      <a:pt x="285750" y="322580"/>
                      <a:pt x="284480" y="321310"/>
                      <a:pt x="284480" y="320040"/>
                    </a:cubicBezTo>
                    <a:cubicBezTo>
                      <a:pt x="283210" y="318770"/>
                      <a:pt x="281940" y="317500"/>
                      <a:pt x="281940" y="317500"/>
                    </a:cubicBezTo>
                    <a:cubicBezTo>
                      <a:pt x="281940" y="317500"/>
                      <a:pt x="281940" y="316230"/>
                      <a:pt x="280670" y="314960"/>
                    </a:cubicBezTo>
                    <a:cubicBezTo>
                      <a:pt x="280670" y="313690"/>
                      <a:pt x="279400" y="312420"/>
                      <a:pt x="279400" y="312420"/>
                    </a:cubicBezTo>
                    <a:cubicBezTo>
                      <a:pt x="279400" y="312420"/>
                      <a:pt x="279400" y="309880"/>
                      <a:pt x="279400" y="308610"/>
                    </a:cubicBezTo>
                    <a:cubicBezTo>
                      <a:pt x="279400" y="308610"/>
                      <a:pt x="279400" y="306070"/>
                      <a:pt x="278130" y="306070"/>
                    </a:cubicBezTo>
                    <a:cubicBezTo>
                      <a:pt x="276860" y="306070"/>
                      <a:pt x="275590" y="307340"/>
                      <a:pt x="273050" y="307340"/>
                    </a:cubicBezTo>
                    <a:cubicBezTo>
                      <a:pt x="267970" y="306070"/>
                      <a:pt x="254000" y="295910"/>
                      <a:pt x="246380" y="290830"/>
                    </a:cubicBezTo>
                    <a:cubicBezTo>
                      <a:pt x="238760" y="284480"/>
                      <a:pt x="232410" y="279400"/>
                      <a:pt x="224790" y="273050"/>
                    </a:cubicBezTo>
                    <a:cubicBezTo>
                      <a:pt x="217170" y="266700"/>
                      <a:pt x="208280" y="260350"/>
                      <a:pt x="200660" y="254000"/>
                    </a:cubicBezTo>
                    <a:cubicBezTo>
                      <a:pt x="193040" y="247650"/>
                      <a:pt x="186690" y="241300"/>
                      <a:pt x="180340" y="233680"/>
                    </a:cubicBezTo>
                    <a:cubicBezTo>
                      <a:pt x="173990" y="227330"/>
                      <a:pt x="167640" y="220980"/>
                      <a:pt x="160020" y="214630"/>
                    </a:cubicBezTo>
                    <a:cubicBezTo>
                      <a:pt x="152400" y="208280"/>
                      <a:pt x="146050" y="201930"/>
                      <a:pt x="137160" y="195580"/>
                    </a:cubicBezTo>
                    <a:cubicBezTo>
                      <a:pt x="128270" y="187960"/>
                      <a:pt x="116840" y="177800"/>
                      <a:pt x="105410" y="171450"/>
                    </a:cubicBezTo>
                    <a:cubicBezTo>
                      <a:pt x="95250" y="165100"/>
                      <a:pt x="86360" y="158750"/>
                      <a:pt x="76200" y="154940"/>
                    </a:cubicBezTo>
                    <a:cubicBezTo>
                      <a:pt x="66040" y="149860"/>
                      <a:pt x="53340" y="146050"/>
                      <a:pt x="44450" y="143510"/>
                    </a:cubicBezTo>
                    <a:cubicBezTo>
                      <a:pt x="35560" y="140970"/>
                      <a:pt x="25400" y="140970"/>
                      <a:pt x="20320" y="139700"/>
                    </a:cubicBezTo>
                    <a:cubicBezTo>
                      <a:pt x="17780" y="138430"/>
                      <a:pt x="16510" y="138430"/>
                      <a:pt x="15240" y="137160"/>
                    </a:cubicBezTo>
                    <a:cubicBezTo>
                      <a:pt x="12700" y="137160"/>
                      <a:pt x="11430" y="135890"/>
                      <a:pt x="10160" y="134620"/>
                    </a:cubicBezTo>
                    <a:cubicBezTo>
                      <a:pt x="7620" y="133350"/>
                      <a:pt x="6350" y="132080"/>
                      <a:pt x="5080" y="129540"/>
                    </a:cubicBezTo>
                    <a:cubicBezTo>
                      <a:pt x="3810" y="128270"/>
                      <a:pt x="2540" y="127000"/>
                      <a:pt x="2540" y="124460"/>
                    </a:cubicBezTo>
                    <a:cubicBezTo>
                      <a:pt x="1270" y="123190"/>
                      <a:pt x="1270" y="120650"/>
                      <a:pt x="0" y="119380"/>
                    </a:cubicBezTo>
                    <a:cubicBezTo>
                      <a:pt x="0" y="116840"/>
                      <a:pt x="0" y="113030"/>
                      <a:pt x="0" y="113030"/>
                    </a:cubicBezTo>
                    <a:moveTo>
                      <a:pt x="474980" y="74930"/>
                    </a:moveTo>
                    <a:cubicBezTo>
                      <a:pt x="477520" y="73660"/>
                      <a:pt x="477520" y="73660"/>
                      <a:pt x="476250" y="73660"/>
                    </a:cubicBezTo>
                    <a:cubicBezTo>
                      <a:pt x="476250" y="74930"/>
                      <a:pt x="474980" y="74930"/>
                      <a:pt x="474980" y="74930"/>
                    </a:cubicBezTo>
                  </a:path>
                </a:pathLst>
              </a:custGeom>
              <a:solidFill>
                <a:srgbClr val="E67660"/>
              </a:solidFill>
              <a:ln cap="sq">
                <a:noFill/>
                <a:prstDash val="solid"/>
                <a:miter/>
              </a:ln>
            </p:spPr>
          </p:sp>
        </p:grpSp>
      </p:grpSp>
      <p:grpSp>
        <p:nvGrpSpPr>
          <p:cNvPr id="23" name="Group 23"/>
          <p:cNvGrpSpPr/>
          <p:nvPr/>
        </p:nvGrpSpPr>
        <p:grpSpPr>
          <a:xfrm>
            <a:off x="1744841" y="6552674"/>
            <a:ext cx="701063" cy="1157816"/>
            <a:chOff x="0" y="0"/>
            <a:chExt cx="934750" cy="1543754"/>
          </a:xfrm>
        </p:grpSpPr>
        <p:grpSp>
          <p:nvGrpSpPr>
            <p:cNvPr id="24" name="Group 24"/>
            <p:cNvGrpSpPr/>
            <p:nvPr/>
          </p:nvGrpSpPr>
          <p:grpSpPr>
            <a:xfrm rot="-337306">
              <a:off x="55338" y="32927"/>
              <a:ext cx="729477" cy="1165609"/>
              <a:chOff x="0" y="0"/>
              <a:chExt cx="735010" cy="1174451"/>
            </a:xfrm>
          </p:grpSpPr>
          <p:sp>
            <p:nvSpPr>
              <p:cNvPr id="25" name="Freeform 25"/>
              <p:cNvSpPr/>
              <p:nvPr/>
            </p:nvSpPr>
            <p:spPr>
              <a:xfrm>
                <a:off x="41170" y="40344"/>
                <a:ext cx="646615" cy="1089280"/>
              </a:xfrm>
              <a:custGeom>
                <a:avLst/>
                <a:gdLst/>
                <a:ahLst/>
                <a:cxnLst/>
                <a:rect l="l" t="t" r="r" b="b"/>
                <a:pathLst>
                  <a:path w="646615" h="1089280">
                    <a:moveTo>
                      <a:pt x="617554" y="51550"/>
                    </a:moveTo>
                    <a:cubicBezTo>
                      <a:pt x="452873" y="73963"/>
                      <a:pt x="383852" y="124393"/>
                      <a:pt x="334206" y="160254"/>
                    </a:cubicBezTo>
                    <a:cubicBezTo>
                      <a:pt x="290614" y="191632"/>
                      <a:pt x="256709" y="224131"/>
                      <a:pt x="222804" y="258872"/>
                    </a:cubicBezTo>
                    <a:cubicBezTo>
                      <a:pt x="190110" y="291371"/>
                      <a:pt x="159838" y="323870"/>
                      <a:pt x="134409" y="361973"/>
                    </a:cubicBezTo>
                    <a:cubicBezTo>
                      <a:pt x="108980" y="403437"/>
                      <a:pt x="83552" y="448263"/>
                      <a:pt x="70232" y="496452"/>
                    </a:cubicBezTo>
                    <a:cubicBezTo>
                      <a:pt x="55701" y="550243"/>
                      <a:pt x="49647" y="626448"/>
                      <a:pt x="55701" y="673516"/>
                    </a:cubicBezTo>
                    <a:cubicBezTo>
                      <a:pt x="59334" y="707135"/>
                      <a:pt x="65388" y="725066"/>
                      <a:pt x="81130" y="755324"/>
                    </a:cubicBezTo>
                    <a:cubicBezTo>
                      <a:pt x="104137" y="801271"/>
                      <a:pt x="148940" y="861786"/>
                      <a:pt x="196164" y="911095"/>
                    </a:cubicBezTo>
                    <a:cubicBezTo>
                      <a:pt x="247022" y="964887"/>
                      <a:pt x="370533" y="1033247"/>
                      <a:pt x="379009" y="1062384"/>
                    </a:cubicBezTo>
                    <a:cubicBezTo>
                      <a:pt x="382641" y="1070229"/>
                      <a:pt x="377798" y="1078074"/>
                      <a:pt x="372954" y="1082556"/>
                    </a:cubicBezTo>
                    <a:cubicBezTo>
                      <a:pt x="368111" y="1087039"/>
                      <a:pt x="358424" y="1089280"/>
                      <a:pt x="351158" y="1088160"/>
                    </a:cubicBezTo>
                    <a:cubicBezTo>
                      <a:pt x="345104" y="1087039"/>
                      <a:pt x="336628" y="1081435"/>
                      <a:pt x="334206" y="1075832"/>
                    </a:cubicBezTo>
                    <a:cubicBezTo>
                      <a:pt x="330573" y="1070229"/>
                      <a:pt x="331784" y="1060143"/>
                      <a:pt x="335417" y="1054540"/>
                    </a:cubicBezTo>
                    <a:cubicBezTo>
                      <a:pt x="339049" y="1048936"/>
                      <a:pt x="348737" y="1044454"/>
                      <a:pt x="354791" y="1044454"/>
                    </a:cubicBezTo>
                    <a:cubicBezTo>
                      <a:pt x="362056" y="1043333"/>
                      <a:pt x="371743" y="1047816"/>
                      <a:pt x="375376" y="1053419"/>
                    </a:cubicBezTo>
                    <a:cubicBezTo>
                      <a:pt x="379009" y="1059022"/>
                      <a:pt x="380220" y="1074712"/>
                      <a:pt x="375376" y="1080315"/>
                    </a:cubicBezTo>
                    <a:cubicBezTo>
                      <a:pt x="370533" y="1085918"/>
                      <a:pt x="358424" y="1089280"/>
                      <a:pt x="346315" y="1087039"/>
                    </a:cubicBezTo>
                    <a:cubicBezTo>
                      <a:pt x="317253" y="1081435"/>
                      <a:pt x="250654" y="1024282"/>
                      <a:pt x="211906" y="991783"/>
                    </a:cubicBezTo>
                    <a:cubicBezTo>
                      <a:pt x="178001" y="962646"/>
                      <a:pt x="150151" y="934629"/>
                      <a:pt x="123511" y="902130"/>
                    </a:cubicBezTo>
                    <a:cubicBezTo>
                      <a:pt x="95661" y="868510"/>
                      <a:pt x="66599" y="832649"/>
                      <a:pt x="47225" y="794547"/>
                    </a:cubicBezTo>
                    <a:cubicBezTo>
                      <a:pt x="27851" y="756444"/>
                      <a:pt x="12109" y="719463"/>
                      <a:pt x="7266" y="673516"/>
                    </a:cubicBezTo>
                    <a:cubicBezTo>
                      <a:pt x="0" y="618603"/>
                      <a:pt x="12109" y="534554"/>
                      <a:pt x="24218" y="483004"/>
                    </a:cubicBezTo>
                    <a:cubicBezTo>
                      <a:pt x="33905" y="447143"/>
                      <a:pt x="44803" y="423609"/>
                      <a:pt x="61756" y="392230"/>
                    </a:cubicBezTo>
                    <a:cubicBezTo>
                      <a:pt x="81130" y="356369"/>
                      <a:pt x="104137" y="321629"/>
                      <a:pt x="139253" y="282406"/>
                    </a:cubicBezTo>
                    <a:cubicBezTo>
                      <a:pt x="186477" y="227493"/>
                      <a:pt x="276083" y="145685"/>
                      <a:pt x="334206" y="100859"/>
                    </a:cubicBezTo>
                    <a:cubicBezTo>
                      <a:pt x="375376" y="70601"/>
                      <a:pt x="412914" y="48188"/>
                      <a:pt x="449240" y="31378"/>
                    </a:cubicBezTo>
                    <a:cubicBezTo>
                      <a:pt x="478302" y="17930"/>
                      <a:pt x="503730" y="7844"/>
                      <a:pt x="532792" y="4482"/>
                    </a:cubicBezTo>
                    <a:cubicBezTo>
                      <a:pt x="565486" y="0"/>
                      <a:pt x="619976" y="0"/>
                      <a:pt x="635717" y="11206"/>
                    </a:cubicBezTo>
                    <a:cubicBezTo>
                      <a:pt x="642983" y="16810"/>
                      <a:pt x="646615" y="28016"/>
                      <a:pt x="644194" y="34740"/>
                    </a:cubicBezTo>
                    <a:cubicBezTo>
                      <a:pt x="641772" y="41464"/>
                      <a:pt x="617554" y="51550"/>
                      <a:pt x="617554" y="51550"/>
                    </a:cubicBezTo>
                  </a:path>
                </a:pathLst>
              </a:custGeom>
              <a:solidFill>
                <a:srgbClr val="E67660"/>
              </a:solidFill>
              <a:ln cap="sq">
                <a:noFill/>
                <a:prstDash val="solid"/>
                <a:miter/>
              </a:ln>
            </p:spPr>
          </p:sp>
        </p:grpSp>
        <p:grpSp>
          <p:nvGrpSpPr>
            <p:cNvPr id="26" name="Group 26"/>
            <p:cNvGrpSpPr/>
            <p:nvPr/>
          </p:nvGrpSpPr>
          <p:grpSpPr>
            <a:xfrm rot="-2500516">
              <a:off x="191911" y="940392"/>
              <a:ext cx="687070" cy="429260"/>
              <a:chOff x="0" y="0"/>
              <a:chExt cx="687070" cy="429260"/>
            </a:xfrm>
          </p:grpSpPr>
          <p:sp>
            <p:nvSpPr>
              <p:cNvPr id="27" name="Freeform 27"/>
              <p:cNvSpPr/>
              <p:nvPr/>
            </p:nvSpPr>
            <p:spPr>
              <a:xfrm>
                <a:off x="50800" y="48260"/>
                <a:ext cx="589280" cy="328930"/>
              </a:xfrm>
              <a:custGeom>
                <a:avLst/>
                <a:gdLst/>
                <a:ahLst/>
                <a:cxnLst/>
                <a:rect l="l" t="t" r="r" b="b"/>
                <a:pathLst>
                  <a:path w="589280" h="328930">
                    <a:moveTo>
                      <a:pt x="0" y="113030"/>
                    </a:moveTo>
                    <a:cubicBezTo>
                      <a:pt x="1270" y="104140"/>
                      <a:pt x="2540" y="102870"/>
                      <a:pt x="3810" y="101600"/>
                    </a:cubicBezTo>
                    <a:cubicBezTo>
                      <a:pt x="5080" y="99060"/>
                      <a:pt x="6350" y="97790"/>
                      <a:pt x="7620" y="96520"/>
                    </a:cubicBezTo>
                    <a:cubicBezTo>
                      <a:pt x="8890" y="95250"/>
                      <a:pt x="11430" y="93980"/>
                      <a:pt x="12700" y="92710"/>
                    </a:cubicBezTo>
                    <a:cubicBezTo>
                      <a:pt x="12700" y="91440"/>
                      <a:pt x="13970" y="91440"/>
                      <a:pt x="15240" y="91440"/>
                    </a:cubicBezTo>
                    <a:cubicBezTo>
                      <a:pt x="15240" y="91440"/>
                      <a:pt x="16510" y="88900"/>
                      <a:pt x="16510" y="88900"/>
                    </a:cubicBezTo>
                    <a:cubicBezTo>
                      <a:pt x="16510" y="88900"/>
                      <a:pt x="17780" y="86360"/>
                      <a:pt x="17780" y="86360"/>
                    </a:cubicBezTo>
                    <a:cubicBezTo>
                      <a:pt x="17780" y="86360"/>
                      <a:pt x="20320" y="86360"/>
                      <a:pt x="21590" y="85090"/>
                    </a:cubicBezTo>
                    <a:cubicBezTo>
                      <a:pt x="25400" y="82550"/>
                      <a:pt x="36830" y="76200"/>
                      <a:pt x="44450" y="73660"/>
                    </a:cubicBezTo>
                    <a:cubicBezTo>
                      <a:pt x="53340" y="69850"/>
                      <a:pt x="60960" y="67310"/>
                      <a:pt x="69850" y="64770"/>
                    </a:cubicBezTo>
                    <a:cubicBezTo>
                      <a:pt x="78740" y="62230"/>
                      <a:pt x="88900" y="59690"/>
                      <a:pt x="99060" y="57150"/>
                    </a:cubicBezTo>
                    <a:cubicBezTo>
                      <a:pt x="110490" y="55880"/>
                      <a:pt x="120650" y="53340"/>
                      <a:pt x="132080" y="52070"/>
                    </a:cubicBezTo>
                    <a:cubicBezTo>
                      <a:pt x="142240" y="50800"/>
                      <a:pt x="154940" y="50800"/>
                      <a:pt x="166370" y="49530"/>
                    </a:cubicBezTo>
                    <a:cubicBezTo>
                      <a:pt x="176530" y="49530"/>
                      <a:pt x="184150" y="48260"/>
                      <a:pt x="194310" y="48260"/>
                    </a:cubicBezTo>
                    <a:cubicBezTo>
                      <a:pt x="203200" y="46990"/>
                      <a:pt x="212090" y="45720"/>
                      <a:pt x="220980" y="45720"/>
                    </a:cubicBezTo>
                    <a:cubicBezTo>
                      <a:pt x="231140" y="44450"/>
                      <a:pt x="238760" y="43180"/>
                      <a:pt x="248920" y="43180"/>
                    </a:cubicBezTo>
                    <a:cubicBezTo>
                      <a:pt x="259080" y="41910"/>
                      <a:pt x="271780" y="40640"/>
                      <a:pt x="283210" y="39370"/>
                    </a:cubicBezTo>
                    <a:cubicBezTo>
                      <a:pt x="292100" y="38100"/>
                      <a:pt x="300990" y="38100"/>
                      <a:pt x="309880" y="36830"/>
                    </a:cubicBezTo>
                    <a:cubicBezTo>
                      <a:pt x="318770" y="35560"/>
                      <a:pt x="327660" y="33020"/>
                      <a:pt x="337820" y="31750"/>
                    </a:cubicBezTo>
                    <a:cubicBezTo>
                      <a:pt x="349250" y="30480"/>
                      <a:pt x="364490" y="27940"/>
                      <a:pt x="375920" y="26670"/>
                    </a:cubicBezTo>
                    <a:cubicBezTo>
                      <a:pt x="384810" y="25400"/>
                      <a:pt x="392430" y="22860"/>
                      <a:pt x="401320" y="21590"/>
                    </a:cubicBezTo>
                    <a:cubicBezTo>
                      <a:pt x="412750" y="19050"/>
                      <a:pt x="425450" y="16510"/>
                      <a:pt x="438150" y="13970"/>
                    </a:cubicBezTo>
                    <a:cubicBezTo>
                      <a:pt x="449580" y="11430"/>
                      <a:pt x="462280" y="8890"/>
                      <a:pt x="473710" y="7620"/>
                    </a:cubicBezTo>
                    <a:cubicBezTo>
                      <a:pt x="482600" y="6350"/>
                      <a:pt x="490220" y="5080"/>
                      <a:pt x="499110" y="3810"/>
                    </a:cubicBezTo>
                    <a:cubicBezTo>
                      <a:pt x="509270" y="3810"/>
                      <a:pt x="521970" y="2540"/>
                      <a:pt x="532130" y="2540"/>
                    </a:cubicBezTo>
                    <a:cubicBezTo>
                      <a:pt x="541020" y="2540"/>
                      <a:pt x="551180" y="0"/>
                      <a:pt x="560070" y="2540"/>
                    </a:cubicBezTo>
                    <a:cubicBezTo>
                      <a:pt x="568960" y="5080"/>
                      <a:pt x="580390" y="7620"/>
                      <a:pt x="585470" y="15240"/>
                    </a:cubicBezTo>
                    <a:cubicBezTo>
                      <a:pt x="589280" y="24130"/>
                      <a:pt x="585470" y="44450"/>
                      <a:pt x="580390" y="54610"/>
                    </a:cubicBezTo>
                    <a:cubicBezTo>
                      <a:pt x="575310" y="60960"/>
                      <a:pt x="565150" y="63500"/>
                      <a:pt x="557530" y="68580"/>
                    </a:cubicBezTo>
                    <a:cubicBezTo>
                      <a:pt x="549910" y="73660"/>
                      <a:pt x="541020" y="80010"/>
                      <a:pt x="532130" y="85090"/>
                    </a:cubicBezTo>
                    <a:cubicBezTo>
                      <a:pt x="523240" y="90170"/>
                      <a:pt x="514350" y="95250"/>
                      <a:pt x="506730" y="101600"/>
                    </a:cubicBezTo>
                    <a:cubicBezTo>
                      <a:pt x="497840" y="106680"/>
                      <a:pt x="491490" y="110490"/>
                      <a:pt x="483870" y="116840"/>
                    </a:cubicBezTo>
                    <a:cubicBezTo>
                      <a:pt x="474980" y="123190"/>
                      <a:pt x="464820" y="129540"/>
                      <a:pt x="457200" y="137160"/>
                    </a:cubicBezTo>
                    <a:cubicBezTo>
                      <a:pt x="449580" y="143510"/>
                      <a:pt x="444500" y="151130"/>
                      <a:pt x="436880" y="157480"/>
                    </a:cubicBezTo>
                    <a:cubicBezTo>
                      <a:pt x="430530" y="165100"/>
                      <a:pt x="422910" y="171450"/>
                      <a:pt x="416560" y="179070"/>
                    </a:cubicBezTo>
                    <a:cubicBezTo>
                      <a:pt x="408940" y="185420"/>
                      <a:pt x="401320" y="193040"/>
                      <a:pt x="394970" y="199390"/>
                    </a:cubicBezTo>
                    <a:cubicBezTo>
                      <a:pt x="389890" y="207010"/>
                      <a:pt x="384810" y="212090"/>
                      <a:pt x="379730" y="219710"/>
                    </a:cubicBezTo>
                    <a:cubicBezTo>
                      <a:pt x="372110" y="228600"/>
                      <a:pt x="363220" y="240030"/>
                      <a:pt x="356870" y="250190"/>
                    </a:cubicBezTo>
                    <a:cubicBezTo>
                      <a:pt x="351790" y="257810"/>
                      <a:pt x="346710" y="265430"/>
                      <a:pt x="342900" y="274320"/>
                    </a:cubicBezTo>
                    <a:cubicBezTo>
                      <a:pt x="337820" y="283210"/>
                      <a:pt x="328930" y="302260"/>
                      <a:pt x="328930" y="302260"/>
                    </a:cubicBezTo>
                    <a:cubicBezTo>
                      <a:pt x="328930" y="302260"/>
                      <a:pt x="328930" y="303530"/>
                      <a:pt x="328930" y="304800"/>
                    </a:cubicBezTo>
                    <a:cubicBezTo>
                      <a:pt x="328930" y="306070"/>
                      <a:pt x="328930" y="307340"/>
                      <a:pt x="328930" y="307340"/>
                    </a:cubicBezTo>
                    <a:cubicBezTo>
                      <a:pt x="328930" y="308610"/>
                      <a:pt x="327660" y="309880"/>
                      <a:pt x="327660" y="311150"/>
                    </a:cubicBezTo>
                    <a:cubicBezTo>
                      <a:pt x="327660" y="312420"/>
                      <a:pt x="327660" y="313690"/>
                      <a:pt x="327660" y="313690"/>
                    </a:cubicBezTo>
                    <a:cubicBezTo>
                      <a:pt x="327660" y="313690"/>
                      <a:pt x="326390" y="316230"/>
                      <a:pt x="325120" y="316230"/>
                    </a:cubicBezTo>
                    <a:cubicBezTo>
                      <a:pt x="325120" y="317500"/>
                      <a:pt x="323850" y="318770"/>
                      <a:pt x="323850" y="318770"/>
                    </a:cubicBezTo>
                    <a:cubicBezTo>
                      <a:pt x="323850" y="318770"/>
                      <a:pt x="322580" y="320040"/>
                      <a:pt x="321310" y="321310"/>
                    </a:cubicBezTo>
                    <a:cubicBezTo>
                      <a:pt x="321310" y="322580"/>
                      <a:pt x="320040" y="323850"/>
                      <a:pt x="320040" y="323850"/>
                    </a:cubicBezTo>
                    <a:cubicBezTo>
                      <a:pt x="320040" y="323850"/>
                      <a:pt x="317500" y="325120"/>
                      <a:pt x="317500" y="325120"/>
                    </a:cubicBezTo>
                    <a:cubicBezTo>
                      <a:pt x="316230" y="326390"/>
                      <a:pt x="314960" y="326390"/>
                      <a:pt x="314960" y="326390"/>
                    </a:cubicBezTo>
                    <a:cubicBezTo>
                      <a:pt x="314960" y="326390"/>
                      <a:pt x="312420" y="327660"/>
                      <a:pt x="311150" y="327660"/>
                    </a:cubicBezTo>
                    <a:cubicBezTo>
                      <a:pt x="311150" y="327660"/>
                      <a:pt x="308610" y="328930"/>
                      <a:pt x="308610" y="328930"/>
                    </a:cubicBezTo>
                    <a:cubicBezTo>
                      <a:pt x="308610" y="328930"/>
                      <a:pt x="307340" y="328930"/>
                      <a:pt x="306070" y="328930"/>
                    </a:cubicBezTo>
                    <a:cubicBezTo>
                      <a:pt x="304800" y="328930"/>
                      <a:pt x="302260" y="328930"/>
                      <a:pt x="302260" y="328930"/>
                    </a:cubicBezTo>
                    <a:cubicBezTo>
                      <a:pt x="302260" y="328930"/>
                      <a:pt x="300990" y="328930"/>
                      <a:pt x="299720" y="328930"/>
                    </a:cubicBezTo>
                    <a:cubicBezTo>
                      <a:pt x="298450" y="328930"/>
                      <a:pt x="297180" y="328930"/>
                      <a:pt x="297180" y="328930"/>
                    </a:cubicBezTo>
                    <a:cubicBezTo>
                      <a:pt x="297180" y="328930"/>
                      <a:pt x="294640" y="327660"/>
                      <a:pt x="293370" y="327660"/>
                    </a:cubicBezTo>
                    <a:cubicBezTo>
                      <a:pt x="293370" y="326390"/>
                      <a:pt x="290830" y="326390"/>
                      <a:pt x="290830" y="326390"/>
                    </a:cubicBezTo>
                    <a:cubicBezTo>
                      <a:pt x="290830" y="326390"/>
                      <a:pt x="289560" y="325120"/>
                      <a:pt x="288290" y="323850"/>
                    </a:cubicBezTo>
                    <a:cubicBezTo>
                      <a:pt x="288290" y="323850"/>
                      <a:pt x="285750" y="322580"/>
                      <a:pt x="285750" y="322580"/>
                    </a:cubicBezTo>
                    <a:cubicBezTo>
                      <a:pt x="285750" y="322580"/>
                      <a:pt x="284480" y="321310"/>
                      <a:pt x="284480" y="320040"/>
                    </a:cubicBezTo>
                    <a:cubicBezTo>
                      <a:pt x="283210" y="318770"/>
                      <a:pt x="281940" y="317500"/>
                      <a:pt x="281940" y="317500"/>
                    </a:cubicBezTo>
                    <a:cubicBezTo>
                      <a:pt x="281940" y="317500"/>
                      <a:pt x="281940" y="316230"/>
                      <a:pt x="280670" y="314960"/>
                    </a:cubicBezTo>
                    <a:cubicBezTo>
                      <a:pt x="280670" y="313690"/>
                      <a:pt x="279400" y="312420"/>
                      <a:pt x="279400" y="312420"/>
                    </a:cubicBezTo>
                    <a:cubicBezTo>
                      <a:pt x="279400" y="312420"/>
                      <a:pt x="279400" y="309880"/>
                      <a:pt x="279400" y="308610"/>
                    </a:cubicBezTo>
                    <a:cubicBezTo>
                      <a:pt x="279400" y="308610"/>
                      <a:pt x="279400" y="306070"/>
                      <a:pt x="278130" y="306070"/>
                    </a:cubicBezTo>
                    <a:cubicBezTo>
                      <a:pt x="276860" y="306070"/>
                      <a:pt x="275590" y="307340"/>
                      <a:pt x="273050" y="307340"/>
                    </a:cubicBezTo>
                    <a:cubicBezTo>
                      <a:pt x="267970" y="306070"/>
                      <a:pt x="254000" y="295910"/>
                      <a:pt x="246380" y="290830"/>
                    </a:cubicBezTo>
                    <a:cubicBezTo>
                      <a:pt x="238760" y="284480"/>
                      <a:pt x="232410" y="279400"/>
                      <a:pt x="224790" y="273050"/>
                    </a:cubicBezTo>
                    <a:cubicBezTo>
                      <a:pt x="217170" y="266700"/>
                      <a:pt x="208280" y="260350"/>
                      <a:pt x="200660" y="254000"/>
                    </a:cubicBezTo>
                    <a:cubicBezTo>
                      <a:pt x="193040" y="247650"/>
                      <a:pt x="186690" y="241300"/>
                      <a:pt x="180340" y="233680"/>
                    </a:cubicBezTo>
                    <a:cubicBezTo>
                      <a:pt x="173990" y="227330"/>
                      <a:pt x="167640" y="220980"/>
                      <a:pt x="160020" y="214630"/>
                    </a:cubicBezTo>
                    <a:cubicBezTo>
                      <a:pt x="152400" y="208280"/>
                      <a:pt x="146050" y="201930"/>
                      <a:pt x="137160" y="195580"/>
                    </a:cubicBezTo>
                    <a:cubicBezTo>
                      <a:pt x="128270" y="187960"/>
                      <a:pt x="116840" y="177800"/>
                      <a:pt x="105410" y="171450"/>
                    </a:cubicBezTo>
                    <a:cubicBezTo>
                      <a:pt x="95250" y="165100"/>
                      <a:pt x="86360" y="158750"/>
                      <a:pt x="76200" y="154940"/>
                    </a:cubicBezTo>
                    <a:cubicBezTo>
                      <a:pt x="66040" y="149860"/>
                      <a:pt x="53340" y="146050"/>
                      <a:pt x="44450" y="143510"/>
                    </a:cubicBezTo>
                    <a:cubicBezTo>
                      <a:pt x="35560" y="140970"/>
                      <a:pt x="25400" y="140970"/>
                      <a:pt x="20320" y="139700"/>
                    </a:cubicBezTo>
                    <a:cubicBezTo>
                      <a:pt x="17780" y="138430"/>
                      <a:pt x="16510" y="138430"/>
                      <a:pt x="15240" y="137160"/>
                    </a:cubicBezTo>
                    <a:cubicBezTo>
                      <a:pt x="12700" y="137160"/>
                      <a:pt x="11430" y="135890"/>
                      <a:pt x="10160" y="134620"/>
                    </a:cubicBezTo>
                    <a:cubicBezTo>
                      <a:pt x="7620" y="133350"/>
                      <a:pt x="6350" y="132080"/>
                      <a:pt x="5080" y="129540"/>
                    </a:cubicBezTo>
                    <a:cubicBezTo>
                      <a:pt x="3810" y="128270"/>
                      <a:pt x="2540" y="127000"/>
                      <a:pt x="2540" y="124460"/>
                    </a:cubicBezTo>
                    <a:cubicBezTo>
                      <a:pt x="1270" y="123190"/>
                      <a:pt x="1270" y="120650"/>
                      <a:pt x="0" y="119380"/>
                    </a:cubicBezTo>
                    <a:cubicBezTo>
                      <a:pt x="0" y="116840"/>
                      <a:pt x="0" y="113030"/>
                      <a:pt x="0" y="113030"/>
                    </a:cubicBezTo>
                    <a:moveTo>
                      <a:pt x="474980" y="74930"/>
                    </a:moveTo>
                    <a:cubicBezTo>
                      <a:pt x="477520" y="73660"/>
                      <a:pt x="477520" y="73660"/>
                      <a:pt x="476250" y="73660"/>
                    </a:cubicBezTo>
                    <a:cubicBezTo>
                      <a:pt x="476250" y="74930"/>
                      <a:pt x="474980" y="74930"/>
                      <a:pt x="474980" y="74930"/>
                    </a:cubicBezTo>
                  </a:path>
                </a:pathLst>
              </a:custGeom>
              <a:solidFill>
                <a:srgbClr val="E67660"/>
              </a:solidFill>
              <a:ln cap="sq">
                <a:noFill/>
                <a:prstDash val="solid"/>
                <a:miter/>
              </a:ln>
            </p:spPr>
          </p:sp>
        </p:grpSp>
      </p:grpSp>
      <p:grpSp>
        <p:nvGrpSpPr>
          <p:cNvPr id="28" name="Group 28"/>
          <p:cNvGrpSpPr/>
          <p:nvPr/>
        </p:nvGrpSpPr>
        <p:grpSpPr>
          <a:xfrm>
            <a:off x="2051135" y="5573107"/>
            <a:ext cx="609551" cy="1060630"/>
            <a:chOff x="0" y="0"/>
            <a:chExt cx="812734" cy="1414174"/>
          </a:xfrm>
        </p:grpSpPr>
        <p:grpSp>
          <p:nvGrpSpPr>
            <p:cNvPr id="29" name="Group 29"/>
            <p:cNvGrpSpPr/>
            <p:nvPr/>
          </p:nvGrpSpPr>
          <p:grpSpPr>
            <a:xfrm rot="568406">
              <a:off x="81106" y="46447"/>
              <a:ext cx="650523" cy="1039451"/>
              <a:chOff x="0" y="0"/>
              <a:chExt cx="735010" cy="1174451"/>
            </a:xfrm>
          </p:grpSpPr>
          <p:sp>
            <p:nvSpPr>
              <p:cNvPr id="30" name="Freeform 30"/>
              <p:cNvSpPr/>
              <p:nvPr/>
            </p:nvSpPr>
            <p:spPr>
              <a:xfrm>
                <a:off x="41170" y="40344"/>
                <a:ext cx="646615" cy="1089280"/>
              </a:xfrm>
              <a:custGeom>
                <a:avLst/>
                <a:gdLst/>
                <a:ahLst/>
                <a:cxnLst/>
                <a:rect l="l" t="t" r="r" b="b"/>
                <a:pathLst>
                  <a:path w="646615" h="1089280">
                    <a:moveTo>
                      <a:pt x="617554" y="51550"/>
                    </a:moveTo>
                    <a:cubicBezTo>
                      <a:pt x="452873" y="73963"/>
                      <a:pt x="383852" y="124393"/>
                      <a:pt x="334206" y="160254"/>
                    </a:cubicBezTo>
                    <a:cubicBezTo>
                      <a:pt x="290614" y="191632"/>
                      <a:pt x="256709" y="224131"/>
                      <a:pt x="222804" y="258872"/>
                    </a:cubicBezTo>
                    <a:cubicBezTo>
                      <a:pt x="190110" y="291371"/>
                      <a:pt x="159838" y="323870"/>
                      <a:pt x="134409" y="361973"/>
                    </a:cubicBezTo>
                    <a:cubicBezTo>
                      <a:pt x="108980" y="403437"/>
                      <a:pt x="83552" y="448263"/>
                      <a:pt x="70232" y="496452"/>
                    </a:cubicBezTo>
                    <a:cubicBezTo>
                      <a:pt x="55701" y="550243"/>
                      <a:pt x="49647" y="626448"/>
                      <a:pt x="55701" y="673516"/>
                    </a:cubicBezTo>
                    <a:cubicBezTo>
                      <a:pt x="59334" y="707135"/>
                      <a:pt x="65388" y="725066"/>
                      <a:pt x="81130" y="755324"/>
                    </a:cubicBezTo>
                    <a:cubicBezTo>
                      <a:pt x="104137" y="801271"/>
                      <a:pt x="148940" y="861786"/>
                      <a:pt x="196164" y="911095"/>
                    </a:cubicBezTo>
                    <a:cubicBezTo>
                      <a:pt x="247022" y="964887"/>
                      <a:pt x="370533" y="1033247"/>
                      <a:pt x="379009" y="1062384"/>
                    </a:cubicBezTo>
                    <a:cubicBezTo>
                      <a:pt x="382641" y="1070229"/>
                      <a:pt x="377798" y="1078074"/>
                      <a:pt x="372954" y="1082556"/>
                    </a:cubicBezTo>
                    <a:cubicBezTo>
                      <a:pt x="368111" y="1087039"/>
                      <a:pt x="358424" y="1089280"/>
                      <a:pt x="351158" y="1088160"/>
                    </a:cubicBezTo>
                    <a:cubicBezTo>
                      <a:pt x="345104" y="1087039"/>
                      <a:pt x="336628" y="1081435"/>
                      <a:pt x="334206" y="1075832"/>
                    </a:cubicBezTo>
                    <a:cubicBezTo>
                      <a:pt x="330573" y="1070229"/>
                      <a:pt x="331784" y="1060143"/>
                      <a:pt x="335417" y="1054540"/>
                    </a:cubicBezTo>
                    <a:cubicBezTo>
                      <a:pt x="339049" y="1048936"/>
                      <a:pt x="348737" y="1044454"/>
                      <a:pt x="354791" y="1044454"/>
                    </a:cubicBezTo>
                    <a:cubicBezTo>
                      <a:pt x="362056" y="1043333"/>
                      <a:pt x="371743" y="1047816"/>
                      <a:pt x="375376" y="1053419"/>
                    </a:cubicBezTo>
                    <a:cubicBezTo>
                      <a:pt x="379009" y="1059022"/>
                      <a:pt x="380220" y="1074712"/>
                      <a:pt x="375376" y="1080315"/>
                    </a:cubicBezTo>
                    <a:cubicBezTo>
                      <a:pt x="370533" y="1085918"/>
                      <a:pt x="358424" y="1089280"/>
                      <a:pt x="346315" y="1087039"/>
                    </a:cubicBezTo>
                    <a:cubicBezTo>
                      <a:pt x="317253" y="1081435"/>
                      <a:pt x="250654" y="1024282"/>
                      <a:pt x="211906" y="991783"/>
                    </a:cubicBezTo>
                    <a:cubicBezTo>
                      <a:pt x="178001" y="962646"/>
                      <a:pt x="150151" y="934629"/>
                      <a:pt x="123511" y="902130"/>
                    </a:cubicBezTo>
                    <a:cubicBezTo>
                      <a:pt x="95661" y="868510"/>
                      <a:pt x="66599" y="832649"/>
                      <a:pt x="47225" y="794547"/>
                    </a:cubicBezTo>
                    <a:cubicBezTo>
                      <a:pt x="27851" y="756444"/>
                      <a:pt x="12109" y="719463"/>
                      <a:pt x="7266" y="673516"/>
                    </a:cubicBezTo>
                    <a:cubicBezTo>
                      <a:pt x="0" y="618603"/>
                      <a:pt x="12109" y="534554"/>
                      <a:pt x="24218" y="483004"/>
                    </a:cubicBezTo>
                    <a:cubicBezTo>
                      <a:pt x="33905" y="447143"/>
                      <a:pt x="44803" y="423609"/>
                      <a:pt x="61756" y="392230"/>
                    </a:cubicBezTo>
                    <a:cubicBezTo>
                      <a:pt x="81130" y="356369"/>
                      <a:pt x="104137" y="321629"/>
                      <a:pt x="139253" y="282406"/>
                    </a:cubicBezTo>
                    <a:cubicBezTo>
                      <a:pt x="186477" y="227493"/>
                      <a:pt x="276083" y="145685"/>
                      <a:pt x="334206" y="100859"/>
                    </a:cubicBezTo>
                    <a:cubicBezTo>
                      <a:pt x="375376" y="70601"/>
                      <a:pt x="412914" y="48188"/>
                      <a:pt x="449240" y="31378"/>
                    </a:cubicBezTo>
                    <a:cubicBezTo>
                      <a:pt x="478302" y="17930"/>
                      <a:pt x="503730" y="7844"/>
                      <a:pt x="532792" y="4482"/>
                    </a:cubicBezTo>
                    <a:cubicBezTo>
                      <a:pt x="565486" y="0"/>
                      <a:pt x="619976" y="0"/>
                      <a:pt x="635717" y="11206"/>
                    </a:cubicBezTo>
                    <a:cubicBezTo>
                      <a:pt x="642983" y="16810"/>
                      <a:pt x="646615" y="28016"/>
                      <a:pt x="644194" y="34740"/>
                    </a:cubicBezTo>
                    <a:cubicBezTo>
                      <a:pt x="641772" y="41464"/>
                      <a:pt x="617554" y="51550"/>
                      <a:pt x="617554" y="51550"/>
                    </a:cubicBezTo>
                  </a:path>
                </a:pathLst>
              </a:custGeom>
              <a:solidFill>
                <a:srgbClr val="E67660"/>
              </a:solidFill>
              <a:ln cap="sq">
                <a:noFill/>
                <a:prstDash val="solid"/>
                <a:miter/>
              </a:ln>
            </p:spPr>
          </p:sp>
        </p:grpSp>
        <p:grpSp>
          <p:nvGrpSpPr>
            <p:cNvPr id="31" name="Group 31"/>
            <p:cNvGrpSpPr/>
            <p:nvPr/>
          </p:nvGrpSpPr>
          <p:grpSpPr>
            <a:xfrm rot="-2700000">
              <a:off x="62832" y="804861"/>
              <a:ext cx="687070" cy="429260"/>
              <a:chOff x="0" y="0"/>
              <a:chExt cx="687070" cy="429260"/>
            </a:xfrm>
          </p:grpSpPr>
          <p:sp>
            <p:nvSpPr>
              <p:cNvPr id="32" name="Freeform 32"/>
              <p:cNvSpPr/>
              <p:nvPr/>
            </p:nvSpPr>
            <p:spPr>
              <a:xfrm>
                <a:off x="50800" y="48260"/>
                <a:ext cx="589280" cy="328930"/>
              </a:xfrm>
              <a:custGeom>
                <a:avLst/>
                <a:gdLst/>
                <a:ahLst/>
                <a:cxnLst/>
                <a:rect l="l" t="t" r="r" b="b"/>
                <a:pathLst>
                  <a:path w="589280" h="328930">
                    <a:moveTo>
                      <a:pt x="0" y="113030"/>
                    </a:moveTo>
                    <a:cubicBezTo>
                      <a:pt x="1270" y="104140"/>
                      <a:pt x="2540" y="102870"/>
                      <a:pt x="3810" y="101600"/>
                    </a:cubicBezTo>
                    <a:cubicBezTo>
                      <a:pt x="5080" y="99060"/>
                      <a:pt x="6350" y="97790"/>
                      <a:pt x="7620" y="96520"/>
                    </a:cubicBezTo>
                    <a:cubicBezTo>
                      <a:pt x="8890" y="95250"/>
                      <a:pt x="11430" y="93980"/>
                      <a:pt x="12700" y="92710"/>
                    </a:cubicBezTo>
                    <a:cubicBezTo>
                      <a:pt x="12700" y="91440"/>
                      <a:pt x="13970" y="91440"/>
                      <a:pt x="15240" y="91440"/>
                    </a:cubicBezTo>
                    <a:cubicBezTo>
                      <a:pt x="15240" y="91440"/>
                      <a:pt x="16510" y="88900"/>
                      <a:pt x="16510" y="88900"/>
                    </a:cubicBezTo>
                    <a:cubicBezTo>
                      <a:pt x="16510" y="88900"/>
                      <a:pt x="17780" y="86360"/>
                      <a:pt x="17780" y="86360"/>
                    </a:cubicBezTo>
                    <a:cubicBezTo>
                      <a:pt x="17780" y="86360"/>
                      <a:pt x="20320" y="86360"/>
                      <a:pt x="21590" y="85090"/>
                    </a:cubicBezTo>
                    <a:cubicBezTo>
                      <a:pt x="25400" y="82550"/>
                      <a:pt x="36830" y="76200"/>
                      <a:pt x="44450" y="73660"/>
                    </a:cubicBezTo>
                    <a:cubicBezTo>
                      <a:pt x="53340" y="69850"/>
                      <a:pt x="60960" y="67310"/>
                      <a:pt x="69850" y="64770"/>
                    </a:cubicBezTo>
                    <a:cubicBezTo>
                      <a:pt x="78740" y="62230"/>
                      <a:pt x="88900" y="59690"/>
                      <a:pt x="99060" y="57150"/>
                    </a:cubicBezTo>
                    <a:cubicBezTo>
                      <a:pt x="110490" y="55880"/>
                      <a:pt x="120650" y="53340"/>
                      <a:pt x="132080" y="52070"/>
                    </a:cubicBezTo>
                    <a:cubicBezTo>
                      <a:pt x="142240" y="50800"/>
                      <a:pt x="154940" y="50800"/>
                      <a:pt x="166370" y="49530"/>
                    </a:cubicBezTo>
                    <a:cubicBezTo>
                      <a:pt x="176530" y="49530"/>
                      <a:pt x="184150" y="48260"/>
                      <a:pt x="194310" y="48260"/>
                    </a:cubicBezTo>
                    <a:cubicBezTo>
                      <a:pt x="203200" y="46990"/>
                      <a:pt x="212090" y="45720"/>
                      <a:pt x="220980" y="45720"/>
                    </a:cubicBezTo>
                    <a:cubicBezTo>
                      <a:pt x="231140" y="44450"/>
                      <a:pt x="238760" y="43180"/>
                      <a:pt x="248920" y="43180"/>
                    </a:cubicBezTo>
                    <a:cubicBezTo>
                      <a:pt x="259080" y="41910"/>
                      <a:pt x="271780" y="40640"/>
                      <a:pt x="283210" y="39370"/>
                    </a:cubicBezTo>
                    <a:cubicBezTo>
                      <a:pt x="292100" y="38100"/>
                      <a:pt x="300990" y="38100"/>
                      <a:pt x="309880" y="36830"/>
                    </a:cubicBezTo>
                    <a:cubicBezTo>
                      <a:pt x="318770" y="35560"/>
                      <a:pt x="327660" y="33020"/>
                      <a:pt x="337820" y="31750"/>
                    </a:cubicBezTo>
                    <a:cubicBezTo>
                      <a:pt x="349250" y="30480"/>
                      <a:pt x="364490" y="27940"/>
                      <a:pt x="375920" y="26670"/>
                    </a:cubicBezTo>
                    <a:cubicBezTo>
                      <a:pt x="384810" y="25400"/>
                      <a:pt x="392430" y="22860"/>
                      <a:pt x="401320" y="21590"/>
                    </a:cubicBezTo>
                    <a:cubicBezTo>
                      <a:pt x="412750" y="19050"/>
                      <a:pt x="425450" y="16510"/>
                      <a:pt x="438150" y="13970"/>
                    </a:cubicBezTo>
                    <a:cubicBezTo>
                      <a:pt x="449580" y="11430"/>
                      <a:pt x="462280" y="8890"/>
                      <a:pt x="473710" y="7620"/>
                    </a:cubicBezTo>
                    <a:cubicBezTo>
                      <a:pt x="482600" y="6350"/>
                      <a:pt x="490220" y="5080"/>
                      <a:pt x="499110" y="3810"/>
                    </a:cubicBezTo>
                    <a:cubicBezTo>
                      <a:pt x="509270" y="3810"/>
                      <a:pt x="521970" y="2540"/>
                      <a:pt x="532130" y="2540"/>
                    </a:cubicBezTo>
                    <a:cubicBezTo>
                      <a:pt x="541020" y="2540"/>
                      <a:pt x="551180" y="0"/>
                      <a:pt x="560070" y="2540"/>
                    </a:cubicBezTo>
                    <a:cubicBezTo>
                      <a:pt x="568960" y="5080"/>
                      <a:pt x="580390" y="7620"/>
                      <a:pt x="585470" y="15240"/>
                    </a:cubicBezTo>
                    <a:cubicBezTo>
                      <a:pt x="589280" y="24130"/>
                      <a:pt x="585470" y="44450"/>
                      <a:pt x="580390" y="54610"/>
                    </a:cubicBezTo>
                    <a:cubicBezTo>
                      <a:pt x="575310" y="60960"/>
                      <a:pt x="565150" y="63500"/>
                      <a:pt x="557530" y="68580"/>
                    </a:cubicBezTo>
                    <a:cubicBezTo>
                      <a:pt x="549910" y="73660"/>
                      <a:pt x="541020" y="80010"/>
                      <a:pt x="532130" y="85090"/>
                    </a:cubicBezTo>
                    <a:cubicBezTo>
                      <a:pt x="523240" y="90170"/>
                      <a:pt x="514350" y="95250"/>
                      <a:pt x="506730" y="101600"/>
                    </a:cubicBezTo>
                    <a:cubicBezTo>
                      <a:pt x="497840" y="106680"/>
                      <a:pt x="491490" y="110490"/>
                      <a:pt x="483870" y="116840"/>
                    </a:cubicBezTo>
                    <a:cubicBezTo>
                      <a:pt x="474980" y="123190"/>
                      <a:pt x="464820" y="129540"/>
                      <a:pt x="457200" y="137160"/>
                    </a:cubicBezTo>
                    <a:cubicBezTo>
                      <a:pt x="449580" y="143510"/>
                      <a:pt x="444500" y="151130"/>
                      <a:pt x="436880" y="157480"/>
                    </a:cubicBezTo>
                    <a:cubicBezTo>
                      <a:pt x="430530" y="165100"/>
                      <a:pt x="422910" y="171450"/>
                      <a:pt x="416560" y="179070"/>
                    </a:cubicBezTo>
                    <a:cubicBezTo>
                      <a:pt x="408940" y="185420"/>
                      <a:pt x="401320" y="193040"/>
                      <a:pt x="394970" y="199390"/>
                    </a:cubicBezTo>
                    <a:cubicBezTo>
                      <a:pt x="389890" y="207010"/>
                      <a:pt x="384810" y="212090"/>
                      <a:pt x="379730" y="219710"/>
                    </a:cubicBezTo>
                    <a:cubicBezTo>
                      <a:pt x="372110" y="228600"/>
                      <a:pt x="363220" y="240030"/>
                      <a:pt x="356870" y="250190"/>
                    </a:cubicBezTo>
                    <a:cubicBezTo>
                      <a:pt x="351790" y="257810"/>
                      <a:pt x="346710" y="265430"/>
                      <a:pt x="342900" y="274320"/>
                    </a:cubicBezTo>
                    <a:cubicBezTo>
                      <a:pt x="337820" y="283210"/>
                      <a:pt x="328930" y="302260"/>
                      <a:pt x="328930" y="302260"/>
                    </a:cubicBezTo>
                    <a:cubicBezTo>
                      <a:pt x="328930" y="302260"/>
                      <a:pt x="328930" y="303530"/>
                      <a:pt x="328930" y="304800"/>
                    </a:cubicBezTo>
                    <a:cubicBezTo>
                      <a:pt x="328930" y="306070"/>
                      <a:pt x="328930" y="307340"/>
                      <a:pt x="328930" y="307340"/>
                    </a:cubicBezTo>
                    <a:cubicBezTo>
                      <a:pt x="328930" y="308610"/>
                      <a:pt x="327660" y="309880"/>
                      <a:pt x="327660" y="311150"/>
                    </a:cubicBezTo>
                    <a:cubicBezTo>
                      <a:pt x="327660" y="312420"/>
                      <a:pt x="327660" y="313690"/>
                      <a:pt x="327660" y="313690"/>
                    </a:cubicBezTo>
                    <a:cubicBezTo>
                      <a:pt x="327660" y="313690"/>
                      <a:pt x="326390" y="316230"/>
                      <a:pt x="325120" y="316230"/>
                    </a:cubicBezTo>
                    <a:cubicBezTo>
                      <a:pt x="325120" y="317500"/>
                      <a:pt x="323850" y="318770"/>
                      <a:pt x="323850" y="318770"/>
                    </a:cubicBezTo>
                    <a:cubicBezTo>
                      <a:pt x="323850" y="318770"/>
                      <a:pt x="322580" y="320040"/>
                      <a:pt x="321310" y="321310"/>
                    </a:cubicBezTo>
                    <a:cubicBezTo>
                      <a:pt x="321310" y="322580"/>
                      <a:pt x="320040" y="323850"/>
                      <a:pt x="320040" y="323850"/>
                    </a:cubicBezTo>
                    <a:cubicBezTo>
                      <a:pt x="320040" y="323850"/>
                      <a:pt x="317500" y="325120"/>
                      <a:pt x="317500" y="325120"/>
                    </a:cubicBezTo>
                    <a:cubicBezTo>
                      <a:pt x="316230" y="326390"/>
                      <a:pt x="314960" y="326390"/>
                      <a:pt x="314960" y="326390"/>
                    </a:cubicBezTo>
                    <a:cubicBezTo>
                      <a:pt x="314960" y="326390"/>
                      <a:pt x="312420" y="327660"/>
                      <a:pt x="311150" y="327660"/>
                    </a:cubicBezTo>
                    <a:cubicBezTo>
                      <a:pt x="311150" y="327660"/>
                      <a:pt x="308610" y="328930"/>
                      <a:pt x="308610" y="328930"/>
                    </a:cubicBezTo>
                    <a:cubicBezTo>
                      <a:pt x="308610" y="328930"/>
                      <a:pt x="307340" y="328930"/>
                      <a:pt x="306070" y="328930"/>
                    </a:cubicBezTo>
                    <a:cubicBezTo>
                      <a:pt x="304800" y="328930"/>
                      <a:pt x="302260" y="328930"/>
                      <a:pt x="302260" y="328930"/>
                    </a:cubicBezTo>
                    <a:cubicBezTo>
                      <a:pt x="302260" y="328930"/>
                      <a:pt x="300990" y="328930"/>
                      <a:pt x="299720" y="328930"/>
                    </a:cubicBezTo>
                    <a:cubicBezTo>
                      <a:pt x="298450" y="328930"/>
                      <a:pt x="297180" y="328930"/>
                      <a:pt x="297180" y="328930"/>
                    </a:cubicBezTo>
                    <a:cubicBezTo>
                      <a:pt x="297180" y="328930"/>
                      <a:pt x="294640" y="327660"/>
                      <a:pt x="293370" y="327660"/>
                    </a:cubicBezTo>
                    <a:cubicBezTo>
                      <a:pt x="293370" y="326390"/>
                      <a:pt x="290830" y="326390"/>
                      <a:pt x="290830" y="326390"/>
                    </a:cubicBezTo>
                    <a:cubicBezTo>
                      <a:pt x="290830" y="326390"/>
                      <a:pt x="289560" y="325120"/>
                      <a:pt x="288290" y="323850"/>
                    </a:cubicBezTo>
                    <a:cubicBezTo>
                      <a:pt x="288290" y="323850"/>
                      <a:pt x="285750" y="322580"/>
                      <a:pt x="285750" y="322580"/>
                    </a:cubicBezTo>
                    <a:cubicBezTo>
                      <a:pt x="285750" y="322580"/>
                      <a:pt x="284480" y="321310"/>
                      <a:pt x="284480" y="320040"/>
                    </a:cubicBezTo>
                    <a:cubicBezTo>
                      <a:pt x="283210" y="318770"/>
                      <a:pt x="281940" y="317500"/>
                      <a:pt x="281940" y="317500"/>
                    </a:cubicBezTo>
                    <a:cubicBezTo>
                      <a:pt x="281940" y="317500"/>
                      <a:pt x="281940" y="316230"/>
                      <a:pt x="280670" y="314960"/>
                    </a:cubicBezTo>
                    <a:cubicBezTo>
                      <a:pt x="280670" y="313690"/>
                      <a:pt x="279400" y="312420"/>
                      <a:pt x="279400" y="312420"/>
                    </a:cubicBezTo>
                    <a:cubicBezTo>
                      <a:pt x="279400" y="312420"/>
                      <a:pt x="279400" y="309880"/>
                      <a:pt x="279400" y="308610"/>
                    </a:cubicBezTo>
                    <a:cubicBezTo>
                      <a:pt x="279400" y="308610"/>
                      <a:pt x="279400" y="306070"/>
                      <a:pt x="278130" y="306070"/>
                    </a:cubicBezTo>
                    <a:cubicBezTo>
                      <a:pt x="276860" y="306070"/>
                      <a:pt x="275590" y="307340"/>
                      <a:pt x="273050" y="307340"/>
                    </a:cubicBezTo>
                    <a:cubicBezTo>
                      <a:pt x="267970" y="306070"/>
                      <a:pt x="254000" y="295910"/>
                      <a:pt x="246380" y="290830"/>
                    </a:cubicBezTo>
                    <a:cubicBezTo>
                      <a:pt x="238760" y="284480"/>
                      <a:pt x="232410" y="279400"/>
                      <a:pt x="224790" y="273050"/>
                    </a:cubicBezTo>
                    <a:cubicBezTo>
                      <a:pt x="217170" y="266700"/>
                      <a:pt x="208280" y="260350"/>
                      <a:pt x="200660" y="254000"/>
                    </a:cubicBezTo>
                    <a:cubicBezTo>
                      <a:pt x="193040" y="247650"/>
                      <a:pt x="186690" y="241300"/>
                      <a:pt x="180340" y="233680"/>
                    </a:cubicBezTo>
                    <a:cubicBezTo>
                      <a:pt x="173990" y="227330"/>
                      <a:pt x="167640" y="220980"/>
                      <a:pt x="160020" y="214630"/>
                    </a:cubicBezTo>
                    <a:cubicBezTo>
                      <a:pt x="152400" y="208280"/>
                      <a:pt x="146050" y="201930"/>
                      <a:pt x="137160" y="195580"/>
                    </a:cubicBezTo>
                    <a:cubicBezTo>
                      <a:pt x="128270" y="187960"/>
                      <a:pt x="116840" y="177800"/>
                      <a:pt x="105410" y="171450"/>
                    </a:cubicBezTo>
                    <a:cubicBezTo>
                      <a:pt x="95250" y="165100"/>
                      <a:pt x="86360" y="158750"/>
                      <a:pt x="76200" y="154940"/>
                    </a:cubicBezTo>
                    <a:cubicBezTo>
                      <a:pt x="66040" y="149860"/>
                      <a:pt x="53340" y="146050"/>
                      <a:pt x="44450" y="143510"/>
                    </a:cubicBezTo>
                    <a:cubicBezTo>
                      <a:pt x="35560" y="140970"/>
                      <a:pt x="25400" y="140970"/>
                      <a:pt x="20320" y="139700"/>
                    </a:cubicBezTo>
                    <a:cubicBezTo>
                      <a:pt x="17780" y="138430"/>
                      <a:pt x="16510" y="138430"/>
                      <a:pt x="15240" y="137160"/>
                    </a:cubicBezTo>
                    <a:cubicBezTo>
                      <a:pt x="12700" y="137160"/>
                      <a:pt x="11430" y="135890"/>
                      <a:pt x="10160" y="134620"/>
                    </a:cubicBezTo>
                    <a:cubicBezTo>
                      <a:pt x="7620" y="133350"/>
                      <a:pt x="6350" y="132080"/>
                      <a:pt x="5080" y="129540"/>
                    </a:cubicBezTo>
                    <a:cubicBezTo>
                      <a:pt x="3810" y="128270"/>
                      <a:pt x="2540" y="127000"/>
                      <a:pt x="2540" y="124460"/>
                    </a:cubicBezTo>
                    <a:cubicBezTo>
                      <a:pt x="1270" y="123190"/>
                      <a:pt x="1270" y="120650"/>
                      <a:pt x="0" y="119380"/>
                    </a:cubicBezTo>
                    <a:cubicBezTo>
                      <a:pt x="0" y="116840"/>
                      <a:pt x="0" y="113030"/>
                      <a:pt x="0" y="113030"/>
                    </a:cubicBezTo>
                    <a:moveTo>
                      <a:pt x="474980" y="74930"/>
                    </a:moveTo>
                    <a:cubicBezTo>
                      <a:pt x="477520" y="73660"/>
                      <a:pt x="477520" y="73660"/>
                      <a:pt x="476250" y="73660"/>
                    </a:cubicBezTo>
                    <a:cubicBezTo>
                      <a:pt x="476250" y="74930"/>
                      <a:pt x="474980" y="74930"/>
                      <a:pt x="474980" y="74930"/>
                    </a:cubicBezTo>
                  </a:path>
                </a:pathLst>
              </a:custGeom>
              <a:solidFill>
                <a:srgbClr val="E67660"/>
              </a:solidFill>
              <a:ln cap="sq">
                <a:noFill/>
                <a:prstDash val="solid"/>
                <a:miter/>
              </a:ln>
            </p:spPr>
          </p:sp>
        </p:grpSp>
      </p:gr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15306649" y="9173790"/>
            <a:ext cx="3169280" cy="2226419"/>
          </a:xfrm>
          <a:custGeom>
            <a:avLst/>
            <a:gdLst/>
            <a:ahLst/>
            <a:cxnLst/>
            <a:rect l="l" t="t" r="r" b="b"/>
            <a:pathLst>
              <a:path w="3169280" h="2226419">
                <a:moveTo>
                  <a:pt x="0" y="0"/>
                </a:moveTo>
                <a:lnTo>
                  <a:pt x="3169280" y="0"/>
                </a:lnTo>
                <a:lnTo>
                  <a:pt x="3169280" y="2226420"/>
                </a:lnTo>
                <a:lnTo>
                  <a:pt x="0" y="2226420"/>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TextBox 3"/>
          <p:cNvSpPr txBox="1"/>
          <p:nvPr/>
        </p:nvSpPr>
        <p:spPr>
          <a:xfrm>
            <a:off x="4243515" y="76200"/>
            <a:ext cx="9800971" cy="952500"/>
          </a:xfrm>
          <a:prstGeom prst="rect">
            <a:avLst/>
          </a:prstGeom>
        </p:spPr>
        <p:txBody>
          <a:bodyPr lIns="0" tIns="0" rIns="0" bIns="0" rtlCol="0" anchor="t">
            <a:spAutoFit/>
          </a:bodyPr>
          <a:lstStyle/>
          <a:p>
            <a:pPr marL="0" lvl="0" indent="0" algn="ctr">
              <a:lnSpc>
                <a:spcPts val="8100"/>
              </a:lnSpc>
            </a:pPr>
            <a:r>
              <a:rPr lang="en-US" sz="4500" spc="270">
                <a:solidFill>
                  <a:srgbClr val="000000"/>
                </a:solidFill>
                <a:latin typeface="DM Sans"/>
                <a:ea typeface="DM Sans"/>
                <a:cs typeface="DM Sans"/>
                <a:sym typeface="DM Sans"/>
              </a:rPr>
              <a:t>Managing support staff</a:t>
            </a:r>
          </a:p>
        </p:txBody>
      </p:sp>
      <p:sp>
        <p:nvSpPr>
          <p:cNvPr id="4" name="Freeform 4"/>
          <p:cNvSpPr/>
          <p:nvPr/>
        </p:nvSpPr>
        <p:spPr>
          <a:xfrm>
            <a:off x="2478551" y="0"/>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5" name="Freeform 5"/>
          <p:cNvSpPr/>
          <p:nvPr/>
        </p:nvSpPr>
        <p:spPr>
          <a:xfrm>
            <a:off x="14520735" y="-7952"/>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6" name="TextBox 6"/>
          <p:cNvSpPr txBox="1"/>
          <p:nvPr/>
        </p:nvSpPr>
        <p:spPr>
          <a:xfrm>
            <a:off x="4243515" y="1254154"/>
            <a:ext cx="9800971" cy="2937774"/>
          </a:xfrm>
          <a:prstGeom prst="rect">
            <a:avLst/>
          </a:prstGeom>
        </p:spPr>
        <p:txBody>
          <a:bodyPr lIns="0" tIns="0" rIns="0" bIns="0" rtlCol="0" anchor="t">
            <a:spAutoFit/>
          </a:bodyPr>
          <a:lstStyle/>
          <a:p>
            <a:pPr algn="ctr">
              <a:lnSpc>
                <a:spcPts val="3953"/>
              </a:lnSpc>
            </a:pPr>
            <a:r>
              <a:rPr lang="en-US" sz="2196" spc="131">
                <a:solidFill>
                  <a:srgbClr val="000000"/>
                </a:solidFill>
                <a:latin typeface="DM Sans"/>
                <a:ea typeface="DM Sans"/>
                <a:cs typeface="DM Sans"/>
                <a:sym typeface="DM Sans"/>
              </a:rPr>
              <a:t>Develop </a:t>
            </a:r>
            <a:r>
              <a:rPr lang="en-US" sz="2196" b="1" spc="131">
                <a:solidFill>
                  <a:srgbClr val="000000"/>
                </a:solidFill>
                <a:latin typeface="DM Sans Bold"/>
                <a:ea typeface="DM Sans Bold"/>
                <a:cs typeface="DM Sans Bold"/>
                <a:sym typeface="DM Sans Bold"/>
              </a:rPr>
              <a:t>confidence</a:t>
            </a:r>
            <a:r>
              <a:rPr lang="en-US" sz="2196" spc="131">
                <a:solidFill>
                  <a:srgbClr val="000000"/>
                </a:solidFill>
                <a:latin typeface="DM Sans"/>
                <a:ea typeface="DM Sans"/>
                <a:cs typeface="DM Sans"/>
                <a:sym typeface="DM Sans"/>
              </a:rPr>
              <a:t> when directing support staff. Provide support staff with the </a:t>
            </a:r>
            <a:r>
              <a:rPr lang="en-US" sz="2196" b="1" spc="131">
                <a:solidFill>
                  <a:srgbClr val="000000"/>
                </a:solidFill>
                <a:latin typeface="DM Sans Bold"/>
                <a:ea typeface="DM Sans Bold"/>
                <a:cs typeface="DM Sans Bold"/>
                <a:sym typeface="DM Sans Bold"/>
              </a:rPr>
              <a:t>lesson plan</a:t>
            </a:r>
            <a:r>
              <a:rPr lang="en-US" sz="2196" spc="131">
                <a:solidFill>
                  <a:srgbClr val="000000"/>
                </a:solidFill>
                <a:latin typeface="DM Sans"/>
                <a:ea typeface="DM Sans"/>
                <a:cs typeface="DM Sans"/>
                <a:sym typeface="DM Sans"/>
              </a:rPr>
              <a:t>, either asking them to read it or going through it with him. </a:t>
            </a:r>
            <a:r>
              <a:rPr lang="en-US" sz="2196" b="1" spc="131">
                <a:solidFill>
                  <a:srgbClr val="000000"/>
                </a:solidFill>
                <a:latin typeface="DM Sans Bold"/>
                <a:ea typeface="DM Sans Bold"/>
                <a:cs typeface="DM Sans Bold"/>
                <a:sym typeface="DM Sans Bold"/>
              </a:rPr>
              <a:t>Highlight key points</a:t>
            </a:r>
            <a:r>
              <a:rPr lang="en-US" sz="2196" spc="131">
                <a:solidFill>
                  <a:srgbClr val="000000"/>
                </a:solidFill>
                <a:latin typeface="DM Sans"/>
                <a:ea typeface="DM Sans"/>
                <a:cs typeface="DM Sans"/>
                <a:sym typeface="DM Sans"/>
              </a:rPr>
              <a:t> or key </a:t>
            </a:r>
            <a:r>
              <a:rPr lang="en-US" sz="2196" b="1" spc="131">
                <a:solidFill>
                  <a:srgbClr val="000000"/>
                </a:solidFill>
                <a:latin typeface="DM Sans Bold"/>
                <a:ea typeface="DM Sans Bold"/>
                <a:cs typeface="DM Sans Bold"/>
                <a:sym typeface="DM Sans Bold"/>
              </a:rPr>
              <a:t>questions</a:t>
            </a:r>
            <a:r>
              <a:rPr lang="en-US" sz="2196" spc="131">
                <a:solidFill>
                  <a:srgbClr val="000000"/>
                </a:solidFill>
                <a:latin typeface="DM Sans"/>
                <a:ea typeface="DM Sans"/>
                <a:cs typeface="DM Sans"/>
                <a:sym typeface="DM Sans"/>
              </a:rPr>
              <a:t> that you would like covered. Provide </a:t>
            </a:r>
            <a:r>
              <a:rPr lang="en-US" sz="2196" b="1" spc="131">
                <a:solidFill>
                  <a:srgbClr val="000000"/>
                </a:solidFill>
                <a:latin typeface="DM Sans Bold"/>
                <a:ea typeface="DM Sans Bold"/>
                <a:cs typeface="DM Sans Bold"/>
                <a:sym typeface="DM Sans Bold"/>
              </a:rPr>
              <a:t>time</a:t>
            </a:r>
            <a:r>
              <a:rPr lang="en-US" sz="2196" spc="131">
                <a:solidFill>
                  <a:srgbClr val="000000"/>
                </a:solidFill>
                <a:latin typeface="DM Sans"/>
                <a:ea typeface="DM Sans"/>
                <a:cs typeface="DM Sans"/>
                <a:sym typeface="DM Sans"/>
              </a:rPr>
              <a:t> for them to ask questions or </a:t>
            </a:r>
            <a:r>
              <a:rPr lang="en-US" sz="2196" b="1" spc="131">
                <a:solidFill>
                  <a:srgbClr val="000000"/>
                </a:solidFill>
                <a:latin typeface="DM Sans Bold"/>
                <a:ea typeface="DM Sans Bold"/>
                <a:cs typeface="DM Sans Bold"/>
                <a:sym typeface="DM Sans Bold"/>
              </a:rPr>
              <a:t>clarify</a:t>
            </a:r>
            <a:r>
              <a:rPr lang="en-US" sz="2196" spc="131">
                <a:solidFill>
                  <a:srgbClr val="000000"/>
                </a:solidFill>
                <a:latin typeface="DM Sans"/>
                <a:ea typeface="DM Sans"/>
                <a:cs typeface="DM Sans"/>
                <a:sym typeface="DM Sans"/>
              </a:rPr>
              <a:t> anything they are unsure of.</a:t>
            </a:r>
          </a:p>
          <a:p>
            <a:pPr marL="0" lvl="0" indent="0" algn="ctr">
              <a:lnSpc>
                <a:spcPts val="3953"/>
              </a:lnSpc>
            </a:pPr>
            <a:endParaRPr lang="en-US" sz="2196" spc="131">
              <a:solidFill>
                <a:srgbClr val="000000"/>
              </a:solidFill>
              <a:latin typeface="DM Sans"/>
              <a:ea typeface="DM Sans"/>
              <a:cs typeface="DM Sans"/>
              <a:sym typeface="DM Sans"/>
            </a:endParaRPr>
          </a:p>
        </p:txBody>
      </p:sp>
      <p:grpSp>
        <p:nvGrpSpPr>
          <p:cNvPr id="7" name="Group 7"/>
          <p:cNvGrpSpPr/>
          <p:nvPr/>
        </p:nvGrpSpPr>
        <p:grpSpPr>
          <a:xfrm>
            <a:off x="3690143" y="4191929"/>
            <a:ext cx="10907715" cy="3541161"/>
            <a:chOff x="0" y="0"/>
            <a:chExt cx="14543620" cy="4721548"/>
          </a:xfrm>
        </p:grpSpPr>
        <p:sp>
          <p:nvSpPr>
            <p:cNvPr id="8" name="TextBox 8"/>
            <p:cNvSpPr txBox="1"/>
            <p:nvPr/>
          </p:nvSpPr>
          <p:spPr>
            <a:xfrm>
              <a:off x="0" y="-85725"/>
              <a:ext cx="14543620" cy="4807273"/>
            </a:xfrm>
            <a:prstGeom prst="rect">
              <a:avLst/>
            </a:prstGeom>
          </p:spPr>
          <p:txBody>
            <a:bodyPr lIns="0" tIns="0" rIns="0" bIns="0" rtlCol="0" anchor="t">
              <a:spAutoFit/>
            </a:bodyPr>
            <a:lstStyle/>
            <a:p>
              <a:pPr algn="ctr">
                <a:lnSpc>
                  <a:spcPts val="3667"/>
                </a:lnSpc>
              </a:pPr>
              <a:r>
                <a:rPr lang="en-US" sz="2292" spc="137">
                  <a:solidFill>
                    <a:srgbClr val="000000"/>
                  </a:solidFill>
                  <a:latin typeface="DM Sans"/>
                  <a:ea typeface="DM Sans"/>
                  <a:cs typeface="DM Sans"/>
                  <a:sym typeface="DM Sans"/>
                </a:rPr>
                <a:t>‘3-step model’ : Prepare, Deploy, Review (Webster and Blatchford, 2013-2015)</a:t>
              </a:r>
            </a:p>
            <a:p>
              <a:pPr algn="ctr">
                <a:lnSpc>
                  <a:spcPts val="3667"/>
                </a:lnSpc>
              </a:pPr>
              <a:endParaRPr lang="en-US" sz="2292" spc="137">
                <a:solidFill>
                  <a:srgbClr val="000000"/>
                </a:solidFill>
                <a:latin typeface="DM Sans"/>
                <a:ea typeface="DM Sans"/>
                <a:cs typeface="DM Sans"/>
                <a:sym typeface="DM Sans"/>
              </a:endParaRPr>
            </a:p>
            <a:p>
              <a:pPr algn="ctr">
                <a:lnSpc>
                  <a:spcPts val="3667"/>
                </a:lnSpc>
              </a:pPr>
              <a:endParaRPr lang="en-US" sz="2292" spc="137">
                <a:solidFill>
                  <a:srgbClr val="000000"/>
                </a:solidFill>
                <a:latin typeface="DM Sans"/>
                <a:ea typeface="DM Sans"/>
                <a:cs typeface="DM Sans"/>
                <a:sym typeface="DM Sans"/>
              </a:endParaRPr>
            </a:p>
            <a:p>
              <a:pPr algn="ctr">
                <a:lnSpc>
                  <a:spcPts val="3667"/>
                </a:lnSpc>
              </a:pPr>
              <a:r>
                <a:rPr lang="en-US" sz="2292" spc="137">
                  <a:solidFill>
                    <a:srgbClr val="000000"/>
                  </a:solidFill>
                  <a:latin typeface="DM Sans"/>
                  <a:ea typeface="DM Sans"/>
                  <a:cs typeface="DM Sans"/>
                  <a:sym typeface="DM Sans"/>
                </a:rPr>
                <a:t>Prepare - collaborative planning, clarify intentions, provide time</a:t>
              </a:r>
            </a:p>
            <a:p>
              <a:pPr algn="ctr">
                <a:lnSpc>
                  <a:spcPts val="3667"/>
                </a:lnSpc>
              </a:pPr>
              <a:r>
                <a:rPr lang="en-US" sz="2292" spc="137">
                  <a:solidFill>
                    <a:srgbClr val="000000"/>
                  </a:solidFill>
                  <a:latin typeface="DM Sans"/>
                  <a:ea typeface="DM Sans"/>
                  <a:cs typeface="DM Sans"/>
                  <a:sym typeface="DM Sans"/>
                </a:rPr>
                <a:t>Deploy - utilize staff’s strengths, trust</a:t>
              </a:r>
            </a:p>
            <a:p>
              <a:pPr marL="0" lvl="0" indent="0" algn="ctr">
                <a:lnSpc>
                  <a:spcPts val="3667"/>
                </a:lnSpc>
              </a:pPr>
              <a:r>
                <a:rPr lang="en-US" sz="2292" spc="137">
                  <a:solidFill>
                    <a:srgbClr val="000000"/>
                  </a:solidFill>
                  <a:latin typeface="DM Sans"/>
                  <a:ea typeface="DM Sans"/>
                  <a:cs typeface="DM Sans"/>
                  <a:sym typeface="DM Sans"/>
                </a:rPr>
                <a:t>Review - include staff in reflections, ask for input, inform future planning (Radford et al., 2015)</a:t>
              </a:r>
            </a:p>
          </p:txBody>
        </p:sp>
        <p:grpSp>
          <p:nvGrpSpPr>
            <p:cNvPr id="9" name="Group 9"/>
            <p:cNvGrpSpPr/>
            <p:nvPr/>
          </p:nvGrpSpPr>
          <p:grpSpPr>
            <a:xfrm>
              <a:off x="3280923" y="1268762"/>
              <a:ext cx="7448730" cy="548935"/>
              <a:chOff x="0" y="0"/>
              <a:chExt cx="7324090" cy="539750"/>
            </a:xfrm>
          </p:grpSpPr>
          <p:sp>
            <p:nvSpPr>
              <p:cNvPr id="10" name="Freeform 10"/>
              <p:cNvSpPr/>
              <p:nvPr/>
            </p:nvSpPr>
            <p:spPr>
              <a:xfrm>
                <a:off x="49530" y="45720"/>
                <a:ext cx="7230110" cy="454660"/>
              </a:xfrm>
              <a:custGeom>
                <a:avLst/>
                <a:gdLst/>
                <a:ahLst/>
                <a:cxnLst/>
                <a:rect l="l" t="t" r="r" b="b"/>
                <a:pathLst>
                  <a:path w="7230110" h="454660">
                    <a:moveTo>
                      <a:pt x="31750" y="138430"/>
                    </a:moveTo>
                    <a:cubicBezTo>
                      <a:pt x="535940" y="280670"/>
                      <a:pt x="645160" y="307340"/>
                      <a:pt x="759460" y="322580"/>
                    </a:cubicBezTo>
                    <a:cubicBezTo>
                      <a:pt x="875030" y="339090"/>
                      <a:pt x="980440" y="339090"/>
                      <a:pt x="1111250" y="342900"/>
                    </a:cubicBezTo>
                    <a:cubicBezTo>
                      <a:pt x="1275080" y="347980"/>
                      <a:pt x="1493520" y="350520"/>
                      <a:pt x="1667510" y="345440"/>
                    </a:cubicBezTo>
                    <a:cubicBezTo>
                      <a:pt x="1822450" y="341630"/>
                      <a:pt x="1951990" y="336550"/>
                      <a:pt x="2106930" y="318770"/>
                    </a:cubicBezTo>
                    <a:cubicBezTo>
                      <a:pt x="2284730" y="299720"/>
                      <a:pt x="2481580" y="264160"/>
                      <a:pt x="2675890" y="224790"/>
                    </a:cubicBezTo>
                    <a:cubicBezTo>
                      <a:pt x="2880360" y="182880"/>
                      <a:pt x="3148330" y="104140"/>
                      <a:pt x="3304540" y="73660"/>
                    </a:cubicBezTo>
                    <a:cubicBezTo>
                      <a:pt x="3397250" y="54610"/>
                      <a:pt x="3469640" y="52070"/>
                      <a:pt x="3525520" y="36830"/>
                    </a:cubicBezTo>
                    <a:cubicBezTo>
                      <a:pt x="3559810" y="27940"/>
                      <a:pt x="3589020" y="1270"/>
                      <a:pt x="3608070" y="5080"/>
                    </a:cubicBezTo>
                    <a:cubicBezTo>
                      <a:pt x="3620770" y="6350"/>
                      <a:pt x="3633470" y="19050"/>
                      <a:pt x="3633470" y="26670"/>
                    </a:cubicBezTo>
                    <a:cubicBezTo>
                      <a:pt x="3634740" y="35560"/>
                      <a:pt x="3616960" y="55880"/>
                      <a:pt x="3615690" y="54610"/>
                    </a:cubicBezTo>
                    <a:cubicBezTo>
                      <a:pt x="3614420" y="54610"/>
                      <a:pt x="3623310" y="20320"/>
                      <a:pt x="3632200" y="19050"/>
                    </a:cubicBezTo>
                    <a:cubicBezTo>
                      <a:pt x="3649980" y="16510"/>
                      <a:pt x="3691890" y="97790"/>
                      <a:pt x="3727450" y="137160"/>
                    </a:cubicBezTo>
                    <a:cubicBezTo>
                      <a:pt x="3766820" y="179070"/>
                      <a:pt x="3827780" y="269240"/>
                      <a:pt x="3862070" y="264160"/>
                    </a:cubicBezTo>
                    <a:cubicBezTo>
                      <a:pt x="3893820" y="259080"/>
                      <a:pt x="3902710" y="175260"/>
                      <a:pt x="3931920" y="134620"/>
                    </a:cubicBezTo>
                    <a:cubicBezTo>
                      <a:pt x="3966210" y="88900"/>
                      <a:pt x="4028440" y="16510"/>
                      <a:pt x="4057650" y="5080"/>
                    </a:cubicBezTo>
                    <a:cubicBezTo>
                      <a:pt x="4070350" y="0"/>
                      <a:pt x="4076700" y="2540"/>
                      <a:pt x="4089400" y="6350"/>
                    </a:cubicBezTo>
                    <a:cubicBezTo>
                      <a:pt x="4112260" y="11430"/>
                      <a:pt x="4140200" y="33020"/>
                      <a:pt x="4187190" y="52070"/>
                    </a:cubicBezTo>
                    <a:cubicBezTo>
                      <a:pt x="4288790" y="92710"/>
                      <a:pt x="4544060" y="179070"/>
                      <a:pt x="4696460" y="226060"/>
                    </a:cubicBezTo>
                    <a:cubicBezTo>
                      <a:pt x="4817110" y="264160"/>
                      <a:pt x="4908550" y="293370"/>
                      <a:pt x="5024120" y="318770"/>
                    </a:cubicBezTo>
                    <a:cubicBezTo>
                      <a:pt x="5149850" y="345440"/>
                      <a:pt x="5266690" y="368300"/>
                      <a:pt x="5425440" y="382270"/>
                    </a:cubicBezTo>
                    <a:cubicBezTo>
                      <a:pt x="5654040" y="401320"/>
                      <a:pt x="6073140" y="403860"/>
                      <a:pt x="6262370" y="392430"/>
                    </a:cubicBezTo>
                    <a:cubicBezTo>
                      <a:pt x="6362700" y="386080"/>
                      <a:pt x="6404610" y="378460"/>
                      <a:pt x="6488430" y="360680"/>
                    </a:cubicBezTo>
                    <a:cubicBezTo>
                      <a:pt x="6597650" y="337820"/>
                      <a:pt x="6747510" y="295910"/>
                      <a:pt x="6861810" y="254000"/>
                    </a:cubicBezTo>
                    <a:cubicBezTo>
                      <a:pt x="6960870" y="217170"/>
                      <a:pt x="7082790" y="162560"/>
                      <a:pt x="7136130" y="129540"/>
                    </a:cubicBezTo>
                    <a:cubicBezTo>
                      <a:pt x="7160260" y="114300"/>
                      <a:pt x="7178040" y="104140"/>
                      <a:pt x="7184390" y="88900"/>
                    </a:cubicBezTo>
                    <a:cubicBezTo>
                      <a:pt x="7189470" y="77470"/>
                      <a:pt x="7176770" y="59690"/>
                      <a:pt x="7181850" y="52070"/>
                    </a:cubicBezTo>
                    <a:cubicBezTo>
                      <a:pt x="7185660" y="46990"/>
                      <a:pt x="7197090" y="44450"/>
                      <a:pt x="7204710" y="45720"/>
                    </a:cubicBezTo>
                    <a:cubicBezTo>
                      <a:pt x="7211060" y="46990"/>
                      <a:pt x="7219950" y="54610"/>
                      <a:pt x="7222490" y="60960"/>
                    </a:cubicBezTo>
                    <a:cubicBezTo>
                      <a:pt x="7225030" y="68580"/>
                      <a:pt x="7221220" y="85090"/>
                      <a:pt x="7214870" y="90170"/>
                    </a:cubicBezTo>
                    <a:cubicBezTo>
                      <a:pt x="7208520" y="95250"/>
                      <a:pt x="7190740" y="95250"/>
                      <a:pt x="7184390" y="91440"/>
                    </a:cubicBezTo>
                    <a:cubicBezTo>
                      <a:pt x="7178040" y="87630"/>
                      <a:pt x="7172960" y="76200"/>
                      <a:pt x="7174230" y="69850"/>
                    </a:cubicBezTo>
                    <a:cubicBezTo>
                      <a:pt x="7175500" y="62230"/>
                      <a:pt x="7185660" y="48260"/>
                      <a:pt x="7193280" y="45720"/>
                    </a:cubicBezTo>
                    <a:cubicBezTo>
                      <a:pt x="7199630" y="43180"/>
                      <a:pt x="7212330" y="45720"/>
                      <a:pt x="7216140" y="52070"/>
                    </a:cubicBezTo>
                    <a:cubicBezTo>
                      <a:pt x="7225030" y="64770"/>
                      <a:pt x="7230110" y="109220"/>
                      <a:pt x="7212330" y="135890"/>
                    </a:cubicBezTo>
                    <a:cubicBezTo>
                      <a:pt x="7180580" y="186690"/>
                      <a:pt x="7051040" y="233680"/>
                      <a:pt x="6948170" y="275590"/>
                    </a:cubicBezTo>
                    <a:cubicBezTo>
                      <a:pt x="6819900" y="327660"/>
                      <a:pt x="6624320" y="382270"/>
                      <a:pt x="6497320" y="410210"/>
                    </a:cubicBezTo>
                    <a:cubicBezTo>
                      <a:pt x="6407150" y="430530"/>
                      <a:pt x="6365240" y="436880"/>
                      <a:pt x="6262370" y="443230"/>
                    </a:cubicBezTo>
                    <a:cubicBezTo>
                      <a:pt x="6069330" y="454660"/>
                      <a:pt x="5648960" y="452120"/>
                      <a:pt x="5419090" y="431800"/>
                    </a:cubicBezTo>
                    <a:cubicBezTo>
                      <a:pt x="5257800" y="417830"/>
                      <a:pt x="5139690" y="394970"/>
                      <a:pt x="5011420" y="367030"/>
                    </a:cubicBezTo>
                    <a:cubicBezTo>
                      <a:pt x="4893310" y="341630"/>
                      <a:pt x="4805680" y="313690"/>
                      <a:pt x="4678680" y="274320"/>
                    </a:cubicBezTo>
                    <a:cubicBezTo>
                      <a:pt x="4505960" y="219710"/>
                      <a:pt x="4175760" y="40640"/>
                      <a:pt x="4074160" y="60960"/>
                    </a:cubicBezTo>
                    <a:cubicBezTo>
                      <a:pt x="4033520" y="68580"/>
                      <a:pt x="4023360" y="99060"/>
                      <a:pt x="3999230" y="128270"/>
                    </a:cubicBezTo>
                    <a:cubicBezTo>
                      <a:pt x="3968750" y="167640"/>
                      <a:pt x="3935730" y="255270"/>
                      <a:pt x="3910330" y="284480"/>
                    </a:cubicBezTo>
                    <a:cubicBezTo>
                      <a:pt x="3898900" y="298450"/>
                      <a:pt x="3888740" y="306070"/>
                      <a:pt x="3878580" y="309880"/>
                    </a:cubicBezTo>
                    <a:cubicBezTo>
                      <a:pt x="3869690" y="313690"/>
                      <a:pt x="3862070" y="314960"/>
                      <a:pt x="3851910" y="312420"/>
                    </a:cubicBezTo>
                    <a:cubicBezTo>
                      <a:pt x="3826510" y="304800"/>
                      <a:pt x="3784600" y="264160"/>
                      <a:pt x="3749040" y="231140"/>
                    </a:cubicBezTo>
                    <a:cubicBezTo>
                      <a:pt x="3704590" y="189230"/>
                      <a:pt x="3632200" y="107950"/>
                      <a:pt x="3608070" y="76200"/>
                    </a:cubicBezTo>
                    <a:cubicBezTo>
                      <a:pt x="3599180" y="63500"/>
                      <a:pt x="3591560" y="59690"/>
                      <a:pt x="3590290" y="48260"/>
                    </a:cubicBezTo>
                    <a:cubicBezTo>
                      <a:pt x="3589020" y="35560"/>
                      <a:pt x="3600450" y="7620"/>
                      <a:pt x="3608070" y="5080"/>
                    </a:cubicBezTo>
                    <a:cubicBezTo>
                      <a:pt x="3614420" y="2540"/>
                      <a:pt x="3629660" y="13970"/>
                      <a:pt x="3632200" y="20320"/>
                    </a:cubicBezTo>
                    <a:cubicBezTo>
                      <a:pt x="3636010" y="27940"/>
                      <a:pt x="3633470" y="40640"/>
                      <a:pt x="3625850" y="49530"/>
                    </a:cubicBezTo>
                    <a:cubicBezTo>
                      <a:pt x="3613150" y="64770"/>
                      <a:pt x="3569970" y="77470"/>
                      <a:pt x="3531870" y="87630"/>
                    </a:cubicBezTo>
                    <a:cubicBezTo>
                      <a:pt x="3475990" y="104140"/>
                      <a:pt x="3407410" y="104140"/>
                      <a:pt x="3317240" y="121920"/>
                    </a:cubicBezTo>
                    <a:cubicBezTo>
                      <a:pt x="3162300" y="153670"/>
                      <a:pt x="2890520" y="232410"/>
                      <a:pt x="2684780" y="274320"/>
                    </a:cubicBezTo>
                    <a:cubicBezTo>
                      <a:pt x="2489200" y="314960"/>
                      <a:pt x="2289810" y="349250"/>
                      <a:pt x="2110740" y="369570"/>
                    </a:cubicBezTo>
                    <a:cubicBezTo>
                      <a:pt x="1954530" y="387350"/>
                      <a:pt x="1823720" y="392430"/>
                      <a:pt x="1667510" y="396240"/>
                    </a:cubicBezTo>
                    <a:cubicBezTo>
                      <a:pt x="1492250" y="401320"/>
                      <a:pt x="1275080" y="398780"/>
                      <a:pt x="1109980" y="393700"/>
                    </a:cubicBezTo>
                    <a:cubicBezTo>
                      <a:pt x="976630" y="389890"/>
                      <a:pt x="868680" y="388620"/>
                      <a:pt x="751840" y="373380"/>
                    </a:cubicBezTo>
                    <a:cubicBezTo>
                      <a:pt x="635000" y="358140"/>
                      <a:pt x="523240" y="330200"/>
                      <a:pt x="406400" y="300990"/>
                    </a:cubicBezTo>
                    <a:cubicBezTo>
                      <a:pt x="280670" y="269240"/>
                      <a:pt x="67310" y="220980"/>
                      <a:pt x="21590" y="187960"/>
                    </a:cubicBezTo>
                    <a:cubicBezTo>
                      <a:pt x="7620" y="179070"/>
                      <a:pt x="0" y="168910"/>
                      <a:pt x="1270" y="161290"/>
                    </a:cubicBezTo>
                    <a:cubicBezTo>
                      <a:pt x="2540" y="152400"/>
                      <a:pt x="31750" y="138430"/>
                      <a:pt x="31750" y="138430"/>
                    </a:cubicBezTo>
                  </a:path>
                </a:pathLst>
              </a:custGeom>
              <a:solidFill>
                <a:srgbClr val="E67660"/>
              </a:solidFill>
              <a:ln cap="sq">
                <a:noFill/>
                <a:prstDash val="solid"/>
                <a:miter/>
              </a:ln>
            </p:spPr>
          </p:sp>
        </p:grpSp>
      </p:grpSp>
      <p:grpSp>
        <p:nvGrpSpPr>
          <p:cNvPr id="11" name="Group 11"/>
          <p:cNvGrpSpPr/>
          <p:nvPr/>
        </p:nvGrpSpPr>
        <p:grpSpPr>
          <a:xfrm>
            <a:off x="4875133" y="8317426"/>
            <a:ext cx="8731885" cy="1460201"/>
            <a:chOff x="0" y="0"/>
            <a:chExt cx="11642514" cy="1946935"/>
          </a:xfrm>
        </p:grpSpPr>
        <p:sp>
          <p:nvSpPr>
            <p:cNvPr id="12" name="TextBox 12"/>
            <p:cNvSpPr txBox="1"/>
            <p:nvPr/>
          </p:nvSpPr>
          <p:spPr>
            <a:xfrm>
              <a:off x="661730" y="320624"/>
              <a:ext cx="10980784" cy="1575717"/>
            </a:xfrm>
            <a:prstGeom prst="rect">
              <a:avLst/>
            </a:prstGeom>
          </p:spPr>
          <p:txBody>
            <a:bodyPr lIns="0" tIns="0" rIns="0" bIns="0" rtlCol="0" anchor="t">
              <a:spAutoFit/>
            </a:bodyPr>
            <a:lstStyle/>
            <a:p>
              <a:pPr algn="ctr">
                <a:lnSpc>
                  <a:spcPts val="2406"/>
                </a:lnSpc>
              </a:pPr>
              <a:r>
                <a:rPr lang="en-US" sz="1504" spc="90">
                  <a:solidFill>
                    <a:srgbClr val="000000"/>
                  </a:solidFill>
                  <a:latin typeface="DM Sans"/>
                  <a:ea typeface="DM Sans"/>
                  <a:cs typeface="DM Sans"/>
                  <a:sym typeface="DM Sans"/>
                </a:rPr>
                <a:t>The Deployment and Impact of Support Staff Project (Blatchford et al., 2009).</a:t>
              </a:r>
            </a:p>
            <a:p>
              <a:pPr algn="ctr">
                <a:lnSpc>
                  <a:spcPts val="2406"/>
                </a:lnSpc>
              </a:pPr>
              <a:r>
                <a:rPr lang="en-US" sz="1504" spc="90">
                  <a:solidFill>
                    <a:srgbClr val="000000"/>
                  </a:solidFill>
                  <a:latin typeface="DM Sans"/>
                  <a:ea typeface="DM Sans"/>
                  <a:cs typeface="DM Sans"/>
                  <a:sym typeface="DM Sans"/>
                </a:rPr>
                <a:t>Teaching Assistant Guidance Report (Education Endowment Foundation, 2018).</a:t>
              </a:r>
            </a:p>
            <a:p>
              <a:pPr algn="ctr">
                <a:lnSpc>
                  <a:spcPts val="2406"/>
                </a:lnSpc>
              </a:pPr>
              <a:r>
                <a:rPr lang="en-US" sz="1504" u="none" spc="90">
                  <a:solidFill>
                    <a:srgbClr val="000000"/>
                  </a:solidFill>
                  <a:latin typeface="DM Sans"/>
                  <a:ea typeface="DM Sans"/>
                  <a:cs typeface="DM Sans"/>
                  <a:sym typeface="DM Sans"/>
                </a:rPr>
                <a:t>Professional Standards for Teaching Assistants (UK Government, 2016).</a:t>
              </a:r>
            </a:p>
            <a:p>
              <a:pPr algn="ctr">
                <a:lnSpc>
                  <a:spcPts val="2406"/>
                </a:lnSpc>
              </a:pPr>
              <a:endParaRPr lang="en-US" sz="1504" u="none" spc="90">
                <a:solidFill>
                  <a:srgbClr val="000000"/>
                </a:solidFill>
                <a:latin typeface="DM Sans"/>
                <a:ea typeface="DM Sans"/>
                <a:cs typeface="DM Sans"/>
                <a:sym typeface="DM Sans"/>
              </a:endParaRPr>
            </a:p>
          </p:txBody>
        </p:sp>
        <p:grpSp>
          <p:nvGrpSpPr>
            <p:cNvPr id="13" name="Group 13"/>
            <p:cNvGrpSpPr/>
            <p:nvPr/>
          </p:nvGrpSpPr>
          <p:grpSpPr>
            <a:xfrm rot="5400000">
              <a:off x="-311738" y="901728"/>
              <a:ext cx="1946935" cy="143480"/>
              <a:chOff x="0" y="0"/>
              <a:chExt cx="7324090" cy="539750"/>
            </a:xfrm>
          </p:grpSpPr>
          <p:sp>
            <p:nvSpPr>
              <p:cNvPr id="14" name="Freeform 14"/>
              <p:cNvSpPr/>
              <p:nvPr/>
            </p:nvSpPr>
            <p:spPr>
              <a:xfrm>
                <a:off x="49530" y="45720"/>
                <a:ext cx="7230110" cy="454660"/>
              </a:xfrm>
              <a:custGeom>
                <a:avLst/>
                <a:gdLst/>
                <a:ahLst/>
                <a:cxnLst/>
                <a:rect l="l" t="t" r="r" b="b"/>
                <a:pathLst>
                  <a:path w="7230110" h="454660">
                    <a:moveTo>
                      <a:pt x="31750" y="138430"/>
                    </a:moveTo>
                    <a:cubicBezTo>
                      <a:pt x="535940" y="280670"/>
                      <a:pt x="645160" y="307340"/>
                      <a:pt x="759460" y="322580"/>
                    </a:cubicBezTo>
                    <a:cubicBezTo>
                      <a:pt x="875030" y="339090"/>
                      <a:pt x="980440" y="339090"/>
                      <a:pt x="1111250" y="342900"/>
                    </a:cubicBezTo>
                    <a:cubicBezTo>
                      <a:pt x="1275080" y="347980"/>
                      <a:pt x="1493520" y="350520"/>
                      <a:pt x="1667510" y="345440"/>
                    </a:cubicBezTo>
                    <a:cubicBezTo>
                      <a:pt x="1822450" y="341630"/>
                      <a:pt x="1951990" y="336550"/>
                      <a:pt x="2106930" y="318770"/>
                    </a:cubicBezTo>
                    <a:cubicBezTo>
                      <a:pt x="2284730" y="299720"/>
                      <a:pt x="2481580" y="264160"/>
                      <a:pt x="2675890" y="224790"/>
                    </a:cubicBezTo>
                    <a:cubicBezTo>
                      <a:pt x="2880360" y="182880"/>
                      <a:pt x="3148330" y="104140"/>
                      <a:pt x="3304540" y="73660"/>
                    </a:cubicBezTo>
                    <a:cubicBezTo>
                      <a:pt x="3397250" y="54610"/>
                      <a:pt x="3469640" y="52070"/>
                      <a:pt x="3525520" y="36830"/>
                    </a:cubicBezTo>
                    <a:cubicBezTo>
                      <a:pt x="3559810" y="27940"/>
                      <a:pt x="3589020" y="1270"/>
                      <a:pt x="3608070" y="5080"/>
                    </a:cubicBezTo>
                    <a:cubicBezTo>
                      <a:pt x="3620770" y="6350"/>
                      <a:pt x="3633470" y="19050"/>
                      <a:pt x="3633470" y="26670"/>
                    </a:cubicBezTo>
                    <a:cubicBezTo>
                      <a:pt x="3634740" y="35560"/>
                      <a:pt x="3616960" y="55880"/>
                      <a:pt x="3615690" y="54610"/>
                    </a:cubicBezTo>
                    <a:cubicBezTo>
                      <a:pt x="3614420" y="54610"/>
                      <a:pt x="3623310" y="20320"/>
                      <a:pt x="3632200" y="19050"/>
                    </a:cubicBezTo>
                    <a:cubicBezTo>
                      <a:pt x="3649980" y="16510"/>
                      <a:pt x="3691890" y="97790"/>
                      <a:pt x="3727450" y="137160"/>
                    </a:cubicBezTo>
                    <a:cubicBezTo>
                      <a:pt x="3766820" y="179070"/>
                      <a:pt x="3827780" y="269240"/>
                      <a:pt x="3862070" y="264160"/>
                    </a:cubicBezTo>
                    <a:cubicBezTo>
                      <a:pt x="3893820" y="259080"/>
                      <a:pt x="3902710" y="175260"/>
                      <a:pt x="3931920" y="134620"/>
                    </a:cubicBezTo>
                    <a:cubicBezTo>
                      <a:pt x="3966210" y="88900"/>
                      <a:pt x="4028440" y="16510"/>
                      <a:pt x="4057650" y="5080"/>
                    </a:cubicBezTo>
                    <a:cubicBezTo>
                      <a:pt x="4070350" y="0"/>
                      <a:pt x="4076700" y="2540"/>
                      <a:pt x="4089400" y="6350"/>
                    </a:cubicBezTo>
                    <a:cubicBezTo>
                      <a:pt x="4112260" y="11430"/>
                      <a:pt x="4140200" y="33020"/>
                      <a:pt x="4187190" y="52070"/>
                    </a:cubicBezTo>
                    <a:cubicBezTo>
                      <a:pt x="4288790" y="92710"/>
                      <a:pt x="4544060" y="179070"/>
                      <a:pt x="4696460" y="226060"/>
                    </a:cubicBezTo>
                    <a:cubicBezTo>
                      <a:pt x="4817110" y="264160"/>
                      <a:pt x="4908550" y="293370"/>
                      <a:pt x="5024120" y="318770"/>
                    </a:cubicBezTo>
                    <a:cubicBezTo>
                      <a:pt x="5149850" y="345440"/>
                      <a:pt x="5266690" y="368300"/>
                      <a:pt x="5425440" y="382270"/>
                    </a:cubicBezTo>
                    <a:cubicBezTo>
                      <a:pt x="5654040" y="401320"/>
                      <a:pt x="6073140" y="403860"/>
                      <a:pt x="6262370" y="392430"/>
                    </a:cubicBezTo>
                    <a:cubicBezTo>
                      <a:pt x="6362700" y="386080"/>
                      <a:pt x="6404610" y="378460"/>
                      <a:pt x="6488430" y="360680"/>
                    </a:cubicBezTo>
                    <a:cubicBezTo>
                      <a:pt x="6597650" y="337820"/>
                      <a:pt x="6747510" y="295910"/>
                      <a:pt x="6861810" y="254000"/>
                    </a:cubicBezTo>
                    <a:cubicBezTo>
                      <a:pt x="6960870" y="217170"/>
                      <a:pt x="7082790" y="162560"/>
                      <a:pt x="7136130" y="129540"/>
                    </a:cubicBezTo>
                    <a:cubicBezTo>
                      <a:pt x="7160260" y="114300"/>
                      <a:pt x="7178040" y="104140"/>
                      <a:pt x="7184390" y="88900"/>
                    </a:cubicBezTo>
                    <a:cubicBezTo>
                      <a:pt x="7189470" y="77470"/>
                      <a:pt x="7176770" y="59690"/>
                      <a:pt x="7181850" y="52070"/>
                    </a:cubicBezTo>
                    <a:cubicBezTo>
                      <a:pt x="7185660" y="46990"/>
                      <a:pt x="7197090" y="44450"/>
                      <a:pt x="7204710" y="45720"/>
                    </a:cubicBezTo>
                    <a:cubicBezTo>
                      <a:pt x="7211060" y="46990"/>
                      <a:pt x="7219950" y="54610"/>
                      <a:pt x="7222490" y="60960"/>
                    </a:cubicBezTo>
                    <a:cubicBezTo>
                      <a:pt x="7225030" y="68580"/>
                      <a:pt x="7221220" y="85090"/>
                      <a:pt x="7214870" y="90170"/>
                    </a:cubicBezTo>
                    <a:cubicBezTo>
                      <a:pt x="7208520" y="95250"/>
                      <a:pt x="7190740" y="95250"/>
                      <a:pt x="7184390" y="91440"/>
                    </a:cubicBezTo>
                    <a:cubicBezTo>
                      <a:pt x="7178040" y="87630"/>
                      <a:pt x="7172960" y="76200"/>
                      <a:pt x="7174230" y="69850"/>
                    </a:cubicBezTo>
                    <a:cubicBezTo>
                      <a:pt x="7175500" y="62230"/>
                      <a:pt x="7185660" y="48260"/>
                      <a:pt x="7193280" y="45720"/>
                    </a:cubicBezTo>
                    <a:cubicBezTo>
                      <a:pt x="7199630" y="43180"/>
                      <a:pt x="7212330" y="45720"/>
                      <a:pt x="7216140" y="52070"/>
                    </a:cubicBezTo>
                    <a:cubicBezTo>
                      <a:pt x="7225030" y="64770"/>
                      <a:pt x="7230110" y="109220"/>
                      <a:pt x="7212330" y="135890"/>
                    </a:cubicBezTo>
                    <a:cubicBezTo>
                      <a:pt x="7180580" y="186690"/>
                      <a:pt x="7051040" y="233680"/>
                      <a:pt x="6948170" y="275590"/>
                    </a:cubicBezTo>
                    <a:cubicBezTo>
                      <a:pt x="6819900" y="327660"/>
                      <a:pt x="6624320" y="382270"/>
                      <a:pt x="6497320" y="410210"/>
                    </a:cubicBezTo>
                    <a:cubicBezTo>
                      <a:pt x="6407150" y="430530"/>
                      <a:pt x="6365240" y="436880"/>
                      <a:pt x="6262370" y="443230"/>
                    </a:cubicBezTo>
                    <a:cubicBezTo>
                      <a:pt x="6069330" y="454660"/>
                      <a:pt x="5648960" y="452120"/>
                      <a:pt x="5419090" y="431800"/>
                    </a:cubicBezTo>
                    <a:cubicBezTo>
                      <a:pt x="5257800" y="417830"/>
                      <a:pt x="5139690" y="394970"/>
                      <a:pt x="5011420" y="367030"/>
                    </a:cubicBezTo>
                    <a:cubicBezTo>
                      <a:pt x="4893310" y="341630"/>
                      <a:pt x="4805680" y="313690"/>
                      <a:pt x="4678680" y="274320"/>
                    </a:cubicBezTo>
                    <a:cubicBezTo>
                      <a:pt x="4505960" y="219710"/>
                      <a:pt x="4175760" y="40640"/>
                      <a:pt x="4074160" y="60960"/>
                    </a:cubicBezTo>
                    <a:cubicBezTo>
                      <a:pt x="4033520" y="68580"/>
                      <a:pt x="4023360" y="99060"/>
                      <a:pt x="3999230" y="128270"/>
                    </a:cubicBezTo>
                    <a:cubicBezTo>
                      <a:pt x="3968750" y="167640"/>
                      <a:pt x="3935730" y="255270"/>
                      <a:pt x="3910330" y="284480"/>
                    </a:cubicBezTo>
                    <a:cubicBezTo>
                      <a:pt x="3898900" y="298450"/>
                      <a:pt x="3888740" y="306070"/>
                      <a:pt x="3878580" y="309880"/>
                    </a:cubicBezTo>
                    <a:cubicBezTo>
                      <a:pt x="3869690" y="313690"/>
                      <a:pt x="3862070" y="314960"/>
                      <a:pt x="3851910" y="312420"/>
                    </a:cubicBezTo>
                    <a:cubicBezTo>
                      <a:pt x="3826510" y="304800"/>
                      <a:pt x="3784600" y="264160"/>
                      <a:pt x="3749040" y="231140"/>
                    </a:cubicBezTo>
                    <a:cubicBezTo>
                      <a:pt x="3704590" y="189230"/>
                      <a:pt x="3632200" y="107950"/>
                      <a:pt x="3608070" y="76200"/>
                    </a:cubicBezTo>
                    <a:cubicBezTo>
                      <a:pt x="3599180" y="63500"/>
                      <a:pt x="3591560" y="59690"/>
                      <a:pt x="3590290" y="48260"/>
                    </a:cubicBezTo>
                    <a:cubicBezTo>
                      <a:pt x="3589020" y="35560"/>
                      <a:pt x="3600450" y="7620"/>
                      <a:pt x="3608070" y="5080"/>
                    </a:cubicBezTo>
                    <a:cubicBezTo>
                      <a:pt x="3614420" y="2540"/>
                      <a:pt x="3629660" y="13970"/>
                      <a:pt x="3632200" y="20320"/>
                    </a:cubicBezTo>
                    <a:cubicBezTo>
                      <a:pt x="3636010" y="27940"/>
                      <a:pt x="3633470" y="40640"/>
                      <a:pt x="3625850" y="49530"/>
                    </a:cubicBezTo>
                    <a:cubicBezTo>
                      <a:pt x="3613150" y="64770"/>
                      <a:pt x="3569970" y="77470"/>
                      <a:pt x="3531870" y="87630"/>
                    </a:cubicBezTo>
                    <a:cubicBezTo>
                      <a:pt x="3475990" y="104140"/>
                      <a:pt x="3407410" y="104140"/>
                      <a:pt x="3317240" y="121920"/>
                    </a:cubicBezTo>
                    <a:cubicBezTo>
                      <a:pt x="3162300" y="153670"/>
                      <a:pt x="2890520" y="232410"/>
                      <a:pt x="2684780" y="274320"/>
                    </a:cubicBezTo>
                    <a:cubicBezTo>
                      <a:pt x="2489200" y="314960"/>
                      <a:pt x="2289810" y="349250"/>
                      <a:pt x="2110740" y="369570"/>
                    </a:cubicBezTo>
                    <a:cubicBezTo>
                      <a:pt x="1954530" y="387350"/>
                      <a:pt x="1823720" y="392430"/>
                      <a:pt x="1667510" y="396240"/>
                    </a:cubicBezTo>
                    <a:cubicBezTo>
                      <a:pt x="1492250" y="401320"/>
                      <a:pt x="1275080" y="398780"/>
                      <a:pt x="1109980" y="393700"/>
                    </a:cubicBezTo>
                    <a:cubicBezTo>
                      <a:pt x="976630" y="389890"/>
                      <a:pt x="868680" y="388620"/>
                      <a:pt x="751840" y="373380"/>
                    </a:cubicBezTo>
                    <a:cubicBezTo>
                      <a:pt x="635000" y="358140"/>
                      <a:pt x="523240" y="330200"/>
                      <a:pt x="406400" y="300990"/>
                    </a:cubicBezTo>
                    <a:cubicBezTo>
                      <a:pt x="280670" y="269240"/>
                      <a:pt x="67310" y="220980"/>
                      <a:pt x="21590" y="187960"/>
                    </a:cubicBezTo>
                    <a:cubicBezTo>
                      <a:pt x="7620" y="179070"/>
                      <a:pt x="0" y="168910"/>
                      <a:pt x="1270" y="161290"/>
                    </a:cubicBezTo>
                    <a:cubicBezTo>
                      <a:pt x="2540" y="152400"/>
                      <a:pt x="31750" y="138430"/>
                      <a:pt x="31750" y="138430"/>
                    </a:cubicBezTo>
                  </a:path>
                </a:pathLst>
              </a:custGeom>
              <a:solidFill>
                <a:srgbClr val="E67660"/>
              </a:solidFill>
              <a:ln cap="sq">
                <a:noFill/>
                <a:prstDash val="solid"/>
                <a:miter/>
              </a:ln>
            </p:spPr>
          </p:sp>
        </p:grpSp>
        <p:grpSp>
          <p:nvGrpSpPr>
            <p:cNvPr id="15" name="Group 15"/>
            <p:cNvGrpSpPr/>
            <p:nvPr/>
          </p:nvGrpSpPr>
          <p:grpSpPr>
            <a:xfrm>
              <a:off x="92876" y="524737"/>
              <a:ext cx="300206" cy="566170"/>
              <a:chOff x="0" y="0"/>
              <a:chExt cx="812800" cy="1532890"/>
            </a:xfrm>
          </p:grpSpPr>
          <p:sp>
            <p:nvSpPr>
              <p:cNvPr id="16" name="Freeform 16"/>
              <p:cNvSpPr/>
              <p:nvPr/>
            </p:nvSpPr>
            <p:spPr>
              <a:xfrm>
                <a:off x="41910" y="49530"/>
                <a:ext cx="720090" cy="1431290"/>
              </a:xfrm>
              <a:custGeom>
                <a:avLst/>
                <a:gdLst/>
                <a:ahLst/>
                <a:cxnLst/>
                <a:rect l="l" t="t" r="r" b="b"/>
                <a:pathLst>
                  <a:path w="720090" h="1431290">
                    <a:moveTo>
                      <a:pt x="694690" y="1431290"/>
                    </a:moveTo>
                    <a:cubicBezTo>
                      <a:pt x="574040" y="1428750"/>
                      <a:pt x="563880" y="1423670"/>
                      <a:pt x="544830" y="1413510"/>
                    </a:cubicBezTo>
                    <a:cubicBezTo>
                      <a:pt x="513080" y="1397000"/>
                      <a:pt x="464820" y="1365250"/>
                      <a:pt x="420370" y="1328420"/>
                    </a:cubicBezTo>
                    <a:cubicBezTo>
                      <a:pt x="356870" y="1275080"/>
                      <a:pt x="264160" y="1181100"/>
                      <a:pt x="210820" y="1113790"/>
                    </a:cubicBezTo>
                    <a:cubicBezTo>
                      <a:pt x="170180" y="1062990"/>
                      <a:pt x="143510" y="1023620"/>
                      <a:pt x="115570" y="969010"/>
                    </a:cubicBezTo>
                    <a:cubicBezTo>
                      <a:pt x="83820" y="906780"/>
                      <a:pt x="52070" y="829310"/>
                      <a:pt x="34290" y="758190"/>
                    </a:cubicBezTo>
                    <a:cubicBezTo>
                      <a:pt x="16510" y="688340"/>
                      <a:pt x="12700" y="626110"/>
                      <a:pt x="8890" y="546100"/>
                    </a:cubicBezTo>
                    <a:cubicBezTo>
                      <a:pt x="2540" y="441960"/>
                      <a:pt x="0" y="284480"/>
                      <a:pt x="12700" y="186690"/>
                    </a:cubicBezTo>
                    <a:cubicBezTo>
                      <a:pt x="21590" y="119380"/>
                      <a:pt x="34290" y="38100"/>
                      <a:pt x="55880" y="15240"/>
                    </a:cubicBezTo>
                    <a:cubicBezTo>
                      <a:pt x="66040" y="5080"/>
                      <a:pt x="83820" y="1270"/>
                      <a:pt x="91440" y="5080"/>
                    </a:cubicBezTo>
                    <a:cubicBezTo>
                      <a:pt x="99060" y="7620"/>
                      <a:pt x="104140" y="25400"/>
                      <a:pt x="102870" y="33020"/>
                    </a:cubicBezTo>
                    <a:cubicBezTo>
                      <a:pt x="101600" y="39370"/>
                      <a:pt x="93980" y="48260"/>
                      <a:pt x="87630" y="50800"/>
                    </a:cubicBezTo>
                    <a:cubicBezTo>
                      <a:pt x="80010" y="52070"/>
                      <a:pt x="63500" y="46990"/>
                      <a:pt x="58420" y="40640"/>
                    </a:cubicBezTo>
                    <a:cubicBezTo>
                      <a:pt x="53340" y="35560"/>
                      <a:pt x="52070" y="24130"/>
                      <a:pt x="54610" y="17780"/>
                    </a:cubicBezTo>
                    <a:cubicBezTo>
                      <a:pt x="58420" y="10160"/>
                      <a:pt x="73660" y="0"/>
                      <a:pt x="81280" y="1270"/>
                    </a:cubicBezTo>
                    <a:cubicBezTo>
                      <a:pt x="88900" y="2540"/>
                      <a:pt x="101600" y="17780"/>
                      <a:pt x="104140" y="30480"/>
                    </a:cubicBezTo>
                    <a:cubicBezTo>
                      <a:pt x="106680" y="46990"/>
                      <a:pt x="86360" y="67310"/>
                      <a:pt x="80010" y="93980"/>
                    </a:cubicBezTo>
                    <a:cubicBezTo>
                      <a:pt x="69850" y="130810"/>
                      <a:pt x="62230" y="176530"/>
                      <a:pt x="57150" y="234950"/>
                    </a:cubicBezTo>
                    <a:cubicBezTo>
                      <a:pt x="50800" y="331470"/>
                      <a:pt x="54610" y="520700"/>
                      <a:pt x="62230" y="613410"/>
                    </a:cubicBezTo>
                    <a:cubicBezTo>
                      <a:pt x="66040" y="668020"/>
                      <a:pt x="69850" y="695960"/>
                      <a:pt x="82550" y="742950"/>
                    </a:cubicBezTo>
                    <a:cubicBezTo>
                      <a:pt x="99060" y="802640"/>
                      <a:pt x="129540" y="883920"/>
                      <a:pt x="160020" y="943610"/>
                    </a:cubicBezTo>
                    <a:cubicBezTo>
                      <a:pt x="186690" y="994410"/>
                      <a:pt x="213360" y="1033780"/>
                      <a:pt x="248920" y="1080770"/>
                    </a:cubicBezTo>
                    <a:cubicBezTo>
                      <a:pt x="289560" y="1134110"/>
                      <a:pt x="349250" y="1198880"/>
                      <a:pt x="396240" y="1243330"/>
                    </a:cubicBezTo>
                    <a:cubicBezTo>
                      <a:pt x="434340" y="1277620"/>
                      <a:pt x="468630" y="1305560"/>
                      <a:pt x="502920" y="1329690"/>
                    </a:cubicBezTo>
                    <a:cubicBezTo>
                      <a:pt x="534670" y="1350010"/>
                      <a:pt x="561340" y="1371600"/>
                      <a:pt x="594360" y="1381760"/>
                    </a:cubicBezTo>
                    <a:cubicBezTo>
                      <a:pt x="628650" y="1390650"/>
                      <a:pt x="687070" y="1372870"/>
                      <a:pt x="706120" y="1384300"/>
                    </a:cubicBezTo>
                    <a:cubicBezTo>
                      <a:pt x="715010" y="1389380"/>
                      <a:pt x="720090" y="1402080"/>
                      <a:pt x="718820" y="1409700"/>
                    </a:cubicBezTo>
                    <a:cubicBezTo>
                      <a:pt x="717550" y="1417320"/>
                      <a:pt x="694690" y="1431290"/>
                      <a:pt x="694690" y="1431290"/>
                    </a:cubicBezTo>
                  </a:path>
                </a:pathLst>
              </a:custGeom>
              <a:solidFill>
                <a:srgbClr val="E67660"/>
              </a:solidFill>
              <a:ln cap="sq">
                <a:noFill/>
                <a:prstDash val="solid"/>
                <a:miter/>
              </a:ln>
            </p:spPr>
          </p:sp>
        </p:grpSp>
        <p:grpSp>
          <p:nvGrpSpPr>
            <p:cNvPr id="17" name="Group 17"/>
            <p:cNvGrpSpPr/>
            <p:nvPr/>
          </p:nvGrpSpPr>
          <p:grpSpPr>
            <a:xfrm>
              <a:off x="0" y="387299"/>
              <a:ext cx="303959" cy="208737"/>
              <a:chOff x="0" y="0"/>
              <a:chExt cx="822960" cy="565150"/>
            </a:xfrm>
          </p:grpSpPr>
          <p:sp>
            <p:nvSpPr>
              <p:cNvPr id="18" name="Freeform 18"/>
              <p:cNvSpPr/>
              <p:nvPr/>
            </p:nvSpPr>
            <p:spPr>
              <a:xfrm>
                <a:off x="49530" y="49530"/>
                <a:ext cx="723900" cy="471170"/>
              </a:xfrm>
              <a:custGeom>
                <a:avLst/>
                <a:gdLst/>
                <a:ahLst/>
                <a:cxnLst/>
                <a:rect l="l" t="t" r="r" b="b"/>
                <a:pathLst>
                  <a:path w="723900" h="471170">
                    <a:moveTo>
                      <a:pt x="20320" y="356870"/>
                    </a:moveTo>
                    <a:cubicBezTo>
                      <a:pt x="208280" y="250190"/>
                      <a:pt x="242570" y="213360"/>
                      <a:pt x="280670" y="171450"/>
                    </a:cubicBezTo>
                    <a:cubicBezTo>
                      <a:pt x="325120" y="123190"/>
                      <a:pt x="388620" y="20320"/>
                      <a:pt x="414020" y="5080"/>
                    </a:cubicBezTo>
                    <a:cubicBezTo>
                      <a:pt x="421640" y="1270"/>
                      <a:pt x="425450" y="0"/>
                      <a:pt x="431800" y="1270"/>
                    </a:cubicBezTo>
                    <a:cubicBezTo>
                      <a:pt x="439420" y="3810"/>
                      <a:pt x="450850" y="13970"/>
                      <a:pt x="452120" y="21590"/>
                    </a:cubicBezTo>
                    <a:cubicBezTo>
                      <a:pt x="453390" y="29210"/>
                      <a:pt x="441960" y="48260"/>
                      <a:pt x="440690" y="48260"/>
                    </a:cubicBezTo>
                    <a:cubicBezTo>
                      <a:pt x="440690" y="48260"/>
                      <a:pt x="448310" y="16510"/>
                      <a:pt x="450850" y="16510"/>
                    </a:cubicBezTo>
                    <a:cubicBezTo>
                      <a:pt x="457200" y="17780"/>
                      <a:pt x="453390" y="140970"/>
                      <a:pt x="463550" y="191770"/>
                    </a:cubicBezTo>
                    <a:cubicBezTo>
                      <a:pt x="471170" y="232410"/>
                      <a:pt x="481330" y="271780"/>
                      <a:pt x="497840" y="300990"/>
                    </a:cubicBezTo>
                    <a:cubicBezTo>
                      <a:pt x="511810" y="323850"/>
                      <a:pt x="530860" y="340360"/>
                      <a:pt x="551180" y="356870"/>
                    </a:cubicBezTo>
                    <a:cubicBezTo>
                      <a:pt x="571500" y="372110"/>
                      <a:pt x="594360" y="386080"/>
                      <a:pt x="621030" y="397510"/>
                    </a:cubicBezTo>
                    <a:cubicBezTo>
                      <a:pt x="648970" y="408940"/>
                      <a:pt x="702310" y="407670"/>
                      <a:pt x="715010" y="421640"/>
                    </a:cubicBezTo>
                    <a:cubicBezTo>
                      <a:pt x="722630" y="429260"/>
                      <a:pt x="723900" y="443230"/>
                      <a:pt x="720090" y="449580"/>
                    </a:cubicBezTo>
                    <a:cubicBezTo>
                      <a:pt x="716280" y="457200"/>
                      <a:pt x="698500" y="466090"/>
                      <a:pt x="689610" y="463550"/>
                    </a:cubicBezTo>
                    <a:cubicBezTo>
                      <a:pt x="681990" y="462280"/>
                      <a:pt x="673100" y="447040"/>
                      <a:pt x="671830" y="439420"/>
                    </a:cubicBezTo>
                    <a:cubicBezTo>
                      <a:pt x="670560" y="434340"/>
                      <a:pt x="673100" y="427990"/>
                      <a:pt x="676910" y="424180"/>
                    </a:cubicBezTo>
                    <a:cubicBezTo>
                      <a:pt x="683260" y="419100"/>
                      <a:pt x="706120" y="415290"/>
                      <a:pt x="713740" y="420370"/>
                    </a:cubicBezTo>
                    <a:cubicBezTo>
                      <a:pt x="720090" y="422910"/>
                      <a:pt x="722630" y="434340"/>
                      <a:pt x="722630" y="441960"/>
                    </a:cubicBezTo>
                    <a:cubicBezTo>
                      <a:pt x="721360" y="448310"/>
                      <a:pt x="715010" y="458470"/>
                      <a:pt x="709930" y="462280"/>
                    </a:cubicBezTo>
                    <a:cubicBezTo>
                      <a:pt x="703580" y="464820"/>
                      <a:pt x="692150" y="466090"/>
                      <a:pt x="685800" y="462280"/>
                    </a:cubicBezTo>
                    <a:cubicBezTo>
                      <a:pt x="678180" y="457200"/>
                      <a:pt x="671830" y="441960"/>
                      <a:pt x="671830" y="434340"/>
                    </a:cubicBezTo>
                    <a:cubicBezTo>
                      <a:pt x="673100" y="426720"/>
                      <a:pt x="680720" y="417830"/>
                      <a:pt x="687070" y="416560"/>
                    </a:cubicBezTo>
                    <a:cubicBezTo>
                      <a:pt x="694690" y="412750"/>
                      <a:pt x="708660" y="416560"/>
                      <a:pt x="715010" y="421640"/>
                    </a:cubicBezTo>
                    <a:cubicBezTo>
                      <a:pt x="720090" y="425450"/>
                      <a:pt x="723900" y="436880"/>
                      <a:pt x="722630" y="443230"/>
                    </a:cubicBezTo>
                    <a:cubicBezTo>
                      <a:pt x="720090" y="450850"/>
                      <a:pt x="712470" y="461010"/>
                      <a:pt x="702310" y="464820"/>
                    </a:cubicBezTo>
                    <a:cubicBezTo>
                      <a:pt x="680720" y="471170"/>
                      <a:pt x="627380" y="453390"/>
                      <a:pt x="595630" y="440690"/>
                    </a:cubicBezTo>
                    <a:cubicBezTo>
                      <a:pt x="566420" y="429260"/>
                      <a:pt x="542290" y="414020"/>
                      <a:pt x="519430" y="396240"/>
                    </a:cubicBezTo>
                    <a:cubicBezTo>
                      <a:pt x="495300" y="375920"/>
                      <a:pt x="469900" y="350520"/>
                      <a:pt x="453390" y="325120"/>
                    </a:cubicBezTo>
                    <a:cubicBezTo>
                      <a:pt x="439420" y="302260"/>
                      <a:pt x="431800" y="280670"/>
                      <a:pt x="424180" y="254000"/>
                    </a:cubicBezTo>
                    <a:cubicBezTo>
                      <a:pt x="415290" y="220980"/>
                      <a:pt x="410210" y="177800"/>
                      <a:pt x="406400" y="142240"/>
                    </a:cubicBezTo>
                    <a:cubicBezTo>
                      <a:pt x="403860" y="106680"/>
                      <a:pt x="401320" y="62230"/>
                      <a:pt x="405130" y="38100"/>
                    </a:cubicBezTo>
                    <a:cubicBezTo>
                      <a:pt x="406400" y="24130"/>
                      <a:pt x="407670" y="10160"/>
                      <a:pt x="414020" y="5080"/>
                    </a:cubicBezTo>
                    <a:cubicBezTo>
                      <a:pt x="417830" y="1270"/>
                      <a:pt x="426720" y="0"/>
                      <a:pt x="431800" y="1270"/>
                    </a:cubicBezTo>
                    <a:cubicBezTo>
                      <a:pt x="439420" y="5080"/>
                      <a:pt x="452120" y="17780"/>
                      <a:pt x="453390" y="27940"/>
                    </a:cubicBezTo>
                    <a:cubicBezTo>
                      <a:pt x="453390" y="43180"/>
                      <a:pt x="435610" y="60960"/>
                      <a:pt x="421640" y="82550"/>
                    </a:cubicBezTo>
                    <a:cubicBezTo>
                      <a:pt x="397510" y="115570"/>
                      <a:pt x="354330" y="167640"/>
                      <a:pt x="316230" y="208280"/>
                    </a:cubicBezTo>
                    <a:cubicBezTo>
                      <a:pt x="278130" y="247650"/>
                      <a:pt x="233680" y="290830"/>
                      <a:pt x="194310" y="322580"/>
                    </a:cubicBezTo>
                    <a:cubicBezTo>
                      <a:pt x="160020" y="347980"/>
                      <a:pt x="124460" y="369570"/>
                      <a:pt x="95250" y="384810"/>
                    </a:cubicBezTo>
                    <a:cubicBezTo>
                      <a:pt x="72390" y="394970"/>
                      <a:pt x="49530" y="407670"/>
                      <a:pt x="33020" y="405130"/>
                    </a:cubicBezTo>
                    <a:cubicBezTo>
                      <a:pt x="20320" y="403860"/>
                      <a:pt x="3810" y="392430"/>
                      <a:pt x="1270" y="384810"/>
                    </a:cubicBezTo>
                    <a:cubicBezTo>
                      <a:pt x="0" y="375920"/>
                      <a:pt x="20320" y="356870"/>
                      <a:pt x="20320" y="356870"/>
                    </a:cubicBezTo>
                  </a:path>
                </a:pathLst>
              </a:custGeom>
              <a:solidFill>
                <a:srgbClr val="E67660"/>
              </a:solidFill>
              <a:ln cap="sq">
                <a:noFill/>
                <a:prstDash val="solid"/>
                <a:miter/>
              </a:ln>
            </p:spPr>
          </p:sp>
        </p:grpSp>
      </p:grpSp>
      <p:grpSp>
        <p:nvGrpSpPr>
          <p:cNvPr id="19" name="Group 19"/>
          <p:cNvGrpSpPr/>
          <p:nvPr/>
        </p:nvGrpSpPr>
        <p:grpSpPr>
          <a:xfrm>
            <a:off x="4879354" y="8630767"/>
            <a:ext cx="213897" cy="135445"/>
            <a:chOff x="0" y="0"/>
            <a:chExt cx="772160" cy="488950"/>
          </a:xfrm>
        </p:grpSpPr>
        <p:sp>
          <p:nvSpPr>
            <p:cNvPr id="20" name="Freeform 20"/>
            <p:cNvSpPr/>
            <p:nvPr/>
          </p:nvSpPr>
          <p:spPr>
            <a:xfrm>
              <a:off x="50800" y="49530"/>
              <a:ext cx="673100" cy="403860"/>
            </a:xfrm>
            <a:custGeom>
              <a:avLst/>
              <a:gdLst/>
              <a:ahLst/>
              <a:cxnLst/>
              <a:rect l="l" t="t" r="r" b="b"/>
              <a:pathLst>
                <a:path w="673100" h="403860">
                  <a:moveTo>
                    <a:pt x="19050" y="284480"/>
                  </a:moveTo>
                  <a:cubicBezTo>
                    <a:pt x="194310" y="254000"/>
                    <a:pt x="240030" y="255270"/>
                    <a:pt x="302260" y="262890"/>
                  </a:cubicBezTo>
                  <a:cubicBezTo>
                    <a:pt x="396240" y="273050"/>
                    <a:pt x="617220" y="299720"/>
                    <a:pt x="656590" y="334010"/>
                  </a:cubicBezTo>
                  <a:cubicBezTo>
                    <a:pt x="670560" y="346710"/>
                    <a:pt x="673100" y="365760"/>
                    <a:pt x="669290" y="374650"/>
                  </a:cubicBezTo>
                  <a:cubicBezTo>
                    <a:pt x="666750" y="382270"/>
                    <a:pt x="657860" y="386080"/>
                    <a:pt x="645160" y="387350"/>
                  </a:cubicBezTo>
                  <a:cubicBezTo>
                    <a:pt x="614680" y="389890"/>
                    <a:pt x="518160" y="356870"/>
                    <a:pt x="476250" y="337820"/>
                  </a:cubicBezTo>
                  <a:cubicBezTo>
                    <a:pt x="447040" y="323850"/>
                    <a:pt x="426720" y="311150"/>
                    <a:pt x="406400" y="294640"/>
                  </a:cubicBezTo>
                  <a:cubicBezTo>
                    <a:pt x="387350" y="278130"/>
                    <a:pt x="369570" y="257810"/>
                    <a:pt x="356870" y="237490"/>
                  </a:cubicBezTo>
                  <a:cubicBezTo>
                    <a:pt x="345440" y="217170"/>
                    <a:pt x="339090" y="194310"/>
                    <a:pt x="334010" y="172720"/>
                  </a:cubicBezTo>
                  <a:cubicBezTo>
                    <a:pt x="330200" y="152400"/>
                    <a:pt x="330200" y="133350"/>
                    <a:pt x="332740" y="110490"/>
                  </a:cubicBezTo>
                  <a:cubicBezTo>
                    <a:pt x="336550" y="81280"/>
                    <a:pt x="347980" y="29210"/>
                    <a:pt x="360680" y="13970"/>
                  </a:cubicBezTo>
                  <a:cubicBezTo>
                    <a:pt x="368300" y="5080"/>
                    <a:pt x="379730" y="0"/>
                    <a:pt x="387350" y="1270"/>
                  </a:cubicBezTo>
                  <a:cubicBezTo>
                    <a:pt x="394970" y="2540"/>
                    <a:pt x="403860" y="10160"/>
                    <a:pt x="407670" y="21590"/>
                  </a:cubicBezTo>
                  <a:cubicBezTo>
                    <a:pt x="419100" y="46990"/>
                    <a:pt x="416560" y="146050"/>
                    <a:pt x="403860" y="173990"/>
                  </a:cubicBezTo>
                  <a:cubicBezTo>
                    <a:pt x="398780" y="186690"/>
                    <a:pt x="387350" y="196850"/>
                    <a:pt x="379730" y="196850"/>
                  </a:cubicBezTo>
                  <a:cubicBezTo>
                    <a:pt x="370840" y="196850"/>
                    <a:pt x="359410" y="187960"/>
                    <a:pt x="353060" y="175260"/>
                  </a:cubicBezTo>
                  <a:cubicBezTo>
                    <a:pt x="341630" y="151130"/>
                    <a:pt x="342900" y="63500"/>
                    <a:pt x="353060" y="43180"/>
                  </a:cubicBezTo>
                  <a:cubicBezTo>
                    <a:pt x="356870" y="33020"/>
                    <a:pt x="364490" y="27940"/>
                    <a:pt x="370840" y="27940"/>
                  </a:cubicBezTo>
                  <a:cubicBezTo>
                    <a:pt x="378460" y="26670"/>
                    <a:pt x="391160" y="30480"/>
                    <a:pt x="397510" y="38100"/>
                  </a:cubicBezTo>
                  <a:cubicBezTo>
                    <a:pt x="410210" y="54610"/>
                    <a:pt x="403860" y="101600"/>
                    <a:pt x="411480" y="137160"/>
                  </a:cubicBezTo>
                  <a:cubicBezTo>
                    <a:pt x="421640" y="180340"/>
                    <a:pt x="455930" y="252730"/>
                    <a:pt x="455930" y="280670"/>
                  </a:cubicBezTo>
                  <a:cubicBezTo>
                    <a:pt x="455930" y="290830"/>
                    <a:pt x="453390" y="298450"/>
                    <a:pt x="448310" y="302260"/>
                  </a:cubicBezTo>
                  <a:cubicBezTo>
                    <a:pt x="443230" y="307340"/>
                    <a:pt x="433070" y="311150"/>
                    <a:pt x="426720" y="309880"/>
                  </a:cubicBezTo>
                  <a:cubicBezTo>
                    <a:pt x="419100" y="308610"/>
                    <a:pt x="412750" y="303530"/>
                    <a:pt x="407670" y="294640"/>
                  </a:cubicBezTo>
                  <a:cubicBezTo>
                    <a:pt x="394970" y="274320"/>
                    <a:pt x="372110" y="179070"/>
                    <a:pt x="383540" y="168910"/>
                  </a:cubicBezTo>
                  <a:cubicBezTo>
                    <a:pt x="389890" y="162560"/>
                    <a:pt x="415290" y="172720"/>
                    <a:pt x="417830" y="179070"/>
                  </a:cubicBezTo>
                  <a:cubicBezTo>
                    <a:pt x="420370" y="185420"/>
                    <a:pt x="410210" y="196850"/>
                    <a:pt x="402590" y="205740"/>
                  </a:cubicBezTo>
                  <a:cubicBezTo>
                    <a:pt x="391160" y="217170"/>
                    <a:pt x="373380" y="228600"/>
                    <a:pt x="347980" y="238760"/>
                  </a:cubicBezTo>
                  <a:cubicBezTo>
                    <a:pt x="302260" y="256540"/>
                    <a:pt x="175260" y="284480"/>
                    <a:pt x="138430" y="279400"/>
                  </a:cubicBezTo>
                  <a:cubicBezTo>
                    <a:pt x="125730" y="278130"/>
                    <a:pt x="116840" y="274320"/>
                    <a:pt x="113030" y="266700"/>
                  </a:cubicBezTo>
                  <a:cubicBezTo>
                    <a:pt x="109220" y="259080"/>
                    <a:pt x="113030" y="245110"/>
                    <a:pt x="120650" y="233680"/>
                  </a:cubicBezTo>
                  <a:cubicBezTo>
                    <a:pt x="138430" y="208280"/>
                    <a:pt x="228600" y="139700"/>
                    <a:pt x="252730" y="143510"/>
                  </a:cubicBezTo>
                  <a:cubicBezTo>
                    <a:pt x="262890" y="144780"/>
                    <a:pt x="271780" y="161290"/>
                    <a:pt x="273050" y="170180"/>
                  </a:cubicBezTo>
                  <a:cubicBezTo>
                    <a:pt x="273050" y="177800"/>
                    <a:pt x="267970" y="184150"/>
                    <a:pt x="261620" y="194310"/>
                  </a:cubicBezTo>
                  <a:cubicBezTo>
                    <a:pt x="246380" y="215900"/>
                    <a:pt x="195580" y="281940"/>
                    <a:pt x="170180" y="292100"/>
                  </a:cubicBezTo>
                  <a:cubicBezTo>
                    <a:pt x="158750" y="297180"/>
                    <a:pt x="143510" y="295910"/>
                    <a:pt x="137160" y="289560"/>
                  </a:cubicBezTo>
                  <a:cubicBezTo>
                    <a:pt x="130810" y="284480"/>
                    <a:pt x="129540" y="270510"/>
                    <a:pt x="134620" y="256540"/>
                  </a:cubicBezTo>
                  <a:cubicBezTo>
                    <a:pt x="151130" y="215900"/>
                    <a:pt x="313690" y="68580"/>
                    <a:pt x="346710" y="66040"/>
                  </a:cubicBezTo>
                  <a:cubicBezTo>
                    <a:pt x="356870" y="66040"/>
                    <a:pt x="363220" y="73660"/>
                    <a:pt x="365760" y="80010"/>
                  </a:cubicBezTo>
                  <a:cubicBezTo>
                    <a:pt x="369570" y="86360"/>
                    <a:pt x="368300" y="92710"/>
                    <a:pt x="365760" y="102870"/>
                  </a:cubicBezTo>
                  <a:cubicBezTo>
                    <a:pt x="359410" y="128270"/>
                    <a:pt x="322580" y="220980"/>
                    <a:pt x="303530" y="226060"/>
                  </a:cubicBezTo>
                  <a:cubicBezTo>
                    <a:pt x="295910" y="228600"/>
                    <a:pt x="283210" y="220980"/>
                    <a:pt x="279400" y="212090"/>
                  </a:cubicBezTo>
                  <a:cubicBezTo>
                    <a:pt x="273050" y="194310"/>
                    <a:pt x="295910" y="121920"/>
                    <a:pt x="312420" y="104140"/>
                  </a:cubicBezTo>
                  <a:cubicBezTo>
                    <a:pt x="322580" y="93980"/>
                    <a:pt x="340360" y="88900"/>
                    <a:pt x="349250" y="91440"/>
                  </a:cubicBezTo>
                  <a:cubicBezTo>
                    <a:pt x="355600" y="93980"/>
                    <a:pt x="359410" y="101600"/>
                    <a:pt x="361950" y="111760"/>
                  </a:cubicBezTo>
                  <a:cubicBezTo>
                    <a:pt x="368300" y="138430"/>
                    <a:pt x="370840" y="240030"/>
                    <a:pt x="355600" y="262890"/>
                  </a:cubicBezTo>
                  <a:cubicBezTo>
                    <a:pt x="349250" y="273050"/>
                    <a:pt x="334010" y="279400"/>
                    <a:pt x="328930" y="276860"/>
                  </a:cubicBezTo>
                  <a:cubicBezTo>
                    <a:pt x="318770" y="269240"/>
                    <a:pt x="323850" y="181610"/>
                    <a:pt x="337820" y="161290"/>
                  </a:cubicBezTo>
                  <a:cubicBezTo>
                    <a:pt x="345440" y="149860"/>
                    <a:pt x="363220" y="142240"/>
                    <a:pt x="370840" y="143510"/>
                  </a:cubicBezTo>
                  <a:cubicBezTo>
                    <a:pt x="378460" y="146050"/>
                    <a:pt x="384810" y="156210"/>
                    <a:pt x="387350" y="167640"/>
                  </a:cubicBezTo>
                  <a:cubicBezTo>
                    <a:pt x="392430" y="191770"/>
                    <a:pt x="375920" y="280670"/>
                    <a:pt x="363220" y="285750"/>
                  </a:cubicBezTo>
                  <a:cubicBezTo>
                    <a:pt x="356870" y="288290"/>
                    <a:pt x="345440" y="278130"/>
                    <a:pt x="341630" y="271780"/>
                  </a:cubicBezTo>
                  <a:cubicBezTo>
                    <a:pt x="336550" y="262890"/>
                    <a:pt x="342900" y="241300"/>
                    <a:pt x="337820" y="237490"/>
                  </a:cubicBezTo>
                  <a:cubicBezTo>
                    <a:pt x="332740" y="234950"/>
                    <a:pt x="317500" y="243840"/>
                    <a:pt x="311150" y="250190"/>
                  </a:cubicBezTo>
                  <a:cubicBezTo>
                    <a:pt x="306070" y="257810"/>
                    <a:pt x="299720" y="274320"/>
                    <a:pt x="303530" y="278130"/>
                  </a:cubicBezTo>
                  <a:cubicBezTo>
                    <a:pt x="306070" y="281940"/>
                    <a:pt x="321310" y="276860"/>
                    <a:pt x="330200" y="271780"/>
                  </a:cubicBezTo>
                  <a:cubicBezTo>
                    <a:pt x="341630" y="264160"/>
                    <a:pt x="350520" y="233680"/>
                    <a:pt x="361950" y="228600"/>
                  </a:cubicBezTo>
                  <a:cubicBezTo>
                    <a:pt x="369570" y="226060"/>
                    <a:pt x="381000" y="227330"/>
                    <a:pt x="386080" y="232410"/>
                  </a:cubicBezTo>
                  <a:cubicBezTo>
                    <a:pt x="392430" y="237490"/>
                    <a:pt x="396240" y="254000"/>
                    <a:pt x="394970" y="261620"/>
                  </a:cubicBezTo>
                  <a:cubicBezTo>
                    <a:pt x="392430" y="269240"/>
                    <a:pt x="383540" y="276860"/>
                    <a:pt x="375920" y="278130"/>
                  </a:cubicBezTo>
                  <a:cubicBezTo>
                    <a:pt x="368300" y="278130"/>
                    <a:pt x="353060" y="271780"/>
                    <a:pt x="347980" y="264160"/>
                  </a:cubicBezTo>
                  <a:cubicBezTo>
                    <a:pt x="344170" y="259080"/>
                    <a:pt x="345440" y="247650"/>
                    <a:pt x="347980" y="241300"/>
                  </a:cubicBezTo>
                  <a:cubicBezTo>
                    <a:pt x="351790" y="234950"/>
                    <a:pt x="360680" y="228600"/>
                    <a:pt x="368300" y="227330"/>
                  </a:cubicBezTo>
                  <a:cubicBezTo>
                    <a:pt x="374650" y="227330"/>
                    <a:pt x="386080" y="229870"/>
                    <a:pt x="389890" y="236220"/>
                  </a:cubicBezTo>
                  <a:cubicBezTo>
                    <a:pt x="394970" y="242570"/>
                    <a:pt x="397510" y="259080"/>
                    <a:pt x="392430" y="266700"/>
                  </a:cubicBezTo>
                  <a:cubicBezTo>
                    <a:pt x="383540" y="279400"/>
                    <a:pt x="341630" y="292100"/>
                    <a:pt x="322580" y="292100"/>
                  </a:cubicBezTo>
                  <a:cubicBezTo>
                    <a:pt x="309880" y="292100"/>
                    <a:pt x="297180" y="288290"/>
                    <a:pt x="288290" y="280670"/>
                  </a:cubicBezTo>
                  <a:cubicBezTo>
                    <a:pt x="280670" y="274320"/>
                    <a:pt x="273050" y="260350"/>
                    <a:pt x="271780" y="250190"/>
                  </a:cubicBezTo>
                  <a:cubicBezTo>
                    <a:pt x="270510" y="241300"/>
                    <a:pt x="274320" y="231140"/>
                    <a:pt x="278130" y="222250"/>
                  </a:cubicBezTo>
                  <a:cubicBezTo>
                    <a:pt x="281940" y="213360"/>
                    <a:pt x="289560" y="204470"/>
                    <a:pt x="298450" y="199390"/>
                  </a:cubicBezTo>
                  <a:cubicBezTo>
                    <a:pt x="308610" y="194310"/>
                    <a:pt x="325120" y="190500"/>
                    <a:pt x="337820" y="193040"/>
                  </a:cubicBezTo>
                  <a:cubicBezTo>
                    <a:pt x="354330" y="195580"/>
                    <a:pt x="379730" y="208280"/>
                    <a:pt x="388620" y="219710"/>
                  </a:cubicBezTo>
                  <a:cubicBezTo>
                    <a:pt x="393700" y="227330"/>
                    <a:pt x="393700" y="237490"/>
                    <a:pt x="392430" y="247650"/>
                  </a:cubicBezTo>
                  <a:cubicBezTo>
                    <a:pt x="389890" y="265430"/>
                    <a:pt x="374650" y="298450"/>
                    <a:pt x="360680" y="311150"/>
                  </a:cubicBezTo>
                  <a:cubicBezTo>
                    <a:pt x="351790" y="321310"/>
                    <a:pt x="340360" y="326390"/>
                    <a:pt x="328930" y="330200"/>
                  </a:cubicBezTo>
                  <a:cubicBezTo>
                    <a:pt x="316230" y="332740"/>
                    <a:pt x="300990" y="332740"/>
                    <a:pt x="288290" y="330200"/>
                  </a:cubicBezTo>
                  <a:cubicBezTo>
                    <a:pt x="276860" y="326390"/>
                    <a:pt x="264160" y="318770"/>
                    <a:pt x="257810" y="311150"/>
                  </a:cubicBezTo>
                  <a:cubicBezTo>
                    <a:pt x="252730" y="303530"/>
                    <a:pt x="251460" y="294640"/>
                    <a:pt x="251460" y="283210"/>
                  </a:cubicBezTo>
                  <a:cubicBezTo>
                    <a:pt x="252730" y="266700"/>
                    <a:pt x="261620" y="237490"/>
                    <a:pt x="269240" y="222250"/>
                  </a:cubicBezTo>
                  <a:cubicBezTo>
                    <a:pt x="275590" y="210820"/>
                    <a:pt x="281940" y="200660"/>
                    <a:pt x="290830" y="194310"/>
                  </a:cubicBezTo>
                  <a:cubicBezTo>
                    <a:pt x="302260" y="186690"/>
                    <a:pt x="317500" y="179070"/>
                    <a:pt x="330200" y="180340"/>
                  </a:cubicBezTo>
                  <a:cubicBezTo>
                    <a:pt x="346710" y="182880"/>
                    <a:pt x="373380" y="199390"/>
                    <a:pt x="382270" y="215900"/>
                  </a:cubicBezTo>
                  <a:cubicBezTo>
                    <a:pt x="392430" y="233680"/>
                    <a:pt x="389890" y="262890"/>
                    <a:pt x="387350" y="280670"/>
                  </a:cubicBezTo>
                  <a:cubicBezTo>
                    <a:pt x="384810" y="292100"/>
                    <a:pt x="382270" y="303530"/>
                    <a:pt x="374650" y="309880"/>
                  </a:cubicBezTo>
                  <a:cubicBezTo>
                    <a:pt x="367030" y="316230"/>
                    <a:pt x="349250" y="320040"/>
                    <a:pt x="339090" y="317500"/>
                  </a:cubicBezTo>
                  <a:cubicBezTo>
                    <a:pt x="331470" y="314960"/>
                    <a:pt x="322580" y="308610"/>
                    <a:pt x="318770" y="302260"/>
                  </a:cubicBezTo>
                  <a:cubicBezTo>
                    <a:pt x="313690" y="293370"/>
                    <a:pt x="312420" y="281940"/>
                    <a:pt x="313690" y="266700"/>
                  </a:cubicBezTo>
                  <a:cubicBezTo>
                    <a:pt x="313690" y="240030"/>
                    <a:pt x="322580" y="171450"/>
                    <a:pt x="339090" y="154940"/>
                  </a:cubicBezTo>
                  <a:cubicBezTo>
                    <a:pt x="349250" y="146050"/>
                    <a:pt x="368300" y="142240"/>
                    <a:pt x="375920" y="147320"/>
                  </a:cubicBezTo>
                  <a:cubicBezTo>
                    <a:pt x="384810" y="152400"/>
                    <a:pt x="387350" y="170180"/>
                    <a:pt x="388620" y="186690"/>
                  </a:cubicBezTo>
                  <a:cubicBezTo>
                    <a:pt x="388620" y="217170"/>
                    <a:pt x="379730" y="297180"/>
                    <a:pt x="361950" y="314960"/>
                  </a:cubicBezTo>
                  <a:cubicBezTo>
                    <a:pt x="353060" y="323850"/>
                    <a:pt x="336550" y="325120"/>
                    <a:pt x="327660" y="320040"/>
                  </a:cubicBezTo>
                  <a:cubicBezTo>
                    <a:pt x="314960" y="313690"/>
                    <a:pt x="308610" y="287020"/>
                    <a:pt x="304800" y="262890"/>
                  </a:cubicBezTo>
                  <a:cubicBezTo>
                    <a:pt x="298450" y="224790"/>
                    <a:pt x="302260" y="135890"/>
                    <a:pt x="311150" y="110490"/>
                  </a:cubicBezTo>
                  <a:cubicBezTo>
                    <a:pt x="314960" y="100330"/>
                    <a:pt x="318770" y="93980"/>
                    <a:pt x="325120" y="91440"/>
                  </a:cubicBezTo>
                  <a:cubicBezTo>
                    <a:pt x="331470" y="87630"/>
                    <a:pt x="342900" y="87630"/>
                    <a:pt x="349250" y="91440"/>
                  </a:cubicBezTo>
                  <a:cubicBezTo>
                    <a:pt x="355600" y="96520"/>
                    <a:pt x="360680" y="106680"/>
                    <a:pt x="361950" y="118110"/>
                  </a:cubicBezTo>
                  <a:cubicBezTo>
                    <a:pt x="361950" y="140970"/>
                    <a:pt x="335280" y="199390"/>
                    <a:pt x="323850" y="220980"/>
                  </a:cubicBezTo>
                  <a:cubicBezTo>
                    <a:pt x="316230" y="233680"/>
                    <a:pt x="312420" y="241300"/>
                    <a:pt x="303530" y="247650"/>
                  </a:cubicBezTo>
                  <a:cubicBezTo>
                    <a:pt x="295910" y="252730"/>
                    <a:pt x="284480" y="256540"/>
                    <a:pt x="276860" y="256540"/>
                  </a:cubicBezTo>
                  <a:cubicBezTo>
                    <a:pt x="267970" y="255270"/>
                    <a:pt x="257810" y="251460"/>
                    <a:pt x="255270" y="242570"/>
                  </a:cubicBezTo>
                  <a:cubicBezTo>
                    <a:pt x="247650" y="220980"/>
                    <a:pt x="280670" y="139700"/>
                    <a:pt x="300990" y="109220"/>
                  </a:cubicBezTo>
                  <a:cubicBezTo>
                    <a:pt x="313690" y="88900"/>
                    <a:pt x="334010" y="67310"/>
                    <a:pt x="346710" y="66040"/>
                  </a:cubicBezTo>
                  <a:cubicBezTo>
                    <a:pt x="354330" y="66040"/>
                    <a:pt x="363220" y="73660"/>
                    <a:pt x="365760" y="80010"/>
                  </a:cubicBezTo>
                  <a:cubicBezTo>
                    <a:pt x="369570" y="86360"/>
                    <a:pt x="369570" y="92710"/>
                    <a:pt x="365760" y="102870"/>
                  </a:cubicBezTo>
                  <a:cubicBezTo>
                    <a:pt x="353060" y="135890"/>
                    <a:pt x="246380" y="241300"/>
                    <a:pt x="204470" y="271780"/>
                  </a:cubicBezTo>
                  <a:cubicBezTo>
                    <a:pt x="181610" y="287020"/>
                    <a:pt x="160020" y="298450"/>
                    <a:pt x="147320" y="295910"/>
                  </a:cubicBezTo>
                  <a:cubicBezTo>
                    <a:pt x="139700" y="294640"/>
                    <a:pt x="133350" y="287020"/>
                    <a:pt x="130810" y="279400"/>
                  </a:cubicBezTo>
                  <a:cubicBezTo>
                    <a:pt x="128270" y="273050"/>
                    <a:pt x="129540" y="266700"/>
                    <a:pt x="134620" y="256540"/>
                  </a:cubicBezTo>
                  <a:cubicBezTo>
                    <a:pt x="147320" y="232410"/>
                    <a:pt x="215900" y="166370"/>
                    <a:pt x="240030" y="144780"/>
                  </a:cubicBezTo>
                  <a:cubicBezTo>
                    <a:pt x="250190" y="135890"/>
                    <a:pt x="256540" y="129540"/>
                    <a:pt x="265430" y="125730"/>
                  </a:cubicBezTo>
                  <a:cubicBezTo>
                    <a:pt x="274320" y="123190"/>
                    <a:pt x="289560" y="120650"/>
                    <a:pt x="294640" y="127000"/>
                  </a:cubicBezTo>
                  <a:cubicBezTo>
                    <a:pt x="300990" y="133350"/>
                    <a:pt x="299720" y="160020"/>
                    <a:pt x="292100" y="173990"/>
                  </a:cubicBezTo>
                  <a:cubicBezTo>
                    <a:pt x="284480" y="191770"/>
                    <a:pt x="260350" y="204470"/>
                    <a:pt x="238760" y="219710"/>
                  </a:cubicBezTo>
                  <a:cubicBezTo>
                    <a:pt x="213360" y="238760"/>
                    <a:pt x="168910" y="275590"/>
                    <a:pt x="144780" y="278130"/>
                  </a:cubicBezTo>
                  <a:cubicBezTo>
                    <a:pt x="132080" y="279400"/>
                    <a:pt x="116840" y="274320"/>
                    <a:pt x="113030" y="266700"/>
                  </a:cubicBezTo>
                  <a:cubicBezTo>
                    <a:pt x="109220" y="259080"/>
                    <a:pt x="114300" y="240030"/>
                    <a:pt x="125730" y="231140"/>
                  </a:cubicBezTo>
                  <a:cubicBezTo>
                    <a:pt x="152400" y="208280"/>
                    <a:pt x="265430" y="217170"/>
                    <a:pt x="313690" y="196850"/>
                  </a:cubicBezTo>
                  <a:cubicBezTo>
                    <a:pt x="347980" y="182880"/>
                    <a:pt x="370840" y="144780"/>
                    <a:pt x="392430" y="140970"/>
                  </a:cubicBezTo>
                  <a:cubicBezTo>
                    <a:pt x="407670" y="138430"/>
                    <a:pt x="420370" y="140970"/>
                    <a:pt x="430530" y="151130"/>
                  </a:cubicBezTo>
                  <a:cubicBezTo>
                    <a:pt x="448310" y="171450"/>
                    <a:pt x="457200" y="255270"/>
                    <a:pt x="455930" y="280670"/>
                  </a:cubicBezTo>
                  <a:cubicBezTo>
                    <a:pt x="454660" y="290830"/>
                    <a:pt x="453390" y="298450"/>
                    <a:pt x="448310" y="302260"/>
                  </a:cubicBezTo>
                  <a:cubicBezTo>
                    <a:pt x="443230" y="307340"/>
                    <a:pt x="433070" y="311150"/>
                    <a:pt x="426720" y="309880"/>
                  </a:cubicBezTo>
                  <a:cubicBezTo>
                    <a:pt x="419100" y="308610"/>
                    <a:pt x="414020" y="303530"/>
                    <a:pt x="407670" y="294640"/>
                  </a:cubicBezTo>
                  <a:cubicBezTo>
                    <a:pt x="391160" y="270510"/>
                    <a:pt x="367030" y="172720"/>
                    <a:pt x="358140" y="125730"/>
                  </a:cubicBezTo>
                  <a:cubicBezTo>
                    <a:pt x="353060" y="93980"/>
                    <a:pt x="345440" y="58420"/>
                    <a:pt x="353060" y="43180"/>
                  </a:cubicBezTo>
                  <a:cubicBezTo>
                    <a:pt x="358140" y="33020"/>
                    <a:pt x="369570" y="26670"/>
                    <a:pt x="377190" y="26670"/>
                  </a:cubicBezTo>
                  <a:cubicBezTo>
                    <a:pt x="384810" y="26670"/>
                    <a:pt x="392430" y="30480"/>
                    <a:pt x="397510" y="38100"/>
                  </a:cubicBezTo>
                  <a:cubicBezTo>
                    <a:pt x="410210" y="58420"/>
                    <a:pt x="414020" y="156210"/>
                    <a:pt x="402590" y="180340"/>
                  </a:cubicBezTo>
                  <a:cubicBezTo>
                    <a:pt x="397510" y="190500"/>
                    <a:pt x="387350" y="196850"/>
                    <a:pt x="379730" y="196850"/>
                  </a:cubicBezTo>
                  <a:cubicBezTo>
                    <a:pt x="370840" y="196850"/>
                    <a:pt x="359410" y="187960"/>
                    <a:pt x="353060" y="175260"/>
                  </a:cubicBezTo>
                  <a:cubicBezTo>
                    <a:pt x="341630" y="148590"/>
                    <a:pt x="344170" y="44450"/>
                    <a:pt x="359410" y="19050"/>
                  </a:cubicBezTo>
                  <a:cubicBezTo>
                    <a:pt x="365760" y="7620"/>
                    <a:pt x="378460" y="0"/>
                    <a:pt x="387350" y="1270"/>
                  </a:cubicBezTo>
                  <a:cubicBezTo>
                    <a:pt x="394970" y="1270"/>
                    <a:pt x="405130" y="11430"/>
                    <a:pt x="407670" y="21590"/>
                  </a:cubicBezTo>
                  <a:cubicBezTo>
                    <a:pt x="412750" y="39370"/>
                    <a:pt x="387350" y="83820"/>
                    <a:pt x="383540" y="110490"/>
                  </a:cubicBezTo>
                  <a:cubicBezTo>
                    <a:pt x="381000" y="130810"/>
                    <a:pt x="381000" y="147320"/>
                    <a:pt x="384810" y="165100"/>
                  </a:cubicBezTo>
                  <a:cubicBezTo>
                    <a:pt x="388620" y="184150"/>
                    <a:pt x="393700" y="203200"/>
                    <a:pt x="406400" y="220980"/>
                  </a:cubicBezTo>
                  <a:cubicBezTo>
                    <a:pt x="422910" y="243840"/>
                    <a:pt x="450850" y="264160"/>
                    <a:pt x="481330" y="283210"/>
                  </a:cubicBezTo>
                  <a:cubicBezTo>
                    <a:pt x="521970" y="307340"/>
                    <a:pt x="617220" y="322580"/>
                    <a:pt x="633730" y="346710"/>
                  </a:cubicBezTo>
                  <a:cubicBezTo>
                    <a:pt x="641350" y="356870"/>
                    <a:pt x="642620" y="372110"/>
                    <a:pt x="635000" y="379730"/>
                  </a:cubicBezTo>
                  <a:cubicBezTo>
                    <a:pt x="607060" y="403860"/>
                    <a:pt x="353060" y="309880"/>
                    <a:pt x="240030" y="306070"/>
                  </a:cubicBezTo>
                  <a:cubicBezTo>
                    <a:pt x="156210" y="303530"/>
                    <a:pt x="52070" y="345440"/>
                    <a:pt x="19050" y="332740"/>
                  </a:cubicBezTo>
                  <a:cubicBezTo>
                    <a:pt x="7620" y="328930"/>
                    <a:pt x="0" y="318770"/>
                    <a:pt x="0" y="311150"/>
                  </a:cubicBezTo>
                  <a:cubicBezTo>
                    <a:pt x="0" y="303530"/>
                    <a:pt x="19050" y="284480"/>
                    <a:pt x="19050" y="284480"/>
                  </a:cubicBezTo>
                </a:path>
              </a:pathLst>
            </a:custGeom>
            <a:solidFill>
              <a:srgbClr val="E67660"/>
            </a:solidFill>
            <a:ln cap="sq">
              <a:noFill/>
              <a:prstDash val="solid"/>
              <a:miter/>
            </a:ln>
          </p:spPr>
        </p:sp>
      </p:gr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7154051">
            <a:off x="-1894232" y="7492721"/>
            <a:ext cx="4491139" cy="3531158"/>
          </a:xfrm>
          <a:custGeom>
            <a:avLst/>
            <a:gdLst/>
            <a:ahLst/>
            <a:cxnLst/>
            <a:rect l="l" t="t" r="r" b="b"/>
            <a:pathLst>
              <a:path w="4491139" h="3531158">
                <a:moveTo>
                  <a:pt x="0" y="0"/>
                </a:moveTo>
                <a:lnTo>
                  <a:pt x="4491139" y="0"/>
                </a:lnTo>
                <a:lnTo>
                  <a:pt x="4491139" y="3531158"/>
                </a:lnTo>
                <a:lnTo>
                  <a:pt x="0" y="353115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TextBox 3"/>
          <p:cNvSpPr txBox="1"/>
          <p:nvPr/>
        </p:nvSpPr>
        <p:spPr>
          <a:xfrm>
            <a:off x="613222" y="1129258"/>
            <a:ext cx="14946954" cy="1177290"/>
          </a:xfrm>
          <a:prstGeom prst="rect">
            <a:avLst/>
          </a:prstGeom>
        </p:spPr>
        <p:txBody>
          <a:bodyPr lIns="0" tIns="0" rIns="0" bIns="0" rtlCol="0" anchor="t">
            <a:spAutoFit/>
          </a:bodyPr>
          <a:lstStyle/>
          <a:p>
            <a:pPr algn="l">
              <a:lnSpc>
                <a:spcPts val="8729"/>
              </a:lnSpc>
            </a:pPr>
            <a:r>
              <a:rPr lang="en-US" sz="8999" b="1">
                <a:solidFill>
                  <a:srgbClr val="000000"/>
                </a:solidFill>
                <a:latin typeface="DM Sans Bold"/>
                <a:ea typeface="DM Sans Bold"/>
                <a:cs typeface="DM Sans Bold"/>
                <a:sym typeface="DM Sans Bold"/>
              </a:rPr>
              <a:t>Diffferentiation </a:t>
            </a:r>
          </a:p>
        </p:txBody>
      </p:sp>
      <p:sp>
        <p:nvSpPr>
          <p:cNvPr id="4" name="TextBox 4"/>
          <p:cNvSpPr txBox="1"/>
          <p:nvPr/>
        </p:nvSpPr>
        <p:spPr>
          <a:xfrm>
            <a:off x="613222" y="2407231"/>
            <a:ext cx="7059811"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Future improvements </a:t>
            </a:r>
          </a:p>
        </p:txBody>
      </p:sp>
      <p:sp>
        <p:nvSpPr>
          <p:cNvPr id="5" name="Freeform 5"/>
          <p:cNvSpPr/>
          <p:nvPr/>
        </p:nvSpPr>
        <p:spPr>
          <a:xfrm rot="-1656298">
            <a:off x="10400406" y="3530237"/>
            <a:ext cx="6899912" cy="4847188"/>
          </a:xfrm>
          <a:custGeom>
            <a:avLst/>
            <a:gdLst/>
            <a:ahLst/>
            <a:cxnLst/>
            <a:rect l="l" t="t" r="r" b="b"/>
            <a:pathLst>
              <a:path w="6899912" h="4847188">
                <a:moveTo>
                  <a:pt x="0" y="0"/>
                </a:moveTo>
                <a:lnTo>
                  <a:pt x="6899911" y="0"/>
                </a:lnTo>
                <a:lnTo>
                  <a:pt x="6899911" y="4847188"/>
                </a:lnTo>
                <a:lnTo>
                  <a:pt x="0" y="4847188"/>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6" name="TextBox 6"/>
          <p:cNvSpPr txBox="1"/>
          <p:nvPr/>
        </p:nvSpPr>
        <p:spPr>
          <a:xfrm>
            <a:off x="1907064" y="4025980"/>
            <a:ext cx="6858353" cy="538660"/>
          </a:xfrm>
          <a:prstGeom prst="rect">
            <a:avLst/>
          </a:prstGeom>
        </p:spPr>
        <p:txBody>
          <a:bodyPr lIns="0" tIns="0" rIns="0" bIns="0" rtlCol="0" anchor="t">
            <a:spAutoFit/>
          </a:bodyPr>
          <a:lstStyle/>
          <a:p>
            <a:pPr marL="0" lvl="0" indent="0" algn="l">
              <a:lnSpc>
                <a:spcPts val="4600"/>
              </a:lnSpc>
            </a:pPr>
            <a:r>
              <a:rPr lang="en-US" sz="2555" spc="153">
                <a:solidFill>
                  <a:srgbClr val="000000"/>
                </a:solidFill>
                <a:latin typeface="DM Sans"/>
                <a:ea typeface="DM Sans"/>
                <a:cs typeface="DM Sans"/>
                <a:sym typeface="DM Sans"/>
              </a:rPr>
              <a:t>Planning from learning intentions</a:t>
            </a:r>
          </a:p>
        </p:txBody>
      </p:sp>
      <p:sp>
        <p:nvSpPr>
          <p:cNvPr id="7" name="Freeform 7"/>
          <p:cNvSpPr/>
          <p:nvPr/>
        </p:nvSpPr>
        <p:spPr>
          <a:xfrm>
            <a:off x="1028700" y="4178380"/>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1098103">
            <a:off x="13038252" y="-1224380"/>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9" name="Freeform 9"/>
          <p:cNvSpPr/>
          <p:nvPr/>
        </p:nvSpPr>
        <p:spPr>
          <a:xfrm>
            <a:off x="9489224" y="2774800"/>
            <a:ext cx="6445327" cy="5132091"/>
          </a:xfrm>
          <a:custGeom>
            <a:avLst/>
            <a:gdLst/>
            <a:ahLst/>
            <a:cxnLst/>
            <a:rect l="l" t="t" r="r" b="b"/>
            <a:pathLst>
              <a:path w="6445327" h="5132091">
                <a:moveTo>
                  <a:pt x="0" y="0"/>
                </a:moveTo>
                <a:lnTo>
                  <a:pt x="6445327" y="0"/>
                </a:lnTo>
                <a:lnTo>
                  <a:pt x="6445327" y="5132092"/>
                </a:lnTo>
                <a:lnTo>
                  <a:pt x="0" y="5132092"/>
                </a:lnTo>
                <a:lnTo>
                  <a:pt x="0" y="0"/>
                </a:lnTo>
                <a:close/>
              </a:path>
            </a:pathLst>
          </a:custGeom>
          <a:blipFill>
            <a:blip r:embed="rId10"/>
            <a:stretch>
              <a:fillRect/>
            </a:stretch>
          </a:blipFill>
        </p:spPr>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4243515" y="76200"/>
            <a:ext cx="9800971" cy="952500"/>
          </a:xfrm>
          <a:prstGeom prst="rect">
            <a:avLst/>
          </a:prstGeom>
        </p:spPr>
        <p:txBody>
          <a:bodyPr lIns="0" tIns="0" rIns="0" bIns="0" rtlCol="0" anchor="t">
            <a:spAutoFit/>
          </a:bodyPr>
          <a:lstStyle/>
          <a:p>
            <a:pPr marL="0" lvl="0" indent="0" algn="ctr">
              <a:lnSpc>
                <a:spcPts val="8100"/>
              </a:lnSpc>
            </a:pPr>
            <a:r>
              <a:rPr lang="en-US" sz="4500" spc="270">
                <a:solidFill>
                  <a:srgbClr val="000000"/>
                </a:solidFill>
                <a:latin typeface="DM Sans"/>
                <a:ea typeface="DM Sans"/>
                <a:cs typeface="DM Sans"/>
                <a:sym typeface="DM Sans"/>
              </a:rPr>
              <a:t>Planning from learning intentions</a:t>
            </a:r>
          </a:p>
        </p:txBody>
      </p:sp>
      <p:sp>
        <p:nvSpPr>
          <p:cNvPr id="3" name="Freeform 3"/>
          <p:cNvSpPr/>
          <p:nvPr/>
        </p:nvSpPr>
        <p:spPr>
          <a:xfrm>
            <a:off x="2478551" y="0"/>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4" name="Freeform 4"/>
          <p:cNvSpPr/>
          <p:nvPr/>
        </p:nvSpPr>
        <p:spPr>
          <a:xfrm>
            <a:off x="14520735" y="0"/>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grpSp>
        <p:nvGrpSpPr>
          <p:cNvPr id="5" name="Group 5"/>
          <p:cNvGrpSpPr/>
          <p:nvPr/>
        </p:nvGrpSpPr>
        <p:grpSpPr>
          <a:xfrm>
            <a:off x="4243515" y="1263613"/>
            <a:ext cx="9800971" cy="3129317"/>
            <a:chOff x="0" y="0"/>
            <a:chExt cx="13067961" cy="4172423"/>
          </a:xfrm>
        </p:grpSpPr>
        <p:sp>
          <p:nvSpPr>
            <p:cNvPr id="6" name="TextBox 6"/>
            <p:cNvSpPr txBox="1"/>
            <p:nvPr/>
          </p:nvSpPr>
          <p:spPr>
            <a:xfrm>
              <a:off x="0" y="-133350"/>
              <a:ext cx="13067961" cy="3212182"/>
            </a:xfrm>
            <a:prstGeom prst="rect">
              <a:avLst/>
            </a:prstGeom>
          </p:spPr>
          <p:txBody>
            <a:bodyPr lIns="0" tIns="0" rIns="0" bIns="0" rtlCol="0" anchor="t">
              <a:spAutoFit/>
            </a:bodyPr>
            <a:lstStyle/>
            <a:p>
              <a:pPr marL="0" lvl="0" indent="0" algn="ctr">
                <a:lnSpc>
                  <a:spcPts val="3953"/>
                </a:lnSpc>
              </a:pPr>
              <a:r>
                <a:rPr lang="en-US" sz="2196" spc="131">
                  <a:solidFill>
                    <a:srgbClr val="000000"/>
                  </a:solidFill>
                  <a:latin typeface="DM Sans"/>
                  <a:ea typeface="DM Sans"/>
                  <a:cs typeface="DM Sans"/>
                  <a:sym typeface="DM Sans"/>
                </a:rPr>
                <a:t>“Learning should not be activity-led, where teachers start with an activity they think pupils will enjoy and then try to find a way to justify it in terms of learning. Instead, the starting point should be clear purposes and learning expectations, with activities selected accordingly.”</a:t>
              </a:r>
            </a:p>
          </p:txBody>
        </p:sp>
        <p:sp>
          <p:nvSpPr>
            <p:cNvPr id="7" name="TextBox 7"/>
            <p:cNvSpPr txBox="1"/>
            <p:nvPr/>
          </p:nvSpPr>
          <p:spPr>
            <a:xfrm>
              <a:off x="1043588" y="3402166"/>
              <a:ext cx="10980784" cy="770258"/>
            </a:xfrm>
            <a:prstGeom prst="rect">
              <a:avLst/>
            </a:prstGeom>
          </p:spPr>
          <p:txBody>
            <a:bodyPr lIns="0" tIns="0" rIns="0" bIns="0" rtlCol="0" anchor="t">
              <a:spAutoFit/>
            </a:bodyPr>
            <a:lstStyle/>
            <a:p>
              <a:pPr algn="ctr">
                <a:lnSpc>
                  <a:spcPts val="2406"/>
                </a:lnSpc>
              </a:pPr>
              <a:r>
                <a:rPr lang="en-US" sz="1504" spc="90">
                  <a:solidFill>
                    <a:srgbClr val="000000"/>
                  </a:solidFill>
                  <a:latin typeface="DM Sans"/>
                  <a:ea typeface="DM Sans"/>
                  <a:cs typeface="DM Sans"/>
                  <a:sym typeface="DM Sans"/>
                </a:rPr>
                <a:t>Donaldson, 2015, p. 63 – Successful Futures: Independent Review of Cur</a:t>
              </a:r>
              <a:r>
                <a:rPr lang="en-US" sz="1504" u="none" spc="90">
                  <a:solidFill>
                    <a:srgbClr val="000000"/>
                  </a:solidFill>
                  <a:latin typeface="DM Sans"/>
                  <a:ea typeface="DM Sans"/>
                  <a:cs typeface="DM Sans"/>
                  <a:sym typeface="DM Sans"/>
                </a:rPr>
                <a:t>riculum and Assessment Arrangements in Wales</a:t>
              </a:r>
            </a:p>
          </p:txBody>
        </p:sp>
      </p:grpSp>
      <p:grpSp>
        <p:nvGrpSpPr>
          <p:cNvPr id="8" name="Group 8"/>
          <p:cNvGrpSpPr/>
          <p:nvPr/>
        </p:nvGrpSpPr>
        <p:grpSpPr>
          <a:xfrm>
            <a:off x="10027294" y="2994660"/>
            <a:ext cx="7232006" cy="5867395"/>
            <a:chOff x="0" y="0"/>
            <a:chExt cx="9642675" cy="7823194"/>
          </a:xfrm>
        </p:grpSpPr>
        <p:sp>
          <p:nvSpPr>
            <p:cNvPr id="9" name="TextBox 9"/>
            <p:cNvSpPr txBox="1"/>
            <p:nvPr/>
          </p:nvSpPr>
          <p:spPr>
            <a:xfrm>
              <a:off x="0" y="2034422"/>
              <a:ext cx="9642675" cy="5788771"/>
            </a:xfrm>
            <a:prstGeom prst="rect">
              <a:avLst/>
            </a:prstGeom>
          </p:spPr>
          <p:txBody>
            <a:bodyPr lIns="0" tIns="0" rIns="0" bIns="0" rtlCol="0" anchor="t">
              <a:spAutoFit/>
            </a:bodyPr>
            <a:lstStyle/>
            <a:p>
              <a:pPr algn="r">
                <a:lnSpc>
                  <a:spcPts val="3507"/>
                </a:lnSpc>
              </a:pPr>
              <a:r>
                <a:rPr lang="en-US" sz="2192" b="1" spc="131">
                  <a:solidFill>
                    <a:srgbClr val="000000"/>
                  </a:solidFill>
                  <a:latin typeface="DM Sans Bold"/>
                  <a:ea typeface="DM Sans Bold"/>
                  <a:cs typeface="DM Sans Bold"/>
                  <a:sym typeface="DM Sans Bold"/>
                </a:rPr>
                <a:t>Consequences</a:t>
              </a:r>
              <a:r>
                <a:rPr lang="en-US" sz="2192" spc="131">
                  <a:solidFill>
                    <a:srgbClr val="000000"/>
                  </a:solidFill>
                  <a:latin typeface="DM Sans"/>
                  <a:ea typeface="DM Sans"/>
                  <a:cs typeface="DM Sans"/>
                  <a:sym typeface="DM Sans"/>
                </a:rPr>
                <a:t> (Wiliam, 2011. Tomlinson, 2014):</a:t>
              </a:r>
            </a:p>
            <a:p>
              <a:pPr algn="r">
                <a:lnSpc>
                  <a:spcPts val="3507"/>
                </a:lnSpc>
              </a:pPr>
              <a:endParaRPr lang="en-US" sz="2192" spc="131">
                <a:solidFill>
                  <a:srgbClr val="000000"/>
                </a:solidFill>
                <a:latin typeface="DM Sans"/>
                <a:ea typeface="DM Sans"/>
                <a:cs typeface="DM Sans"/>
                <a:sym typeface="DM Sans"/>
              </a:endParaRPr>
            </a:p>
            <a:p>
              <a:pPr algn="r">
                <a:lnSpc>
                  <a:spcPts val="3507"/>
                </a:lnSpc>
              </a:pPr>
              <a:r>
                <a:rPr lang="en-US" sz="2192" spc="131">
                  <a:solidFill>
                    <a:srgbClr val="000000"/>
                  </a:solidFill>
                  <a:latin typeface="DM Sans"/>
                  <a:ea typeface="DM Sans"/>
                  <a:cs typeface="DM Sans"/>
                  <a:sym typeface="DM Sans"/>
                </a:rPr>
                <a:t>Weak progression - no deeper understanding so cannot adapt level of support or challenge</a:t>
              </a:r>
            </a:p>
            <a:p>
              <a:pPr algn="r">
                <a:lnSpc>
                  <a:spcPts val="3507"/>
                </a:lnSpc>
              </a:pPr>
              <a:endParaRPr lang="en-US" sz="2192" spc="131">
                <a:solidFill>
                  <a:srgbClr val="000000"/>
                </a:solidFill>
                <a:latin typeface="DM Sans"/>
                <a:ea typeface="DM Sans"/>
                <a:cs typeface="DM Sans"/>
                <a:sym typeface="DM Sans"/>
              </a:endParaRPr>
            </a:p>
            <a:p>
              <a:pPr algn="r">
                <a:lnSpc>
                  <a:spcPts val="3507"/>
                </a:lnSpc>
              </a:pPr>
              <a:r>
                <a:rPr lang="en-US" sz="2192" spc="131">
                  <a:solidFill>
                    <a:srgbClr val="000000"/>
                  </a:solidFill>
                  <a:latin typeface="DM Sans"/>
                  <a:ea typeface="DM Sans"/>
                  <a:cs typeface="DM Sans"/>
                  <a:sym typeface="DM Sans"/>
                </a:rPr>
                <a:t>Confusion for learners - cannot understanding learning intention if not clear to teacher</a:t>
              </a:r>
            </a:p>
            <a:p>
              <a:pPr algn="r">
                <a:lnSpc>
                  <a:spcPts val="3507"/>
                </a:lnSpc>
              </a:pPr>
              <a:endParaRPr lang="en-US" sz="2192" spc="131">
                <a:solidFill>
                  <a:srgbClr val="000000"/>
                </a:solidFill>
                <a:latin typeface="DM Sans"/>
                <a:ea typeface="DM Sans"/>
                <a:cs typeface="DM Sans"/>
                <a:sym typeface="DM Sans"/>
              </a:endParaRPr>
            </a:p>
            <a:p>
              <a:pPr marL="0" lvl="0" indent="0" algn="r">
                <a:lnSpc>
                  <a:spcPts val="3507"/>
                </a:lnSpc>
              </a:pPr>
              <a:r>
                <a:rPr lang="en-US" sz="2192" spc="131">
                  <a:solidFill>
                    <a:srgbClr val="000000"/>
                  </a:solidFill>
                  <a:latin typeface="DM Sans"/>
                  <a:ea typeface="DM Sans"/>
                  <a:cs typeface="DM Sans"/>
                  <a:sym typeface="DM Sans"/>
                </a:rPr>
                <a:t>Differentiation becomes superficial not purposeful </a:t>
              </a:r>
            </a:p>
          </p:txBody>
        </p:sp>
        <p:grpSp>
          <p:nvGrpSpPr>
            <p:cNvPr id="10" name="Group 10"/>
            <p:cNvGrpSpPr/>
            <p:nvPr/>
          </p:nvGrpSpPr>
          <p:grpSpPr>
            <a:xfrm>
              <a:off x="3945455" y="0"/>
              <a:ext cx="2207260" cy="1760220"/>
              <a:chOff x="0" y="0"/>
              <a:chExt cx="2207260" cy="1760220"/>
            </a:xfrm>
          </p:grpSpPr>
          <p:sp>
            <p:nvSpPr>
              <p:cNvPr id="11" name="Freeform 11"/>
              <p:cNvSpPr/>
              <p:nvPr/>
            </p:nvSpPr>
            <p:spPr>
              <a:xfrm>
                <a:off x="49530" y="48260"/>
                <a:ext cx="2117090" cy="1662430"/>
              </a:xfrm>
              <a:custGeom>
                <a:avLst/>
                <a:gdLst/>
                <a:ahLst/>
                <a:cxnLst/>
                <a:rect l="l" t="t" r="r" b="b"/>
                <a:pathLst>
                  <a:path w="2117090" h="1662430">
                    <a:moveTo>
                      <a:pt x="21590" y="53340"/>
                    </a:moveTo>
                    <a:cubicBezTo>
                      <a:pt x="237490" y="10160"/>
                      <a:pt x="334010" y="10160"/>
                      <a:pt x="405130" y="7620"/>
                    </a:cubicBezTo>
                    <a:cubicBezTo>
                      <a:pt x="462280" y="5080"/>
                      <a:pt x="510540" y="0"/>
                      <a:pt x="560070" y="2540"/>
                    </a:cubicBezTo>
                    <a:cubicBezTo>
                      <a:pt x="608330" y="3810"/>
                      <a:pt x="646430" y="5080"/>
                      <a:pt x="698500" y="19050"/>
                    </a:cubicBezTo>
                    <a:cubicBezTo>
                      <a:pt x="773430" y="36830"/>
                      <a:pt x="890270" y="85090"/>
                      <a:pt x="961390" y="120650"/>
                    </a:cubicBezTo>
                    <a:cubicBezTo>
                      <a:pt x="1014730" y="147320"/>
                      <a:pt x="1050290" y="172720"/>
                      <a:pt x="1092200" y="201930"/>
                    </a:cubicBezTo>
                    <a:cubicBezTo>
                      <a:pt x="1135380" y="232410"/>
                      <a:pt x="1169670" y="259080"/>
                      <a:pt x="1216660" y="299720"/>
                    </a:cubicBezTo>
                    <a:cubicBezTo>
                      <a:pt x="1286510" y="360680"/>
                      <a:pt x="1384300" y="459740"/>
                      <a:pt x="1460500" y="542290"/>
                    </a:cubicBezTo>
                    <a:cubicBezTo>
                      <a:pt x="1532890" y="619760"/>
                      <a:pt x="1602740" y="702310"/>
                      <a:pt x="1666240" y="779780"/>
                    </a:cubicBezTo>
                    <a:cubicBezTo>
                      <a:pt x="1723390" y="852170"/>
                      <a:pt x="1767840" y="910590"/>
                      <a:pt x="1821180" y="993140"/>
                    </a:cubicBezTo>
                    <a:cubicBezTo>
                      <a:pt x="1891030" y="1099820"/>
                      <a:pt x="1988820" y="1256030"/>
                      <a:pt x="2037080" y="1374140"/>
                    </a:cubicBezTo>
                    <a:cubicBezTo>
                      <a:pt x="2075180" y="1465580"/>
                      <a:pt x="2117090" y="1591310"/>
                      <a:pt x="2106930" y="1633220"/>
                    </a:cubicBezTo>
                    <a:cubicBezTo>
                      <a:pt x="2103120" y="1648460"/>
                      <a:pt x="2090420" y="1659890"/>
                      <a:pt x="2082800" y="1659890"/>
                    </a:cubicBezTo>
                    <a:cubicBezTo>
                      <a:pt x="2073910" y="1661160"/>
                      <a:pt x="2058670" y="1649730"/>
                      <a:pt x="2057400" y="1642110"/>
                    </a:cubicBezTo>
                    <a:cubicBezTo>
                      <a:pt x="2056130" y="1633220"/>
                      <a:pt x="2067560" y="1612900"/>
                      <a:pt x="2075180" y="1610360"/>
                    </a:cubicBezTo>
                    <a:cubicBezTo>
                      <a:pt x="2084070" y="1607820"/>
                      <a:pt x="2105660" y="1621790"/>
                      <a:pt x="2106930" y="1630680"/>
                    </a:cubicBezTo>
                    <a:cubicBezTo>
                      <a:pt x="2108200" y="1638300"/>
                      <a:pt x="2092960" y="1658620"/>
                      <a:pt x="2085340" y="1659890"/>
                    </a:cubicBezTo>
                    <a:cubicBezTo>
                      <a:pt x="2077720" y="1662430"/>
                      <a:pt x="2066290" y="1656080"/>
                      <a:pt x="2058670" y="1644650"/>
                    </a:cubicBezTo>
                    <a:cubicBezTo>
                      <a:pt x="2033270" y="1612900"/>
                      <a:pt x="2025650" y="1482090"/>
                      <a:pt x="1992630" y="1398270"/>
                    </a:cubicBezTo>
                    <a:cubicBezTo>
                      <a:pt x="1954530" y="1303020"/>
                      <a:pt x="1887220" y="1193800"/>
                      <a:pt x="1835150" y="1108710"/>
                    </a:cubicBezTo>
                    <a:cubicBezTo>
                      <a:pt x="1791970" y="1037590"/>
                      <a:pt x="1761490" y="991870"/>
                      <a:pt x="1708150" y="920750"/>
                    </a:cubicBezTo>
                    <a:cubicBezTo>
                      <a:pt x="1634490" y="821690"/>
                      <a:pt x="1516380" y="679450"/>
                      <a:pt x="1423670" y="576580"/>
                    </a:cubicBezTo>
                    <a:cubicBezTo>
                      <a:pt x="1342390" y="488950"/>
                      <a:pt x="1253490" y="400050"/>
                      <a:pt x="1186180" y="340360"/>
                    </a:cubicBezTo>
                    <a:cubicBezTo>
                      <a:pt x="1140460" y="299720"/>
                      <a:pt x="1106170" y="274320"/>
                      <a:pt x="1065530" y="245110"/>
                    </a:cubicBezTo>
                    <a:cubicBezTo>
                      <a:pt x="1024890" y="217170"/>
                      <a:pt x="990600" y="193040"/>
                      <a:pt x="941070" y="167640"/>
                    </a:cubicBezTo>
                    <a:cubicBezTo>
                      <a:pt x="873760" y="133350"/>
                      <a:pt x="763270" y="87630"/>
                      <a:pt x="692150" y="68580"/>
                    </a:cubicBezTo>
                    <a:cubicBezTo>
                      <a:pt x="642620" y="55880"/>
                      <a:pt x="607060" y="54610"/>
                      <a:pt x="561340" y="53340"/>
                    </a:cubicBezTo>
                    <a:cubicBezTo>
                      <a:pt x="513080" y="50800"/>
                      <a:pt x="463550" y="55880"/>
                      <a:pt x="407670" y="58420"/>
                    </a:cubicBezTo>
                    <a:cubicBezTo>
                      <a:pt x="339090" y="60960"/>
                      <a:pt x="246380" y="60960"/>
                      <a:pt x="177800" y="69850"/>
                    </a:cubicBezTo>
                    <a:cubicBezTo>
                      <a:pt x="121920" y="77470"/>
                      <a:pt x="54610" y="110490"/>
                      <a:pt x="26670" y="102870"/>
                    </a:cubicBezTo>
                    <a:cubicBezTo>
                      <a:pt x="12700" y="99060"/>
                      <a:pt x="2540" y="88900"/>
                      <a:pt x="1270" y="80010"/>
                    </a:cubicBezTo>
                    <a:cubicBezTo>
                      <a:pt x="0" y="72390"/>
                      <a:pt x="21590" y="53340"/>
                      <a:pt x="21590" y="53340"/>
                    </a:cubicBezTo>
                  </a:path>
                </a:pathLst>
              </a:custGeom>
              <a:solidFill>
                <a:srgbClr val="78B5EF"/>
              </a:solidFill>
              <a:ln cap="sq">
                <a:noFill/>
                <a:prstDash val="solid"/>
                <a:miter/>
              </a:ln>
            </p:spPr>
          </p:sp>
        </p:grpSp>
        <p:grpSp>
          <p:nvGrpSpPr>
            <p:cNvPr id="12" name="Group 12"/>
            <p:cNvGrpSpPr/>
            <p:nvPr/>
          </p:nvGrpSpPr>
          <p:grpSpPr>
            <a:xfrm>
              <a:off x="5725995" y="1512570"/>
              <a:ext cx="726440" cy="502920"/>
              <a:chOff x="0" y="0"/>
              <a:chExt cx="726440" cy="502920"/>
            </a:xfrm>
          </p:grpSpPr>
          <p:sp>
            <p:nvSpPr>
              <p:cNvPr id="13" name="Freeform 13"/>
              <p:cNvSpPr/>
              <p:nvPr/>
            </p:nvSpPr>
            <p:spPr>
              <a:xfrm>
                <a:off x="46990" y="46990"/>
                <a:ext cx="632460" cy="405130"/>
              </a:xfrm>
              <a:custGeom>
                <a:avLst/>
                <a:gdLst/>
                <a:ahLst/>
                <a:cxnLst/>
                <a:rect l="l" t="t" r="r" b="b"/>
                <a:pathLst>
                  <a:path w="632460" h="405130">
                    <a:moveTo>
                      <a:pt x="27940" y="91440"/>
                    </a:moveTo>
                    <a:cubicBezTo>
                      <a:pt x="173990" y="138430"/>
                      <a:pt x="234950" y="181610"/>
                      <a:pt x="274320" y="219710"/>
                    </a:cubicBezTo>
                    <a:cubicBezTo>
                      <a:pt x="308610" y="254000"/>
                      <a:pt x="340360" y="298450"/>
                      <a:pt x="354330" y="330200"/>
                    </a:cubicBezTo>
                    <a:cubicBezTo>
                      <a:pt x="364490" y="350520"/>
                      <a:pt x="372110" y="370840"/>
                      <a:pt x="369570" y="383540"/>
                    </a:cubicBezTo>
                    <a:cubicBezTo>
                      <a:pt x="367030" y="393700"/>
                      <a:pt x="356870" y="402590"/>
                      <a:pt x="347980" y="403860"/>
                    </a:cubicBezTo>
                    <a:cubicBezTo>
                      <a:pt x="340360" y="405130"/>
                      <a:pt x="326390" y="400050"/>
                      <a:pt x="322580" y="392430"/>
                    </a:cubicBezTo>
                    <a:cubicBezTo>
                      <a:pt x="316230" y="382270"/>
                      <a:pt x="318770" y="367030"/>
                      <a:pt x="323850" y="347980"/>
                    </a:cubicBezTo>
                    <a:cubicBezTo>
                      <a:pt x="331470" y="308610"/>
                      <a:pt x="367030" y="220980"/>
                      <a:pt x="396240" y="173990"/>
                    </a:cubicBezTo>
                    <a:cubicBezTo>
                      <a:pt x="420370" y="137160"/>
                      <a:pt x="445770" y="111760"/>
                      <a:pt x="476250" y="85090"/>
                    </a:cubicBezTo>
                    <a:cubicBezTo>
                      <a:pt x="506730" y="57150"/>
                      <a:pt x="565150" y="6350"/>
                      <a:pt x="581660" y="10160"/>
                    </a:cubicBezTo>
                    <a:cubicBezTo>
                      <a:pt x="589280" y="12700"/>
                      <a:pt x="594360" y="31750"/>
                      <a:pt x="593090" y="39370"/>
                    </a:cubicBezTo>
                    <a:cubicBezTo>
                      <a:pt x="590550" y="46990"/>
                      <a:pt x="581660" y="52070"/>
                      <a:pt x="567690" y="58420"/>
                    </a:cubicBezTo>
                    <a:cubicBezTo>
                      <a:pt x="534670" y="73660"/>
                      <a:pt x="447040" y="99060"/>
                      <a:pt x="373380" y="109220"/>
                    </a:cubicBezTo>
                    <a:cubicBezTo>
                      <a:pt x="283210" y="123190"/>
                      <a:pt x="107950" y="129540"/>
                      <a:pt x="66040" y="119380"/>
                    </a:cubicBezTo>
                    <a:cubicBezTo>
                      <a:pt x="54610" y="116840"/>
                      <a:pt x="49530" y="114300"/>
                      <a:pt x="45720" y="107950"/>
                    </a:cubicBezTo>
                    <a:cubicBezTo>
                      <a:pt x="41910" y="101600"/>
                      <a:pt x="41910" y="86360"/>
                      <a:pt x="45720" y="80010"/>
                    </a:cubicBezTo>
                    <a:cubicBezTo>
                      <a:pt x="49530" y="73660"/>
                      <a:pt x="57150" y="69850"/>
                      <a:pt x="66040" y="68580"/>
                    </a:cubicBezTo>
                    <a:cubicBezTo>
                      <a:pt x="83820" y="66040"/>
                      <a:pt x="115570" y="77470"/>
                      <a:pt x="144780" y="87630"/>
                    </a:cubicBezTo>
                    <a:cubicBezTo>
                      <a:pt x="187960" y="104140"/>
                      <a:pt x="265430" y="143510"/>
                      <a:pt x="298450" y="168910"/>
                    </a:cubicBezTo>
                    <a:cubicBezTo>
                      <a:pt x="318770" y="184150"/>
                      <a:pt x="331470" y="195580"/>
                      <a:pt x="341630" y="212090"/>
                    </a:cubicBezTo>
                    <a:cubicBezTo>
                      <a:pt x="350520" y="227330"/>
                      <a:pt x="360680" y="255270"/>
                      <a:pt x="355600" y="264160"/>
                    </a:cubicBezTo>
                    <a:cubicBezTo>
                      <a:pt x="350520" y="271780"/>
                      <a:pt x="335280" y="275590"/>
                      <a:pt x="322580" y="271780"/>
                    </a:cubicBezTo>
                    <a:cubicBezTo>
                      <a:pt x="290830" y="262890"/>
                      <a:pt x="200660" y="175260"/>
                      <a:pt x="189230" y="144780"/>
                    </a:cubicBezTo>
                    <a:cubicBezTo>
                      <a:pt x="184150" y="130810"/>
                      <a:pt x="185420" y="118110"/>
                      <a:pt x="191770" y="111760"/>
                    </a:cubicBezTo>
                    <a:cubicBezTo>
                      <a:pt x="198120" y="105410"/>
                      <a:pt x="213360" y="101600"/>
                      <a:pt x="224790" y="106680"/>
                    </a:cubicBezTo>
                    <a:cubicBezTo>
                      <a:pt x="252730" y="118110"/>
                      <a:pt x="313690" y="210820"/>
                      <a:pt x="326390" y="240030"/>
                    </a:cubicBezTo>
                    <a:cubicBezTo>
                      <a:pt x="331470" y="252730"/>
                      <a:pt x="334010" y="262890"/>
                      <a:pt x="331470" y="270510"/>
                    </a:cubicBezTo>
                    <a:cubicBezTo>
                      <a:pt x="327660" y="279400"/>
                      <a:pt x="317500" y="289560"/>
                      <a:pt x="308610" y="288290"/>
                    </a:cubicBezTo>
                    <a:cubicBezTo>
                      <a:pt x="294640" y="288290"/>
                      <a:pt x="275590" y="262890"/>
                      <a:pt x="261620" y="242570"/>
                    </a:cubicBezTo>
                    <a:cubicBezTo>
                      <a:pt x="241300" y="210820"/>
                      <a:pt x="210820" y="143510"/>
                      <a:pt x="209550" y="113030"/>
                    </a:cubicBezTo>
                    <a:cubicBezTo>
                      <a:pt x="209550" y="97790"/>
                      <a:pt x="213360" y="83820"/>
                      <a:pt x="220980" y="77470"/>
                    </a:cubicBezTo>
                    <a:cubicBezTo>
                      <a:pt x="229870" y="72390"/>
                      <a:pt x="245110" y="71120"/>
                      <a:pt x="257810" y="77470"/>
                    </a:cubicBezTo>
                    <a:cubicBezTo>
                      <a:pt x="288290" y="96520"/>
                      <a:pt x="375920" y="241300"/>
                      <a:pt x="364490" y="261620"/>
                    </a:cubicBezTo>
                    <a:cubicBezTo>
                      <a:pt x="360680" y="270510"/>
                      <a:pt x="337820" y="270510"/>
                      <a:pt x="327660" y="265430"/>
                    </a:cubicBezTo>
                    <a:cubicBezTo>
                      <a:pt x="314960" y="259080"/>
                      <a:pt x="306070" y="236220"/>
                      <a:pt x="299720" y="214630"/>
                    </a:cubicBezTo>
                    <a:cubicBezTo>
                      <a:pt x="289560" y="186690"/>
                      <a:pt x="280670" y="128270"/>
                      <a:pt x="287020" y="107950"/>
                    </a:cubicBezTo>
                    <a:cubicBezTo>
                      <a:pt x="289560" y="99060"/>
                      <a:pt x="294640" y="92710"/>
                      <a:pt x="302260" y="90170"/>
                    </a:cubicBezTo>
                    <a:cubicBezTo>
                      <a:pt x="308610" y="87630"/>
                      <a:pt x="322580" y="88900"/>
                      <a:pt x="330200" y="96520"/>
                    </a:cubicBezTo>
                    <a:cubicBezTo>
                      <a:pt x="350520" y="119380"/>
                      <a:pt x="369570" y="265430"/>
                      <a:pt x="359410" y="300990"/>
                    </a:cubicBezTo>
                    <a:cubicBezTo>
                      <a:pt x="354330" y="316230"/>
                      <a:pt x="342900" y="328930"/>
                      <a:pt x="334010" y="330200"/>
                    </a:cubicBezTo>
                    <a:cubicBezTo>
                      <a:pt x="326390" y="331470"/>
                      <a:pt x="314960" y="323850"/>
                      <a:pt x="309880" y="313690"/>
                    </a:cubicBezTo>
                    <a:cubicBezTo>
                      <a:pt x="302260" y="299720"/>
                      <a:pt x="304800" y="267970"/>
                      <a:pt x="308610" y="240030"/>
                    </a:cubicBezTo>
                    <a:cubicBezTo>
                      <a:pt x="313690" y="203200"/>
                      <a:pt x="328930" y="147320"/>
                      <a:pt x="345440" y="116840"/>
                    </a:cubicBezTo>
                    <a:cubicBezTo>
                      <a:pt x="355600" y="95250"/>
                      <a:pt x="369570" y="71120"/>
                      <a:pt x="383540" y="68580"/>
                    </a:cubicBezTo>
                    <a:cubicBezTo>
                      <a:pt x="392430" y="66040"/>
                      <a:pt x="408940" y="76200"/>
                      <a:pt x="412750" y="83820"/>
                    </a:cubicBezTo>
                    <a:cubicBezTo>
                      <a:pt x="416560" y="91440"/>
                      <a:pt x="406400" y="113030"/>
                      <a:pt x="406400" y="111760"/>
                    </a:cubicBezTo>
                    <a:cubicBezTo>
                      <a:pt x="405130" y="111760"/>
                      <a:pt x="406400" y="78740"/>
                      <a:pt x="407670" y="78740"/>
                    </a:cubicBezTo>
                    <a:cubicBezTo>
                      <a:pt x="410210" y="78740"/>
                      <a:pt x="415290" y="91440"/>
                      <a:pt x="415290" y="102870"/>
                    </a:cubicBezTo>
                    <a:cubicBezTo>
                      <a:pt x="415290" y="138430"/>
                      <a:pt x="381000" y="293370"/>
                      <a:pt x="358140" y="309880"/>
                    </a:cubicBezTo>
                    <a:cubicBezTo>
                      <a:pt x="350520" y="314960"/>
                      <a:pt x="340360" y="313690"/>
                      <a:pt x="335280" y="309880"/>
                    </a:cubicBezTo>
                    <a:cubicBezTo>
                      <a:pt x="327660" y="306070"/>
                      <a:pt x="322580" y="295910"/>
                      <a:pt x="321310" y="284480"/>
                    </a:cubicBezTo>
                    <a:cubicBezTo>
                      <a:pt x="318770" y="257810"/>
                      <a:pt x="341630" y="193040"/>
                      <a:pt x="360680" y="154940"/>
                    </a:cubicBezTo>
                    <a:cubicBezTo>
                      <a:pt x="378460" y="118110"/>
                      <a:pt x="406400" y="63500"/>
                      <a:pt x="429260" y="54610"/>
                    </a:cubicBezTo>
                    <a:cubicBezTo>
                      <a:pt x="441960" y="49530"/>
                      <a:pt x="461010" y="54610"/>
                      <a:pt x="467360" y="62230"/>
                    </a:cubicBezTo>
                    <a:cubicBezTo>
                      <a:pt x="473710" y="69850"/>
                      <a:pt x="472440" y="90170"/>
                      <a:pt x="468630" y="100330"/>
                    </a:cubicBezTo>
                    <a:cubicBezTo>
                      <a:pt x="464820" y="107950"/>
                      <a:pt x="458470" y="113030"/>
                      <a:pt x="447040" y="119380"/>
                    </a:cubicBezTo>
                    <a:cubicBezTo>
                      <a:pt x="425450" y="133350"/>
                      <a:pt x="367030" y="160020"/>
                      <a:pt x="337820" y="163830"/>
                    </a:cubicBezTo>
                    <a:cubicBezTo>
                      <a:pt x="318770" y="166370"/>
                      <a:pt x="297180" y="166370"/>
                      <a:pt x="288290" y="158750"/>
                    </a:cubicBezTo>
                    <a:cubicBezTo>
                      <a:pt x="281940" y="152400"/>
                      <a:pt x="278130" y="134620"/>
                      <a:pt x="284480" y="125730"/>
                    </a:cubicBezTo>
                    <a:cubicBezTo>
                      <a:pt x="295910" y="109220"/>
                      <a:pt x="365760" y="91440"/>
                      <a:pt x="386080" y="97790"/>
                    </a:cubicBezTo>
                    <a:cubicBezTo>
                      <a:pt x="397510" y="101600"/>
                      <a:pt x="407670" y="116840"/>
                      <a:pt x="406400" y="124460"/>
                    </a:cubicBezTo>
                    <a:cubicBezTo>
                      <a:pt x="406400" y="133350"/>
                      <a:pt x="397510" y="143510"/>
                      <a:pt x="382270" y="148590"/>
                    </a:cubicBezTo>
                    <a:cubicBezTo>
                      <a:pt x="335280" y="165100"/>
                      <a:pt x="72390" y="134620"/>
                      <a:pt x="30480" y="115570"/>
                    </a:cubicBezTo>
                    <a:cubicBezTo>
                      <a:pt x="19050" y="111760"/>
                      <a:pt x="15240" y="106680"/>
                      <a:pt x="12700" y="100330"/>
                    </a:cubicBezTo>
                    <a:cubicBezTo>
                      <a:pt x="10160" y="93980"/>
                      <a:pt x="10160" y="82550"/>
                      <a:pt x="15240" y="77470"/>
                    </a:cubicBezTo>
                    <a:cubicBezTo>
                      <a:pt x="26670" y="66040"/>
                      <a:pt x="69850" y="66040"/>
                      <a:pt x="96520" y="68580"/>
                    </a:cubicBezTo>
                    <a:cubicBezTo>
                      <a:pt x="124460" y="69850"/>
                      <a:pt x="161290" y="76200"/>
                      <a:pt x="180340" y="88900"/>
                    </a:cubicBezTo>
                    <a:cubicBezTo>
                      <a:pt x="193040" y="96520"/>
                      <a:pt x="207010" y="110490"/>
                      <a:pt x="207010" y="119380"/>
                    </a:cubicBezTo>
                    <a:cubicBezTo>
                      <a:pt x="207010" y="128270"/>
                      <a:pt x="195580" y="138430"/>
                      <a:pt x="186690" y="142240"/>
                    </a:cubicBezTo>
                    <a:cubicBezTo>
                      <a:pt x="180340" y="144780"/>
                      <a:pt x="172720" y="143510"/>
                      <a:pt x="161290" y="142240"/>
                    </a:cubicBezTo>
                    <a:cubicBezTo>
                      <a:pt x="134620" y="138430"/>
                      <a:pt x="55880" y="124460"/>
                      <a:pt x="35560" y="107950"/>
                    </a:cubicBezTo>
                    <a:cubicBezTo>
                      <a:pt x="26670" y="100330"/>
                      <a:pt x="22860" y="90170"/>
                      <a:pt x="24130" y="82550"/>
                    </a:cubicBezTo>
                    <a:cubicBezTo>
                      <a:pt x="25400" y="74930"/>
                      <a:pt x="31750" y="66040"/>
                      <a:pt x="44450" y="60960"/>
                    </a:cubicBezTo>
                    <a:cubicBezTo>
                      <a:pt x="86360" y="46990"/>
                      <a:pt x="328930" y="80010"/>
                      <a:pt x="370840" y="105410"/>
                    </a:cubicBezTo>
                    <a:cubicBezTo>
                      <a:pt x="383540" y="113030"/>
                      <a:pt x="391160" y="124460"/>
                      <a:pt x="389890" y="132080"/>
                    </a:cubicBezTo>
                    <a:cubicBezTo>
                      <a:pt x="388620" y="140970"/>
                      <a:pt x="372110" y="154940"/>
                      <a:pt x="364490" y="154940"/>
                    </a:cubicBezTo>
                    <a:cubicBezTo>
                      <a:pt x="355600" y="154940"/>
                      <a:pt x="340360" y="137160"/>
                      <a:pt x="339090" y="128270"/>
                    </a:cubicBezTo>
                    <a:cubicBezTo>
                      <a:pt x="337820" y="120650"/>
                      <a:pt x="345440" y="111760"/>
                      <a:pt x="351790" y="107950"/>
                    </a:cubicBezTo>
                    <a:cubicBezTo>
                      <a:pt x="358140" y="104140"/>
                      <a:pt x="368300" y="104140"/>
                      <a:pt x="374650" y="106680"/>
                    </a:cubicBezTo>
                    <a:cubicBezTo>
                      <a:pt x="381000" y="109220"/>
                      <a:pt x="388620" y="118110"/>
                      <a:pt x="389890" y="125730"/>
                    </a:cubicBezTo>
                    <a:cubicBezTo>
                      <a:pt x="391160" y="132080"/>
                      <a:pt x="387350" y="143510"/>
                      <a:pt x="382270" y="148590"/>
                    </a:cubicBezTo>
                    <a:cubicBezTo>
                      <a:pt x="377190" y="152400"/>
                      <a:pt x="365760" y="156210"/>
                      <a:pt x="359410" y="154940"/>
                    </a:cubicBezTo>
                    <a:cubicBezTo>
                      <a:pt x="351790" y="152400"/>
                      <a:pt x="344170" y="144780"/>
                      <a:pt x="340360" y="138430"/>
                    </a:cubicBezTo>
                    <a:cubicBezTo>
                      <a:pt x="337820" y="133350"/>
                      <a:pt x="337820" y="127000"/>
                      <a:pt x="340360" y="123190"/>
                    </a:cubicBezTo>
                    <a:cubicBezTo>
                      <a:pt x="344170" y="115570"/>
                      <a:pt x="361950" y="102870"/>
                      <a:pt x="370840" y="105410"/>
                    </a:cubicBezTo>
                    <a:cubicBezTo>
                      <a:pt x="378460" y="106680"/>
                      <a:pt x="391160" y="124460"/>
                      <a:pt x="389890" y="132080"/>
                    </a:cubicBezTo>
                    <a:cubicBezTo>
                      <a:pt x="388620" y="140970"/>
                      <a:pt x="379730" y="149860"/>
                      <a:pt x="364490" y="154940"/>
                    </a:cubicBezTo>
                    <a:cubicBezTo>
                      <a:pt x="318770" y="168910"/>
                      <a:pt x="81280" y="139700"/>
                      <a:pt x="41910" y="110490"/>
                    </a:cubicBezTo>
                    <a:cubicBezTo>
                      <a:pt x="27940" y="100330"/>
                      <a:pt x="22860" y="83820"/>
                      <a:pt x="25400" y="76200"/>
                    </a:cubicBezTo>
                    <a:cubicBezTo>
                      <a:pt x="29210" y="68580"/>
                      <a:pt x="46990" y="62230"/>
                      <a:pt x="62230" y="62230"/>
                    </a:cubicBezTo>
                    <a:cubicBezTo>
                      <a:pt x="88900" y="62230"/>
                      <a:pt x="160020" y="81280"/>
                      <a:pt x="170180" y="99060"/>
                    </a:cubicBezTo>
                    <a:cubicBezTo>
                      <a:pt x="175260" y="109220"/>
                      <a:pt x="170180" y="129540"/>
                      <a:pt x="160020" y="135890"/>
                    </a:cubicBezTo>
                    <a:cubicBezTo>
                      <a:pt x="140970" y="148590"/>
                      <a:pt x="52070" y="132080"/>
                      <a:pt x="30480" y="115570"/>
                    </a:cubicBezTo>
                    <a:cubicBezTo>
                      <a:pt x="17780" y="107950"/>
                      <a:pt x="11430" y="91440"/>
                      <a:pt x="12700" y="82550"/>
                    </a:cubicBezTo>
                    <a:cubicBezTo>
                      <a:pt x="13970" y="76200"/>
                      <a:pt x="21590" y="69850"/>
                      <a:pt x="30480" y="67310"/>
                    </a:cubicBezTo>
                    <a:cubicBezTo>
                      <a:pt x="49530" y="59690"/>
                      <a:pt x="91440" y="63500"/>
                      <a:pt x="133350" y="66040"/>
                    </a:cubicBezTo>
                    <a:cubicBezTo>
                      <a:pt x="199390" y="69850"/>
                      <a:pt x="350520" y="83820"/>
                      <a:pt x="386080" y="97790"/>
                    </a:cubicBezTo>
                    <a:cubicBezTo>
                      <a:pt x="397510" y="102870"/>
                      <a:pt x="402590" y="106680"/>
                      <a:pt x="405130" y="113030"/>
                    </a:cubicBezTo>
                    <a:cubicBezTo>
                      <a:pt x="407670" y="120650"/>
                      <a:pt x="406400" y="133350"/>
                      <a:pt x="398780" y="140970"/>
                    </a:cubicBezTo>
                    <a:cubicBezTo>
                      <a:pt x="386080" y="154940"/>
                      <a:pt x="326390" y="168910"/>
                      <a:pt x="306070" y="165100"/>
                    </a:cubicBezTo>
                    <a:cubicBezTo>
                      <a:pt x="294640" y="162560"/>
                      <a:pt x="284480" y="156210"/>
                      <a:pt x="281940" y="148590"/>
                    </a:cubicBezTo>
                    <a:cubicBezTo>
                      <a:pt x="279400" y="140970"/>
                      <a:pt x="283210" y="125730"/>
                      <a:pt x="293370" y="116840"/>
                    </a:cubicBezTo>
                    <a:cubicBezTo>
                      <a:pt x="313690" y="100330"/>
                      <a:pt x="398780" y="78740"/>
                      <a:pt x="422910" y="85090"/>
                    </a:cubicBezTo>
                    <a:cubicBezTo>
                      <a:pt x="435610" y="88900"/>
                      <a:pt x="445770" y="96520"/>
                      <a:pt x="447040" y="106680"/>
                    </a:cubicBezTo>
                    <a:cubicBezTo>
                      <a:pt x="449580" y="124460"/>
                      <a:pt x="414020" y="158750"/>
                      <a:pt x="402590" y="189230"/>
                    </a:cubicBezTo>
                    <a:cubicBezTo>
                      <a:pt x="388620" y="222250"/>
                      <a:pt x="386080" y="278130"/>
                      <a:pt x="370840" y="295910"/>
                    </a:cubicBezTo>
                    <a:cubicBezTo>
                      <a:pt x="361950" y="307340"/>
                      <a:pt x="349250" y="313690"/>
                      <a:pt x="340360" y="312420"/>
                    </a:cubicBezTo>
                    <a:cubicBezTo>
                      <a:pt x="332740" y="309880"/>
                      <a:pt x="323850" y="298450"/>
                      <a:pt x="321310" y="284480"/>
                    </a:cubicBezTo>
                    <a:cubicBezTo>
                      <a:pt x="314960" y="247650"/>
                      <a:pt x="349250" y="95250"/>
                      <a:pt x="372110" y="73660"/>
                    </a:cubicBezTo>
                    <a:cubicBezTo>
                      <a:pt x="381000" y="66040"/>
                      <a:pt x="393700" y="67310"/>
                      <a:pt x="401320" y="71120"/>
                    </a:cubicBezTo>
                    <a:cubicBezTo>
                      <a:pt x="407670" y="74930"/>
                      <a:pt x="414020" y="85090"/>
                      <a:pt x="414020" y="96520"/>
                    </a:cubicBezTo>
                    <a:cubicBezTo>
                      <a:pt x="415290" y="120650"/>
                      <a:pt x="373380" y="175260"/>
                      <a:pt x="364490" y="213360"/>
                    </a:cubicBezTo>
                    <a:cubicBezTo>
                      <a:pt x="356870" y="247650"/>
                      <a:pt x="368300" y="294640"/>
                      <a:pt x="358140" y="313690"/>
                    </a:cubicBezTo>
                    <a:cubicBezTo>
                      <a:pt x="351790" y="323850"/>
                      <a:pt x="341630" y="330200"/>
                      <a:pt x="334010" y="330200"/>
                    </a:cubicBezTo>
                    <a:cubicBezTo>
                      <a:pt x="325120" y="330200"/>
                      <a:pt x="314960" y="321310"/>
                      <a:pt x="308610" y="308610"/>
                    </a:cubicBezTo>
                    <a:cubicBezTo>
                      <a:pt x="292100" y="276860"/>
                      <a:pt x="278130" y="147320"/>
                      <a:pt x="285750" y="114300"/>
                    </a:cubicBezTo>
                    <a:cubicBezTo>
                      <a:pt x="288290" y="101600"/>
                      <a:pt x="294640" y="93980"/>
                      <a:pt x="302260" y="90170"/>
                    </a:cubicBezTo>
                    <a:cubicBezTo>
                      <a:pt x="308610" y="87630"/>
                      <a:pt x="321310" y="88900"/>
                      <a:pt x="330200" y="96520"/>
                    </a:cubicBezTo>
                    <a:cubicBezTo>
                      <a:pt x="350520" y="119380"/>
                      <a:pt x="382270" y="271780"/>
                      <a:pt x="364490" y="288290"/>
                    </a:cubicBezTo>
                    <a:cubicBezTo>
                      <a:pt x="355600" y="297180"/>
                      <a:pt x="332740" y="289560"/>
                      <a:pt x="316230" y="278130"/>
                    </a:cubicBezTo>
                    <a:cubicBezTo>
                      <a:pt x="287020" y="256540"/>
                      <a:pt x="222250" y="134620"/>
                      <a:pt x="231140" y="121920"/>
                    </a:cubicBezTo>
                    <a:cubicBezTo>
                      <a:pt x="234950" y="115570"/>
                      <a:pt x="252730" y="116840"/>
                      <a:pt x="264160" y="124460"/>
                    </a:cubicBezTo>
                    <a:cubicBezTo>
                      <a:pt x="287020" y="140970"/>
                      <a:pt x="330200" y="232410"/>
                      <a:pt x="331470" y="259080"/>
                    </a:cubicBezTo>
                    <a:cubicBezTo>
                      <a:pt x="332740" y="269240"/>
                      <a:pt x="330200" y="276860"/>
                      <a:pt x="325120" y="281940"/>
                    </a:cubicBezTo>
                    <a:cubicBezTo>
                      <a:pt x="320040" y="285750"/>
                      <a:pt x="311150" y="290830"/>
                      <a:pt x="302260" y="288290"/>
                    </a:cubicBezTo>
                    <a:cubicBezTo>
                      <a:pt x="276860" y="279400"/>
                      <a:pt x="191770" y="165100"/>
                      <a:pt x="186690" y="134620"/>
                    </a:cubicBezTo>
                    <a:cubicBezTo>
                      <a:pt x="185420" y="121920"/>
                      <a:pt x="190500" y="111760"/>
                      <a:pt x="196850" y="106680"/>
                    </a:cubicBezTo>
                    <a:cubicBezTo>
                      <a:pt x="203200" y="102870"/>
                      <a:pt x="213360" y="101600"/>
                      <a:pt x="224790" y="106680"/>
                    </a:cubicBezTo>
                    <a:cubicBezTo>
                      <a:pt x="252730" y="118110"/>
                      <a:pt x="342900" y="205740"/>
                      <a:pt x="340360" y="229870"/>
                    </a:cubicBezTo>
                    <a:cubicBezTo>
                      <a:pt x="339090" y="241300"/>
                      <a:pt x="320040" y="252730"/>
                      <a:pt x="307340" y="251460"/>
                    </a:cubicBezTo>
                    <a:cubicBezTo>
                      <a:pt x="284480" y="250190"/>
                      <a:pt x="256540" y="201930"/>
                      <a:pt x="220980" y="181610"/>
                    </a:cubicBezTo>
                    <a:cubicBezTo>
                      <a:pt x="176530" y="154940"/>
                      <a:pt x="78740" y="135890"/>
                      <a:pt x="54610" y="116840"/>
                    </a:cubicBezTo>
                    <a:cubicBezTo>
                      <a:pt x="45720" y="109220"/>
                      <a:pt x="41910" y="104140"/>
                      <a:pt x="41910" y="96520"/>
                    </a:cubicBezTo>
                    <a:cubicBezTo>
                      <a:pt x="40640" y="90170"/>
                      <a:pt x="41910" y="81280"/>
                      <a:pt x="49530" y="74930"/>
                    </a:cubicBezTo>
                    <a:cubicBezTo>
                      <a:pt x="80010" y="53340"/>
                      <a:pt x="271780" y="74930"/>
                      <a:pt x="365760" y="59690"/>
                    </a:cubicBezTo>
                    <a:cubicBezTo>
                      <a:pt x="443230" y="46990"/>
                      <a:pt x="527050" y="6350"/>
                      <a:pt x="574040" y="3810"/>
                    </a:cubicBezTo>
                    <a:cubicBezTo>
                      <a:pt x="596900" y="1270"/>
                      <a:pt x="622300" y="0"/>
                      <a:pt x="627380" y="8890"/>
                    </a:cubicBezTo>
                    <a:cubicBezTo>
                      <a:pt x="632460" y="17780"/>
                      <a:pt x="615950" y="41910"/>
                      <a:pt x="600710" y="58420"/>
                    </a:cubicBezTo>
                    <a:cubicBezTo>
                      <a:pt x="579120" y="83820"/>
                      <a:pt x="523240" y="109220"/>
                      <a:pt x="495300" y="135890"/>
                    </a:cubicBezTo>
                    <a:cubicBezTo>
                      <a:pt x="472440" y="157480"/>
                      <a:pt x="455930" y="177800"/>
                      <a:pt x="439420" y="201930"/>
                    </a:cubicBezTo>
                    <a:cubicBezTo>
                      <a:pt x="424180" y="226060"/>
                      <a:pt x="411480" y="250190"/>
                      <a:pt x="400050" y="279400"/>
                    </a:cubicBezTo>
                    <a:cubicBezTo>
                      <a:pt x="386080" y="312420"/>
                      <a:pt x="382270" y="370840"/>
                      <a:pt x="367030" y="389890"/>
                    </a:cubicBezTo>
                    <a:cubicBezTo>
                      <a:pt x="359410" y="398780"/>
                      <a:pt x="350520" y="405130"/>
                      <a:pt x="342900" y="403860"/>
                    </a:cubicBezTo>
                    <a:cubicBezTo>
                      <a:pt x="335280" y="403860"/>
                      <a:pt x="328930" y="400050"/>
                      <a:pt x="322580" y="392430"/>
                    </a:cubicBezTo>
                    <a:cubicBezTo>
                      <a:pt x="308610" y="377190"/>
                      <a:pt x="297180" y="330200"/>
                      <a:pt x="276860" y="302260"/>
                    </a:cubicBezTo>
                    <a:cubicBezTo>
                      <a:pt x="255270" y="270510"/>
                      <a:pt x="222250" y="238760"/>
                      <a:pt x="191770" y="214630"/>
                    </a:cubicBezTo>
                    <a:cubicBezTo>
                      <a:pt x="165100" y="193040"/>
                      <a:pt x="137160" y="176530"/>
                      <a:pt x="106680" y="162560"/>
                    </a:cubicBezTo>
                    <a:cubicBezTo>
                      <a:pt x="76200" y="149860"/>
                      <a:pt x="22860" y="149860"/>
                      <a:pt x="8890" y="134620"/>
                    </a:cubicBezTo>
                    <a:cubicBezTo>
                      <a:pt x="1270" y="127000"/>
                      <a:pt x="0" y="114300"/>
                      <a:pt x="3810" y="106680"/>
                    </a:cubicBezTo>
                    <a:cubicBezTo>
                      <a:pt x="6350" y="99060"/>
                      <a:pt x="27940" y="91440"/>
                      <a:pt x="27940" y="91440"/>
                    </a:cubicBezTo>
                  </a:path>
                </a:pathLst>
              </a:custGeom>
              <a:solidFill>
                <a:srgbClr val="78B5EF"/>
              </a:solidFill>
              <a:ln cap="sq">
                <a:noFill/>
                <a:prstDash val="solid"/>
                <a:miter/>
              </a:ln>
            </p:spPr>
          </p:sp>
        </p:grpSp>
      </p:grpSp>
      <p:grpSp>
        <p:nvGrpSpPr>
          <p:cNvPr id="14" name="Group 14"/>
          <p:cNvGrpSpPr/>
          <p:nvPr/>
        </p:nvGrpSpPr>
        <p:grpSpPr>
          <a:xfrm>
            <a:off x="1028700" y="4591914"/>
            <a:ext cx="10320338" cy="5584591"/>
            <a:chOff x="0" y="0"/>
            <a:chExt cx="13760450" cy="7446121"/>
          </a:xfrm>
        </p:grpSpPr>
        <p:sp>
          <p:nvSpPr>
            <p:cNvPr id="15" name="TextBox 15"/>
            <p:cNvSpPr txBox="1"/>
            <p:nvPr/>
          </p:nvSpPr>
          <p:spPr>
            <a:xfrm>
              <a:off x="0" y="-95250"/>
              <a:ext cx="10901779" cy="7541371"/>
            </a:xfrm>
            <a:prstGeom prst="rect">
              <a:avLst/>
            </a:prstGeom>
          </p:spPr>
          <p:txBody>
            <a:bodyPr lIns="0" tIns="0" rIns="0" bIns="0" rtlCol="0" anchor="t">
              <a:spAutoFit/>
            </a:bodyPr>
            <a:lstStyle/>
            <a:p>
              <a:pPr marL="0" lvl="0" indent="0" algn="l">
                <a:lnSpc>
                  <a:spcPts val="3507"/>
                </a:lnSpc>
              </a:pPr>
              <a:r>
                <a:rPr lang="en-US" sz="2192" b="1" spc="131">
                  <a:solidFill>
                    <a:srgbClr val="000000"/>
                  </a:solidFill>
                  <a:latin typeface="DM Sans Bold"/>
                  <a:ea typeface="DM Sans Bold"/>
                  <a:cs typeface="DM Sans Bold"/>
                  <a:sym typeface="DM Sans Bold"/>
                </a:rPr>
                <a:t>Solution</a:t>
              </a:r>
              <a:r>
                <a:rPr lang="en-US" sz="2192" spc="131">
                  <a:solidFill>
                    <a:srgbClr val="000000"/>
                  </a:solidFill>
                  <a:latin typeface="DM Sans"/>
                  <a:ea typeface="DM Sans"/>
                  <a:cs typeface="DM Sans"/>
                  <a:sym typeface="DM Sans"/>
                </a:rPr>
                <a:t> (Wiggins and McTighe, 2005):</a:t>
              </a:r>
            </a:p>
            <a:p>
              <a:pPr marL="0" lvl="0" indent="0" algn="l">
                <a:lnSpc>
                  <a:spcPts val="3507"/>
                </a:lnSpc>
              </a:pPr>
              <a:endParaRPr lang="en-US" sz="2192" spc="131">
                <a:solidFill>
                  <a:srgbClr val="000000"/>
                </a:solidFill>
                <a:latin typeface="DM Sans"/>
                <a:ea typeface="DM Sans"/>
                <a:cs typeface="DM Sans"/>
                <a:sym typeface="DM Sans"/>
              </a:endParaRPr>
            </a:p>
            <a:p>
              <a:pPr marL="0" lvl="0" indent="0" algn="l">
                <a:lnSpc>
                  <a:spcPts val="3507"/>
                </a:lnSpc>
              </a:pPr>
              <a:r>
                <a:rPr lang="en-US" sz="2192" u="none" spc="131">
                  <a:solidFill>
                    <a:srgbClr val="000000"/>
                  </a:solidFill>
                  <a:latin typeface="DM Sans"/>
                  <a:ea typeface="DM Sans"/>
                  <a:cs typeface="DM Sans"/>
                  <a:sym typeface="DM Sans"/>
                </a:rPr>
                <a:t>Use backwards design - identify desired outcome (using progression steps) then question what activity will best help learners understand this?</a:t>
              </a:r>
            </a:p>
            <a:p>
              <a:pPr marL="0" lvl="0" indent="0" algn="l">
                <a:lnSpc>
                  <a:spcPts val="3507"/>
                </a:lnSpc>
              </a:pPr>
              <a:endParaRPr lang="en-US" sz="2192" u="none" spc="131">
                <a:solidFill>
                  <a:srgbClr val="000000"/>
                </a:solidFill>
                <a:latin typeface="DM Sans"/>
                <a:ea typeface="DM Sans"/>
                <a:cs typeface="DM Sans"/>
                <a:sym typeface="DM Sans"/>
              </a:endParaRPr>
            </a:p>
            <a:p>
              <a:pPr marL="0" lvl="0" indent="0" algn="l">
                <a:lnSpc>
                  <a:spcPts val="3507"/>
                </a:lnSpc>
              </a:pPr>
              <a:r>
                <a:rPr lang="en-US" sz="2192" u="none" spc="131">
                  <a:solidFill>
                    <a:srgbClr val="000000"/>
                  </a:solidFill>
                  <a:latin typeface="DM Sans"/>
                  <a:ea typeface="DM Sans"/>
                  <a:cs typeface="DM Sans"/>
                  <a:sym typeface="DM Sans"/>
                </a:rPr>
                <a:t>Ensure meaningful differentiation through planning questions… </a:t>
              </a:r>
            </a:p>
            <a:p>
              <a:pPr marL="0" lvl="0" indent="0" algn="l">
                <a:lnSpc>
                  <a:spcPts val="3507"/>
                </a:lnSpc>
              </a:pPr>
              <a:r>
                <a:rPr lang="en-US" sz="2192" u="none" spc="131">
                  <a:solidFill>
                    <a:srgbClr val="000000"/>
                  </a:solidFill>
                  <a:latin typeface="DM Sans"/>
                  <a:ea typeface="DM Sans"/>
                  <a:cs typeface="DM Sans"/>
                  <a:sym typeface="DM Sans"/>
                </a:rPr>
                <a:t>What will all learners learn?</a:t>
              </a:r>
            </a:p>
            <a:p>
              <a:pPr marL="0" lvl="0" indent="0" algn="l">
                <a:lnSpc>
                  <a:spcPts val="3507"/>
                </a:lnSpc>
              </a:pPr>
              <a:r>
                <a:rPr lang="en-US" sz="2192" u="none" spc="131">
                  <a:solidFill>
                    <a:srgbClr val="000000"/>
                  </a:solidFill>
                  <a:latin typeface="DM Sans"/>
                  <a:ea typeface="DM Sans"/>
                  <a:cs typeface="DM Sans"/>
                  <a:sym typeface="DM Sans"/>
                </a:rPr>
                <a:t>What will some need more support with?</a:t>
              </a:r>
            </a:p>
            <a:p>
              <a:pPr marL="0" lvl="0" indent="0" algn="l">
                <a:lnSpc>
                  <a:spcPts val="3507"/>
                </a:lnSpc>
              </a:pPr>
              <a:r>
                <a:rPr lang="en-US" sz="2192" u="none" spc="131">
                  <a:solidFill>
                    <a:srgbClr val="000000"/>
                  </a:solidFill>
                  <a:latin typeface="DM Sans"/>
                  <a:ea typeface="DM Sans"/>
                  <a:cs typeface="DM Sans"/>
                  <a:sym typeface="DM Sans"/>
                </a:rPr>
                <a:t>How can more able learners extend this?</a:t>
              </a:r>
            </a:p>
            <a:p>
              <a:pPr marL="0" lvl="0" indent="0" algn="l">
                <a:lnSpc>
                  <a:spcPts val="3507"/>
                </a:lnSpc>
              </a:pPr>
              <a:r>
                <a:rPr lang="en-US" sz="2192" u="none" spc="131">
                  <a:solidFill>
                    <a:srgbClr val="000000"/>
                  </a:solidFill>
                  <a:latin typeface="DM Sans"/>
                  <a:ea typeface="DM Sans"/>
                  <a:cs typeface="DM Sans"/>
                  <a:sym typeface="DM Sans"/>
                </a:rPr>
                <a:t>How does this link to the Four Purposes?</a:t>
              </a:r>
            </a:p>
            <a:p>
              <a:pPr marL="0" lvl="0" indent="0" algn="l">
                <a:lnSpc>
                  <a:spcPts val="3507"/>
                </a:lnSpc>
              </a:pPr>
              <a:endParaRPr lang="en-US" sz="2192" u="none" spc="131">
                <a:solidFill>
                  <a:srgbClr val="000000"/>
                </a:solidFill>
                <a:latin typeface="DM Sans"/>
                <a:ea typeface="DM Sans"/>
                <a:cs typeface="DM Sans"/>
                <a:sym typeface="DM Sans"/>
              </a:endParaRPr>
            </a:p>
          </p:txBody>
        </p:sp>
        <p:grpSp>
          <p:nvGrpSpPr>
            <p:cNvPr id="16" name="Group 16"/>
            <p:cNvGrpSpPr/>
            <p:nvPr/>
          </p:nvGrpSpPr>
          <p:grpSpPr>
            <a:xfrm>
              <a:off x="8886190" y="4526398"/>
              <a:ext cx="4874260" cy="1240790"/>
              <a:chOff x="0" y="0"/>
              <a:chExt cx="4874260" cy="1240790"/>
            </a:xfrm>
          </p:grpSpPr>
          <p:sp>
            <p:nvSpPr>
              <p:cNvPr id="17" name="Freeform 17"/>
              <p:cNvSpPr/>
              <p:nvPr/>
            </p:nvSpPr>
            <p:spPr>
              <a:xfrm>
                <a:off x="45720" y="46990"/>
                <a:ext cx="4780280" cy="1154430"/>
              </a:xfrm>
              <a:custGeom>
                <a:avLst/>
                <a:gdLst/>
                <a:ahLst/>
                <a:cxnLst/>
                <a:rect l="l" t="t" r="r" b="b"/>
                <a:pathLst>
                  <a:path w="4780280" h="1154430">
                    <a:moveTo>
                      <a:pt x="4776470" y="623570"/>
                    </a:moveTo>
                    <a:cubicBezTo>
                      <a:pt x="4582160" y="861060"/>
                      <a:pt x="4532630" y="902970"/>
                      <a:pt x="4480560" y="937260"/>
                    </a:cubicBezTo>
                    <a:cubicBezTo>
                      <a:pt x="4432300" y="969010"/>
                      <a:pt x="4390390" y="989330"/>
                      <a:pt x="4329430" y="1013460"/>
                    </a:cubicBezTo>
                    <a:cubicBezTo>
                      <a:pt x="4244340" y="1047750"/>
                      <a:pt x="4130040" y="1089660"/>
                      <a:pt x="4011930" y="1109980"/>
                    </a:cubicBezTo>
                    <a:cubicBezTo>
                      <a:pt x="3869690" y="1135380"/>
                      <a:pt x="3709670" y="1131570"/>
                      <a:pt x="3530600" y="1136650"/>
                    </a:cubicBezTo>
                    <a:cubicBezTo>
                      <a:pt x="3304540" y="1144270"/>
                      <a:pt x="2970530" y="1154430"/>
                      <a:pt x="2766060" y="1141730"/>
                    </a:cubicBezTo>
                    <a:cubicBezTo>
                      <a:pt x="2628900" y="1134110"/>
                      <a:pt x="2540000" y="1120140"/>
                      <a:pt x="2421890" y="1099820"/>
                    </a:cubicBezTo>
                    <a:cubicBezTo>
                      <a:pt x="2298700" y="1079500"/>
                      <a:pt x="2171700" y="1051560"/>
                      <a:pt x="2044700" y="1019810"/>
                    </a:cubicBezTo>
                    <a:cubicBezTo>
                      <a:pt x="1915160" y="985520"/>
                      <a:pt x="1805940" y="952500"/>
                      <a:pt x="1653540" y="901700"/>
                    </a:cubicBezTo>
                    <a:cubicBezTo>
                      <a:pt x="1435100" y="828040"/>
                      <a:pt x="1059180" y="697230"/>
                      <a:pt x="859790" y="609600"/>
                    </a:cubicBezTo>
                    <a:cubicBezTo>
                      <a:pt x="734060" y="553720"/>
                      <a:pt x="665480" y="513080"/>
                      <a:pt x="561340" y="453390"/>
                    </a:cubicBezTo>
                    <a:cubicBezTo>
                      <a:pt x="443230" y="386080"/>
                      <a:pt x="269240" y="271780"/>
                      <a:pt x="190500" y="219710"/>
                    </a:cubicBezTo>
                    <a:cubicBezTo>
                      <a:pt x="152400" y="194310"/>
                      <a:pt x="134620" y="186690"/>
                      <a:pt x="107950" y="161290"/>
                    </a:cubicBezTo>
                    <a:cubicBezTo>
                      <a:pt x="74930" y="130810"/>
                      <a:pt x="20320" y="71120"/>
                      <a:pt x="8890" y="43180"/>
                    </a:cubicBezTo>
                    <a:cubicBezTo>
                      <a:pt x="3810" y="30480"/>
                      <a:pt x="1270" y="19050"/>
                      <a:pt x="6350" y="12700"/>
                    </a:cubicBezTo>
                    <a:cubicBezTo>
                      <a:pt x="11430" y="5080"/>
                      <a:pt x="35560" y="0"/>
                      <a:pt x="41910" y="5080"/>
                    </a:cubicBezTo>
                    <a:cubicBezTo>
                      <a:pt x="49530" y="10160"/>
                      <a:pt x="52070" y="35560"/>
                      <a:pt x="46990" y="41910"/>
                    </a:cubicBezTo>
                    <a:cubicBezTo>
                      <a:pt x="41910" y="48260"/>
                      <a:pt x="17780" y="49530"/>
                      <a:pt x="10160" y="44450"/>
                    </a:cubicBezTo>
                    <a:cubicBezTo>
                      <a:pt x="3810" y="39370"/>
                      <a:pt x="0" y="21590"/>
                      <a:pt x="5080" y="13970"/>
                    </a:cubicBezTo>
                    <a:cubicBezTo>
                      <a:pt x="8890" y="7620"/>
                      <a:pt x="26670" y="0"/>
                      <a:pt x="39370" y="3810"/>
                    </a:cubicBezTo>
                    <a:cubicBezTo>
                      <a:pt x="67310" y="11430"/>
                      <a:pt x="88900" y="77470"/>
                      <a:pt x="138430" y="120650"/>
                    </a:cubicBezTo>
                    <a:cubicBezTo>
                      <a:pt x="229870" y="200660"/>
                      <a:pt x="449580" y="330200"/>
                      <a:pt x="585470" y="408940"/>
                    </a:cubicBezTo>
                    <a:cubicBezTo>
                      <a:pt x="692150" y="471170"/>
                      <a:pt x="754380" y="508000"/>
                      <a:pt x="878840" y="562610"/>
                    </a:cubicBezTo>
                    <a:cubicBezTo>
                      <a:pt x="1075690" y="650240"/>
                      <a:pt x="1450340" y="779780"/>
                      <a:pt x="1668780" y="852170"/>
                    </a:cubicBezTo>
                    <a:cubicBezTo>
                      <a:pt x="1819910" y="902970"/>
                      <a:pt x="1927860" y="937260"/>
                      <a:pt x="2056130" y="970280"/>
                    </a:cubicBezTo>
                    <a:cubicBezTo>
                      <a:pt x="2180590" y="1002030"/>
                      <a:pt x="2307590" y="1029970"/>
                      <a:pt x="2428240" y="1050290"/>
                    </a:cubicBezTo>
                    <a:cubicBezTo>
                      <a:pt x="2543810" y="1069340"/>
                      <a:pt x="2631440" y="1083310"/>
                      <a:pt x="2766060" y="1090930"/>
                    </a:cubicBezTo>
                    <a:cubicBezTo>
                      <a:pt x="2969260" y="1103630"/>
                      <a:pt x="3304540" y="1093470"/>
                      <a:pt x="3529330" y="1085850"/>
                    </a:cubicBezTo>
                    <a:cubicBezTo>
                      <a:pt x="3704590" y="1080770"/>
                      <a:pt x="3860800" y="1085850"/>
                      <a:pt x="4000500" y="1060450"/>
                    </a:cubicBezTo>
                    <a:cubicBezTo>
                      <a:pt x="4114800" y="1041400"/>
                      <a:pt x="4225290" y="1000760"/>
                      <a:pt x="4306570" y="967740"/>
                    </a:cubicBezTo>
                    <a:cubicBezTo>
                      <a:pt x="4363720" y="944880"/>
                      <a:pt x="4401820" y="928370"/>
                      <a:pt x="4447540" y="897890"/>
                    </a:cubicBezTo>
                    <a:cubicBezTo>
                      <a:pt x="4497070" y="866140"/>
                      <a:pt x="4544060" y="828040"/>
                      <a:pt x="4589780" y="781050"/>
                    </a:cubicBezTo>
                    <a:cubicBezTo>
                      <a:pt x="4641850" y="726440"/>
                      <a:pt x="4705350" y="604520"/>
                      <a:pt x="4740910" y="588010"/>
                    </a:cubicBezTo>
                    <a:cubicBezTo>
                      <a:pt x="4753610" y="581660"/>
                      <a:pt x="4767580" y="584200"/>
                      <a:pt x="4773930" y="590550"/>
                    </a:cubicBezTo>
                    <a:cubicBezTo>
                      <a:pt x="4780280" y="595630"/>
                      <a:pt x="4776470" y="623570"/>
                      <a:pt x="4776470" y="623570"/>
                    </a:cubicBezTo>
                  </a:path>
                </a:pathLst>
              </a:custGeom>
              <a:solidFill>
                <a:srgbClr val="78B5EF"/>
              </a:solidFill>
              <a:ln cap="sq">
                <a:noFill/>
                <a:prstDash val="solid"/>
                <a:miter/>
              </a:ln>
            </p:spPr>
          </p:sp>
        </p:grpSp>
        <p:grpSp>
          <p:nvGrpSpPr>
            <p:cNvPr id="18" name="Group 18"/>
            <p:cNvGrpSpPr/>
            <p:nvPr/>
          </p:nvGrpSpPr>
          <p:grpSpPr>
            <a:xfrm rot="9037057">
              <a:off x="8549045" y="4274938"/>
              <a:ext cx="726440" cy="502920"/>
              <a:chOff x="0" y="0"/>
              <a:chExt cx="726440" cy="502920"/>
            </a:xfrm>
          </p:grpSpPr>
          <p:sp>
            <p:nvSpPr>
              <p:cNvPr id="19" name="Freeform 19"/>
              <p:cNvSpPr/>
              <p:nvPr/>
            </p:nvSpPr>
            <p:spPr>
              <a:xfrm>
                <a:off x="46990" y="46990"/>
                <a:ext cx="632460" cy="405130"/>
              </a:xfrm>
              <a:custGeom>
                <a:avLst/>
                <a:gdLst/>
                <a:ahLst/>
                <a:cxnLst/>
                <a:rect l="l" t="t" r="r" b="b"/>
                <a:pathLst>
                  <a:path w="632460" h="405130">
                    <a:moveTo>
                      <a:pt x="27940" y="91440"/>
                    </a:moveTo>
                    <a:cubicBezTo>
                      <a:pt x="173990" y="138430"/>
                      <a:pt x="234950" y="181610"/>
                      <a:pt x="274320" y="219710"/>
                    </a:cubicBezTo>
                    <a:cubicBezTo>
                      <a:pt x="308610" y="254000"/>
                      <a:pt x="340360" y="298450"/>
                      <a:pt x="354330" y="330200"/>
                    </a:cubicBezTo>
                    <a:cubicBezTo>
                      <a:pt x="364490" y="350520"/>
                      <a:pt x="372110" y="370840"/>
                      <a:pt x="369570" y="383540"/>
                    </a:cubicBezTo>
                    <a:cubicBezTo>
                      <a:pt x="367030" y="393700"/>
                      <a:pt x="356870" y="402590"/>
                      <a:pt x="347980" y="403860"/>
                    </a:cubicBezTo>
                    <a:cubicBezTo>
                      <a:pt x="340360" y="405130"/>
                      <a:pt x="326390" y="400050"/>
                      <a:pt x="322580" y="392430"/>
                    </a:cubicBezTo>
                    <a:cubicBezTo>
                      <a:pt x="316230" y="382270"/>
                      <a:pt x="318770" y="367030"/>
                      <a:pt x="323850" y="347980"/>
                    </a:cubicBezTo>
                    <a:cubicBezTo>
                      <a:pt x="331470" y="308610"/>
                      <a:pt x="367030" y="220980"/>
                      <a:pt x="396240" y="173990"/>
                    </a:cubicBezTo>
                    <a:cubicBezTo>
                      <a:pt x="420370" y="137160"/>
                      <a:pt x="445770" y="111760"/>
                      <a:pt x="476250" y="85090"/>
                    </a:cubicBezTo>
                    <a:cubicBezTo>
                      <a:pt x="506730" y="57150"/>
                      <a:pt x="565150" y="6350"/>
                      <a:pt x="581660" y="10160"/>
                    </a:cubicBezTo>
                    <a:cubicBezTo>
                      <a:pt x="589280" y="12700"/>
                      <a:pt x="594360" y="31750"/>
                      <a:pt x="593090" y="39370"/>
                    </a:cubicBezTo>
                    <a:cubicBezTo>
                      <a:pt x="590550" y="46990"/>
                      <a:pt x="581660" y="52070"/>
                      <a:pt x="567690" y="58420"/>
                    </a:cubicBezTo>
                    <a:cubicBezTo>
                      <a:pt x="534670" y="73660"/>
                      <a:pt x="447040" y="99060"/>
                      <a:pt x="373380" y="109220"/>
                    </a:cubicBezTo>
                    <a:cubicBezTo>
                      <a:pt x="283210" y="123190"/>
                      <a:pt x="107950" y="129540"/>
                      <a:pt x="66040" y="119380"/>
                    </a:cubicBezTo>
                    <a:cubicBezTo>
                      <a:pt x="54610" y="116840"/>
                      <a:pt x="49530" y="114300"/>
                      <a:pt x="45720" y="107950"/>
                    </a:cubicBezTo>
                    <a:cubicBezTo>
                      <a:pt x="41910" y="101600"/>
                      <a:pt x="41910" y="86360"/>
                      <a:pt x="45720" y="80010"/>
                    </a:cubicBezTo>
                    <a:cubicBezTo>
                      <a:pt x="49530" y="73660"/>
                      <a:pt x="57150" y="69850"/>
                      <a:pt x="66040" y="68580"/>
                    </a:cubicBezTo>
                    <a:cubicBezTo>
                      <a:pt x="83820" y="66040"/>
                      <a:pt x="115570" y="77470"/>
                      <a:pt x="144780" y="87630"/>
                    </a:cubicBezTo>
                    <a:cubicBezTo>
                      <a:pt x="187960" y="104140"/>
                      <a:pt x="265430" y="143510"/>
                      <a:pt x="298450" y="168910"/>
                    </a:cubicBezTo>
                    <a:cubicBezTo>
                      <a:pt x="318770" y="184150"/>
                      <a:pt x="331470" y="195580"/>
                      <a:pt x="341630" y="212090"/>
                    </a:cubicBezTo>
                    <a:cubicBezTo>
                      <a:pt x="350520" y="227330"/>
                      <a:pt x="360680" y="255270"/>
                      <a:pt x="355600" y="264160"/>
                    </a:cubicBezTo>
                    <a:cubicBezTo>
                      <a:pt x="350520" y="271780"/>
                      <a:pt x="335280" y="275590"/>
                      <a:pt x="322580" y="271780"/>
                    </a:cubicBezTo>
                    <a:cubicBezTo>
                      <a:pt x="290830" y="262890"/>
                      <a:pt x="200660" y="175260"/>
                      <a:pt x="189230" y="144780"/>
                    </a:cubicBezTo>
                    <a:cubicBezTo>
                      <a:pt x="184150" y="130810"/>
                      <a:pt x="185420" y="118110"/>
                      <a:pt x="191770" y="111760"/>
                    </a:cubicBezTo>
                    <a:cubicBezTo>
                      <a:pt x="198120" y="105410"/>
                      <a:pt x="213360" y="101600"/>
                      <a:pt x="224790" y="106680"/>
                    </a:cubicBezTo>
                    <a:cubicBezTo>
                      <a:pt x="252730" y="118110"/>
                      <a:pt x="313690" y="210820"/>
                      <a:pt x="326390" y="240030"/>
                    </a:cubicBezTo>
                    <a:cubicBezTo>
                      <a:pt x="331470" y="252730"/>
                      <a:pt x="334010" y="262890"/>
                      <a:pt x="331470" y="270510"/>
                    </a:cubicBezTo>
                    <a:cubicBezTo>
                      <a:pt x="327660" y="279400"/>
                      <a:pt x="317500" y="289560"/>
                      <a:pt x="308610" y="288290"/>
                    </a:cubicBezTo>
                    <a:cubicBezTo>
                      <a:pt x="294640" y="288290"/>
                      <a:pt x="275590" y="262890"/>
                      <a:pt x="261620" y="242570"/>
                    </a:cubicBezTo>
                    <a:cubicBezTo>
                      <a:pt x="241300" y="210820"/>
                      <a:pt x="210820" y="143510"/>
                      <a:pt x="209550" y="113030"/>
                    </a:cubicBezTo>
                    <a:cubicBezTo>
                      <a:pt x="209550" y="97790"/>
                      <a:pt x="213360" y="83820"/>
                      <a:pt x="220980" y="77470"/>
                    </a:cubicBezTo>
                    <a:cubicBezTo>
                      <a:pt x="229870" y="72390"/>
                      <a:pt x="245110" y="71120"/>
                      <a:pt x="257810" y="77470"/>
                    </a:cubicBezTo>
                    <a:cubicBezTo>
                      <a:pt x="288290" y="96520"/>
                      <a:pt x="375920" y="241300"/>
                      <a:pt x="364490" y="261620"/>
                    </a:cubicBezTo>
                    <a:cubicBezTo>
                      <a:pt x="360680" y="270510"/>
                      <a:pt x="337820" y="270510"/>
                      <a:pt x="327660" y="265430"/>
                    </a:cubicBezTo>
                    <a:cubicBezTo>
                      <a:pt x="314960" y="259080"/>
                      <a:pt x="306070" y="236220"/>
                      <a:pt x="299720" y="214630"/>
                    </a:cubicBezTo>
                    <a:cubicBezTo>
                      <a:pt x="289560" y="186690"/>
                      <a:pt x="280670" y="128270"/>
                      <a:pt x="287020" y="107950"/>
                    </a:cubicBezTo>
                    <a:cubicBezTo>
                      <a:pt x="289560" y="99060"/>
                      <a:pt x="294640" y="92710"/>
                      <a:pt x="302260" y="90170"/>
                    </a:cubicBezTo>
                    <a:cubicBezTo>
                      <a:pt x="308610" y="87630"/>
                      <a:pt x="322580" y="88900"/>
                      <a:pt x="330200" y="96520"/>
                    </a:cubicBezTo>
                    <a:cubicBezTo>
                      <a:pt x="350520" y="119380"/>
                      <a:pt x="369570" y="265430"/>
                      <a:pt x="359410" y="300990"/>
                    </a:cubicBezTo>
                    <a:cubicBezTo>
                      <a:pt x="354330" y="316230"/>
                      <a:pt x="342900" y="328930"/>
                      <a:pt x="334010" y="330200"/>
                    </a:cubicBezTo>
                    <a:cubicBezTo>
                      <a:pt x="326390" y="331470"/>
                      <a:pt x="314960" y="323850"/>
                      <a:pt x="309880" y="313690"/>
                    </a:cubicBezTo>
                    <a:cubicBezTo>
                      <a:pt x="302260" y="299720"/>
                      <a:pt x="304800" y="267970"/>
                      <a:pt x="308610" y="240030"/>
                    </a:cubicBezTo>
                    <a:cubicBezTo>
                      <a:pt x="313690" y="203200"/>
                      <a:pt x="328930" y="147320"/>
                      <a:pt x="345440" y="116840"/>
                    </a:cubicBezTo>
                    <a:cubicBezTo>
                      <a:pt x="355600" y="95250"/>
                      <a:pt x="369570" y="71120"/>
                      <a:pt x="383540" y="68580"/>
                    </a:cubicBezTo>
                    <a:cubicBezTo>
                      <a:pt x="392430" y="66040"/>
                      <a:pt x="408940" y="76200"/>
                      <a:pt x="412750" y="83820"/>
                    </a:cubicBezTo>
                    <a:cubicBezTo>
                      <a:pt x="416560" y="91440"/>
                      <a:pt x="406400" y="113030"/>
                      <a:pt x="406400" y="111760"/>
                    </a:cubicBezTo>
                    <a:cubicBezTo>
                      <a:pt x="405130" y="111760"/>
                      <a:pt x="406400" y="78740"/>
                      <a:pt x="407670" y="78740"/>
                    </a:cubicBezTo>
                    <a:cubicBezTo>
                      <a:pt x="410210" y="78740"/>
                      <a:pt x="415290" y="91440"/>
                      <a:pt x="415290" y="102870"/>
                    </a:cubicBezTo>
                    <a:cubicBezTo>
                      <a:pt x="415290" y="138430"/>
                      <a:pt x="381000" y="293370"/>
                      <a:pt x="358140" y="309880"/>
                    </a:cubicBezTo>
                    <a:cubicBezTo>
                      <a:pt x="350520" y="314960"/>
                      <a:pt x="340360" y="313690"/>
                      <a:pt x="335280" y="309880"/>
                    </a:cubicBezTo>
                    <a:cubicBezTo>
                      <a:pt x="327660" y="306070"/>
                      <a:pt x="322580" y="295910"/>
                      <a:pt x="321310" y="284480"/>
                    </a:cubicBezTo>
                    <a:cubicBezTo>
                      <a:pt x="318770" y="257810"/>
                      <a:pt x="341630" y="193040"/>
                      <a:pt x="360680" y="154940"/>
                    </a:cubicBezTo>
                    <a:cubicBezTo>
                      <a:pt x="378460" y="118110"/>
                      <a:pt x="406400" y="63500"/>
                      <a:pt x="429260" y="54610"/>
                    </a:cubicBezTo>
                    <a:cubicBezTo>
                      <a:pt x="441960" y="49530"/>
                      <a:pt x="461010" y="54610"/>
                      <a:pt x="467360" y="62230"/>
                    </a:cubicBezTo>
                    <a:cubicBezTo>
                      <a:pt x="473710" y="69850"/>
                      <a:pt x="472440" y="90170"/>
                      <a:pt x="468630" y="100330"/>
                    </a:cubicBezTo>
                    <a:cubicBezTo>
                      <a:pt x="464820" y="107950"/>
                      <a:pt x="458470" y="113030"/>
                      <a:pt x="447040" y="119380"/>
                    </a:cubicBezTo>
                    <a:cubicBezTo>
                      <a:pt x="425450" y="133350"/>
                      <a:pt x="367030" y="160020"/>
                      <a:pt x="337820" y="163830"/>
                    </a:cubicBezTo>
                    <a:cubicBezTo>
                      <a:pt x="318770" y="166370"/>
                      <a:pt x="297180" y="166370"/>
                      <a:pt x="288290" y="158750"/>
                    </a:cubicBezTo>
                    <a:cubicBezTo>
                      <a:pt x="281940" y="152400"/>
                      <a:pt x="278130" y="134620"/>
                      <a:pt x="284480" y="125730"/>
                    </a:cubicBezTo>
                    <a:cubicBezTo>
                      <a:pt x="295910" y="109220"/>
                      <a:pt x="365760" y="91440"/>
                      <a:pt x="386080" y="97790"/>
                    </a:cubicBezTo>
                    <a:cubicBezTo>
                      <a:pt x="397510" y="101600"/>
                      <a:pt x="407670" y="116840"/>
                      <a:pt x="406400" y="124460"/>
                    </a:cubicBezTo>
                    <a:cubicBezTo>
                      <a:pt x="406400" y="133350"/>
                      <a:pt x="397510" y="143510"/>
                      <a:pt x="382270" y="148590"/>
                    </a:cubicBezTo>
                    <a:cubicBezTo>
                      <a:pt x="335280" y="165100"/>
                      <a:pt x="72390" y="134620"/>
                      <a:pt x="30480" y="115570"/>
                    </a:cubicBezTo>
                    <a:cubicBezTo>
                      <a:pt x="19050" y="111760"/>
                      <a:pt x="15240" y="106680"/>
                      <a:pt x="12700" y="100330"/>
                    </a:cubicBezTo>
                    <a:cubicBezTo>
                      <a:pt x="10160" y="93980"/>
                      <a:pt x="10160" y="82550"/>
                      <a:pt x="15240" y="77470"/>
                    </a:cubicBezTo>
                    <a:cubicBezTo>
                      <a:pt x="26670" y="66040"/>
                      <a:pt x="69850" y="66040"/>
                      <a:pt x="96520" y="68580"/>
                    </a:cubicBezTo>
                    <a:cubicBezTo>
                      <a:pt x="124460" y="69850"/>
                      <a:pt x="161290" y="76200"/>
                      <a:pt x="180340" y="88900"/>
                    </a:cubicBezTo>
                    <a:cubicBezTo>
                      <a:pt x="193040" y="96520"/>
                      <a:pt x="207010" y="110490"/>
                      <a:pt x="207010" y="119380"/>
                    </a:cubicBezTo>
                    <a:cubicBezTo>
                      <a:pt x="207010" y="128270"/>
                      <a:pt x="195580" y="138430"/>
                      <a:pt x="186690" y="142240"/>
                    </a:cubicBezTo>
                    <a:cubicBezTo>
                      <a:pt x="180340" y="144780"/>
                      <a:pt x="172720" y="143510"/>
                      <a:pt x="161290" y="142240"/>
                    </a:cubicBezTo>
                    <a:cubicBezTo>
                      <a:pt x="134620" y="138430"/>
                      <a:pt x="55880" y="124460"/>
                      <a:pt x="35560" y="107950"/>
                    </a:cubicBezTo>
                    <a:cubicBezTo>
                      <a:pt x="26670" y="100330"/>
                      <a:pt x="22860" y="90170"/>
                      <a:pt x="24130" y="82550"/>
                    </a:cubicBezTo>
                    <a:cubicBezTo>
                      <a:pt x="25400" y="74930"/>
                      <a:pt x="31750" y="66040"/>
                      <a:pt x="44450" y="60960"/>
                    </a:cubicBezTo>
                    <a:cubicBezTo>
                      <a:pt x="86360" y="46990"/>
                      <a:pt x="328930" y="80010"/>
                      <a:pt x="370840" y="105410"/>
                    </a:cubicBezTo>
                    <a:cubicBezTo>
                      <a:pt x="383540" y="113030"/>
                      <a:pt x="391160" y="124460"/>
                      <a:pt x="389890" y="132080"/>
                    </a:cubicBezTo>
                    <a:cubicBezTo>
                      <a:pt x="388620" y="140970"/>
                      <a:pt x="372110" y="154940"/>
                      <a:pt x="364490" y="154940"/>
                    </a:cubicBezTo>
                    <a:cubicBezTo>
                      <a:pt x="355600" y="154940"/>
                      <a:pt x="340360" y="137160"/>
                      <a:pt x="339090" y="128270"/>
                    </a:cubicBezTo>
                    <a:cubicBezTo>
                      <a:pt x="337820" y="120650"/>
                      <a:pt x="345440" y="111760"/>
                      <a:pt x="351790" y="107950"/>
                    </a:cubicBezTo>
                    <a:cubicBezTo>
                      <a:pt x="358140" y="104140"/>
                      <a:pt x="368300" y="104140"/>
                      <a:pt x="374650" y="106680"/>
                    </a:cubicBezTo>
                    <a:cubicBezTo>
                      <a:pt x="381000" y="109220"/>
                      <a:pt x="388620" y="118110"/>
                      <a:pt x="389890" y="125730"/>
                    </a:cubicBezTo>
                    <a:cubicBezTo>
                      <a:pt x="391160" y="132080"/>
                      <a:pt x="387350" y="143510"/>
                      <a:pt x="382270" y="148590"/>
                    </a:cubicBezTo>
                    <a:cubicBezTo>
                      <a:pt x="377190" y="152400"/>
                      <a:pt x="365760" y="156210"/>
                      <a:pt x="359410" y="154940"/>
                    </a:cubicBezTo>
                    <a:cubicBezTo>
                      <a:pt x="351790" y="152400"/>
                      <a:pt x="344170" y="144780"/>
                      <a:pt x="340360" y="138430"/>
                    </a:cubicBezTo>
                    <a:cubicBezTo>
                      <a:pt x="337820" y="133350"/>
                      <a:pt x="337820" y="127000"/>
                      <a:pt x="340360" y="123190"/>
                    </a:cubicBezTo>
                    <a:cubicBezTo>
                      <a:pt x="344170" y="115570"/>
                      <a:pt x="361950" y="102870"/>
                      <a:pt x="370840" y="105410"/>
                    </a:cubicBezTo>
                    <a:cubicBezTo>
                      <a:pt x="378460" y="106680"/>
                      <a:pt x="391160" y="124460"/>
                      <a:pt x="389890" y="132080"/>
                    </a:cubicBezTo>
                    <a:cubicBezTo>
                      <a:pt x="388620" y="140970"/>
                      <a:pt x="379730" y="149860"/>
                      <a:pt x="364490" y="154940"/>
                    </a:cubicBezTo>
                    <a:cubicBezTo>
                      <a:pt x="318770" y="168910"/>
                      <a:pt x="81280" y="139700"/>
                      <a:pt x="41910" y="110490"/>
                    </a:cubicBezTo>
                    <a:cubicBezTo>
                      <a:pt x="27940" y="100330"/>
                      <a:pt x="22860" y="83820"/>
                      <a:pt x="25400" y="76200"/>
                    </a:cubicBezTo>
                    <a:cubicBezTo>
                      <a:pt x="29210" y="68580"/>
                      <a:pt x="46990" y="62230"/>
                      <a:pt x="62230" y="62230"/>
                    </a:cubicBezTo>
                    <a:cubicBezTo>
                      <a:pt x="88900" y="62230"/>
                      <a:pt x="160020" y="81280"/>
                      <a:pt x="170180" y="99060"/>
                    </a:cubicBezTo>
                    <a:cubicBezTo>
                      <a:pt x="175260" y="109220"/>
                      <a:pt x="170180" y="129540"/>
                      <a:pt x="160020" y="135890"/>
                    </a:cubicBezTo>
                    <a:cubicBezTo>
                      <a:pt x="140970" y="148590"/>
                      <a:pt x="52070" y="132080"/>
                      <a:pt x="30480" y="115570"/>
                    </a:cubicBezTo>
                    <a:cubicBezTo>
                      <a:pt x="17780" y="107950"/>
                      <a:pt x="11430" y="91440"/>
                      <a:pt x="12700" y="82550"/>
                    </a:cubicBezTo>
                    <a:cubicBezTo>
                      <a:pt x="13970" y="76200"/>
                      <a:pt x="21590" y="69850"/>
                      <a:pt x="30480" y="67310"/>
                    </a:cubicBezTo>
                    <a:cubicBezTo>
                      <a:pt x="49530" y="59690"/>
                      <a:pt x="91440" y="63500"/>
                      <a:pt x="133350" y="66040"/>
                    </a:cubicBezTo>
                    <a:cubicBezTo>
                      <a:pt x="199390" y="69850"/>
                      <a:pt x="350520" y="83820"/>
                      <a:pt x="386080" y="97790"/>
                    </a:cubicBezTo>
                    <a:cubicBezTo>
                      <a:pt x="397510" y="102870"/>
                      <a:pt x="402590" y="106680"/>
                      <a:pt x="405130" y="113030"/>
                    </a:cubicBezTo>
                    <a:cubicBezTo>
                      <a:pt x="407670" y="120650"/>
                      <a:pt x="406400" y="133350"/>
                      <a:pt x="398780" y="140970"/>
                    </a:cubicBezTo>
                    <a:cubicBezTo>
                      <a:pt x="386080" y="154940"/>
                      <a:pt x="326390" y="168910"/>
                      <a:pt x="306070" y="165100"/>
                    </a:cubicBezTo>
                    <a:cubicBezTo>
                      <a:pt x="294640" y="162560"/>
                      <a:pt x="284480" y="156210"/>
                      <a:pt x="281940" y="148590"/>
                    </a:cubicBezTo>
                    <a:cubicBezTo>
                      <a:pt x="279400" y="140970"/>
                      <a:pt x="283210" y="125730"/>
                      <a:pt x="293370" y="116840"/>
                    </a:cubicBezTo>
                    <a:cubicBezTo>
                      <a:pt x="313690" y="100330"/>
                      <a:pt x="398780" y="78740"/>
                      <a:pt x="422910" y="85090"/>
                    </a:cubicBezTo>
                    <a:cubicBezTo>
                      <a:pt x="435610" y="88900"/>
                      <a:pt x="445770" y="96520"/>
                      <a:pt x="447040" y="106680"/>
                    </a:cubicBezTo>
                    <a:cubicBezTo>
                      <a:pt x="449580" y="124460"/>
                      <a:pt x="414020" y="158750"/>
                      <a:pt x="402590" y="189230"/>
                    </a:cubicBezTo>
                    <a:cubicBezTo>
                      <a:pt x="388620" y="222250"/>
                      <a:pt x="386080" y="278130"/>
                      <a:pt x="370840" y="295910"/>
                    </a:cubicBezTo>
                    <a:cubicBezTo>
                      <a:pt x="361950" y="307340"/>
                      <a:pt x="349250" y="313690"/>
                      <a:pt x="340360" y="312420"/>
                    </a:cubicBezTo>
                    <a:cubicBezTo>
                      <a:pt x="332740" y="309880"/>
                      <a:pt x="323850" y="298450"/>
                      <a:pt x="321310" y="284480"/>
                    </a:cubicBezTo>
                    <a:cubicBezTo>
                      <a:pt x="314960" y="247650"/>
                      <a:pt x="349250" y="95250"/>
                      <a:pt x="372110" y="73660"/>
                    </a:cubicBezTo>
                    <a:cubicBezTo>
                      <a:pt x="381000" y="66040"/>
                      <a:pt x="393700" y="67310"/>
                      <a:pt x="401320" y="71120"/>
                    </a:cubicBezTo>
                    <a:cubicBezTo>
                      <a:pt x="407670" y="74930"/>
                      <a:pt x="414020" y="85090"/>
                      <a:pt x="414020" y="96520"/>
                    </a:cubicBezTo>
                    <a:cubicBezTo>
                      <a:pt x="415290" y="120650"/>
                      <a:pt x="373380" y="175260"/>
                      <a:pt x="364490" y="213360"/>
                    </a:cubicBezTo>
                    <a:cubicBezTo>
                      <a:pt x="356870" y="247650"/>
                      <a:pt x="368300" y="294640"/>
                      <a:pt x="358140" y="313690"/>
                    </a:cubicBezTo>
                    <a:cubicBezTo>
                      <a:pt x="351790" y="323850"/>
                      <a:pt x="341630" y="330200"/>
                      <a:pt x="334010" y="330200"/>
                    </a:cubicBezTo>
                    <a:cubicBezTo>
                      <a:pt x="325120" y="330200"/>
                      <a:pt x="314960" y="321310"/>
                      <a:pt x="308610" y="308610"/>
                    </a:cubicBezTo>
                    <a:cubicBezTo>
                      <a:pt x="292100" y="276860"/>
                      <a:pt x="278130" y="147320"/>
                      <a:pt x="285750" y="114300"/>
                    </a:cubicBezTo>
                    <a:cubicBezTo>
                      <a:pt x="288290" y="101600"/>
                      <a:pt x="294640" y="93980"/>
                      <a:pt x="302260" y="90170"/>
                    </a:cubicBezTo>
                    <a:cubicBezTo>
                      <a:pt x="308610" y="87630"/>
                      <a:pt x="321310" y="88900"/>
                      <a:pt x="330200" y="96520"/>
                    </a:cubicBezTo>
                    <a:cubicBezTo>
                      <a:pt x="350520" y="119380"/>
                      <a:pt x="382270" y="271780"/>
                      <a:pt x="364490" y="288290"/>
                    </a:cubicBezTo>
                    <a:cubicBezTo>
                      <a:pt x="355600" y="297180"/>
                      <a:pt x="332740" y="289560"/>
                      <a:pt x="316230" y="278130"/>
                    </a:cubicBezTo>
                    <a:cubicBezTo>
                      <a:pt x="287020" y="256540"/>
                      <a:pt x="222250" y="134620"/>
                      <a:pt x="231140" y="121920"/>
                    </a:cubicBezTo>
                    <a:cubicBezTo>
                      <a:pt x="234950" y="115570"/>
                      <a:pt x="252730" y="116840"/>
                      <a:pt x="264160" y="124460"/>
                    </a:cubicBezTo>
                    <a:cubicBezTo>
                      <a:pt x="287020" y="140970"/>
                      <a:pt x="330200" y="232410"/>
                      <a:pt x="331470" y="259080"/>
                    </a:cubicBezTo>
                    <a:cubicBezTo>
                      <a:pt x="332740" y="269240"/>
                      <a:pt x="330200" y="276860"/>
                      <a:pt x="325120" y="281940"/>
                    </a:cubicBezTo>
                    <a:cubicBezTo>
                      <a:pt x="320040" y="285750"/>
                      <a:pt x="311150" y="290830"/>
                      <a:pt x="302260" y="288290"/>
                    </a:cubicBezTo>
                    <a:cubicBezTo>
                      <a:pt x="276860" y="279400"/>
                      <a:pt x="191770" y="165100"/>
                      <a:pt x="186690" y="134620"/>
                    </a:cubicBezTo>
                    <a:cubicBezTo>
                      <a:pt x="185420" y="121920"/>
                      <a:pt x="190500" y="111760"/>
                      <a:pt x="196850" y="106680"/>
                    </a:cubicBezTo>
                    <a:cubicBezTo>
                      <a:pt x="203200" y="102870"/>
                      <a:pt x="213360" y="101600"/>
                      <a:pt x="224790" y="106680"/>
                    </a:cubicBezTo>
                    <a:cubicBezTo>
                      <a:pt x="252730" y="118110"/>
                      <a:pt x="342900" y="205740"/>
                      <a:pt x="340360" y="229870"/>
                    </a:cubicBezTo>
                    <a:cubicBezTo>
                      <a:pt x="339090" y="241300"/>
                      <a:pt x="320040" y="252730"/>
                      <a:pt x="307340" y="251460"/>
                    </a:cubicBezTo>
                    <a:cubicBezTo>
                      <a:pt x="284480" y="250190"/>
                      <a:pt x="256540" y="201930"/>
                      <a:pt x="220980" y="181610"/>
                    </a:cubicBezTo>
                    <a:cubicBezTo>
                      <a:pt x="176530" y="154940"/>
                      <a:pt x="78740" y="135890"/>
                      <a:pt x="54610" y="116840"/>
                    </a:cubicBezTo>
                    <a:cubicBezTo>
                      <a:pt x="45720" y="109220"/>
                      <a:pt x="41910" y="104140"/>
                      <a:pt x="41910" y="96520"/>
                    </a:cubicBezTo>
                    <a:cubicBezTo>
                      <a:pt x="40640" y="90170"/>
                      <a:pt x="41910" y="81280"/>
                      <a:pt x="49530" y="74930"/>
                    </a:cubicBezTo>
                    <a:cubicBezTo>
                      <a:pt x="80010" y="53340"/>
                      <a:pt x="271780" y="74930"/>
                      <a:pt x="365760" y="59690"/>
                    </a:cubicBezTo>
                    <a:cubicBezTo>
                      <a:pt x="443230" y="46990"/>
                      <a:pt x="527050" y="6350"/>
                      <a:pt x="574040" y="3810"/>
                    </a:cubicBezTo>
                    <a:cubicBezTo>
                      <a:pt x="596900" y="1270"/>
                      <a:pt x="622300" y="0"/>
                      <a:pt x="627380" y="8890"/>
                    </a:cubicBezTo>
                    <a:cubicBezTo>
                      <a:pt x="632460" y="17780"/>
                      <a:pt x="615950" y="41910"/>
                      <a:pt x="600710" y="58420"/>
                    </a:cubicBezTo>
                    <a:cubicBezTo>
                      <a:pt x="579120" y="83820"/>
                      <a:pt x="523240" y="109220"/>
                      <a:pt x="495300" y="135890"/>
                    </a:cubicBezTo>
                    <a:cubicBezTo>
                      <a:pt x="472440" y="157480"/>
                      <a:pt x="455930" y="177800"/>
                      <a:pt x="439420" y="201930"/>
                    </a:cubicBezTo>
                    <a:cubicBezTo>
                      <a:pt x="424180" y="226060"/>
                      <a:pt x="411480" y="250190"/>
                      <a:pt x="400050" y="279400"/>
                    </a:cubicBezTo>
                    <a:cubicBezTo>
                      <a:pt x="386080" y="312420"/>
                      <a:pt x="382270" y="370840"/>
                      <a:pt x="367030" y="389890"/>
                    </a:cubicBezTo>
                    <a:cubicBezTo>
                      <a:pt x="359410" y="398780"/>
                      <a:pt x="350520" y="405130"/>
                      <a:pt x="342900" y="403860"/>
                    </a:cubicBezTo>
                    <a:cubicBezTo>
                      <a:pt x="335280" y="403860"/>
                      <a:pt x="328930" y="400050"/>
                      <a:pt x="322580" y="392430"/>
                    </a:cubicBezTo>
                    <a:cubicBezTo>
                      <a:pt x="308610" y="377190"/>
                      <a:pt x="297180" y="330200"/>
                      <a:pt x="276860" y="302260"/>
                    </a:cubicBezTo>
                    <a:cubicBezTo>
                      <a:pt x="255270" y="270510"/>
                      <a:pt x="222250" y="238760"/>
                      <a:pt x="191770" y="214630"/>
                    </a:cubicBezTo>
                    <a:cubicBezTo>
                      <a:pt x="165100" y="193040"/>
                      <a:pt x="137160" y="176530"/>
                      <a:pt x="106680" y="162560"/>
                    </a:cubicBezTo>
                    <a:cubicBezTo>
                      <a:pt x="76200" y="149860"/>
                      <a:pt x="22860" y="149860"/>
                      <a:pt x="8890" y="134620"/>
                    </a:cubicBezTo>
                    <a:cubicBezTo>
                      <a:pt x="1270" y="127000"/>
                      <a:pt x="0" y="114300"/>
                      <a:pt x="3810" y="106680"/>
                    </a:cubicBezTo>
                    <a:cubicBezTo>
                      <a:pt x="6350" y="99060"/>
                      <a:pt x="27940" y="91440"/>
                      <a:pt x="27940" y="91440"/>
                    </a:cubicBezTo>
                  </a:path>
                </a:pathLst>
              </a:custGeom>
              <a:solidFill>
                <a:srgbClr val="78B5EF"/>
              </a:solidFill>
              <a:ln cap="sq">
                <a:noFill/>
                <a:prstDash val="solid"/>
                <a:miter/>
              </a:ln>
            </p:spPr>
          </p:sp>
        </p:grpSp>
      </p:grpSp>
      <p:sp>
        <p:nvSpPr>
          <p:cNvPr id="20" name="Freeform 20"/>
          <p:cNvSpPr/>
          <p:nvPr/>
        </p:nvSpPr>
        <p:spPr>
          <a:xfrm>
            <a:off x="14866620" y="9258300"/>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rot="-10112686">
            <a:off x="8639499" y="3163767"/>
            <a:ext cx="8115608" cy="6380897"/>
          </a:xfrm>
          <a:custGeom>
            <a:avLst/>
            <a:gdLst/>
            <a:ahLst/>
            <a:cxnLst/>
            <a:rect l="l" t="t" r="r" b="b"/>
            <a:pathLst>
              <a:path w="8115608" h="6380897">
                <a:moveTo>
                  <a:pt x="0" y="0"/>
                </a:moveTo>
                <a:lnTo>
                  <a:pt x="8115608" y="0"/>
                </a:lnTo>
                <a:lnTo>
                  <a:pt x="8115608" y="6380897"/>
                </a:lnTo>
                <a:lnTo>
                  <a:pt x="0" y="6380897"/>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TextBox 3"/>
          <p:cNvSpPr txBox="1"/>
          <p:nvPr/>
        </p:nvSpPr>
        <p:spPr>
          <a:xfrm>
            <a:off x="613222" y="576808"/>
            <a:ext cx="14946954" cy="2282190"/>
          </a:xfrm>
          <a:prstGeom prst="rect">
            <a:avLst/>
          </a:prstGeom>
        </p:spPr>
        <p:txBody>
          <a:bodyPr lIns="0" tIns="0" rIns="0" bIns="0" rtlCol="0" anchor="t">
            <a:spAutoFit/>
          </a:bodyPr>
          <a:lstStyle/>
          <a:p>
            <a:pPr algn="l">
              <a:lnSpc>
                <a:spcPts val="8729"/>
              </a:lnSpc>
            </a:pPr>
            <a:r>
              <a:rPr lang="en-US" sz="8999" b="1">
                <a:solidFill>
                  <a:srgbClr val="000000"/>
                </a:solidFill>
                <a:latin typeface="DM Sans Bold"/>
                <a:ea typeface="DM Sans Bold"/>
                <a:cs typeface="DM Sans Bold"/>
                <a:sym typeface="DM Sans Bold"/>
              </a:rPr>
              <a:t>Exploiting subject disciplines in AoLEs</a:t>
            </a:r>
          </a:p>
        </p:txBody>
      </p:sp>
      <p:sp>
        <p:nvSpPr>
          <p:cNvPr id="4" name="TextBox 4"/>
          <p:cNvSpPr txBox="1"/>
          <p:nvPr/>
        </p:nvSpPr>
        <p:spPr>
          <a:xfrm>
            <a:off x="613222" y="3027517"/>
            <a:ext cx="7059811" cy="887095"/>
          </a:xfrm>
          <a:prstGeom prst="rect">
            <a:avLst/>
          </a:prstGeom>
        </p:spPr>
        <p:txBody>
          <a:bodyPr lIns="0" tIns="0" rIns="0" bIns="0" rtlCol="0" anchor="t">
            <a:spAutoFit/>
          </a:bodyPr>
          <a:lstStyle/>
          <a:p>
            <a:pPr algn="ctr">
              <a:lnSpc>
                <a:spcPts val="7279"/>
              </a:lnSpc>
            </a:pPr>
            <a:r>
              <a:rPr lang="en-US" sz="5199" b="1">
                <a:solidFill>
                  <a:srgbClr val="000000"/>
                </a:solidFill>
                <a:latin typeface="DM Sans Bold"/>
                <a:ea typeface="DM Sans Bold"/>
                <a:cs typeface="DM Sans Bold"/>
                <a:sym typeface="DM Sans Bold"/>
              </a:rPr>
              <a:t>Future improvements </a:t>
            </a:r>
          </a:p>
        </p:txBody>
      </p:sp>
      <p:sp>
        <p:nvSpPr>
          <p:cNvPr id="5" name="Freeform 5"/>
          <p:cNvSpPr/>
          <p:nvPr/>
        </p:nvSpPr>
        <p:spPr>
          <a:xfrm>
            <a:off x="613222" y="9173790"/>
            <a:ext cx="3169280" cy="2226419"/>
          </a:xfrm>
          <a:custGeom>
            <a:avLst/>
            <a:gdLst/>
            <a:ahLst/>
            <a:cxnLst/>
            <a:rect l="l" t="t" r="r" b="b"/>
            <a:pathLst>
              <a:path w="3169280" h="2226419">
                <a:moveTo>
                  <a:pt x="0" y="0"/>
                </a:moveTo>
                <a:lnTo>
                  <a:pt x="3169280" y="0"/>
                </a:lnTo>
                <a:lnTo>
                  <a:pt x="3169280" y="2226420"/>
                </a:lnTo>
                <a:lnTo>
                  <a:pt x="0" y="2226420"/>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6" name="TextBox 6"/>
          <p:cNvSpPr txBox="1"/>
          <p:nvPr/>
        </p:nvSpPr>
        <p:spPr>
          <a:xfrm>
            <a:off x="1789522" y="4521083"/>
            <a:ext cx="6858353" cy="538660"/>
          </a:xfrm>
          <a:prstGeom prst="rect">
            <a:avLst/>
          </a:prstGeom>
        </p:spPr>
        <p:txBody>
          <a:bodyPr lIns="0" tIns="0" rIns="0" bIns="0" rtlCol="0" anchor="t">
            <a:spAutoFit/>
          </a:bodyPr>
          <a:lstStyle/>
          <a:p>
            <a:pPr marL="0" lvl="0" indent="0" algn="l">
              <a:lnSpc>
                <a:spcPts val="4600"/>
              </a:lnSpc>
            </a:pPr>
            <a:r>
              <a:rPr lang="en-US" sz="2555" spc="153">
                <a:solidFill>
                  <a:srgbClr val="000000"/>
                </a:solidFill>
                <a:latin typeface="DM Sans"/>
                <a:ea typeface="DM Sans"/>
                <a:cs typeface="DM Sans"/>
                <a:sym typeface="DM Sans"/>
              </a:rPr>
              <a:t> Upholding subject disciplines</a:t>
            </a:r>
          </a:p>
        </p:txBody>
      </p:sp>
      <p:sp>
        <p:nvSpPr>
          <p:cNvPr id="7" name="Freeform 7"/>
          <p:cNvSpPr/>
          <p:nvPr/>
        </p:nvSpPr>
        <p:spPr>
          <a:xfrm>
            <a:off x="1028700" y="4589726"/>
            <a:ext cx="514317" cy="553774"/>
          </a:xfrm>
          <a:custGeom>
            <a:avLst/>
            <a:gdLst/>
            <a:ahLst/>
            <a:cxnLst/>
            <a:rect l="l" t="t" r="r" b="b"/>
            <a:pathLst>
              <a:path w="514317" h="553774">
                <a:moveTo>
                  <a:pt x="0" y="0"/>
                </a:moveTo>
                <a:lnTo>
                  <a:pt x="514317" y="0"/>
                </a:lnTo>
                <a:lnTo>
                  <a:pt x="514317" y="553774"/>
                </a:lnTo>
                <a:lnTo>
                  <a:pt x="0" y="553774"/>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8" name="Freeform 8"/>
          <p:cNvSpPr/>
          <p:nvPr/>
        </p:nvSpPr>
        <p:spPr>
          <a:xfrm rot="1098103">
            <a:off x="13625507" y="-135766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9" name="Freeform 9"/>
          <p:cNvSpPr/>
          <p:nvPr/>
        </p:nvSpPr>
        <p:spPr>
          <a:xfrm>
            <a:off x="10061122" y="3518689"/>
            <a:ext cx="6510213" cy="5053553"/>
          </a:xfrm>
          <a:custGeom>
            <a:avLst/>
            <a:gdLst/>
            <a:ahLst/>
            <a:cxnLst/>
            <a:rect l="l" t="t" r="r" b="b"/>
            <a:pathLst>
              <a:path w="6510213" h="5053553">
                <a:moveTo>
                  <a:pt x="0" y="0"/>
                </a:moveTo>
                <a:lnTo>
                  <a:pt x="6510213" y="0"/>
                </a:lnTo>
                <a:lnTo>
                  <a:pt x="6510213" y="5053553"/>
                </a:lnTo>
                <a:lnTo>
                  <a:pt x="0" y="5053553"/>
                </a:lnTo>
                <a:lnTo>
                  <a:pt x="0" y="0"/>
                </a:lnTo>
                <a:close/>
              </a:path>
            </a:pathLst>
          </a:custGeom>
          <a:blipFill>
            <a:blip r:embed="rId10"/>
            <a:stretch>
              <a:fillRect/>
            </a:stretch>
          </a:blipFill>
        </p:spPr>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4243515" y="76200"/>
            <a:ext cx="9800971" cy="952500"/>
          </a:xfrm>
          <a:prstGeom prst="rect">
            <a:avLst/>
          </a:prstGeom>
        </p:spPr>
        <p:txBody>
          <a:bodyPr lIns="0" tIns="0" rIns="0" bIns="0" rtlCol="0" anchor="t">
            <a:spAutoFit/>
          </a:bodyPr>
          <a:lstStyle/>
          <a:p>
            <a:pPr marL="0" lvl="0" indent="0" algn="ctr">
              <a:lnSpc>
                <a:spcPts val="8100"/>
              </a:lnSpc>
            </a:pPr>
            <a:r>
              <a:rPr lang="en-US" sz="4500" spc="270">
                <a:solidFill>
                  <a:srgbClr val="000000"/>
                </a:solidFill>
                <a:latin typeface="DM Sans"/>
                <a:ea typeface="DM Sans"/>
                <a:cs typeface="DM Sans"/>
                <a:sym typeface="DM Sans"/>
              </a:rPr>
              <a:t>Upholding subject disciplines</a:t>
            </a:r>
          </a:p>
        </p:txBody>
      </p:sp>
      <p:sp>
        <p:nvSpPr>
          <p:cNvPr id="3" name="Freeform 3"/>
          <p:cNvSpPr/>
          <p:nvPr/>
        </p:nvSpPr>
        <p:spPr>
          <a:xfrm>
            <a:off x="2478551" y="0"/>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4" name="Freeform 4"/>
          <p:cNvSpPr/>
          <p:nvPr/>
        </p:nvSpPr>
        <p:spPr>
          <a:xfrm>
            <a:off x="14520735" y="0"/>
            <a:ext cx="1288645" cy="1387504"/>
          </a:xfrm>
          <a:custGeom>
            <a:avLst/>
            <a:gdLst/>
            <a:ahLst/>
            <a:cxnLst/>
            <a:rect l="l" t="t" r="r" b="b"/>
            <a:pathLst>
              <a:path w="1288645" h="1387504">
                <a:moveTo>
                  <a:pt x="0" y="0"/>
                </a:moveTo>
                <a:lnTo>
                  <a:pt x="1288645" y="0"/>
                </a:lnTo>
                <a:lnTo>
                  <a:pt x="1288645" y="1387504"/>
                </a:lnTo>
                <a:lnTo>
                  <a:pt x="0" y="1387504"/>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5" name="TextBox 5"/>
          <p:cNvSpPr txBox="1"/>
          <p:nvPr/>
        </p:nvSpPr>
        <p:spPr>
          <a:xfrm>
            <a:off x="2857638" y="3361978"/>
            <a:ext cx="12572724" cy="6609561"/>
          </a:xfrm>
          <a:prstGeom prst="rect">
            <a:avLst/>
          </a:prstGeom>
        </p:spPr>
        <p:txBody>
          <a:bodyPr lIns="0" tIns="0" rIns="0" bIns="0" rtlCol="0" anchor="t">
            <a:spAutoFit/>
          </a:bodyPr>
          <a:lstStyle/>
          <a:p>
            <a:pPr marL="0" lvl="0" indent="0" algn="ctr">
              <a:lnSpc>
                <a:spcPts val="3924"/>
              </a:lnSpc>
            </a:pPr>
            <a:r>
              <a:rPr lang="en-US" sz="2453" spc="147">
                <a:solidFill>
                  <a:srgbClr val="000000"/>
                </a:solidFill>
                <a:latin typeface="DM Sans"/>
                <a:ea typeface="DM Sans"/>
                <a:cs typeface="DM Sans"/>
                <a:sym typeface="DM Sans"/>
              </a:rPr>
              <a:t>Disciplines are the building blocks of coherent knowledge and critical thinking (Alexander, 2020).</a:t>
            </a:r>
          </a:p>
          <a:p>
            <a:pPr marL="0" lvl="0" indent="0" algn="ctr">
              <a:lnSpc>
                <a:spcPts val="1599"/>
              </a:lnSpc>
            </a:pPr>
            <a:endParaRPr lang="en-US" sz="2453" spc="147">
              <a:solidFill>
                <a:srgbClr val="000000"/>
              </a:solidFill>
              <a:latin typeface="DM Sans"/>
              <a:ea typeface="DM Sans"/>
              <a:cs typeface="DM Sans"/>
              <a:sym typeface="DM Sans"/>
            </a:endParaRPr>
          </a:p>
          <a:p>
            <a:pPr marL="0" lvl="0" indent="0" algn="ctr">
              <a:lnSpc>
                <a:spcPts val="3924"/>
              </a:lnSpc>
            </a:pPr>
            <a:endParaRPr lang="en-US" sz="2453" spc="147">
              <a:solidFill>
                <a:srgbClr val="000000"/>
              </a:solidFill>
              <a:latin typeface="DM Sans"/>
              <a:ea typeface="DM Sans"/>
              <a:cs typeface="DM Sans"/>
              <a:sym typeface="DM Sans"/>
            </a:endParaRPr>
          </a:p>
          <a:p>
            <a:pPr marL="0" lvl="0" indent="0" algn="ctr">
              <a:lnSpc>
                <a:spcPts val="3924"/>
              </a:lnSpc>
            </a:pPr>
            <a:r>
              <a:rPr lang="en-US" sz="2453" u="none" spc="147">
                <a:solidFill>
                  <a:srgbClr val="000000"/>
                </a:solidFill>
                <a:latin typeface="DM Sans"/>
                <a:ea typeface="DM Sans"/>
                <a:cs typeface="DM Sans"/>
                <a:sym typeface="DM Sans"/>
              </a:rPr>
              <a:t>Identify subject-specific intentions, then look to meaningfully integrate. </a:t>
            </a:r>
          </a:p>
          <a:p>
            <a:pPr marL="0" lvl="0" indent="0" algn="ctr">
              <a:lnSpc>
                <a:spcPts val="3924"/>
              </a:lnSpc>
            </a:pPr>
            <a:endParaRPr lang="en-US" sz="2453" u="none" spc="147">
              <a:solidFill>
                <a:srgbClr val="000000"/>
              </a:solidFill>
              <a:latin typeface="DM Sans"/>
              <a:ea typeface="DM Sans"/>
              <a:cs typeface="DM Sans"/>
              <a:sym typeface="DM Sans"/>
            </a:endParaRPr>
          </a:p>
          <a:p>
            <a:pPr marL="0" lvl="0" indent="0" algn="ctr">
              <a:lnSpc>
                <a:spcPts val="3924"/>
              </a:lnSpc>
            </a:pPr>
            <a:r>
              <a:rPr lang="en-US" sz="2453" u="none" spc="147">
                <a:solidFill>
                  <a:srgbClr val="000000"/>
                </a:solidFill>
                <a:latin typeface="DM Sans"/>
                <a:ea typeface="DM Sans"/>
                <a:cs typeface="DM Sans"/>
                <a:sym typeface="DM Sans"/>
              </a:rPr>
              <a:t>Make disciplinary thinking visible - clearly model how a geographer/artist/scientist thinks and works.</a:t>
            </a:r>
          </a:p>
          <a:p>
            <a:pPr marL="0" lvl="0" indent="0" algn="ctr">
              <a:lnSpc>
                <a:spcPts val="3924"/>
              </a:lnSpc>
            </a:pPr>
            <a:endParaRPr lang="en-US" sz="2453" u="none" spc="147">
              <a:solidFill>
                <a:srgbClr val="000000"/>
              </a:solidFill>
              <a:latin typeface="DM Sans"/>
              <a:ea typeface="DM Sans"/>
              <a:cs typeface="DM Sans"/>
              <a:sym typeface="DM Sans"/>
            </a:endParaRPr>
          </a:p>
          <a:p>
            <a:pPr marL="0" lvl="0" indent="0" algn="ctr">
              <a:lnSpc>
                <a:spcPts val="3924"/>
              </a:lnSpc>
            </a:pPr>
            <a:r>
              <a:rPr lang="en-US" sz="2453" u="none" spc="147">
                <a:solidFill>
                  <a:srgbClr val="000000"/>
                </a:solidFill>
                <a:latin typeface="DM Sans"/>
                <a:ea typeface="DM Sans"/>
                <a:cs typeface="DM Sans"/>
                <a:sym typeface="DM Sans"/>
              </a:rPr>
              <a:t>Balance breadth with depth - broad integration is necessary but whilst retaining rigour (OECD, 2020).</a:t>
            </a:r>
          </a:p>
          <a:p>
            <a:pPr marL="0" lvl="0" indent="0" algn="ctr">
              <a:lnSpc>
                <a:spcPts val="3924"/>
              </a:lnSpc>
            </a:pPr>
            <a:endParaRPr lang="en-US" sz="2453" u="none" spc="147">
              <a:solidFill>
                <a:srgbClr val="000000"/>
              </a:solidFill>
              <a:latin typeface="DM Sans"/>
              <a:ea typeface="DM Sans"/>
              <a:cs typeface="DM Sans"/>
              <a:sym typeface="DM Sans"/>
            </a:endParaRPr>
          </a:p>
          <a:p>
            <a:pPr marL="0" lvl="0" indent="0" algn="ctr">
              <a:lnSpc>
                <a:spcPts val="3924"/>
              </a:lnSpc>
            </a:pPr>
            <a:r>
              <a:rPr lang="en-US" sz="2453" u="none" spc="147">
                <a:solidFill>
                  <a:srgbClr val="000000"/>
                </a:solidFill>
                <a:latin typeface="DM Sans"/>
                <a:ea typeface="DM Sans"/>
                <a:cs typeface="DM Sans"/>
                <a:sym typeface="DM Sans"/>
              </a:rPr>
              <a:t>Continuing Professional Development - depth of subject expertise (Harris and Jones, 2019).</a:t>
            </a:r>
          </a:p>
        </p:txBody>
      </p:sp>
      <p:sp>
        <p:nvSpPr>
          <p:cNvPr id="6" name="Freeform 6"/>
          <p:cNvSpPr/>
          <p:nvPr/>
        </p:nvSpPr>
        <p:spPr>
          <a:xfrm>
            <a:off x="14866620" y="9258300"/>
            <a:ext cx="3169280" cy="2226419"/>
          </a:xfrm>
          <a:custGeom>
            <a:avLst/>
            <a:gdLst/>
            <a:ahLst/>
            <a:cxnLst/>
            <a:rect l="l" t="t" r="r" b="b"/>
            <a:pathLst>
              <a:path w="3169280" h="2226419">
                <a:moveTo>
                  <a:pt x="0" y="0"/>
                </a:moveTo>
                <a:lnTo>
                  <a:pt x="3169280" y="0"/>
                </a:lnTo>
                <a:lnTo>
                  <a:pt x="3169280" y="2226419"/>
                </a:lnTo>
                <a:lnTo>
                  <a:pt x="0" y="2226419"/>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grpSp>
        <p:nvGrpSpPr>
          <p:cNvPr id="7" name="Group 7"/>
          <p:cNvGrpSpPr/>
          <p:nvPr/>
        </p:nvGrpSpPr>
        <p:grpSpPr>
          <a:xfrm>
            <a:off x="5026206" y="1387504"/>
            <a:ext cx="8235588" cy="1538046"/>
            <a:chOff x="0" y="0"/>
            <a:chExt cx="10980784" cy="2050729"/>
          </a:xfrm>
        </p:grpSpPr>
        <p:sp>
          <p:nvSpPr>
            <p:cNvPr id="8" name="TextBox 8"/>
            <p:cNvSpPr txBox="1"/>
            <p:nvPr/>
          </p:nvSpPr>
          <p:spPr>
            <a:xfrm>
              <a:off x="116685" y="-133350"/>
              <a:ext cx="10747413" cy="1230982"/>
            </a:xfrm>
            <a:prstGeom prst="rect">
              <a:avLst/>
            </a:prstGeom>
          </p:spPr>
          <p:txBody>
            <a:bodyPr lIns="0" tIns="0" rIns="0" bIns="0" rtlCol="0" anchor="t">
              <a:spAutoFit/>
            </a:bodyPr>
            <a:lstStyle/>
            <a:p>
              <a:pPr marL="0" lvl="0" indent="0" algn="ctr">
                <a:lnSpc>
                  <a:spcPts val="3953"/>
                </a:lnSpc>
              </a:pPr>
              <a:r>
                <a:rPr lang="en-US" sz="2196" spc="131">
                  <a:solidFill>
                    <a:srgbClr val="000000"/>
                  </a:solidFill>
                  <a:latin typeface="DM Sans"/>
                  <a:ea typeface="DM Sans"/>
                  <a:cs typeface="DM Sans"/>
                  <a:sym typeface="DM Sans"/>
                </a:rPr>
                <a:t>Interdisciplinary learning should not dilute the importance of “disciplined ways of thinking and doing”</a:t>
              </a:r>
            </a:p>
          </p:txBody>
        </p:sp>
        <p:sp>
          <p:nvSpPr>
            <p:cNvPr id="9" name="TextBox 9"/>
            <p:cNvSpPr txBox="1"/>
            <p:nvPr/>
          </p:nvSpPr>
          <p:spPr>
            <a:xfrm>
              <a:off x="0" y="1280471"/>
              <a:ext cx="10980784" cy="770258"/>
            </a:xfrm>
            <a:prstGeom prst="rect">
              <a:avLst/>
            </a:prstGeom>
          </p:spPr>
          <p:txBody>
            <a:bodyPr lIns="0" tIns="0" rIns="0" bIns="0" rtlCol="0" anchor="t">
              <a:spAutoFit/>
            </a:bodyPr>
            <a:lstStyle/>
            <a:p>
              <a:pPr algn="ctr">
                <a:lnSpc>
                  <a:spcPts val="2406"/>
                </a:lnSpc>
              </a:pPr>
              <a:r>
                <a:rPr lang="en-US" sz="1504" spc="90">
                  <a:solidFill>
                    <a:srgbClr val="000000"/>
                  </a:solidFill>
                  <a:latin typeface="DM Sans"/>
                  <a:ea typeface="DM Sans"/>
                  <a:cs typeface="DM Sans"/>
                  <a:sym typeface="DM Sans"/>
                </a:rPr>
                <a:t>Donaldson, 2015 – Successful Futures: Independent Review of Cur</a:t>
              </a:r>
              <a:r>
                <a:rPr lang="en-US" sz="1504" u="none" spc="90">
                  <a:solidFill>
                    <a:srgbClr val="000000"/>
                  </a:solidFill>
                  <a:latin typeface="DM Sans"/>
                  <a:ea typeface="DM Sans"/>
                  <a:cs typeface="DM Sans"/>
                  <a:sym typeface="DM Sans"/>
                </a:rPr>
                <a:t>riculum and Assessment Arrangements in Wales</a:t>
              </a:r>
            </a:p>
          </p:txBody>
        </p:sp>
      </p:grpSp>
      <p:grpSp>
        <p:nvGrpSpPr>
          <p:cNvPr id="10" name="Group 10"/>
          <p:cNvGrpSpPr/>
          <p:nvPr/>
        </p:nvGrpSpPr>
        <p:grpSpPr>
          <a:xfrm>
            <a:off x="3821430" y="6221730"/>
            <a:ext cx="459105" cy="586740"/>
            <a:chOff x="0" y="0"/>
            <a:chExt cx="612140" cy="782320"/>
          </a:xfrm>
        </p:grpSpPr>
        <p:sp>
          <p:nvSpPr>
            <p:cNvPr id="11" name="Freeform 11"/>
            <p:cNvSpPr/>
            <p:nvPr/>
          </p:nvSpPr>
          <p:spPr>
            <a:xfrm>
              <a:off x="44450" y="49530"/>
              <a:ext cx="519430" cy="685800"/>
            </a:xfrm>
            <a:custGeom>
              <a:avLst/>
              <a:gdLst/>
              <a:ahLst/>
              <a:cxnLst/>
              <a:rect l="l" t="t" r="r" b="b"/>
              <a:pathLst>
                <a:path w="519430" h="685800">
                  <a:moveTo>
                    <a:pt x="53340" y="20320"/>
                  </a:moveTo>
                  <a:cubicBezTo>
                    <a:pt x="111760" y="127000"/>
                    <a:pt x="147320" y="154940"/>
                    <a:pt x="184150" y="177800"/>
                  </a:cubicBezTo>
                  <a:cubicBezTo>
                    <a:pt x="224790" y="203200"/>
                    <a:pt x="275590" y="226060"/>
                    <a:pt x="322580" y="238760"/>
                  </a:cubicBezTo>
                  <a:cubicBezTo>
                    <a:pt x="368300" y="251460"/>
                    <a:pt x="438150" y="242570"/>
                    <a:pt x="461010" y="257810"/>
                  </a:cubicBezTo>
                  <a:cubicBezTo>
                    <a:pt x="471170" y="264160"/>
                    <a:pt x="476250" y="274320"/>
                    <a:pt x="477520" y="284480"/>
                  </a:cubicBezTo>
                  <a:cubicBezTo>
                    <a:pt x="477520" y="293370"/>
                    <a:pt x="476250" y="302260"/>
                    <a:pt x="467360" y="314960"/>
                  </a:cubicBezTo>
                  <a:cubicBezTo>
                    <a:pt x="439420" y="351790"/>
                    <a:pt x="284480" y="430530"/>
                    <a:pt x="232410" y="485140"/>
                  </a:cubicBezTo>
                  <a:cubicBezTo>
                    <a:pt x="198120" y="520700"/>
                    <a:pt x="177800" y="554990"/>
                    <a:pt x="162560" y="589280"/>
                  </a:cubicBezTo>
                  <a:cubicBezTo>
                    <a:pt x="148590" y="619760"/>
                    <a:pt x="152400" y="668020"/>
                    <a:pt x="137160" y="678180"/>
                  </a:cubicBezTo>
                  <a:cubicBezTo>
                    <a:pt x="128270" y="684530"/>
                    <a:pt x="106680" y="680720"/>
                    <a:pt x="100330" y="674370"/>
                  </a:cubicBezTo>
                  <a:cubicBezTo>
                    <a:pt x="95250" y="669290"/>
                    <a:pt x="95250" y="650240"/>
                    <a:pt x="100330" y="643890"/>
                  </a:cubicBezTo>
                  <a:cubicBezTo>
                    <a:pt x="105410" y="637540"/>
                    <a:pt x="121920" y="633730"/>
                    <a:pt x="129540" y="635000"/>
                  </a:cubicBezTo>
                  <a:cubicBezTo>
                    <a:pt x="135890" y="637540"/>
                    <a:pt x="144780" y="646430"/>
                    <a:pt x="144780" y="652780"/>
                  </a:cubicBezTo>
                  <a:cubicBezTo>
                    <a:pt x="146050" y="661670"/>
                    <a:pt x="139700" y="676910"/>
                    <a:pt x="133350" y="680720"/>
                  </a:cubicBezTo>
                  <a:cubicBezTo>
                    <a:pt x="127000" y="685800"/>
                    <a:pt x="115570" y="684530"/>
                    <a:pt x="109220" y="681990"/>
                  </a:cubicBezTo>
                  <a:cubicBezTo>
                    <a:pt x="102870" y="678180"/>
                    <a:pt x="97790" y="671830"/>
                    <a:pt x="95250" y="662940"/>
                  </a:cubicBezTo>
                  <a:cubicBezTo>
                    <a:pt x="91440" y="645160"/>
                    <a:pt x="97790" y="610870"/>
                    <a:pt x="110490" y="581660"/>
                  </a:cubicBezTo>
                  <a:cubicBezTo>
                    <a:pt x="125730" y="541020"/>
                    <a:pt x="157480" y="491490"/>
                    <a:pt x="198120" y="448310"/>
                  </a:cubicBezTo>
                  <a:cubicBezTo>
                    <a:pt x="251460" y="391160"/>
                    <a:pt x="367030" y="317500"/>
                    <a:pt x="419100" y="284480"/>
                  </a:cubicBezTo>
                  <a:cubicBezTo>
                    <a:pt x="444500" y="267970"/>
                    <a:pt x="463550" y="251460"/>
                    <a:pt x="481330" y="250190"/>
                  </a:cubicBezTo>
                  <a:cubicBezTo>
                    <a:pt x="494030" y="250190"/>
                    <a:pt x="510540" y="257810"/>
                    <a:pt x="515620" y="265430"/>
                  </a:cubicBezTo>
                  <a:cubicBezTo>
                    <a:pt x="519430" y="271780"/>
                    <a:pt x="519430" y="284480"/>
                    <a:pt x="515620" y="292100"/>
                  </a:cubicBezTo>
                  <a:cubicBezTo>
                    <a:pt x="511810" y="298450"/>
                    <a:pt x="502920" y="303530"/>
                    <a:pt x="491490" y="306070"/>
                  </a:cubicBezTo>
                  <a:cubicBezTo>
                    <a:pt x="469900" y="312420"/>
                    <a:pt x="426720" y="312420"/>
                    <a:pt x="386080" y="304800"/>
                  </a:cubicBezTo>
                  <a:cubicBezTo>
                    <a:pt x="327660" y="295910"/>
                    <a:pt x="232410" y="260350"/>
                    <a:pt x="180340" y="234950"/>
                  </a:cubicBezTo>
                  <a:cubicBezTo>
                    <a:pt x="143510" y="215900"/>
                    <a:pt x="118110" y="198120"/>
                    <a:pt x="92710" y="175260"/>
                  </a:cubicBezTo>
                  <a:cubicBezTo>
                    <a:pt x="67310" y="151130"/>
                    <a:pt x="40640" y="121920"/>
                    <a:pt x="26670" y="92710"/>
                  </a:cubicBezTo>
                  <a:cubicBezTo>
                    <a:pt x="13970" y="68580"/>
                    <a:pt x="0" y="29210"/>
                    <a:pt x="6350" y="15240"/>
                  </a:cubicBezTo>
                  <a:cubicBezTo>
                    <a:pt x="10160" y="6350"/>
                    <a:pt x="24130" y="0"/>
                    <a:pt x="31750" y="1270"/>
                  </a:cubicBezTo>
                  <a:cubicBezTo>
                    <a:pt x="40640" y="2540"/>
                    <a:pt x="53340" y="20320"/>
                    <a:pt x="53340" y="20320"/>
                  </a:cubicBezTo>
                </a:path>
              </a:pathLst>
            </a:custGeom>
            <a:solidFill>
              <a:srgbClr val="F8EC4F"/>
            </a:solidFill>
            <a:ln cap="sq">
              <a:noFill/>
              <a:prstDash val="solid"/>
              <a:miter/>
            </a:ln>
          </p:spPr>
        </p:sp>
      </p:grpSp>
      <p:grpSp>
        <p:nvGrpSpPr>
          <p:cNvPr id="12" name="Group 12"/>
          <p:cNvGrpSpPr/>
          <p:nvPr/>
        </p:nvGrpSpPr>
        <p:grpSpPr>
          <a:xfrm>
            <a:off x="2778442" y="5275897"/>
            <a:ext cx="1428750" cy="1524000"/>
            <a:chOff x="0" y="0"/>
            <a:chExt cx="1905000" cy="2032000"/>
          </a:xfrm>
        </p:grpSpPr>
        <p:grpSp>
          <p:nvGrpSpPr>
            <p:cNvPr id="13" name="Group 13"/>
            <p:cNvGrpSpPr/>
            <p:nvPr/>
          </p:nvGrpSpPr>
          <p:grpSpPr>
            <a:xfrm>
              <a:off x="0" y="0"/>
              <a:ext cx="1569720" cy="1710690"/>
              <a:chOff x="0" y="0"/>
              <a:chExt cx="1569720" cy="1710690"/>
            </a:xfrm>
          </p:grpSpPr>
          <p:sp>
            <p:nvSpPr>
              <p:cNvPr id="14" name="Freeform 14"/>
              <p:cNvSpPr/>
              <p:nvPr/>
            </p:nvSpPr>
            <p:spPr>
              <a:xfrm>
                <a:off x="33020" y="45720"/>
                <a:ext cx="1487170" cy="1615440"/>
              </a:xfrm>
              <a:custGeom>
                <a:avLst/>
                <a:gdLst/>
                <a:ahLst/>
                <a:cxnLst/>
                <a:rect l="l" t="t" r="r" b="b"/>
                <a:pathLst>
                  <a:path w="1487170" h="1615440">
                    <a:moveTo>
                      <a:pt x="363220" y="41910"/>
                    </a:moveTo>
                    <a:cubicBezTo>
                      <a:pt x="238760" y="204470"/>
                      <a:pt x="181610" y="287020"/>
                      <a:pt x="146050" y="360680"/>
                    </a:cubicBezTo>
                    <a:cubicBezTo>
                      <a:pt x="113030" y="430530"/>
                      <a:pt x="85090" y="501650"/>
                      <a:pt x="69850" y="579120"/>
                    </a:cubicBezTo>
                    <a:cubicBezTo>
                      <a:pt x="55880" y="660400"/>
                      <a:pt x="54610" y="767080"/>
                      <a:pt x="62230" y="838200"/>
                    </a:cubicBezTo>
                    <a:cubicBezTo>
                      <a:pt x="68580" y="887730"/>
                      <a:pt x="81280" y="928370"/>
                      <a:pt x="95250" y="963930"/>
                    </a:cubicBezTo>
                    <a:cubicBezTo>
                      <a:pt x="107950" y="994410"/>
                      <a:pt x="119380" y="1016000"/>
                      <a:pt x="138430" y="1041400"/>
                    </a:cubicBezTo>
                    <a:cubicBezTo>
                      <a:pt x="162560" y="1074420"/>
                      <a:pt x="200660" y="1113790"/>
                      <a:pt x="231140" y="1141730"/>
                    </a:cubicBezTo>
                    <a:cubicBezTo>
                      <a:pt x="259080" y="1165860"/>
                      <a:pt x="276860" y="1178560"/>
                      <a:pt x="314960" y="1202690"/>
                    </a:cubicBezTo>
                    <a:cubicBezTo>
                      <a:pt x="388620" y="1249680"/>
                      <a:pt x="541020" y="1337310"/>
                      <a:pt x="656590" y="1385570"/>
                    </a:cubicBezTo>
                    <a:cubicBezTo>
                      <a:pt x="768350" y="1432560"/>
                      <a:pt x="889000" y="1465580"/>
                      <a:pt x="995680" y="1490980"/>
                    </a:cubicBezTo>
                    <a:cubicBezTo>
                      <a:pt x="1088390" y="1511300"/>
                      <a:pt x="1181100" y="1521460"/>
                      <a:pt x="1259840" y="1530350"/>
                    </a:cubicBezTo>
                    <a:cubicBezTo>
                      <a:pt x="1324610" y="1536700"/>
                      <a:pt x="1399540" y="1524000"/>
                      <a:pt x="1437640" y="1540510"/>
                    </a:cubicBezTo>
                    <a:cubicBezTo>
                      <a:pt x="1461770" y="1550670"/>
                      <a:pt x="1483360" y="1570990"/>
                      <a:pt x="1485900" y="1584960"/>
                    </a:cubicBezTo>
                    <a:cubicBezTo>
                      <a:pt x="1487170" y="1595120"/>
                      <a:pt x="1478280" y="1609090"/>
                      <a:pt x="1470660" y="1611630"/>
                    </a:cubicBezTo>
                    <a:cubicBezTo>
                      <a:pt x="1463040" y="1615440"/>
                      <a:pt x="1446530" y="1611630"/>
                      <a:pt x="1441450" y="1605280"/>
                    </a:cubicBezTo>
                    <a:cubicBezTo>
                      <a:pt x="1436370" y="1598930"/>
                      <a:pt x="1436370" y="1581150"/>
                      <a:pt x="1440180" y="1574800"/>
                    </a:cubicBezTo>
                    <a:cubicBezTo>
                      <a:pt x="1443990" y="1568450"/>
                      <a:pt x="1454150" y="1563370"/>
                      <a:pt x="1461770" y="1563370"/>
                    </a:cubicBezTo>
                    <a:cubicBezTo>
                      <a:pt x="1468120" y="1563370"/>
                      <a:pt x="1478280" y="1568450"/>
                      <a:pt x="1482090" y="1574800"/>
                    </a:cubicBezTo>
                    <a:cubicBezTo>
                      <a:pt x="1485900" y="1582420"/>
                      <a:pt x="1484630" y="1598930"/>
                      <a:pt x="1479550" y="1605280"/>
                    </a:cubicBezTo>
                    <a:cubicBezTo>
                      <a:pt x="1475740" y="1611630"/>
                      <a:pt x="1464310" y="1615440"/>
                      <a:pt x="1457960" y="1614170"/>
                    </a:cubicBezTo>
                    <a:cubicBezTo>
                      <a:pt x="1450340" y="1611630"/>
                      <a:pt x="1449070" y="1596390"/>
                      <a:pt x="1436370" y="1591310"/>
                    </a:cubicBezTo>
                    <a:cubicBezTo>
                      <a:pt x="1407160" y="1576070"/>
                      <a:pt x="1320800" y="1587500"/>
                      <a:pt x="1253490" y="1581150"/>
                    </a:cubicBezTo>
                    <a:cubicBezTo>
                      <a:pt x="1172210" y="1572260"/>
                      <a:pt x="1078230" y="1562100"/>
                      <a:pt x="984250" y="1539240"/>
                    </a:cubicBezTo>
                    <a:cubicBezTo>
                      <a:pt x="873760" y="1515110"/>
                      <a:pt x="750570" y="1479550"/>
                      <a:pt x="636270" y="1432560"/>
                    </a:cubicBezTo>
                    <a:cubicBezTo>
                      <a:pt x="516890" y="1381760"/>
                      <a:pt x="360680" y="1292860"/>
                      <a:pt x="284480" y="1243330"/>
                    </a:cubicBezTo>
                    <a:cubicBezTo>
                      <a:pt x="243840" y="1217930"/>
                      <a:pt x="226060" y="1205230"/>
                      <a:pt x="196850" y="1178560"/>
                    </a:cubicBezTo>
                    <a:cubicBezTo>
                      <a:pt x="162560" y="1148080"/>
                      <a:pt x="123190" y="1112520"/>
                      <a:pt x="95250" y="1068070"/>
                    </a:cubicBezTo>
                    <a:cubicBezTo>
                      <a:pt x="62230" y="1017270"/>
                      <a:pt x="31750" y="957580"/>
                      <a:pt x="17780" y="887730"/>
                    </a:cubicBezTo>
                    <a:cubicBezTo>
                      <a:pt x="0" y="796290"/>
                      <a:pt x="3810" y="661670"/>
                      <a:pt x="21590" y="565150"/>
                    </a:cubicBezTo>
                    <a:cubicBezTo>
                      <a:pt x="35560" y="481330"/>
                      <a:pt x="68580" y="405130"/>
                      <a:pt x="101600" y="335280"/>
                    </a:cubicBezTo>
                    <a:cubicBezTo>
                      <a:pt x="132080" y="271780"/>
                      <a:pt x="168910" y="218440"/>
                      <a:pt x="207010" y="162560"/>
                    </a:cubicBezTo>
                    <a:cubicBezTo>
                      <a:pt x="245110" y="107950"/>
                      <a:pt x="297180" y="19050"/>
                      <a:pt x="328930" y="5080"/>
                    </a:cubicBezTo>
                    <a:cubicBezTo>
                      <a:pt x="341630" y="0"/>
                      <a:pt x="356870" y="2540"/>
                      <a:pt x="361950" y="8890"/>
                    </a:cubicBezTo>
                    <a:cubicBezTo>
                      <a:pt x="368300" y="15240"/>
                      <a:pt x="363220" y="41910"/>
                      <a:pt x="363220" y="41910"/>
                    </a:cubicBezTo>
                  </a:path>
                </a:pathLst>
              </a:custGeom>
              <a:solidFill>
                <a:srgbClr val="F8EC4F"/>
              </a:solidFill>
              <a:ln cap="sq">
                <a:noFill/>
                <a:prstDash val="solid"/>
                <a:miter/>
              </a:ln>
            </p:spPr>
          </p:sp>
        </p:grpSp>
        <p:grpSp>
          <p:nvGrpSpPr>
            <p:cNvPr id="15" name="Group 15"/>
            <p:cNvGrpSpPr/>
            <p:nvPr/>
          </p:nvGrpSpPr>
          <p:grpSpPr>
            <a:xfrm>
              <a:off x="1390650" y="1272540"/>
              <a:ext cx="514350" cy="759460"/>
              <a:chOff x="0" y="0"/>
              <a:chExt cx="514350" cy="759460"/>
            </a:xfrm>
          </p:grpSpPr>
          <p:sp>
            <p:nvSpPr>
              <p:cNvPr id="16" name="Freeform 16"/>
              <p:cNvSpPr/>
              <p:nvPr/>
            </p:nvSpPr>
            <p:spPr>
              <a:xfrm>
                <a:off x="45720" y="49530"/>
                <a:ext cx="420370" cy="662940"/>
              </a:xfrm>
              <a:custGeom>
                <a:avLst/>
                <a:gdLst/>
                <a:ahLst/>
                <a:cxnLst/>
                <a:rect l="l" t="t" r="r" b="b"/>
                <a:pathLst>
                  <a:path w="420370" h="662940">
                    <a:moveTo>
                      <a:pt x="53340" y="34290"/>
                    </a:moveTo>
                    <a:cubicBezTo>
                      <a:pt x="135890" y="284480"/>
                      <a:pt x="146050" y="345440"/>
                      <a:pt x="151130" y="410210"/>
                    </a:cubicBezTo>
                    <a:cubicBezTo>
                      <a:pt x="156210" y="480060"/>
                      <a:pt x="156210" y="590550"/>
                      <a:pt x="144780" y="628650"/>
                    </a:cubicBezTo>
                    <a:cubicBezTo>
                      <a:pt x="140970" y="645160"/>
                      <a:pt x="135890" y="654050"/>
                      <a:pt x="127000" y="659130"/>
                    </a:cubicBezTo>
                    <a:cubicBezTo>
                      <a:pt x="120650" y="662940"/>
                      <a:pt x="109220" y="661670"/>
                      <a:pt x="101600" y="657860"/>
                    </a:cubicBezTo>
                    <a:cubicBezTo>
                      <a:pt x="93980" y="654050"/>
                      <a:pt x="86360" y="646430"/>
                      <a:pt x="83820" y="633730"/>
                    </a:cubicBezTo>
                    <a:cubicBezTo>
                      <a:pt x="77470" y="600710"/>
                      <a:pt x="125730" y="501650"/>
                      <a:pt x="138430" y="438150"/>
                    </a:cubicBezTo>
                    <a:cubicBezTo>
                      <a:pt x="148590" y="381000"/>
                      <a:pt x="134620" y="292100"/>
                      <a:pt x="154940" y="270510"/>
                    </a:cubicBezTo>
                    <a:cubicBezTo>
                      <a:pt x="165100" y="260350"/>
                      <a:pt x="185420" y="256540"/>
                      <a:pt x="193040" y="262890"/>
                    </a:cubicBezTo>
                    <a:cubicBezTo>
                      <a:pt x="209550" y="278130"/>
                      <a:pt x="193040" y="398780"/>
                      <a:pt x="181610" y="425450"/>
                    </a:cubicBezTo>
                    <a:cubicBezTo>
                      <a:pt x="177800" y="434340"/>
                      <a:pt x="172720" y="439420"/>
                      <a:pt x="166370" y="441960"/>
                    </a:cubicBezTo>
                    <a:cubicBezTo>
                      <a:pt x="158750" y="444500"/>
                      <a:pt x="149860" y="445770"/>
                      <a:pt x="142240" y="438150"/>
                    </a:cubicBezTo>
                    <a:cubicBezTo>
                      <a:pt x="115570" y="414020"/>
                      <a:pt x="45720" y="187960"/>
                      <a:pt x="66040" y="157480"/>
                    </a:cubicBezTo>
                    <a:cubicBezTo>
                      <a:pt x="74930" y="146050"/>
                      <a:pt x="101600" y="144780"/>
                      <a:pt x="115570" y="152400"/>
                    </a:cubicBezTo>
                    <a:cubicBezTo>
                      <a:pt x="133350" y="163830"/>
                      <a:pt x="154940" y="222250"/>
                      <a:pt x="151130" y="241300"/>
                    </a:cubicBezTo>
                    <a:cubicBezTo>
                      <a:pt x="148590" y="252730"/>
                      <a:pt x="135890" y="265430"/>
                      <a:pt x="128270" y="264160"/>
                    </a:cubicBezTo>
                    <a:cubicBezTo>
                      <a:pt x="113030" y="260350"/>
                      <a:pt x="78740" y="176530"/>
                      <a:pt x="81280" y="153670"/>
                    </a:cubicBezTo>
                    <a:cubicBezTo>
                      <a:pt x="82550" y="142240"/>
                      <a:pt x="90170" y="132080"/>
                      <a:pt x="97790" y="129540"/>
                    </a:cubicBezTo>
                    <a:cubicBezTo>
                      <a:pt x="105410" y="127000"/>
                      <a:pt x="120650" y="132080"/>
                      <a:pt x="129540" y="140970"/>
                    </a:cubicBezTo>
                    <a:cubicBezTo>
                      <a:pt x="144780" y="158750"/>
                      <a:pt x="140970" y="214630"/>
                      <a:pt x="152400" y="246380"/>
                    </a:cubicBezTo>
                    <a:cubicBezTo>
                      <a:pt x="162560" y="276860"/>
                      <a:pt x="195580" y="311150"/>
                      <a:pt x="193040" y="330200"/>
                    </a:cubicBezTo>
                    <a:cubicBezTo>
                      <a:pt x="190500" y="340360"/>
                      <a:pt x="176530" y="355600"/>
                      <a:pt x="170180" y="353060"/>
                    </a:cubicBezTo>
                    <a:cubicBezTo>
                      <a:pt x="154940" y="349250"/>
                      <a:pt x="129540" y="213360"/>
                      <a:pt x="137160" y="185420"/>
                    </a:cubicBezTo>
                    <a:cubicBezTo>
                      <a:pt x="140970" y="173990"/>
                      <a:pt x="149860" y="166370"/>
                      <a:pt x="157480" y="163830"/>
                    </a:cubicBezTo>
                    <a:cubicBezTo>
                      <a:pt x="165100" y="162560"/>
                      <a:pt x="176530" y="166370"/>
                      <a:pt x="184150" y="175260"/>
                    </a:cubicBezTo>
                    <a:cubicBezTo>
                      <a:pt x="198120" y="193040"/>
                      <a:pt x="194310" y="256540"/>
                      <a:pt x="204470" y="292100"/>
                    </a:cubicBezTo>
                    <a:cubicBezTo>
                      <a:pt x="213360" y="323850"/>
                      <a:pt x="246380" y="364490"/>
                      <a:pt x="238760" y="379730"/>
                    </a:cubicBezTo>
                    <a:cubicBezTo>
                      <a:pt x="234950" y="388620"/>
                      <a:pt x="213360" y="394970"/>
                      <a:pt x="201930" y="388620"/>
                    </a:cubicBezTo>
                    <a:cubicBezTo>
                      <a:pt x="180340" y="375920"/>
                      <a:pt x="152400" y="256540"/>
                      <a:pt x="157480" y="226060"/>
                    </a:cubicBezTo>
                    <a:cubicBezTo>
                      <a:pt x="160020" y="212090"/>
                      <a:pt x="170180" y="200660"/>
                      <a:pt x="177800" y="199390"/>
                    </a:cubicBezTo>
                    <a:cubicBezTo>
                      <a:pt x="186690" y="198120"/>
                      <a:pt x="199390" y="204470"/>
                      <a:pt x="207010" y="215900"/>
                    </a:cubicBezTo>
                    <a:cubicBezTo>
                      <a:pt x="226060" y="246380"/>
                      <a:pt x="231140" y="393700"/>
                      <a:pt x="224790" y="426720"/>
                    </a:cubicBezTo>
                    <a:cubicBezTo>
                      <a:pt x="222250" y="438150"/>
                      <a:pt x="219710" y="444500"/>
                      <a:pt x="214630" y="448310"/>
                    </a:cubicBezTo>
                    <a:cubicBezTo>
                      <a:pt x="208280" y="452120"/>
                      <a:pt x="196850" y="453390"/>
                      <a:pt x="190500" y="450850"/>
                    </a:cubicBezTo>
                    <a:cubicBezTo>
                      <a:pt x="184150" y="448310"/>
                      <a:pt x="176530" y="440690"/>
                      <a:pt x="175260" y="433070"/>
                    </a:cubicBezTo>
                    <a:cubicBezTo>
                      <a:pt x="172720" y="424180"/>
                      <a:pt x="176530" y="415290"/>
                      <a:pt x="182880" y="402590"/>
                    </a:cubicBezTo>
                    <a:cubicBezTo>
                      <a:pt x="195580" y="374650"/>
                      <a:pt x="250190" y="295910"/>
                      <a:pt x="274320" y="284480"/>
                    </a:cubicBezTo>
                    <a:cubicBezTo>
                      <a:pt x="285750" y="279400"/>
                      <a:pt x="297180" y="280670"/>
                      <a:pt x="303530" y="285750"/>
                    </a:cubicBezTo>
                    <a:cubicBezTo>
                      <a:pt x="309880" y="289560"/>
                      <a:pt x="314960" y="300990"/>
                      <a:pt x="313690" y="312420"/>
                    </a:cubicBezTo>
                    <a:cubicBezTo>
                      <a:pt x="309880" y="337820"/>
                      <a:pt x="260350" y="422910"/>
                      <a:pt x="242570" y="425450"/>
                    </a:cubicBezTo>
                    <a:cubicBezTo>
                      <a:pt x="234950" y="425450"/>
                      <a:pt x="223520" y="415290"/>
                      <a:pt x="223520" y="407670"/>
                    </a:cubicBezTo>
                    <a:cubicBezTo>
                      <a:pt x="222250" y="389890"/>
                      <a:pt x="280670" y="341630"/>
                      <a:pt x="311150" y="320040"/>
                    </a:cubicBezTo>
                    <a:cubicBezTo>
                      <a:pt x="337820" y="302260"/>
                      <a:pt x="373380" y="279400"/>
                      <a:pt x="392430" y="281940"/>
                    </a:cubicBezTo>
                    <a:cubicBezTo>
                      <a:pt x="403860" y="283210"/>
                      <a:pt x="416560" y="294640"/>
                      <a:pt x="417830" y="303530"/>
                    </a:cubicBezTo>
                    <a:cubicBezTo>
                      <a:pt x="419100" y="312420"/>
                      <a:pt x="407670" y="326390"/>
                      <a:pt x="393700" y="332740"/>
                    </a:cubicBezTo>
                    <a:cubicBezTo>
                      <a:pt x="361950" y="346710"/>
                      <a:pt x="243840" y="330200"/>
                      <a:pt x="212090" y="321310"/>
                    </a:cubicBezTo>
                    <a:cubicBezTo>
                      <a:pt x="198120" y="317500"/>
                      <a:pt x="190500" y="314960"/>
                      <a:pt x="186690" y="307340"/>
                    </a:cubicBezTo>
                    <a:cubicBezTo>
                      <a:pt x="181610" y="298450"/>
                      <a:pt x="181610" y="279400"/>
                      <a:pt x="186690" y="271780"/>
                    </a:cubicBezTo>
                    <a:cubicBezTo>
                      <a:pt x="191770" y="262890"/>
                      <a:pt x="200660" y="260350"/>
                      <a:pt x="213360" y="256540"/>
                    </a:cubicBezTo>
                    <a:cubicBezTo>
                      <a:pt x="237490" y="248920"/>
                      <a:pt x="293370" y="242570"/>
                      <a:pt x="321310" y="247650"/>
                    </a:cubicBezTo>
                    <a:cubicBezTo>
                      <a:pt x="341630" y="251460"/>
                      <a:pt x="367030" y="259080"/>
                      <a:pt x="370840" y="267970"/>
                    </a:cubicBezTo>
                    <a:cubicBezTo>
                      <a:pt x="373380" y="276860"/>
                      <a:pt x="360680" y="295910"/>
                      <a:pt x="350520" y="300990"/>
                    </a:cubicBezTo>
                    <a:cubicBezTo>
                      <a:pt x="335280" y="306070"/>
                      <a:pt x="309880" y="294640"/>
                      <a:pt x="287020" y="285750"/>
                    </a:cubicBezTo>
                    <a:cubicBezTo>
                      <a:pt x="255270" y="274320"/>
                      <a:pt x="198120" y="245110"/>
                      <a:pt x="182880" y="227330"/>
                    </a:cubicBezTo>
                    <a:cubicBezTo>
                      <a:pt x="176530" y="219710"/>
                      <a:pt x="173990" y="212090"/>
                      <a:pt x="175260" y="205740"/>
                    </a:cubicBezTo>
                    <a:cubicBezTo>
                      <a:pt x="176530" y="198120"/>
                      <a:pt x="182880" y="189230"/>
                      <a:pt x="189230" y="186690"/>
                    </a:cubicBezTo>
                    <a:cubicBezTo>
                      <a:pt x="195580" y="182880"/>
                      <a:pt x="207010" y="181610"/>
                      <a:pt x="212090" y="186690"/>
                    </a:cubicBezTo>
                    <a:cubicBezTo>
                      <a:pt x="219710" y="191770"/>
                      <a:pt x="218440" y="207010"/>
                      <a:pt x="219710" y="224790"/>
                    </a:cubicBezTo>
                    <a:cubicBezTo>
                      <a:pt x="223520" y="256540"/>
                      <a:pt x="222250" y="332740"/>
                      <a:pt x="219710" y="368300"/>
                    </a:cubicBezTo>
                    <a:cubicBezTo>
                      <a:pt x="217170" y="391160"/>
                      <a:pt x="217170" y="406400"/>
                      <a:pt x="210820" y="421640"/>
                    </a:cubicBezTo>
                    <a:cubicBezTo>
                      <a:pt x="205740" y="436880"/>
                      <a:pt x="195580" y="458470"/>
                      <a:pt x="186690" y="461010"/>
                    </a:cubicBezTo>
                    <a:cubicBezTo>
                      <a:pt x="179070" y="463550"/>
                      <a:pt x="168910" y="458470"/>
                      <a:pt x="160020" y="448310"/>
                    </a:cubicBezTo>
                    <a:cubicBezTo>
                      <a:pt x="137160" y="417830"/>
                      <a:pt x="137160" y="273050"/>
                      <a:pt x="109220" y="204470"/>
                    </a:cubicBezTo>
                    <a:cubicBezTo>
                      <a:pt x="86360" y="147320"/>
                      <a:pt x="34290" y="90170"/>
                      <a:pt x="17780" y="59690"/>
                    </a:cubicBezTo>
                    <a:cubicBezTo>
                      <a:pt x="11430" y="45720"/>
                      <a:pt x="6350" y="38100"/>
                      <a:pt x="5080" y="29210"/>
                    </a:cubicBezTo>
                    <a:cubicBezTo>
                      <a:pt x="5080" y="21590"/>
                      <a:pt x="8890" y="11430"/>
                      <a:pt x="13970" y="7620"/>
                    </a:cubicBezTo>
                    <a:cubicBezTo>
                      <a:pt x="19050" y="2540"/>
                      <a:pt x="29210" y="0"/>
                      <a:pt x="36830" y="1270"/>
                    </a:cubicBezTo>
                    <a:cubicBezTo>
                      <a:pt x="43180" y="2540"/>
                      <a:pt x="46990" y="7620"/>
                      <a:pt x="54610" y="16510"/>
                    </a:cubicBezTo>
                    <a:cubicBezTo>
                      <a:pt x="76200" y="45720"/>
                      <a:pt x="133350" y="163830"/>
                      <a:pt x="156210" y="227330"/>
                    </a:cubicBezTo>
                    <a:cubicBezTo>
                      <a:pt x="172720" y="275590"/>
                      <a:pt x="180340" y="312420"/>
                      <a:pt x="189230" y="358140"/>
                    </a:cubicBezTo>
                    <a:cubicBezTo>
                      <a:pt x="199390" y="407670"/>
                      <a:pt x="222250" y="472440"/>
                      <a:pt x="213360" y="515620"/>
                    </a:cubicBezTo>
                    <a:cubicBezTo>
                      <a:pt x="205740" y="548640"/>
                      <a:pt x="179070" y="588010"/>
                      <a:pt x="160020" y="598170"/>
                    </a:cubicBezTo>
                    <a:cubicBezTo>
                      <a:pt x="149860" y="603250"/>
                      <a:pt x="137160" y="601980"/>
                      <a:pt x="129540" y="598170"/>
                    </a:cubicBezTo>
                    <a:cubicBezTo>
                      <a:pt x="123190" y="594360"/>
                      <a:pt x="119380" y="584200"/>
                      <a:pt x="119380" y="576580"/>
                    </a:cubicBezTo>
                    <a:cubicBezTo>
                      <a:pt x="119380" y="570230"/>
                      <a:pt x="125730" y="560070"/>
                      <a:pt x="130810" y="556260"/>
                    </a:cubicBezTo>
                    <a:cubicBezTo>
                      <a:pt x="137160" y="552450"/>
                      <a:pt x="148590" y="551180"/>
                      <a:pt x="154940" y="554990"/>
                    </a:cubicBezTo>
                    <a:cubicBezTo>
                      <a:pt x="162560" y="558800"/>
                      <a:pt x="171450" y="574040"/>
                      <a:pt x="170180" y="581660"/>
                    </a:cubicBezTo>
                    <a:cubicBezTo>
                      <a:pt x="168910" y="589280"/>
                      <a:pt x="156210" y="603250"/>
                      <a:pt x="147320" y="603250"/>
                    </a:cubicBezTo>
                    <a:cubicBezTo>
                      <a:pt x="139700" y="603250"/>
                      <a:pt x="121920" y="590550"/>
                      <a:pt x="119380" y="579120"/>
                    </a:cubicBezTo>
                    <a:cubicBezTo>
                      <a:pt x="116840" y="562610"/>
                      <a:pt x="157480" y="525780"/>
                      <a:pt x="162560" y="508000"/>
                    </a:cubicBezTo>
                    <a:cubicBezTo>
                      <a:pt x="165100" y="497840"/>
                      <a:pt x="163830" y="494030"/>
                      <a:pt x="162560" y="481330"/>
                    </a:cubicBezTo>
                    <a:cubicBezTo>
                      <a:pt x="158750" y="445770"/>
                      <a:pt x="142240" y="340360"/>
                      <a:pt x="119380" y="271780"/>
                    </a:cubicBezTo>
                    <a:cubicBezTo>
                      <a:pt x="93980" y="199390"/>
                      <a:pt x="26670" y="107950"/>
                      <a:pt x="15240" y="59690"/>
                    </a:cubicBezTo>
                    <a:cubicBezTo>
                      <a:pt x="8890" y="36830"/>
                      <a:pt x="6350" y="13970"/>
                      <a:pt x="13970" y="7620"/>
                    </a:cubicBezTo>
                    <a:cubicBezTo>
                      <a:pt x="20320" y="1270"/>
                      <a:pt x="38100" y="2540"/>
                      <a:pt x="52070" y="11430"/>
                    </a:cubicBezTo>
                    <a:cubicBezTo>
                      <a:pt x="82550" y="31750"/>
                      <a:pt x="133350" y="121920"/>
                      <a:pt x="157480" y="187960"/>
                    </a:cubicBezTo>
                    <a:cubicBezTo>
                      <a:pt x="185420" y="261620"/>
                      <a:pt x="219710" y="417830"/>
                      <a:pt x="200660" y="433070"/>
                    </a:cubicBezTo>
                    <a:cubicBezTo>
                      <a:pt x="193040" y="439420"/>
                      <a:pt x="168910" y="430530"/>
                      <a:pt x="161290" y="416560"/>
                    </a:cubicBezTo>
                    <a:cubicBezTo>
                      <a:pt x="143510" y="388620"/>
                      <a:pt x="168910" y="260350"/>
                      <a:pt x="172720" y="224790"/>
                    </a:cubicBezTo>
                    <a:cubicBezTo>
                      <a:pt x="173990" y="212090"/>
                      <a:pt x="175260" y="196850"/>
                      <a:pt x="177800" y="196850"/>
                    </a:cubicBezTo>
                    <a:cubicBezTo>
                      <a:pt x="180340" y="196850"/>
                      <a:pt x="189230" y="229870"/>
                      <a:pt x="187960" y="231140"/>
                    </a:cubicBezTo>
                    <a:cubicBezTo>
                      <a:pt x="186690" y="231140"/>
                      <a:pt x="175260" y="218440"/>
                      <a:pt x="175260" y="210820"/>
                    </a:cubicBezTo>
                    <a:cubicBezTo>
                      <a:pt x="175260" y="203200"/>
                      <a:pt x="179070" y="189230"/>
                      <a:pt x="189230" y="186690"/>
                    </a:cubicBezTo>
                    <a:cubicBezTo>
                      <a:pt x="214630" y="177800"/>
                      <a:pt x="363220" y="242570"/>
                      <a:pt x="370840" y="267970"/>
                    </a:cubicBezTo>
                    <a:cubicBezTo>
                      <a:pt x="373380" y="279400"/>
                      <a:pt x="361950" y="293370"/>
                      <a:pt x="350520" y="300990"/>
                    </a:cubicBezTo>
                    <a:cubicBezTo>
                      <a:pt x="327660" y="312420"/>
                      <a:pt x="240030" y="312420"/>
                      <a:pt x="227330" y="298450"/>
                    </a:cubicBezTo>
                    <a:cubicBezTo>
                      <a:pt x="222250" y="292100"/>
                      <a:pt x="222250" y="276860"/>
                      <a:pt x="229870" y="270510"/>
                    </a:cubicBezTo>
                    <a:cubicBezTo>
                      <a:pt x="243840" y="257810"/>
                      <a:pt x="323850" y="269240"/>
                      <a:pt x="358140" y="275590"/>
                    </a:cubicBezTo>
                    <a:cubicBezTo>
                      <a:pt x="382270" y="280670"/>
                      <a:pt x="410210" y="285750"/>
                      <a:pt x="416560" y="297180"/>
                    </a:cubicBezTo>
                    <a:cubicBezTo>
                      <a:pt x="420370" y="304800"/>
                      <a:pt x="416560" y="317500"/>
                      <a:pt x="410210" y="325120"/>
                    </a:cubicBezTo>
                    <a:cubicBezTo>
                      <a:pt x="400050" y="339090"/>
                      <a:pt x="367030" y="344170"/>
                      <a:pt x="342900" y="360680"/>
                    </a:cubicBezTo>
                    <a:cubicBezTo>
                      <a:pt x="309880" y="382270"/>
                      <a:pt x="260350" y="447040"/>
                      <a:pt x="233680" y="454660"/>
                    </a:cubicBezTo>
                    <a:cubicBezTo>
                      <a:pt x="220980" y="458470"/>
                      <a:pt x="208280" y="455930"/>
                      <a:pt x="201930" y="450850"/>
                    </a:cubicBezTo>
                    <a:cubicBezTo>
                      <a:pt x="194310" y="444500"/>
                      <a:pt x="190500" y="434340"/>
                      <a:pt x="191770" y="421640"/>
                    </a:cubicBezTo>
                    <a:cubicBezTo>
                      <a:pt x="194310" y="392430"/>
                      <a:pt x="248920" y="295910"/>
                      <a:pt x="274320" y="284480"/>
                    </a:cubicBezTo>
                    <a:cubicBezTo>
                      <a:pt x="287020" y="279400"/>
                      <a:pt x="302260" y="283210"/>
                      <a:pt x="308610" y="289560"/>
                    </a:cubicBezTo>
                    <a:cubicBezTo>
                      <a:pt x="313690" y="295910"/>
                      <a:pt x="313690" y="306070"/>
                      <a:pt x="311150" y="318770"/>
                    </a:cubicBezTo>
                    <a:cubicBezTo>
                      <a:pt x="303530" y="346710"/>
                      <a:pt x="242570" y="427990"/>
                      <a:pt x="218440" y="444500"/>
                    </a:cubicBezTo>
                    <a:cubicBezTo>
                      <a:pt x="208280" y="450850"/>
                      <a:pt x="198120" y="453390"/>
                      <a:pt x="190500" y="450850"/>
                    </a:cubicBezTo>
                    <a:cubicBezTo>
                      <a:pt x="184150" y="448310"/>
                      <a:pt x="179070" y="443230"/>
                      <a:pt x="175260" y="433070"/>
                    </a:cubicBezTo>
                    <a:cubicBezTo>
                      <a:pt x="161290" y="402590"/>
                      <a:pt x="142240" y="252730"/>
                      <a:pt x="158750" y="219710"/>
                    </a:cubicBezTo>
                    <a:cubicBezTo>
                      <a:pt x="165100" y="207010"/>
                      <a:pt x="181610" y="198120"/>
                      <a:pt x="190500" y="199390"/>
                    </a:cubicBezTo>
                    <a:cubicBezTo>
                      <a:pt x="200660" y="201930"/>
                      <a:pt x="209550" y="223520"/>
                      <a:pt x="217170" y="243840"/>
                    </a:cubicBezTo>
                    <a:cubicBezTo>
                      <a:pt x="231140" y="280670"/>
                      <a:pt x="262890" y="393700"/>
                      <a:pt x="246380" y="410210"/>
                    </a:cubicBezTo>
                    <a:cubicBezTo>
                      <a:pt x="236220" y="419100"/>
                      <a:pt x="207010" y="412750"/>
                      <a:pt x="193040" y="401320"/>
                    </a:cubicBezTo>
                    <a:cubicBezTo>
                      <a:pt x="173990" y="386080"/>
                      <a:pt x="165100" y="339090"/>
                      <a:pt x="154940" y="304800"/>
                    </a:cubicBezTo>
                    <a:cubicBezTo>
                      <a:pt x="146050" y="269240"/>
                      <a:pt x="132080" y="215900"/>
                      <a:pt x="137160" y="191770"/>
                    </a:cubicBezTo>
                    <a:cubicBezTo>
                      <a:pt x="140970" y="177800"/>
                      <a:pt x="148590" y="166370"/>
                      <a:pt x="157480" y="163830"/>
                    </a:cubicBezTo>
                    <a:cubicBezTo>
                      <a:pt x="165100" y="162560"/>
                      <a:pt x="177800" y="168910"/>
                      <a:pt x="186690" y="180340"/>
                    </a:cubicBezTo>
                    <a:cubicBezTo>
                      <a:pt x="205740" y="207010"/>
                      <a:pt x="228600" y="330200"/>
                      <a:pt x="220980" y="360680"/>
                    </a:cubicBezTo>
                    <a:cubicBezTo>
                      <a:pt x="217170" y="373380"/>
                      <a:pt x="208280" y="381000"/>
                      <a:pt x="199390" y="382270"/>
                    </a:cubicBezTo>
                    <a:cubicBezTo>
                      <a:pt x="189230" y="386080"/>
                      <a:pt x="173990" y="381000"/>
                      <a:pt x="161290" y="370840"/>
                    </a:cubicBezTo>
                    <a:cubicBezTo>
                      <a:pt x="137160" y="350520"/>
                      <a:pt x="106680" y="276860"/>
                      <a:pt x="95250" y="234950"/>
                    </a:cubicBezTo>
                    <a:cubicBezTo>
                      <a:pt x="85090" y="200660"/>
                      <a:pt x="78740" y="151130"/>
                      <a:pt x="87630" y="137160"/>
                    </a:cubicBezTo>
                    <a:cubicBezTo>
                      <a:pt x="92710" y="129540"/>
                      <a:pt x="102870" y="127000"/>
                      <a:pt x="109220" y="128270"/>
                    </a:cubicBezTo>
                    <a:cubicBezTo>
                      <a:pt x="116840" y="128270"/>
                      <a:pt x="123190" y="133350"/>
                      <a:pt x="129540" y="140970"/>
                    </a:cubicBezTo>
                    <a:cubicBezTo>
                      <a:pt x="143510" y="160020"/>
                      <a:pt x="166370" y="228600"/>
                      <a:pt x="170180" y="255270"/>
                    </a:cubicBezTo>
                    <a:cubicBezTo>
                      <a:pt x="172720" y="267970"/>
                      <a:pt x="173990" y="280670"/>
                      <a:pt x="167640" y="287020"/>
                    </a:cubicBezTo>
                    <a:cubicBezTo>
                      <a:pt x="160020" y="293370"/>
                      <a:pt x="129540" y="290830"/>
                      <a:pt x="115570" y="279400"/>
                    </a:cubicBezTo>
                    <a:cubicBezTo>
                      <a:pt x="93980" y="262890"/>
                      <a:pt x="60960" y="181610"/>
                      <a:pt x="69850" y="170180"/>
                    </a:cubicBezTo>
                    <a:cubicBezTo>
                      <a:pt x="74930" y="163830"/>
                      <a:pt x="100330" y="167640"/>
                      <a:pt x="114300" y="179070"/>
                    </a:cubicBezTo>
                    <a:cubicBezTo>
                      <a:pt x="146050" y="208280"/>
                      <a:pt x="189230" y="381000"/>
                      <a:pt x="182880" y="419100"/>
                    </a:cubicBezTo>
                    <a:cubicBezTo>
                      <a:pt x="180340" y="431800"/>
                      <a:pt x="172720" y="439420"/>
                      <a:pt x="166370" y="441960"/>
                    </a:cubicBezTo>
                    <a:cubicBezTo>
                      <a:pt x="158750" y="444500"/>
                      <a:pt x="143510" y="441960"/>
                      <a:pt x="138430" y="434340"/>
                    </a:cubicBezTo>
                    <a:cubicBezTo>
                      <a:pt x="127000" y="420370"/>
                      <a:pt x="134620" y="375920"/>
                      <a:pt x="138430" y="344170"/>
                    </a:cubicBezTo>
                    <a:cubicBezTo>
                      <a:pt x="140970" y="308610"/>
                      <a:pt x="142240" y="243840"/>
                      <a:pt x="160020" y="233680"/>
                    </a:cubicBezTo>
                    <a:cubicBezTo>
                      <a:pt x="170180" y="226060"/>
                      <a:pt x="195580" y="237490"/>
                      <a:pt x="203200" y="246380"/>
                    </a:cubicBezTo>
                    <a:cubicBezTo>
                      <a:pt x="208280" y="252730"/>
                      <a:pt x="205740" y="262890"/>
                      <a:pt x="205740" y="276860"/>
                    </a:cubicBezTo>
                    <a:cubicBezTo>
                      <a:pt x="205740" y="308610"/>
                      <a:pt x="200660" y="382270"/>
                      <a:pt x="190500" y="434340"/>
                    </a:cubicBezTo>
                    <a:cubicBezTo>
                      <a:pt x="180340" y="487680"/>
                      <a:pt x="157480" y="561340"/>
                      <a:pt x="146050" y="593090"/>
                    </a:cubicBezTo>
                    <a:cubicBezTo>
                      <a:pt x="139700" y="607060"/>
                      <a:pt x="138430" y="618490"/>
                      <a:pt x="130810" y="622300"/>
                    </a:cubicBezTo>
                    <a:cubicBezTo>
                      <a:pt x="121920" y="626110"/>
                      <a:pt x="104140" y="623570"/>
                      <a:pt x="97790" y="613410"/>
                    </a:cubicBezTo>
                    <a:cubicBezTo>
                      <a:pt x="82550" y="593090"/>
                      <a:pt x="104140" y="513080"/>
                      <a:pt x="102870" y="464820"/>
                    </a:cubicBezTo>
                    <a:cubicBezTo>
                      <a:pt x="101600" y="415290"/>
                      <a:pt x="99060" y="374650"/>
                      <a:pt x="88900" y="318770"/>
                    </a:cubicBezTo>
                    <a:cubicBezTo>
                      <a:pt x="73660" y="242570"/>
                      <a:pt x="0" y="92710"/>
                      <a:pt x="5080" y="48260"/>
                    </a:cubicBezTo>
                    <a:cubicBezTo>
                      <a:pt x="7620" y="34290"/>
                      <a:pt x="15240" y="22860"/>
                      <a:pt x="22860" y="20320"/>
                    </a:cubicBezTo>
                    <a:cubicBezTo>
                      <a:pt x="31750" y="17780"/>
                      <a:pt x="53340" y="34290"/>
                      <a:pt x="53340" y="34290"/>
                    </a:cubicBezTo>
                  </a:path>
                </a:pathLst>
              </a:custGeom>
              <a:solidFill>
                <a:srgbClr val="F8EC4F"/>
              </a:solidFill>
              <a:ln cap="sq">
                <a:noFill/>
                <a:prstDash val="solid"/>
                <a:miter/>
              </a:ln>
            </p:spPr>
          </p:sp>
        </p:grpSp>
      </p:grpSp>
      <p:grpSp>
        <p:nvGrpSpPr>
          <p:cNvPr id="17" name="Group 17"/>
          <p:cNvGrpSpPr/>
          <p:nvPr/>
        </p:nvGrpSpPr>
        <p:grpSpPr>
          <a:xfrm rot="2301993">
            <a:off x="2812972" y="7438269"/>
            <a:ext cx="459105" cy="586740"/>
            <a:chOff x="0" y="0"/>
            <a:chExt cx="612140" cy="782320"/>
          </a:xfrm>
        </p:grpSpPr>
        <p:sp>
          <p:nvSpPr>
            <p:cNvPr id="18" name="Freeform 18"/>
            <p:cNvSpPr/>
            <p:nvPr/>
          </p:nvSpPr>
          <p:spPr>
            <a:xfrm>
              <a:off x="44450" y="49530"/>
              <a:ext cx="519430" cy="685800"/>
            </a:xfrm>
            <a:custGeom>
              <a:avLst/>
              <a:gdLst/>
              <a:ahLst/>
              <a:cxnLst/>
              <a:rect l="l" t="t" r="r" b="b"/>
              <a:pathLst>
                <a:path w="519430" h="685800">
                  <a:moveTo>
                    <a:pt x="53340" y="20320"/>
                  </a:moveTo>
                  <a:cubicBezTo>
                    <a:pt x="111760" y="127000"/>
                    <a:pt x="147320" y="154940"/>
                    <a:pt x="184150" y="177800"/>
                  </a:cubicBezTo>
                  <a:cubicBezTo>
                    <a:pt x="224790" y="203200"/>
                    <a:pt x="275590" y="226060"/>
                    <a:pt x="322580" y="238760"/>
                  </a:cubicBezTo>
                  <a:cubicBezTo>
                    <a:pt x="368300" y="251460"/>
                    <a:pt x="438150" y="242570"/>
                    <a:pt x="461010" y="257810"/>
                  </a:cubicBezTo>
                  <a:cubicBezTo>
                    <a:pt x="471170" y="264160"/>
                    <a:pt x="476250" y="274320"/>
                    <a:pt x="477520" y="284480"/>
                  </a:cubicBezTo>
                  <a:cubicBezTo>
                    <a:pt x="477520" y="293370"/>
                    <a:pt x="476250" y="302260"/>
                    <a:pt x="467360" y="314960"/>
                  </a:cubicBezTo>
                  <a:cubicBezTo>
                    <a:pt x="439420" y="351790"/>
                    <a:pt x="284480" y="430530"/>
                    <a:pt x="232410" y="485140"/>
                  </a:cubicBezTo>
                  <a:cubicBezTo>
                    <a:pt x="198120" y="520700"/>
                    <a:pt x="177800" y="554990"/>
                    <a:pt x="162560" y="589280"/>
                  </a:cubicBezTo>
                  <a:cubicBezTo>
                    <a:pt x="148590" y="619760"/>
                    <a:pt x="152400" y="668020"/>
                    <a:pt x="137160" y="678180"/>
                  </a:cubicBezTo>
                  <a:cubicBezTo>
                    <a:pt x="128270" y="684530"/>
                    <a:pt x="106680" y="680720"/>
                    <a:pt x="100330" y="674370"/>
                  </a:cubicBezTo>
                  <a:cubicBezTo>
                    <a:pt x="95250" y="669290"/>
                    <a:pt x="95250" y="650240"/>
                    <a:pt x="100330" y="643890"/>
                  </a:cubicBezTo>
                  <a:cubicBezTo>
                    <a:pt x="105410" y="637540"/>
                    <a:pt x="121920" y="633730"/>
                    <a:pt x="129540" y="635000"/>
                  </a:cubicBezTo>
                  <a:cubicBezTo>
                    <a:pt x="135890" y="637540"/>
                    <a:pt x="144780" y="646430"/>
                    <a:pt x="144780" y="652780"/>
                  </a:cubicBezTo>
                  <a:cubicBezTo>
                    <a:pt x="146050" y="661670"/>
                    <a:pt x="139700" y="676910"/>
                    <a:pt x="133350" y="680720"/>
                  </a:cubicBezTo>
                  <a:cubicBezTo>
                    <a:pt x="127000" y="685800"/>
                    <a:pt x="115570" y="684530"/>
                    <a:pt x="109220" y="681990"/>
                  </a:cubicBezTo>
                  <a:cubicBezTo>
                    <a:pt x="102870" y="678180"/>
                    <a:pt x="97790" y="671830"/>
                    <a:pt x="95250" y="662940"/>
                  </a:cubicBezTo>
                  <a:cubicBezTo>
                    <a:pt x="91440" y="645160"/>
                    <a:pt x="97790" y="610870"/>
                    <a:pt x="110490" y="581660"/>
                  </a:cubicBezTo>
                  <a:cubicBezTo>
                    <a:pt x="125730" y="541020"/>
                    <a:pt x="157480" y="491490"/>
                    <a:pt x="198120" y="448310"/>
                  </a:cubicBezTo>
                  <a:cubicBezTo>
                    <a:pt x="251460" y="391160"/>
                    <a:pt x="367030" y="317500"/>
                    <a:pt x="419100" y="284480"/>
                  </a:cubicBezTo>
                  <a:cubicBezTo>
                    <a:pt x="444500" y="267970"/>
                    <a:pt x="463550" y="251460"/>
                    <a:pt x="481330" y="250190"/>
                  </a:cubicBezTo>
                  <a:cubicBezTo>
                    <a:pt x="494030" y="250190"/>
                    <a:pt x="510540" y="257810"/>
                    <a:pt x="515620" y="265430"/>
                  </a:cubicBezTo>
                  <a:cubicBezTo>
                    <a:pt x="519430" y="271780"/>
                    <a:pt x="519430" y="284480"/>
                    <a:pt x="515620" y="292100"/>
                  </a:cubicBezTo>
                  <a:cubicBezTo>
                    <a:pt x="511810" y="298450"/>
                    <a:pt x="502920" y="303530"/>
                    <a:pt x="491490" y="306070"/>
                  </a:cubicBezTo>
                  <a:cubicBezTo>
                    <a:pt x="469900" y="312420"/>
                    <a:pt x="426720" y="312420"/>
                    <a:pt x="386080" y="304800"/>
                  </a:cubicBezTo>
                  <a:cubicBezTo>
                    <a:pt x="327660" y="295910"/>
                    <a:pt x="232410" y="260350"/>
                    <a:pt x="180340" y="234950"/>
                  </a:cubicBezTo>
                  <a:cubicBezTo>
                    <a:pt x="143510" y="215900"/>
                    <a:pt x="118110" y="198120"/>
                    <a:pt x="92710" y="175260"/>
                  </a:cubicBezTo>
                  <a:cubicBezTo>
                    <a:pt x="67310" y="151130"/>
                    <a:pt x="40640" y="121920"/>
                    <a:pt x="26670" y="92710"/>
                  </a:cubicBezTo>
                  <a:cubicBezTo>
                    <a:pt x="13970" y="68580"/>
                    <a:pt x="0" y="29210"/>
                    <a:pt x="6350" y="15240"/>
                  </a:cubicBezTo>
                  <a:cubicBezTo>
                    <a:pt x="10160" y="6350"/>
                    <a:pt x="24130" y="0"/>
                    <a:pt x="31750" y="1270"/>
                  </a:cubicBezTo>
                  <a:cubicBezTo>
                    <a:pt x="40640" y="2540"/>
                    <a:pt x="53340" y="20320"/>
                    <a:pt x="53340" y="20320"/>
                  </a:cubicBezTo>
                </a:path>
              </a:pathLst>
            </a:custGeom>
            <a:solidFill>
              <a:srgbClr val="F8EC4F"/>
            </a:solidFill>
            <a:ln cap="sq">
              <a:noFill/>
              <a:prstDash val="solid"/>
              <a:miter/>
            </a:ln>
          </p:spPr>
        </p:sp>
      </p:grpSp>
      <p:grpSp>
        <p:nvGrpSpPr>
          <p:cNvPr id="19" name="Group 19"/>
          <p:cNvGrpSpPr/>
          <p:nvPr/>
        </p:nvGrpSpPr>
        <p:grpSpPr>
          <a:xfrm>
            <a:off x="2686385" y="6569393"/>
            <a:ext cx="1019793" cy="1482646"/>
            <a:chOff x="0" y="0"/>
            <a:chExt cx="1359723" cy="1976861"/>
          </a:xfrm>
        </p:grpSpPr>
        <p:grpSp>
          <p:nvGrpSpPr>
            <p:cNvPr id="20" name="Group 20"/>
            <p:cNvGrpSpPr/>
            <p:nvPr/>
          </p:nvGrpSpPr>
          <p:grpSpPr>
            <a:xfrm>
              <a:off x="101153" y="0"/>
              <a:ext cx="1258570" cy="1592580"/>
              <a:chOff x="0" y="0"/>
              <a:chExt cx="1258570" cy="1592580"/>
            </a:xfrm>
          </p:grpSpPr>
          <p:sp>
            <p:nvSpPr>
              <p:cNvPr id="21" name="Freeform 21"/>
              <p:cNvSpPr/>
              <p:nvPr/>
            </p:nvSpPr>
            <p:spPr>
              <a:xfrm>
                <a:off x="40640" y="45720"/>
                <a:ext cx="1168400" cy="1497330"/>
              </a:xfrm>
              <a:custGeom>
                <a:avLst/>
                <a:gdLst/>
                <a:ahLst/>
                <a:cxnLst/>
                <a:rect l="l" t="t" r="r" b="b"/>
                <a:pathLst>
                  <a:path w="1168400" h="1497330">
                    <a:moveTo>
                      <a:pt x="1139190" y="62230"/>
                    </a:moveTo>
                    <a:cubicBezTo>
                      <a:pt x="1000760" y="58420"/>
                      <a:pt x="981710" y="63500"/>
                      <a:pt x="946150" y="76200"/>
                    </a:cubicBezTo>
                    <a:cubicBezTo>
                      <a:pt x="876300" y="101600"/>
                      <a:pt x="728980" y="180340"/>
                      <a:pt x="651510" y="224790"/>
                    </a:cubicBezTo>
                    <a:cubicBezTo>
                      <a:pt x="598170" y="256540"/>
                      <a:pt x="566420" y="278130"/>
                      <a:pt x="520700" y="312420"/>
                    </a:cubicBezTo>
                    <a:cubicBezTo>
                      <a:pt x="466090" y="353060"/>
                      <a:pt x="393700" y="416560"/>
                      <a:pt x="347980" y="457200"/>
                    </a:cubicBezTo>
                    <a:cubicBezTo>
                      <a:pt x="316230" y="486410"/>
                      <a:pt x="298450" y="500380"/>
                      <a:pt x="269240" y="533400"/>
                    </a:cubicBezTo>
                    <a:cubicBezTo>
                      <a:pt x="226060" y="580390"/>
                      <a:pt x="158750" y="655320"/>
                      <a:pt x="123190" y="720090"/>
                    </a:cubicBezTo>
                    <a:cubicBezTo>
                      <a:pt x="92710" y="777240"/>
                      <a:pt x="72390" y="836930"/>
                      <a:pt x="62230" y="896620"/>
                    </a:cubicBezTo>
                    <a:cubicBezTo>
                      <a:pt x="50800" y="956310"/>
                      <a:pt x="50800" y="1023620"/>
                      <a:pt x="60960" y="1078230"/>
                    </a:cubicBezTo>
                    <a:cubicBezTo>
                      <a:pt x="69850" y="1127760"/>
                      <a:pt x="87630" y="1163320"/>
                      <a:pt x="111760" y="1214120"/>
                    </a:cubicBezTo>
                    <a:cubicBezTo>
                      <a:pt x="144780" y="1285240"/>
                      <a:pt x="247650" y="1422400"/>
                      <a:pt x="254000" y="1463040"/>
                    </a:cubicBezTo>
                    <a:cubicBezTo>
                      <a:pt x="256540" y="1474470"/>
                      <a:pt x="254000" y="1480820"/>
                      <a:pt x="250190" y="1485900"/>
                    </a:cubicBezTo>
                    <a:cubicBezTo>
                      <a:pt x="245110" y="1490980"/>
                      <a:pt x="234950" y="1496060"/>
                      <a:pt x="227330" y="1496060"/>
                    </a:cubicBezTo>
                    <a:cubicBezTo>
                      <a:pt x="219710" y="1494790"/>
                      <a:pt x="207010" y="1483360"/>
                      <a:pt x="204470" y="1474470"/>
                    </a:cubicBezTo>
                    <a:cubicBezTo>
                      <a:pt x="203200" y="1468120"/>
                      <a:pt x="207010" y="1456690"/>
                      <a:pt x="212090" y="1451610"/>
                    </a:cubicBezTo>
                    <a:cubicBezTo>
                      <a:pt x="217170" y="1447800"/>
                      <a:pt x="227330" y="1443990"/>
                      <a:pt x="234950" y="1445260"/>
                    </a:cubicBezTo>
                    <a:cubicBezTo>
                      <a:pt x="241300" y="1446530"/>
                      <a:pt x="251460" y="1452880"/>
                      <a:pt x="252730" y="1460500"/>
                    </a:cubicBezTo>
                    <a:cubicBezTo>
                      <a:pt x="255270" y="1468120"/>
                      <a:pt x="251460" y="1484630"/>
                      <a:pt x="246380" y="1489710"/>
                    </a:cubicBezTo>
                    <a:cubicBezTo>
                      <a:pt x="241300" y="1494790"/>
                      <a:pt x="231140" y="1497330"/>
                      <a:pt x="222250" y="1494790"/>
                    </a:cubicBezTo>
                    <a:cubicBezTo>
                      <a:pt x="205740" y="1488440"/>
                      <a:pt x="185420" y="1454150"/>
                      <a:pt x="165100" y="1422400"/>
                    </a:cubicBezTo>
                    <a:cubicBezTo>
                      <a:pt x="130810" y="1369060"/>
                      <a:pt x="77470" y="1264920"/>
                      <a:pt x="50800" y="1202690"/>
                    </a:cubicBezTo>
                    <a:cubicBezTo>
                      <a:pt x="31750" y="1158240"/>
                      <a:pt x="17780" y="1129030"/>
                      <a:pt x="10160" y="1084580"/>
                    </a:cubicBezTo>
                    <a:cubicBezTo>
                      <a:pt x="1270" y="1027430"/>
                      <a:pt x="0" y="951230"/>
                      <a:pt x="12700" y="886460"/>
                    </a:cubicBezTo>
                    <a:cubicBezTo>
                      <a:pt x="24130" y="820420"/>
                      <a:pt x="44450" y="756920"/>
                      <a:pt x="81280" y="692150"/>
                    </a:cubicBezTo>
                    <a:cubicBezTo>
                      <a:pt x="125730" y="614680"/>
                      <a:pt x="208280" y="525780"/>
                      <a:pt x="273050" y="458470"/>
                    </a:cubicBezTo>
                    <a:cubicBezTo>
                      <a:pt x="330200" y="398780"/>
                      <a:pt x="386080" y="353060"/>
                      <a:pt x="445770" y="306070"/>
                    </a:cubicBezTo>
                    <a:cubicBezTo>
                      <a:pt x="504190" y="260350"/>
                      <a:pt x="562610" y="220980"/>
                      <a:pt x="627380" y="180340"/>
                    </a:cubicBezTo>
                    <a:cubicBezTo>
                      <a:pt x="698500" y="137160"/>
                      <a:pt x="792480" y="85090"/>
                      <a:pt x="855980" y="55880"/>
                    </a:cubicBezTo>
                    <a:cubicBezTo>
                      <a:pt x="900430" y="36830"/>
                      <a:pt x="937260" y="24130"/>
                      <a:pt x="969010" y="15240"/>
                    </a:cubicBezTo>
                    <a:cubicBezTo>
                      <a:pt x="993140" y="8890"/>
                      <a:pt x="1008380" y="6350"/>
                      <a:pt x="1032510" y="5080"/>
                    </a:cubicBezTo>
                    <a:cubicBezTo>
                      <a:pt x="1065530" y="3810"/>
                      <a:pt x="1129030" y="0"/>
                      <a:pt x="1149350" y="13970"/>
                    </a:cubicBezTo>
                    <a:cubicBezTo>
                      <a:pt x="1160780" y="20320"/>
                      <a:pt x="1168400" y="34290"/>
                      <a:pt x="1165860" y="43180"/>
                    </a:cubicBezTo>
                    <a:cubicBezTo>
                      <a:pt x="1164590" y="50800"/>
                      <a:pt x="1139190" y="62230"/>
                      <a:pt x="1139190" y="62230"/>
                    </a:cubicBezTo>
                  </a:path>
                </a:pathLst>
              </a:custGeom>
              <a:solidFill>
                <a:srgbClr val="F8EC4F"/>
              </a:solidFill>
              <a:ln cap="sq">
                <a:noFill/>
                <a:prstDash val="solid"/>
                <a:miter/>
              </a:ln>
            </p:spPr>
          </p:sp>
        </p:grpSp>
        <p:grpSp>
          <p:nvGrpSpPr>
            <p:cNvPr id="22" name="Group 22"/>
            <p:cNvGrpSpPr/>
            <p:nvPr/>
          </p:nvGrpSpPr>
          <p:grpSpPr>
            <a:xfrm rot="2281820">
              <a:off x="179341" y="1139584"/>
              <a:ext cx="514350" cy="759460"/>
              <a:chOff x="0" y="0"/>
              <a:chExt cx="514350" cy="759460"/>
            </a:xfrm>
          </p:grpSpPr>
          <p:sp>
            <p:nvSpPr>
              <p:cNvPr id="23" name="Freeform 23"/>
              <p:cNvSpPr/>
              <p:nvPr/>
            </p:nvSpPr>
            <p:spPr>
              <a:xfrm>
                <a:off x="45720" y="49530"/>
                <a:ext cx="420370" cy="662940"/>
              </a:xfrm>
              <a:custGeom>
                <a:avLst/>
                <a:gdLst/>
                <a:ahLst/>
                <a:cxnLst/>
                <a:rect l="l" t="t" r="r" b="b"/>
                <a:pathLst>
                  <a:path w="420370" h="662940">
                    <a:moveTo>
                      <a:pt x="53340" y="34290"/>
                    </a:moveTo>
                    <a:cubicBezTo>
                      <a:pt x="135890" y="284480"/>
                      <a:pt x="146050" y="345440"/>
                      <a:pt x="151130" y="410210"/>
                    </a:cubicBezTo>
                    <a:cubicBezTo>
                      <a:pt x="156210" y="480060"/>
                      <a:pt x="156210" y="590550"/>
                      <a:pt x="144780" y="628650"/>
                    </a:cubicBezTo>
                    <a:cubicBezTo>
                      <a:pt x="140970" y="645160"/>
                      <a:pt x="135890" y="654050"/>
                      <a:pt x="127000" y="659130"/>
                    </a:cubicBezTo>
                    <a:cubicBezTo>
                      <a:pt x="120650" y="662940"/>
                      <a:pt x="109220" y="661670"/>
                      <a:pt x="101600" y="657860"/>
                    </a:cubicBezTo>
                    <a:cubicBezTo>
                      <a:pt x="93980" y="654050"/>
                      <a:pt x="86360" y="646430"/>
                      <a:pt x="83820" y="633730"/>
                    </a:cubicBezTo>
                    <a:cubicBezTo>
                      <a:pt x="77470" y="600710"/>
                      <a:pt x="125730" y="501650"/>
                      <a:pt x="138430" y="438150"/>
                    </a:cubicBezTo>
                    <a:cubicBezTo>
                      <a:pt x="148590" y="381000"/>
                      <a:pt x="134620" y="292100"/>
                      <a:pt x="154940" y="270510"/>
                    </a:cubicBezTo>
                    <a:cubicBezTo>
                      <a:pt x="165100" y="260350"/>
                      <a:pt x="185420" y="256540"/>
                      <a:pt x="193040" y="262890"/>
                    </a:cubicBezTo>
                    <a:cubicBezTo>
                      <a:pt x="209550" y="278130"/>
                      <a:pt x="193040" y="398780"/>
                      <a:pt x="181610" y="425450"/>
                    </a:cubicBezTo>
                    <a:cubicBezTo>
                      <a:pt x="177800" y="434340"/>
                      <a:pt x="172720" y="439420"/>
                      <a:pt x="166370" y="441960"/>
                    </a:cubicBezTo>
                    <a:cubicBezTo>
                      <a:pt x="158750" y="444500"/>
                      <a:pt x="149860" y="445770"/>
                      <a:pt x="142240" y="438150"/>
                    </a:cubicBezTo>
                    <a:cubicBezTo>
                      <a:pt x="115570" y="414020"/>
                      <a:pt x="45720" y="187960"/>
                      <a:pt x="66040" y="157480"/>
                    </a:cubicBezTo>
                    <a:cubicBezTo>
                      <a:pt x="74930" y="146050"/>
                      <a:pt x="101600" y="144780"/>
                      <a:pt x="115570" y="152400"/>
                    </a:cubicBezTo>
                    <a:cubicBezTo>
                      <a:pt x="133350" y="163830"/>
                      <a:pt x="154940" y="222250"/>
                      <a:pt x="151130" y="241300"/>
                    </a:cubicBezTo>
                    <a:cubicBezTo>
                      <a:pt x="148590" y="252730"/>
                      <a:pt x="135890" y="265430"/>
                      <a:pt x="128270" y="264160"/>
                    </a:cubicBezTo>
                    <a:cubicBezTo>
                      <a:pt x="113030" y="260350"/>
                      <a:pt x="78740" y="176530"/>
                      <a:pt x="81280" y="153670"/>
                    </a:cubicBezTo>
                    <a:cubicBezTo>
                      <a:pt x="82550" y="142240"/>
                      <a:pt x="90170" y="132080"/>
                      <a:pt x="97790" y="129540"/>
                    </a:cubicBezTo>
                    <a:cubicBezTo>
                      <a:pt x="105410" y="127000"/>
                      <a:pt x="120650" y="132080"/>
                      <a:pt x="129540" y="140970"/>
                    </a:cubicBezTo>
                    <a:cubicBezTo>
                      <a:pt x="144780" y="158750"/>
                      <a:pt x="140970" y="214630"/>
                      <a:pt x="152400" y="246380"/>
                    </a:cubicBezTo>
                    <a:cubicBezTo>
                      <a:pt x="162560" y="276860"/>
                      <a:pt x="195580" y="311150"/>
                      <a:pt x="193040" y="330200"/>
                    </a:cubicBezTo>
                    <a:cubicBezTo>
                      <a:pt x="190500" y="340360"/>
                      <a:pt x="176530" y="355600"/>
                      <a:pt x="170180" y="353060"/>
                    </a:cubicBezTo>
                    <a:cubicBezTo>
                      <a:pt x="154940" y="349250"/>
                      <a:pt x="129540" y="213360"/>
                      <a:pt x="137160" y="185420"/>
                    </a:cubicBezTo>
                    <a:cubicBezTo>
                      <a:pt x="140970" y="173990"/>
                      <a:pt x="149860" y="166370"/>
                      <a:pt x="157480" y="163830"/>
                    </a:cubicBezTo>
                    <a:cubicBezTo>
                      <a:pt x="165100" y="162560"/>
                      <a:pt x="176530" y="166370"/>
                      <a:pt x="184150" y="175260"/>
                    </a:cubicBezTo>
                    <a:cubicBezTo>
                      <a:pt x="198120" y="193040"/>
                      <a:pt x="194310" y="256540"/>
                      <a:pt x="204470" y="292100"/>
                    </a:cubicBezTo>
                    <a:cubicBezTo>
                      <a:pt x="213360" y="323850"/>
                      <a:pt x="246380" y="364490"/>
                      <a:pt x="238760" y="379730"/>
                    </a:cubicBezTo>
                    <a:cubicBezTo>
                      <a:pt x="234950" y="388620"/>
                      <a:pt x="213360" y="394970"/>
                      <a:pt x="201930" y="388620"/>
                    </a:cubicBezTo>
                    <a:cubicBezTo>
                      <a:pt x="180340" y="375920"/>
                      <a:pt x="152400" y="256540"/>
                      <a:pt x="157480" y="226060"/>
                    </a:cubicBezTo>
                    <a:cubicBezTo>
                      <a:pt x="160020" y="212090"/>
                      <a:pt x="170180" y="200660"/>
                      <a:pt x="177800" y="199390"/>
                    </a:cubicBezTo>
                    <a:cubicBezTo>
                      <a:pt x="186690" y="198120"/>
                      <a:pt x="199390" y="204470"/>
                      <a:pt x="207010" y="215900"/>
                    </a:cubicBezTo>
                    <a:cubicBezTo>
                      <a:pt x="226060" y="246380"/>
                      <a:pt x="231140" y="393700"/>
                      <a:pt x="224790" y="426720"/>
                    </a:cubicBezTo>
                    <a:cubicBezTo>
                      <a:pt x="222250" y="438150"/>
                      <a:pt x="219710" y="444500"/>
                      <a:pt x="214630" y="448310"/>
                    </a:cubicBezTo>
                    <a:cubicBezTo>
                      <a:pt x="208280" y="452120"/>
                      <a:pt x="196850" y="453390"/>
                      <a:pt x="190500" y="450850"/>
                    </a:cubicBezTo>
                    <a:cubicBezTo>
                      <a:pt x="184150" y="448310"/>
                      <a:pt x="176530" y="440690"/>
                      <a:pt x="175260" y="433070"/>
                    </a:cubicBezTo>
                    <a:cubicBezTo>
                      <a:pt x="172720" y="424180"/>
                      <a:pt x="176530" y="415290"/>
                      <a:pt x="182880" y="402590"/>
                    </a:cubicBezTo>
                    <a:cubicBezTo>
                      <a:pt x="195580" y="374650"/>
                      <a:pt x="250190" y="295910"/>
                      <a:pt x="274320" y="284480"/>
                    </a:cubicBezTo>
                    <a:cubicBezTo>
                      <a:pt x="285750" y="279400"/>
                      <a:pt x="297180" y="280670"/>
                      <a:pt x="303530" y="285750"/>
                    </a:cubicBezTo>
                    <a:cubicBezTo>
                      <a:pt x="309880" y="289560"/>
                      <a:pt x="314960" y="300990"/>
                      <a:pt x="313690" y="312420"/>
                    </a:cubicBezTo>
                    <a:cubicBezTo>
                      <a:pt x="309880" y="337820"/>
                      <a:pt x="260350" y="422910"/>
                      <a:pt x="242570" y="425450"/>
                    </a:cubicBezTo>
                    <a:cubicBezTo>
                      <a:pt x="234950" y="425450"/>
                      <a:pt x="223520" y="415290"/>
                      <a:pt x="223520" y="407670"/>
                    </a:cubicBezTo>
                    <a:cubicBezTo>
                      <a:pt x="222250" y="389890"/>
                      <a:pt x="280670" y="341630"/>
                      <a:pt x="311150" y="320040"/>
                    </a:cubicBezTo>
                    <a:cubicBezTo>
                      <a:pt x="337820" y="302260"/>
                      <a:pt x="373380" y="279400"/>
                      <a:pt x="392430" y="281940"/>
                    </a:cubicBezTo>
                    <a:cubicBezTo>
                      <a:pt x="403860" y="283210"/>
                      <a:pt x="416560" y="294640"/>
                      <a:pt x="417830" y="303530"/>
                    </a:cubicBezTo>
                    <a:cubicBezTo>
                      <a:pt x="419100" y="312420"/>
                      <a:pt x="407670" y="326390"/>
                      <a:pt x="393700" y="332740"/>
                    </a:cubicBezTo>
                    <a:cubicBezTo>
                      <a:pt x="361950" y="346710"/>
                      <a:pt x="243840" y="330200"/>
                      <a:pt x="212090" y="321310"/>
                    </a:cubicBezTo>
                    <a:cubicBezTo>
                      <a:pt x="198120" y="317500"/>
                      <a:pt x="190500" y="314960"/>
                      <a:pt x="186690" y="307340"/>
                    </a:cubicBezTo>
                    <a:cubicBezTo>
                      <a:pt x="181610" y="298450"/>
                      <a:pt x="181610" y="279400"/>
                      <a:pt x="186690" y="271780"/>
                    </a:cubicBezTo>
                    <a:cubicBezTo>
                      <a:pt x="191770" y="262890"/>
                      <a:pt x="200660" y="260350"/>
                      <a:pt x="213360" y="256540"/>
                    </a:cubicBezTo>
                    <a:cubicBezTo>
                      <a:pt x="237490" y="248920"/>
                      <a:pt x="293370" y="242570"/>
                      <a:pt x="321310" y="247650"/>
                    </a:cubicBezTo>
                    <a:cubicBezTo>
                      <a:pt x="341630" y="251460"/>
                      <a:pt x="367030" y="259080"/>
                      <a:pt x="370840" y="267970"/>
                    </a:cubicBezTo>
                    <a:cubicBezTo>
                      <a:pt x="373380" y="276860"/>
                      <a:pt x="360680" y="295910"/>
                      <a:pt x="350520" y="300990"/>
                    </a:cubicBezTo>
                    <a:cubicBezTo>
                      <a:pt x="335280" y="306070"/>
                      <a:pt x="309880" y="294640"/>
                      <a:pt x="287020" y="285750"/>
                    </a:cubicBezTo>
                    <a:cubicBezTo>
                      <a:pt x="255270" y="274320"/>
                      <a:pt x="198120" y="245110"/>
                      <a:pt x="182880" y="227330"/>
                    </a:cubicBezTo>
                    <a:cubicBezTo>
                      <a:pt x="176530" y="219710"/>
                      <a:pt x="173990" y="212090"/>
                      <a:pt x="175260" y="205740"/>
                    </a:cubicBezTo>
                    <a:cubicBezTo>
                      <a:pt x="176530" y="198120"/>
                      <a:pt x="182880" y="189230"/>
                      <a:pt x="189230" y="186690"/>
                    </a:cubicBezTo>
                    <a:cubicBezTo>
                      <a:pt x="195580" y="182880"/>
                      <a:pt x="207010" y="181610"/>
                      <a:pt x="212090" y="186690"/>
                    </a:cubicBezTo>
                    <a:cubicBezTo>
                      <a:pt x="219710" y="191770"/>
                      <a:pt x="218440" y="207010"/>
                      <a:pt x="219710" y="224790"/>
                    </a:cubicBezTo>
                    <a:cubicBezTo>
                      <a:pt x="223520" y="256540"/>
                      <a:pt x="222250" y="332740"/>
                      <a:pt x="219710" y="368300"/>
                    </a:cubicBezTo>
                    <a:cubicBezTo>
                      <a:pt x="217170" y="391160"/>
                      <a:pt x="217170" y="406400"/>
                      <a:pt x="210820" y="421640"/>
                    </a:cubicBezTo>
                    <a:cubicBezTo>
                      <a:pt x="205740" y="436880"/>
                      <a:pt x="195580" y="458470"/>
                      <a:pt x="186690" y="461010"/>
                    </a:cubicBezTo>
                    <a:cubicBezTo>
                      <a:pt x="179070" y="463550"/>
                      <a:pt x="168910" y="458470"/>
                      <a:pt x="160020" y="448310"/>
                    </a:cubicBezTo>
                    <a:cubicBezTo>
                      <a:pt x="137160" y="417830"/>
                      <a:pt x="137160" y="273050"/>
                      <a:pt x="109220" y="204470"/>
                    </a:cubicBezTo>
                    <a:cubicBezTo>
                      <a:pt x="86360" y="147320"/>
                      <a:pt x="34290" y="90170"/>
                      <a:pt x="17780" y="59690"/>
                    </a:cubicBezTo>
                    <a:cubicBezTo>
                      <a:pt x="11430" y="45720"/>
                      <a:pt x="6350" y="38100"/>
                      <a:pt x="5080" y="29210"/>
                    </a:cubicBezTo>
                    <a:cubicBezTo>
                      <a:pt x="5080" y="21590"/>
                      <a:pt x="8890" y="11430"/>
                      <a:pt x="13970" y="7620"/>
                    </a:cubicBezTo>
                    <a:cubicBezTo>
                      <a:pt x="19050" y="2540"/>
                      <a:pt x="29210" y="0"/>
                      <a:pt x="36830" y="1270"/>
                    </a:cubicBezTo>
                    <a:cubicBezTo>
                      <a:pt x="43180" y="2540"/>
                      <a:pt x="46990" y="7620"/>
                      <a:pt x="54610" y="16510"/>
                    </a:cubicBezTo>
                    <a:cubicBezTo>
                      <a:pt x="76200" y="45720"/>
                      <a:pt x="133350" y="163830"/>
                      <a:pt x="156210" y="227330"/>
                    </a:cubicBezTo>
                    <a:cubicBezTo>
                      <a:pt x="172720" y="275590"/>
                      <a:pt x="180340" y="312420"/>
                      <a:pt x="189230" y="358140"/>
                    </a:cubicBezTo>
                    <a:cubicBezTo>
                      <a:pt x="199390" y="407670"/>
                      <a:pt x="222250" y="472440"/>
                      <a:pt x="213360" y="515620"/>
                    </a:cubicBezTo>
                    <a:cubicBezTo>
                      <a:pt x="205740" y="548640"/>
                      <a:pt x="179070" y="588010"/>
                      <a:pt x="160020" y="598170"/>
                    </a:cubicBezTo>
                    <a:cubicBezTo>
                      <a:pt x="149860" y="603250"/>
                      <a:pt x="137160" y="601980"/>
                      <a:pt x="129540" y="598170"/>
                    </a:cubicBezTo>
                    <a:cubicBezTo>
                      <a:pt x="123190" y="594360"/>
                      <a:pt x="119380" y="584200"/>
                      <a:pt x="119380" y="576580"/>
                    </a:cubicBezTo>
                    <a:cubicBezTo>
                      <a:pt x="119380" y="570230"/>
                      <a:pt x="125730" y="560070"/>
                      <a:pt x="130810" y="556260"/>
                    </a:cubicBezTo>
                    <a:cubicBezTo>
                      <a:pt x="137160" y="552450"/>
                      <a:pt x="148590" y="551180"/>
                      <a:pt x="154940" y="554990"/>
                    </a:cubicBezTo>
                    <a:cubicBezTo>
                      <a:pt x="162560" y="558800"/>
                      <a:pt x="171450" y="574040"/>
                      <a:pt x="170180" y="581660"/>
                    </a:cubicBezTo>
                    <a:cubicBezTo>
                      <a:pt x="168910" y="589280"/>
                      <a:pt x="156210" y="603250"/>
                      <a:pt x="147320" y="603250"/>
                    </a:cubicBezTo>
                    <a:cubicBezTo>
                      <a:pt x="139700" y="603250"/>
                      <a:pt x="121920" y="590550"/>
                      <a:pt x="119380" y="579120"/>
                    </a:cubicBezTo>
                    <a:cubicBezTo>
                      <a:pt x="116840" y="562610"/>
                      <a:pt x="157480" y="525780"/>
                      <a:pt x="162560" y="508000"/>
                    </a:cubicBezTo>
                    <a:cubicBezTo>
                      <a:pt x="165100" y="497840"/>
                      <a:pt x="163830" y="494030"/>
                      <a:pt x="162560" y="481330"/>
                    </a:cubicBezTo>
                    <a:cubicBezTo>
                      <a:pt x="158750" y="445770"/>
                      <a:pt x="142240" y="340360"/>
                      <a:pt x="119380" y="271780"/>
                    </a:cubicBezTo>
                    <a:cubicBezTo>
                      <a:pt x="93980" y="199390"/>
                      <a:pt x="26670" y="107950"/>
                      <a:pt x="15240" y="59690"/>
                    </a:cubicBezTo>
                    <a:cubicBezTo>
                      <a:pt x="8890" y="36830"/>
                      <a:pt x="6350" y="13970"/>
                      <a:pt x="13970" y="7620"/>
                    </a:cubicBezTo>
                    <a:cubicBezTo>
                      <a:pt x="20320" y="1270"/>
                      <a:pt x="38100" y="2540"/>
                      <a:pt x="52070" y="11430"/>
                    </a:cubicBezTo>
                    <a:cubicBezTo>
                      <a:pt x="82550" y="31750"/>
                      <a:pt x="133350" y="121920"/>
                      <a:pt x="157480" y="187960"/>
                    </a:cubicBezTo>
                    <a:cubicBezTo>
                      <a:pt x="185420" y="261620"/>
                      <a:pt x="219710" y="417830"/>
                      <a:pt x="200660" y="433070"/>
                    </a:cubicBezTo>
                    <a:cubicBezTo>
                      <a:pt x="193040" y="439420"/>
                      <a:pt x="168910" y="430530"/>
                      <a:pt x="161290" y="416560"/>
                    </a:cubicBezTo>
                    <a:cubicBezTo>
                      <a:pt x="143510" y="388620"/>
                      <a:pt x="168910" y="260350"/>
                      <a:pt x="172720" y="224790"/>
                    </a:cubicBezTo>
                    <a:cubicBezTo>
                      <a:pt x="173990" y="212090"/>
                      <a:pt x="175260" y="196850"/>
                      <a:pt x="177800" y="196850"/>
                    </a:cubicBezTo>
                    <a:cubicBezTo>
                      <a:pt x="180340" y="196850"/>
                      <a:pt x="189230" y="229870"/>
                      <a:pt x="187960" y="231140"/>
                    </a:cubicBezTo>
                    <a:cubicBezTo>
                      <a:pt x="186690" y="231140"/>
                      <a:pt x="175260" y="218440"/>
                      <a:pt x="175260" y="210820"/>
                    </a:cubicBezTo>
                    <a:cubicBezTo>
                      <a:pt x="175260" y="203200"/>
                      <a:pt x="179070" y="189230"/>
                      <a:pt x="189230" y="186690"/>
                    </a:cubicBezTo>
                    <a:cubicBezTo>
                      <a:pt x="214630" y="177800"/>
                      <a:pt x="363220" y="242570"/>
                      <a:pt x="370840" y="267970"/>
                    </a:cubicBezTo>
                    <a:cubicBezTo>
                      <a:pt x="373380" y="279400"/>
                      <a:pt x="361950" y="293370"/>
                      <a:pt x="350520" y="300990"/>
                    </a:cubicBezTo>
                    <a:cubicBezTo>
                      <a:pt x="327660" y="312420"/>
                      <a:pt x="240030" y="312420"/>
                      <a:pt x="227330" y="298450"/>
                    </a:cubicBezTo>
                    <a:cubicBezTo>
                      <a:pt x="222250" y="292100"/>
                      <a:pt x="222250" y="276860"/>
                      <a:pt x="229870" y="270510"/>
                    </a:cubicBezTo>
                    <a:cubicBezTo>
                      <a:pt x="243840" y="257810"/>
                      <a:pt x="323850" y="269240"/>
                      <a:pt x="358140" y="275590"/>
                    </a:cubicBezTo>
                    <a:cubicBezTo>
                      <a:pt x="382270" y="280670"/>
                      <a:pt x="410210" y="285750"/>
                      <a:pt x="416560" y="297180"/>
                    </a:cubicBezTo>
                    <a:cubicBezTo>
                      <a:pt x="420370" y="304800"/>
                      <a:pt x="416560" y="317500"/>
                      <a:pt x="410210" y="325120"/>
                    </a:cubicBezTo>
                    <a:cubicBezTo>
                      <a:pt x="400050" y="339090"/>
                      <a:pt x="367030" y="344170"/>
                      <a:pt x="342900" y="360680"/>
                    </a:cubicBezTo>
                    <a:cubicBezTo>
                      <a:pt x="309880" y="382270"/>
                      <a:pt x="260350" y="447040"/>
                      <a:pt x="233680" y="454660"/>
                    </a:cubicBezTo>
                    <a:cubicBezTo>
                      <a:pt x="220980" y="458470"/>
                      <a:pt x="208280" y="455930"/>
                      <a:pt x="201930" y="450850"/>
                    </a:cubicBezTo>
                    <a:cubicBezTo>
                      <a:pt x="194310" y="444500"/>
                      <a:pt x="190500" y="434340"/>
                      <a:pt x="191770" y="421640"/>
                    </a:cubicBezTo>
                    <a:cubicBezTo>
                      <a:pt x="194310" y="392430"/>
                      <a:pt x="248920" y="295910"/>
                      <a:pt x="274320" y="284480"/>
                    </a:cubicBezTo>
                    <a:cubicBezTo>
                      <a:pt x="287020" y="279400"/>
                      <a:pt x="302260" y="283210"/>
                      <a:pt x="308610" y="289560"/>
                    </a:cubicBezTo>
                    <a:cubicBezTo>
                      <a:pt x="313690" y="295910"/>
                      <a:pt x="313690" y="306070"/>
                      <a:pt x="311150" y="318770"/>
                    </a:cubicBezTo>
                    <a:cubicBezTo>
                      <a:pt x="303530" y="346710"/>
                      <a:pt x="242570" y="427990"/>
                      <a:pt x="218440" y="444500"/>
                    </a:cubicBezTo>
                    <a:cubicBezTo>
                      <a:pt x="208280" y="450850"/>
                      <a:pt x="198120" y="453390"/>
                      <a:pt x="190500" y="450850"/>
                    </a:cubicBezTo>
                    <a:cubicBezTo>
                      <a:pt x="184150" y="448310"/>
                      <a:pt x="179070" y="443230"/>
                      <a:pt x="175260" y="433070"/>
                    </a:cubicBezTo>
                    <a:cubicBezTo>
                      <a:pt x="161290" y="402590"/>
                      <a:pt x="142240" y="252730"/>
                      <a:pt x="158750" y="219710"/>
                    </a:cubicBezTo>
                    <a:cubicBezTo>
                      <a:pt x="165100" y="207010"/>
                      <a:pt x="181610" y="198120"/>
                      <a:pt x="190500" y="199390"/>
                    </a:cubicBezTo>
                    <a:cubicBezTo>
                      <a:pt x="200660" y="201930"/>
                      <a:pt x="209550" y="223520"/>
                      <a:pt x="217170" y="243840"/>
                    </a:cubicBezTo>
                    <a:cubicBezTo>
                      <a:pt x="231140" y="280670"/>
                      <a:pt x="262890" y="393700"/>
                      <a:pt x="246380" y="410210"/>
                    </a:cubicBezTo>
                    <a:cubicBezTo>
                      <a:pt x="236220" y="419100"/>
                      <a:pt x="207010" y="412750"/>
                      <a:pt x="193040" y="401320"/>
                    </a:cubicBezTo>
                    <a:cubicBezTo>
                      <a:pt x="173990" y="386080"/>
                      <a:pt x="165100" y="339090"/>
                      <a:pt x="154940" y="304800"/>
                    </a:cubicBezTo>
                    <a:cubicBezTo>
                      <a:pt x="146050" y="269240"/>
                      <a:pt x="132080" y="215900"/>
                      <a:pt x="137160" y="191770"/>
                    </a:cubicBezTo>
                    <a:cubicBezTo>
                      <a:pt x="140970" y="177800"/>
                      <a:pt x="148590" y="166370"/>
                      <a:pt x="157480" y="163830"/>
                    </a:cubicBezTo>
                    <a:cubicBezTo>
                      <a:pt x="165100" y="162560"/>
                      <a:pt x="177800" y="168910"/>
                      <a:pt x="186690" y="180340"/>
                    </a:cubicBezTo>
                    <a:cubicBezTo>
                      <a:pt x="205740" y="207010"/>
                      <a:pt x="228600" y="330200"/>
                      <a:pt x="220980" y="360680"/>
                    </a:cubicBezTo>
                    <a:cubicBezTo>
                      <a:pt x="217170" y="373380"/>
                      <a:pt x="208280" y="381000"/>
                      <a:pt x="199390" y="382270"/>
                    </a:cubicBezTo>
                    <a:cubicBezTo>
                      <a:pt x="189230" y="386080"/>
                      <a:pt x="173990" y="381000"/>
                      <a:pt x="161290" y="370840"/>
                    </a:cubicBezTo>
                    <a:cubicBezTo>
                      <a:pt x="137160" y="350520"/>
                      <a:pt x="106680" y="276860"/>
                      <a:pt x="95250" y="234950"/>
                    </a:cubicBezTo>
                    <a:cubicBezTo>
                      <a:pt x="85090" y="200660"/>
                      <a:pt x="78740" y="151130"/>
                      <a:pt x="87630" y="137160"/>
                    </a:cubicBezTo>
                    <a:cubicBezTo>
                      <a:pt x="92710" y="129540"/>
                      <a:pt x="102870" y="127000"/>
                      <a:pt x="109220" y="128270"/>
                    </a:cubicBezTo>
                    <a:cubicBezTo>
                      <a:pt x="116840" y="128270"/>
                      <a:pt x="123190" y="133350"/>
                      <a:pt x="129540" y="140970"/>
                    </a:cubicBezTo>
                    <a:cubicBezTo>
                      <a:pt x="143510" y="160020"/>
                      <a:pt x="166370" y="228600"/>
                      <a:pt x="170180" y="255270"/>
                    </a:cubicBezTo>
                    <a:cubicBezTo>
                      <a:pt x="172720" y="267970"/>
                      <a:pt x="173990" y="280670"/>
                      <a:pt x="167640" y="287020"/>
                    </a:cubicBezTo>
                    <a:cubicBezTo>
                      <a:pt x="160020" y="293370"/>
                      <a:pt x="129540" y="290830"/>
                      <a:pt x="115570" y="279400"/>
                    </a:cubicBezTo>
                    <a:cubicBezTo>
                      <a:pt x="93980" y="262890"/>
                      <a:pt x="60960" y="181610"/>
                      <a:pt x="69850" y="170180"/>
                    </a:cubicBezTo>
                    <a:cubicBezTo>
                      <a:pt x="74930" y="163830"/>
                      <a:pt x="100330" y="167640"/>
                      <a:pt x="114300" y="179070"/>
                    </a:cubicBezTo>
                    <a:cubicBezTo>
                      <a:pt x="146050" y="208280"/>
                      <a:pt x="189230" y="381000"/>
                      <a:pt x="182880" y="419100"/>
                    </a:cubicBezTo>
                    <a:cubicBezTo>
                      <a:pt x="180340" y="431800"/>
                      <a:pt x="172720" y="439420"/>
                      <a:pt x="166370" y="441960"/>
                    </a:cubicBezTo>
                    <a:cubicBezTo>
                      <a:pt x="158750" y="444500"/>
                      <a:pt x="143510" y="441960"/>
                      <a:pt x="138430" y="434340"/>
                    </a:cubicBezTo>
                    <a:cubicBezTo>
                      <a:pt x="127000" y="420370"/>
                      <a:pt x="134620" y="375920"/>
                      <a:pt x="138430" y="344170"/>
                    </a:cubicBezTo>
                    <a:cubicBezTo>
                      <a:pt x="140970" y="308610"/>
                      <a:pt x="142240" y="243840"/>
                      <a:pt x="160020" y="233680"/>
                    </a:cubicBezTo>
                    <a:cubicBezTo>
                      <a:pt x="170180" y="226060"/>
                      <a:pt x="195580" y="237490"/>
                      <a:pt x="203200" y="246380"/>
                    </a:cubicBezTo>
                    <a:cubicBezTo>
                      <a:pt x="208280" y="252730"/>
                      <a:pt x="205740" y="262890"/>
                      <a:pt x="205740" y="276860"/>
                    </a:cubicBezTo>
                    <a:cubicBezTo>
                      <a:pt x="205740" y="308610"/>
                      <a:pt x="200660" y="382270"/>
                      <a:pt x="190500" y="434340"/>
                    </a:cubicBezTo>
                    <a:cubicBezTo>
                      <a:pt x="180340" y="487680"/>
                      <a:pt x="157480" y="561340"/>
                      <a:pt x="146050" y="593090"/>
                    </a:cubicBezTo>
                    <a:cubicBezTo>
                      <a:pt x="139700" y="607060"/>
                      <a:pt x="138430" y="618490"/>
                      <a:pt x="130810" y="622300"/>
                    </a:cubicBezTo>
                    <a:cubicBezTo>
                      <a:pt x="121920" y="626110"/>
                      <a:pt x="104140" y="623570"/>
                      <a:pt x="97790" y="613410"/>
                    </a:cubicBezTo>
                    <a:cubicBezTo>
                      <a:pt x="82550" y="593090"/>
                      <a:pt x="104140" y="513080"/>
                      <a:pt x="102870" y="464820"/>
                    </a:cubicBezTo>
                    <a:cubicBezTo>
                      <a:pt x="101600" y="415290"/>
                      <a:pt x="99060" y="374650"/>
                      <a:pt x="88900" y="318770"/>
                    </a:cubicBezTo>
                    <a:cubicBezTo>
                      <a:pt x="73660" y="242570"/>
                      <a:pt x="0" y="92710"/>
                      <a:pt x="5080" y="48260"/>
                    </a:cubicBezTo>
                    <a:cubicBezTo>
                      <a:pt x="7620" y="34290"/>
                      <a:pt x="15240" y="22860"/>
                      <a:pt x="22860" y="20320"/>
                    </a:cubicBezTo>
                    <a:cubicBezTo>
                      <a:pt x="31750" y="17780"/>
                      <a:pt x="53340" y="34290"/>
                      <a:pt x="53340" y="34290"/>
                    </a:cubicBezTo>
                  </a:path>
                </a:pathLst>
              </a:custGeom>
              <a:solidFill>
                <a:srgbClr val="F8EC4F"/>
              </a:solidFill>
              <a:ln cap="sq">
                <a:noFill/>
                <a:prstDash val="solid"/>
                <a:miter/>
              </a:ln>
            </p:spPr>
          </p:sp>
        </p:grpSp>
      </p:grpSp>
      <p:grpSp>
        <p:nvGrpSpPr>
          <p:cNvPr id="24" name="Group 24"/>
          <p:cNvGrpSpPr/>
          <p:nvPr/>
        </p:nvGrpSpPr>
        <p:grpSpPr>
          <a:xfrm rot="787403">
            <a:off x="2633021" y="9081959"/>
            <a:ext cx="459105" cy="586740"/>
            <a:chOff x="0" y="0"/>
            <a:chExt cx="612140" cy="782320"/>
          </a:xfrm>
        </p:grpSpPr>
        <p:sp>
          <p:nvSpPr>
            <p:cNvPr id="25" name="Freeform 25"/>
            <p:cNvSpPr/>
            <p:nvPr/>
          </p:nvSpPr>
          <p:spPr>
            <a:xfrm>
              <a:off x="44450" y="49530"/>
              <a:ext cx="519430" cy="685800"/>
            </a:xfrm>
            <a:custGeom>
              <a:avLst/>
              <a:gdLst/>
              <a:ahLst/>
              <a:cxnLst/>
              <a:rect l="l" t="t" r="r" b="b"/>
              <a:pathLst>
                <a:path w="519430" h="685800">
                  <a:moveTo>
                    <a:pt x="53340" y="20320"/>
                  </a:moveTo>
                  <a:cubicBezTo>
                    <a:pt x="111760" y="127000"/>
                    <a:pt x="147320" y="154940"/>
                    <a:pt x="184150" y="177800"/>
                  </a:cubicBezTo>
                  <a:cubicBezTo>
                    <a:pt x="224790" y="203200"/>
                    <a:pt x="275590" y="226060"/>
                    <a:pt x="322580" y="238760"/>
                  </a:cubicBezTo>
                  <a:cubicBezTo>
                    <a:pt x="368300" y="251460"/>
                    <a:pt x="438150" y="242570"/>
                    <a:pt x="461010" y="257810"/>
                  </a:cubicBezTo>
                  <a:cubicBezTo>
                    <a:pt x="471170" y="264160"/>
                    <a:pt x="476250" y="274320"/>
                    <a:pt x="477520" y="284480"/>
                  </a:cubicBezTo>
                  <a:cubicBezTo>
                    <a:pt x="477520" y="293370"/>
                    <a:pt x="476250" y="302260"/>
                    <a:pt x="467360" y="314960"/>
                  </a:cubicBezTo>
                  <a:cubicBezTo>
                    <a:pt x="439420" y="351790"/>
                    <a:pt x="284480" y="430530"/>
                    <a:pt x="232410" y="485140"/>
                  </a:cubicBezTo>
                  <a:cubicBezTo>
                    <a:pt x="198120" y="520700"/>
                    <a:pt x="177800" y="554990"/>
                    <a:pt x="162560" y="589280"/>
                  </a:cubicBezTo>
                  <a:cubicBezTo>
                    <a:pt x="148590" y="619760"/>
                    <a:pt x="152400" y="668020"/>
                    <a:pt x="137160" y="678180"/>
                  </a:cubicBezTo>
                  <a:cubicBezTo>
                    <a:pt x="128270" y="684530"/>
                    <a:pt x="106680" y="680720"/>
                    <a:pt x="100330" y="674370"/>
                  </a:cubicBezTo>
                  <a:cubicBezTo>
                    <a:pt x="95250" y="669290"/>
                    <a:pt x="95250" y="650240"/>
                    <a:pt x="100330" y="643890"/>
                  </a:cubicBezTo>
                  <a:cubicBezTo>
                    <a:pt x="105410" y="637540"/>
                    <a:pt x="121920" y="633730"/>
                    <a:pt x="129540" y="635000"/>
                  </a:cubicBezTo>
                  <a:cubicBezTo>
                    <a:pt x="135890" y="637540"/>
                    <a:pt x="144780" y="646430"/>
                    <a:pt x="144780" y="652780"/>
                  </a:cubicBezTo>
                  <a:cubicBezTo>
                    <a:pt x="146050" y="661670"/>
                    <a:pt x="139700" y="676910"/>
                    <a:pt x="133350" y="680720"/>
                  </a:cubicBezTo>
                  <a:cubicBezTo>
                    <a:pt x="127000" y="685800"/>
                    <a:pt x="115570" y="684530"/>
                    <a:pt x="109220" y="681990"/>
                  </a:cubicBezTo>
                  <a:cubicBezTo>
                    <a:pt x="102870" y="678180"/>
                    <a:pt x="97790" y="671830"/>
                    <a:pt x="95250" y="662940"/>
                  </a:cubicBezTo>
                  <a:cubicBezTo>
                    <a:pt x="91440" y="645160"/>
                    <a:pt x="97790" y="610870"/>
                    <a:pt x="110490" y="581660"/>
                  </a:cubicBezTo>
                  <a:cubicBezTo>
                    <a:pt x="125730" y="541020"/>
                    <a:pt x="157480" y="491490"/>
                    <a:pt x="198120" y="448310"/>
                  </a:cubicBezTo>
                  <a:cubicBezTo>
                    <a:pt x="251460" y="391160"/>
                    <a:pt x="367030" y="317500"/>
                    <a:pt x="419100" y="284480"/>
                  </a:cubicBezTo>
                  <a:cubicBezTo>
                    <a:pt x="444500" y="267970"/>
                    <a:pt x="463550" y="251460"/>
                    <a:pt x="481330" y="250190"/>
                  </a:cubicBezTo>
                  <a:cubicBezTo>
                    <a:pt x="494030" y="250190"/>
                    <a:pt x="510540" y="257810"/>
                    <a:pt x="515620" y="265430"/>
                  </a:cubicBezTo>
                  <a:cubicBezTo>
                    <a:pt x="519430" y="271780"/>
                    <a:pt x="519430" y="284480"/>
                    <a:pt x="515620" y="292100"/>
                  </a:cubicBezTo>
                  <a:cubicBezTo>
                    <a:pt x="511810" y="298450"/>
                    <a:pt x="502920" y="303530"/>
                    <a:pt x="491490" y="306070"/>
                  </a:cubicBezTo>
                  <a:cubicBezTo>
                    <a:pt x="469900" y="312420"/>
                    <a:pt x="426720" y="312420"/>
                    <a:pt x="386080" y="304800"/>
                  </a:cubicBezTo>
                  <a:cubicBezTo>
                    <a:pt x="327660" y="295910"/>
                    <a:pt x="232410" y="260350"/>
                    <a:pt x="180340" y="234950"/>
                  </a:cubicBezTo>
                  <a:cubicBezTo>
                    <a:pt x="143510" y="215900"/>
                    <a:pt x="118110" y="198120"/>
                    <a:pt x="92710" y="175260"/>
                  </a:cubicBezTo>
                  <a:cubicBezTo>
                    <a:pt x="67310" y="151130"/>
                    <a:pt x="40640" y="121920"/>
                    <a:pt x="26670" y="92710"/>
                  </a:cubicBezTo>
                  <a:cubicBezTo>
                    <a:pt x="13970" y="68580"/>
                    <a:pt x="0" y="29210"/>
                    <a:pt x="6350" y="15240"/>
                  </a:cubicBezTo>
                  <a:cubicBezTo>
                    <a:pt x="10160" y="6350"/>
                    <a:pt x="24130" y="0"/>
                    <a:pt x="31750" y="1270"/>
                  </a:cubicBezTo>
                  <a:cubicBezTo>
                    <a:pt x="40640" y="2540"/>
                    <a:pt x="53340" y="20320"/>
                    <a:pt x="53340" y="20320"/>
                  </a:cubicBezTo>
                </a:path>
              </a:pathLst>
            </a:custGeom>
            <a:solidFill>
              <a:srgbClr val="F8EC4F"/>
            </a:solidFill>
            <a:ln cap="sq">
              <a:noFill/>
              <a:prstDash val="solid"/>
              <a:miter/>
            </a:ln>
          </p:spPr>
        </p:sp>
      </p:grpSp>
      <p:grpSp>
        <p:nvGrpSpPr>
          <p:cNvPr id="26" name="Group 26"/>
          <p:cNvGrpSpPr/>
          <p:nvPr/>
        </p:nvGrpSpPr>
        <p:grpSpPr>
          <a:xfrm>
            <a:off x="2469833" y="7953375"/>
            <a:ext cx="631507" cy="1734781"/>
            <a:chOff x="0" y="0"/>
            <a:chExt cx="842010" cy="2313041"/>
          </a:xfrm>
        </p:grpSpPr>
        <p:grpSp>
          <p:nvGrpSpPr>
            <p:cNvPr id="27" name="Group 27"/>
            <p:cNvGrpSpPr/>
            <p:nvPr/>
          </p:nvGrpSpPr>
          <p:grpSpPr>
            <a:xfrm>
              <a:off x="0" y="0"/>
              <a:ext cx="842010" cy="2037080"/>
              <a:chOff x="0" y="0"/>
              <a:chExt cx="842010" cy="2037080"/>
            </a:xfrm>
          </p:grpSpPr>
          <p:sp>
            <p:nvSpPr>
              <p:cNvPr id="28" name="Freeform 28"/>
              <p:cNvSpPr/>
              <p:nvPr/>
            </p:nvSpPr>
            <p:spPr>
              <a:xfrm>
                <a:off x="45720" y="44450"/>
                <a:ext cx="749300" cy="1943100"/>
              </a:xfrm>
              <a:custGeom>
                <a:avLst/>
                <a:gdLst/>
                <a:ahLst/>
                <a:cxnLst/>
                <a:rect l="l" t="t" r="r" b="b"/>
                <a:pathLst>
                  <a:path w="749300" h="1943100">
                    <a:moveTo>
                      <a:pt x="744220" y="43180"/>
                    </a:moveTo>
                    <a:cubicBezTo>
                      <a:pt x="481330" y="328930"/>
                      <a:pt x="398780" y="440690"/>
                      <a:pt x="340360" y="529590"/>
                    </a:cubicBezTo>
                    <a:cubicBezTo>
                      <a:pt x="292100" y="603250"/>
                      <a:pt x="256540" y="659130"/>
                      <a:pt x="220980" y="737870"/>
                    </a:cubicBezTo>
                    <a:cubicBezTo>
                      <a:pt x="176530" y="833120"/>
                      <a:pt x="130810" y="955040"/>
                      <a:pt x="104140" y="1062990"/>
                    </a:cubicBezTo>
                    <a:cubicBezTo>
                      <a:pt x="78740" y="1164590"/>
                      <a:pt x="67310" y="1278890"/>
                      <a:pt x="59690" y="1366520"/>
                    </a:cubicBezTo>
                    <a:cubicBezTo>
                      <a:pt x="54610" y="1435100"/>
                      <a:pt x="50800" y="1497330"/>
                      <a:pt x="55880" y="1548130"/>
                    </a:cubicBezTo>
                    <a:cubicBezTo>
                      <a:pt x="58420" y="1584960"/>
                      <a:pt x="59690" y="1612900"/>
                      <a:pt x="74930" y="1643380"/>
                    </a:cubicBezTo>
                    <a:cubicBezTo>
                      <a:pt x="92710" y="1681480"/>
                      <a:pt x="137160" y="1720850"/>
                      <a:pt x="170180" y="1750060"/>
                    </a:cubicBezTo>
                    <a:cubicBezTo>
                      <a:pt x="198120" y="1775460"/>
                      <a:pt x="227330" y="1795780"/>
                      <a:pt x="256540" y="1812290"/>
                    </a:cubicBezTo>
                    <a:cubicBezTo>
                      <a:pt x="281940" y="1826260"/>
                      <a:pt x="309880" y="1830070"/>
                      <a:pt x="331470" y="1845310"/>
                    </a:cubicBezTo>
                    <a:cubicBezTo>
                      <a:pt x="353060" y="1859280"/>
                      <a:pt x="381000" y="1879600"/>
                      <a:pt x="388620" y="1897380"/>
                    </a:cubicBezTo>
                    <a:cubicBezTo>
                      <a:pt x="393700" y="1910080"/>
                      <a:pt x="393700" y="1927860"/>
                      <a:pt x="388620" y="1934210"/>
                    </a:cubicBezTo>
                    <a:cubicBezTo>
                      <a:pt x="384810" y="1940560"/>
                      <a:pt x="372110" y="1943100"/>
                      <a:pt x="365760" y="1940560"/>
                    </a:cubicBezTo>
                    <a:cubicBezTo>
                      <a:pt x="358140" y="1939290"/>
                      <a:pt x="346710" y="1925320"/>
                      <a:pt x="345440" y="1917700"/>
                    </a:cubicBezTo>
                    <a:cubicBezTo>
                      <a:pt x="345440" y="1911350"/>
                      <a:pt x="349250" y="1899920"/>
                      <a:pt x="355600" y="1896110"/>
                    </a:cubicBezTo>
                    <a:cubicBezTo>
                      <a:pt x="361950" y="1892300"/>
                      <a:pt x="379730" y="1891030"/>
                      <a:pt x="386080" y="1896110"/>
                    </a:cubicBezTo>
                    <a:cubicBezTo>
                      <a:pt x="392430" y="1901190"/>
                      <a:pt x="398780" y="1918970"/>
                      <a:pt x="394970" y="1925320"/>
                    </a:cubicBezTo>
                    <a:cubicBezTo>
                      <a:pt x="391160" y="1932940"/>
                      <a:pt x="373380" y="1941830"/>
                      <a:pt x="360680" y="1939290"/>
                    </a:cubicBezTo>
                    <a:cubicBezTo>
                      <a:pt x="341630" y="1935480"/>
                      <a:pt x="321310" y="1898650"/>
                      <a:pt x="294640" y="1879600"/>
                    </a:cubicBezTo>
                    <a:cubicBezTo>
                      <a:pt x="261620" y="1856740"/>
                      <a:pt x="212090" y="1844040"/>
                      <a:pt x="172720" y="1816100"/>
                    </a:cubicBezTo>
                    <a:cubicBezTo>
                      <a:pt x="129540" y="1785620"/>
                      <a:pt x="72390" y="1732280"/>
                      <a:pt x="49530" y="1700530"/>
                    </a:cubicBezTo>
                    <a:cubicBezTo>
                      <a:pt x="35560" y="1684020"/>
                      <a:pt x="31750" y="1673860"/>
                      <a:pt x="25400" y="1654810"/>
                    </a:cubicBezTo>
                    <a:cubicBezTo>
                      <a:pt x="15240" y="1626870"/>
                      <a:pt x="8890" y="1588770"/>
                      <a:pt x="5080" y="1548130"/>
                    </a:cubicBezTo>
                    <a:cubicBezTo>
                      <a:pt x="0" y="1494790"/>
                      <a:pt x="3810" y="1432560"/>
                      <a:pt x="8890" y="1362710"/>
                    </a:cubicBezTo>
                    <a:cubicBezTo>
                      <a:pt x="16510" y="1271270"/>
                      <a:pt x="29210" y="1153160"/>
                      <a:pt x="55880" y="1047750"/>
                    </a:cubicBezTo>
                    <a:cubicBezTo>
                      <a:pt x="83820" y="937260"/>
                      <a:pt x="125730" y="819150"/>
                      <a:pt x="175260" y="715010"/>
                    </a:cubicBezTo>
                    <a:cubicBezTo>
                      <a:pt x="222250" y="614680"/>
                      <a:pt x="280670" y="524510"/>
                      <a:pt x="342900" y="433070"/>
                    </a:cubicBezTo>
                    <a:cubicBezTo>
                      <a:pt x="408940" y="337820"/>
                      <a:pt x="494030" y="231140"/>
                      <a:pt x="562610" y="153670"/>
                    </a:cubicBezTo>
                    <a:cubicBezTo>
                      <a:pt x="613410" y="95250"/>
                      <a:pt x="674370" y="22860"/>
                      <a:pt x="708660" y="7620"/>
                    </a:cubicBezTo>
                    <a:cubicBezTo>
                      <a:pt x="722630" y="1270"/>
                      <a:pt x="736600" y="0"/>
                      <a:pt x="741680" y="6350"/>
                    </a:cubicBezTo>
                    <a:cubicBezTo>
                      <a:pt x="749300" y="11430"/>
                      <a:pt x="744220" y="43180"/>
                      <a:pt x="744220" y="43180"/>
                    </a:cubicBezTo>
                  </a:path>
                </a:pathLst>
              </a:custGeom>
              <a:solidFill>
                <a:srgbClr val="F8EC4F"/>
              </a:solidFill>
              <a:ln cap="sq">
                <a:noFill/>
                <a:prstDash val="solid"/>
                <a:miter/>
              </a:ln>
            </p:spPr>
          </p:sp>
        </p:grpSp>
        <p:grpSp>
          <p:nvGrpSpPr>
            <p:cNvPr id="29" name="Group 29"/>
            <p:cNvGrpSpPr/>
            <p:nvPr/>
          </p:nvGrpSpPr>
          <p:grpSpPr>
            <a:xfrm rot="787403">
              <a:off x="218862" y="1505107"/>
              <a:ext cx="514350" cy="759460"/>
              <a:chOff x="0" y="0"/>
              <a:chExt cx="514350" cy="759460"/>
            </a:xfrm>
          </p:grpSpPr>
          <p:sp>
            <p:nvSpPr>
              <p:cNvPr id="30" name="Freeform 30"/>
              <p:cNvSpPr/>
              <p:nvPr/>
            </p:nvSpPr>
            <p:spPr>
              <a:xfrm>
                <a:off x="45720" y="49530"/>
                <a:ext cx="420370" cy="662940"/>
              </a:xfrm>
              <a:custGeom>
                <a:avLst/>
                <a:gdLst/>
                <a:ahLst/>
                <a:cxnLst/>
                <a:rect l="l" t="t" r="r" b="b"/>
                <a:pathLst>
                  <a:path w="420370" h="662940">
                    <a:moveTo>
                      <a:pt x="53340" y="34290"/>
                    </a:moveTo>
                    <a:cubicBezTo>
                      <a:pt x="135890" y="284480"/>
                      <a:pt x="146050" y="345440"/>
                      <a:pt x="151130" y="410210"/>
                    </a:cubicBezTo>
                    <a:cubicBezTo>
                      <a:pt x="156210" y="480060"/>
                      <a:pt x="156210" y="590550"/>
                      <a:pt x="144780" y="628650"/>
                    </a:cubicBezTo>
                    <a:cubicBezTo>
                      <a:pt x="140970" y="645160"/>
                      <a:pt x="135890" y="654050"/>
                      <a:pt x="127000" y="659130"/>
                    </a:cubicBezTo>
                    <a:cubicBezTo>
                      <a:pt x="120650" y="662940"/>
                      <a:pt x="109220" y="661670"/>
                      <a:pt x="101600" y="657860"/>
                    </a:cubicBezTo>
                    <a:cubicBezTo>
                      <a:pt x="93980" y="654050"/>
                      <a:pt x="86360" y="646430"/>
                      <a:pt x="83820" y="633730"/>
                    </a:cubicBezTo>
                    <a:cubicBezTo>
                      <a:pt x="77470" y="600710"/>
                      <a:pt x="125730" y="501650"/>
                      <a:pt x="138430" y="438150"/>
                    </a:cubicBezTo>
                    <a:cubicBezTo>
                      <a:pt x="148590" y="381000"/>
                      <a:pt x="134620" y="292100"/>
                      <a:pt x="154940" y="270510"/>
                    </a:cubicBezTo>
                    <a:cubicBezTo>
                      <a:pt x="165100" y="260350"/>
                      <a:pt x="185420" y="256540"/>
                      <a:pt x="193040" y="262890"/>
                    </a:cubicBezTo>
                    <a:cubicBezTo>
                      <a:pt x="209550" y="278130"/>
                      <a:pt x="193040" y="398780"/>
                      <a:pt x="181610" y="425450"/>
                    </a:cubicBezTo>
                    <a:cubicBezTo>
                      <a:pt x="177800" y="434340"/>
                      <a:pt x="172720" y="439420"/>
                      <a:pt x="166370" y="441960"/>
                    </a:cubicBezTo>
                    <a:cubicBezTo>
                      <a:pt x="158750" y="444500"/>
                      <a:pt x="149860" y="445770"/>
                      <a:pt x="142240" y="438150"/>
                    </a:cubicBezTo>
                    <a:cubicBezTo>
                      <a:pt x="115570" y="414020"/>
                      <a:pt x="45720" y="187960"/>
                      <a:pt x="66040" y="157480"/>
                    </a:cubicBezTo>
                    <a:cubicBezTo>
                      <a:pt x="74930" y="146050"/>
                      <a:pt x="101600" y="144780"/>
                      <a:pt x="115570" y="152400"/>
                    </a:cubicBezTo>
                    <a:cubicBezTo>
                      <a:pt x="133350" y="163830"/>
                      <a:pt x="154940" y="222250"/>
                      <a:pt x="151130" y="241300"/>
                    </a:cubicBezTo>
                    <a:cubicBezTo>
                      <a:pt x="148590" y="252730"/>
                      <a:pt x="135890" y="265430"/>
                      <a:pt x="128270" y="264160"/>
                    </a:cubicBezTo>
                    <a:cubicBezTo>
                      <a:pt x="113030" y="260350"/>
                      <a:pt x="78740" y="176530"/>
                      <a:pt x="81280" y="153670"/>
                    </a:cubicBezTo>
                    <a:cubicBezTo>
                      <a:pt x="82550" y="142240"/>
                      <a:pt x="90170" y="132080"/>
                      <a:pt x="97790" y="129540"/>
                    </a:cubicBezTo>
                    <a:cubicBezTo>
                      <a:pt x="105410" y="127000"/>
                      <a:pt x="120650" y="132080"/>
                      <a:pt x="129540" y="140970"/>
                    </a:cubicBezTo>
                    <a:cubicBezTo>
                      <a:pt x="144780" y="158750"/>
                      <a:pt x="140970" y="214630"/>
                      <a:pt x="152400" y="246380"/>
                    </a:cubicBezTo>
                    <a:cubicBezTo>
                      <a:pt x="162560" y="276860"/>
                      <a:pt x="195580" y="311150"/>
                      <a:pt x="193040" y="330200"/>
                    </a:cubicBezTo>
                    <a:cubicBezTo>
                      <a:pt x="190500" y="340360"/>
                      <a:pt x="176530" y="355600"/>
                      <a:pt x="170180" y="353060"/>
                    </a:cubicBezTo>
                    <a:cubicBezTo>
                      <a:pt x="154940" y="349250"/>
                      <a:pt x="129540" y="213360"/>
                      <a:pt x="137160" y="185420"/>
                    </a:cubicBezTo>
                    <a:cubicBezTo>
                      <a:pt x="140970" y="173990"/>
                      <a:pt x="149860" y="166370"/>
                      <a:pt x="157480" y="163830"/>
                    </a:cubicBezTo>
                    <a:cubicBezTo>
                      <a:pt x="165100" y="162560"/>
                      <a:pt x="176530" y="166370"/>
                      <a:pt x="184150" y="175260"/>
                    </a:cubicBezTo>
                    <a:cubicBezTo>
                      <a:pt x="198120" y="193040"/>
                      <a:pt x="194310" y="256540"/>
                      <a:pt x="204470" y="292100"/>
                    </a:cubicBezTo>
                    <a:cubicBezTo>
                      <a:pt x="213360" y="323850"/>
                      <a:pt x="246380" y="364490"/>
                      <a:pt x="238760" y="379730"/>
                    </a:cubicBezTo>
                    <a:cubicBezTo>
                      <a:pt x="234950" y="388620"/>
                      <a:pt x="213360" y="394970"/>
                      <a:pt x="201930" y="388620"/>
                    </a:cubicBezTo>
                    <a:cubicBezTo>
                      <a:pt x="180340" y="375920"/>
                      <a:pt x="152400" y="256540"/>
                      <a:pt x="157480" y="226060"/>
                    </a:cubicBezTo>
                    <a:cubicBezTo>
                      <a:pt x="160020" y="212090"/>
                      <a:pt x="170180" y="200660"/>
                      <a:pt x="177800" y="199390"/>
                    </a:cubicBezTo>
                    <a:cubicBezTo>
                      <a:pt x="186690" y="198120"/>
                      <a:pt x="199390" y="204470"/>
                      <a:pt x="207010" y="215900"/>
                    </a:cubicBezTo>
                    <a:cubicBezTo>
                      <a:pt x="226060" y="246380"/>
                      <a:pt x="231140" y="393700"/>
                      <a:pt x="224790" y="426720"/>
                    </a:cubicBezTo>
                    <a:cubicBezTo>
                      <a:pt x="222250" y="438150"/>
                      <a:pt x="219710" y="444500"/>
                      <a:pt x="214630" y="448310"/>
                    </a:cubicBezTo>
                    <a:cubicBezTo>
                      <a:pt x="208280" y="452120"/>
                      <a:pt x="196850" y="453390"/>
                      <a:pt x="190500" y="450850"/>
                    </a:cubicBezTo>
                    <a:cubicBezTo>
                      <a:pt x="184150" y="448310"/>
                      <a:pt x="176530" y="440690"/>
                      <a:pt x="175260" y="433070"/>
                    </a:cubicBezTo>
                    <a:cubicBezTo>
                      <a:pt x="172720" y="424180"/>
                      <a:pt x="176530" y="415290"/>
                      <a:pt x="182880" y="402590"/>
                    </a:cubicBezTo>
                    <a:cubicBezTo>
                      <a:pt x="195580" y="374650"/>
                      <a:pt x="250190" y="295910"/>
                      <a:pt x="274320" y="284480"/>
                    </a:cubicBezTo>
                    <a:cubicBezTo>
                      <a:pt x="285750" y="279400"/>
                      <a:pt x="297180" y="280670"/>
                      <a:pt x="303530" y="285750"/>
                    </a:cubicBezTo>
                    <a:cubicBezTo>
                      <a:pt x="309880" y="289560"/>
                      <a:pt x="314960" y="300990"/>
                      <a:pt x="313690" y="312420"/>
                    </a:cubicBezTo>
                    <a:cubicBezTo>
                      <a:pt x="309880" y="337820"/>
                      <a:pt x="260350" y="422910"/>
                      <a:pt x="242570" y="425450"/>
                    </a:cubicBezTo>
                    <a:cubicBezTo>
                      <a:pt x="234950" y="425450"/>
                      <a:pt x="223520" y="415290"/>
                      <a:pt x="223520" y="407670"/>
                    </a:cubicBezTo>
                    <a:cubicBezTo>
                      <a:pt x="222250" y="389890"/>
                      <a:pt x="280670" y="341630"/>
                      <a:pt x="311150" y="320040"/>
                    </a:cubicBezTo>
                    <a:cubicBezTo>
                      <a:pt x="337820" y="302260"/>
                      <a:pt x="373380" y="279400"/>
                      <a:pt x="392430" y="281940"/>
                    </a:cubicBezTo>
                    <a:cubicBezTo>
                      <a:pt x="403860" y="283210"/>
                      <a:pt x="416560" y="294640"/>
                      <a:pt x="417830" y="303530"/>
                    </a:cubicBezTo>
                    <a:cubicBezTo>
                      <a:pt x="419100" y="312420"/>
                      <a:pt x="407670" y="326390"/>
                      <a:pt x="393700" y="332740"/>
                    </a:cubicBezTo>
                    <a:cubicBezTo>
                      <a:pt x="361950" y="346710"/>
                      <a:pt x="243840" y="330200"/>
                      <a:pt x="212090" y="321310"/>
                    </a:cubicBezTo>
                    <a:cubicBezTo>
                      <a:pt x="198120" y="317500"/>
                      <a:pt x="190500" y="314960"/>
                      <a:pt x="186690" y="307340"/>
                    </a:cubicBezTo>
                    <a:cubicBezTo>
                      <a:pt x="181610" y="298450"/>
                      <a:pt x="181610" y="279400"/>
                      <a:pt x="186690" y="271780"/>
                    </a:cubicBezTo>
                    <a:cubicBezTo>
                      <a:pt x="191770" y="262890"/>
                      <a:pt x="200660" y="260350"/>
                      <a:pt x="213360" y="256540"/>
                    </a:cubicBezTo>
                    <a:cubicBezTo>
                      <a:pt x="237490" y="248920"/>
                      <a:pt x="293370" y="242570"/>
                      <a:pt x="321310" y="247650"/>
                    </a:cubicBezTo>
                    <a:cubicBezTo>
                      <a:pt x="341630" y="251460"/>
                      <a:pt x="367030" y="259080"/>
                      <a:pt x="370840" y="267970"/>
                    </a:cubicBezTo>
                    <a:cubicBezTo>
                      <a:pt x="373380" y="276860"/>
                      <a:pt x="360680" y="295910"/>
                      <a:pt x="350520" y="300990"/>
                    </a:cubicBezTo>
                    <a:cubicBezTo>
                      <a:pt x="335280" y="306070"/>
                      <a:pt x="309880" y="294640"/>
                      <a:pt x="287020" y="285750"/>
                    </a:cubicBezTo>
                    <a:cubicBezTo>
                      <a:pt x="255270" y="274320"/>
                      <a:pt x="198120" y="245110"/>
                      <a:pt x="182880" y="227330"/>
                    </a:cubicBezTo>
                    <a:cubicBezTo>
                      <a:pt x="176530" y="219710"/>
                      <a:pt x="173990" y="212090"/>
                      <a:pt x="175260" y="205740"/>
                    </a:cubicBezTo>
                    <a:cubicBezTo>
                      <a:pt x="176530" y="198120"/>
                      <a:pt x="182880" y="189230"/>
                      <a:pt x="189230" y="186690"/>
                    </a:cubicBezTo>
                    <a:cubicBezTo>
                      <a:pt x="195580" y="182880"/>
                      <a:pt x="207010" y="181610"/>
                      <a:pt x="212090" y="186690"/>
                    </a:cubicBezTo>
                    <a:cubicBezTo>
                      <a:pt x="219710" y="191770"/>
                      <a:pt x="218440" y="207010"/>
                      <a:pt x="219710" y="224790"/>
                    </a:cubicBezTo>
                    <a:cubicBezTo>
                      <a:pt x="223520" y="256540"/>
                      <a:pt x="222250" y="332740"/>
                      <a:pt x="219710" y="368300"/>
                    </a:cubicBezTo>
                    <a:cubicBezTo>
                      <a:pt x="217170" y="391160"/>
                      <a:pt x="217170" y="406400"/>
                      <a:pt x="210820" y="421640"/>
                    </a:cubicBezTo>
                    <a:cubicBezTo>
                      <a:pt x="205740" y="436880"/>
                      <a:pt x="195580" y="458470"/>
                      <a:pt x="186690" y="461010"/>
                    </a:cubicBezTo>
                    <a:cubicBezTo>
                      <a:pt x="179070" y="463550"/>
                      <a:pt x="168910" y="458470"/>
                      <a:pt x="160020" y="448310"/>
                    </a:cubicBezTo>
                    <a:cubicBezTo>
                      <a:pt x="137160" y="417830"/>
                      <a:pt x="137160" y="273050"/>
                      <a:pt x="109220" y="204470"/>
                    </a:cubicBezTo>
                    <a:cubicBezTo>
                      <a:pt x="86360" y="147320"/>
                      <a:pt x="34290" y="90170"/>
                      <a:pt x="17780" y="59690"/>
                    </a:cubicBezTo>
                    <a:cubicBezTo>
                      <a:pt x="11430" y="45720"/>
                      <a:pt x="6350" y="38100"/>
                      <a:pt x="5080" y="29210"/>
                    </a:cubicBezTo>
                    <a:cubicBezTo>
                      <a:pt x="5080" y="21590"/>
                      <a:pt x="8890" y="11430"/>
                      <a:pt x="13970" y="7620"/>
                    </a:cubicBezTo>
                    <a:cubicBezTo>
                      <a:pt x="19050" y="2540"/>
                      <a:pt x="29210" y="0"/>
                      <a:pt x="36830" y="1270"/>
                    </a:cubicBezTo>
                    <a:cubicBezTo>
                      <a:pt x="43180" y="2540"/>
                      <a:pt x="46990" y="7620"/>
                      <a:pt x="54610" y="16510"/>
                    </a:cubicBezTo>
                    <a:cubicBezTo>
                      <a:pt x="76200" y="45720"/>
                      <a:pt x="133350" y="163830"/>
                      <a:pt x="156210" y="227330"/>
                    </a:cubicBezTo>
                    <a:cubicBezTo>
                      <a:pt x="172720" y="275590"/>
                      <a:pt x="180340" y="312420"/>
                      <a:pt x="189230" y="358140"/>
                    </a:cubicBezTo>
                    <a:cubicBezTo>
                      <a:pt x="199390" y="407670"/>
                      <a:pt x="222250" y="472440"/>
                      <a:pt x="213360" y="515620"/>
                    </a:cubicBezTo>
                    <a:cubicBezTo>
                      <a:pt x="205740" y="548640"/>
                      <a:pt x="179070" y="588010"/>
                      <a:pt x="160020" y="598170"/>
                    </a:cubicBezTo>
                    <a:cubicBezTo>
                      <a:pt x="149860" y="603250"/>
                      <a:pt x="137160" y="601980"/>
                      <a:pt x="129540" y="598170"/>
                    </a:cubicBezTo>
                    <a:cubicBezTo>
                      <a:pt x="123190" y="594360"/>
                      <a:pt x="119380" y="584200"/>
                      <a:pt x="119380" y="576580"/>
                    </a:cubicBezTo>
                    <a:cubicBezTo>
                      <a:pt x="119380" y="570230"/>
                      <a:pt x="125730" y="560070"/>
                      <a:pt x="130810" y="556260"/>
                    </a:cubicBezTo>
                    <a:cubicBezTo>
                      <a:pt x="137160" y="552450"/>
                      <a:pt x="148590" y="551180"/>
                      <a:pt x="154940" y="554990"/>
                    </a:cubicBezTo>
                    <a:cubicBezTo>
                      <a:pt x="162560" y="558800"/>
                      <a:pt x="171450" y="574040"/>
                      <a:pt x="170180" y="581660"/>
                    </a:cubicBezTo>
                    <a:cubicBezTo>
                      <a:pt x="168910" y="589280"/>
                      <a:pt x="156210" y="603250"/>
                      <a:pt x="147320" y="603250"/>
                    </a:cubicBezTo>
                    <a:cubicBezTo>
                      <a:pt x="139700" y="603250"/>
                      <a:pt x="121920" y="590550"/>
                      <a:pt x="119380" y="579120"/>
                    </a:cubicBezTo>
                    <a:cubicBezTo>
                      <a:pt x="116840" y="562610"/>
                      <a:pt x="157480" y="525780"/>
                      <a:pt x="162560" y="508000"/>
                    </a:cubicBezTo>
                    <a:cubicBezTo>
                      <a:pt x="165100" y="497840"/>
                      <a:pt x="163830" y="494030"/>
                      <a:pt x="162560" y="481330"/>
                    </a:cubicBezTo>
                    <a:cubicBezTo>
                      <a:pt x="158750" y="445770"/>
                      <a:pt x="142240" y="340360"/>
                      <a:pt x="119380" y="271780"/>
                    </a:cubicBezTo>
                    <a:cubicBezTo>
                      <a:pt x="93980" y="199390"/>
                      <a:pt x="26670" y="107950"/>
                      <a:pt x="15240" y="59690"/>
                    </a:cubicBezTo>
                    <a:cubicBezTo>
                      <a:pt x="8890" y="36830"/>
                      <a:pt x="6350" y="13970"/>
                      <a:pt x="13970" y="7620"/>
                    </a:cubicBezTo>
                    <a:cubicBezTo>
                      <a:pt x="20320" y="1270"/>
                      <a:pt x="38100" y="2540"/>
                      <a:pt x="52070" y="11430"/>
                    </a:cubicBezTo>
                    <a:cubicBezTo>
                      <a:pt x="82550" y="31750"/>
                      <a:pt x="133350" y="121920"/>
                      <a:pt x="157480" y="187960"/>
                    </a:cubicBezTo>
                    <a:cubicBezTo>
                      <a:pt x="185420" y="261620"/>
                      <a:pt x="219710" y="417830"/>
                      <a:pt x="200660" y="433070"/>
                    </a:cubicBezTo>
                    <a:cubicBezTo>
                      <a:pt x="193040" y="439420"/>
                      <a:pt x="168910" y="430530"/>
                      <a:pt x="161290" y="416560"/>
                    </a:cubicBezTo>
                    <a:cubicBezTo>
                      <a:pt x="143510" y="388620"/>
                      <a:pt x="168910" y="260350"/>
                      <a:pt x="172720" y="224790"/>
                    </a:cubicBezTo>
                    <a:cubicBezTo>
                      <a:pt x="173990" y="212090"/>
                      <a:pt x="175260" y="196850"/>
                      <a:pt x="177800" y="196850"/>
                    </a:cubicBezTo>
                    <a:cubicBezTo>
                      <a:pt x="180340" y="196850"/>
                      <a:pt x="189230" y="229870"/>
                      <a:pt x="187960" y="231140"/>
                    </a:cubicBezTo>
                    <a:cubicBezTo>
                      <a:pt x="186690" y="231140"/>
                      <a:pt x="175260" y="218440"/>
                      <a:pt x="175260" y="210820"/>
                    </a:cubicBezTo>
                    <a:cubicBezTo>
                      <a:pt x="175260" y="203200"/>
                      <a:pt x="179070" y="189230"/>
                      <a:pt x="189230" y="186690"/>
                    </a:cubicBezTo>
                    <a:cubicBezTo>
                      <a:pt x="214630" y="177800"/>
                      <a:pt x="363220" y="242570"/>
                      <a:pt x="370840" y="267970"/>
                    </a:cubicBezTo>
                    <a:cubicBezTo>
                      <a:pt x="373380" y="279400"/>
                      <a:pt x="361950" y="293370"/>
                      <a:pt x="350520" y="300990"/>
                    </a:cubicBezTo>
                    <a:cubicBezTo>
                      <a:pt x="327660" y="312420"/>
                      <a:pt x="240030" y="312420"/>
                      <a:pt x="227330" y="298450"/>
                    </a:cubicBezTo>
                    <a:cubicBezTo>
                      <a:pt x="222250" y="292100"/>
                      <a:pt x="222250" y="276860"/>
                      <a:pt x="229870" y="270510"/>
                    </a:cubicBezTo>
                    <a:cubicBezTo>
                      <a:pt x="243840" y="257810"/>
                      <a:pt x="323850" y="269240"/>
                      <a:pt x="358140" y="275590"/>
                    </a:cubicBezTo>
                    <a:cubicBezTo>
                      <a:pt x="382270" y="280670"/>
                      <a:pt x="410210" y="285750"/>
                      <a:pt x="416560" y="297180"/>
                    </a:cubicBezTo>
                    <a:cubicBezTo>
                      <a:pt x="420370" y="304800"/>
                      <a:pt x="416560" y="317500"/>
                      <a:pt x="410210" y="325120"/>
                    </a:cubicBezTo>
                    <a:cubicBezTo>
                      <a:pt x="400050" y="339090"/>
                      <a:pt x="367030" y="344170"/>
                      <a:pt x="342900" y="360680"/>
                    </a:cubicBezTo>
                    <a:cubicBezTo>
                      <a:pt x="309880" y="382270"/>
                      <a:pt x="260350" y="447040"/>
                      <a:pt x="233680" y="454660"/>
                    </a:cubicBezTo>
                    <a:cubicBezTo>
                      <a:pt x="220980" y="458470"/>
                      <a:pt x="208280" y="455930"/>
                      <a:pt x="201930" y="450850"/>
                    </a:cubicBezTo>
                    <a:cubicBezTo>
                      <a:pt x="194310" y="444500"/>
                      <a:pt x="190500" y="434340"/>
                      <a:pt x="191770" y="421640"/>
                    </a:cubicBezTo>
                    <a:cubicBezTo>
                      <a:pt x="194310" y="392430"/>
                      <a:pt x="248920" y="295910"/>
                      <a:pt x="274320" y="284480"/>
                    </a:cubicBezTo>
                    <a:cubicBezTo>
                      <a:pt x="287020" y="279400"/>
                      <a:pt x="302260" y="283210"/>
                      <a:pt x="308610" y="289560"/>
                    </a:cubicBezTo>
                    <a:cubicBezTo>
                      <a:pt x="313690" y="295910"/>
                      <a:pt x="313690" y="306070"/>
                      <a:pt x="311150" y="318770"/>
                    </a:cubicBezTo>
                    <a:cubicBezTo>
                      <a:pt x="303530" y="346710"/>
                      <a:pt x="242570" y="427990"/>
                      <a:pt x="218440" y="444500"/>
                    </a:cubicBezTo>
                    <a:cubicBezTo>
                      <a:pt x="208280" y="450850"/>
                      <a:pt x="198120" y="453390"/>
                      <a:pt x="190500" y="450850"/>
                    </a:cubicBezTo>
                    <a:cubicBezTo>
                      <a:pt x="184150" y="448310"/>
                      <a:pt x="179070" y="443230"/>
                      <a:pt x="175260" y="433070"/>
                    </a:cubicBezTo>
                    <a:cubicBezTo>
                      <a:pt x="161290" y="402590"/>
                      <a:pt x="142240" y="252730"/>
                      <a:pt x="158750" y="219710"/>
                    </a:cubicBezTo>
                    <a:cubicBezTo>
                      <a:pt x="165100" y="207010"/>
                      <a:pt x="181610" y="198120"/>
                      <a:pt x="190500" y="199390"/>
                    </a:cubicBezTo>
                    <a:cubicBezTo>
                      <a:pt x="200660" y="201930"/>
                      <a:pt x="209550" y="223520"/>
                      <a:pt x="217170" y="243840"/>
                    </a:cubicBezTo>
                    <a:cubicBezTo>
                      <a:pt x="231140" y="280670"/>
                      <a:pt x="262890" y="393700"/>
                      <a:pt x="246380" y="410210"/>
                    </a:cubicBezTo>
                    <a:cubicBezTo>
                      <a:pt x="236220" y="419100"/>
                      <a:pt x="207010" y="412750"/>
                      <a:pt x="193040" y="401320"/>
                    </a:cubicBezTo>
                    <a:cubicBezTo>
                      <a:pt x="173990" y="386080"/>
                      <a:pt x="165100" y="339090"/>
                      <a:pt x="154940" y="304800"/>
                    </a:cubicBezTo>
                    <a:cubicBezTo>
                      <a:pt x="146050" y="269240"/>
                      <a:pt x="132080" y="215900"/>
                      <a:pt x="137160" y="191770"/>
                    </a:cubicBezTo>
                    <a:cubicBezTo>
                      <a:pt x="140970" y="177800"/>
                      <a:pt x="148590" y="166370"/>
                      <a:pt x="157480" y="163830"/>
                    </a:cubicBezTo>
                    <a:cubicBezTo>
                      <a:pt x="165100" y="162560"/>
                      <a:pt x="177800" y="168910"/>
                      <a:pt x="186690" y="180340"/>
                    </a:cubicBezTo>
                    <a:cubicBezTo>
                      <a:pt x="205740" y="207010"/>
                      <a:pt x="228600" y="330200"/>
                      <a:pt x="220980" y="360680"/>
                    </a:cubicBezTo>
                    <a:cubicBezTo>
                      <a:pt x="217170" y="373380"/>
                      <a:pt x="208280" y="381000"/>
                      <a:pt x="199390" y="382270"/>
                    </a:cubicBezTo>
                    <a:cubicBezTo>
                      <a:pt x="189230" y="386080"/>
                      <a:pt x="173990" y="381000"/>
                      <a:pt x="161290" y="370840"/>
                    </a:cubicBezTo>
                    <a:cubicBezTo>
                      <a:pt x="137160" y="350520"/>
                      <a:pt x="106680" y="276860"/>
                      <a:pt x="95250" y="234950"/>
                    </a:cubicBezTo>
                    <a:cubicBezTo>
                      <a:pt x="85090" y="200660"/>
                      <a:pt x="78740" y="151130"/>
                      <a:pt x="87630" y="137160"/>
                    </a:cubicBezTo>
                    <a:cubicBezTo>
                      <a:pt x="92710" y="129540"/>
                      <a:pt x="102870" y="127000"/>
                      <a:pt x="109220" y="128270"/>
                    </a:cubicBezTo>
                    <a:cubicBezTo>
                      <a:pt x="116840" y="128270"/>
                      <a:pt x="123190" y="133350"/>
                      <a:pt x="129540" y="140970"/>
                    </a:cubicBezTo>
                    <a:cubicBezTo>
                      <a:pt x="143510" y="160020"/>
                      <a:pt x="166370" y="228600"/>
                      <a:pt x="170180" y="255270"/>
                    </a:cubicBezTo>
                    <a:cubicBezTo>
                      <a:pt x="172720" y="267970"/>
                      <a:pt x="173990" y="280670"/>
                      <a:pt x="167640" y="287020"/>
                    </a:cubicBezTo>
                    <a:cubicBezTo>
                      <a:pt x="160020" y="293370"/>
                      <a:pt x="129540" y="290830"/>
                      <a:pt x="115570" y="279400"/>
                    </a:cubicBezTo>
                    <a:cubicBezTo>
                      <a:pt x="93980" y="262890"/>
                      <a:pt x="60960" y="181610"/>
                      <a:pt x="69850" y="170180"/>
                    </a:cubicBezTo>
                    <a:cubicBezTo>
                      <a:pt x="74930" y="163830"/>
                      <a:pt x="100330" y="167640"/>
                      <a:pt x="114300" y="179070"/>
                    </a:cubicBezTo>
                    <a:cubicBezTo>
                      <a:pt x="146050" y="208280"/>
                      <a:pt x="189230" y="381000"/>
                      <a:pt x="182880" y="419100"/>
                    </a:cubicBezTo>
                    <a:cubicBezTo>
                      <a:pt x="180340" y="431800"/>
                      <a:pt x="172720" y="439420"/>
                      <a:pt x="166370" y="441960"/>
                    </a:cubicBezTo>
                    <a:cubicBezTo>
                      <a:pt x="158750" y="444500"/>
                      <a:pt x="143510" y="441960"/>
                      <a:pt x="138430" y="434340"/>
                    </a:cubicBezTo>
                    <a:cubicBezTo>
                      <a:pt x="127000" y="420370"/>
                      <a:pt x="134620" y="375920"/>
                      <a:pt x="138430" y="344170"/>
                    </a:cubicBezTo>
                    <a:cubicBezTo>
                      <a:pt x="140970" y="308610"/>
                      <a:pt x="142240" y="243840"/>
                      <a:pt x="160020" y="233680"/>
                    </a:cubicBezTo>
                    <a:cubicBezTo>
                      <a:pt x="170180" y="226060"/>
                      <a:pt x="195580" y="237490"/>
                      <a:pt x="203200" y="246380"/>
                    </a:cubicBezTo>
                    <a:cubicBezTo>
                      <a:pt x="208280" y="252730"/>
                      <a:pt x="205740" y="262890"/>
                      <a:pt x="205740" y="276860"/>
                    </a:cubicBezTo>
                    <a:cubicBezTo>
                      <a:pt x="205740" y="308610"/>
                      <a:pt x="200660" y="382270"/>
                      <a:pt x="190500" y="434340"/>
                    </a:cubicBezTo>
                    <a:cubicBezTo>
                      <a:pt x="180340" y="487680"/>
                      <a:pt x="157480" y="561340"/>
                      <a:pt x="146050" y="593090"/>
                    </a:cubicBezTo>
                    <a:cubicBezTo>
                      <a:pt x="139700" y="607060"/>
                      <a:pt x="138430" y="618490"/>
                      <a:pt x="130810" y="622300"/>
                    </a:cubicBezTo>
                    <a:cubicBezTo>
                      <a:pt x="121920" y="626110"/>
                      <a:pt x="104140" y="623570"/>
                      <a:pt x="97790" y="613410"/>
                    </a:cubicBezTo>
                    <a:cubicBezTo>
                      <a:pt x="82550" y="593090"/>
                      <a:pt x="104140" y="513080"/>
                      <a:pt x="102870" y="464820"/>
                    </a:cubicBezTo>
                    <a:cubicBezTo>
                      <a:pt x="101600" y="415290"/>
                      <a:pt x="99060" y="374650"/>
                      <a:pt x="88900" y="318770"/>
                    </a:cubicBezTo>
                    <a:cubicBezTo>
                      <a:pt x="73660" y="242570"/>
                      <a:pt x="0" y="92710"/>
                      <a:pt x="5080" y="48260"/>
                    </a:cubicBezTo>
                    <a:cubicBezTo>
                      <a:pt x="7620" y="34290"/>
                      <a:pt x="15240" y="22860"/>
                      <a:pt x="22860" y="20320"/>
                    </a:cubicBezTo>
                    <a:cubicBezTo>
                      <a:pt x="31750" y="17780"/>
                      <a:pt x="53340" y="34290"/>
                      <a:pt x="53340" y="34290"/>
                    </a:cubicBezTo>
                  </a:path>
                </a:pathLst>
              </a:custGeom>
              <a:solidFill>
                <a:srgbClr val="F8EC4F"/>
              </a:solidFill>
              <a:ln cap="sq">
                <a:noFill/>
                <a:prstDash val="solid"/>
                <a:miter/>
              </a:ln>
            </p:spPr>
          </p:sp>
        </p:grpSp>
      </p:gr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2974267" y="8255824"/>
            <a:ext cx="4899948" cy="3344214"/>
          </a:xfrm>
          <a:custGeom>
            <a:avLst/>
            <a:gdLst/>
            <a:ahLst/>
            <a:cxnLst/>
            <a:rect l="l" t="t" r="r" b="b"/>
            <a:pathLst>
              <a:path w="4899948" h="3344214">
                <a:moveTo>
                  <a:pt x="0" y="0"/>
                </a:moveTo>
                <a:lnTo>
                  <a:pt x="4899948" y="0"/>
                </a:lnTo>
                <a:lnTo>
                  <a:pt x="4899948" y="3344215"/>
                </a:lnTo>
                <a:lnTo>
                  <a:pt x="0" y="334421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4215205" y="8540136"/>
            <a:ext cx="4602314" cy="3618569"/>
          </a:xfrm>
          <a:custGeom>
            <a:avLst/>
            <a:gdLst/>
            <a:ahLst/>
            <a:cxnLst/>
            <a:rect l="l" t="t" r="r" b="b"/>
            <a:pathLst>
              <a:path w="4602314" h="3618569">
                <a:moveTo>
                  <a:pt x="0" y="0"/>
                </a:moveTo>
                <a:lnTo>
                  <a:pt x="4602314" y="0"/>
                </a:lnTo>
                <a:lnTo>
                  <a:pt x="4602314" y="3618570"/>
                </a:lnTo>
                <a:lnTo>
                  <a:pt x="0" y="3618570"/>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sp>
        <p:nvSpPr>
          <p:cNvPr id="4" name="Freeform 4"/>
          <p:cNvSpPr/>
          <p:nvPr/>
        </p:nvSpPr>
        <p:spPr>
          <a:xfrm>
            <a:off x="12686214" y="-2578193"/>
            <a:ext cx="4292424" cy="3870986"/>
          </a:xfrm>
          <a:custGeom>
            <a:avLst/>
            <a:gdLst/>
            <a:ahLst/>
            <a:cxnLst/>
            <a:rect l="l" t="t" r="r" b="b"/>
            <a:pathLst>
              <a:path w="4292424" h="3870986">
                <a:moveTo>
                  <a:pt x="0" y="0"/>
                </a:moveTo>
                <a:lnTo>
                  <a:pt x="4292424" y="0"/>
                </a:lnTo>
                <a:lnTo>
                  <a:pt x="4292424" y="3870986"/>
                </a:lnTo>
                <a:lnTo>
                  <a:pt x="0" y="3870986"/>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sp>
      <p:sp>
        <p:nvSpPr>
          <p:cNvPr id="5" name="Freeform 5"/>
          <p:cNvSpPr/>
          <p:nvPr/>
        </p:nvSpPr>
        <p:spPr>
          <a:xfrm>
            <a:off x="10180850" y="2721888"/>
            <a:ext cx="5010728" cy="5533936"/>
          </a:xfrm>
          <a:custGeom>
            <a:avLst/>
            <a:gdLst/>
            <a:ahLst/>
            <a:cxnLst/>
            <a:rect l="l" t="t" r="r" b="b"/>
            <a:pathLst>
              <a:path w="5010728" h="5533936">
                <a:moveTo>
                  <a:pt x="0" y="0"/>
                </a:moveTo>
                <a:lnTo>
                  <a:pt x="5010728" y="0"/>
                </a:lnTo>
                <a:lnTo>
                  <a:pt x="5010728" y="5533936"/>
                </a:lnTo>
                <a:lnTo>
                  <a:pt x="0" y="553393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TextBox 6"/>
          <p:cNvSpPr txBox="1"/>
          <p:nvPr/>
        </p:nvSpPr>
        <p:spPr>
          <a:xfrm>
            <a:off x="1028700" y="1219200"/>
            <a:ext cx="8751165" cy="2282190"/>
          </a:xfrm>
          <a:prstGeom prst="rect">
            <a:avLst/>
          </a:prstGeom>
        </p:spPr>
        <p:txBody>
          <a:bodyPr lIns="0" tIns="0" rIns="0" bIns="0" rtlCol="0" anchor="t">
            <a:spAutoFit/>
          </a:bodyPr>
          <a:lstStyle/>
          <a:p>
            <a:pPr algn="l">
              <a:lnSpc>
                <a:spcPts val="8730"/>
              </a:lnSpc>
            </a:pPr>
            <a:r>
              <a:rPr lang="en-US" sz="9000" b="1">
                <a:solidFill>
                  <a:srgbClr val="000000"/>
                </a:solidFill>
                <a:latin typeface="DM Sans Bold"/>
                <a:ea typeface="DM Sans Bold"/>
                <a:cs typeface="DM Sans Bold"/>
                <a:sym typeface="DM Sans Bold"/>
              </a:rPr>
              <a:t>Final reflections</a:t>
            </a:r>
          </a:p>
        </p:txBody>
      </p:sp>
      <p:sp>
        <p:nvSpPr>
          <p:cNvPr id="7" name="TextBox 7"/>
          <p:cNvSpPr txBox="1"/>
          <p:nvPr/>
        </p:nvSpPr>
        <p:spPr>
          <a:xfrm>
            <a:off x="1028700" y="4189825"/>
            <a:ext cx="7707571" cy="3339465"/>
          </a:xfrm>
          <a:prstGeom prst="rect">
            <a:avLst/>
          </a:prstGeom>
        </p:spPr>
        <p:txBody>
          <a:bodyPr lIns="0" tIns="0" rIns="0" bIns="0" rtlCol="0" anchor="t">
            <a:spAutoFit/>
          </a:bodyPr>
          <a:lstStyle/>
          <a:p>
            <a:pPr algn="l">
              <a:lnSpc>
                <a:spcPts val="2969"/>
              </a:lnSpc>
            </a:pPr>
            <a:r>
              <a:rPr lang="en-US" sz="2199" spc="131">
                <a:solidFill>
                  <a:srgbClr val="000000"/>
                </a:solidFill>
                <a:latin typeface="DM Sans"/>
                <a:ea typeface="DM Sans"/>
                <a:cs typeface="DM Sans"/>
                <a:sym typeface="DM Sans"/>
              </a:rPr>
              <a:t>Many positive areas of practice - yet always room to develop further.</a:t>
            </a:r>
          </a:p>
          <a:p>
            <a:pPr algn="l">
              <a:lnSpc>
                <a:spcPts val="2969"/>
              </a:lnSpc>
            </a:pPr>
            <a:endParaRPr lang="en-US" sz="2199" spc="131">
              <a:solidFill>
                <a:srgbClr val="000000"/>
              </a:solidFill>
              <a:latin typeface="DM Sans"/>
              <a:ea typeface="DM Sans"/>
              <a:cs typeface="DM Sans"/>
              <a:sym typeface="DM Sans"/>
            </a:endParaRPr>
          </a:p>
          <a:p>
            <a:pPr algn="l">
              <a:lnSpc>
                <a:spcPts val="2969"/>
              </a:lnSpc>
            </a:pPr>
            <a:r>
              <a:rPr lang="en-US" sz="2199" spc="131">
                <a:solidFill>
                  <a:srgbClr val="000000"/>
                </a:solidFill>
                <a:latin typeface="DM Sans"/>
                <a:ea typeface="DM Sans"/>
                <a:cs typeface="DM Sans"/>
                <a:sym typeface="DM Sans"/>
              </a:rPr>
              <a:t>Identified areas in need of more immediate focus, and explored why.</a:t>
            </a:r>
          </a:p>
          <a:p>
            <a:pPr algn="l">
              <a:lnSpc>
                <a:spcPts val="2969"/>
              </a:lnSpc>
            </a:pPr>
            <a:endParaRPr lang="en-US" sz="2199" spc="131">
              <a:solidFill>
                <a:srgbClr val="000000"/>
              </a:solidFill>
              <a:latin typeface="DM Sans"/>
              <a:ea typeface="DM Sans"/>
              <a:cs typeface="DM Sans"/>
              <a:sym typeface="DM Sans"/>
            </a:endParaRPr>
          </a:p>
          <a:p>
            <a:pPr marL="0" lvl="0" indent="0" algn="l">
              <a:lnSpc>
                <a:spcPts val="2969"/>
              </a:lnSpc>
              <a:spcBef>
                <a:spcPct val="0"/>
              </a:spcBef>
            </a:pPr>
            <a:r>
              <a:rPr lang="en-US" sz="2199" spc="131">
                <a:solidFill>
                  <a:srgbClr val="000000"/>
                </a:solidFill>
                <a:latin typeface="DM Sans"/>
                <a:ea typeface="DM Sans"/>
                <a:cs typeface="DM Sans"/>
                <a:sym typeface="DM Sans"/>
              </a:rPr>
              <a:t>Exploration of why deepened my appreciation of the process of reflection and strengthened my ability to more effectively reflect going forward.</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Freeform 2"/>
          <p:cNvSpPr/>
          <p:nvPr/>
        </p:nvSpPr>
        <p:spPr>
          <a:xfrm>
            <a:off x="-2329398" y="8614893"/>
            <a:ext cx="4899948" cy="3344214"/>
          </a:xfrm>
          <a:custGeom>
            <a:avLst/>
            <a:gdLst/>
            <a:ahLst/>
            <a:cxnLst/>
            <a:rect l="l" t="t" r="r" b="b"/>
            <a:pathLst>
              <a:path w="4899948" h="3344214">
                <a:moveTo>
                  <a:pt x="0" y="0"/>
                </a:moveTo>
                <a:lnTo>
                  <a:pt x="4899947" y="0"/>
                </a:lnTo>
                <a:lnTo>
                  <a:pt x="4899947" y="3344214"/>
                </a:lnTo>
                <a:lnTo>
                  <a:pt x="0" y="334421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6030709" y="9258300"/>
            <a:ext cx="3059829" cy="751049"/>
          </a:xfrm>
          <a:custGeom>
            <a:avLst/>
            <a:gdLst/>
            <a:ahLst/>
            <a:cxnLst/>
            <a:rect l="l" t="t" r="r" b="b"/>
            <a:pathLst>
              <a:path w="3059829" h="751049">
                <a:moveTo>
                  <a:pt x="0" y="0"/>
                </a:moveTo>
                <a:lnTo>
                  <a:pt x="3059829" y="0"/>
                </a:lnTo>
                <a:lnTo>
                  <a:pt x="3059829" y="751049"/>
                </a:lnTo>
                <a:lnTo>
                  <a:pt x="0" y="75104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4236705" y="6409875"/>
            <a:ext cx="724985" cy="920616"/>
          </a:xfrm>
          <a:custGeom>
            <a:avLst/>
            <a:gdLst/>
            <a:ahLst/>
            <a:cxnLst/>
            <a:rect l="l" t="t" r="r" b="b"/>
            <a:pathLst>
              <a:path w="724985" h="920616">
                <a:moveTo>
                  <a:pt x="0" y="0"/>
                </a:moveTo>
                <a:lnTo>
                  <a:pt x="724986" y="0"/>
                </a:lnTo>
                <a:lnTo>
                  <a:pt x="724986" y="920616"/>
                </a:lnTo>
                <a:lnTo>
                  <a:pt x="0" y="92061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14215205" y="8540136"/>
            <a:ext cx="4602314" cy="3618569"/>
          </a:xfrm>
          <a:custGeom>
            <a:avLst/>
            <a:gdLst/>
            <a:ahLst/>
            <a:cxnLst/>
            <a:rect l="l" t="t" r="r" b="b"/>
            <a:pathLst>
              <a:path w="4602314" h="3618569">
                <a:moveTo>
                  <a:pt x="0" y="0"/>
                </a:moveTo>
                <a:lnTo>
                  <a:pt x="4602314" y="0"/>
                </a:lnTo>
                <a:lnTo>
                  <a:pt x="4602314" y="3618570"/>
                </a:lnTo>
                <a:lnTo>
                  <a:pt x="0" y="3618570"/>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6" name="Freeform 6"/>
          <p:cNvSpPr/>
          <p:nvPr/>
        </p:nvSpPr>
        <p:spPr>
          <a:xfrm>
            <a:off x="-674156" y="-1072630"/>
            <a:ext cx="4899948" cy="3068592"/>
          </a:xfrm>
          <a:custGeom>
            <a:avLst/>
            <a:gdLst/>
            <a:ahLst/>
            <a:cxnLst/>
            <a:rect l="l" t="t" r="r" b="b"/>
            <a:pathLst>
              <a:path w="4899948" h="3068592">
                <a:moveTo>
                  <a:pt x="0" y="0"/>
                </a:moveTo>
                <a:lnTo>
                  <a:pt x="4899948" y="0"/>
                </a:lnTo>
                <a:lnTo>
                  <a:pt x="4899948" y="3068592"/>
                </a:lnTo>
                <a:lnTo>
                  <a:pt x="0" y="306859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sp>
      <p:sp>
        <p:nvSpPr>
          <p:cNvPr id="7" name="Freeform 7"/>
          <p:cNvSpPr/>
          <p:nvPr/>
        </p:nvSpPr>
        <p:spPr>
          <a:xfrm>
            <a:off x="12686214" y="-2578193"/>
            <a:ext cx="4292424" cy="3870986"/>
          </a:xfrm>
          <a:custGeom>
            <a:avLst/>
            <a:gdLst/>
            <a:ahLst/>
            <a:cxnLst/>
            <a:rect l="l" t="t" r="r" b="b"/>
            <a:pathLst>
              <a:path w="4292424" h="3870986">
                <a:moveTo>
                  <a:pt x="0" y="0"/>
                </a:moveTo>
                <a:lnTo>
                  <a:pt x="4292424" y="0"/>
                </a:lnTo>
                <a:lnTo>
                  <a:pt x="4292424" y="3870986"/>
                </a:lnTo>
                <a:lnTo>
                  <a:pt x="0" y="3870986"/>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sp>
      <p:sp>
        <p:nvSpPr>
          <p:cNvPr id="8" name="Freeform 8"/>
          <p:cNvSpPr/>
          <p:nvPr/>
        </p:nvSpPr>
        <p:spPr>
          <a:xfrm>
            <a:off x="10138935" y="9258300"/>
            <a:ext cx="4076270" cy="2863579"/>
          </a:xfrm>
          <a:custGeom>
            <a:avLst/>
            <a:gdLst/>
            <a:ahLst/>
            <a:cxnLst/>
            <a:rect l="l" t="t" r="r" b="b"/>
            <a:pathLst>
              <a:path w="4076270" h="2863579">
                <a:moveTo>
                  <a:pt x="0" y="0"/>
                </a:moveTo>
                <a:lnTo>
                  <a:pt x="4076270" y="0"/>
                </a:lnTo>
                <a:lnTo>
                  <a:pt x="4076270" y="2863579"/>
                </a:lnTo>
                <a:lnTo>
                  <a:pt x="0" y="2863579"/>
                </a:lnTo>
                <a:lnTo>
                  <a:pt x="0" y="0"/>
                </a:lnTo>
                <a:close/>
              </a:path>
            </a:pathLst>
          </a:custGeom>
          <a:blipFill>
            <a:blip r:embed="rId14">
              <a:extLst>
                <a:ext uri="{96DAC541-7B7A-43D3-8B79-37D633B846F1}">
                  <asvg:svgBlip xmlns:asvg="http://schemas.microsoft.com/office/drawing/2016/SVG/main" r:embed="rId15"/>
                </a:ext>
              </a:extLst>
            </a:blip>
            <a:stretch>
              <a:fillRect/>
            </a:stretch>
          </a:blipFill>
          <a:ln cap="sq">
            <a:noFill/>
            <a:prstDash val="solid"/>
            <a:miter/>
          </a:ln>
        </p:spPr>
      </p:sp>
      <p:sp>
        <p:nvSpPr>
          <p:cNvPr id="9" name="Freeform 9"/>
          <p:cNvSpPr/>
          <p:nvPr/>
        </p:nvSpPr>
        <p:spPr>
          <a:xfrm>
            <a:off x="7409323" y="-2700100"/>
            <a:ext cx="5493058" cy="4114800"/>
          </a:xfrm>
          <a:custGeom>
            <a:avLst/>
            <a:gdLst/>
            <a:ahLst/>
            <a:cxnLst/>
            <a:rect l="l" t="t" r="r" b="b"/>
            <a:pathLst>
              <a:path w="5493058" h="4114800">
                <a:moveTo>
                  <a:pt x="0" y="0"/>
                </a:moveTo>
                <a:lnTo>
                  <a:pt x="5493058" y="0"/>
                </a:lnTo>
                <a:lnTo>
                  <a:pt x="5493058" y="4114800"/>
                </a:lnTo>
                <a:lnTo>
                  <a:pt x="0" y="4114800"/>
                </a:lnTo>
                <a:lnTo>
                  <a:pt x="0" y="0"/>
                </a:lnTo>
                <a:close/>
              </a:path>
            </a:pathLst>
          </a:custGeom>
          <a:blipFill>
            <a:blip r:embed="rId16">
              <a:extLst>
                <a:ext uri="{96DAC541-7B7A-43D3-8B79-37D633B846F1}">
                  <asvg:svgBlip xmlns:asvg="http://schemas.microsoft.com/office/drawing/2016/SVG/main" r:embed="rId17"/>
                </a:ext>
              </a:extLst>
            </a:blip>
            <a:stretch>
              <a:fillRect/>
            </a:stretch>
          </a:blipFill>
          <a:ln cap="sq">
            <a:noFill/>
            <a:prstDash val="solid"/>
            <a:miter/>
          </a:ln>
        </p:spPr>
      </p:sp>
      <p:sp>
        <p:nvSpPr>
          <p:cNvPr id="10" name="Freeform 10"/>
          <p:cNvSpPr/>
          <p:nvPr/>
        </p:nvSpPr>
        <p:spPr>
          <a:xfrm rot="4747568">
            <a:off x="-2972342" y="3665317"/>
            <a:ext cx="4896097" cy="2735694"/>
          </a:xfrm>
          <a:custGeom>
            <a:avLst/>
            <a:gdLst/>
            <a:ahLst/>
            <a:cxnLst/>
            <a:rect l="l" t="t" r="r" b="b"/>
            <a:pathLst>
              <a:path w="4896097" h="2735694">
                <a:moveTo>
                  <a:pt x="0" y="0"/>
                </a:moveTo>
                <a:lnTo>
                  <a:pt x="4896097" y="0"/>
                </a:lnTo>
                <a:lnTo>
                  <a:pt x="4896097" y="2735694"/>
                </a:lnTo>
                <a:lnTo>
                  <a:pt x="0" y="2735694"/>
                </a:lnTo>
                <a:lnTo>
                  <a:pt x="0" y="0"/>
                </a:lnTo>
                <a:close/>
              </a:path>
            </a:pathLst>
          </a:custGeom>
          <a:blipFill>
            <a:blip r:embed="rId18">
              <a:extLst>
                <a:ext uri="{96DAC541-7B7A-43D3-8B79-37D633B846F1}">
                  <asvg:svgBlip xmlns:asvg="http://schemas.microsoft.com/office/drawing/2016/SVG/main" r:embed="rId19"/>
                </a:ext>
              </a:extLst>
            </a:blip>
            <a:stretch>
              <a:fillRect/>
            </a:stretch>
          </a:blipFill>
          <a:ln cap="sq">
            <a:noFill/>
            <a:prstDash val="solid"/>
            <a:miter/>
          </a:ln>
        </p:spPr>
      </p:sp>
      <p:sp>
        <p:nvSpPr>
          <p:cNvPr id="11" name="Freeform 11"/>
          <p:cNvSpPr/>
          <p:nvPr/>
        </p:nvSpPr>
        <p:spPr>
          <a:xfrm>
            <a:off x="4831481" y="-1626507"/>
            <a:ext cx="2892762" cy="2919301"/>
          </a:xfrm>
          <a:custGeom>
            <a:avLst/>
            <a:gdLst/>
            <a:ahLst/>
            <a:cxnLst/>
            <a:rect l="l" t="t" r="r" b="b"/>
            <a:pathLst>
              <a:path w="2892762" h="2919301">
                <a:moveTo>
                  <a:pt x="0" y="0"/>
                </a:moveTo>
                <a:lnTo>
                  <a:pt x="2892761" y="0"/>
                </a:lnTo>
                <a:lnTo>
                  <a:pt x="2892761" y="2919300"/>
                </a:lnTo>
                <a:lnTo>
                  <a:pt x="0" y="2919300"/>
                </a:lnTo>
                <a:lnTo>
                  <a:pt x="0" y="0"/>
                </a:lnTo>
                <a:close/>
              </a:path>
            </a:pathLst>
          </a:custGeom>
          <a:blipFill>
            <a:blip r:embed="rId20">
              <a:extLst>
                <a:ext uri="{96DAC541-7B7A-43D3-8B79-37D633B846F1}">
                  <asvg:svgBlip xmlns:asvg="http://schemas.microsoft.com/office/drawing/2016/SVG/main" r:embed="rId21"/>
                </a:ext>
              </a:extLst>
            </a:blip>
            <a:stretch>
              <a:fillRect/>
            </a:stretch>
          </a:blipFill>
          <a:ln cap="sq">
            <a:noFill/>
            <a:prstDash val="solid"/>
            <a:miter/>
          </a:ln>
        </p:spPr>
      </p:sp>
      <p:sp>
        <p:nvSpPr>
          <p:cNvPr id="12" name="Freeform 12"/>
          <p:cNvSpPr/>
          <p:nvPr/>
        </p:nvSpPr>
        <p:spPr>
          <a:xfrm>
            <a:off x="17259300" y="2262342"/>
            <a:ext cx="3575541" cy="3575541"/>
          </a:xfrm>
          <a:custGeom>
            <a:avLst/>
            <a:gdLst/>
            <a:ahLst/>
            <a:cxnLst/>
            <a:rect l="l" t="t" r="r" b="b"/>
            <a:pathLst>
              <a:path w="3575541" h="3575541">
                <a:moveTo>
                  <a:pt x="0" y="0"/>
                </a:moveTo>
                <a:lnTo>
                  <a:pt x="3575541" y="0"/>
                </a:lnTo>
                <a:lnTo>
                  <a:pt x="3575541" y="3575541"/>
                </a:lnTo>
                <a:lnTo>
                  <a:pt x="0" y="3575541"/>
                </a:lnTo>
                <a:lnTo>
                  <a:pt x="0" y="0"/>
                </a:lnTo>
                <a:close/>
              </a:path>
            </a:pathLst>
          </a:custGeom>
          <a:blipFill>
            <a:blip r:embed="rId22">
              <a:extLst>
                <a:ext uri="{96DAC541-7B7A-43D3-8B79-37D633B846F1}">
                  <asvg:svgBlip xmlns:asvg="http://schemas.microsoft.com/office/drawing/2016/SVG/main" r:embed="rId23"/>
                </a:ext>
              </a:extLst>
            </a:blip>
            <a:stretch>
              <a:fillRect/>
            </a:stretch>
          </a:blipFill>
          <a:ln cap="sq">
            <a:noFill/>
            <a:prstDash val="solid"/>
            <a:miter/>
          </a:ln>
        </p:spPr>
      </p:sp>
      <p:sp>
        <p:nvSpPr>
          <p:cNvPr id="13" name="Freeform 13"/>
          <p:cNvSpPr/>
          <p:nvPr/>
        </p:nvSpPr>
        <p:spPr>
          <a:xfrm>
            <a:off x="2570549" y="9093737"/>
            <a:ext cx="2587020" cy="2386526"/>
          </a:xfrm>
          <a:custGeom>
            <a:avLst/>
            <a:gdLst/>
            <a:ahLst/>
            <a:cxnLst/>
            <a:rect l="l" t="t" r="r" b="b"/>
            <a:pathLst>
              <a:path w="2587020" h="2386526">
                <a:moveTo>
                  <a:pt x="0" y="0"/>
                </a:moveTo>
                <a:lnTo>
                  <a:pt x="2587020" y="0"/>
                </a:lnTo>
                <a:lnTo>
                  <a:pt x="2587020" y="2386526"/>
                </a:lnTo>
                <a:lnTo>
                  <a:pt x="0" y="2386526"/>
                </a:lnTo>
                <a:lnTo>
                  <a:pt x="0" y="0"/>
                </a:lnTo>
                <a:close/>
              </a:path>
            </a:pathLst>
          </a:custGeom>
          <a:blipFill>
            <a:blip r:embed="rId24">
              <a:extLst>
                <a:ext uri="{96DAC541-7B7A-43D3-8B79-37D633B846F1}">
                  <asvg:svgBlip xmlns:asvg="http://schemas.microsoft.com/office/drawing/2016/SVG/main" r:embed="rId25"/>
                </a:ext>
              </a:extLst>
            </a:blip>
            <a:stretch>
              <a:fillRect/>
            </a:stretch>
          </a:blipFill>
          <a:ln cap="sq">
            <a:noFill/>
            <a:prstDash val="solid"/>
            <a:miter/>
          </a:ln>
        </p:spPr>
      </p:sp>
      <p:sp>
        <p:nvSpPr>
          <p:cNvPr id="14" name="Freeform 14"/>
          <p:cNvSpPr/>
          <p:nvPr/>
        </p:nvSpPr>
        <p:spPr>
          <a:xfrm rot="-5282649">
            <a:off x="16440369" y="6970869"/>
            <a:ext cx="3382987" cy="1154444"/>
          </a:xfrm>
          <a:custGeom>
            <a:avLst/>
            <a:gdLst/>
            <a:ahLst/>
            <a:cxnLst/>
            <a:rect l="l" t="t" r="r" b="b"/>
            <a:pathLst>
              <a:path w="3382987" h="1154444">
                <a:moveTo>
                  <a:pt x="0" y="0"/>
                </a:moveTo>
                <a:lnTo>
                  <a:pt x="3382987" y="0"/>
                </a:lnTo>
                <a:lnTo>
                  <a:pt x="3382987" y="1154445"/>
                </a:lnTo>
                <a:lnTo>
                  <a:pt x="0" y="1154445"/>
                </a:lnTo>
                <a:lnTo>
                  <a:pt x="0" y="0"/>
                </a:lnTo>
                <a:close/>
              </a:path>
            </a:pathLst>
          </a:custGeom>
          <a:blipFill>
            <a:blip r:embed="rId26">
              <a:extLst>
                <a:ext uri="{96DAC541-7B7A-43D3-8B79-37D633B846F1}">
                  <asvg:svgBlip xmlns:asvg="http://schemas.microsoft.com/office/drawing/2016/SVG/main" r:embed="rId27"/>
                </a:ext>
              </a:extLst>
            </a:blip>
            <a:stretch>
              <a:fillRect/>
            </a:stretch>
          </a:blipFill>
          <a:ln cap="sq">
            <a:noFill/>
            <a:prstDash val="solid"/>
            <a:miter/>
          </a:ln>
        </p:spPr>
      </p:sp>
      <p:sp>
        <p:nvSpPr>
          <p:cNvPr id="15" name="Freeform 15"/>
          <p:cNvSpPr/>
          <p:nvPr/>
        </p:nvSpPr>
        <p:spPr>
          <a:xfrm>
            <a:off x="16978638" y="-642644"/>
            <a:ext cx="3104522" cy="3342688"/>
          </a:xfrm>
          <a:custGeom>
            <a:avLst/>
            <a:gdLst/>
            <a:ahLst/>
            <a:cxnLst/>
            <a:rect l="l" t="t" r="r" b="b"/>
            <a:pathLst>
              <a:path w="3104522" h="3342688">
                <a:moveTo>
                  <a:pt x="0" y="0"/>
                </a:moveTo>
                <a:lnTo>
                  <a:pt x="3104522" y="0"/>
                </a:lnTo>
                <a:lnTo>
                  <a:pt x="3104522" y="3342688"/>
                </a:lnTo>
                <a:lnTo>
                  <a:pt x="0" y="3342688"/>
                </a:lnTo>
                <a:lnTo>
                  <a:pt x="0" y="0"/>
                </a:lnTo>
                <a:close/>
              </a:path>
            </a:pathLst>
          </a:custGeom>
          <a:blipFill>
            <a:blip r:embed="rId28">
              <a:extLst>
                <a:ext uri="{96DAC541-7B7A-43D3-8B79-37D633B846F1}">
                  <asvg:svgBlip xmlns:asvg="http://schemas.microsoft.com/office/drawing/2016/SVG/main" r:embed="rId29"/>
                </a:ext>
              </a:extLst>
            </a:blip>
            <a:stretch>
              <a:fillRect/>
            </a:stretch>
          </a:blipFill>
          <a:ln cap="sq">
            <a:noFill/>
            <a:prstDash val="solid"/>
            <a:miter/>
          </a:ln>
        </p:spPr>
      </p:sp>
      <p:sp>
        <p:nvSpPr>
          <p:cNvPr id="16" name="TextBox 16"/>
          <p:cNvSpPr txBox="1"/>
          <p:nvPr/>
        </p:nvSpPr>
        <p:spPr>
          <a:xfrm>
            <a:off x="3688802" y="3136543"/>
            <a:ext cx="10910396" cy="3200970"/>
          </a:xfrm>
          <a:prstGeom prst="rect">
            <a:avLst/>
          </a:prstGeom>
        </p:spPr>
        <p:txBody>
          <a:bodyPr lIns="0" tIns="0" rIns="0" bIns="0" rtlCol="0" anchor="t">
            <a:spAutoFit/>
          </a:bodyPr>
          <a:lstStyle/>
          <a:p>
            <a:pPr algn="ctr">
              <a:lnSpc>
                <a:spcPts val="12218"/>
              </a:lnSpc>
            </a:pPr>
            <a:r>
              <a:rPr lang="en-US" sz="12998" b="1">
                <a:solidFill>
                  <a:srgbClr val="000000"/>
                </a:solidFill>
                <a:latin typeface="DM Sans Bold"/>
                <a:ea typeface="DM Sans Bold"/>
                <a:cs typeface="DM Sans Bold"/>
                <a:sym typeface="DM Sans Bold"/>
              </a:rPr>
              <a:t>Leading the Learning </a:t>
            </a:r>
          </a:p>
        </p:txBody>
      </p:sp>
      <p:sp>
        <p:nvSpPr>
          <p:cNvPr id="17" name="TextBox 17"/>
          <p:cNvSpPr txBox="1"/>
          <p:nvPr/>
        </p:nvSpPr>
        <p:spPr>
          <a:xfrm>
            <a:off x="4914102" y="6624033"/>
            <a:ext cx="8459795" cy="578026"/>
          </a:xfrm>
          <a:prstGeom prst="rect">
            <a:avLst/>
          </a:prstGeom>
        </p:spPr>
        <p:txBody>
          <a:bodyPr lIns="0" tIns="0" rIns="0" bIns="0" rtlCol="0" anchor="t">
            <a:spAutoFit/>
          </a:bodyPr>
          <a:lstStyle/>
          <a:p>
            <a:pPr algn="ctr">
              <a:lnSpc>
                <a:spcPts val="4381"/>
              </a:lnSpc>
            </a:pPr>
            <a:r>
              <a:rPr lang="en-US" sz="4381" b="1" spc="-87">
                <a:solidFill>
                  <a:srgbClr val="000000"/>
                </a:solidFill>
                <a:latin typeface="DM Sans Bold"/>
                <a:ea typeface="DM Sans Bold"/>
                <a:cs typeface="DM Sans Bold"/>
                <a:sym typeface="DM Sans Bold"/>
              </a:rPr>
              <a:t>What, How and Why?</a:t>
            </a:r>
          </a:p>
        </p:txBody>
      </p:sp>
      <p:sp>
        <p:nvSpPr>
          <p:cNvPr id="18" name="Freeform 18"/>
          <p:cNvSpPr/>
          <p:nvPr/>
        </p:nvSpPr>
        <p:spPr>
          <a:xfrm>
            <a:off x="4737926" y="2576219"/>
            <a:ext cx="724985" cy="920616"/>
          </a:xfrm>
          <a:custGeom>
            <a:avLst/>
            <a:gdLst/>
            <a:ahLst/>
            <a:cxnLst/>
            <a:rect l="l" t="t" r="r" b="b"/>
            <a:pathLst>
              <a:path w="724985" h="920616">
                <a:moveTo>
                  <a:pt x="0" y="0"/>
                </a:moveTo>
                <a:lnTo>
                  <a:pt x="724985" y="0"/>
                </a:lnTo>
                <a:lnTo>
                  <a:pt x="724985" y="920616"/>
                </a:lnTo>
                <a:lnTo>
                  <a:pt x="0" y="920616"/>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9" name="Freeform 19"/>
          <p:cNvSpPr/>
          <p:nvPr/>
        </p:nvSpPr>
        <p:spPr>
          <a:xfrm>
            <a:off x="12177070" y="1701577"/>
            <a:ext cx="724985" cy="920616"/>
          </a:xfrm>
          <a:custGeom>
            <a:avLst/>
            <a:gdLst/>
            <a:ahLst/>
            <a:cxnLst/>
            <a:rect l="l" t="t" r="r" b="b"/>
            <a:pathLst>
              <a:path w="724985" h="920616">
                <a:moveTo>
                  <a:pt x="0" y="0"/>
                </a:moveTo>
                <a:lnTo>
                  <a:pt x="724985" y="0"/>
                </a:lnTo>
                <a:lnTo>
                  <a:pt x="724985" y="920616"/>
                </a:lnTo>
                <a:lnTo>
                  <a:pt x="0" y="920616"/>
                </a:lnTo>
                <a:lnTo>
                  <a:pt x="0" y="0"/>
                </a:lnTo>
                <a:close/>
              </a:path>
            </a:pathLst>
          </a:custGeom>
          <a:blipFill>
            <a:blip r:embed="rId32">
              <a:extLst>
                <a:ext uri="{96DAC541-7B7A-43D3-8B79-37D633B846F1}">
                  <asvg:svgBlip xmlns:asvg="http://schemas.microsoft.com/office/drawing/2016/SVG/main" r:embed="rId33"/>
                </a:ext>
              </a:extLst>
            </a:blip>
            <a:stretch>
              <a:fillRect/>
            </a:stretch>
          </a:blipFill>
        </p:spPr>
      </p:sp>
      <p:grpSp>
        <p:nvGrpSpPr>
          <p:cNvPr id="20" name="Group 20"/>
          <p:cNvGrpSpPr/>
          <p:nvPr/>
        </p:nvGrpSpPr>
        <p:grpSpPr>
          <a:xfrm>
            <a:off x="6218872" y="7166610"/>
            <a:ext cx="5546408" cy="239078"/>
            <a:chOff x="0" y="0"/>
            <a:chExt cx="7395210" cy="318770"/>
          </a:xfrm>
        </p:grpSpPr>
        <p:sp>
          <p:nvSpPr>
            <p:cNvPr id="21" name="Freeform 21"/>
            <p:cNvSpPr/>
            <p:nvPr/>
          </p:nvSpPr>
          <p:spPr>
            <a:xfrm>
              <a:off x="48260" y="27940"/>
              <a:ext cx="7296150" cy="243840"/>
            </a:xfrm>
            <a:custGeom>
              <a:avLst/>
              <a:gdLst/>
              <a:ahLst/>
              <a:cxnLst/>
              <a:rect l="l" t="t" r="r" b="b"/>
              <a:pathLst>
                <a:path w="7296150" h="243840">
                  <a:moveTo>
                    <a:pt x="20320" y="189230"/>
                  </a:moveTo>
                  <a:cubicBezTo>
                    <a:pt x="195580" y="151130"/>
                    <a:pt x="313690" y="147320"/>
                    <a:pt x="487680" y="140970"/>
                  </a:cubicBezTo>
                  <a:cubicBezTo>
                    <a:pt x="885190" y="128270"/>
                    <a:pt x="1813560" y="156210"/>
                    <a:pt x="2442210" y="139700"/>
                  </a:cubicBezTo>
                  <a:cubicBezTo>
                    <a:pt x="3028950" y="123190"/>
                    <a:pt x="3608070" y="66040"/>
                    <a:pt x="4142740" y="46990"/>
                  </a:cubicBezTo>
                  <a:cubicBezTo>
                    <a:pt x="4618990" y="30480"/>
                    <a:pt x="5022850" y="27940"/>
                    <a:pt x="5496560" y="22860"/>
                  </a:cubicBezTo>
                  <a:cubicBezTo>
                    <a:pt x="6022340" y="19050"/>
                    <a:pt x="6924040" y="0"/>
                    <a:pt x="7157720" y="22860"/>
                  </a:cubicBezTo>
                  <a:cubicBezTo>
                    <a:pt x="7221220" y="29210"/>
                    <a:pt x="7256780" y="31750"/>
                    <a:pt x="7277100" y="45720"/>
                  </a:cubicBezTo>
                  <a:cubicBezTo>
                    <a:pt x="7288530" y="53340"/>
                    <a:pt x="7294880" y="60960"/>
                    <a:pt x="7294880" y="72390"/>
                  </a:cubicBezTo>
                  <a:cubicBezTo>
                    <a:pt x="7296150" y="93980"/>
                    <a:pt x="7254240" y="161290"/>
                    <a:pt x="7236460" y="168910"/>
                  </a:cubicBezTo>
                  <a:cubicBezTo>
                    <a:pt x="7228840" y="172720"/>
                    <a:pt x="7218680" y="170180"/>
                    <a:pt x="7213600" y="166370"/>
                  </a:cubicBezTo>
                  <a:cubicBezTo>
                    <a:pt x="7207250" y="161290"/>
                    <a:pt x="7202170" y="151130"/>
                    <a:pt x="7202170" y="144780"/>
                  </a:cubicBezTo>
                  <a:cubicBezTo>
                    <a:pt x="7203440" y="137160"/>
                    <a:pt x="7208520" y="127000"/>
                    <a:pt x="7214870" y="124460"/>
                  </a:cubicBezTo>
                  <a:cubicBezTo>
                    <a:pt x="7221220" y="120650"/>
                    <a:pt x="7239000" y="121920"/>
                    <a:pt x="7245350" y="127000"/>
                  </a:cubicBezTo>
                  <a:cubicBezTo>
                    <a:pt x="7250430" y="130810"/>
                    <a:pt x="7254240" y="142240"/>
                    <a:pt x="7252970" y="148590"/>
                  </a:cubicBezTo>
                  <a:cubicBezTo>
                    <a:pt x="7251700" y="156210"/>
                    <a:pt x="7245350" y="165100"/>
                    <a:pt x="7239000" y="167640"/>
                  </a:cubicBezTo>
                  <a:cubicBezTo>
                    <a:pt x="7232650" y="171450"/>
                    <a:pt x="7221220" y="171450"/>
                    <a:pt x="7214870" y="167640"/>
                  </a:cubicBezTo>
                  <a:cubicBezTo>
                    <a:pt x="7208520" y="162560"/>
                    <a:pt x="7200900" y="148590"/>
                    <a:pt x="7203440" y="139700"/>
                  </a:cubicBezTo>
                  <a:cubicBezTo>
                    <a:pt x="7207250" y="123190"/>
                    <a:pt x="7264400" y="100330"/>
                    <a:pt x="7260590" y="88900"/>
                  </a:cubicBezTo>
                  <a:cubicBezTo>
                    <a:pt x="7256780" y="76200"/>
                    <a:pt x="7213600" y="77470"/>
                    <a:pt x="7157720" y="73660"/>
                  </a:cubicBezTo>
                  <a:cubicBezTo>
                    <a:pt x="6936740" y="57150"/>
                    <a:pt x="6022340" y="69850"/>
                    <a:pt x="5496560" y="73660"/>
                  </a:cubicBezTo>
                  <a:cubicBezTo>
                    <a:pt x="5022850" y="78740"/>
                    <a:pt x="4622800" y="81280"/>
                    <a:pt x="4145280" y="97790"/>
                  </a:cubicBezTo>
                  <a:cubicBezTo>
                    <a:pt x="3610610" y="116840"/>
                    <a:pt x="3026410" y="173990"/>
                    <a:pt x="2442210" y="190500"/>
                  </a:cubicBezTo>
                  <a:cubicBezTo>
                    <a:pt x="1824990" y="207010"/>
                    <a:pt x="941070" y="179070"/>
                    <a:pt x="537210" y="190500"/>
                  </a:cubicBezTo>
                  <a:cubicBezTo>
                    <a:pt x="349250" y="196850"/>
                    <a:pt x="212090" y="200660"/>
                    <a:pt x="123190" y="214630"/>
                  </a:cubicBezTo>
                  <a:cubicBezTo>
                    <a:pt x="80010" y="220980"/>
                    <a:pt x="49530" y="243840"/>
                    <a:pt x="27940" y="238760"/>
                  </a:cubicBezTo>
                  <a:cubicBezTo>
                    <a:pt x="16510" y="236220"/>
                    <a:pt x="3810" y="226060"/>
                    <a:pt x="2540" y="217170"/>
                  </a:cubicBezTo>
                  <a:cubicBezTo>
                    <a:pt x="0" y="209550"/>
                    <a:pt x="20320" y="189230"/>
                    <a:pt x="20320" y="189230"/>
                  </a:cubicBezTo>
                </a:path>
              </a:pathLst>
            </a:custGeom>
            <a:solidFill>
              <a:srgbClr val="E67660"/>
            </a:solidFill>
            <a:ln cap="sq">
              <a:noFill/>
              <a:prstDash val="solid"/>
              <a:miter/>
            </a:ln>
          </p:spPr>
        </p:sp>
      </p:grpSp>
      <p:grpSp>
        <p:nvGrpSpPr>
          <p:cNvPr id="22" name="Group 22"/>
          <p:cNvGrpSpPr/>
          <p:nvPr/>
        </p:nvGrpSpPr>
        <p:grpSpPr>
          <a:xfrm>
            <a:off x="6371272" y="7319010"/>
            <a:ext cx="5546408" cy="239078"/>
            <a:chOff x="0" y="0"/>
            <a:chExt cx="7395210" cy="318770"/>
          </a:xfrm>
        </p:grpSpPr>
        <p:sp>
          <p:nvSpPr>
            <p:cNvPr id="23" name="Freeform 23"/>
            <p:cNvSpPr/>
            <p:nvPr/>
          </p:nvSpPr>
          <p:spPr>
            <a:xfrm>
              <a:off x="48260" y="27940"/>
              <a:ext cx="7296150" cy="243840"/>
            </a:xfrm>
            <a:custGeom>
              <a:avLst/>
              <a:gdLst/>
              <a:ahLst/>
              <a:cxnLst/>
              <a:rect l="l" t="t" r="r" b="b"/>
              <a:pathLst>
                <a:path w="7296150" h="243840">
                  <a:moveTo>
                    <a:pt x="20320" y="189230"/>
                  </a:moveTo>
                  <a:cubicBezTo>
                    <a:pt x="195580" y="151130"/>
                    <a:pt x="313690" y="147320"/>
                    <a:pt x="487680" y="140970"/>
                  </a:cubicBezTo>
                  <a:cubicBezTo>
                    <a:pt x="885190" y="128270"/>
                    <a:pt x="1813560" y="156210"/>
                    <a:pt x="2442210" y="139700"/>
                  </a:cubicBezTo>
                  <a:cubicBezTo>
                    <a:pt x="3028950" y="123190"/>
                    <a:pt x="3608070" y="66040"/>
                    <a:pt x="4142740" y="46990"/>
                  </a:cubicBezTo>
                  <a:cubicBezTo>
                    <a:pt x="4618990" y="30480"/>
                    <a:pt x="5022850" y="27940"/>
                    <a:pt x="5496560" y="22860"/>
                  </a:cubicBezTo>
                  <a:cubicBezTo>
                    <a:pt x="6022340" y="19050"/>
                    <a:pt x="6924040" y="0"/>
                    <a:pt x="7157720" y="22860"/>
                  </a:cubicBezTo>
                  <a:cubicBezTo>
                    <a:pt x="7221220" y="29210"/>
                    <a:pt x="7256780" y="31750"/>
                    <a:pt x="7277100" y="45720"/>
                  </a:cubicBezTo>
                  <a:cubicBezTo>
                    <a:pt x="7288530" y="53340"/>
                    <a:pt x="7294880" y="60960"/>
                    <a:pt x="7294880" y="72390"/>
                  </a:cubicBezTo>
                  <a:cubicBezTo>
                    <a:pt x="7296150" y="93980"/>
                    <a:pt x="7254240" y="161290"/>
                    <a:pt x="7236460" y="168910"/>
                  </a:cubicBezTo>
                  <a:cubicBezTo>
                    <a:pt x="7228840" y="172720"/>
                    <a:pt x="7218680" y="170180"/>
                    <a:pt x="7213600" y="166370"/>
                  </a:cubicBezTo>
                  <a:cubicBezTo>
                    <a:pt x="7207250" y="161290"/>
                    <a:pt x="7202170" y="151130"/>
                    <a:pt x="7202170" y="144780"/>
                  </a:cubicBezTo>
                  <a:cubicBezTo>
                    <a:pt x="7203440" y="137160"/>
                    <a:pt x="7208520" y="127000"/>
                    <a:pt x="7214870" y="124460"/>
                  </a:cubicBezTo>
                  <a:cubicBezTo>
                    <a:pt x="7221220" y="120650"/>
                    <a:pt x="7239000" y="121920"/>
                    <a:pt x="7245350" y="127000"/>
                  </a:cubicBezTo>
                  <a:cubicBezTo>
                    <a:pt x="7250430" y="130810"/>
                    <a:pt x="7254240" y="142240"/>
                    <a:pt x="7252970" y="148590"/>
                  </a:cubicBezTo>
                  <a:cubicBezTo>
                    <a:pt x="7251700" y="156210"/>
                    <a:pt x="7245350" y="165100"/>
                    <a:pt x="7239000" y="167640"/>
                  </a:cubicBezTo>
                  <a:cubicBezTo>
                    <a:pt x="7232650" y="171450"/>
                    <a:pt x="7221220" y="171450"/>
                    <a:pt x="7214870" y="167640"/>
                  </a:cubicBezTo>
                  <a:cubicBezTo>
                    <a:pt x="7208520" y="162560"/>
                    <a:pt x="7200900" y="148590"/>
                    <a:pt x="7203440" y="139700"/>
                  </a:cubicBezTo>
                  <a:cubicBezTo>
                    <a:pt x="7207250" y="123190"/>
                    <a:pt x="7264400" y="100330"/>
                    <a:pt x="7260590" y="88900"/>
                  </a:cubicBezTo>
                  <a:cubicBezTo>
                    <a:pt x="7256780" y="76200"/>
                    <a:pt x="7213600" y="77470"/>
                    <a:pt x="7157720" y="73660"/>
                  </a:cubicBezTo>
                  <a:cubicBezTo>
                    <a:pt x="6936740" y="57150"/>
                    <a:pt x="6022340" y="69850"/>
                    <a:pt x="5496560" y="73660"/>
                  </a:cubicBezTo>
                  <a:cubicBezTo>
                    <a:pt x="5022850" y="78740"/>
                    <a:pt x="4622800" y="81280"/>
                    <a:pt x="4145280" y="97790"/>
                  </a:cubicBezTo>
                  <a:cubicBezTo>
                    <a:pt x="3610610" y="116840"/>
                    <a:pt x="3026410" y="173990"/>
                    <a:pt x="2442210" y="190500"/>
                  </a:cubicBezTo>
                  <a:cubicBezTo>
                    <a:pt x="1824990" y="207010"/>
                    <a:pt x="941070" y="179070"/>
                    <a:pt x="537210" y="190500"/>
                  </a:cubicBezTo>
                  <a:cubicBezTo>
                    <a:pt x="349250" y="196850"/>
                    <a:pt x="212090" y="200660"/>
                    <a:pt x="123190" y="214630"/>
                  </a:cubicBezTo>
                  <a:cubicBezTo>
                    <a:pt x="80010" y="220980"/>
                    <a:pt x="49530" y="243840"/>
                    <a:pt x="27940" y="238760"/>
                  </a:cubicBezTo>
                  <a:cubicBezTo>
                    <a:pt x="16510" y="236220"/>
                    <a:pt x="3810" y="226060"/>
                    <a:pt x="2540" y="217170"/>
                  </a:cubicBezTo>
                  <a:cubicBezTo>
                    <a:pt x="0" y="209550"/>
                    <a:pt x="20320" y="189230"/>
                    <a:pt x="20320" y="189230"/>
                  </a:cubicBezTo>
                </a:path>
              </a:pathLst>
            </a:custGeom>
            <a:solidFill>
              <a:srgbClr val="78B5EF"/>
            </a:solidFill>
            <a:ln cap="sq">
              <a:noFill/>
              <a:prstDash val="solid"/>
              <a:miter/>
            </a:ln>
          </p:spPr>
        </p:sp>
      </p:grpSp>
      <p:grpSp>
        <p:nvGrpSpPr>
          <p:cNvPr id="24" name="Group 24"/>
          <p:cNvGrpSpPr/>
          <p:nvPr/>
        </p:nvGrpSpPr>
        <p:grpSpPr>
          <a:xfrm>
            <a:off x="6523672" y="7471410"/>
            <a:ext cx="5546408" cy="239078"/>
            <a:chOff x="0" y="0"/>
            <a:chExt cx="7395210" cy="318770"/>
          </a:xfrm>
        </p:grpSpPr>
        <p:sp>
          <p:nvSpPr>
            <p:cNvPr id="25" name="Freeform 25"/>
            <p:cNvSpPr/>
            <p:nvPr/>
          </p:nvSpPr>
          <p:spPr>
            <a:xfrm>
              <a:off x="48260" y="27940"/>
              <a:ext cx="7296150" cy="243840"/>
            </a:xfrm>
            <a:custGeom>
              <a:avLst/>
              <a:gdLst/>
              <a:ahLst/>
              <a:cxnLst/>
              <a:rect l="l" t="t" r="r" b="b"/>
              <a:pathLst>
                <a:path w="7296150" h="243840">
                  <a:moveTo>
                    <a:pt x="20320" y="189230"/>
                  </a:moveTo>
                  <a:cubicBezTo>
                    <a:pt x="195580" y="151130"/>
                    <a:pt x="313690" y="147320"/>
                    <a:pt x="487680" y="140970"/>
                  </a:cubicBezTo>
                  <a:cubicBezTo>
                    <a:pt x="885190" y="128270"/>
                    <a:pt x="1813560" y="156210"/>
                    <a:pt x="2442210" y="139700"/>
                  </a:cubicBezTo>
                  <a:cubicBezTo>
                    <a:pt x="3028950" y="123190"/>
                    <a:pt x="3608070" y="66040"/>
                    <a:pt x="4142740" y="46990"/>
                  </a:cubicBezTo>
                  <a:cubicBezTo>
                    <a:pt x="4618990" y="30480"/>
                    <a:pt x="5022850" y="27940"/>
                    <a:pt x="5496560" y="22860"/>
                  </a:cubicBezTo>
                  <a:cubicBezTo>
                    <a:pt x="6022340" y="19050"/>
                    <a:pt x="6924040" y="0"/>
                    <a:pt x="7157720" y="22860"/>
                  </a:cubicBezTo>
                  <a:cubicBezTo>
                    <a:pt x="7221220" y="29210"/>
                    <a:pt x="7256780" y="31750"/>
                    <a:pt x="7277100" y="45720"/>
                  </a:cubicBezTo>
                  <a:cubicBezTo>
                    <a:pt x="7288530" y="53340"/>
                    <a:pt x="7294880" y="60960"/>
                    <a:pt x="7294880" y="72390"/>
                  </a:cubicBezTo>
                  <a:cubicBezTo>
                    <a:pt x="7296150" y="93980"/>
                    <a:pt x="7254240" y="161290"/>
                    <a:pt x="7236460" y="168910"/>
                  </a:cubicBezTo>
                  <a:cubicBezTo>
                    <a:pt x="7228840" y="172720"/>
                    <a:pt x="7218680" y="170180"/>
                    <a:pt x="7213600" y="166370"/>
                  </a:cubicBezTo>
                  <a:cubicBezTo>
                    <a:pt x="7207250" y="161290"/>
                    <a:pt x="7202170" y="151130"/>
                    <a:pt x="7202170" y="144780"/>
                  </a:cubicBezTo>
                  <a:cubicBezTo>
                    <a:pt x="7203440" y="137160"/>
                    <a:pt x="7208520" y="127000"/>
                    <a:pt x="7214870" y="124460"/>
                  </a:cubicBezTo>
                  <a:cubicBezTo>
                    <a:pt x="7221220" y="120650"/>
                    <a:pt x="7239000" y="121920"/>
                    <a:pt x="7245350" y="127000"/>
                  </a:cubicBezTo>
                  <a:cubicBezTo>
                    <a:pt x="7250430" y="130810"/>
                    <a:pt x="7254240" y="142240"/>
                    <a:pt x="7252970" y="148590"/>
                  </a:cubicBezTo>
                  <a:cubicBezTo>
                    <a:pt x="7251700" y="156210"/>
                    <a:pt x="7245350" y="165100"/>
                    <a:pt x="7239000" y="167640"/>
                  </a:cubicBezTo>
                  <a:cubicBezTo>
                    <a:pt x="7232650" y="171450"/>
                    <a:pt x="7221220" y="171450"/>
                    <a:pt x="7214870" y="167640"/>
                  </a:cubicBezTo>
                  <a:cubicBezTo>
                    <a:pt x="7208520" y="162560"/>
                    <a:pt x="7200900" y="148590"/>
                    <a:pt x="7203440" y="139700"/>
                  </a:cubicBezTo>
                  <a:cubicBezTo>
                    <a:pt x="7207250" y="123190"/>
                    <a:pt x="7264400" y="100330"/>
                    <a:pt x="7260590" y="88900"/>
                  </a:cubicBezTo>
                  <a:cubicBezTo>
                    <a:pt x="7256780" y="76200"/>
                    <a:pt x="7213600" y="77470"/>
                    <a:pt x="7157720" y="73660"/>
                  </a:cubicBezTo>
                  <a:cubicBezTo>
                    <a:pt x="6936740" y="57150"/>
                    <a:pt x="6022340" y="69850"/>
                    <a:pt x="5496560" y="73660"/>
                  </a:cubicBezTo>
                  <a:cubicBezTo>
                    <a:pt x="5022850" y="78740"/>
                    <a:pt x="4622800" y="81280"/>
                    <a:pt x="4145280" y="97790"/>
                  </a:cubicBezTo>
                  <a:cubicBezTo>
                    <a:pt x="3610610" y="116840"/>
                    <a:pt x="3026410" y="173990"/>
                    <a:pt x="2442210" y="190500"/>
                  </a:cubicBezTo>
                  <a:cubicBezTo>
                    <a:pt x="1824990" y="207010"/>
                    <a:pt x="941070" y="179070"/>
                    <a:pt x="537210" y="190500"/>
                  </a:cubicBezTo>
                  <a:cubicBezTo>
                    <a:pt x="349250" y="196850"/>
                    <a:pt x="212090" y="200660"/>
                    <a:pt x="123190" y="214630"/>
                  </a:cubicBezTo>
                  <a:cubicBezTo>
                    <a:pt x="80010" y="220980"/>
                    <a:pt x="49530" y="243840"/>
                    <a:pt x="27940" y="238760"/>
                  </a:cubicBezTo>
                  <a:cubicBezTo>
                    <a:pt x="16510" y="236220"/>
                    <a:pt x="3810" y="226060"/>
                    <a:pt x="2540" y="217170"/>
                  </a:cubicBezTo>
                  <a:cubicBezTo>
                    <a:pt x="0" y="209550"/>
                    <a:pt x="20320" y="189230"/>
                    <a:pt x="20320" y="189230"/>
                  </a:cubicBezTo>
                </a:path>
              </a:pathLst>
            </a:custGeom>
            <a:solidFill>
              <a:srgbClr val="F8EC4F"/>
            </a:solidFill>
            <a:ln cap="sq">
              <a:noFill/>
              <a:prstDash val="solid"/>
              <a:miter/>
            </a:ln>
          </p:spPr>
        </p:sp>
      </p:grpSp>
      <p:sp>
        <p:nvSpPr>
          <p:cNvPr id="26" name="TextBox 26"/>
          <p:cNvSpPr txBox="1"/>
          <p:nvPr/>
        </p:nvSpPr>
        <p:spPr>
          <a:xfrm>
            <a:off x="7008120" y="8416802"/>
            <a:ext cx="4272712" cy="358082"/>
          </a:xfrm>
          <a:prstGeom prst="rect">
            <a:avLst/>
          </a:prstGeom>
        </p:spPr>
        <p:txBody>
          <a:bodyPr lIns="0" tIns="0" rIns="0" bIns="0" rtlCol="0" anchor="t">
            <a:spAutoFit/>
          </a:bodyPr>
          <a:lstStyle/>
          <a:p>
            <a:pPr algn="ctr">
              <a:lnSpc>
                <a:spcPts val="2941"/>
              </a:lnSpc>
            </a:pPr>
            <a:r>
              <a:rPr lang="en-US" sz="2101" b="1">
                <a:solidFill>
                  <a:srgbClr val="C1B740"/>
                </a:solidFill>
                <a:latin typeface="Canva Sans Bold"/>
                <a:ea typeface="Canva Sans Bold"/>
                <a:cs typeface="Canva Sans Bold"/>
                <a:sym typeface="Canva Sans Bold"/>
              </a:rPr>
              <a:t>A presentation by Hywel Mansell</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0" y="800838"/>
            <a:ext cx="18412932" cy="9690775"/>
          </a:xfrm>
          <a:prstGeom prst="rect">
            <a:avLst/>
          </a:prstGeom>
        </p:spPr>
        <p:txBody>
          <a:bodyPr lIns="0" tIns="0" rIns="0" bIns="0" rtlCol="0" anchor="t">
            <a:spAutoFit/>
          </a:bodyPr>
          <a:lstStyle/>
          <a:p>
            <a:pPr marL="250752" lvl="1" indent="-125376" algn="l">
              <a:lnSpc>
                <a:spcPts val="2090"/>
              </a:lnSpc>
              <a:buFont typeface="Arial"/>
              <a:buChar char="•"/>
            </a:pPr>
            <a:r>
              <a:rPr lang="en-US" sz="1161" spc="69">
                <a:solidFill>
                  <a:srgbClr val="000000"/>
                </a:solidFill>
                <a:latin typeface="DM Sans"/>
                <a:ea typeface="DM Sans"/>
                <a:cs typeface="DM Sans"/>
                <a:sym typeface="DM Sans"/>
              </a:rPr>
              <a:t>Alexander, R. (2010). Children, Their World, Their Education: Final Report and Recommendations of the Cambridge Primary Review. London: Routledge.</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Anderson, L.W. and Krathwohl, D.R. (eds.) (2001). A Taxonomy for Learning, Teaching, and Assessing: A Revision of Bloom’s Taxonomy of Educational Objectives. New York: Longman.</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Ausubel, D.P. (1968). Educational Psychology: A Cognitive View. New York: Holt, Rinehart &amp; Winston.</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Barrett, P., Davies, F., Zhang, Y. and Barrett, L. (2015). The impact of classroom design on pupils’ learning: Final results of a holistic, multi-level analysis. Building and Environment, 89, pp.118–133. </a:t>
            </a:r>
            <a:r>
              <a:rPr lang="en-US" sz="1161" u="sng" spc="69">
                <a:solidFill>
                  <a:srgbClr val="000000"/>
                </a:solidFill>
                <a:latin typeface="DM Sans"/>
                <a:ea typeface="DM Sans"/>
                <a:cs typeface="DM Sans"/>
                <a:sym typeface="DM Sans"/>
                <a:hlinkClick r:id="rId2" tooltip="https://doi.org/10.1016/j.buildenv.2015.02.013"/>
              </a:rPr>
              <a:t>https://doi.org/10.1016/j.buildenv.2015.02.013</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Black, P. and Wiliam, D. (1998). Assessment and Classroom Learning. Assessment in Education: Principles, Policy &amp; Practice, 5(1), pp.7-74.</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Blatchford, P., Bassett, P., Brown, P., Martin, C., Russell, A. and Webster, R. (2009). The impact of support staff on pupils’ ‘positive approaches to learning’ and their academic progress. British Educational Research Journal, 35(3), pp.419–442. </a:t>
            </a:r>
            <a:r>
              <a:rPr lang="en-US" sz="1161" u="sng" spc="69">
                <a:solidFill>
                  <a:srgbClr val="000000"/>
                </a:solidFill>
                <a:latin typeface="DM Sans"/>
                <a:ea typeface="DM Sans"/>
                <a:cs typeface="DM Sans"/>
                <a:sym typeface="DM Sans"/>
                <a:hlinkClick r:id="rId3" tooltip="https://doi.org/10.1080/01411920802042965"/>
              </a:rPr>
              <a:t>https://doi.org/10.1080/01411920802042965</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Bloom, B.S. (1956). Taxonomy of Educational Objectives: The Classification of Educational Goals. Handbook I: Cognitive Domain. New York: Longmans, Green.</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Boaler, J. (2008). What's Math Got to Do with It? How Parents and Teachers Can Help Children Learn to Love Their Least Favorite Subject. New York: Viking.</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Bruner, J.S. (1960). The Process of Education. Cambridge, MA: Harvard University Press.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Bruner, J.S. (1966). Toward a Theory of Instruction. Cambridge, MA: Harvard University Press.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Clarke, S. (2008). Active Learning: A Practical Guide for Teachers. London: David Fulton Publishers.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Danielson, C. (2011). Enhancing Professional Practice: A Framework for Teaching. 2nd ed. Alexandria, VA: ASCD.</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Dewey, J. (1938). Experience and Education. New York: Macmillan.</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Dreikurs, R. (1968). Psychology in the Classroom: A Teacher’s View. New York: Harper &amp; Row.</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Dweck, C.S. (2006). Mindset: The New Psychology of Success. New York: Random House.</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Edwards, C., Gandini, L. and Forman, G. (eds.) (1998). The Hundred Languages of Children: The Reggio Emilia Approach—Advanced Reflections. 2nd ed. Greenwich, CT: Ablex Publishing.</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Flavell, J.H. (1979). ‘Metacognition and cognitive monitoring: A new area of cognitive–developmental inquiry’, American Psychologist, 34(10), pp.906–911.</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Fredrickson, B.L. (2001). The role of positive emotions in positive psychology: The broaden-and-build theory of positive emotions. American Psychologist, 56(3), pp.218–226.</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Fisher, J. (2010). Moving On to Key Stage 1: Improving Transition from the Early Years Foundation Stage. Maidenhead: Open University Press.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Fraser, S. (2006). Changing Contexts and Childhoods: Socio-cultural Perspectives. London: Open University Press.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Fullan, M. and Langworthy, M. (2014). A Rich Seam: How New Pedagogies Find Deep Learning. London: Pearson.</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Furlong, J. and Whitty, G. (2017). Knowledge and the Study of Education: An International Exploration. Oxford: Symposium Books.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Gallagher, S. (2015). The Phenomenological Mind. 2nd ed. London: Routledge.</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Gardner, H. (1983). Frames of Mind: The Theory of Multiple Intelligences. New York: Basic Books.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Goldin-Meadow, S. (2005). Hearing Gesture: How Our Hands Help Us Think. Cambridge, MA: Harvard University Press.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Goleman, D. (1995). Emotional Intelligence: Why It Can Matter More Than IQ. New York: Bantam Books.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Greene, R.W. (2014). Lost and Found: Helping Behaviorally Challenging Students (and, While You're at It, All the Others). San Francisco, CA: Jossey-Bass.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Hargreaves, A. (1994). Changing Teachers, Changing Times: Teachers’ Work and Culture in the Postmodern Age. London: Cassell.</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Harris, A. and Jones, M. (2019). ‘Leading learning: Instructional leadership in schools’, School Leadership &amp; Management, 39(2), pp.123–139.</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Hattie, J. (2009). Visible Learning: A synthesis of over 800 meta-analyses relating to achievement. London: Routledge.</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Harden, R.M. and Stamper, N. (1999). What is a spiral curriculum? Medical Teacher, 21(2), pp.141–143.</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Heritage, M. (2010). Formative Assessment: Making It Happen in the Classroom. Thousand Oaks, CA: Corwin Press.</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Hébert, C. (2015). Knowing and/or experiencing: A critical examination of the reflective models of John Dewey and Donald Schön. Reflective Practice, 16(3), pp.361–371.</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Hirsch, E.D. Jr. (2006). The Knowledge Deficit: Closing the Shocking Education Gap for American Children. Boston, MA: Houghton Mifflin.</a:t>
            </a:r>
          </a:p>
          <a:p>
            <a:pPr marL="250752" lvl="1" indent="-125376" algn="l">
              <a:lnSpc>
                <a:spcPts val="2090"/>
              </a:lnSpc>
              <a:buFont typeface="Arial"/>
              <a:buChar char="•"/>
            </a:pPr>
            <a:r>
              <a:rPr lang="en-US" sz="1161" spc="69">
                <a:solidFill>
                  <a:srgbClr val="000000"/>
                </a:solidFill>
                <a:latin typeface="DM Sans"/>
                <a:ea typeface="DM Sans"/>
                <a:cs typeface="DM Sans"/>
                <a:sym typeface="DM Sans"/>
              </a:rPr>
              <a:t>Jones, F.H. (2007). Tools for Teaching. 2nd ed. Santa Cruz, CA: Fredric H. Jones &amp; Associates.</a:t>
            </a:r>
          </a:p>
          <a:p>
            <a:pPr algn="l">
              <a:lnSpc>
                <a:spcPts val="2090"/>
              </a:lnSpc>
            </a:pPr>
            <a:endParaRPr lang="en-US" sz="1161" spc="69">
              <a:solidFill>
                <a:srgbClr val="000000"/>
              </a:solidFill>
              <a:latin typeface="DM Sans"/>
              <a:ea typeface="DM Sans"/>
              <a:cs typeface="DM Sans"/>
              <a:sym typeface="DM Sans"/>
            </a:endParaRPr>
          </a:p>
        </p:txBody>
      </p:sp>
      <p:sp>
        <p:nvSpPr>
          <p:cNvPr id="3" name="TextBox 3"/>
          <p:cNvSpPr txBox="1"/>
          <p:nvPr/>
        </p:nvSpPr>
        <p:spPr>
          <a:xfrm>
            <a:off x="325801" y="-95250"/>
            <a:ext cx="4622602" cy="887095"/>
          </a:xfrm>
          <a:prstGeom prst="rect">
            <a:avLst/>
          </a:prstGeom>
        </p:spPr>
        <p:txBody>
          <a:bodyPr lIns="0" tIns="0" rIns="0" bIns="0" rtlCol="0" anchor="t">
            <a:spAutoFit/>
          </a:bodyPr>
          <a:lstStyle/>
          <a:p>
            <a:pPr algn="ctr">
              <a:lnSpc>
                <a:spcPts val="7279"/>
              </a:lnSpc>
            </a:pPr>
            <a:r>
              <a:rPr lang="en-US" sz="5199" b="1">
                <a:solidFill>
                  <a:srgbClr val="000000"/>
                </a:solidFill>
                <a:latin typeface="Canva Sans Bold"/>
                <a:ea typeface="Canva Sans Bold"/>
                <a:cs typeface="Canva Sans Bold"/>
                <a:sym typeface="Canva Sans Bold"/>
              </a:rPr>
              <a:t>Reference list: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2" name="TextBox 2"/>
          <p:cNvSpPr txBox="1"/>
          <p:nvPr/>
        </p:nvSpPr>
        <p:spPr>
          <a:xfrm>
            <a:off x="0" y="-76200"/>
            <a:ext cx="18134436" cy="10363200"/>
          </a:xfrm>
          <a:prstGeom prst="rect">
            <a:avLst/>
          </a:prstGeom>
        </p:spPr>
        <p:txBody>
          <a:bodyPr lIns="0" tIns="0" rIns="0" bIns="0" rtlCol="0" anchor="t">
            <a:spAutoFit/>
          </a:bodyPr>
          <a:lstStyle/>
          <a:p>
            <a:pPr marL="254997" lvl="1" indent="-127499" algn="l">
              <a:lnSpc>
                <a:spcPts val="2125"/>
              </a:lnSpc>
              <a:buFont typeface="Arial"/>
              <a:buChar char="•"/>
            </a:pPr>
            <a:r>
              <a:rPr lang="en-US" sz="1181" spc="70">
                <a:solidFill>
                  <a:srgbClr val="000000"/>
                </a:solidFill>
                <a:latin typeface="DM Sans"/>
                <a:ea typeface="DM Sans"/>
                <a:cs typeface="DM Sans"/>
                <a:sym typeface="DM Sans"/>
              </a:rPr>
              <a:t>Kohn, A. (1993). Punished by Rewards: The Trouble with Gold Stars, Incentive Plans, A’s, Praise, and Other Bribes. Boston, MA: Houghton Mifflin.</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Kolb, D.A. (1984). Experiential Learning: Experience as the Source of Learning and Development. Englewood Cliffs, NJ: Prentice-Hall.</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Kounin, J.S. (1970). Discipline and Group Management in Classrooms. New York: Holt, Rinehart &amp; Winston.</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Lakoff, G. and Johnson, M. (1999). Philosophy In The Flesh: The Embodied Mind and Its Challenge to Western Thought. New York: Basic Books.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Malone, T.W. and Lepper, M.R. (1987). Making learning fun: A taxonomy of intrinsic motivations for learning. In: R.E. Snow and M.J. Farr, eds. Aptitude, Learning, and Instruction Volume 3: Cognitive and Affective Process Analyses. Hillsdale, NJ: Lawrence Erlbaum Associates, pp.2</a:t>
            </a:r>
            <a:r>
              <a:rPr lang="en-US" sz="1181" u="none" spc="70">
                <a:solidFill>
                  <a:srgbClr val="000000"/>
                </a:solidFill>
                <a:latin typeface="DM Sans"/>
                <a:ea typeface="DM Sans"/>
                <a:cs typeface="DM Sans"/>
                <a:sym typeface="DM Sans"/>
              </a:rPr>
              <a:t>2</a:t>
            </a:r>
            <a:r>
              <a:rPr lang="en-US" sz="1181" spc="70">
                <a:solidFill>
                  <a:srgbClr val="000000"/>
                </a:solidFill>
                <a:latin typeface="DM Sans"/>
                <a:ea typeface="DM Sans"/>
                <a:cs typeface="DM Sans"/>
                <a:sym typeface="DM Sans"/>
              </a:rPr>
              <a:t>3–</a:t>
            </a:r>
            <a:r>
              <a:rPr lang="en-US" sz="1181" u="none" spc="70">
                <a:solidFill>
                  <a:srgbClr val="000000"/>
                </a:solidFill>
                <a:latin typeface="DM Sans"/>
                <a:ea typeface="DM Sans"/>
                <a:cs typeface="DM Sans"/>
                <a:sym typeface="DM Sans"/>
              </a:rPr>
              <a:t>25</a:t>
            </a:r>
            <a:r>
              <a:rPr lang="en-US" sz="1181" spc="70">
                <a:solidFill>
                  <a:srgbClr val="000000"/>
                </a:solidFill>
                <a:latin typeface="DM Sans"/>
                <a:ea typeface="DM Sans"/>
                <a:cs typeface="DM Sans"/>
                <a:sym typeface="DM Sans"/>
              </a:rPr>
              <a:t>3.</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Marzano, R.J. (2007). The Art and Science of Teaching: A Comprehensive Framework for Effective Instruction. Alexandria, VA: ASCD.</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Maslow, A.H. (1943). A theory of human motivation. Psychological Review, 50(4), pp.370–396.</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Mayer, R.E. (2005). The Cambridge Handbook of Multimedia Learning. Cambridge: Cambridge University Press.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Mercer, N. and Littleton, K. (2007). Dialogue and the Development of Children’s Thinking: A Sociocultural Approach. London: Routledge.</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Montessori, M. (1949). The Absorbent Mind. Madras: Theosophical Publishing House.</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Myhill, D., Jones, S. and Hopper, R. (2006). ‘Talking, listening and learning: Effective talk in the primary classroom’, Language and Education, 20(6), pp.523–541.</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OECD (2018). The Future of Education and Skills: Education 2030. Paris: OECD Publishing. Available at: </a:t>
            </a:r>
            <a:r>
              <a:rPr lang="en-US" sz="1181" u="sng" spc="70">
                <a:solidFill>
                  <a:srgbClr val="000000"/>
                </a:solidFill>
                <a:latin typeface="DM Sans"/>
                <a:ea typeface="DM Sans"/>
                <a:cs typeface="DM Sans"/>
                <a:sym typeface="DM Sans"/>
                <a:hlinkClick r:id="rId2" tooltip="https://www.oecd.org/education/2030-project/"/>
              </a:rPr>
              <a:t>https://www.oecd.org/education/2030-project/</a:t>
            </a:r>
            <a:r>
              <a:rPr lang="en-US" sz="1181" spc="70">
                <a:solidFill>
                  <a:srgbClr val="000000"/>
                </a:solidFill>
                <a:latin typeface="DM Sans"/>
                <a:ea typeface="DM Sans"/>
                <a:cs typeface="DM Sans"/>
                <a:sym typeface="DM Sans"/>
              </a:rPr>
              <a:t> [Accessed 19 May 2025].</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OECD (2020). Equity in Education: Breaking Down Barriers to Social Mobility. Paris: OECD Publishing. </a:t>
            </a:r>
            <a:r>
              <a:rPr lang="en-US" sz="1181" u="sng" spc="70">
                <a:solidFill>
                  <a:srgbClr val="000000"/>
                </a:solidFill>
                <a:latin typeface="DM Sans"/>
                <a:ea typeface="DM Sans"/>
                <a:cs typeface="DM Sans"/>
                <a:sym typeface="DM Sans"/>
                <a:hlinkClick r:id="rId3" tooltip="https://doi.org/10.1787/9789264073234-en"/>
              </a:rPr>
              <a:t>https://doi.org/10.1787/9789264073234-en</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Perkins, D.N. and Salomon, G. (1988). ‘Teaching for transfer’, Educational Leadership, 46(1), pp.22–32.</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Piaget, J. (1952). The Origins of Intelligence in Children. New York: International Universities Press.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Piaget, J. (1972). The Psychology of the Child. New York: Basic Books.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Redford, P., Gottfried, M.A. and Dawson, D. (2015). ‘Cognitive skills and academic achievement in primary school children: Evidence from the Early Childhood Longitudinal Study’, Journal of Educational Psychology, 107(1), pp.150–164.</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Rosenshine, B. (2012). Principles of instruction: Research-based strategies that all teachers should know. American Educator, 36(1), pp.12–19.</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Schön, D.A. (1983). The Reflective Practitioner: How professionals think in action. New York: Basic Books.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Shulman, L.S. (1986). Those who understand: Knowledge growth in teaching. Educational Researcher, 15(2), pp.4–14.</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Stenhouse, L. (1975). An Introduction to Curriculum Research and Development. London: Heinemann.</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Stiggins, R. and Chappuis, J. (2005). Putting Testing in Perspective: A Primer for Teachers. Boston, MA: Pearson Education.</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Swaffield, S. (2011). Unlocking Assessment: Understanding for Reflection and Application. London: Routledge.</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Tharp, R.G. and Gallimore, R. (1988). Rousing Minds to Life: Teaching, Learning, and Schooling in Social Context. Cambridge: Cambridge University Press.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Tomlinson, C.A. (2014). The Differentiated Classroom: Responding to the Needs of All Learners. 2nd ed. Alexandria, VA: ASCD.</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Tversky, B. (2011). Visualizing Thought. Topics in Cognitive Science, 3(3), pp.499–535.</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Vygotsky, L.S. (1978). Mind in Society: The Development of Higher Psychological Processes. Cambridge, MA: Harvard University Press.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Webster, R. and Blatchford, P. (2013). The educational experiences of pupils with a Statement for special educational needs in mainstream primary schools: Results from a systematic observation study. European Journal of Special Needs Education, 28(4), pp.463–479. </a:t>
            </a:r>
            <a:r>
              <a:rPr lang="en-US" sz="1181" u="sng" spc="70">
                <a:solidFill>
                  <a:srgbClr val="000000"/>
                </a:solidFill>
                <a:latin typeface="DM Sans"/>
                <a:ea typeface="DM Sans"/>
                <a:cs typeface="DM Sans"/>
                <a:sym typeface="DM Sans"/>
                <a:hlinkClick r:id="rId4" tooltip="https://doi.org/10.1080/08856257.2013.820459"/>
              </a:rPr>
              <a:t>https://doi.org/10.1080/08856257.2013.820459</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Webster, R. and Blatchford, P. (2015). Maximising the Impact of Teaching Assistants: Guidance for school leaders and teachers. 2nd ed. London: Routledge.</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Welsh Government. (2017). Professional standards for teaching and leadership. Cardiff: Welsh Government. Available at: </a:t>
            </a:r>
            <a:r>
              <a:rPr lang="en-US" sz="1181" u="sng" spc="70">
                <a:solidFill>
                  <a:srgbClr val="000000"/>
                </a:solidFill>
                <a:latin typeface="DM Sans"/>
                <a:ea typeface="DM Sans"/>
                <a:cs typeface="DM Sans"/>
                <a:sym typeface="DM Sans"/>
                <a:hlinkClick r:id="rId5" tooltip="https://gov.wales/professional-standards-teaching-and-leadership"/>
              </a:rPr>
              <a:t>https://gov.wales/professional-standards-teaching-and-leadership</a:t>
            </a:r>
            <a:r>
              <a:rPr lang="en-US" sz="1181" spc="70">
                <a:solidFill>
                  <a:srgbClr val="000000"/>
                </a:solidFill>
                <a:latin typeface="DM Sans"/>
                <a:ea typeface="DM Sans"/>
                <a:cs typeface="DM Sans"/>
                <a:sym typeface="DM Sans"/>
              </a:rPr>
              <a:t> [Accessed 17 May 2025].</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Wiggins, G. and McTighe, J. (2005). Understanding by Design. 2nd ed. Alexandria, VA: ASCD.</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Wiliam, D. (2011). Embedded Formative Assessment. Bloomington, IN: Solution Tree Press.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Winch, C., Orchard, J. and Oancea, A. (2015). Education. 2nd ed. Oxford: Oxford University Press.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Wong, H.K. and Wong, R.T. (2009). The First Days of School: How to Be an Effective Teacher. 4th ed. Mountain View, CA: Harry K. Wong Publications.</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Young, M. (2013). Bringing Knowledge Back In: From Social Constructivism to Social Realism in the Sociology of Education. London: Routledge.</a:t>
            </a:r>
          </a:p>
          <a:p>
            <a:pPr marL="254997" lvl="1" indent="-127499" algn="l">
              <a:lnSpc>
                <a:spcPts val="2125"/>
              </a:lnSpc>
              <a:buFont typeface="Arial"/>
              <a:buChar char="•"/>
            </a:pPr>
            <a:r>
              <a:rPr lang="en-US" sz="1181" spc="70">
                <a:solidFill>
                  <a:srgbClr val="000000"/>
                </a:solidFill>
                <a:latin typeface="DM Sans"/>
                <a:ea typeface="DM Sans"/>
                <a:cs typeface="DM Sans"/>
                <a:sym typeface="DM Sans"/>
              </a:rPr>
              <a:t>Zeichner, K. (1994). Research on teacher thinking and different views of reflective practice in teaching and teacher education. In: I. Carlgren, G. Handal and S. Vaage, eds. Teachers’ Minds and Actions: Research on Teachers’ Thinking and Practice. London: Falmer Press, pp.9–27.</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Custom</PresentationFormat>
  <Paragraphs>0</Paragraphs>
  <Slides>61</Slides>
  <Notes>0</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The Learning</dc:title>
  <cp:lastModifiedBy>Hywel</cp:lastModifiedBy>
  <cp:revision>2</cp:revision>
  <dcterms:created xsi:type="dcterms:W3CDTF">2006-08-16T00:00:00Z</dcterms:created>
  <dcterms:modified xsi:type="dcterms:W3CDTF">2025-05-19T22:45:50Z</dcterms:modified>
  <dc:identifier>DAGmeB-Qulo</dc:identifier>
</cp:coreProperties>
</file>