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58" r:id="rId4"/>
    <p:sldId id="259" r:id="rId5"/>
    <p:sldId id="260" r:id="rId6"/>
    <p:sldId id="261" r:id="rId7"/>
    <p:sldId id="266" r:id="rId8"/>
    <p:sldId id="262" r:id="rId9"/>
    <p:sldId id="263" r:id="rId10"/>
    <p:sldId id="264" r:id="rId11"/>
    <p:sldId id="267" r:id="rId12"/>
    <p:sldId id="265"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898942-BD0D-48B9-B744-4491320A318D}" v="188" dt="2025-12-08T04:45:31.644"/>
    <p1510:client id="{83AAC193-547B-B0B1-A533-C6EDCAE7C713}" v="877" dt="2025-12-08T04:06:01.084"/>
    <p1510:client id="{F11E3C56-05B6-9541-BBE1-41A5DD047A59}" v="3" dt="2025-12-08T04:27:33.978"/>
    <p1510:client id="{F796F81C-C34B-F9A0-1CBB-D7FA7E7467F0}" v="998" dt="2025-12-07T22:31:46.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12/7/2025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9720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12/7/2025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5174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12/7/2025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4800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12/7/2025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150883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12/7/2025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725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12/7/2025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064314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12/7/2025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052784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12/7/2025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161335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12/7/2025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788682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12/7/2025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574163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12/7/2025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066230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12/7/2025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603371744"/>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userDrawn="1">
          <p15:clr>
            <a:srgbClr val="F26B43"/>
          </p15:clr>
        </p15:guide>
        <p15:guide id="2" pos="3840" userDrawn="1">
          <p15:clr>
            <a:srgbClr val="F26B43"/>
          </p15:clr>
        </p15:guide>
        <p15:guide id="3" pos="7200" userDrawn="1">
          <p15:clr>
            <a:srgbClr val="F26B43"/>
          </p15:clr>
        </p15:guide>
        <p15:guide id="4" pos="6720" userDrawn="1">
          <p15:clr>
            <a:srgbClr val="F26B43"/>
          </p15:clr>
        </p15:guide>
        <p15:guide id="16" pos="480" userDrawn="1">
          <p15:clr>
            <a:srgbClr val="F26B43"/>
          </p15:clr>
        </p15:guide>
        <p15:guide id="23" orient="horz"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com/shorts/7FAJC6N2Zb0?si=AzjsxKRigk6bF2th"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bubbleexpress.co.uk/pages/1-what-is-bubble-tea?utm_source" TargetMode="External"/><Relationship Id="rId3" Type="http://schemas.openxmlformats.org/officeDocument/2006/relationships/hyperlink" Target="https://www.advancedexcel.net/blog/uses-of-ms-excel/" TargetMode="External"/><Relationship Id="rId7" Type="http://schemas.openxmlformats.org/officeDocument/2006/relationships/hyperlink" Target="https://twinings.co.uk/blogs/news/what-is-bubble-tea?utm_source" TargetMode="External"/><Relationship Id="rId12" Type="http://schemas.openxmlformats.org/officeDocument/2006/relationships/hyperlink" Target="https://www.bubbletea.org/blogs/news/what-exactly-is-bubble-tea?utm_source"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britannica.com/topic/bubble-tea?utm_source" TargetMode="External"/><Relationship Id="rId11" Type="http://schemas.openxmlformats.org/officeDocument/2006/relationships/hyperlink" Target="https://orientalshop.uk/blog/why-and-how-did-bubble-tea-get-so-popular?utm_source" TargetMode="External"/><Relationship Id="rId5" Type="http://schemas.openxmlformats.org/officeDocument/2006/relationships/hyperlink" Target="https://www.geeksforgeeks.org/excel/why-microsoft-excel-is-essential-for-professionals/?utm_source" TargetMode="External"/><Relationship Id="rId10" Type="http://schemas.openxmlformats.org/officeDocument/2006/relationships/hyperlink" Target="https://www.souschef.co.uk/blogs/the-bureau-of-taste/everything-you-need-to-know-about-bubble-tea?utm_source" TargetMode="External"/><Relationship Id="rId4" Type="http://schemas.openxmlformats.org/officeDocument/2006/relationships/hyperlink" Target="https://statanalytica.com/blog/uses-of-excel/?utm_source" TargetMode="External"/><Relationship Id="rId9" Type="http://schemas.openxmlformats.org/officeDocument/2006/relationships/hyperlink" Target="https://www.nationalgeographic.com/travel/article/what-is-boba-bubble-tea-taiwan?utm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0863" y="549275"/>
            <a:ext cx="5437187" cy="2986234"/>
          </a:xfrm>
        </p:spPr>
        <p:txBody>
          <a:bodyPr anchor="b">
            <a:normAutofit/>
          </a:bodyPr>
          <a:lstStyle/>
          <a:p>
            <a:r>
              <a:rPr lang="en-GB" dirty="0">
                <a:latin typeface="Arial"/>
                <a:cs typeface="Arial"/>
              </a:rPr>
              <a:t>AI STATEMENT</a:t>
            </a:r>
          </a:p>
        </p:txBody>
      </p:sp>
      <p:sp>
        <p:nvSpPr>
          <p:cNvPr id="3" name="Subtitle 2"/>
          <p:cNvSpPr>
            <a:spLocks noGrp="1"/>
          </p:cNvSpPr>
          <p:nvPr>
            <p:ph type="subTitle" idx="1"/>
          </p:nvPr>
        </p:nvSpPr>
        <p:spPr>
          <a:xfrm>
            <a:off x="550863" y="3827610"/>
            <a:ext cx="5437187" cy="2265216"/>
          </a:xfrm>
        </p:spPr>
        <p:txBody>
          <a:bodyPr vert="horz" lIns="91440" tIns="45720" rIns="91440" bIns="45720" rtlCol="0">
            <a:normAutofit/>
          </a:bodyPr>
          <a:lstStyle/>
          <a:p>
            <a:pPr>
              <a:lnSpc>
                <a:spcPct val="90000"/>
              </a:lnSpc>
            </a:pPr>
            <a:r>
              <a:rPr lang="en-GB" sz="1900">
                <a:solidFill>
                  <a:schemeClr val="tx1">
                    <a:alpha val="60000"/>
                  </a:schemeClr>
                </a:solidFill>
                <a:latin typeface="Arial"/>
                <a:cs typeface="Arial"/>
              </a:rPr>
              <a:t>I acknowledge the use of AI on [28-11-2025] to [Purpose my work]</a:t>
            </a:r>
          </a:p>
          <a:p>
            <a:pPr>
              <a:lnSpc>
                <a:spcPct val="90000"/>
              </a:lnSpc>
            </a:pPr>
            <a:r>
              <a:rPr lang="en-GB" sz="1900">
                <a:solidFill>
                  <a:schemeClr val="tx1">
                    <a:alpha val="60000"/>
                  </a:schemeClr>
                </a:solidFill>
                <a:latin typeface="Arial"/>
                <a:cs typeface="Arial"/>
              </a:rPr>
              <a:t>I confirm that I have not presented any AI generated text as my own work. I confirm I have copies of my drafts, notes, and other resources I used before, and after the use of AI tools which I may be asked to</a:t>
            </a:r>
          </a:p>
          <a:p>
            <a:pPr>
              <a:lnSpc>
                <a:spcPct val="90000"/>
              </a:lnSpc>
            </a:pPr>
            <a:endParaRPr lang="en-GB" sz="1900">
              <a:solidFill>
                <a:schemeClr val="tx1">
                  <a:alpha val="60000"/>
                </a:schemeClr>
              </a:solidFill>
            </a:endParaRPr>
          </a:p>
        </p:txBody>
      </p:sp>
      <p:pic>
        <p:nvPicPr>
          <p:cNvPr id="14" name="Picture 13">
            <a:extLst>
              <a:ext uri="{FF2B5EF4-FFF2-40B4-BE49-F238E27FC236}">
                <a16:creationId xmlns:a16="http://schemas.microsoft.com/office/drawing/2014/main" id="{DDE34931-78E4-7160-68D7-C9A5526437F6}"/>
              </a:ext>
            </a:extLst>
          </p:cNvPr>
          <p:cNvPicPr>
            <a:picLocks noChangeAspect="1"/>
          </p:cNvPicPr>
          <p:nvPr/>
        </p:nvPicPr>
        <p:blipFill>
          <a:blip r:embed="rId2"/>
          <a:srcRect l="14467" r="19534" b="1"/>
          <a:stretch>
            <a:fillRect/>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14640-926E-CD5F-722A-602825E9BB0C}"/>
              </a:ext>
            </a:extLst>
          </p:cNvPr>
          <p:cNvSpPr>
            <a:spLocks noGrp="1"/>
          </p:cNvSpPr>
          <p:nvPr>
            <p:ph type="title"/>
          </p:nvPr>
        </p:nvSpPr>
        <p:spPr>
          <a:xfrm>
            <a:off x="1443740" y="1558944"/>
            <a:ext cx="3279689" cy="1864196"/>
          </a:xfrm>
        </p:spPr>
        <p:txBody>
          <a:bodyPr vert="horz" lIns="0" tIns="0" rIns="0" bIns="0" rtlCol="0" anchor="b" anchorCtr="0">
            <a:normAutofit/>
          </a:bodyPr>
          <a:lstStyle/>
          <a:p>
            <a:pPr algn="l"/>
            <a:r>
              <a:rPr lang="en-US" dirty="0">
                <a:latin typeface="Arial"/>
                <a:cs typeface="Arial"/>
              </a:rPr>
              <a:t>Golden bubbles</a:t>
            </a:r>
            <a:endParaRPr lang="en-US" kern="1200">
              <a:latin typeface="Arial"/>
              <a:cs typeface="Arial"/>
            </a:endParaRPr>
          </a:p>
        </p:txBody>
      </p:sp>
      <p:pic>
        <p:nvPicPr>
          <p:cNvPr id="4" name="Picture 3" descr="A cup of bubble tea with a straw&#10;&#10;AI-generated content may be incorrect.">
            <a:extLst>
              <a:ext uri="{FF2B5EF4-FFF2-40B4-BE49-F238E27FC236}">
                <a16:creationId xmlns:a16="http://schemas.microsoft.com/office/drawing/2014/main" id="{5DC9DA4B-F1DB-28F2-259C-CAC671EEA7FE}"/>
              </a:ext>
            </a:extLst>
          </p:cNvPr>
          <p:cNvPicPr>
            <a:picLocks noChangeAspect="1"/>
          </p:cNvPicPr>
          <p:nvPr/>
        </p:nvPicPr>
        <p:blipFill>
          <a:blip r:embed="rId2"/>
          <a:stretch>
            <a:fillRect/>
          </a:stretch>
        </p:blipFill>
        <p:spPr>
          <a:xfrm>
            <a:off x="5374004" y="762000"/>
            <a:ext cx="5253990" cy="5334000"/>
          </a:xfrm>
          <a:prstGeom prst="rect">
            <a:avLst/>
          </a:prstGeom>
          <a:noFill/>
        </p:spPr>
      </p:pic>
      <p:sp>
        <p:nvSpPr>
          <p:cNvPr id="6" name="Text Placeholder 3">
            <a:extLst>
              <a:ext uri="{FF2B5EF4-FFF2-40B4-BE49-F238E27FC236}">
                <a16:creationId xmlns:a16="http://schemas.microsoft.com/office/drawing/2014/main" id="{2692110C-E16B-507D-79BE-6382EE36B9AD}"/>
              </a:ext>
            </a:extLst>
          </p:cNvPr>
          <p:cNvSpPr>
            <a:spLocks noGrp="1"/>
          </p:cNvSpPr>
          <p:nvPr>
            <p:ph type="body" sz="half" idx="2"/>
          </p:nvPr>
        </p:nvSpPr>
        <p:spPr>
          <a:xfrm>
            <a:off x="1443741" y="3649682"/>
            <a:ext cx="3233096" cy="1933605"/>
          </a:xfrm>
        </p:spPr>
        <p:txBody>
          <a:bodyPr vert="horz" lIns="91440" tIns="45720" rIns="91440" bIns="45720" rtlCol="0" anchor="t">
            <a:normAutofit lnSpcReduction="10000"/>
          </a:bodyPr>
          <a:lstStyle/>
          <a:p>
            <a:pPr algn="l">
              <a:lnSpc>
                <a:spcPct val="90000"/>
              </a:lnSpc>
            </a:pPr>
            <a:r>
              <a:rPr lang="en-GB" sz="2400" dirty="0">
                <a:latin typeface="Arial"/>
                <a:ea typeface="+mn-lt"/>
                <a:cs typeface="+mn-lt"/>
              </a:rPr>
              <a:t>Student: Aish Masood 2421919</a:t>
            </a:r>
            <a:endParaRPr lang="en-US" sz="2400">
              <a:latin typeface="Arial"/>
              <a:ea typeface="+mn-lt"/>
              <a:cs typeface="+mn-lt"/>
            </a:endParaRPr>
          </a:p>
          <a:p>
            <a:pPr algn="l">
              <a:lnSpc>
                <a:spcPct val="90000"/>
              </a:lnSpc>
            </a:pPr>
            <a:r>
              <a:rPr lang="en-GB" sz="2400" dirty="0">
                <a:latin typeface="Arial"/>
                <a:ea typeface="+mn-lt"/>
                <a:cs typeface="+mn-lt"/>
              </a:rPr>
              <a:t>Lecturer: Muhammad </a:t>
            </a:r>
            <a:r>
              <a:rPr lang="en-GB" sz="2400" err="1">
                <a:latin typeface="Arial"/>
                <a:ea typeface="+mn-lt"/>
                <a:cs typeface="+mn-lt"/>
              </a:rPr>
              <a:t>Cassamo</a:t>
            </a:r>
            <a:endParaRPr lang="en-US" sz="2400">
              <a:latin typeface="Arial"/>
              <a:ea typeface="+mn-lt"/>
              <a:cs typeface="+mn-lt"/>
            </a:endParaRPr>
          </a:p>
          <a:p>
            <a:pPr algn="l">
              <a:lnSpc>
                <a:spcPct val="90000"/>
              </a:lnSpc>
            </a:pPr>
            <a:r>
              <a:rPr lang="en-GB" sz="2400" dirty="0">
                <a:latin typeface="Arial"/>
                <a:ea typeface="+mn-lt"/>
                <a:cs typeface="+mn-lt"/>
              </a:rPr>
              <a:t>Module: BMSW4008</a:t>
            </a:r>
            <a:endParaRPr lang="en-GB" dirty="0">
              <a:latin typeface="Arial"/>
            </a:endParaRPr>
          </a:p>
        </p:txBody>
      </p:sp>
      <p:sp>
        <p:nvSpPr>
          <p:cNvPr id="7" name="Date Placeholder 4">
            <a:extLst>
              <a:ext uri="{FF2B5EF4-FFF2-40B4-BE49-F238E27FC236}">
                <a16:creationId xmlns:a16="http://schemas.microsoft.com/office/drawing/2014/main" id="{D8F8CC1B-8156-E29D-E89E-0854CE688C90}"/>
              </a:ext>
            </a:extLst>
          </p:cNvPr>
          <p:cNvSpPr>
            <a:spLocks noGrp="1"/>
          </p:cNvSpPr>
          <p:nvPr>
            <p:ph type="dt" sz="half" idx="10"/>
          </p:nvPr>
        </p:nvSpPr>
        <p:spPr>
          <a:xfrm rot="5400000">
            <a:off x="10471087" y="4891318"/>
            <a:ext cx="2673295" cy="365125"/>
          </a:xfrm>
        </p:spPr>
        <p:txBody>
          <a:bodyPr/>
          <a:lstStyle/>
          <a:p>
            <a:pPr>
              <a:spcAft>
                <a:spcPts val="600"/>
              </a:spcAft>
            </a:pPr>
            <a:fld id="{DA1B8D86-6964-47D0-8046-8DD0DEB6C3C1}" type="datetime1">
              <a:pPr>
                <a:spcAft>
                  <a:spcPts val="600"/>
                </a:spcAft>
              </a:pPr>
              <a:t>12/7/2025</a:t>
            </a:fld>
            <a:endParaRPr lang="en-US"/>
          </a:p>
        </p:txBody>
      </p:sp>
      <p:sp>
        <p:nvSpPr>
          <p:cNvPr id="8" name="Footer Placeholder 5">
            <a:extLst>
              <a:ext uri="{FF2B5EF4-FFF2-40B4-BE49-F238E27FC236}">
                <a16:creationId xmlns:a16="http://schemas.microsoft.com/office/drawing/2014/main" id="{57C0FFFD-E953-9B5C-9C4E-3DAA56D148C4}"/>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0" name="Slide Number Placeholder 6">
            <a:extLst>
              <a:ext uri="{FF2B5EF4-FFF2-40B4-BE49-F238E27FC236}">
                <a16:creationId xmlns:a16="http://schemas.microsoft.com/office/drawing/2014/main" id="{1241D5EC-A81F-8CBD-A80E-F6682A16B272}"/>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2</a:t>
            </a:fld>
            <a:endParaRPr lang="en-US"/>
          </a:p>
        </p:txBody>
      </p:sp>
    </p:spTree>
    <p:extLst>
      <p:ext uri="{BB962C8B-B14F-4D97-AF65-F5344CB8AC3E}">
        <p14:creationId xmlns:p14="http://schemas.microsoft.com/office/powerpoint/2010/main" val="2565529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7351C41D-964E-1718-3285-B73A45C17C66}"/>
              </a:ext>
            </a:extLst>
          </p:cNvPr>
          <p:cNvPicPr>
            <a:picLocks noGrp="1" noChangeAspect="1"/>
          </p:cNvPicPr>
          <p:nvPr>
            <p:ph idx="1"/>
          </p:nvPr>
        </p:nvPicPr>
        <p:blipFill>
          <a:blip r:embed="rId2"/>
          <a:srcRect/>
          <a:stretch>
            <a:fillRect/>
          </a:stretch>
        </p:blipFill>
        <p:spPr>
          <a:xfrm>
            <a:off x="20" y="10"/>
            <a:ext cx="12191980" cy="6857990"/>
          </a:xfrm>
          <a:prstGeom prst="rect">
            <a:avLst/>
          </a:prstGeom>
          <a:noFill/>
        </p:spPr>
      </p:pic>
      <p:sp>
        <p:nvSpPr>
          <p:cNvPr id="5" name="Date Placeholder 4" hidden="1">
            <a:extLst>
              <a:ext uri="{FF2B5EF4-FFF2-40B4-BE49-F238E27FC236}">
                <a16:creationId xmlns:a16="http://schemas.microsoft.com/office/drawing/2014/main" id="{C7CB251A-ACE9-69EB-EBA1-2E376E027359}"/>
              </a:ext>
            </a:extLst>
          </p:cNvPr>
          <p:cNvSpPr>
            <a:spLocks noGrp="1"/>
          </p:cNvSpPr>
          <p:nvPr>
            <p:ph type="dt" sz="half" idx="10"/>
          </p:nvPr>
        </p:nvSpPr>
        <p:spPr/>
        <p:txBody>
          <a:bodyPr/>
          <a:lstStyle/>
          <a:p>
            <a:pPr>
              <a:spcAft>
                <a:spcPts val="600"/>
              </a:spcAft>
            </a:pPr>
            <a:fld id="{4B9E97FC-7AFA-49E0-A6AC-58AE0C197163}" type="datetime1">
              <a:pPr>
                <a:spcAft>
                  <a:spcPts val="600"/>
                </a:spcAft>
              </a:pPr>
              <a:t>12/7/2025</a:t>
            </a:fld>
            <a:endParaRPr lang="en-US"/>
          </a:p>
        </p:txBody>
      </p:sp>
      <p:sp>
        <p:nvSpPr>
          <p:cNvPr id="6" name="Footer Placeholder 5">
            <a:extLst>
              <a:ext uri="{FF2B5EF4-FFF2-40B4-BE49-F238E27FC236}">
                <a16:creationId xmlns:a16="http://schemas.microsoft.com/office/drawing/2014/main" id="{38BCBF73-8748-FE08-97EA-83A478F0D66D}"/>
              </a:ext>
            </a:extLst>
          </p:cNvPr>
          <p:cNvSpPr>
            <a:spLocks noGrp="1"/>
          </p:cNvSpPr>
          <p:nvPr>
            <p:ph type="ftr" sz="quarter" idx="11"/>
          </p:nvPr>
        </p:nvSpPr>
        <p:spPr/>
        <p:txBody>
          <a:bodyPr/>
          <a:lstStyle/>
          <a:p>
            <a:pPr>
              <a:spcAft>
                <a:spcPts val="600"/>
              </a:spcAft>
            </a:pPr>
            <a:r>
              <a:rPr lang="en-US" dirty="0"/>
              <a:t>
              </a:t>
            </a:r>
            <a:endParaRPr lang="en-US"/>
          </a:p>
        </p:txBody>
      </p:sp>
      <p:sp>
        <p:nvSpPr>
          <p:cNvPr id="7" name="Slide Number Placeholder 6" hidden="1">
            <a:extLst>
              <a:ext uri="{FF2B5EF4-FFF2-40B4-BE49-F238E27FC236}">
                <a16:creationId xmlns:a16="http://schemas.microsoft.com/office/drawing/2014/main" id="{8321400B-662E-60AC-1E72-600D374A0CC3}"/>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3</a:t>
            </a:fld>
            <a:endParaRPr lang="en-US"/>
          </a:p>
        </p:txBody>
      </p:sp>
      <p:sp>
        <p:nvSpPr>
          <p:cNvPr id="9" name="TextBox 8">
            <a:extLst>
              <a:ext uri="{FF2B5EF4-FFF2-40B4-BE49-F238E27FC236}">
                <a16:creationId xmlns:a16="http://schemas.microsoft.com/office/drawing/2014/main" id="{CF15C782-F458-3CFD-6894-623275679811}"/>
              </a:ext>
            </a:extLst>
          </p:cNvPr>
          <p:cNvSpPr txBox="1"/>
          <p:nvPr/>
        </p:nvSpPr>
        <p:spPr>
          <a:xfrm>
            <a:off x="3186785" y="1720294"/>
            <a:ext cx="581725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sz="2400" dirty="0">
                <a:solidFill>
                  <a:schemeClr val="bg1"/>
                </a:solidFill>
                <a:latin typeface="Arial"/>
                <a:cs typeface="Arial"/>
              </a:rPr>
              <a:t>Task 1: Research and Analysis with Website and Marketing.</a:t>
            </a:r>
            <a:endParaRPr lang="en-US" sz="2400">
              <a:solidFill>
                <a:schemeClr val="bg1"/>
              </a:solidFill>
              <a:latin typeface="Arial"/>
              <a:cs typeface="Arial"/>
            </a:endParaRPr>
          </a:p>
          <a:p>
            <a:pPr marL="285750" indent="-285750" algn="ctr">
              <a:buFont typeface="Arial"/>
              <a:buChar char="•"/>
            </a:pPr>
            <a:r>
              <a:rPr lang="en-GB" sz="2400" dirty="0">
                <a:solidFill>
                  <a:schemeClr val="bg1"/>
                </a:solidFill>
                <a:latin typeface="Arial"/>
                <a:cs typeface="Arial"/>
              </a:rPr>
              <a:t>Task 2: Excel cash-flow and Projection with the Importance of Excel.</a:t>
            </a:r>
          </a:p>
          <a:p>
            <a:pPr marL="285750" indent="-285750" algn="ctr">
              <a:buFont typeface="Arial"/>
              <a:buChar char="•"/>
            </a:pPr>
            <a:r>
              <a:rPr lang="en-GB" sz="2400" dirty="0">
                <a:solidFill>
                  <a:schemeClr val="bg1"/>
                </a:solidFill>
                <a:latin typeface="Arial"/>
                <a:cs typeface="Arial"/>
              </a:rPr>
              <a:t>Task 3: My 2-minute video advertisement.</a:t>
            </a:r>
          </a:p>
          <a:p>
            <a:pPr marL="285750" indent="-285750" algn="ctr">
              <a:buFont typeface="Arial"/>
              <a:buChar char="•"/>
            </a:pPr>
            <a:r>
              <a:rPr lang="en-GB" sz="2400" dirty="0">
                <a:solidFill>
                  <a:schemeClr val="bg1"/>
                </a:solidFill>
                <a:latin typeface="Arial"/>
                <a:cs typeface="Arial"/>
              </a:rPr>
              <a:t>Skills learned with Reflection.</a:t>
            </a:r>
          </a:p>
          <a:p>
            <a:pPr marL="285750" indent="-285750" algn="ctr">
              <a:buFont typeface="Arial"/>
              <a:buChar char="•"/>
            </a:pPr>
            <a:r>
              <a:rPr lang="en-GB" sz="2400" dirty="0">
                <a:solidFill>
                  <a:schemeClr val="bg1"/>
                </a:solidFill>
                <a:latin typeface="Arial"/>
                <a:cs typeface="Arial"/>
              </a:rPr>
              <a:t>Conclusion</a:t>
            </a:r>
          </a:p>
          <a:p>
            <a:pPr marL="285750" indent="-285750" algn="ctr">
              <a:buFont typeface="Arial"/>
              <a:buChar char="•"/>
            </a:pPr>
            <a:r>
              <a:rPr lang="en-GB" sz="2400" dirty="0">
                <a:solidFill>
                  <a:schemeClr val="bg1"/>
                </a:solidFill>
                <a:latin typeface="Arial"/>
                <a:cs typeface="Arial"/>
              </a:rPr>
              <a:t>Reference list</a:t>
            </a:r>
          </a:p>
        </p:txBody>
      </p:sp>
      <p:sp>
        <p:nvSpPr>
          <p:cNvPr id="10" name="TextBox 9">
            <a:extLst>
              <a:ext uri="{FF2B5EF4-FFF2-40B4-BE49-F238E27FC236}">
                <a16:creationId xmlns:a16="http://schemas.microsoft.com/office/drawing/2014/main" id="{43B6A92D-94C3-A0C1-6C1A-CCAF2307367F}"/>
              </a:ext>
            </a:extLst>
          </p:cNvPr>
          <p:cNvSpPr txBox="1"/>
          <p:nvPr/>
        </p:nvSpPr>
        <p:spPr>
          <a:xfrm>
            <a:off x="3046825" y="460956"/>
            <a:ext cx="623595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solidFill>
                  <a:schemeClr val="bg1"/>
                </a:solidFill>
                <a:latin typeface="Arial"/>
                <a:cs typeface="Arial"/>
              </a:rPr>
              <a:t>PRESENTATION OVERVIEW</a:t>
            </a:r>
            <a:endParaRPr lang="en-US" dirty="0"/>
          </a:p>
        </p:txBody>
      </p:sp>
    </p:spTree>
    <p:extLst>
      <p:ext uri="{BB962C8B-B14F-4D97-AF65-F5344CB8AC3E}">
        <p14:creationId xmlns:p14="http://schemas.microsoft.com/office/powerpoint/2010/main" val="270302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 up of a wallpaper&#10;&#10;AI-generated content may be incorrect.">
            <a:extLst>
              <a:ext uri="{FF2B5EF4-FFF2-40B4-BE49-F238E27FC236}">
                <a16:creationId xmlns:a16="http://schemas.microsoft.com/office/drawing/2014/main" id="{FE21E9AC-2660-D5C6-9D5B-D611B1E871FC}"/>
              </a:ext>
            </a:extLst>
          </p:cNvPr>
          <p:cNvPicPr>
            <a:picLocks noGrp="1" noChangeAspect="1"/>
          </p:cNvPicPr>
          <p:nvPr>
            <p:ph idx="1"/>
          </p:nvPr>
        </p:nvPicPr>
        <p:blipFill>
          <a:blip r:embed="rId2"/>
          <a:srcRect/>
          <a:stretch>
            <a:fillRect/>
          </a:stretch>
        </p:blipFill>
        <p:spPr>
          <a:xfrm>
            <a:off x="20" y="10"/>
            <a:ext cx="12206357" cy="6857990"/>
          </a:xfrm>
          <a:prstGeom prst="rect">
            <a:avLst/>
          </a:prstGeom>
          <a:noFill/>
        </p:spPr>
      </p:pic>
      <p:sp>
        <p:nvSpPr>
          <p:cNvPr id="4" name="Date Placeholder 3" hidden="1">
            <a:extLst>
              <a:ext uri="{FF2B5EF4-FFF2-40B4-BE49-F238E27FC236}">
                <a16:creationId xmlns:a16="http://schemas.microsoft.com/office/drawing/2014/main" id="{900713DF-8AD5-6874-1239-CA7D4EF1F378}"/>
              </a:ext>
            </a:extLst>
          </p:cNvPr>
          <p:cNvSpPr>
            <a:spLocks noGrp="1"/>
          </p:cNvSpPr>
          <p:nvPr>
            <p:ph type="dt" sz="half" idx="10"/>
          </p:nvPr>
        </p:nvSpPr>
        <p:spPr/>
        <p:txBody>
          <a:bodyPr/>
          <a:lstStyle/>
          <a:p>
            <a:pPr>
              <a:spcAft>
                <a:spcPts val="600"/>
              </a:spcAft>
            </a:pPr>
            <a:fld id="{2D1EDBD8-CEC9-4B5C-A7BD-A8FFE416A515}" type="datetime1">
              <a:pPr>
                <a:spcAft>
                  <a:spcPts val="600"/>
                </a:spcAft>
              </a:pPr>
              <a:t>12/7/2025</a:t>
            </a:fld>
            <a:endParaRPr lang="en-US"/>
          </a:p>
        </p:txBody>
      </p:sp>
      <p:sp>
        <p:nvSpPr>
          <p:cNvPr id="5" name="Footer Placeholder 4">
            <a:extLst>
              <a:ext uri="{FF2B5EF4-FFF2-40B4-BE49-F238E27FC236}">
                <a16:creationId xmlns:a16="http://schemas.microsoft.com/office/drawing/2014/main" id="{DAD57310-97A0-A78A-EFB7-98CD1000AF48}"/>
              </a:ext>
            </a:extLst>
          </p:cNvPr>
          <p:cNvSpPr>
            <a:spLocks noGrp="1"/>
          </p:cNvSpPr>
          <p:nvPr>
            <p:ph type="ftr" sz="quarter" idx="11"/>
          </p:nvPr>
        </p:nvSpPr>
        <p:spPr/>
        <p:txBody>
          <a:bodyPr/>
          <a:lstStyle/>
          <a:p>
            <a:pPr>
              <a:spcAft>
                <a:spcPts val="600"/>
              </a:spcAft>
            </a:pPr>
            <a:r>
              <a:rPr lang="en-US" dirty="0"/>
              <a:t>
              </a:t>
            </a:r>
            <a:endParaRPr lang="en-US"/>
          </a:p>
        </p:txBody>
      </p:sp>
      <p:sp>
        <p:nvSpPr>
          <p:cNvPr id="6" name="Slide Number Placeholder 5" hidden="1">
            <a:extLst>
              <a:ext uri="{FF2B5EF4-FFF2-40B4-BE49-F238E27FC236}">
                <a16:creationId xmlns:a16="http://schemas.microsoft.com/office/drawing/2014/main" id="{27F63809-7807-A059-480A-1D0E49632B5E}"/>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4</a:t>
            </a:fld>
            <a:endParaRPr lang="en-US"/>
          </a:p>
        </p:txBody>
      </p:sp>
      <p:sp>
        <p:nvSpPr>
          <p:cNvPr id="8" name="TextBox 7">
            <a:extLst>
              <a:ext uri="{FF2B5EF4-FFF2-40B4-BE49-F238E27FC236}">
                <a16:creationId xmlns:a16="http://schemas.microsoft.com/office/drawing/2014/main" id="{D9390730-27A6-3FED-61A2-9AC5E1F5E1CB}"/>
              </a:ext>
            </a:extLst>
          </p:cNvPr>
          <p:cNvSpPr txBox="1"/>
          <p:nvPr/>
        </p:nvSpPr>
        <p:spPr>
          <a:xfrm>
            <a:off x="4081252" y="7029"/>
            <a:ext cx="40435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latin typeface="Arial"/>
                <a:cs typeface="Arial"/>
              </a:rPr>
              <a:t>Questionnaire design</a:t>
            </a:r>
          </a:p>
        </p:txBody>
      </p:sp>
      <p:pic>
        <p:nvPicPr>
          <p:cNvPr id="9" name="Picture 8" descr="A screenshot of a phone&#10;&#10;AI-generated content may be incorrect.">
            <a:extLst>
              <a:ext uri="{FF2B5EF4-FFF2-40B4-BE49-F238E27FC236}">
                <a16:creationId xmlns:a16="http://schemas.microsoft.com/office/drawing/2014/main" id="{0B23EB1D-8DD9-C8F4-7131-66231B696AEE}"/>
              </a:ext>
            </a:extLst>
          </p:cNvPr>
          <p:cNvPicPr>
            <a:picLocks noChangeAspect="1"/>
          </p:cNvPicPr>
          <p:nvPr/>
        </p:nvPicPr>
        <p:blipFill>
          <a:blip r:embed="rId3"/>
          <a:stretch>
            <a:fillRect/>
          </a:stretch>
        </p:blipFill>
        <p:spPr>
          <a:xfrm>
            <a:off x="560522" y="675736"/>
            <a:ext cx="5161861" cy="6182264"/>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C74E79D9-BF14-932C-E395-7134E50D0C6C}"/>
              </a:ext>
            </a:extLst>
          </p:cNvPr>
          <p:cNvPicPr>
            <a:picLocks noChangeAspect="1"/>
          </p:cNvPicPr>
          <p:nvPr/>
        </p:nvPicPr>
        <p:blipFill>
          <a:blip r:embed="rId4"/>
          <a:stretch>
            <a:fillRect/>
          </a:stretch>
        </p:blipFill>
        <p:spPr>
          <a:xfrm>
            <a:off x="6294083" y="675734"/>
            <a:ext cx="5354779" cy="6182265"/>
          </a:xfrm>
          <a:prstGeom prst="rect">
            <a:avLst/>
          </a:prstGeom>
        </p:spPr>
      </p:pic>
    </p:spTree>
    <p:extLst>
      <p:ext uri="{BB962C8B-B14F-4D97-AF65-F5344CB8AC3E}">
        <p14:creationId xmlns:p14="http://schemas.microsoft.com/office/powerpoint/2010/main" val="3368947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E6F6035D-AA86-A594-41E2-20CEC0467DA7}"/>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B5B8BBA2-E155-50C6-8981-B074314B3EC6}"/>
              </a:ext>
            </a:extLst>
          </p:cNvPr>
          <p:cNvSpPr>
            <a:spLocks noGrp="1"/>
          </p:cNvSpPr>
          <p:nvPr>
            <p:ph type="title"/>
          </p:nvPr>
        </p:nvSpPr>
        <p:spPr>
          <a:xfrm>
            <a:off x="6208" y="455974"/>
            <a:ext cx="6794284" cy="886313"/>
          </a:xfrm>
        </p:spPr>
        <p:txBody>
          <a:bodyPr/>
          <a:lstStyle/>
          <a:p>
            <a:r>
              <a:rPr lang="en-GB" dirty="0">
                <a:solidFill>
                  <a:schemeClr val="bg1"/>
                </a:solidFill>
                <a:latin typeface="Arial"/>
                <a:cs typeface="Arial"/>
              </a:rPr>
              <a:t>DESIGNING THE QUESTIONAIRE</a:t>
            </a:r>
          </a:p>
        </p:txBody>
      </p:sp>
      <p:sp>
        <p:nvSpPr>
          <p:cNvPr id="3" name="Content Placeholder 2">
            <a:extLst>
              <a:ext uri="{FF2B5EF4-FFF2-40B4-BE49-F238E27FC236}">
                <a16:creationId xmlns:a16="http://schemas.microsoft.com/office/drawing/2014/main" id="{0239EC8E-808D-D745-2535-7882181D694F}"/>
              </a:ext>
            </a:extLst>
          </p:cNvPr>
          <p:cNvSpPr>
            <a:spLocks noGrp="1"/>
          </p:cNvSpPr>
          <p:nvPr>
            <p:ph idx="1"/>
          </p:nvPr>
        </p:nvSpPr>
        <p:spPr>
          <a:xfrm>
            <a:off x="6208" y="2257245"/>
            <a:ext cx="6794283" cy="4600754"/>
          </a:xfrm>
        </p:spPr>
        <p:txBody>
          <a:bodyPr vert="horz" lIns="91440" tIns="45720" rIns="91440" bIns="45720" rtlCol="0" anchor="t">
            <a:normAutofit/>
          </a:bodyPr>
          <a:lstStyle/>
          <a:p>
            <a:r>
              <a:rPr lang="en-GB" sz="2400" dirty="0">
                <a:solidFill>
                  <a:schemeClr val="bg1"/>
                </a:solidFill>
                <a:latin typeface="Arial"/>
                <a:ea typeface="+mn-lt"/>
                <a:cs typeface="+mn-lt"/>
              </a:rPr>
              <a:t>To develop the survey on bubble-tea preferences, I began by reviewing academic and institutional guidance on questionnaire design to ensure clarity, neutrality, and reliability.</a:t>
            </a:r>
          </a:p>
          <a:p>
            <a:r>
              <a:rPr lang="en-GB" sz="2400" dirty="0">
                <a:solidFill>
                  <a:schemeClr val="bg1"/>
                </a:solidFill>
                <a:latin typeface="Arial"/>
                <a:ea typeface="+mn-lt"/>
                <a:cs typeface="+mn-lt"/>
              </a:rPr>
              <a:t>I also structured the questionnaire logically, putting general or simple questions first to help respondents engage </a:t>
            </a:r>
            <a:endParaRPr lang="en-GB" sz="2400" dirty="0">
              <a:solidFill>
                <a:schemeClr val="bg1"/>
              </a:solidFill>
              <a:latin typeface="Arial"/>
            </a:endParaRPr>
          </a:p>
        </p:txBody>
      </p:sp>
      <p:sp>
        <p:nvSpPr>
          <p:cNvPr id="4" name="Date Placeholder 3">
            <a:extLst>
              <a:ext uri="{FF2B5EF4-FFF2-40B4-BE49-F238E27FC236}">
                <a16:creationId xmlns:a16="http://schemas.microsoft.com/office/drawing/2014/main" id="{F3D620C5-1F27-68DF-4DBD-1601927BFA29}"/>
              </a:ext>
            </a:extLst>
          </p:cNvPr>
          <p:cNvSpPr>
            <a:spLocks noGrp="1"/>
          </p:cNvSpPr>
          <p:nvPr>
            <p:ph type="dt" sz="half" idx="10"/>
          </p:nvPr>
        </p:nvSpPr>
        <p:spPr/>
        <p:txBody>
          <a:bodyPr/>
          <a:lstStyle/>
          <a:p>
            <a:fld id="{7920EF77-18B5-4AA9-9F88-2DB257A289A3}" type="datetime1">
              <a:t>12/7/2025</a:t>
            </a:fld>
            <a:endParaRPr lang="en-US" dirty="0"/>
          </a:p>
        </p:txBody>
      </p:sp>
      <p:sp>
        <p:nvSpPr>
          <p:cNvPr id="5" name="Footer Placeholder 4">
            <a:extLst>
              <a:ext uri="{FF2B5EF4-FFF2-40B4-BE49-F238E27FC236}">
                <a16:creationId xmlns:a16="http://schemas.microsoft.com/office/drawing/2014/main" id="{C83FCF5D-822B-9A32-238A-9544A9ED9E6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A53A7BC-1EC1-DD16-54A7-1A972202960C}"/>
              </a:ext>
            </a:extLst>
          </p:cNvPr>
          <p:cNvSpPr>
            <a:spLocks noGrp="1"/>
          </p:cNvSpPr>
          <p:nvPr>
            <p:ph type="sldNum" sz="quarter" idx="12"/>
          </p:nvPr>
        </p:nvSpPr>
        <p:spPr/>
        <p:txBody>
          <a:bodyPr/>
          <a:lstStyle/>
          <a:p>
            <a:fld id="{196A61CA-0502-4EE4-9724-96EA822543E5}" type="slidenum">
              <a:rPr lang="en-US" dirty="0"/>
              <a:t>5</a:t>
            </a:fld>
            <a:endParaRPr lang="en-US" dirty="0"/>
          </a:p>
        </p:txBody>
      </p:sp>
      <p:pic>
        <p:nvPicPr>
          <p:cNvPr id="9" name="Picture 8" descr="A screenshot of a survey&#10;&#10;AI-generated content may be incorrect.">
            <a:extLst>
              <a:ext uri="{FF2B5EF4-FFF2-40B4-BE49-F238E27FC236}">
                <a16:creationId xmlns:a16="http://schemas.microsoft.com/office/drawing/2014/main" id="{7E289E7D-C3A9-4A5C-4165-62DA9F6FAFD6}"/>
              </a:ext>
            </a:extLst>
          </p:cNvPr>
          <p:cNvPicPr>
            <a:picLocks noChangeAspect="1"/>
          </p:cNvPicPr>
          <p:nvPr/>
        </p:nvPicPr>
        <p:blipFill>
          <a:blip r:embed="rId3"/>
          <a:stretch>
            <a:fillRect/>
          </a:stretch>
        </p:blipFill>
        <p:spPr>
          <a:xfrm>
            <a:off x="6813858" y="0"/>
            <a:ext cx="5379152" cy="6858000"/>
          </a:xfrm>
          <a:prstGeom prst="rect">
            <a:avLst/>
          </a:prstGeom>
        </p:spPr>
      </p:pic>
    </p:spTree>
    <p:extLst>
      <p:ext uri="{BB962C8B-B14F-4D97-AF65-F5344CB8AC3E}">
        <p14:creationId xmlns:p14="http://schemas.microsoft.com/office/powerpoint/2010/main" val="28342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6D33587A-2379-C620-C220-F3E664237132}"/>
              </a:ext>
            </a:extLst>
          </p:cNvPr>
          <p:cNvPicPr>
            <a:picLocks noChangeAspect="1"/>
          </p:cNvPicPr>
          <p:nvPr/>
        </p:nvPicPr>
        <p:blipFill>
          <a:blip r:embed="rId2"/>
          <a:srcRect/>
          <a:stretch>
            <a:fillRect/>
          </a:stretch>
        </p:blipFill>
        <p:spPr>
          <a:xfrm>
            <a:off x="20" y="10"/>
            <a:ext cx="12191980" cy="6857990"/>
          </a:xfrm>
          <a:prstGeom prst="rect">
            <a:avLst/>
          </a:prstGeom>
          <a:noFill/>
        </p:spPr>
      </p:pic>
      <p:pic>
        <p:nvPicPr>
          <p:cNvPr id="9" name="Content Placeholder 8" descr="A graph of different colored squares&#10;&#10;AI-generated content may be incorrect.">
            <a:extLst>
              <a:ext uri="{FF2B5EF4-FFF2-40B4-BE49-F238E27FC236}">
                <a16:creationId xmlns:a16="http://schemas.microsoft.com/office/drawing/2014/main" id="{FEC2DC56-1EB3-1C59-A600-F779A9BE1515}"/>
              </a:ext>
            </a:extLst>
          </p:cNvPr>
          <p:cNvPicPr>
            <a:picLocks noGrp="1" noChangeAspect="1"/>
          </p:cNvPicPr>
          <p:nvPr>
            <p:ph idx="1"/>
          </p:nvPr>
        </p:nvPicPr>
        <p:blipFill>
          <a:blip r:embed="rId3"/>
          <a:stretch>
            <a:fillRect/>
          </a:stretch>
        </p:blipFill>
        <p:spPr>
          <a:xfrm>
            <a:off x="-1689" y="0"/>
            <a:ext cx="6220604" cy="3810000"/>
          </a:xfrm>
          <a:prstGeom prst="rect">
            <a:avLst/>
          </a:prstGeom>
        </p:spPr>
      </p:pic>
      <p:sp>
        <p:nvSpPr>
          <p:cNvPr id="4" name="Date Placeholder 3">
            <a:extLst>
              <a:ext uri="{FF2B5EF4-FFF2-40B4-BE49-F238E27FC236}">
                <a16:creationId xmlns:a16="http://schemas.microsoft.com/office/drawing/2014/main" id="{C5174229-D746-05F3-1ECF-BFA99B26D414}"/>
              </a:ext>
            </a:extLst>
          </p:cNvPr>
          <p:cNvSpPr>
            <a:spLocks noGrp="1"/>
          </p:cNvSpPr>
          <p:nvPr>
            <p:ph type="dt" sz="half" idx="10"/>
          </p:nvPr>
        </p:nvSpPr>
        <p:spPr/>
        <p:txBody>
          <a:bodyPr/>
          <a:lstStyle/>
          <a:p>
            <a:fld id="{4EC153A9-101D-49DB-BE61-D233317FBA8F}" type="datetime1">
              <a:t>12/7/2025</a:t>
            </a:fld>
            <a:endParaRPr lang="en-US" dirty="0"/>
          </a:p>
        </p:txBody>
      </p:sp>
      <p:sp>
        <p:nvSpPr>
          <p:cNvPr id="5" name="Footer Placeholder 4">
            <a:extLst>
              <a:ext uri="{FF2B5EF4-FFF2-40B4-BE49-F238E27FC236}">
                <a16:creationId xmlns:a16="http://schemas.microsoft.com/office/drawing/2014/main" id="{DDFC3979-3CCC-8A66-F181-896E11CE69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20C6C3-F67D-FC3F-DB46-217993F235E8}"/>
              </a:ext>
            </a:extLst>
          </p:cNvPr>
          <p:cNvSpPr>
            <a:spLocks noGrp="1"/>
          </p:cNvSpPr>
          <p:nvPr>
            <p:ph type="sldNum" sz="quarter" idx="12"/>
          </p:nvPr>
        </p:nvSpPr>
        <p:spPr/>
        <p:txBody>
          <a:bodyPr/>
          <a:lstStyle/>
          <a:p>
            <a:fld id="{196A61CA-0502-4EE4-9724-96EA822543E5}" type="slidenum">
              <a:rPr lang="en-US" dirty="0"/>
              <a:t>6</a:t>
            </a:fld>
            <a:endParaRPr lang="en-US" dirty="0"/>
          </a:p>
        </p:txBody>
      </p:sp>
      <p:pic>
        <p:nvPicPr>
          <p:cNvPr id="10" name="Picture 9" descr="A graph with purple and white bars&#10;&#10;AI-generated content may be incorrect.">
            <a:extLst>
              <a:ext uri="{FF2B5EF4-FFF2-40B4-BE49-F238E27FC236}">
                <a16:creationId xmlns:a16="http://schemas.microsoft.com/office/drawing/2014/main" id="{1FC9DBE7-FA9C-7ABB-CBBD-708A30D61B4E}"/>
              </a:ext>
            </a:extLst>
          </p:cNvPr>
          <p:cNvPicPr>
            <a:picLocks noChangeAspect="1"/>
          </p:cNvPicPr>
          <p:nvPr/>
        </p:nvPicPr>
        <p:blipFill>
          <a:blip r:embed="rId4"/>
          <a:stretch>
            <a:fillRect/>
          </a:stretch>
        </p:blipFill>
        <p:spPr>
          <a:xfrm>
            <a:off x="6221800" y="-3594"/>
            <a:ext cx="5973794" cy="6865187"/>
          </a:xfrm>
          <a:prstGeom prst="rect">
            <a:avLst/>
          </a:prstGeom>
        </p:spPr>
      </p:pic>
      <p:pic>
        <p:nvPicPr>
          <p:cNvPr id="11" name="Picture 10" descr="A graph of purple and white bars&#10;&#10;AI-generated content may be incorrect.">
            <a:extLst>
              <a:ext uri="{FF2B5EF4-FFF2-40B4-BE49-F238E27FC236}">
                <a16:creationId xmlns:a16="http://schemas.microsoft.com/office/drawing/2014/main" id="{E1EADE0E-D957-FE69-62EF-CD6475417CC6}"/>
              </a:ext>
            </a:extLst>
          </p:cNvPr>
          <p:cNvPicPr>
            <a:picLocks noChangeAspect="1"/>
          </p:cNvPicPr>
          <p:nvPr/>
        </p:nvPicPr>
        <p:blipFill>
          <a:blip r:embed="rId5"/>
          <a:stretch>
            <a:fillRect/>
          </a:stretch>
        </p:blipFill>
        <p:spPr>
          <a:xfrm>
            <a:off x="-3594" y="3820782"/>
            <a:ext cx="6232585" cy="3040812"/>
          </a:xfrm>
          <a:prstGeom prst="rect">
            <a:avLst/>
          </a:prstGeom>
        </p:spPr>
      </p:pic>
    </p:spTree>
    <p:extLst>
      <p:ext uri="{BB962C8B-B14F-4D97-AF65-F5344CB8AC3E}">
        <p14:creationId xmlns:p14="http://schemas.microsoft.com/office/powerpoint/2010/main" val="727363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6DB96A71-826B-DAE6-8DF5-2956636D0766}"/>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533D0C1C-63D7-6A6E-BF2B-B7B26D900F26}"/>
              </a:ext>
            </a:extLst>
          </p:cNvPr>
          <p:cNvSpPr>
            <a:spLocks noGrp="1"/>
          </p:cNvSpPr>
          <p:nvPr>
            <p:ph type="title"/>
          </p:nvPr>
        </p:nvSpPr>
        <p:spPr>
          <a:xfrm>
            <a:off x="1429566" y="154049"/>
            <a:ext cx="9238434" cy="857559"/>
          </a:xfrm>
        </p:spPr>
        <p:txBody>
          <a:bodyPr/>
          <a:lstStyle/>
          <a:p>
            <a:pPr algn="ctr"/>
            <a:r>
              <a:rPr lang="en-GB" dirty="0">
                <a:solidFill>
                  <a:schemeClr val="bg1"/>
                </a:solidFill>
                <a:latin typeface="Arial"/>
                <a:cs typeface="Arial"/>
              </a:rPr>
              <a:t>KEY INSIGHTS FROM THE QUESTIONNAIRE</a:t>
            </a:r>
            <a:endParaRPr lang="en-US"/>
          </a:p>
        </p:txBody>
      </p:sp>
      <p:sp>
        <p:nvSpPr>
          <p:cNvPr id="3" name="Content Placeholder 2">
            <a:extLst>
              <a:ext uri="{FF2B5EF4-FFF2-40B4-BE49-F238E27FC236}">
                <a16:creationId xmlns:a16="http://schemas.microsoft.com/office/drawing/2014/main" id="{3B48C9F2-A4DB-48CF-414B-FF77CCA2A7D0}"/>
              </a:ext>
            </a:extLst>
          </p:cNvPr>
          <p:cNvSpPr>
            <a:spLocks noGrp="1"/>
          </p:cNvSpPr>
          <p:nvPr>
            <p:ph idx="1"/>
          </p:nvPr>
        </p:nvSpPr>
        <p:spPr>
          <a:xfrm>
            <a:off x="1429566" y="1006416"/>
            <a:ext cx="9238434" cy="5851584"/>
          </a:xfrm>
        </p:spPr>
        <p:txBody>
          <a:bodyPr vert="horz" lIns="91440" tIns="45720" rIns="91440" bIns="45720" rtlCol="0" anchor="t">
            <a:normAutofit lnSpcReduction="10000"/>
          </a:bodyPr>
          <a:lstStyle/>
          <a:p>
            <a:r>
              <a:rPr lang="en-GB" sz="2200" b="1" dirty="0">
                <a:solidFill>
                  <a:schemeClr val="bg1"/>
                </a:solidFill>
                <a:latin typeface="Arial"/>
                <a:cs typeface="Arial"/>
              </a:rPr>
              <a:t>Bubble tea consumption frequency</a:t>
            </a:r>
            <a:endParaRPr lang="en-US" b="1" dirty="0">
              <a:solidFill>
                <a:schemeClr val="bg1"/>
              </a:solidFill>
            </a:endParaRPr>
          </a:p>
          <a:p>
            <a:pPr marL="0" indent="0">
              <a:buNone/>
            </a:pPr>
            <a:r>
              <a:rPr lang="en-GB" sz="2200" dirty="0">
                <a:solidFill>
                  <a:schemeClr val="bg1"/>
                </a:solidFill>
                <a:latin typeface="Arial"/>
                <a:cs typeface="Arial"/>
              </a:rPr>
              <a:t>Most people drink bubble tea monthly (38%) and weekly (33%) showing a moderate level of consumption</a:t>
            </a:r>
          </a:p>
          <a:p>
            <a:r>
              <a:rPr lang="en-GB" sz="2200" b="1" dirty="0">
                <a:solidFill>
                  <a:schemeClr val="bg1"/>
                </a:solidFill>
                <a:latin typeface="Arial"/>
                <a:cs typeface="Arial"/>
              </a:rPr>
              <a:t>Favourite bubble tea flavours</a:t>
            </a:r>
          </a:p>
          <a:p>
            <a:pPr marL="0" indent="0">
              <a:buNone/>
            </a:pPr>
            <a:r>
              <a:rPr lang="en-GB" sz="2200" dirty="0">
                <a:solidFill>
                  <a:schemeClr val="bg1"/>
                </a:solidFill>
                <a:latin typeface="Arial"/>
                <a:cs typeface="Arial"/>
              </a:rPr>
              <a:t>Fruit Tea is the most preferred flavour (45%) </a:t>
            </a:r>
            <a:r>
              <a:rPr lang="en-GB" sz="2200" dirty="0">
                <a:solidFill>
                  <a:schemeClr val="bg1"/>
                </a:solidFill>
                <a:latin typeface="Arial"/>
                <a:ea typeface="+mn-lt"/>
                <a:cs typeface="+mn-lt"/>
              </a:rPr>
              <a:t>indicating a strong preference for lighter, refreshing options.</a:t>
            </a:r>
          </a:p>
          <a:p>
            <a:pPr marL="342900" indent="-342900"/>
            <a:r>
              <a:rPr lang="en-GB" sz="2200" b="1" dirty="0">
                <a:solidFill>
                  <a:schemeClr val="bg1"/>
                </a:solidFill>
                <a:latin typeface="Arial"/>
                <a:ea typeface="+mn-lt"/>
                <a:cs typeface="+mn-lt"/>
              </a:rPr>
              <a:t>Topping preferences</a:t>
            </a:r>
          </a:p>
          <a:p>
            <a:pPr marL="0" indent="0">
              <a:buNone/>
            </a:pPr>
            <a:r>
              <a:rPr lang="en-GB" sz="2200" dirty="0">
                <a:solidFill>
                  <a:schemeClr val="bg1"/>
                </a:solidFill>
                <a:latin typeface="Arial"/>
                <a:ea typeface="+mn-lt"/>
                <a:cs typeface="+mn-lt"/>
              </a:rPr>
              <a:t>Tapioca pearls dominate at 50%, confirming they remain the classic and most popular topping.</a:t>
            </a:r>
            <a:endParaRPr lang="en-GB" dirty="0">
              <a:solidFill>
                <a:schemeClr val="bg1"/>
              </a:solidFill>
              <a:latin typeface="Arial"/>
              <a:ea typeface="+mn-lt"/>
              <a:cs typeface="+mn-lt"/>
            </a:endParaRPr>
          </a:p>
          <a:p>
            <a:pPr marL="342900" indent="-342900"/>
            <a:r>
              <a:rPr lang="en-GB" sz="2200" b="1" dirty="0">
                <a:solidFill>
                  <a:schemeClr val="bg1"/>
                </a:solidFill>
                <a:latin typeface="Arial"/>
                <a:ea typeface="+mn-lt"/>
                <a:cs typeface="+mn-lt"/>
              </a:rPr>
              <a:t>Sweetness level preference</a:t>
            </a:r>
          </a:p>
          <a:p>
            <a:pPr marL="0" indent="0">
              <a:buNone/>
            </a:pPr>
            <a:r>
              <a:rPr lang="en-GB" sz="2200" dirty="0">
                <a:solidFill>
                  <a:schemeClr val="bg1"/>
                </a:solidFill>
                <a:latin typeface="Arial"/>
                <a:ea typeface="+mn-lt"/>
                <a:cs typeface="+mn-lt"/>
              </a:rPr>
              <a:t>Regular sweetness is most popular (55%), showing people generally prefer a standard sugar level.</a:t>
            </a:r>
            <a:endParaRPr lang="en-GB" dirty="0">
              <a:solidFill>
                <a:schemeClr val="bg1"/>
              </a:solidFill>
              <a:latin typeface="Arial"/>
            </a:endParaRPr>
          </a:p>
          <a:p>
            <a:pPr marL="342900" indent="-342900"/>
            <a:endParaRPr lang="en-GB" sz="2200" dirty="0">
              <a:solidFill>
                <a:schemeClr val="bg1"/>
              </a:solidFill>
              <a:latin typeface="Arial"/>
              <a:ea typeface="+mn-lt"/>
              <a:cs typeface="+mn-lt"/>
            </a:endParaRPr>
          </a:p>
        </p:txBody>
      </p:sp>
      <p:sp>
        <p:nvSpPr>
          <p:cNvPr id="4" name="Date Placeholder 3">
            <a:extLst>
              <a:ext uri="{FF2B5EF4-FFF2-40B4-BE49-F238E27FC236}">
                <a16:creationId xmlns:a16="http://schemas.microsoft.com/office/drawing/2014/main" id="{75D32D2C-6041-B2E2-05E0-29AD9C25E5C4}"/>
              </a:ext>
            </a:extLst>
          </p:cNvPr>
          <p:cNvSpPr>
            <a:spLocks noGrp="1"/>
          </p:cNvSpPr>
          <p:nvPr>
            <p:ph type="dt" sz="half" idx="10"/>
          </p:nvPr>
        </p:nvSpPr>
        <p:spPr/>
        <p:txBody>
          <a:bodyPr/>
          <a:lstStyle/>
          <a:p>
            <a:fld id="{1930025B-91C6-4115-B613-558ED539405A}" type="datetime1">
              <a:t>12/7/2025</a:t>
            </a:fld>
            <a:endParaRPr lang="en-US" dirty="0"/>
          </a:p>
        </p:txBody>
      </p:sp>
      <p:sp>
        <p:nvSpPr>
          <p:cNvPr id="5" name="Footer Placeholder 4">
            <a:extLst>
              <a:ext uri="{FF2B5EF4-FFF2-40B4-BE49-F238E27FC236}">
                <a16:creationId xmlns:a16="http://schemas.microsoft.com/office/drawing/2014/main" id="{745FD80B-CBDD-9AFE-BF03-E84A2B2E8A3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0D8902C-52BA-2C1F-D314-A3015515F111}"/>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893428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BEDDEC87-A7BA-CDAD-3AE8-4628B4AA1FAF}"/>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66801944-705F-89A4-645B-7F73A4DFCF15}"/>
              </a:ext>
            </a:extLst>
          </p:cNvPr>
          <p:cNvSpPr>
            <a:spLocks noGrp="1"/>
          </p:cNvSpPr>
          <p:nvPr>
            <p:ph type="title"/>
          </p:nvPr>
        </p:nvSpPr>
        <p:spPr>
          <a:xfrm>
            <a:off x="6208" y="254691"/>
            <a:ext cx="9238434" cy="857559"/>
          </a:xfrm>
        </p:spPr>
        <p:txBody>
          <a:bodyPr/>
          <a:lstStyle/>
          <a:p>
            <a:r>
              <a:rPr lang="en-GB" dirty="0">
                <a:solidFill>
                  <a:schemeClr val="bg1"/>
                </a:solidFill>
                <a:latin typeface="Arial"/>
                <a:cs typeface="Arial"/>
              </a:rPr>
              <a:t>Website DESIGN</a:t>
            </a:r>
          </a:p>
        </p:txBody>
      </p:sp>
      <p:pic>
        <p:nvPicPr>
          <p:cNvPr id="9" name="Content Placeholder 8" descr="A plastic cup of bubble tea&#10;&#10;AI-generated content may be incorrect.">
            <a:extLst>
              <a:ext uri="{FF2B5EF4-FFF2-40B4-BE49-F238E27FC236}">
                <a16:creationId xmlns:a16="http://schemas.microsoft.com/office/drawing/2014/main" id="{211C9B2D-EDB4-49B2-CC3D-6919928E0D48}"/>
              </a:ext>
            </a:extLst>
          </p:cNvPr>
          <p:cNvPicPr>
            <a:picLocks noGrp="1" noChangeAspect="1"/>
          </p:cNvPicPr>
          <p:nvPr>
            <p:ph idx="1"/>
          </p:nvPr>
        </p:nvPicPr>
        <p:blipFill>
          <a:blip r:embed="rId3"/>
          <a:stretch>
            <a:fillRect/>
          </a:stretch>
        </p:blipFill>
        <p:spPr>
          <a:xfrm>
            <a:off x="7046981" y="2947358"/>
            <a:ext cx="5149151" cy="3910641"/>
          </a:xfrm>
          <a:prstGeom prst="rect">
            <a:avLst/>
          </a:prstGeom>
        </p:spPr>
      </p:pic>
      <p:sp>
        <p:nvSpPr>
          <p:cNvPr id="4" name="Date Placeholder 3">
            <a:extLst>
              <a:ext uri="{FF2B5EF4-FFF2-40B4-BE49-F238E27FC236}">
                <a16:creationId xmlns:a16="http://schemas.microsoft.com/office/drawing/2014/main" id="{813F9586-C15B-5AFD-936C-008B371871E7}"/>
              </a:ext>
            </a:extLst>
          </p:cNvPr>
          <p:cNvSpPr>
            <a:spLocks noGrp="1"/>
          </p:cNvSpPr>
          <p:nvPr>
            <p:ph type="dt" sz="half" idx="10"/>
          </p:nvPr>
        </p:nvSpPr>
        <p:spPr/>
        <p:txBody>
          <a:bodyPr/>
          <a:lstStyle/>
          <a:p>
            <a:fld id="{B572E205-0B7C-44DB-ADE7-61A8290C95C4}" type="datetime1">
              <a:t>12/7/2025</a:t>
            </a:fld>
            <a:endParaRPr lang="en-US" dirty="0"/>
          </a:p>
        </p:txBody>
      </p:sp>
      <p:sp>
        <p:nvSpPr>
          <p:cNvPr id="5" name="Footer Placeholder 4">
            <a:extLst>
              <a:ext uri="{FF2B5EF4-FFF2-40B4-BE49-F238E27FC236}">
                <a16:creationId xmlns:a16="http://schemas.microsoft.com/office/drawing/2014/main" id="{9FF6E806-16E2-A294-5A3C-F5C6A4DFDB4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DFDBDAA-0A5E-D34E-DFF7-C9F074C3BB5F}"/>
              </a:ext>
            </a:extLst>
          </p:cNvPr>
          <p:cNvSpPr>
            <a:spLocks noGrp="1"/>
          </p:cNvSpPr>
          <p:nvPr>
            <p:ph type="sldNum" sz="quarter" idx="12"/>
          </p:nvPr>
        </p:nvSpPr>
        <p:spPr/>
        <p:txBody>
          <a:bodyPr/>
          <a:lstStyle/>
          <a:p>
            <a:fld id="{196A61CA-0502-4EE4-9724-96EA822543E5}" type="slidenum">
              <a:rPr lang="en-US" dirty="0"/>
              <a:t>8</a:t>
            </a:fld>
            <a:endParaRPr lang="en-US" dirty="0"/>
          </a:p>
        </p:txBody>
      </p:sp>
      <p:sp>
        <p:nvSpPr>
          <p:cNvPr id="11" name="TextBox 10">
            <a:extLst>
              <a:ext uri="{FF2B5EF4-FFF2-40B4-BE49-F238E27FC236}">
                <a16:creationId xmlns:a16="http://schemas.microsoft.com/office/drawing/2014/main" id="{C2ECE770-5732-C43D-0ED6-841CE0D7769C}"/>
              </a:ext>
            </a:extLst>
          </p:cNvPr>
          <p:cNvSpPr txBox="1"/>
          <p:nvPr/>
        </p:nvSpPr>
        <p:spPr>
          <a:xfrm>
            <a:off x="188373" y="1558623"/>
            <a:ext cx="5100734"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solidFill>
                  <a:schemeClr val="bg1"/>
                </a:solidFill>
                <a:latin typeface="Arial"/>
                <a:cs typeface="Arial"/>
              </a:rPr>
              <a:t>On the main page of my website, I introduce visitors to my signature golden bubble tea tapioca pearls.</a:t>
            </a:r>
            <a:endParaRPr lang="en-US" sz="2200" dirty="0">
              <a:solidFill>
                <a:schemeClr val="bg1"/>
              </a:solidFill>
              <a:latin typeface="Arial"/>
              <a:cs typeface="Arial"/>
            </a:endParaRPr>
          </a:p>
          <a:p>
            <a:endParaRPr lang="en-GB" sz="2200" dirty="0">
              <a:solidFill>
                <a:schemeClr val="bg1"/>
              </a:solidFill>
              <a:latin typeface="Arial"/>
              <a:ea typeface="+mn-lt"/>
              <a:cs typeface="+mn-lt"/>
            </a:endParaRPr>
          </a:p>
          <a:p>
            <a:r>
              <a:rPr lang="en-GB" sz="2200" dirty="0">
                <a:solidFill>
                  <a:schemeClr val="bg1"/>
                </a:solidFill>
                <a:latin typeface="Arial"/>
                <a:ea typeface="+mn-lt"/>
                <a:cs typeface="+mn-lt"/>
              </a:rPr>
              <a:t>The headline, “Explore Our Bubble Tea Creations,” invites customers to discover the variety we offer, and the accompanying text communicates our focus on freshness, quality ingredients, and uplifting flavours.</a:t>
            </a:r>
            <a:endParaRPr lang="en-GB" dirty="0">
              <a:solidFill>
                <a:schemeClr val="bg1"/>
              </a:solidFill>
            </a:endParaRPr>
          </a:p>
        </p:txBody>
      </p:sp>
      <p:pic>
        <p:nvPicPr>
          <p:cNvPr id="12" name="Picture 11" descr="A cup of bubble tea with a straw&#10;&#10;AI-generated content may be incorrect.">
            <a:extLst>
              <a:ext uri="{FF2B5EF4-FFF2-40B4-BE49-F238E27FC236}">
                <a16:creationId xmlns:a16="http://schemas.microsoft.com/office/drawing/2014/main" id="{AE8C5558-5367-C2B5-2231-0C84584B7F44}"/>
              </a:ext>
            </a:extLst>
          </p:cNvPr>
          <p:cNvPicPr>
            <a:picLocks noChangeAspect="1"/>
          </p:cNvPicPr>
          <p:nvPr/>
        </p:nvPicPr>
        <p:blipFill>
          <a:blip r:embed="rId4"/>
          <a:stretch>
            <a:fillRect/>
          </a:stretch>
        </p:blipFill>
        <p:spPr>
          <a:xfrm>
            <a:off x="7047176" y="0"/>
            <a:ext cx="5142553" cy="2947359"/>
          </a:xfrm>
          <a:prstGeom prst="rect">
            <a:avLst/>
          </a:prstGeom>
        </p:spPr>
      </p:pic>
    </p:spTree>
    <p:extLst>
      <p:ext uri="{BB962C8B-B14F-4D97-AF65-F5344CB8AC3E}">
        <p14:creationId xmlns:p14="http://schemas.microsoft.com/office/powerpoint/2010/main" val="3953838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C4680A3C-6CFB-363B-E760-1380F28A3C15}"/>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890C2946-B86D-83A1-D26F-D98CF750C88F}"/>
              </a:ext>
            </a:extLst>
          </p:cNvPr>
          <p:cNvSpPr>
            <a:spLocks noGrp="1"/>
          </p:cNvSpPr>
          <p:nvPr>
            <p:ph type="title"/>
          </p:nvPr>
        </p:nvSpPr>
        <p:spPr>
          <a:xfrm>
            <a:off x="4046245" y="10275"/>
            <a:ext cx="4091341" cy="6867293"/>
          </a:xfrm>
        </p:spPr>
        <p:txBody>
          <a:bodyPr vert="horz" lIns="91440" tIns="45720" rIns="91440" bIns="45720" rtlCol="0" anchor="t">
            <a:noAutofit/>
          </a:bodyPr>
          <a:lstStyle/>
          <a:p>
            <a:pPr algn="ctr"/>
            <a:r>
              <a:rPr lang="en-GB" sz="2000" dirty="0">
                <a:solidFill>
                  <a:schemeClr val="bg1"/>
                </a:solidFill>
                <a:latin typeface="Arial"/>
                <a:cs typeface="Arial"/>
              </a:rPr>
              <a:t>This section of the website shows how you can choose from a variety of flavours and drinks as well as healthy options.</a:t>
            </a:r>
            <a:br>
              <a:rPr lang="en-GB" sz="2000" dirty="0">
                <a:solidFill>
                  <a:schemeClr val="bg1"/>
                </a:solidFill>
                <a:latin typeface="Arial"/>
                <a:cs typeface="Arial"/>
              </a:rPr>
            </a:br>
            <a:r>
              <a:rPr lang="en-GB" sz="2000" dirty="0">
                <a:solidFill>
                  <a:schemeClr val="bg1"/>
                </a:solidFill>
                <a:latin typeface="Arial"/>
                <a:cs typeface="Arial"/>
              </a:rPr>
              <a:t>The fruit flavours were chosen based on the questionnaire and the answers which were given.  </a:t>
            </a:r>
            <a:endParaRPr lang="en-US" dirty="0">
              <a:solidFill>
                <a:schemeClr val="bg1"/>
              </a:solidFill>
            </a:endParaRPr>
          </a:p>
        </p:txBody>
      </p:sp>
      <p:pic>
        <p:nvPicPr>
          <p:cNvPr id="9" name="Content Placeholder 8" descr="A screenshot of a phone&#10;&#10;AI-generated content may be incorrect.">
            <a:extLst>
              <a:ext uri="{FF2B5EF4-FFF2-40B4-BE49-F238E27FC236}">
                <a16:creationId xmlns:a16="http://schemas.microsoft.com/office/drawing/2014/main" id="{8626496E-91C1-B810-78E9-5A00B4B46253}"/>
              </a:ext>
            </a:extLst>
          </p:cNvPr>
          <p:cNvPicPr>
            <a:picLocks noGrp="1" noChangeAspect="1"/>
          </p:cNvPicPr>
          <p:nvPr>
            <p:ph idx="1"/>
          </p:nvPr>
        </p:nvPicPr>
        <p:blipFill>
          <a:blip r:embed="rId3"/>
          <a:stretch>
            <a:fillRect/>
          </a:stretch>
        </p:blipFill>
        <p:spPr>
          <a:xfrm>
            <a:off x="1922" y="0"/>
            <a:ext cx="4099911" cy="4054415"/>
          </a:xfrm>
          <a:prstGeom prst="rect">
            <a:avLst/>
          </a:prstGeom>
        </p:spPr>
      </p:pic>
      <p:sp>
        <p:nvSpPr>
          <p:cNvPr id="4" name="Date Placeholder 3">
            <a:extLst>
              <a:ext uri="{FF2B5EF4-FFF2-40B4-BE49-F238E27FC236}">
                <a16:creationId xmlns:a16="http://schemas.microsoft.com/office/drawing/2014/main" id="{3AF361C0-76FF-EFEC-D6D6-FDDA6BFBA0C2}"/>
              </a:ext>
            </a:extLst>
          </p:cNvPr>
          <p:cNvSpPr>
            <a:spLocks noGrp="1"/>
          </p:cNvSpPr>
          <p:nvPr>
            <p:ph type="dt" sz="half" idx="10"/>
          </p:nvPr>
        </p:nvSpPr>
        <p:spPr/>
        <p:txBody>
          <a:bodyPr/>
          <a:lstStyle/>
          <a:p>
            <a:fld id="{BDDAB539-3638-4A0C-9E4F-333396FFDD73}" type="datetime1">
              <a:t>12/7/2025</a:t>
            </a:fld>
            <a:endParaRPr lang="en-US" dirty="0"/>
          </a:p>
        </p:txBody>
      </p:sp>
      <p:sp>
        <p:nvSpPr>
          <p:cNvPr id="5" name="Footer Placeholder 4">
            <a:extLst>
              <a:ext uri="{FF2B5EF4-FFF2-40B4-BE49-F238E27FC236}">
                <a16:creationId xmlns:a16="http://schemas.microsoft.com/office/drawing/2014/main" id="{390244DA-7706-1316-9130-DD1A834C4E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B3373E5-E8FF-7331-F052-C6C3636144BD}"/>
              </a:ext>
            </a:extLst>
          </p:cNvPr>
          <p:cNvSpPr>
            <a:spLocks noGrp="1"/>
          </p:cNvSpPr>
          <p:nvPr>
            <p:ph type="sldNum" sz="quarter" idx="12"/>
          </p:nvPr>
        </p:nvSpPr>
        <p:spPr/>
        <p:txBody>
          <a:bodyPr/>
          <a:lstStyle/>
          <a:p>
            <a:fld id="{196A61CA-0502-4EE4-9724-96EA822543E5}" type="slidenum">
              <a:rPr lang="en-US" dirty="0"/>
              <a:t>9</a:t>
            </a:fld>
            <a:endParaRPr lang="en-US" dirty="0"/>
          </a:p>
        </p:txBody>
      </p:sp>
      <p:pic>
        <p:nvPicPr>
          <p:cNvPr id="3" name="Picture 2" descr="A screenshot of a fruit flavored options&#10;&#10;AI-generated content may be incorrect.">
            <a:extLst>
              <a:ext uri="{FF2B5EF4-FFF2-40B4-BE49-F238E27FC236}">
                <a16:creationId xmlns:a16="http://schemas.microsoft.com/office/drawing/2014/main" id="{0CAC886E-2698-18DB-EF7C-ED60F46A20DC}"/>
              </a:ext>
            </a:extLst>
          </p:cNvPr>
          <p:cNvPicPr>
            <a:picLocks noChangeAspect="1"/>
          </p:cNvPicPr>
          <p:nvPr/>
        </p:nvPicPr>
        <p:blipFill>
          <a:blip r:embed="rId4"/>
          <a:stretch>
            <a:fillRect/>
          </a:stretch>
        </p:blipFill>
        <p:spPr>
          <a:xfrm>
            <a:off x="2025" y="4054415"/>
            <a:ext cx="4093498" cy="2803585"/>
          </a:xfrm>
          <a:prstGeom prst="rect">
            <a:avLst/>
          </a:prstGeom>
        </p:spPr>
      </p:pic>
      <p:pic>
        <p:nvPicPr>
          <p:cNvPr id="10" name="Picture 9" descr="A screenshot of a box&#10;&#10;AI-generated content may be incorrect.">
            <a:extLst>
              <a:ext uri="{FF2B5EF4-FFF2-40B4-BE49-F238E27FC236}">
                <a16:creationId xmlns:a16="http://schemas.microsoft.com/office/drawing/2014/main" id="{0A265748-DED1-B7F2-2073-4298825F63FE}"/>
              </a:ext>
            </a:extLst>
          </p:cNvPr>
          <p:cNvPicPr>
            <a:picLocks noChangeAspect="1"/>
          </p:cNvPicPr>
          <p:nvPr/>
        </p:nvPicPr>
        <p:blipFill>
          <a:blip r:embed="rId5"/>
          <a:stretch>
            <a:fillRect/>
          </a:stretch>
        </p:blipFill>
        <p:spPr>
          <a:xfrm>
            <a:off x="8036018" y="0"/>
            <a:ext cx="4099398" cy="6858000"/>
          </a:xfrm>
          <a:prstGeom prst="rect">
            <a:avLst/>
          </a:prstGeom>
        </p:spPr>
      </p:pic>
    </p:spTree>
    <p:extLst>
      <p:ext uri="{BB962C8B-B14F-4D97-AF65-F5344CB8AC3E}">
        <p14:creationId xmlns:p14="http://schemas.microsoft.com/office/powerpoint/2010/main" val="123371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55EA59D8-D83A-D96E-3D88-1BD5D12CCF1A}"/>
              </a:ext>
            </a:extLst>
          </p:cNvPr>
          <p:cNvPicPr>
            <a:picLocks noChangeAspect="1"/>
          </p:cNvPicPr>
          <p:nvPr/>
        </p:nvPicPr>
        <p:blipFill>
          <a:blip r:embed="rId2"/>
          <a:srcRect/>
          <a:stretch>
            <a:fillRect/>
          </a:stretch>
        </p:blipFill>
        <p:spPr>
          <a:xfrm>
            <a:off x="20" y="10"/>
            <a:ext cx="12191980" cy="6857990"/>
          </a:xfrm>
          <a:prstGeom prst="rect">
            <a:avLst/>
          </a:prstGeom>
          <a:noFill/>
        </p:spPr>
      </p:pic>
      <p:pic>
        <p:nvPicPr>
          <p:cNvPr id="7" name="Content Placeholder 6" descr="A screenshot of a menu&#10;&#10;AI-generated content may be incorrect.">
            <a:extLst>
              <a:ext uri="{FF2B5EF4-FFF2-40B4-BE49-F238E27FC236}">
                <a16:creationId xmlns:a16="http://schemas.microsoft.com/office/drawing/2014/main" id="{6D45CB2C-ABD9-9DF4-E4E2-90279EF0CE5B}"/>
              </a:ext>
            </a:extLst>
          </p:cNvPr>
          <p:cNvPicPr>
            <a:picLocks noGrp="1" noChangeAspect="1"/>
          </p:cNvPicPr>
          <p:nvPr>
            <p:ph idx="1"/>
          </p:nvPr>
        </p:nvPicPr>
        <p:blipFill>
          <a:blip r:embed="rId3"/>
          <a:stretch>
            <a:fillRect/>
          </a:stretch>
        </p:blipFill>
        <p:spPr>
          <a:xfrm>
            <a:off x="-2136" y="0"/>
            <a:ext cx="5128820" cy="6858000"/>
          </a:xfrm>
          <a:prstGeom prst="rect">
            <a:avLst/>
          </a:prstGeom>
        </p:spPr>
      </p:pic>
      <p:sp>
        <p:nvSpPr>
          <p:cNvPr id="4" name="Date Placeholder 3">
            <a:extLst>
              <a:ext uri="{FF2B5EF4-FFF2-40B4-BE49-F238E27FC236}">
                <a16:creationId xmlns:a16="http://schemas.microsoft.com/office/drawing/2014/main" id="{AC12DA66-5054-9AA8-3722-47D4F7E0A416}"/>
              </a:ext>
            </a:extLst>
          </p:cNvPr>
          <p:cNvSpPr>
            <a:spLocks noGrp="1"/>
          </p:cNvSpPr>
          <p:nvPr>
            <p:ph type="dt" sz="half" idx="10"/>
          </p:nvPr>
        </p:nvSpPr>
        <p:spPr/>
        <p:txBody>
          <a:bodyPr/>
          <a:lstStyle/>
          <a:p>
            <a:fld id="{8933C945-F6B5-46EE-9CE0-ACC8A633A67E}" type="datetime1">
              <a:t>12/7/2025</a:t>
            </a:fld>
            <a:endParaRPr lang="en-US" dirty="0"/>
          </a:p>
        </p:txBody>
      </p:sp>
      <p:sp>
        <p:nvSpPr>
          <p:cNvPr id="5" name="Footer Placeholder 4">
            <a:extLst>
              <a:ext uri="{FF2B5EF4-FFF2-40B4-BE49-F238E27FC236}">
                <a16:creationId xmlns:a16="http://schemas.microsoft.com/office/drawing/2014/main" id="{579089DA-C0F4-3735-1C43-97BCAF02A7B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0486B8-0449-39CF-538D-0C934705E488}"/>
              </a:ext>
            </a:extLst>
          </p:cNvPr>
          <p:cNvSpPr>
            <a:spLocks noGrp="1"/>
          </p:cNvSpPr>
          <p:nvPr>
            <p:ph type="sldNum" sz="quarter" idx="12"/>
          </p:nvPr>
        </p:nvSpPr>
        <p:spPr/>
        <p:txBody>
          <a:bodyPr/>
          <a:lstStyle/>
          <a:p>
            <a:fld id="{196A61CA-0502-4EE4-9724-96EA822543E5}" type="slidenum">
              <a:rPr lang="en-US" dirty="0"/>
              <a:t>10</a:t>
            </a:fld>
            <a:endParaRPr lang="en-US" dirty="0"/>
          </a:p>
        </p:txBody>
      </p:sp>
      <p:sp>
        <p:nvSpPr>
          <p:cNvPr id="11" name="TextBox 10">
            <a:extLst>
              <a:ext uri="{FF2B5EF4-FFF2-40B4-BE49-F238E27FC236}">
                <a16:creationId xmlns:a16="http://schemas.microsoft.com/office/drawing/2014/main" id="{5169F897-4EB8-012B-23DB-0A2CB44B02C1}"/>
              </a:ext>
            </a:extLst>
          </p:cNvPr>
          <p:cNvSpPr txBox="1"/>
          <p:nvPr/>
        </p:nvSpPr>
        <p:spPr>
          <a:xfrm>
            <a:off x="7055467" y="1799810"/>
            <a:ext cx="393528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solidFill>
                  <a:schemeClr val="bg1"/>
                </a:solidFill>
                <a:latin typeface="Arial"/>
                <a:cs typeface="Arial"/>
              </a:rPr>
              <a:t>This section of the website shows my signature bubble tea topping called "Golden Bubbles" which are caramelised tapioca pearls with the process of melted cane sugar.</a:t>
            </a:r>
            <a:endParaRPr lang="en-US"/>
          </a:p>
        </p:txBody>
      </p:sp>
    </p:spTree>
    <p:extLst>
      <p:ext uri="{BB962C8B-B14F-4D97-AF65-F5344CB8AC3E}">
        <p14:creationId xmlns:p14="http://schemas.microsoft.com/office/powerpoint/2010/main" val="1655988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62938518-8F89-92C0-CE14-AAE199AA5D00}"/>
              </a:ext>
            </a:extLst>
          </p:cNvPr>
          <p:cNvPicPr>
            <a:picLocks noChangeAspect="1"/>
          </p:cNvPicPr>
          <p:nvPr/>
        </p:nvPicPr>
        <p:blipFill>
          <a:blip r:embed="rId2"/>
          <a:srcRect/>
          <a:stretch>
            <a:fillRect/>
          </a:stretch>
        </p:blipFill>
        <p:spPr>
          <a:xfrm>
            <a:off x="20" y="10"/>
            <a:ext cx="12191980" cy="6857990"/>
          </a:xfrm>
          <a:prstGeom prst="rect">
            <a:avLst/>
          </a:prstGeom>
          <a:noFill/>
        </p:spPr>
      </p:pic>
      <p:pic>
        <p:nvPicPr>
          <p:cNvPr id="7" name="Content Placeholder 6" descr="A poster for a bubble tea shop&#10;&#10;AI-generated content may be incorrect.">
            <a:extLst>
              <a:ext uri="{FF2B5EF4-FFF2-40B4-BE49-F238E27FC236}">
                <a16:creationId xmlns:a16="http://schemas.microsoft.com/office/drawing/2014/main" id="{4B35FF55-A4E0-C1B5-2F15-D607B1696B2E}"/>
              </a:ext>
            </a:extLst>
          </p:cNvPr>
          <p:cNvPicPr>
            <a:picLocks noGrp="1" noChangeAspect="1"/>
          </p:cNvPicPr>
          <p:nvPr>
            <p:ph idx="1"/>
          </p:nvPr>
        </p:nvPicPr>
        <p:blipFill>
          <a:blip r:embed="rId3"/>
          <a:stretch>
            <a:fillRect/>
          </a:stretch>
        </p:blipFill>
        <p:spPr>
          <a:xfrm>
            <a:off x="7726142" y="891397"/>
            <a:ext cx="4092754" cy="5966603"/>
          </a:xfrm>
          <a:prstGeom prst="rect">
            <a:avLst/>
          </a:prstGeom>
        </p:spPr>
      </p:pic>
      <p:sp>
        <p:nvSpPr>
          <p:cNvPr id="4" name="Date Placeholder 3">
            <a:extLst>
              <a:ext uri="{FF2B5EF4-FFF2-40B4-BE49-F238E27FC236}">
                <a16:creationId xmlns:a16="http://schemas.microsoft.com/office/drawing/2014/main" id="{77822FB3-A72D-CA91-4002-F5FCA428C181}"/>
              </a:ext>
            </a:extLst>
          </p:cNvPr>
          <p:cNvSpPr>
            <a:spLocks noGrp="1"/>
          </p:cNvSpPr>
          <p:nvPr>
            <p:ph type="dt" sz="half" idx="10"/>
          </p:nvPr>
        </p:nvSpPr>
        <p:spPr/>
        <p:txBody>
          <a:bodyPr/>
          <a:lstStyle/>
          <a:p>
            <a:fld id="{8743323F-4AFE-4BD6-82F3-CED625D580AE}" type="datetime1">
              <a:t>12/7/2025</a:t>
            </a:fld>
            <a:endParaRPr lang="en-US" dirty="0"/>
          </a:p>
        </p:txBody>
      </p:sp>
      <p:sp>
        <p:nvSpPr>
          <p:cNvPr id="5" name="Footer Placeholder 4">
            <a:extLst>
              <a:ext uri="{FF2B5EF4-FFF2-40B4-BE49-F238E27FC236}">
                <a16:creationId xmlns:a16="http://schemas.microsoft.com/office/drawing/2014/main" id="{402103E5-A6D1-9D89-27D4-51C83AF3C0F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37B3203-23D9-CE64-F308-0AB5F0E06800}"/>
              </a:ext>
            </a:extLst>
          </p:cNvPr>
          <p:cNvSpPr>
            <a:spLocks noGrp="1"/>
          </p:cNvSpPr>
          <p:nvPr>
            <p:ph type="sldNum" sz="quarter" idx="12"/>
          </p:nvPr>
        </p:nvSpPr>
        <p:spPr/>
        <p:txBody>
          <a:bodyPr/>
          <a:lstStyle/>
          <a:p>
            <a:fld id="{196A61CA-0502-4EE4-9724-96EA822543E5}" type="slidenum">
              <a:rPr lang="en-US" dirty="0"/>
              <a:t>11</a:t>
            </a:fld>
            <a:endParaRPr lang="en-US" dirty="0"/>
          </a:p>
        </p:txBody>
      </p:sp>
      <p:sp>
        <p:nvSpPr>
          <p:cNvPr id="9" name="TextBox 8">
            <a:extLst>
              <a:ext uri="{FF2B5EF4-FFF2-40B4-BE49-F238E27FC236}">
                <a16:creationId xmlns:a16="http://schemas.microsoft.com/office/drawing/2014/main" id="{8FC3B261-6D67-EB6B-9919-6C6EA201E4C0}"/>
              </a:ext>
            </a:extLst>
          </p:cNvPr>
          <p:cNvSpPr txBox="1"/>
          <p:nvPr/>
        </p:nvSpPr>
        <p:spPr>
          <a:xfrm>
            <a:off x="250577" y="241188"/>
            <a:ext cx="6907292"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solidFill>
                  <a:schemeClr val="bg1"/>
                </a:solidFill>
                <a:latin typeface="Arial"/>
                <a:cs typeface="Arial"/>
              </a:rPr>
              <a:t>Golden Bubbles represents a premium twist to normal milk tea, being rich and smooth to be crafted to stand out.</a:t>
            </a:r>
          </a:p>
          <a:p>
            <a:pPr marL="342900" indent="-342900">
              <a:buFont typeface="Arial"/>
              <a:buChar char="•"/>
            </a:pPr>
            <a:endParaRPr lang="en-GB" sz="2400" dirty="0">
              <a:solidFill>
                <a:schemeClr val="bg1"/>
              </a:solidFill>
              <a:latin typeface="Arial"/>
              <a:ea typeface="+mn-lt"/>
              <a:cs typeface="Arial"/>
            </a:endParaRPr>
          </a:p>
          <a:p>
            <a:pPr marL="342900" indent="-342900">
              <a:buFont typeface="Arial"/>
              <a:buChar char="•"/>
            </a:pPr>
            <a:r>
              <a:rPr lang="en-GB" sz="2400" dirty="0">
                <a:solidFill>
                  <a:schemeClr val="bg1"/>
                </a:solidFill>
                <a:latin typeface="Arial"/>
                <a:ea typeface="+mn-lt"/>
                <a:cs typeface="+mn-lt"/>
              </a:rPr>
              <a:t>Its visual richness reinforces the idea of a premium beverage worth trying.</a:t>
            </a:r>
          </a:p>
          <a:p>
            <a:pPr marL="342900" indent="-342900">
              <a:buFont typeface="Arial"/>
              <a:buChar char="•"/>
            </a:pPr>
            <a:endParaRPr lang="en-GB" sz="2400" dirty="0">
              <a:solidFill>
                <a:schemeClr val="bg1"/>
              </a:solidFill>
              <a:latin typeface="Arial"/>
              <a:ea typeface="+mn-lt"/>
              <a:cs typeface="+mn-lt"/>
            </a:endParaRPr>
          </a:p>
          <a:p>
            <a:pPr marL="342900" indent="-342900">
              <a:buFont typeface="Arial"/>
              <a:buChar char="•"/>
            </a:pPr>
            <a:r>
              <a:rPr lang="en-GB" sz="2400" dirty="0">
                <a:solidFill>
                  <a:schemeClr val="bg1"/>
                </a:solidFill>
                <a:latin typeface="Arial"/>
                <a:ea typeface="+mn-lt"/>
                <a:cs typeface="+mn-lt"/>
              </a:rPr>
              <a:t>This drink blends authentic tea flavour with perfectly chewy pearls to deliver a memorable indulgence.</a:t>
            </a:r>
          </a:p>
          <a:p>
            <a:pPr marL="342900" indent="-342900">
              <a:buFont typeface="Arial"/>
              <a:buChar char="•"/>
            </a:pPr>
            <a:endParaRPr lang="en-GB" sz="2400" dirty="0">
              <a:solidFill>
                <a:schemeClr val="bg1"/>
              </a:solidFill>
              <a:latin typeface="Arial"/>
              <a:ea typeface="+mn-lt"/>
              <a:cs typeface="+mn-lt"/>
            </a:endParaRPr>
          </a:p>
          <a:p>
            <a:pPr marL="342900" indent="-342900">
              <a:buFont typeface="Arial"/>
              <a:buChar char="•"/>
            </a:pPr>
            <a:r>
              <a:rPr lang="en-GB" sz="2400" dirty="0">
                <a:solidFill>
                  <a:schemeClr val="bg1"/>
                </a:solidFill>
                <a:latin typeface="Arial"/>
                <a:ea typeface="+mn-lt"/>
                <a:cs typeface="+mn-lt"/>
              </a:rPr>
              <a:t>Golden Bubbles is social friendly and aesthetic, follow us on Instagram and TikTok.</a:t>
            </a:r>
          </a:p>
        </p:txBody>
      </p:sp>
      <p:sp>
        <p:nvSpPr>
          <p:cNvPr id="11" name="TextBox 10">
            <a:extLst>
              <a:ext uri="{FF2B5EF4-FFF2-40B4-BE49-F238E27FC236}">
                <a16:creationId xmlns:a16="http://schemas.microsoft.com/office/drawing/2014/main" id="{0F8CD33C-4F6D-B9FC-168E-0E2398546591}"/>
              </a:ext>
            </a:extLst>
          </p:cNvPr>
          <p:cNvSpPr txBox="1"/>
          <p:nvPr/>
        </p:nvSpPr>
        <p:spPr>
          <a:xfrm>
            <a:off x="8584750" y="1467"/>
            <a:ext cx="27525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solidFill>
                  <a:schemeClr val="bg1"/>
                </a:solidFill>
                <a:latin typeface="Arial"/>
                <a:cs typeface="Arial"/>
              </a:rPr>
              <a:t>MARKETING MATERIALS</a:t>
            </a:r>
            <a:endParaRPr lang="en-US" dirty="0"/>
          </a:p>
        </p:txBody>
      </p:sp>
      <p:pic>
        <p:nvPicPr>
          <p:cNvPr id="12" name="Picture 11" descr="brown instagram icon">
            <a:extLst>
              <a:ext uri="{FF2B5EF4-FFF2-40B4-BE49-F238E27FC236}">
                <a16:creationId xmlns:a16="http://schemas.microsoft.com/office/drawing/2014/main" id="{44622528-8E2D-844D-0A02-B868F91B79D8}"/>
              </a:ext>
            </a:extLst>
          </p:cNvPr>
          <p:cNvPicPr>
            <a:picLocks noChangeAspect="1"/>
          </p:cNvPicPr>
          <p:nvPr/>
        </p:nvPicPr>
        <p:blipFill>
          <a:blip r:embed="rId4"/>
          <a:stretch>
            <a:fillRect/>
          </a:stretch>
        </p:blipFill>
        <p:spPr>
          <a:xfrm>
            <a:off x="251155" y="5132268"/>
            <a:ext cx="2790106" cy="1726182"/>
          </a:xfrm>
          <a:prstGeom prst="rect">
            <a:avLst/>
          </a:prstGeom>
        </p:spPr>
      </p:pic>
      <p:pic>
        <p:nvPicPr>
          <p:cNvPr id="13" name="Picture 12" descr="Brown tiktok app icon">
            <a:extLst>
              <a:ext uri="{FF2B5EF4-FFF2-40B4-BE49-F238E27FC236}">
                <a16:creationId xmlns:a16="http://schemas.microsoft.com/office/drawing/2014/main" id="{3C1A6A51-0038-AAD5-A71E-0F5C5EA4E3FA}"/>
              </a:ext>
            </a:extLst>
          </p:cNvPr>
          <p:cNvPicPr>
            <a:picLocks noChangeAspect="1"/>
          </p:cNvPicPr>
          <p:nvPr/>
        </p:nvPicPr>
        <p:blipFill>
          <a:blip r:embed="rId5"/>
          <a:stretch>
            <a:fillRect/>
          </a:stretch>
        </p:blipFill>
        <p:spPr>
          <a:xfrm>
            <a:off x="3054740" y="5132268"/>
            <a:ext cx="3020143" cy="1726182"/>
          </a:xfrm>
          <a:prstGeom prst="rect">
            <a:avLst/>
          </a:prstGeom>
        </p:spPr>
      </p:pic>
    </p:spTree>
    <p:extLst>
      <p:ext uri="{BB962C8B-B14F-4D97-AF65-F5344CB8AC3E}">
        <p14:creationId xmlns:p14="http://schemas.microsoft.com/office/powerpoint/2010/main" val="1523046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24C6B7F8-63E5-AA1F-1838-F216E8BA2489}"/>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BBFE04C2-1CB8-18E9-30F4-504C3894F148}"/>
              </a:ext>
            </a:extLst>
          </p:cNvPr>
          <p:cNvSpPr>
            <a:spLocks noGrp="1"/>
          </p:cNvSpPr>
          <p:nvPr>
            <p:ph type="title"/>
          </p:nvPr>
        </p:nvSpPr>
        <p:spPr>
          <a:xfrm>
            <a:off x="1429566" y="39030"/>
            <a:ext cx="9238434" cy="857559"/>
          </a:xfrm>
        </p:spPr>
        <p:txBody>
          <a:bodyPr/>
          <a:lstStyle/>
          <a:p>
            <a:pPr algn="ctr"/>
            <a:r>
              <a:rPr lang="en-GB" dirty="0">
                <a:solidFill>
                  <a:schemeClr val="bg1"/>
                </a:solidFill>
                <a:latin typeface="Arial"/>
                <a:cs typeface="Arial"/>
              </a:rPr>
              <a:t>CASHFLOW SHEET</a:t>
            </a:r>
            <a:endParaRPr lang="en-US"/>
          </a:p>
        </p:txBody>
      </p:sp>
      <p:pic>
        <p:nvPicPr>
          <p:cNvPr id="9" name="Content Placeholder 8" descr="A table with numbers and a few words&#10;&#10;AI-generated content may be incorrect.">
            <a:extLst>
              <a:ext uri="{FF2B5EF4-FFF2-40B4-BE49-F238E27FC236}">
                <a16:creationId xmlns:a16="http://schemas.microsoft.com/office/drawing/2014/main" id="{CA2B043D-5724-1007-749B-7B30813C523F}"/>
              </a:ext>
            </a:extLst>
          </p:cNvPr>
          <p:cNvPicPr>
            <a:picLocks noGrp="1" noChangeAspect="1"/>
          </p:cNvPicPr>
          <p:nvPr>
            <p:ph idx="1"/>
          </p:nvPr>
        </p:nvPicPr>
        <p:blipFill>
          <a:blip r:embed="rId3"/>
          <a:stretch>
            <a:fillRect/>
          </a:stretch>
        </p:blipFill>
        <p:spPr>
          <a:xfrm>
            <a:off x="1435053" y="1150189"/>
            <a:ext cx="9241837" cy="4183811"/>
          </a:xfrm>
          <a:prstGeom prst="rect">
            <a:avLst/>
          </a:prstGeom>
        </p:spPr>
      </p:pic>
      <p:sp>
        <p:nvSpPr>
          <p:cNvPr id="4" name="Date Placeholder 3">
            <a:extLst>
              <a:ext uri="{FF2B5EF4-FFF2-40B4-BE49-F238E27FC236}">
                <a16:creationId xmlns:a16="http://schemas.microsoft.com/office/drawing/2014/main" id="{E0141F19-50CA-AEA0-B989-4C27DBB1C05E}"/>
              </a:ext>
            </a:extLst>
          </p:cNvPr>
          <p:cNvSpPr>
            <a:spLocks noGrp="1"/>
          </p:cNvSpPr>
          <p:nvPr>
            <p:ph type="dt" sz="half" idx="10"/>
          </p:nvPr>
        </p:nvSpPr>
        <p:spPr/>
        <p:txBody>
          <a:bodyPr/>
          <a:lstStyle/>
          <a:p>
            <a:fld id="{B6586209-2EF7-4421-8516-5BC4FC264497}" type="datetime1">
              <a:t>12/7/2025</a:t>
            </a:fld>
            <a:endParaRPr lang="en-US" dirty="0"/>
          </a:p>
        </p:txBody>
      </p:sp>
      <p:sp>
        <p:nvSpPr>
          <p:cNvPr id="5" name="Footer Placeholder 4">
            <a:extLst>
              <a:ext uri="{FF2B5EF4-FFF2-40B4-BE49-F238E27FC236}">
                <a16:creationId xmlns:a16="http://schemas.microsoft.com/office/drawing/2014/main" id="{354D120D-E0DA-708E-77AC-D596018B417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97EF3B4-1517-2169-F463-1430849B4769}"/>
              </a:ext>
            </a:extLst>
          </p:cNvPr>
          <p:cNvSpPr>
            <a:spLocks noGrp="1"/>
          </p:cNvSpPr>
          <p:nvPr>
            <p:ph type="sldNum" sz="quarter" idx="12"/>
          </p:nvPr>
        </p:nvSpPr>
        <p:spPr/>
        <p:txBody>
          <a:bodyPr/>
          <a:lstStyle/>
          <a:p>
            <a:fld id="{196A61CA-0502-4EE4-9724-96EA822543E5}" type="slidenum">
              <a:rPr lang="en-US" dirty="0"/>
              <a:t>12</a:t>
            </a:fld>
            <a:endParaRPr lang="en-US" dirty="0"/>
          </a:p>
        </p:txBody>
      </p:sp>
      <p:sp>
        <p:nvSpPr>
          <p:cNvPr id="3" name="TextBox 2">
            <a:extLst>
              <a:ext uri="{FF2B5EF4-FFF2-40B4-BE49-F238E27FC236}">
                <a16:creationId xmlns:a16="http://schemas.microsoft.com/office/drawing/2014/main" id="{649D4BD3-71E9-86BF-FFBE-3E8D7C5DFF79}"/>
              </a:ext>
            </a:extLst>
          </p:cNvPr>
          <p:cNvSpPr txBox="1"/>
          <p:nvPr/>
        </p:nvSpPr>
        <p:spPr>
          <a:xfrm>
            <a:off x="1441257" y="5514157"/>
            <a:ext cx="429618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rgbClr val="000000"/>
                </a:solidFill>
                <a:latin typeface="Arial"/>
                <a:ea typeface="Calibri"/>
                <a:cs typeface="Calibri"/>
              </a:rPr>
              <a:t>Golden Bubbles expects initial negative cash flow for the first 2–3 months due to start-up costs.</a:t>
            </a:r>
            <a:endParaRPr lang="en-US" sz="2000" dirty="0">
              <a:latin typeface="Arial"/>
              <a:cs typeface="Arial"/>
            </a:endParaRPr>
          </a:p>
        </p:txBody>
      </p:sp>
      <p:sp>
        <p:nvSpPr>
          <p:cNvPr id="7" name="TextBox 6">
            <a:extLst>
              <a:ext uri="{FF2B5EF4-FFF2-40B4-BE49-F238E27FC236}">
                <a16:creationId xmlns:a16="http://schemas.microsoft.com/office/drawing/2014/main" id="{FD53ECB7-8819-72C7-1A10-626E7B2FF012}"/>
              </a:ext>
            </a:extLst>
          </p:cNvPr>
          <p:cNvSpPr txBox="1"/>
          <p:nvPr/>
        </p:nvSpPr>
        <p:spPr>
          <a:xfrm>
            <a:off x="6319289" y="5513277"/>
            <a:ext cx="4868935" cy="1337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rgbClr val="000000"/>
                </a:solidFill>
                <a:latin typeface="Arial"/>
                <a:ea typeface="Calibri"/>
                <a:cs typeface="Calibri"/>
              </a:rPr>
              <a:t>Strong growth in sales from Month 4 onwards leads to consistent positive cash flow, reaching approx. £3,500 net by December.</a:t>
            </a:r>
            <a:endParaRPr lang="en-US" sz="2000" dirty="0">
              <a:latin typeface="Arial"/>
              <a:cs typeface="Arial"/>
            </a:endParaRPr>
          </a:p>
        </p:txBody>
      </p:sp>
    </p:spTree>
    <p:extLst>
      <p:ext uri="{BB962C8B-B14F-4D97-AF65-F5344CB8AC3E}">
        <p14:creationId xmlns:p14="http://schemas.microsoft.com/office/powerpoint/2010/main" val="401852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E85C9-4AF9-68A0-5FE3-4856245C0638}"/>
              </a:ext>
            </a:extLst>
          </p:cNvPr>
          <p:cNvSpPr>
            <a:spLocks noGrp="1"/>
          </p:cNvSpPr>
          <p:nvPr>
            <p:ph type="title"/>
          </p:nvPr>
        </p:nvSpPr>
        <p:spPr/>
        <p:txBody>
          <a:bodyPr/>
          <a:lstStyle/>
          <a:p>
            <a:r>
              <a:rPr lang="en-GB" dirty="0"/>
              <a:t>Why excel is important</a:t>
            </a:r>
          </a:p>
        </p:txBody>
      </p:sp>
      <p:sp>
        <p:nvSpPr>
          <p:cNvPr id="3" name="Content Placeholder 2">
            <a:extLst>
              <a:ext uri="{FF2B5EF4-FFF2-40B4-BE49-F238E27FC236}">
                <a16:creationId xmlns:a16="http://schemas.microsoft.com/office/drawing/2014/main" id="{49D5B73A-C8CA-772A-3D05-5FE82C1E71B4}"/>
              </a:ext>
            </a:extLst>
          </p:cNvPr>
          <p:cNvSpPr>
            <a:spLocks noGrp="1"/>
          </p:cNvSpPr>
          <p:nvPr>
            <p:ph idx="1"/>
          </p:nvPr>
        </p:nvSpPr>
        <p:spPr>
          <a:xfrm>
            <a:off x="1429566" y="2286000"/>
            <a:ext cx="9741641" cy="3810000"/>
          </a:xfrm>
        </p:spPr>
        <p:txBody>
          <a:bodyPr vert="horz" lIns="91440" tIns="45720" rIns="91440" bIns="45720" rtlCol="0" anchor="t">
            <a:normAutofit/>
          </a:bodyPr>
          <a:lstStyle/>
          <a:p>
            <a:r>
              <a:rPr lang="en-GB" sz="2200" dirty="0">
                <a:latin typeface="Arial"/>
                <a:ea typeface="+mn-lt"/>
                <a:cs typeface="+mn-lt"/>
              </a:rPr>
              <a:t>Excel allows you to organise and manage data easily, whether you’re tracking finances, expenses, schedules, or household tasks (Advanced Excel Institute, 2025).</a:t>
            </a:r>
          </a:p>
          <a:p>
            <a:r>
              <a:rPr lang="en-GB" sz="2200" dirty="0">
                <a:latin typeface="Arial"/>
                <a:ea typeface="+mn-lt"/>
                <a:cs typeface="+mn-lt"/>
              </a:rPr>
              <a:t>It supports quick computations, budgeting and financial planning using built-in formulas and functions (Stat Analytica, 2025).</a:t>
            </a:r>
          </a:p>
          <a:p>
            <a:r>
              <a:rPr lang="en-GB" sz="2200" dirty="0">
                <a:latin typeface="Arial"/>
                <a:ea typeface="+mn-lt"/>
                <a:cs typeface="+mn-lt"/>
              </a:rPr>
              <a:t>Excel’s data-analysis and visualization tools (charts, pivot tables, graphs) let you turn raw data into understandable insights (GeeksforGeeks, 2025)</a:t>
            </a:r>
            <a:endParaRPr lang="en-GB" sz="2200" b="1" dirty="0">
              <a:latin typeface="Arial"/>
              <a:cs typeface="Arial"/>
            </a:endParaRPr>
          </a:p>
        </p:txBody>
      </p:sp>
      <p:sp>
        <p:nvSpPr>
          <p:cNvPr id="4" name="Date Placeholder 3">
            <a:extLst>
              <a:ext uri="{FF2B5EF4-FFF2-40B4-BE49-F238E27FC236}">
                <a16:creationId xmlns:a16="http://schemas.microsoft.com/office/drawing/2014/main" id="{08D4EBF6-5AB1-E398-20D5-027E9BCDE0C8}"/>
              </a:ext>
            </a:extLst>
          </p:cNvPr>
          <p:cNvSpPr>
            <a:spLocks noGrp="1"/>
          </p:cNvSpPr>
          <p:nvPr>
            <p:ph type="dt" sz="half" idx="10"/>
          </p:nvPr>
        </p:nvSpPr>
        <p:spPr/>
        <p:txBody>
          <a:bodyPr/>
          <a:lstStyle/>
          <a:p>
            <a:fld id="{07F3980E-D771-496D-B761-CF5908F19939}" type="datetime1">
              <a:t>12/7/2025</a:t>
            </a:fld>
            <a:endParaRPr lang="en-US" dirty="0"/>
          </a:p>
        </p:txBody>
      </p:sp>
      <p:sp>
        <p:nvSpPr>
          <p:cNvPr id="5" name="Footer Placeholder 4">
            <a:extLst>
              <a:ext uri="{FF2B5EF4-FFF2-40B4-BE49-F238E27FC236}">
                <a16:creationId xmlns:a16="http://schemas.microsoft.com/office/drawing/2014/main" id="{D0F90299-3102-6C82-D2F4-35EEFBA76D6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AF2AFA5-A09B-AA1F-4121-E8CC5C8D35B5}"/>
              </a:ext>
            </a:extLst>
          </p:cNvPr>
          <p:cNvSpPr>
            <a:spLocks noGrp="1"/>
          </p:cNvSpPr>
          <p:nvPr>
            <p:ph type="sldNum" sz="quarter" idx="12"/>
          </p:nvPr>
        </p:nvSpPr>
        <p:spPr/>
        <p:txBody>
          <a:bodyPr/>
          <a:lstStyle/>
          <a:p>
            <a:fld id="{196A61CA-0502-4EE4-9724-96EA822543E5}" type="slidenum">
              <a:rPr lang="en-US" dirty="0"/>
              <a:t>13</a:t>
            </a:fld>
            <a:endParaRPr lang="en-US" dirty="0"/>
          </a:p>
        </p:txBody>
      </p:sp>
    </p:spTree>
    <p:extLst>
      <p:ext uri="{BB962C8B-B14F-4D97-AF65-F5344CB8AC3E}">
        <p14:creationId xmlns:p14="http://schemas.microsoft.com/office/powerpoint/2010/main" val="3873457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B8A472B5-E8C4-D79C-8B62-116E0B72FBEF}"/>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491AE1D4-133F-BA87-3F86-9F763A2E47EE}"/>
              </a:ext>
            </a:extLst>
          </p:cNvPr>
          <p:cNvSpPr>
            <a:spLocks noGrp="1"/>
          </p:cNvSpPr>
          <p:nvPr>
            <p:ph type="title"/>
          </p:nvPr>
        </p:nvSpPr>
        <p:spPr>
          <a:xfrm>
            <a:off x="983868" y="455973"/>
            <a:ext cx="10216094" cy="771295"/>
          </a:xfrm>
        </p:spPr>
        <p:txBody>
          <a:bodyPr vert="horz" lIns="91440" tIns="45720" rIns="91440" bIns="45720" rtlCol="0" anchor="ctr">
            <a:noAutofit/>
          </a:bodyPr>
          <a:lstStyle/>
          <a:p>
            <a:pPr algn="ctr"/>
            <a:r>
              <a:rPr lang="en-GB" dirty="0">
                <a:solidFill>
                  <a:schemeClr val="bg1"/>
                </a:solidFill>
                <a:latin typeface="Arial"/>
                <a:cs typeface="Arial"/>
              </a:rPr>
              <a:t>What I will be covering in my 2-minute video</a:t>
            </a:r>
            <a:endParaRPr lang="en-US">
              <a:solidFill>
                <a:schemeClr val="bg1"/>
              </a:solidFill>
              <a:latin typeface="Arial"/>
              <a:cs typeface="Arial"/>
            </a:endParaRPr>
          </a:p>
        </p:txBody>
      </p:sp>
      <p:sp>
        <p:nvSpPr>
          <p:cNvPr id="3" name="Content Placeholder 2">
            <a:extLst>
              <a:ext uri="{FF2B5EF4-FFF2-40B4-BE49-F238E27FC236}">
                <a16:creationId xmlns:a16="http://schemas.microsoft.com/office/drawing/2014/main" id="{860157D5-AE55-02D3-B64F-AFC6094911DA}"/>
              </a:ext>
            </a:extLst>
          </p:cNvPr>
          <p:cNvSpPr>
            <a:spLocks noGrp="1"/>
          </p:cNvSpPr>
          <p:nvPr>
            <p:ph idx="1"/>
          </p:nvPr>
        </p:nvSpPr>
        <p:spPr>
          <a:xfrm>
            <a:off x="1271415" y="1524000"/>
            <a:ext cx="9238434" cy="5204603"/>
          </a:xfrm>
        </p:spPr>
        <p:txBody>
          <a:bodyPr vert="horz" lIns="91440" tIns="45720" rIns="91440" bIns="45720" rtlCol="0" anchor="t">
            <a:normAutofit fontScale="92500"/>
          </a:bodyPr>
          <a:lstStyle/>
          <a:p>
            <a:r>
              <a:rPr lang="en-GB" sz="2000" b="1" dirty="0">
                <a:solidFill>
                  <a:schemeClr val="bg1"/>
                </a:solidFill>
                <a:latin typeface="Arial"/>
                <a:cs typeface="Arial"/>
              </a:rPr>
              <a:t>Business Concept</a:t>
            </a:r>
            <a:endParaRPr lang="en-US" sz="2000">
              <a:solidFill>
                <a:schemeClr val="bg1"/>
              </a:solidFill>
              <a:latin typeface="Arial"/>
              <a:cs typeface="Arial"/>
            </a:endParaRPr>
          </a:p>
          <a:p>
            <a:pPr marL="0" indent="0">
              <a:buNone/>
            </a:pPr>
            <a:r>
              <a:rPr lang="en-GB" sz="2000" dirty="0">
                <a:solidFill>
                  <a:schemeClr val="bg1"/>
                </a:solidFill>
                <a:latin typeface="Arial"/>
                <a:cs typeface="Arial"/>
              </a:rPr>
              <a:t> What Golden Bubbles is and what makes it unique</a:t>
            </a:r>
            <a:endParaRPr lang="en-GB" sz="2000">
              <a:solidFill>
                <a:schemeClr val="bg1"/>
              </a:solidFill>
              <a:latin typeface="Arial"/>
              <a:cs typeface="Arial"/>
            </a:endParaRPr>
          </a:p>
          <a:p>
            <a:r>
              <a:rPr lang="en-GB" sz="2000" b="1" dirty="0">
                <a:solidFill>
                  <a:schemeClr val="bg1"/>
                </a:solidFill>
                <a:latin typeface="Arial"/>
                <a:cs typeface="Arial"/>
              </a:rPr>
              <a:t>Special Feature</a:t>
            </a:r>
            <a:endParaRPr lang="en-GB" sz="2000" b="1">
              <a:solidFill>
                <a:schemeClr val="bg1"/>
              </a:solidFill>
              <a:latin typeface="Arial"/>
              <a:cs typeface="Arial"/>
            </a:endParaRPr>
          </a:p>
          <a:p>
            <a:pPr marL="0" indent="0">
              <a:buNone/>
            </a:pPr>
            <a:r>
              <a:rPr lang="en-GB" sz="2000" dirty="0">
                <a:solidFill>
                  <a:schemeClr val="bg1"/>
                </a:solidFill>
                <a:latin typeface="Arial"/>
                <a:cs typeface="Arial"/>
              </a:rPr>
              <a:t> Explanation of the signature golden tapioca pearls made with melted cane sugar</a:t>
            </a:r>
            <a:endParaRPr lang="en-GB" sz="2000">
              <a:solidFill>
                <a:schemeClr val="bg1"/>
              </a:solidFill>
              <a:latin typeface="Arial"/>
              <a:cs typeface="Arial"/>
            </a:endParaRPr>
          </a:p>
          <a:p>
            <a:r>
              <a:rPr lang="en-GB" sz="2000" b="1" dirty="0">
                <a:solidFill>
                  <a:schemeClr val="bg1"/>
                </a:solidFill>
                <a:latin typeface="Arial"/>
                <a:cs typeface="Arial"/>
              </a:rPr>
              <a:t>Location Highlight</a:t>
            </a:r>
            <a:r>
              <a:rPr lang="en-GB" sz="2000" dirty="0">
                <a:solidFill>
                  <a:schemeClr val="bg1"/>
                </a:solidFill>
                <a:latin typeface="Arial"/>
                <a:cs typeface="Arial"/>
              </a:rPr>
              <a:t> </a:t>
            </a:r>
            <a:endParaRPr lang="en-GB" sz="2000">
              <a:solidFill>
                <a:schemeClr val="bg1"/>
              </a:solidFill>
              <a:latin typeface="Arial"/>
              <a:cs typeface="Arial"/>
            </a:endParaRPr>
          </a:p>
          <a:p>
            <a:pPr marL="0" indent="0">
              <a:buNone/>
            </a:pPr>
            <a:r>
              <a:rPr lang="en-GB" sz="2000" dirty="0">
                <a:solidFill>
                  <a:schemeClr val="bg1"/>
                </a:solidFill>
                <a:latin typeface="Arial"/>
                <a:cs typeface="Arial"/>
              </a:rPr>
              <a:t> Why Piccadilly Gardens, Manchester, is the perfect spot for the business </a:t>
            </a:r>
            <a:endParaRPr lang="en-GB" sz="2000">
              <a:solidFill>
                <a:schemeClr val="bg1"/>
              </a:solidFill>
              <a:latin typeface="Arial"/>
              <a:cs typeface="Arial"/>
            </a:endParaRPr>
          </a:p>
          <a:p>
            <a:r>
              <a:rPr lang="en-GB" sz="2000" b="1" dirty="0">
                <a:solidFill>
                  <a:schemeClr val="bg1"/>
                </a:solidFill>
                <a:latin typeface="Arial"/>
                <a:cs typeface="Arial"/>
              </a:rPr>
              <a:t>Menu variety</a:t>
            </a:r>
            <a:endParaRPr lang="en-GB" sz="2000" b="1">
              <a:solidFill>
                <a:schemeClr val="bg1"/>
              </a:solidFill>
              <a:latin typeface="Arial"/>
              <a:cs typeface="Arial"/>
            </a:endParaRPr>
          </a:p>
          <a:p>
            <a:pPr marL="0" indent="0">
              <a:buNone/>
            </a:pPr>
            <a:r>
              <a:rPr lang="en-GB" sz="2000" dirty="0">
                <a:solidFill>
                  <a:schemeClr val="bg1"/>
                </a:solidFill>
                <a:latin typeface="Arial"/>
                <a:cs typeface="Arial"/>
              </a:rPr>
              <a:t>Overview of different drink flavours</a:t>
            </a:r>
          </a:p>
          <a:p>
            <a:r>
              <a:rPr lang="en-GB" sz="2000" b="1" dirty="0">
                <a:solidFill>
                  <a:schemeClr val="bg1"/>
                </a:solidFill>
                <a:latin typeface="Arial"/>
                <a:ea typeface="+mn-lt"/>
                <a:cs typeface="+mn-lt"/>
              </a:rPr>
              <a:t>Customisation Options</a:t>
            </a:r>
            <a:endParaRPr lang="en-GB" dirty="0">
              <a:solidFill>
                <a:schemeClr val="bg1"/>
              </a:solidFill>
              <a:latin typeface="Arial"/>
              <a:ea typeface="+mn-lt"/>
              <a:cs typeface="Arial"/>
            </a:endParaRPr>
          </a:p>
          <a:p>
            <a:pPr marL="0" indent="0">
              <a:buNone/>
            </a:pPr>
            <a:r>
              <a:rPr lang="en-GB" sz="2000" dirty="0">
                <a:solidFill>
                  <a:schemeClr val="bg1"/>
                </a:solidFill>
                <a:latin typeface="Arial"/>
                <a:ea typeface="+mn-lt"/>
                <a:cs typeface="+mn-lt"/>
              </a:rPr>
              <a:t> Toppings including custard, jelly, and pudding</a:t>
            </a:r>
            <a:endParaRPr lang="en-GB" dirty="0">
              <a:solidFill>
                <a:schemeClr val="bg1"/>
              </a:solidFill>
              <a:latin typeface="Arial"/>
              <a:cs typeface="Arial"/>
            </a:endParaRPr>
          </a:p>
          <a:p>
            <a:pPr marL="0" indent="0">
              <a:buNone/>
            </a:pPr>
            <a:endParaRPr lang="en-GB" sz="2000" dirty="0">
              <a:solidFill>
                <a:srgbClr val="000000"/>
              </a:solidFill>
              <a:latin typeface="Arial"/>
              <a:cs typeface="Arial"/>
            </a:endParaRPr>
          </a:p>
          <a:p>
            <a:endParaRPr lang="en-GB" dirty="0"/>
          </a:p>
        </p:txBody>
      </p:sp>
      <p:sp>
        <p:nvSpPr>
          <p:cNvPr id="4" name="Date Placeholder 3">
            <a:extLst>
              <a:ext uri="{FF2B5EF4-FFF2-40B4-BE49-F238E27FC236}">
                <a16:creationId xmlns:a16="http://schemas.microsoft.com/office/drawing/2014/main" id="{E57CADA6-D48E-7F8F-DD32-81973BF7B1CB}"/>
              </a:ext>
            </a:extLst>
          </p:cNvPr>
          <p:cNvSpPr>
            <a:spLocks noGrp="1"/>
          </p:cNvSpPr>
          <p:nvPr>
            <p:ph type="dt" sz="half" idx="10"/>
          </p:nvPr>
        </p:nvSpPr>
        <p:spPr/>
        <p:txBody>
          <a:bodyPr/>
          <a:lstStyle/>
          <a:p>
            <a:fld id="{6A029B68-BCB4-4E91-91E1-31B8E3865134}" type="datetime1">
              <a:t>12/7/2025</a:t>
            </a:fld>
            <a:endParaRPr lang="en-US" dirty="0"/>
          </a:p>
        </p:txBody>
      </p:sp>
      <p:sp>
        <p:nvSpPr>
          <p:cNvPr id="5" name="Footer Placeholder 4">
            <a:extLst>
              <a:ext uri="{FF2B5EF4-FFF2-40B4-BE49-F238E27FC236}">
                <a16:creationId xmlns:a16="http://schemas.microsoft.com/office/drawing/2014/main" id="{9EE95E86-1689-EFDE-123F-CAC193A3615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C4D4906-6900-BBB0-BB87-F705E7ED6AF1}"/>
              </a:ext>
            </a:extLst>
          </p:cNvPr>
          <p:cNvSpPr>
            <a:spLocks noGrp="1"/>
          </p:cNvSpPr>
          <p:nvPr>
            <p:ph type="sldNum" sz="quarter" idx="12"/>
          </p:nvPr>
        </p:nvSpPr>
        <p:spPr/>
        <p:txBody>
          <a:bodyPr/>
          <a:lstStyle/>
          <a:p>
            <a:fld id="{196A61CA-0502-4EE4-9724-96EA822543E5}" type="slidenum">
              <a:rPr lang="en-US" dirty="0"/>
              <a:t>14</a:t>
            </a:fld>
            <a:endParaRPr lang="en-US" dirty="0"/>
          </a:p>
        </p:txBody>
      </p:sp>
    </p:spTree>
    <p:extLst>
      <p:ext uri="{BB962C8B-B14F-4D97-AF65-F5344CB8AC3E}">
        <p14:creationId xmlns:p14="http://schemas.microsoft.com/office/powerpoint/2010/main" val="3498543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47F4599B-58C2-419B-3D5F-D6686BF60ADA}"/>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805B252B-C8EB-5A83-F7A2-DE5E961B4D46}"/>
              </a:ext>
            </a:extLst>
          </p:cNvPr>
          <p:cNvSpPr>
            <a:spLocks noGrp="1"/>
          </p:cNvSpPr>
          <p:nvPr>
            <p:ph type="title"/>
          </p:nvPr>
        </p:nvSpPr>
        <p:spPr>
          <a:xfrm>
            <a:off x="1429566" y="39030"/>
            <a:ext cx="9238434" cy="857559"/>
          </a:xfrm>
        </p:spPr>
        <p:txBody>
          <a:bodyPr/>
          <a:lstStyle/>
          <a:p>
            <a:r>
              <a:rPr lang="en-GB" dirty="0">
                <a:solidFill>
                  <a:schemeClr val="bg1"/>
                </a:solidFill>
                <a:latin typeface="Arial"/>
                <a:cs typeface="Arial"/>
              </a:rPr>
              <a:t>Skills learnt and reflection</a:t>
            </a:r>
          </a:p>
        </p:txBody>
      </p:sp>
      <p:sp>
        <p:nvSpPr>
          <p:cNvPr id="3" name="Content Placeholder 2">
            <a:extLst>
              <a:ext uri="{FF2B5EF4-FFF2-40B4-BE49-F238E27FC236}">
                <a16:creationId xmlns:a16="http://schemas.microsoft.com/office/drawing/2014/main" id="{3B33C703-9DDC-8F28-9CE2-61DFBDD4C9B8}"/>
              </a:ext>
            </a:extLst>
          </p:cNvPr>
          <p:cNvSpPr>
            <a:spLocks noGrp="1"/>
          </p:cNvSpPr>
          <p:nvPr>
            <p:ph idx="1"/>
          </p:nvPr>
        </p:nvSpPr>
        <p:spPr/>
        <p:txBody>
          <a:bodyPr vert="horz" lIns="91440" tIns="45720" rIns="91440" bIns="45720" rtlCol="0" anchor="t">
            <a:normAutofit/>
          </a:bodyPr>
          <a:lstStyle/>
          <a:p>
            <a:r>
              <a:rPr lang="en-GB" sz="2200" dirty="0">
                <a:solidFill>
                  <a:schemeClr val="bg1"/>
                </a:solidFill>
                <a:latin typeface="Arial"/>
                <a:ea typeface="+mn-lt"/>
                <a:cs typeface="+mn-lt"/>
              </a:rPr>
              <a:t>Throughout the process of developing my business idea, Golden Bubbles, I’ve gained a range of valuable skills, especially through working with Excel and planning out the practical aspects of the company. Using Excel helped me understand how to organise financial data, forecast costs, and compare pricing strategies, which made the business feel much more realistic and manageable.</a:t>
            </a:r>
          </a:p>
        </p:txBody>
      </p:sp>
      <p:sp>
        <p:nvSpPr>
          <p:cNvPr id="4" name="Date Placeholder 3">
            <a:extLst>
              <a:ext uri="{FF2B5EF4-FFF2-40B4-BE49-F238E27FC236}">
                <a16:creationId xmlns:a16="http://schemas.microsoft.com/office/drawing/2014/main" id="{E26AAD4B-17AD-07E2-9163-E3375997B8B5}"/>
              </a:ext>
            </a:extLst>
          </p:cNvPr>
          <p:cNvSpPr>
            <a:spLocks noGrp="1"/>
          </p:cNvSpPr>
          <p:nvPr>
            <p:ph type="dt" sz="half" idx="10"/>
          </p:nvPr>
        </p:nvSpPr>
        <p:spPr/>
        <p:txBody>
          <a:bodyPr/>
          <a:lstStyle/>
          <a:p>
            <a:fld id="{F25401C6-3D1F-4EF1-8B3C-A7418D7730D1}" type="datetime1">
              <a:t>12/7/2025</a:t>
            </a:fld>
            <a:endParaRPr lang="en-US" dirty="0"/>
          </a:p>
        </p:txBody>
      </p:sp>
      <p:sp>
        <p:nvSpPr>
          <p:cNvPr id="5" name="Footer Placeholder 4">
            <a:extLst>
              <a:ext uri="{FF2B5EF4-FFF2-40B4-BE49-F238E27FC236}">
                <a16:creationId xmlns:a16="http://schemas.microsoft.com/office/drawing/2014/main" id="{81591DFB-A894-1E21-C7FB-F773EA8CA1E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E99BE0A-5C5C-936D-7F03-DA2421A26DFB}"/>
              </a:ext>
            </a:extLst>
          </p:cNvPr>
          <p:cNvSpPr>
            <a:spLocks noGrp="1"/>
          </p:cNvSpPr>
          <p:nvPr>
            <p:ph type="sldNum" sz="quarter" idx="12"/>
          </p:nvPr>
        </p:nvSpPr>
        <p:spPr/>
        <p:txBody>
          <a:bodyPr/>
          <a:lstStyle/>
          <a:p>
            <a:fld id="{196A61CA-0502-4EE4-9724-96EA822543E5}" type="slidenum">
              <a:rPr lang="en-US" dirty="0"/>
              <a:t>15</a:t>
            </a:fld>
            <a:endParaRPr lang="en-US" dirty="0"/>
          </a:p>
        </p:txBody>
      </p:sp>
    </p:spTree>
    <p:extLst>
      <p:ext uri="{BB962C8B-B14F-4D97-AF65-F5344CB8AC3E}">
        <p14:creationId xmlns:p14="http://schemas.microsoft.com/office/powerpoint/2010/main" val="1456909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64A98-EADE-0F6F-6E1C-341558D9E607}"/>
              </a:ext>
            </a:extLst>
          </p:cNvPr>
          <p:cNvSpPr>
            <a:spLocks noGrp="1"/>
          </p:cNvSpPr>
          <p:nvPr>
            <p:ph type="title"/>
          </p:nvPr>
        </p:nvSpPr>
        <p:spPr>
          <a:xfrm>
            <a:off x="207491" y="686011"/>
            <a:ext cx="9238434" cy="857559"/>
          </a:xfrm>
        </p:spPr>
        <p:txBody>
          <a:bodyPr/>
          <a:lstStyle/>
          <a:p>
            <a:r>
              <a:rPr lang="en-GB"/>
              <a:t>MY 2-minute video</a:t>
            </a:r>
          </a:p>
        </p:txBody>
      </p:sp>
      <p:sp>
        <p:nvSpPr>
          <p:cNvPr id="4" name="Date Placeholder 3">
            <a:extLst>
              <a:ext uri="{FF2B5EF4-FFF2-40B4-BE49-F238E27FC236}">
                <a16:creationId xmlns:a16="http://schemas.microsoft.com/office/drawing/2014/main" id="{BE3D4919-921E-5081-2670-1CD57479D64C}"/>
              </a:ext>
            </a:extLst>
          </p:cNvPr>
          <p:cNvSpPr>
            <a:spLocks noGrp="1"/>
          </p:cNvSpPr>
          <p:nvPr>
            <p:ph type="dt" sz="half" idx="10"/>
          </p:nvPr>
        </p:nvSpPr>
        <p:spPr/>
        <p:txBody>
          <a:bodyPr/>
          <a:lstStyle/>
          <a:p>
            <a:fld id="{9C4B75CA-19AA-47CF-8CC8-CFDA31548FA6}" type="datetime1">
              <a:t>12/7/2025</a:t>
            </a:fld>
            <a:endParaRPr lang="en-US"/>
          </a:p>
        </p:txBody>
      </p:sp>
      <p:sp>
        <p:nvSpPr>
          <p:cNvPr id="5" name="Footer Placeholder 4">
            <a:extLst>
              <a:ext uri="{FF2B5EF4-FFF2-40B4-BE49-F238E27FC236}">
                <a16:creationId xmlns:a16="http://schemas.microsoft.com/office/drawing/2014/main" id="{D8C61498-AB06-1A63-D79C-6A0F7B0AC3B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5DC2C77-E422-6B28-7158-728E8DEED260}"/>
              </a:ext>
            </a:extLst>
          </p:cNvPr>
          <p:cNvSpPr>
            <a:spLocks noGrp="1"/>
          </p:cNvSpPr>
          <p:nvPr>
            <p:ph type="sldNum" sz="quarter" idx="12"/>
          </p:nvPr>
        </p:nvSpPr>
        <p:spPr/>
        <p:txBody>
          <a:bodyPr/>
          <a:lstStyle/>
          <a:p>
            <a:fld id="{196A61CA-0502-4EE4-9724-96EA822543E5}" type="slidenum">
              <a:rPr lang="en-US" dirty="0"/>
              <a:t>16</a:t>
            </a:fld>
            <a:endParaRPr lang="en-US"/>
          </a:p>
        </p:txBody>
      </p:sp>
      <p:sp>
        <p:nvSpPr>
          <p:cNvPr id="7" name="TextBox 6">
            <a:extLst>
              <a:ext uri="{FF2B5EF4-FFF2-40B4-BE49-F238E27FC236}">
                <a16:creationId xmlns:a16="http://schemas.microsoft.com/office/drawing/2014/main" id="{2511FD8D-B4E8-8338-197B-5B9A1B5AF58C}"/>
              </a:ext>
            </a:extLst>
          </p:cNvPr>
          <p:cNvSpPr txBox="1"/>
          <p:nvPr/>
        </p:nvSpPr>
        <p:spPr>
          <a:xfrm>
            <a:off x="3054048" y="3108859"/>
            <a:ext cx="6108094" cy="646331"/>
          </a:xfrm>
          <a:prstGeom prst="rect">
            <a:avLst/>
          </a:prstGeom>
          <a:noFill/>
        </p:spPr>
        <p:txBody>
          <a:bodyPr wrap="square" lIns="91440" tIns="45720" rIns="91440" bIns="45720" anchor="t">
            <a:spAutoFit/>
          </a:bodyPr>
          <a:lstStyle/>
          <a:p>
            <a:r>
              <a:rPr lang="en-US" dirty="0">
                <a:hlinkClick r:id="rId2"/>
              </a:rPr>
              <a:t>https://youtube.com/shorts/7FAJC6N2Zb0?si=AzjsxKRigk6bF2th</a:t>
            </a:r>
            <a:r>
              <a:rPr lang="en-US" dirty="0"/>
              <a:t> </a:t>
            </a:r>
            <a:endParaRPr lang="en-US"/>
          </a:p>
        </p:txBody>
      </p:sp>
    </p:spTree>
    <p:extLst>
      <p:ext uri="{BB962C8B-B14F-4D97-AF65-F5344CB8AC3E}">
        <p14:creationId xmlns:p14="http://schemas.microsoft.com/office/powerpoint/2010/main" val="546588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a wallpaper&#10;&#10;AI-generated content may be incorrect.">
            <a:extLst>
              <a:ext uri="{FF2B5EF4-FFF2-40B4-BE49-F238E27FC236}">
                <a16:creationId xmlns:a16="http://schemas.microsoft.com/office/drawing/2014/main" id="{0BA9DB65-AABD-31AD-B3A0-60708EF18730}"/>
              </a:ext>
            </a:extLst>
          </p:cNvPr>
          <p:cNvPicPr>
            <a:picLocks noChangeAspect="1"/>
          </p:cNvPicPr>
          <p:nvPr/>
        </p:nvPicPr>
        <p:blipFill>
          <a:blip r:embed="rId2"/>
          <a:srcRect/>
          <a:stretch>
            <a:fill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A1FF8065-5854-C039-938E-E5E4D25481A9}"/>
              </a:ext>
            </a:extLst>
          </p:cNvPr>
          <p:cNvSpPr>
            <a:spLocks noGrp="1"/>
          </p:cNvSpPr>
          <p:nvPr>
            <p:ph type="title"/>
          </p:nvPr>
        </p:nvSpPr>
        <p:spPr>
          <a:xfrm>
            <a:off x="1429566" y="-4102"/>
            <a:ext cx="9238434" cy="857559"/>
          </a:xfrm>
        </p:spPr>
        <p:txBody>
          <a:bodyPr/>
          <a:lstStyle/>
          <a:p>
            <a:r>
              <a:rPr lang="en-GB" dirty="0">
                <a:solidFill>
                  <a:schemeClr val="bg1"/>
                </a:solidFill>
                <a:latin typeface="Arial"/>
                <a:cs typeface="Arial"/>
              </a:rPr>
              <a:t>Reference list</a:t>
            </a:r>
          </a:p>
        </p:txBody>
      </p:sp>
      <p:sp>
        <p:nvSpPr>
          <p:cNvPr id="3" name="Content Placeholder 2">
            <a:extLst>
              <a:ext uri="{FF2B5EF4-FFF2-40B4-BE49-F238E27FC236}">
                <a16:creationId xmlns:a16="http://schemas.microsoft.com/office/drawing/2014/main" id="{12966D8F-2A25-C421-6BFA-D817EE6064F3}"/>
              </a:ext>
            </a:extLst>
          </p:cNvPr>
          <p:cNvSpPr>
            <a:spLocks noGrp="1"/>
          </p:cNvSpPr>
          <p:nvPr>
            <p:ph idx="1"/>
          </p:nvPr>
        </p:nvSpPr>
        <p:spPr>
          <a:xfrm>
            <a:off x="1429566" y="1006415"/>
            <a:ext cx="9238434" cy="5851584"/>
          </a:xfrm>
        </p:spPr>
        <p:txBody>
          <a:bodyPr vert="horz" lIns="91440" tIns="45720" rIns="91440" bIns="45720" rtlCol="0" anchor="t">
            <a:normAutofit lnSpcReduction="10000"/>
          </a:bodyPr>
          <a:lstStyle/>
          <a:p>
            <a:pPr marL="342900" indent="-342900">
              <a:buAutoNum type="arabicPeriod"/>
            </a:pPr>
            <a:r>
              <a:rPr lang="en-GB" sz="1500" dirty="0">
                <a:solidFill>
                  <a:schemeClr val="bg1"/>
                </a:solidFill>
                <a:latin typeface="Arial"/>
                <a:cs typeface="Arial"/>
              </a:rPr>
              <a:t>Advanced</a:t>
            </a:r>
            <a:r>
              <a:rPr lang="en-GB" sz="1500" dirty="0">
                <a:solidFill>
                  <a:schemeClr val="bg1"/>
                </a:solidFill>
                <a:latin typeface="Arial"/>
                <a:ea typeface="+mn-lt"/>
                <a:cs typeface="+mn-lt"/>
              </a:rPr>
              <a:t> Excel. Uses of MS Excel.  </a:t>
            </a:r>
            <a:r>
              <a:rPr lang="en-GB" sz="1500" dirty="0">
                <a:solidFill>
                  <a:schemeClr val="bg1"/>
                </a:solidFill>
                <a:latin typeface="Arial"/>
                <a:ea typeface="+mn-lt"/>
                <a:cs typeface="+mn-lt"/>
                <a:hlinkClick r:id="rId3">
                  <a:extLst>
                    <a:ext uri="{A12FA001-AC4F-418D-AE19-62706E023703}">
                      <ahyp:hlinkClr xmlns:ahyp="http://schemas.microsoft.com/office/drawing/2018/hyperlinkcolor" val="tx"/>
                    </a:ext>
                  </a:extLst>
                </a:hlinkClick>
              </a:rPr>
              <a:t>https://www.advancedexcel.net/blog/uses-of-ms-excel/</a:t>
            </a:r>
            <a:r>
              <a:rPr lang="en-GB" sz="1500" dirty="0">
                <a:solidFill>
                  <a:schemeClr val="bg1"/>
                </a:solidFill>
                <a:latin typeface="Arial"/>
                <a:ea typeface="+mn-lt"/>
                <a:cs typeface="+mn-lt"/>
              </a:rPr>
              <a:t> </a:t>
            </a:r>
            <a:r>
              <a:rPr lang="en-US" sz="1500" dirty="0">
                <a:solidFill>
                  <a:schemeClr val="bg1"/>
                </a:solidFill>
                <a:latin typeface="Arial"/>
                <a:ea typeface="+mn-lt"/>
                <a:cs typeface="+mn-lt"/>
              </a:rPr>
              <a:t> </a:t>
            </a:r>
          </a:p>
          <a:p>
            <a:pPr marL="342900" indent="-342900">
              <a:buAutoNum type="arabicPeriod"/>
            </a:pPr>
            <a:r>
              <a:rPr lang="en-US" sz="1500" err="1">
                <a:solidFill>
                  <a:schemeClr val="bg1"/>
                </a:solidFill>
                <a:latin typeface="Arial"/>
                <a:ea typeface="+mn-lt"/>
                <a:cs typeface="+mn-lt"/>
              </a:rPr>
              <a:t>StatAnalytica</a:t>
            </a:r>
            <a:r>
              <a:rPr lang="en-US" sz="1500" dirty="0">
                <a:solidFill>
                  <a:schemeClr val="bg1"/>
                </a:solidFill>
                <a:latin typeface="Arial"/>
                <a:ea typeface="+mn-lt"/>
                <a:cs typeface="+mn-lt"/>
              </a:rPr>
              <a:t>. Top Uses of Microsoft Excel.  </a:t>
            </a:r>
            <a:r>
              <a:rPr lang="en-US" sz="1500" dirty="0">
                <a:solidFill>
                  <a:schemeClr val="bg1"/>
                </a:solidFill>
                <a:latin typeface="Arial"/>
                <a:ea typeface="+mn-lt"/>
                <a:cs typeface="+mn-lt"/>
                <a:hlinkClick r:id="rId4">
                  <a:extLst>
                    <a:ext uri="{A12FA001-AC4F-418D-AE19-62706E023703}">
                      <ahyp:hlinkClr xmlns:ahyp="http://schemas.microsoft.com/office/drawing/2018/hyperlinkcolor" val="tx"/>
                    </a:ext>
                  </a:extLst>
                </a:hlinkClick>
              </a:rPr>
              <a:t>https://statanalytica.com/blog/uses-of-excel/</a:t>
            </a:r>
            <a:r>
              <a:rPr lang="en-US" sz="1500" dirty="0">
                <a:solidFill>
                  <a:schemeClr val="bg1"/>
                </a:solidFill>
                <a:latin typeface="Arial"/>
                <a:ea typeface="+mn-lt"/>
                <a:cs typeface="+mn-lt"/>
              </a:rPr>
              <a:t> </a:t>
            </a:r>
          </a:p>
          <a:p>
            <a:pPr marL="342900" indent="-342900">
              <a:buAutoNum type="arabicPeriod"/>
            </a:pPr>
            <a:r>
              <a:rPr lang="en-US" sz="1500" err="1">
                <a:solidFill>
                  <a:schemeClr val="bg1"/>
                </a:solidFill>
                <a:latin typeface="Arial"/>
                <a:ea typeface="+mn-lt"/>
                <a:cs typeface="+mn-lt"/>
              </a:rPr>
              <a:t>GeeksforGeeks</a:t>
            </a:r>
            <a:r>
              <a:rPr lang="en-US" sz="1500" dirty="0">
                <a:solidFill>
                  <a:schemeClr val="bg1"/>
                </a:solidFill>
                <a:latin typeface="Arial"/>
                <a:ea typeface="+mn-lt"/>
                <a:cs typeface="+mn-lt"/>
              </a:rPr>
              <a:t>. Why Microsoft Excel is Essential for Professionals. </a:t>
            </a:r>
            <a:r>
              <a:rPr lang="en-US" sz="1500" dirty="0">
                <a:solidFill>
                  <a:schemeClr val="bg1"/>
                </a:solidFill>
                <a:latin typeface="Arial"/>
                <a:ea typeface="+mn-lt"/>
                <a:cs typeface="+mn-lt"/>
                <a:hlinkClick r:id="rId5">
                  <a:extLst>
                    <a:ext uri="{A12FA001-AC4F-418D-AE19-62706E023703}">
                      <ahyp:hlinkClr xmlns:ahyp="http://schemas.microsoft.com/office/drawing/2018/hyperlinkcolor" val="tx"/>
                    </a:ext>
                  </a:extLst>
                </a:hlinkClick>
              </a:rPr>
              <a:t>https://www.geeksforgeeks.org/excel/why-microsoft-excel-is-essential-for-professionals/</a:t>
            </a:r>
            <a:r>
              <a:rPr lang="en-US" sz="1500" dirty="0">
                <a:solidFill>
                  <a:schemeClr val="bg1"/>
                </a:solidFill>
                <a:latin typeface="Arial"/>
                <a:ea typeface="+mn-lt"/>
                <a:cs typeface="+mn-lt"/>
              </a:rPr>
              <a:t> </a:t>
            </a:r>
          </a:p>
          <a:p>
            <a:pPr marL="342900" indent="-342900">
              <a:buAutoNum type="arabicPeriod"/>
            </a:pPr>
            <a:r>
              <a:rPr lang="en-US" sz="1500" dirty="0">
                <a:solidFill>
                  <a:schemeClr val="bg1"/>
                </a:solidFill>
                <a:latin typeface="Arial"/>
                <a:ea typeface="+mn-lt"/>
                <a:cs typeface="+mn-lt"/>
              </a:rPr>
              <a:t>Britannica. Bubble tea | Definition, Origins, Types, Ingredients, &amp; Health Benefits.  </a:t>
            </a:r>
            <a:r>
              <a:rPr lang="en-US" sz="1500" dirty="0">
                <a:solidFill>
                  <a:schemeClr val="bg1"/>
                </a:solidFill>
                <a:latin typeface="Arial"/>
                <a:ea typeface="+mn-lt"/>
                <a:cs typeface="+mn-lt"/>
                <a:hlinkClick r:id="rId6">
                  <a:extLst>
                    <a:ext uri="{A12FA001-AC4F-418D-AE19-62706E023703}">
                      <ahyp:hlinkClr xmlns:ahyp="http://schemas.microsoft.com/office/drawing/2018/hyperlinkcolor" val="tx"/>
                    </a:ext>
                  </a:extLst>
                </a:hlinkClick>
              </a:rPr>
              <a:t>https://www.britannica.com/topic/bubble-tea</a:t>
            </a:r>
            <a:r>
              <a:rPr lang="en-US" sz="1500" dirty="0">
                <a:solidFill>
                  <a:schemeClr val="bg1"/>
                </a:solidFill>
                <a:latin typeface="Arial"/>
                <a:ea typeface="+mn-lt"/>
                <a:cs typeface="+mn-lt"/>
              </a:rPr>
              <a:t> </a:t>
            </a:r>
          </a:p>
          <a:p>
            <a:pPr marL="342900" indent="-342900">
              <a:buAutoNum type="arabicPeriod"/>
            </a:pPr>
            <a:r>
              <a:rPr lang="en-US" sz="1500" err="1">
                <a:solidFill>
                  <a:schemeClr val="bg1"/>
                </a:solidFill>
                <a:latin typeface="Arial"/>
                <a:ea typeface="+mn-lt"/>
                <a:cs typeface="+mn-lt"/>
              </a:rPr>
              <a:t>Twinings</a:t>
            </a:r>
            <a:r>
              <a:rPr lang="en-US" sz="1500" dirty="0">
                <a:solidFill>
                  <a:schemeClr val="bg1"/>
                </a:solidFill>
                <a:latin typeface="Arial"/>
                <a:ea typeface="+mn-lt"/>
                <a:cs typeface="+mn-lt"/>
              </a:rPr>
              <a:t>. What Is Bubble Tea?  </a:t>
            </a:r>
            <a:r>
              <a:rPr lang="en-US" sz="1500" dirty="0">
                <a:solidFill>
                  <a:schemeClr val="bg1"/>
                </a:solidFill>
                <a:latin typeface="Arial"/>
                <a:ea typeface="+mn-lt"/>
                <a:cs typeface="+mn-lt"/>
                <a:hlinkClick r:id="rId7">
                  <a:extLst>
                    <a:ext uri="{A12FA001-AC4F-418D-AE19-62706E023703}">
                      <ahyp:hlinkClr xmlns:ahyp="http://schemas.microsoft.com/office/drawing/2018/hyperlinkcolor" val="tx"/>
                    </a:ext>
                  </a:extLst>
                </a:hlinkClick>
              </a:rPr>
              <a:t>https://twinings.co.uk/blogs/news/what-is-bubble-tea</a:t>
            </a:r>
            <a:r>
              <a:rPr lang="en-US" sz="1500" dirty="0">
                <a:solidFill>
                  <a:schemeClr val="bg1"/>
                </a:solidFill>
                <a:latin typeface="Arial"/>
                <a:ea typeface="+mn-lt"/>
                <a:cs typeface="+mn-lt"/>
              </a:rPr>
              <a:t> </a:t>
            </a:r>
          </a:p>
          <a:p>
            <a:pPr marL="342900" indent="-342900">
              <a:buAutoNum type="arabicPeriod"/>
            </a:pPr>
            <a:r>
              <a:rPr lang="en-US" sz="1500" dirty="0">
                <a:solidFill>
                  <a:schemeClr val="bg1"/>
                </a:solidFill>
                <a:latin typeface="Arial"/>
                <a:ea typeface="+mn-lt"/>
                <a:cs typeface="+mn-lt"/>
              </a:rPr>
              <a:t>Bubble Express. What is Bubble Tea?  </a:t>
            </a:r>
            <a:r>
              <a:rPr lang="en-US" sz="1500" dirty="0">
                <a:solidFill>
                  <a:schemeClr val="bg1"/>
                </a:solidFill>
                <a:latin typeface="Arial"/>
                <a:ea typeface="+mn-lt"/>
                <a:cs typeface="+mn-lt"/>
                <a:hlinkClick r:id="rId8">
                  <a:extLst>
                    <a:ext uri="{A12FA001-AC4F-418D-AE19-62706E023703}">
                      <ahyp:hlinkClr xmlns:ahyp="http://schemas.microsoft.com/office/drawing/2018/hyperlinkcolor" val="tx"/>
                    </a:ext>
                  </a:extLst>
                </a:hlinkClick>
              </a:rPr>
              <a:t>https://www.bubbleexpress.co.uk/pages/1-what-is-bubble-tea</a:t>
            </a:r>
            <a:endParaRPr lang="en-US" sz="1500">
              <a:solidFill>
                <a:schemeClr val="bg1"/>
              </a:solidFill>
              <a:latin typeface="Arial"/>
              <a:cs typeface="Arial"/>
              <a:hlinkClick r:id="">
                <a:extLst>
                  <a:ext uri="{A12FA001-AC4F-418D-AE19-62706E023703}">
                    <ahyp:hlinkClr xmlns:ahyp="http://schemas.microsoft.com/office/drawing/2018/hyperlinkcolor" val="tx"/>
                  </a:ext>
                </a:extLst>
              </a:hlinkClick>
            </a:endParaRPr>
          </a:p>
          <a:p>
            <a:pPr marL="342900" indent="-342900">
              <a:buAutoNum type="arabicPeriod"/>
            </a:pPr>
            <a:r>
              <a:rPr lang="en-US" sz="1500" dirty="0">
                <a:solidFill>
                  <a:schemeClr val="bg1"/>
                </a:solidFill>
                <a:latin typeface="Arial"/>
                <a:ea typeface="+mn-lt"/>
                <a:cs typeface="+mn-lt"/>
              </a:rPr>
              <a:t>National Geographic </a:t>
            </a:r>
            <a:r>
              <a:rPr lang="en-US" sz="1500" err="1">
                <a:solidFill>
                  <a:schemeClr val="bg1"/>
                </a:solidFill>
                <a:latin typeface="Arial"/>
                <a:ea typeface="+mn-lt"/>
                <a:cs typeface="+mn-lt"/>
              </a:rPr>
              <a:t>Traveller</a:t>
            </a:r>
            <a:r>
              <a:rPr lang="en-US" sz="1500" dirty="0">
                <a:solidFill>
                  <a:schemeClr val="bg1"/>
                </a:solidFill>
                <a:latin typeface="Arial"/>
                <a:ea typeface="+mn-lt"/>
                <a:cs typeface="+mn-lt"/>
              </a:rPr>
              <a:t> (UK). (2024) Origins and cultural impact of boba tea, Taiwan’s iconic drink. </a:t>
            </a:r>
            <a:r>
              <a:rPr lang="en-US" sz="1500" dirty="0">
                <a:solidFill>
                  <a:schemeClr val="bg1"/>
                </a:solidFill>
                <a:latin typeface="Arial"/>
                <a:ea typeface="+mn-lt"/>
                <a:cs typeface="+mn-lt"/>
                <a:hlinkClick r:id="rId9">
                  <a:extLst>
                    <a:ext uri="{A12FA001-AC4F-418D-AE19-62706E023703}">
                      <ahyp:hlinkClr xmlns:ahyp="http://schemas.microsoft.com/office/drawing/2018/hyperlinkcolor" val="tx"/>
                    </a:ext>
                  </a:extLst>
                </a:hlinkClick>
              </a:rPr>
              <a:t>https://www.nationalgeographic.com/travel/article/what-is-boba-bubble-tea-taiwan</a:t>
            </a:r>
            <a:r>
              <a:rPr lang="en-US" sz="1500" dirty="0">
                <a:solidFill>
                  <a:schemeClr val="bg1"/>
                </a:solidFill>
                <a:latin typeface="Arial"/>
                <a:ea typeface="+mn-lt"/>
                <a:cs typeface="+mn-lt"/>
              </a:rPr>
              <a:t> </a:t>
            </a:r>
            <a:endParaRPr lang="en-US" sz="1500">
              <a:solidFill>
                <a:schemeClr val="bg1"/>
              </a:solidFill>
              <a:latin typeface="Arial"/>
              <a:cs typeface="Arial"/>
              <a:hlinkClick r:id="">
                <a:extLst>
                  <a:ext uri="{A12FA001-AC4F-418D-AE19-62706E023703}">
                    <ahyp:hlinkClr xmlns:ahyp="http://schemas.microsoft.com/office/drawing/2018/hyperlinkcolor" val="tx"/>
                  </a:ext>
                </a:extLst>
              </a:hlinkClick>
            </a:endParaRPr>
          </a:p>
          <a:p>
            <a:pPr marL="342900" indent="-342900">
              <a:buAutoNum type="arabicPeriod"/>
            </a:pPr>
            <a:r>
              <a:rPr lang="en-US" sz="1500" dirty="0">
                <a:solidFill>
                  <a:schemeClr val="bg1"/>
                </a:solidFill>
                <a:latin typeface="Arial"/>
                <a:ea typeface="+mn-lt"/>
                <a:cs typeface="+mn-lt"/>
              </a:rPr>
              <a:t>Sous Chef UK. Everything you need to know about bubble tea. </a:t>
            </a:r>
            <a:r>
              <a:rPr lang="en-US" sz="1500" dirty="0">
                <a:solidFill>
                  <a:schemeClr val="bg1"/>
                </a:solidFill>
                <a:latin typeface="Arial"/>
                <a:ea typeface="+mn-lt"/>
                <a:cs typeface="+mn-lt"/>
                <a:hlinkClick r:id="rId10">
                  <a:extLst>
                    <a:ext uri="{A12FA001-AC4F-418D-AE19-62706E023703}">
                      <ahyp:hlinkClr xmlns:ahyp="http://schemas.microsoft.com/office/drawing/2018/hyperlinkcolor" val="tx"/>
                    </a:ext>
                  </a:extLst>
                </a:hlinkClick>
              </a:rPr>
              <a:t>https://www.souschef.co.uk/blogs/the-bureau-of-taste/everything-you-need-to-know-about-bubble-tea</a:t>
            </a:r>
            <a:endParaRPr lang="en-US" sz="1500">
              <a:solidFill>
                <a:schemeClr val="bg1"/>
              </a:solidFill>
              <a:latin typeface="Arial"/>
              <a:cs typeface="Arial"/>
              <a:hlinkClick r:id="">
                <a:extLst>
                  <a:ext uri="{A12FA001-AC4F-418D-AE19-62706E023703}">
                    <ahyp:hlinkClr xmlns:ahyp="http://schemas.microsoft.com/office/drawing/2018/hyperlinkcolor" val="tx"/>
                  </a:ext>
                </a:extLst>
              </a:hlinkClick>
            </a:endParaRPr>
          </a:p>
          <a:p>
            <a:pPr marL="342900" indent="-342900">
              <a:buAutoNum type="arabicPeriod"/>
            </a:pPr>
            <a:r>
              <a:rPr lang="en-US" sz="1500" dirty="0">
                <a:solidFill>
                  <a:schemeClr val="bg1"/>
                </a:solidFill>
                <a:latin typeface="Arial"/>
                <a:ea typeface="+mn-lt"/>
                <a:cs typeface="+mn-lt"/>
              </a:rPr>
              <a:t>Oriental Shop UK. (2025) Why and How Did Bubble Tea Get So Popular?  </a:t>
            </a:r>
            <a:r>
              <a:rPr lang="en-US" sz="1500" dirty="0">
                <a:solidFill>
                  <a:schemeClr val="bg1"/>
                </a:solidFill>
                <a:latin typeface="Arial"/>
                <a:ea typeface="+mn-lt"/>
                <a:cs typeface="+mn-lt"/>
                <a:hlinkClick r:id="rId11">
                  <a:extLst>
                    <a:ext uri="{A12FA001-AC4F-418D-AE19-62706E023703}">
                      <ahyp:hlinkClr xmlns:ahyp="http://schemas.microsoft.com/office/drawing/2018/hyperlinkcolor" val="tx"/>
                    </a:ext>
                  </a:extLst>
                </a:hlinkClick>
              </a:rPr>
              <a:t>https://orientalshop.uk/blog/why-and-how-did-bubble-tea-get-so-popular</a:t>
            </a:r>
            <a:r>
              <a:rPr lang="en-US" sz="1500" dirty="0">
                <a:solidFill>
                  <a:schemeClr val="bg1"/>
                </a:solidFill>
                <a:latin typeface="Arial"/>
                <a:ea typeface="+mn-lt"/>
                <a:cs typeface="+mn-lt"/>
              </a:rPr>
              <a:t> </a:t>
            </a:r>
          </a:p>
          <a:p>
            <a:pPr marL="342900" indent="-342900">
              <a:buAutoNum type="arabicPeriod"/>
            </a:pPr>
            <a:r>
              <a:rPr lang="en-US" sz="1500" dirty="0">
                <a:solidFill>
                  <a:schemeClr val="bg1"/>
                </a:solidFill>
                <a:latin typeface="Arial"/>
                <a:ea typeface="+mn-lt"/>
                <a:cs typeface="+mn-lt"/>
              </a:rPr>
              <a:t>BubbleTea.ORG. (n.d.) What exactly is bubble tea? </a:t>
            </a:r>
            <a:r>
              <a:rPr lang="en-US" sz="1500" dirty="0">
                <a:solidFill>
                  <a:schemeClr val="bg1"/>
                </a:solidFill>
                <a:latin typeface="Arial"/>
                <a:ea typeface="+mn-lt"/>
                <a:cs typeface="+mn-lt"/>
                <a:hlinkClick r:id="rId12">
                  <a:extLst>
                    <a:ext uri="{A12FA001-AC4F-418D-AE19-62706E023703}">
                      <ahyp:hlinkClr xmlns:ahyp="http://schemas.microsoft.com/office/drawing/2018/hyperlinkcolor" val="tx"/>
                    </a:ext>
                  </a:extLst>
                </a:hlinkClick>
              </a:rPr>
              <a:t>https://www.bubbletea.org/blogs/news/what-exactly-is-bubble-tea</a:t>
            </a:r>
            <a:endParaRPr lang="en-US" sz="1500" dirty="0">
              <a:solidFill>
                <a:schemeClr val="bg1"/>
              </a:solidFill>
              <a:latin typeface="Arial"/>
              <a:cs typeface="Arial"/>
              <a:hlinkClick r:id="rId12">
                <a:extLst>
                  <a:ext uri="{A12FA001-AC4F-418D-AE19-62706E023703}">
                    <ahyp:hlinkClr xmlns:ahyp="http://schemas.microsoft.com/office/drawing/2018/hyperlinkcolor" val="tx"/>
                  </a:ext>
                </a:extLst>
              </a:hlinkClick>
            </a:endParaRPr>
          </a:p>
        </p:txBody>
      </p:sp>
      <p:sp>
        <p:nvSpPr>
          <p:cNvPr id="4" name="Date Placeholder 3">
            <a:extLst>
              <a:ext uri="{FF2B5EF4-FFF2-40B4-BE49-F238E27FC236}">
                <a16:creationId xmlns:a16="http://schemas.microsoft.com/office/drawing/2014/main" id="{4064A52F-264D-4C08-892A-4951990048C3}"/>
              </a:ext>
            </a:extLst>
          </p:cNvPr>
          <p:cNvSpPr>
            <a:spLocks noGrp="1"/>
          </p:cNvSpPr>
          <p:nvPr>
            <p:ph type="dt" sz="half" idx="10"/>
          </p:nvPr>
        </p:nvSpPr>
        <p:spPr/>
        <p:txBody>
          <a:bodyPr/>
          <a:lstStyle/>
          <a:p>
            <a:fld id="{23667DC8-9F07-47F9-BA26-EB36F70147D2}" type="datetime1">
              <a:t>12/7/2025</a:t>
            </a:fld>
            <a:endParaRPr lang="en-US" dirty="0"/>
          </a:p>
        </p:txBody>
      </p:sp>
      <p:sp>
        <p:nvSpPr>
          <p:cNvPr id="5" name="Footer Placeholder 4">
            <a:extLst>
              <a:ext uri="{FF2B5EF4-FFF2-40B4-BE49-F238E27FC236}">
                <a16:creationId xmlns:a16="http://schemas.microsoft.com/office/drawing/2014/main" id="{E1B2BD97-483F-53B1-2EB3-9735CA5B597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E81133D-77B1-21AA-0603-840835551601}"/>
              </a:ext>
            </a:extLst>
          </p:cNvPr>
          <p:cNvSpPr>
            <a:spLocks noGrp="1"/>
          </p:cNvSpPr>
          <p:nvPr>
            <p:ph type="sldNum" sz="quarter" idx="12"/>
          </p:nvPr>
        </p:nvSpPr>
        <p:spPr/>
        <p:txBody>
          <a:bodyPr/>
          <a:lstStyle/>
          <a:p>
            <a:fld id="{196A61CA-0502-4EE4-9724-96EA822543E5}" type="slidenum">
              <a:rPr lang="en-US" dirty="0"/>
              <a:t>17</a:t>
            </a:fld>
            <a:endParaRPr lang="en-US" dirty="0"/>
          </a:p>
        </p:txBody>
      </p:sp>
    </p:spTree>
    <p:extLst>
      <p:ext uri="{BB962C8B-B14F-4D97-AF65-F5344CB8AC3E}">
        <p14:creationId xmlns:p14="http://schemas.microsoft.com/office/powerpoint/2010/main" val="131045329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PortalVTI</vt:lpstr>
      <vt:lpstr>AI STATEMENT</vt:lpstr>
      <vt:lpstr>Golden bubbles</vt:lpstr>
      <vt:lpstr>PowerPoint Presentation</vt:lpstr>
      <vt:lpstr>PowerPoint Presentation</vt:lpstr>
      <vt:lpstr>DESIGNING THE QUESTIONAIRE</vt:lpstr>
      <vt:lpstr>PowerPoint Presentation</vt:lpstr>
      <vt:lpstr>KEY INSIGHTS FROM THE QUESTIONNAIRE</vt:lpstr>
      <vt:lpstr>Website DESIGN</vt:lpstr>
      <vt:lpstr>This section of the website shows how you can choose from a variety of flavours and drinks as well as healthy options. The fruit flavours were chosen based on the questionnaire and the answers which were given.  </vt:lpstr>
      <vt:lpstr>PowerPoint Presentation</vt:lpstr>
      <vt:lpstr>PowerPoint Presentation</vt:lpstr>
      <vt:lpstr>CASHFLOW SHEET</vt:lpstr>
      <vt:lpstr>Why excel is important</vt:lpstr>
      <vt:lpstr>What I will be covering in my 2-minute video</vt:lpstr>
      <vt:lpstr>Skills learnt and reflection</vt:lpstr>
      <vt:lpstr>MY 2-minute video</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STATEMENT</dc:title>
  <dc:creator/>
  <cp:lastModifiedBy/>
  <cp:revision>769</cp:revision>
  <dcterms:created xsi:type="dcterms:W3CDTF">2025-12-07T16:54:43Z</dcterms:created>
  <dcterms:modified xsi:type="dcterms:W3CDTF">2025-12-08T04:46:11Z</dcterms:modified>
</cp:coreProperties>
</file>