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151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65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030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269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398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58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374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205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504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94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0278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896FD51-E670-4ED7-9765-25D83FD89D1D}" type="datetimeFigureOut">
              <a:rPr lang="en-GB" smtClean="0"/>
              <a:t>15/01/2020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506E5DA-F43F-408A-A9BD-C56E6E72949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067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9" r:id="rId1"/>
    <p:sldLayoutId id="2147483960" r:id="rId2"/>
    <p:sldLayoutId id="2147483961" r:id="rId3"/>
    <p:sldLayoutId id="2147483962" r:id="rId4"/>
    <p:sldLayoutId id="2147483963" r:id="rId5"/>
    <p:sldLayoutId id="2147483964" r:id="rId6"/>
    <p:sldLayoutId id="2147483965" r:id="rId7"/>
    <p:sldLayoutId id="2147483966" r:id="rId8"/>
    <p:sldLayoutId id="2147483967" r:id="rId9"/>
    <p:sldLayoutId id="2147483968" r:id="rId10"/>
    <p:sldLayoutId id="214748396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numeracy.org.uk/what-numeracy" TargetMode="External"/><Relationship Id="rId7" Type="http://schemas.openxmlformats.org/officeDocument/2006/relationships/hyperlink" Target="http://www.beam.co.uk/" TargetMode="External"/><Relationship Id="rId2" Type="http://schemas.openxmlformats.org/officeDocument/2006/relationships/hyperlink" Target="https://hwb.gov.wales/storage/46382070-e563-46ee-85b5-202e41684e3b/curriculum-for-wales-revised-areas-of-learning-and-programmes-of-study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dslive.oup.com/www.oup.com/oxed/primary/maths/numicon/Numicon_curricula_Made_to_Measure_Ofsted_Report_May_2012.pdf?region=uk" TargetMode="External"/><Relationship Id="rId5" Type="http://schemas.openxmlformats.org/officeDocument/2006/relationships/hyperlink" Target="https://www.numicon.co.nz/NewHome.html" TargetMode="External"/><Relationship Id="rId4" Type="http://schemas.openxmlformats.org/officeDocument/2006/relationships/hyperlink" Target="https://global.oup.com/education/content/primary/series/numicon/?region=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Wave 6"/>
          <p:cNvSpPr/>
          <p:nvPr/>
        </p:nvSpPr>
        <p:spPr>
          <a:xfrm>
            <a:off x="3073533" y="2032398"/>
            <a:ext cx="6431269" cy="2731565"/>
          </a:xfrm>
          <a:prstGeom prst="wave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 w="603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 rot="21413384">
            <a:off x="2894287" y="2364429"/>
            <a:ext cx="4701555" cy="120032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 smtClean="0">
                <a:ln w="12700">
                  <a:noFill/>
                </a:ln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  <a:cs typeface="Aharoni" panose="02010803020104030203" pitchFamily="2" charset="-79"/>
              </a:rPr>
              <a:t>Numicon</a:t>
            </a:r>
            <a:endParaRPr lang="en-US" sz="7200" b="1" cap="none" spc="0" dirty="0">
              <a:ln w="12700">
                <a:noFill/>
              </a:ln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Rounded MT Bold" panose="020F0704030504030204" pitchFamily="34" charset="0"/>
              <a:cs typeface="Aharoni" panose="02010803020104030203" pitchFamily="2" charset="-79"/>
            </a:endParaRPr>
          </a:p>
        </p:txBody>
      </p:sp>
      <p:sp>
        <p:nvSpPr>
          <p:cNvPr id="8" name="AutoShape 2" descr="Image result for numicon"/>
          <p:cNvSpPr>
            <a:spLocks noChangeAspect="1" noChangeArrowheads="1"/>
          </p:cNvSpPr>
          <p:nvPr/>
        </p:nvSpPr>
        <p:spPr bwMode="auto">
          <a:xfrm>
            <a:off x="155574" y="-130396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6545" y="2929553"/>
            <a:ext cx="1271996" cy="12719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/>
          <p:cNvSpPr txBox="1"/>
          <p:nvPr/>
        </p:nvSpPr>
        <p:spPr>
          <a:xfrm rot="20973523">
            <a:off x="11027035" y="6373213"/>
            <a:ext cx="1227745" cy="252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/>
              <a:t>(Nye.2005)</a:t>
            </a:r>
            <a:endParaRPr lang="en-GB" sz="1000" dirty="0"/>
          </a:p>
        </p:txBody>
      </p:sp>
      <p:sp>
        <p:nvSpPr>
          <p:cNvPr id="14" name="Flowchart: Connector 13"/>
          <p:cNvSpPr/>
          <p:nvPr/>
        </p:nvSpPr>
        <p:spPr>
          <a:xfrm rot="868377">
            <a:off x="9947919" y="1886876"/>
            <a:ext cx="1882452" cy="2281414"/>
          </a:xfrm>
          <a:prstGeom prst="flowChartConnector">
            <a:avLst/>
          </a:prstGeom>
          <a:gradFill flip="none" rotWithShape="1">
            <a:gsLst>
              <a:gs pos="0">
                <a:schemeClr val="accent4">
                  <a:lumMod val="5000"/>
                  <a:lumOff val="95000"/>
                </a:schemeClr>
              </a:gs>
              <a:gs pos="74000">
                <a:schemeClr val="accent4">
                  <a:lumMod val="45000"/>
                  <a:lumOff val="55000"/>
                </a:schemeClr>
              </a:gs>
              <a:gs pos="83000">
                <a:schemeClr val="accent4">
                  <a:lumMod val="45000"/>
                  <a:lumOff val="55000"/>
                </a:schemeClr>
              </a:gs>
              <a:gs pos="100000">
                <a:schemeClr val="accent4">
                  <a:lumMod val="30000"/>
                  <a:lumOff val="70000"/>
                </a:schemeClr>
              </a:gs>
            </a:gsLst>
            <a:lin ang="5400000" scaled="1"/>
            <a:tileRect/>
          </a:gradFill>
          <a:ln w="539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 rot="1101740">
            <a:off x="10246910" y="1985961"/>
            <a:ext cx="124813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i="1" dirty="0" smtClean="0"/>
              <a:t>“The Numicon approach has an emphasis on mathematical conversation at its heart. Through discussion, teachers build a clear picture of children's understanding.”</a:t>
            </a:r>
          </a:p>
          <a:p>
            <a:pPr algn="ctr"/>
            <a:r>
              <a:rPr lang="en-GB" sz="1100" i="1" dirty="0" smtClean="0"/>
              <a:t>(Oxforduniversitypress.2012)</a:t>
            </a:r>
            <a:r>
              <a:rPr lang="en-GB" sz="900" i="1" dirty="0" smtClean="0"/>
              <a:t> </a:t>
            </a:r>
            <a:endParaRPr lang="en-GB" sz="900" i="1" dirty="0"/>
          </a:p>
        </p:txBody>
      </p:sp>
      <p:pic>
        <p:nvPicPr>
          <p:cNvPr id="1038" name="Picture 14" descr="Image result for numicon  news articl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6249">
            <a:off x="10533971" y="4487808"/>
            <a:ext cx="1382921" cy="1955614"/>
          </a:xfrm>
          <a:prstGeom prst="rect">
            <a:avLst/>
          </a:prstGeom>
          <a:noFill/>
          <a:ln w="47625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4693872" y="3368139"/>
            <a:ext cx="3357525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latin typeface="Arial Black" panose="020B0A04020102020204" pitchFamily="34" charset="0"/>
              </a:rPr>
              <a:t>Making numbers real for children through sight and touch. </a:t>
            </a:r>
            <a:r>
              <a:rPr lang="en-GB" b="1" dirty="0" smtClean="0">
                <a:latin typeface="Arial Black" panose="020B0A04020102020204" pitchFamily="34" charset="0"/>
              </a:rPr>
              <a:t>                                               </a:t>
            </a:r>
            <a:r>
              <a:rPr lang="en-GB" sz="9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(Numicon, 2019)</a:t>
            </a:r>
            <a:endParaRPr lang="en-GB" sz="9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435" y="359837"/>
            <a:ext cx="2055672" cy="1541754"/>
          </a:xfrm>
          <a:prstGeom prst="rect">
            <a:avLst/>
          </a:prstGeom>
          <a:ln w="60325">
            <a:solidFill>
              <a:srgbClr val="FFC000"/>
            </a:solidFill>
          </a:ln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41761" y="344905"/>
            <a:ext cx="1858038" cy="1481346"/>
          </a:xfrm>
          <a:prstGeom prst="rect">
            <a:avLst/>
          </a:prstGeom>
          <a:ln w="60325">
            <a:solidFill>
              <a:srgbClr val="FFC000"/>
            </a:solidFill>
          </a:ln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20" y="1982062"/>
            <a:ext cx="2004136" cy="1503102"/>
          </a:xfrm>
          <a:prstGeom prst="rect">
            <a:avLst/>
          </a:prstGeom>
          <a:ln w="53975">
            <a:solidFill>
              <a:srgbClr val="FFC000"/>
            </a:solidFill>
          </a:ln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095" y="3461267"/>
            <a:ext cx="1933152" cy="1449864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601" y="4768055"/>
            <a:ext cx="1363587" cy="1712111"/>
          </a:xfrm>
          <a:prstGeom prst="rect">
            <a:avLst/>
          </a:prstGeom>
          <a:ln w="60325">
            <a:solidFill>
              <a:srgbClr val="FFC000"/>
            </a:solidFill>
          </a:ln>
        </p:spPr>
      </p:pic>
      <p:sp>
        <p:nvSpPr>
          <p:cNvPr id="25" name="Rectangle 24"/>
          <p:cNvSpPr/>
          <p:nvPr/>
        </p:nvSpPr>
        <p:spPr>
          <a:xfrm>
            <a:off x="1999006" y="5735336"/>
            <a:ext cx="3803038" cy="1015663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76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 w="5715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200" b="0" i="0" dirty="0" smtClean="0">
                <a:effectLst/>
                <a:latin typeface="Verdana" panose="020B0604030504040204" pitchFamily="34" charset="0"/>
              </a:rPr>
              <a:t>Numicon is based upon three key interconnected aspects of doing Mathematics:</a:t>
            </a:r>
          </a:p>
          <a:p>
            <a:pPr algn="ctr"/>
            <a:r>
              <a:rPr lang="en-GB" sz="1200" b="1" i="0" dirty="0" smtClean="0">
                <a:effectLst/>
                <a:latin typeface="Verdana" panose="020B0604030504040204" pitchFamily="34" charset="0"/>
              </a:rPr>
              <a:t>Communicating Mathematically</a:t>
            </a:r>
            <a:r>
              <a:rPr lang="en-GB" sz="1200" b="0" i="0" dirty="0" smtClean="0">
                <a:effectLst/>
                <a:latin typeface="Verdana" panose="020B0604030504040204" pitchFamily="34" charset="0"/>
              </a:rPr>
              <a:t>, </a:t>
            </a:r>
            <a:r>
              <a:rPr lang="en-GB" sz="1200" b="1" i="0" dirty="0" smtClean="0">
                <a:effectLst/>
                <a:latin typeface="Verdana" panose="020B0604030504040204" pitchFamily="34" charset="0"/>
              </a:rPr>
              <a:t>Exploring Relationships</a:t>
            </a:r>
            <a:r>
              <a:rPr lang="en-GB" sz="1200" b="0" i="0" dirty="0" smtClean="0">
                <a:effectLst/>
                <a:latin typeface="Verdana" panose="020B0604030504040204" pitchFamily="34" charset="0"/>
              </a:rPr>
              <a:t> and </a:t>
            </a:r>
            <a:r>
              <a:rPr lang="en-GB" sz="1200" b="1" i="0" dirty="0" smtClean="0">
                <a:effectLst/>
                <a:latin typeface="Verdana" panose="020B0604030504040204" pitchFamily="34" charset="0"/>
              </a:rPr>
              <a:t>Generalising</a:t>
            </a:r>
            <a:r>
              <a:rPr lang="en-GB" sz="1200" b="0" i="0" dirty="0" smtClean="0">
                <a:effectLst/>
                <a:latin typeface="Verdana" panose="020B0604030504040204" pitchFamily="34" charset="0"/>
              </a:rPr>
              <a:t>.           (Numicon,2019)</a:t>
            </a:r>
            <a:endParaRPr lang="en-GB" sz="1200" b="0" i="0" dirty="0">
              <a:effectLst/>
              <a:latin typeface="Verdana" panose="020B0604030504040204" pitchFamily="34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788" y="238361"/>
            <a:ext cx="1991604" cy="1493703"/>
          </a:xfrm>
          <a:prstGeom prst="rect">
            <a:avLst/>
          </a:prstGeom>
          <a:ln w="60325">
            <a:solidFill>
              <a:srgbClr val="FFC000"/>
            </a:solidFill>
          </a:ln>
        </p:spPr>
      </p:pic>
      <p:sp>
        <p:nvSpPr>
          <p:cNvPr id="27" name="Rectangle 26"/>
          <p:cNvSpPr/>
          <p:nvPr/>
        </p:nvSpPr>
        <p:spPr>
          <a:xfrm rot="21076446">
            <a:off x="150693" y="200383"/>
            <a:ext cx="2111524" cy="156966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82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ln w="508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 smtClean="0">
                <a:latin typeface="Arial Rounded MT Bold" panose="020F0704030504030204" pitchFamily="34" charset="0"/>
              </a:rPr>
              <a:t>The Numicon programme at Early years level draws children into learning numeracy through play.</a:t>
            </a:r>
            <a:endParaRPr lang="en-GB" sz="1600" dirty="0">
              <a:latin typeface="Arial Rounded MT Bold" panose="020F0704030504030204" pitchFamily="34" charset="0"/>
            </a:endParaRPr>
          </a:p>
        </p:txBody>
      </p:sp>
      <p:pic>
        <p:nvPicPr>
          <p:cNvPr id="1028" name="Picture 4" descr="Image result for numicon diagram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8374" y="238361"/>
            <a:ext cx="2171546" cy="1336859"/>
          </a:xfrm>
          <a:prstGeom prst="rect">
            <a:avLst/>
          </a:prstGeom>
          <a:solidFill>
            <a:schemeClr val="accent1"/>
          </a:solidFill>
          <a:ln w="53975">
            <a:solidFill>
              <a:srgbClr val="FFC000"/>
            </a:solidFill>
          </a:ln>
        </p:spPr>
      </p:pic>
      <p:pic>
        <p:nvPicPr>
          <p:cNvPr id="1030" name="Picture 6" descr="Related image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662" y="5435846"/>
            <a:ext cx="1401270" cy="1232367"/>
          </a:xfrm>
          <a:prstGeom prst="rect">
            <a:avLst/>
          </a:prstGeom>
          <a:noFill/>
          <a:ln w="53975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1132183" y="1573616"/>
            <a:ext cx="17354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(Numicon,2019)</a:t>
            </a:r>
            <a:endParaRPr lang="en-GB" sz="1050" dirty="0"/>
          </a:p>
        </p:txBody>
      </p:sp>
      <p:sp>
        <p:nvSpPr>
          <p:cNvPr id="29" name="TextBox 28"/>
          <p:cNvSpPr txBox="1"/>
          <p:nvPr/>
        </p:nvSpPr>
        <p:spPr>
          <a:xfrm>
            <a:off x="5866421" y="6668213"/>
            <a:ext cx="17354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(Numicon,2019)</a:t>
            </a:r>
            <a:endParaRPr lang="en-GB" sz="1050" dirty="0"/>
          </a:p>
        </p:txBody>
      </p:sp>
      <p:sp>
        <p:nvSpPr>
          <p:cNvPr id="4" name="TextBox 3"/>
          <p:cNvSpPr txBox="1"/>
          <p:nvPr/>
        </p:nvSpPr>
        <p:spPr>
          <a:xfrm rot="19977845">
            <a:off x="7357546" y="822130"/>
            <a:ext cx="2458168" cy="1384995"/>
          </a:xfrm>
          <a:prstGeom prst="rect">
            <a:avLst/>
          </a:pr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603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It is essential that children experience number in a wide range of ways and situations because the wider the experiences the more they will be able to use their understanding in new situations.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503328" y="4911131"/>
            <a:ext cx="2789091" cy="156966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0"/>
                  <a:lumOff val="100000"/>
                </a:schemeClr>
              </a:gs>
              <a:gs pos="35000">
                <a:schemeClr val="accent3">
                  <a:lumMod val="0"/>
                  <a:lumOff val="100000"/>
                </a:schemeClr>
              </a:gs>
              <a:gs pos="100000">
                <a:schemeClr val="accent3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 w="73025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giving children something physical that they can get their hands on, not just paper and pen, they develop confidence and a greater understanding, which leads to higher achievement: over 90% of teachers feel that Numicon has a positive impact on children’s learning.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892081" y="6493578"/>
            <a:ext cx="158964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 smtClean="0"/>
              <a:t>(Schoolrun,2020)</a:t>
            </a:r>
            <a:endParaRPr lang="en-GB" sz="900" dirty="0"/>
          </a:p>
        </p:txBody>
      </p:sp>
      <p:sp>
        <p:nvSpPr>
          <p:cNvPr id="2" name="TextBox 1"/>
          <p:cNvSpPr txBox="1"/>
          <p:nvPr/>
        </p:nvSpPr>
        <p:spPr>
          <a:xfrm>
            <a:off x="2866084" y="4547093"/>
            <a:ext cx="3095965" cy="954107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</a:schemeClr>
              </a:gs>
              <a:gs pos="46000">
                <a:schemeClr val="accent1">
                  <a:lumMod val="95000"/>
                  <a:lumOff val="5000"/>
                </a:schemeClr>
              </a:gs>
              <a:gs pos="100000">
                <a:schemeClr val="accent1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 smtClean="0">
                <a:latin typeface="Arial Black" panose="020B0A04020102020204" pitchFamily="34" charset="0"/>
              </a:rPr>
              <a:t>‘Learners are encouraged to discover facts and relationships for themselves’  </a:t>
            </a:r>
            <a:r>
              <a:rPr lang="en-GB" sz="1400" dirty="0" smtClean="0">
                <a:latin typeface="Arial Black" panose="020B0A04020102020204" pitchFamily="34" charset="0"/>
              </a:rPr>
              <a:t>(Bruner, 1997)</a:t>
            </a:r>
            <a:endParaRPr lang="en-GB" sz="1400" dirty="0">
              <a:latin typeface="Arial Black" panose="020B0A040201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 rot="19951678">
            <a:off x="8963232" y="1790137"/>
            <a:ext cx="11194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 smtClean="0">
                <a:latin typeface="Arial" panose="020B0604020202020204" pitchFamily="34" charset="0"/>
                <a:cs typeface="Arial" panose="020B0604020202020204" pitchFamily="34" charset="0"/>
              </a:rPr>
              <a:t>(Tacon,2014</a:t>
            </a:r>
            <a:r>
              <a:rPr lang="en-GB" sz="9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00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0"/>
            <a:ext cx="62460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smtClean="0"/>
              <a:t>Reference List </a:t>
            </a:r>
            <a:endParaRPr lang="en-GB" sz="2000" b="1" u="sng" dirty="0"/>
          </a:p>
        </p:txBody>
      </p:sp>
      <p:sp>
        <p:nvSpPr>
          <p:cNvPr id="3" name="Rectangle 2"/>
          <p:cNvSpPr/>
          <p:nvPr/>
        </p:nvSpPr>
        <p:spPr>
          <a:xfrm>
            <a:off x="0" y="239557"/>
            <a:ext cx="11999741" cy="91986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Bruce, T (2004)</a:t>
            </a:r>
            <a:r>
              <a:rPr lang="en-GB" sz="1050" i="1" dirty="0" smtClean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Developing Learning in Early Childhood. London: Paul Chapman. </a:t>
            </a: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Bruner, J, (1997), </a:t>
            </a:r>
            <a:r>
              <a:rPr lang="en-GB" sz="1050" i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Culture Of Education, </a:t>
            </a:r>
            <a:r>
              <a:rPr lang="en-GB" sz="105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</a:t>
            </a:r>
            <a:r>
              <a:rPr lang="en-GB" sz="1050" baseline="300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nd</a:t>
            </a:r>
            <a:r>
              <a:rPr lang="en-GB" sz="105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Ed, Harvard University Press.</a:t>
            </a:r>
            <a:endParaRPr lang="en-GB" sz="1050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Cooke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H.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 (2007) Mathematics for primary and early years: developing subject knowledge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2</a:t>
            </a:r>
            <a:r>
              <a:rPr lang="en-GB" sz="105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Ed, London: Sage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05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Foundation Phase Framework for Children’s Learning for 3-7 year olds in Wales. Available at: </a:t>
            </a:r>
            <a:r>
              <a:rPr lang="en-GB" sz="105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https://hwb.gov.wales/storage/46382070-e563-46ee-85b5-202e41684e3b/curriculum-for-wales-revised-areas-of-learning-and-programmes-of-study.pdf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(Accessed on: 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09/01/2020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).  </a:t>
            </a: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Gelman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, R, </a:t>
            </a:r>
            <a:r>
              <a:rPr lang="en-GB" sz="10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Gallistel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, C, (2005) </a:t>
            </a:r>
            <a:r>
              <a:rPr lang="en-GB" sz="105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child's understanding of number .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 Cambridge, MA: Harvard University Press.</a:t>
            </a: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Hughes, M, </a:t>
            </a:r>
            <a:r>
              <a:rPr lang="en-GB" sz="10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Desforges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, C, Mitchell, C. (2000) </a:t>
            </a:r>
            <a:r>
              <a:rPr lang="en-GB" sz="1050" i="1" dirty="0" smtClean="0">
                <a:latin typeface="Arial" panose="020B0604020202020204" pitchFamily="34" charset="0"/>
                <a:cs typeface="Arial" panose="020B0604020202020204" pitchFamily="34" charset="0"/>
              </a:rPr>
              <a:t>Numeracy and Beyond. 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Buckingham: Open University Press, </a:t>
            </a: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National Numeracy for Everyone for Life, (2014), Available at: </a:t>
            </a:r>
            <a:r>
              <a:rPr lang="en-GB" sz="1050" i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https://www.nationalnumeracy.org.uk/what-numeracy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(Accessed on: 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09/01/2020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).  </a:t>
            </a: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Numicon (2019), Available at: </a:t>
            </a:r>
            <a:r>
              <a:rPr lang="en-GB" sz="1050" dirty="0" smtClean="0">
                <a:hlinkClick r:id="rId4"/>
              </a:rPr>
              <a:t>https://global.oup.com/education/content/primary/series/numicon/?region=uk</a:t>
            </a:r>
            <a:r>
              <a:rPr lang="en-GB" sz="1050" dirty="0" smtClean="0"/>
              <a:t>   </a:t>
            </a:r>
            <a:r>
              <a:rPr lang="en-GB" sz="1050" dirty="0">
                <a:hlinkClick r:id="rId5"/>
              </a:rPr>
              <a:t>https://</a:t>
            </a:r>
            <a:r>
              <a:rPr lang="en-GB" sz="1050" dirty="0" smtClean="0">
                <a:hlinkClick r:id="rId5"/>
              </a:rPr>
              <a:t>www.numicon.co.nz/NewHome.html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050" dirty="0" smtClean="0"/>
              <a:t> (Accessed on: 10/01/2020)</a:t>
            </a: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Nye, Joanna &amp; Buckley, Sue &amp; Bird, Gillian. (2005). Evaluating the Numicon system as a tool for teaching number skills to children with Down syndrome. </a:t>
            </a: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Oxford School Improvement (2012) Available at: 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http://fdslive.oup.com/www.oup.com/oxed/primary/maths/numicon/Numicon_curricula_Made_to_Measure_Ofsted_Report_May_2012.pdf?region=uk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 on: 13/01/2020).</a:t>
            </a: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Tacon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R., Atkinson, R. and Wing, T. (2004). 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Learning about numbers with patterns: using structured visual imagery (Numicon) to teach arithmetic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London: BEAM Education. Available at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http://www.beam.co.uk/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(Accessed on: 13/01/2020). </a:t>
            </a: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Wood, E, </a:t>
            </a:r>
            <a:r>
              <a:rPr lang="en-GB" sz="105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Attfield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, J. (2005), </a:t>
            </a:r>
            <a:r>
              <a:rPr lang="en-GB" sz="1050" i="1" dirty="0" smtClean="0">
                <a:latin typeface="Arial" panose="020B0604020202020204" pitchFamily="34" charset="0"/>
                <a:cs typeface="Arial" panose="020B0604020202020204" pitchFamily="34" charset="0"/>
              </a:rPr>
              <a:t>Play, Learning and the Early Childhood Curriculum, 2</a:t>
            </a:r>
            <a:r>
              <a:rPr lang="en-GB" sz="1050" i="1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050" i="1" dirty="0" smtClean="0">
                <a:latin typeface="Arial" panose="020B0604020202020204" pitchFamily="34" charset="0"/>
                <a:cs typeface="Arial" panose="020B0604020202020204" pitchFamily="34" charset="0"/>
              </a:rPr>
              <a:t> Ed, London : Paul Chapman. </a:t>
            </a: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endParaRPr lang="en-GB" sz="105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endParaRPr lang="en-GB" sz="1050" dirty="0"/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endParaRPr lang="en-GB" sz="1050" dirty="0"/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endParaRPr lang="en-GB" sz="1050" dirty="0" smtClean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 fontAlgn="base">
              <a:lnSpc>
                <a:spcPct val="150000"/>
              </a:lnSpc>
              <a:spcAft>
                <a:spcPts val="1600"/>
              </a:spcAft>
            </a:pP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05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355</TotalTime>
  <Words>436</Words>
  <Application>Microsoft Office PowerPoint</Application>
  <PresentationFormat>Widescreen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Aharoni</vt:lpstr>
      <vt:lpstr>Arial</vt:lpstr>
      <vt:lpstr>Arial Black</vt:lpstr>
      <vt:lpstr>Arial Rounded MT Bold</vt:lpstr>
      <vt:lpstr>Calibri</vt:lpstr>
      <vt:lpstr>Times New Roman</vt:lpstr>
      <vt:lpstr>Tw Cen MT</vt:lpstr>
      <vt:lpstr>Tw Cen MT Condensed</vt:lpstr>
      <vt:lpstr>Verdana</vt:lpstr>
      <vt:lpstr>Wingdings 3</vt:lpstr>
      <vt:lpstr>Integral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Manorbier</dc:creator>
  <cp:lastModifiedBy>Manorbier</cp:lastModifiedBy>
  <cp:revision>50</cp:revision>
  <dcterms:created xsi:type="dcterms:W3CDTF">2020-01-13T11:02:38Z</dcterms:created>
  <dcterms:modified xsi:type="dcterms:W3CDTF">2020-01-15T09:37:13Z</dcterms:modified>
</cp:coreProperties>
</file>