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5"/>
  </p:notesMasterIdLst>
  <p:sldIdLst>
    <p:sldId id="256" r:id="rId5"/>
    <p:sldId id="257" r:id="rId6"/>
    <p:sldId id="258" r:id="rId7"/>
    <p:sldId id="259" r:id="rId8"/>
    <p:sldId id="260" r:id="rId9"/>
    <p:sldId id="261" r:id="rId10"/>
    <p:sldId id="262" r:id="rId11"/>
    <p:sldId id="266" r:id="rId12"/>
    <p:sldId id="264" r:id="rId13"/>
    <p:sldId id="263"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954"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cey Waller (1911557)" userId="6d0446e9-7a72-47f0-9c67-d545e65676b3" providerId="ADAL" clId="{518E7310-6AB4-493C-B949-0955D8A953C4}"/>
    <pc:docChg chg="custSel modSld">
      <pc:chgData name="Stacey Waller (1911557)" userId="6d0446e9-7a72-47f0-9c67-d545e65676b3" providerId="ADAL" clId="{518E7310-6AB4-493C-B949-0955D8A953C4}" dt="2022-07-03T20:49:51.801" v="17" actId="20577"/>
      <pc:docMkLst>
        <pc:docMk/>
      </pc:docMkLst>
      <pc:sldChg chg="modSp mod">
        <pc:chgData name="Stacey Waller (1911557)" userId="6d0446e9-7a72-47f0-9c67-d545e65676b3" providerId="ADAL" clId="{518E7310-6AB4-493C-B949-0955D8A953C4}" dt="2022-07-03T20:49:51.801" v="17" actId="20577"/>
        <pc:sldMkLst>
          <pc:docMk/>
          <pc:sldMk cId="1376712693" sldId="263"/>
        </pc:sldMkLst>
        <pc:spChg chg="mod">
          <ac:chgData name="Stacey Waller (1911557)" userId="6d0446e9-7a72-47f0-9c67-d545e65676b3" providerId="ADAL" clId="{518E7310-6AB4-493C-B949-0955D8A953C4}" dt="2022-07-03T20:49:51.801" v="17" actId="20577"/>
          <ac:spMkLst>
            <pc:docMk/>
            <pc:sldMk cId="1376712693" sldId="263"/>
            <ac:spMk id="18" creationId="{009AF6F3-6EFC-380B-A14C-72CDA4CA039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14AAB8-E2EC-489E-BA8C-7B5908701956}" type="datetimeFigureOut">
              <a:rPr lang="en-GB" smtClean="0"/>
              <a:t>03/07/2022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B0FDAA-A57B-4058-8B3A-3D2850307BB5}" type="slidenum">
              <a:rPr lang="en-GB" smtClean="0"/>
              <a:t>‹#›</a:t>
            </a:fld>
            <a:endParaRPr lang="en-GB"/>
          </a:p>
        </p:txBody>
      </p:sp>
    </p:spTree>
    <p:extLst>
      <p:ext uri="{BB962C8B-B14F-4D97-AF65-F5344CB8AC3E}">
        <p14:creationId xmlns:p14="http://schemas.microsoft.com/office/powerpoint/2010/main" val="34741613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B0FDAA-A57B-4058-8B3A-3D2850307BB5}" type="slidenum">
              <a:rPr lang="en-GB" smtClean="0"/>
              <a:t>10</a:t>
            </a:fld>
            <a:endParaRPr lang="en-GB"/>
          </a:p>
        </p:txBody>
      </p:sp>
    </p:spTree>
    <p:extLst>
      <p:ext uri="{BB962C8B-B14F-4D97-AF65-F5344CB8AC3E}">
        <p14:creationId xmlns:p14="http://schemas.microsoft.com/office/powerpoint/2010/main" val="13519660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03/07/2022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03/07/2022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03/07/2022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03/07/2022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forbes.com/sites/imperialinsights/2020/07/02/are-ethical-leaders-good-for-business/#908f60e696a1"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moodle.uwtsd.ac.uk/" TargetMode="External"/><Relationship Id="rId4" Type="http://schemas.openxmlformats.org/officeDocument/2006/relationships/hyperlink" Target="https://doi.org/10-4102/ac.v17i1.45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9">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1723313" y="389711"/>
            <a:ext cx="9147940" cy="2337238"/>
          </a:xfrm>
        </p:spPr>
        <p:txBody>
          <a:bodyPr anchor="b">
            <a:normAutofit/>
          </a:bodyPr>
          <a:lstStyle/>
          <a:p>
            <a:r>
              <a:rPr lang="en-GB" sz="5600" b="1" dirty="0">
                <a:solidFill>
                  <a:srgbClr val="FFFFFF"/>
                </a:solidFill>
                <a:cs typeface="Calibri Light"/>
              </a:rPr>
              <a:t>University of Wales Trinity Saint David</a:t>
            </a:r>
          </a:p>
        </p:txBody>
      </p:sp>
      <p:sp>
        <p:nvSpPr>
          <p:cNvPr id="3" name="Subtitle 2"/>
          <p:cNvSpPr>
            <a:spLocks noGrp="1"/>
          </p:cNvSpPr>
          <p:nvPr>
            <p:ph type="subTitle" idx="1"/>
          </p:nvPr>
        </p:nvSpPr>
        <p:spPr>
          <a:xfrm>
            <a:off x="1622672" y="2800445"/>
            <a:ext cx="9147940" cy="1324303"/>
          </a:xfrm>
        </p:spPr>
        <p:txBody>
          <a:bodyPr vert="horz" lIns="91440" tIns="45720" rIns="91440" bIns="45720" rtlCol="0" anchor="t">
            <a:normAutofit/>
          </a:bodyPr>
          <a:lstStyle/>
          <a:p>
            <a:r>
              <a:rPr lang="en-GB" sz="2000" dirty="0">
                <a:solidFill>
                  <a:srgbClr val="FFFFFF"/>
                </a:solidFill>
                <a:cs typeface="Calibri"/>
              </a:rPr>
              <a:t>E</a:t>
            </a:r>
            <a:r>
              <a:rPr lang="en-GB" dirty="0">
                <a:solidFill>
                  <a:srgbClr val="FFFFFF"/>
                </a:solidFill>
                <a:cs typeface="Calibri"/>
              </a:rPr>
              <a:t>mergent Leadership Skills For the Workplace</a:t>
            </a:r>
          </a:p>
        </p:txBody>
      </p:sp>
      <p:sp>
        <p:nvSpPr>
          <p:cNvPr id="38"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39"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41"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sp>
        <p:nvSpPr>
          <p:cNvPr id="43"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
        <p:nvSpPr>
          <p:cNvPr id="50"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52"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cxnSp>
        <p:nvCxnSpPr>
          <p:cNvPr id="54" name="Straight Connector 53">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64C60CB9-95C0-49AA-FE8F-3993A75934A8}"/>
              </a:ext>
            </a:extLst>
          </p:cNvPr>
          <p:cNvSpPr txBox="1"/>
          <p:nvPr/>
        </p:nvSpPr>
        <p:spPr>
          <a:xfrm>
            <a:off x="4866577" y="3515104"/>
            <a:ext cx="2843841"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a:solidFill>
                  <a:schemeClr val="bg1"/>
                </a:solidFill>
                <a:cs typeface="Calibri"/>
              </a:rPr>
              <a:t>Stacey Waller </a:t>
            </a:r>
          </a:p>
          <a:p>
            <a:pPr algn="ctr"/>
            <a:r>
              <a:rPr lang="en-US" sz="2800">
                <a:solidFill>
                  <a:schemeClr val="bg1"/>
                </a:solidFill>
                <a:cs typeface="Calibri"/>
              </a:rPr>
              <a:t>1911557</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229F6120-0ABB-756D-EF00-F3F939368F12}"/>
              </a:ext>
            </a:extLst>
          </p:cNvPr>
          <p:cNvSpPr>
            <a:spLocks noGrp="1"/>
          </p:cNvSpPr>
          <p:nvPr>
            <p:ph type="title"/>
          </p:nvPr>
        </p:nvSpPr>
        <p:spPr>
          <a:xfrm>
            <a:off x="1464521" y="389711"/>
            <a:ext cx="9147940" cy="1143918"/>
          </a:xfrm>
        </p:spPr>
        <p:txBody>
          <a:bodyPr vert="horz" lIns="91440" tIns="45720" rIns="91440" bIns="45720" rtlCol="0" anchor="b">
            <a:normAutofit/>
          </a:bodyPr>
          <a:lstStyle/>
          <a:p>
            <a:pPr algn="ctr"/>
            <a:r>
              <a:rPr lang="en-US" sz="5600" b="1" kern="1200">
                <a:solidFill>
                  <a:srgbClr val="FFFFFF"/>
                </a:solidFill>
                <a:latin typeface="+mj-lt"/>
                <a:ea typeface="+mj-ea"/>
                <a:cs typeface="+mj-cs"/>
              </a:rPr>
              <a:t>Table of </a:t>
            </a:r>
            <a:r>
              <a:rPr lang="en-US" sz="5600" b="1">
                <a:solidFill>
                  <a:srgbClr val="FFFFFF"/>
                </a:solidFill>
              </a:rPr>
              <a:t>Content</a:t>
            </a:r>
            <a:endParaRPr lang="en-US" sz="5600" b="1" kern="1200">
              <a:cs typeface="Calibri Light"/>
            </a:endParaRPr>
          </a:p>
        </p:txBody>
      </p:sp>
      <p:sp>
        <p:nvSpPr>
          <p:cNvPr id="25"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27"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29"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sp>
        <p:nvSpPr>
          <p:cNvPr id="31"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
        <p:nvSpPr>
          <p:cNvPr id="33"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35"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cxnSp>
        <p:nvCxnSpPr>
          <p:cNvPr id="37" name="Straight Connector 36">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3E88A37D-E332-C5A5-FFDD-3CF67281F1C3}"/>
              </a:ext>
            </a:extLst>
          </p:cNvPr>
          <p:cNvSpPr txBox="1"/>
          <p:nvPr/>
        </p:nvSpPr>
        <p:spPr>
          <a:xfrm>
            <a:off x="3775495" y="1719532"/>
            <a:ext cx="4899801" cy="37548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chemeClr val="bg1"/>
                </a:solidFill>
                <a:cs typeface="Calibri"/>
              </a:rPr>
              <a:t>Slide 1 Student Name &amp; Number</a:t>
            </a:r>
          </a:p>
          <a:p>
            <a:r>
              <a:rPr lang="en-US" sz="2000" dirty="0">
                <a:solidFill>
                  <a:schemeClr val="bg1"/>
                </a:solidFill>
                <a:cs typeface="Calibri"/>
              </a:rPr>
              <a:t>Slide 2 Table of Contents</a:t>
            </a:r>
          </a:p>
          <a:p>
            <a:r>
              <a:rPr lang="en-US" sz="2000" dirty="0">
                <a:solidFill>
                  <a:schemeClr val="bg1"/>
                </a:solidFill>
                <a:cs typeface="Calibri"/>
              </a:rPr>
              <a:t>Slide 3 Introduction to Different Leadership Styles</a:t>
            </a:r>
          </a:p>
          <a:p>
            <a:r>
              <a:rPr lang="en-US" sz="2000" dirty="0">
                <a:solidFill>
                  <a:schemeClr val="bg1"/>
                </a:solidFill>
                <a:cs typeface="Calibri"/>
              </a:rPr>
              <a:t>Slide 4 Autocratic</a:t>
            </a:r>
          </a:p>
          <a:p>
            <a:r>
              <a:rPr lang="en-US" sz="2000" dirty="0">
                <a:solidFill>
                  <a:schemeClr val="bg1"/>
                </a:solidFill>
                <a:cs typeface="Calibri"/>
              </a:rPr>
              <a:t>Slide 5 Democratic</a:t>
            </a:r>
          </a:p>
          <a:p>
            <a:r>
              <a:rPr lang="en-US" sz="2000" dirty="0">
                <a:solidFill>
                  <a:schemeClr val="bg1"/>
                </a:solidFill>
                <a:cs typeface="Calibri"/>
              </a:rPr>
              <a:t>Slide 6 Laissez-Faire</a:t>
            </a:r>
          </a:p>
          <a:p>
            <a:r>
              <a:rPr lang="en-US" sz="2000" dirty="0">
                <a:solidFill>
                  <a:schemeClr val="bg1"/>
                </a:solidFill>
                <a:cs typeface="Calibri"/>
              </a:rPr>
              <a:t>Slide 7 My Leadership Style</a:t>
            </a:r>
          </a:p>
          <a:p>
            <a:r>
              <a:rPr lang="en-US" sz="2000" dirty="0">
                <a:solidFill>
                  <a:schemeClr val="bg1"/>
                </a:solidFill>
                <a:cs typeface="Calibri"/>
              </a:rPr>
              <a:t>Slide 8 Transactional &amp; Transformational</a:t>
            </a:r>
          </a:p>
          <a:p>
            <a:r>
              <a:rPr lang="en-US" sz="2000" dirty="0">
                <a:solidFill>
                  <a:schemeClr val="bg1"/>
                </a:solidFill>
                <a:cs typeface="Calibri"/>
              </a:rPr>
              <a:t>Slide 9 Conclusion</a:t>
            </a:r>
          </a:p>
          <a:p>
            <a:r>
              <a:rPr lang="en-US" sz="2000" dirty="0">
                <a:solidFill>
                  <a:schemeClr val="bg1"/>
                </a:solidFill>
                <a:cs typeface="Calibri"/>
              </a:rPr>
              <a:t>Slide 10 Reference List</a:t>
            </a:r>
            <a:endParaRPr lang="en-US" dirty="0">
              <a:solidFill>
                <a:schemeClr val="bg1"/>
              </a:solidFill>
            </a:endParaRPr>
          </a:p>
          <a:p>
            <a:endParaRPr lang="en-US">
              <a:cs typeface="Calibri"/>
            </a:endParaRPr>
          </a:p>
        </p:txBody>
      </p:sp>
    </p:spTree>
    <p:extLst>
      <p:ext uri="{BB962C8B-B14F-4D97-AF65-F5344CB8AC3E}">
        <p14:creationId xmlns:p14="http://schemas.microsoft.com/office/powerpoint/2010/main" val="338344160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D48B4A3-9510-A29E-131F-8F3CBED352A1}"/>
              </a:ext>
            </a:extLst>
          </p:cNvPr>
          <p:cNvSpPr>
            <a:spLocks noGrp="1"/>
          </p:cNvSpPr>
          <p:nvPr>
            <p:ph type="title"/>
          </p:nvPr>
        </p:nvSpPr>
        <p:spPr>
          <a:xfrm>
            <a:off x="1398796" y="492149"/>
            <a:ext cx="9147940" cy="1686075"/>
          </a:xfrm>
        </p:spPr>
        <p:txBody>
          <a:bodyPr vert="horz" lIns="91440" tIns="45720" rIns="91440" bIns="45720" rtlCol="0" anchor="b">
            <a:normAutofit fontScale="90000"/>
          </a:bodyPr>
          <a:lstStyle/>
          <a:p>
            <a:pPr algn="ctr"/>
            <a:r>
              <a:rPr lang="en-US" sz="5600" b="1" kern="1200">
                <a:solidFill>
                  <a:srgbClr val="FFFFFF"/>
                </a:solidFill>
                <a:latin typeface="+mj-lt"/>
                <a:ea typeface="+mj-ea"/>
                <a:cs typeface="+mj-cs"/>
              </a:rPr>
              <a:t>Introduction to Different </a:t>
            </a:r>
            <a:r>
              <a:rPr lang="en-US" sz="5600" b="1">
                <a:solidFill>
                  <a:srgbClr val="FFFFFF"/>
                </a:solidFill>
              </a:rPr>
              <a:t>Leadership </a:t>
            </a:r>
            <a:r>
              <a:rPr lang="en-US" sz="5600" b="1" kern="1200">
                <a:solidFill>
                  <a:srgbClr val="FFFFFF"/>
                </a:solidFill>
                <a:latin typeface="+mj-lt"/>
                <a:ea typeface="+mj-ea"/>
                <a:cs typeface="+mj-cs"/>
              </a:rPr>
              <a:t>Styles </a:t>
            </a:r>
            <a:br>
              <a:rPr lang="en-US" sz="5600" b="1"/>
            </a:br>
            <a:endParaRPr lang="en-US" sz="5600" b="1" kern="1200">
              <a:solidFill>
                <a:srgbClr val="FFFFFF"/>
              </a:solidFill>
              <a:latin typeface="+mj-lt"/>
              <a:cs typeface="Calibri Light"/>
            </a:endParaRPr>
          </a:p>
        </p:txBody>
      </p:sp>
      <p:sp>
        <p:nvSpPr>
          <p:cNvPr id="30"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32"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3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sp>
        <p:nvSpPr>
          <p:cNvPr id="36"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
        <p:nvSpPr>
          <p:cNvPr id="38"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40"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cxnSp>
        <p:nvCxnSpPr>
          <p:cNvPr id="42" name="Straight Connector 41">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97D1041B-E219-D9DB-559E-36896A38BC3D}"/>
              </a:ext>
            </a:extLst>
          </p:cNvPr>
          <p:cNvSpPr txBox="1"/>
          <p:nvPr/>
        </p:nvSpPr>
        <p:spPr>
          <a:xfrm>
            <a:off x="1990939" y="1437420"/>
            <a:ext cx="8559386" cy="46782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chemeClr val="bg1"/>
                </a:solidFill>
                <a:ea typeface="+mn-lt"/>
                <a:cs typeface="+mn-lt"/>
              </a:rPr>
              <a:t>"As a leader there are three things that you ought to constantly be pondering, task, group, and person"</a:t>
            </a:r>
            <a:r>
              <a:rPr lang="en-US" sz="2000" b="1" dirty="0">
                <a:solidFill>
                  <a:schemeClr val="bg1"/>
                </a:solidFill>
                <a:ea typeface="+mn-lt"/>
                <a:cs typeface="+mn-lt"/>
              </a:rPr>
              <a:t> (</a:t>
            </a:r>
            <a:r>
              <a:rPr lang="en-US" sz="2000" b="1" dirty="0">
                <a:solidFill>
                  <a:schemeClr val="bg1"/>
                </a:solidFill>
                <a:cs typeface="Calibri"/>
              </a:rPr>
              <a:t>Adair, 2007).</a:t>
            </a:r>
            <a:r>
              <a:rPr lang="en-US" sz="2000" dirty="0">
                <a:solidFill>
                  <a:schemeClr val="bg1"/>
                </a:solidFill>
                <a:cs typeface="Calibri"/>
              </a:rPr>
              <a:t> "</a:t>
            </a:r>
            <a:r>
              <a:rPr lang="en-US" sz="2000" dirty="0">
                <a:solidFill>
                  <a:schemeClr val="bg1"/>
                </a:solidFill>
                <a:ea typeface="+mn-lt"/>
                <a:cs typeface="+mn-lt"/>
              </a:rPr>
              <a:t>By having every one of the elements of leadership you become compelling </a:t>
            </a:r>
            <a:r>
              <a:rPr lang="en-US" sz="2000" dirty="0">
                <a:solidFill>
                  <a:schemeClr val="bg1"/>
                </a:solidFill>
                <a:cs typeface="Calibri"/>
              </a:rPr>
              <a:t>leader" </a:t>
            </a:r>
            <a:r>
              <a:rPr lang="en-US" sz="2000" b="1" dirty="0">
                <a:solidFill>
                  <a:schemeClr val="bg1"/>
                </a:solidFill>
                <a:cs typeface="Calibri"/>
              </a:rPr>
              <a:t>(Adair, 2007).</a:t>
            </a:r>
            <a:r>
              <a:rPr lang="en-US" sz="2000" dirty="0">
                <a:solidFill>
                  <a:schemeClr val="bg1"/>
                </a:solidFill>
                <a:cs typeface="Calibri"/>
              </a:rPr>
              <a:t> </a:t>
            </a:r>
            <a:endParaRPr lang="en-US" sz="2000" b="1">
              <a:solidFill>
                <a:schemeClr val="bg1"/>
              </a:solidFill>
              <a:cs typeface="Calibri"/>
            </a:endParaRPr>
          </a:p>
          <a:p>
            <a:r>
              <a:rPr lang="en-US" sz="2000" dirty="0">
                <a:solidFill>
                  <a:schemeClr val="bg1"/>
                </a:solidFill>
                <a:cs typeface="Calibri"/>
              </a:rPr>
              <a:t>This presentation on different leadership styles will focus on three well known types of styles autocratic, democratic, laissez-faire, transaction, transformational and the less known styles empowering, and </a:t>
            </a:r>
            <a:r>
              <a:rPr lang="en-US" sz="2000" dirty="0">
                <a:solidFill>
                  <a:schemeClr val="bg1"/>
                </a:solidFill>
                <a:ea typeface="+mn-lt"/>
                <a:cs typeface="+mn-lt"/>
              </a:rPr>
              <a:t>directive leadership, directive leadership has been related with unfortunate navigation and has been considered less appealing and has been considered less alluring than empowering leadership, </a:t>
            </a:r>
            <a:endParaRPr lang="en-US" sz="2000" b="1">
              <a:solidFill>
                <a:schemeClr val="bg1"/>
              </a:solidFill>
              <a:ea typeface="+mn-lt"/>
              <a:cs typeface="+mn-lt"/>
            </a:endParaRPr>
          </a:p>
          <a:p>
            <a:r>
              <a:rPr lang="en-US" sz="2000" dirty="0">
                <a:solidFill>
                  <a:schemeClr val="bg1"/>
                </a:solidFill>
                <a:ea typeface="+mn-lt"/>
                <a:cs typeface="+mn-lt"/>
              </a:rPr>
              <a:t>Empowering leadership has been shown to be a powerful administration style for some employees and authoritative settings.</a:t>
            </a:r>
            <a:r>
              <a:rPr lang="en-US" sz="2000" dirty="0">
                <a:solidFill>
                  <a:schemeClr val="bg1"/>
                </a:solidFill>
                <a:cs typeface="Calibri"/>
              </a:rPr>
              <a:t> According to Douglas Mcgregor Theory X having similarity with Autocratic. Autocratic Style in leadership is useful in crisis. </a:t>
            </a:r>
            <a:r>
              <a:rPr lang="en-US" sz="2000" dirty="0">
                <a:solidFill>
                  <a:schemeClr val="bg1"/>
                </a:solidFill>
                <a:ea typeface="+mn-lt"/>
                <a:cs typeface="+mn-lt"/>
              </a:rPr>
              <a:t>Maltreatment of this style is generally seen as controlling, bossy, and authoritarian </a:t>
            </a:r>
            <a:r>
              <a:rPr lang="en-US" sz="2000" b="1" dirty="0">
                <a:solidFill>
                  <a:schemeClr val="bg1"/>
                </a:solidFill>
                <a:ea typeface="+mn-lt"/>
                <a:cs typeface="+mn-lt"/>
              </a:rPr>
              <a:t>(Khan, 2015).</a:t>
            </a:r>
            <a:endParaRPr lang="en-US" sz="2000" b="1">
              <a:solidFill>
                <a:schemeClr val="bg1"/>
              </a:solidFill>
              <a:ea typeface="Calibri"/>
              <a:cs typeface="Calibri"/>
            </a:endParaRPr>
          </a:p>
          <a:p>
            <a:endParaRPr lang="en-US">
              <a:solidFill>
                <a:schemeClr val="bg1"/>
              </a:solidFill>
              <a:ea typeface="Calibri"/>
              <a:cs typeface="Calibri"/>
            </a:endParaRPr>
          </a:p>
        </p:txBody>
      </p:sp>
    </p:spTree>
    <p:extLst>
      <p:ext uri="{BB962C8B-B14F-4D97-AF65-F5344CB8AC3E}">
        <p14:creationId xmlns:p14="http://schemas.microsoft.com/office/powerpoint/2010/main" val="396067704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9F89081-DF2C-0DEA-4123-AB6183D17506}"/>
              </a:ext>
            </a:extLst>
          </p:cNvPr>
          <p:cNvSpPr>
            <a:spLocks noGrp="1"/>
          </p:cNvSpPr>
          <p:nvPr>
            <p:ph type="title"/>
          </p:nvPr>
        </p:nvSpPr>
        <p:spPr>
          <a:xfrm>
            <a:off x="1337637" y="70157"/>
            <a:ext cx="9147940" cy="942635"/>
          </a:xfrm>
        </p:spPr>
        <p:txBody>
          <a:bodyPr vert="horz" lIns="91440" tIns="45720" rIns="91440" bIns="45720" rtlCol="0" anchor="b">
            <a:normAutofit/>
          </a:bodyPr>
          <a:lstStyle/>
          <a:p>
            <a:pPr algn="ctr"/>
            <a:r>
              <a:rPr lang="en-US" sz="5600" b="1" kern="1200" dirty="0">
                <a:solidFill>
                  <a:srgbClr val="FFFFFF"/>
                </a:solidFill>
                <a:latin typeface="+mj-lt"/>
                <a:ea typeface="+mj-ea"/>
                <a:cs typeface="+mj-cs"/>
              </a:rPr>
              <a:t>Autocratic</a:t>
            </a:r>
            <a:endParaRPr lang="en-US" sz="5600" b="1" kern="1200" dirty="0">
              <a:solidFill>
                <a:srgbClr val="FFFFFF"/>
              </a:solidFill>
              <a:latin typeface="+mj-lt"/>
              <a:cs typeface="Calibri Light"/>
            </a:endParaRPr>
          </a:p>
        </p:txBody>
      </p:sp>
      <p:sp>
        <p:nvSpPr>
          <p:cNvPr id="9"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11"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3"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sp>
        <p:nvSpPr>
          <p:cNvPr id="15"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
        <p:nvSpPr>
          <p:cNvPr id="17"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9"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cxnSp>
        <p:nvCxnSpPr>
          <p:cNvPr id="21" name="Straight Connector 20">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60F5A873-EB0B-FDC9-BDBC-68C616E6CEFA}"/>
              </a:ext>
            </a:extLst>
          </p:cNvPr>
          <p:cNvSpPr txBox="1"/>
          <p:nvPr/>
        </p:nvSpPr>
        <p:spPr>
          <a:xfrm>
            <a:off x="1634374" y="1026270"/>
            <a:ext cx="8662305"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chemeClr val="bg1"/>
                </a:solidFill>
                <a:cs typeface="Calibri"/>
              </a:rPr>
              <a:t>Autocratic leadership style, is a style of leadership that is very "</a:t>
            </a:r>
            <a:r>
              <a:rPr lang="en-US" sz="2000" dirty="0">
                <a:solidFill>
                  <a:schemeClr val="bg1"/>
                </a:solidFill>
                <a:ea typeface="+mn-lt"/>
                <a:cs typeface="+mn-lt"/>
              </a:rPr>
              <a:t>Authoritarian</a:t>
            </a:r>
            <a:r>
              <a:rPr lang="en-US" sz="2000" dirty="0">
                <a:ea typeface="+mn-lt"/>
                <a:cs typeface="+mn-lt"/>
              </a:rPr>
              <a:t> </a:t>
            </a:r>
            <a:r>
              <a:rPr lang="en-US" sz="2000" dirty="0">
                <a:solidFill>
                  <a:schemeClr val="bg1"/>
                </a:solidFill>
                <a:ea typeface="+mn-lt"/>
                <a:cs typeface="+mn-lt"/>
              </a:rPr>
              <a:t>by and large has adverse results" </a:t>
            </a:r>
            <a:r>
              <a:rPr lang="en-US" sz="2000" b="1" dirty="0">
                <a:solidFill>
                  <a:schemeClr val="bg1"/>
                </a:solidFill>
                <a:ea typeface="+mn-lt"/>
                <a:cs typeface="+mn-lt"/>
              </a:rPr>
              <a:t>(UWTSD, 2022). </a:t>
            </a:r>
            <a:r>
              <a:rPr lang="en-US" sz="2000" dirty="0">
                <a:solidFill>
                  <a:schemeClr val="bg1"/>
                </a:solidFill>
                <a:ea typeface="+mn-lt"/>
                <a:cs typeface="+mn-lt"/>
              </a:rPr>
              <a:t>In certain situation being more autocratic can have great benefits. </a:t>
            </a:r>
          </a:p>
          <a:p>
            <a:r>
              <a:rPr lang="en-US" sz="2000" dirty="0">
                <a:solidFill>
                  <a:schemeClr val="bg1"/>
                </a:solidFill>
                <a:ea typeface="+mn-lt"/>
                <a:cs typeface="+mn-lt"/>
              </a:rPr>
              <a:t>A leader who is more autocratic can come across as bossy, controlling, dominating, Autocratic leaders tend to use punishment for a way of controlling employee, </a:t>
            </a:r>
          </a:p>
          <a:p>
            <a:r>
              <a:rPr lang="en-US" sz="2000" dirty="0">
                <a:solidFill>
                  <a:schemeClr val="bg1"/>
                </a:solidFill>
                <a:ea typeface="+mn-lt"/>
                <a:cs typeface="+mn-lt"/>
              </a:rPr>
              <a:t>With autocratic leadership some leaders will "show the power of position and rank, do this since I am the leader" </a:t>
            </a:r>
            <a:r>
              <a:rPr lang="en-US" sz="2000" b="1" dirty="0">
                <a:solidFill>
                  <a:schemeClr val="bg1"/>
                </a:solidFill>
                <a:ea typeface="+mn-lt"/>
                <a:cs typeface="+mn-lt"/>
              </a:rPr>
              <a:t>(Adair, 2007). </a:t>
            </a:r>
            <a:endParaRPr lang="en-US" dirty="0">
              <a:solidFill>
                <a:schemeClr val="bg1"/>
              </a:solidFill>
            </a:endParaRPr>
          </a:p>
        </p:txBody>
      </p:sp>
    </p:spTree>
    <p:extLst>
      <p:ext uri="{BB962C8B-B14F-4D97-AF65-F5344CB8AC3E}">
        <p14:creationId xmlns:p14="http://schemas.microsoft.com/office/powerpoint/2010/main" val="284811901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ABB3F25A-B945-67C8-C7B2-962A2ED33E35}"/>
              </a:ext>
            </a:extLst>
          </p:cNvPr>
          <p:cNvSpPr>
            <a:spLocks noGrp="1"/>
          </p:cNvSpPr>
          <p:nvPr>
            <p:ph type="title"/>
          </p:nvPr>
        </p:nvSpPr>
        <p:spPr>
          <a:xfrm>
            <a:off x="1408808" y="-229229"/>
            <a:ext cx="9147940" cy="1028899"/>
          </a:xfrm>
        </p:spPr>
        <p:txBody>
          <a:bodyPr vert="horz" lIns="91440" tIns="45720" rIns="91440" bIns="45720" rtlCol="0" anchor="b">
            <a:normAutofit/>
          </a:bodyPr>
          <a:lstStyle/>
          <a:p>
            <a:pPr algn="ctr"/>
            <a:r>
              <a:rPr lang="en-US" sz="5600" b="1" kern="1200" dirty="0">
                <a:solidFill>
                  <a:srgbClr val="FFFFFF"/>
                </a:solidFill>
                <a:latin typeface="+mj-lt"/>
                <a:ea typeface="+mj-ea"/>
                <a:cs typeface="+mj-cs"/>
              </a:rPr>
              <a:t>Democratic</a:t>
            </a:r>
            <a:endParaRPr lang="en-US" sz="5600" b="1" kern="1200" dirty="0">
              <a:solidFill>
                <a:srgbClr val="FFFFFF"/>
              </a:solidFill>
              <a:latin typeface="+mj-lt"/>
              <a:cs typeface="Calibri Light"/>
            </a:endParaRPr>
          </a:p>
        </p:txBody>
      </p:sp>
      <p:sp>
        <p:nvSpPr>
          <p:cNvPr id="6"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7"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9"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sp>
        <p:nvSpPr>
          <p:cNvPr id="11"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
        <p:nvSpPr>
          <p:cNvPr id="13"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5"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cxnSp>
        <p:nvCxnSpPr>
          <p:cNvPr id="17" name="Straight Connector 21">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A7461CDC-C916-3092-0AB3-FE9969AB70F5}"/>
              </a:ext>
            </a:extLst>
          </p:cNvPr>
          <p:cNvSpPr txBox="1"/>
          <p:nvPr/>
        </p:nvSpPr>
        <p:spPr>
          <a:xfrm>
            <a:off x="1851769" y="634543"/>
            <a:ext cx="8485414"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chemeClr val="bg1"/>
                </a:solidFill>
                <a:ea typeface="+mn-lt"/>
                <a:cs typeface="+mn-lt"/>
              </a:rPr>
              <a:t>The democratic leadership style, the democratic will have the last final decision. With democratic leaders they like to have input from employees, team members keeping them in the loop which in turn employers, having their input creates job satisfaction for the employee (Khan, 2015).</a:t>
            </a:r>
          </a:p>
          <a:p>
            <a:endParaRPr lang="en-US" sz="2000" dirty="0">
              <a:solidFill>
                <a:schemeClr val="bg1"/>
              </a:solidFill>
              <a:ea typeface="+mn-lt"/>
              <a:cs typeface="+mn-lt"/>
            </a:endParaRPr>
          </a:p>
          <a:p>
            <a:r>
              <a:rPr lang="en-US" sz="2000" dirty="0">
                <a:solidFill>
                  <a:schemeClr val="bg1"/>
                </a:solidFill>
                <a:ea typeface="+mn-lt"/>
                <a:cs typeface="+mn-lt"/>
              </a:rPr>
              <a:t>Democratic Leaders have a way of engaging with its employees to make them highly spirited, having good morale.</a:t>
            </a:r>
          </a:p>
          <a:p>
            <a:endParaRPr lang="en-US" sz="2000" dirty="0">
              <a:solidFill>
                <a:schemeClr val="bg1"/>
              </a:solidFill>
              <a:ea typeface="+mn-lt"/>
              <a:cs typeface="+mn-lt"/>
            </a:endParaRPr>
          </a:p>
          <a:p>
            <a:r>
              <a:rPr lang="en-US" sz="2000" dirty="0">
                <a:solidFill>
                  <a:schemeClr val="bg1"/>
                </a:solidFill>
                <a:ea typeface="+mn-lt"/>
                <a:cs typeface="+mn-lt"/>
              </a:rPr>
              <a:t>Leaders can create excellent and high amount work for significant stretches of time (Khan, 2015).</a:t>
            </a:r>
          </a:p>
          <a:p>
            <a:endParaRPr lang="en-US" sz="2000" dirty="0">
              <a:solidFill>
                <a:schemeClr val="bg1"/>
              </a:solidFill>
              <a:ea typeface="+mn-lt"/>
              <a:cs typeface="+mn-lt"/>
            </a:endParaRPr>
          </a:p>
          <a:p>
            <a:r>
              <a:rPr lang="en-US" sz="2000" dirty="0">
                <a:solidFill>
                  <a:schemeClr val="bg1"/>
                </a:solidFill>
                <a:ea typeface="+mn-lt"/>
                <a:cs typeface="+mn-lt"/>
              </a:rPr>
              <a:t>Leaders creates plans to assist representatives with assessing their own presentation. </a:t>
            </a:r>
          </a:p>
          <a:p>
            <a:endParaRPr lang="en-US" sz="2000" dirty="0">
              <a:solidFill>
                <a:schemeClr val="bg1"/>
              </a:solidFill>
              <a:ea typeface="+mn-lt"/>
              <a:cs typeface="+mn-lt"/>
            </a:endParaRPr>
          </a:p>
          <a:p>
            <a:r>
              <a:rPr lang="en-US" sz="2000" dirty="0">
                <a:solidFill>
                  <a:schemeClr val="bg1"/>
                </a:solidFill>
                <a:ea typeface="+mn-lt"/>
                <a:cs typeface="+mn-lt"/>
              </a:rPr>
              <a:t>Leaders urges workers to develop at work and to be advanced in the job. Leaders take an interest in the employees which in turn gives trust in that leader.</a:t>
            </a:r>
          </a:p>
        </p:txBody>
      </p:sp>
    </p:spTree>
    <p:extLst>
      <p:ext uri="{BB962C8B-B14F-4D97-AF65-F5344CB8AC3E}">
        <p14:creationId xmlns:p14="http://schemas.microsoft.com/office/powerpoint/2010/main" val="59738533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28FF92B1-EA09-5497-9DBB-834D7BF81D2B}"/>
              </a:ext>
            </a:extLst>
          </p:cNvPr>
          <p:cNvSpPr>
            <a:spLocks noGrp="1"/>
          </p:cNvSpPr>
          <p:nvPr>
            <p:ph type="title"/>
          </p:nvPr>
        </p:nvSpPr>
        <p:spPr>
          <a:xfrm>
            <a:off x="1263238" y="360956"/>
            <a:ext cx="9147940" cy="784484"/>
          </a:xfrm>
        </p:spPr>
        <p:txBody>
          <a:bodyPr vert="horz" lIns="91440" tIns="45720" rIns="91440" bIns="45720" rtlCol="0" anchor="b">
            <a:normAutofit fontScale="90000"/>
          </a:bodyPr>
          <a:lstStyle/>
          <a:p>
            <a:pPr algn="ctr"/>
            <a:r>
              <a:rPr lang="en-US" sz="5600" b="1" kern="1200">
                <a:solidFill>
                  <a:srgbClr val="FFFFFF"/>
                </a:solidFill>
                <a:latin typeface="+mj-lt"/>
                <a:ea typeface="+mj-ea"/>
                <a:cs typeface="+mj-cs"/>
              </a:rPr>
              <a:t>Laissez-Faire</a:t>
            </a:r>
            <a:endParaRPr lang="en-US" sz="5600" b="1" kern="1200">
              <a:solidFill>
                <a:srgbClr val="FFFFFF"/>
              </a:solidFill>
              <a:latin typeface="+mj-lt"/>
              <a:cs typeface="Calibri Light"/>
            </a:endParaRPr>
          </a:p>
        </p:txBody>
      </p:sp>
      <p:sp>
        <p:nvSpPr>
          <p:cNvPr id="36"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38"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40"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sp>
        <p:nvSpPr>
          <p:cNvPr id="42"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
        <p:nvSpPr>
          <p:cNvPr id="44"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46"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cxnSp>
        <p:nvCxnSpPr>
          <p:cNvPr id="48" name="Straight Connector 47">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0B7AE051-8D28-27B5-805B-188ECFA949E2}"/>
              </a:ext>
            </a:extLst>
          </p:cNvPr>
          <p:cNvSpPr txBox="1"/>
          <p:nvPr/>
        </p:nvSpPr>
        <p:spPr>
          <a:xfrm>
            <a:off x="1960096" y="1202462"/>
            <a:ext cx="8703128" cy="43704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chemeClr val="bg1"/>
                </a:solidFill>
                <a:ea typeface="+mn-lt"/>
                <a:cs typeface="+mn-lt"/>
              </a:rPr>
              <a:t>In any case, there is nobody best style of authority. The viability of a specific leadership style is reliant upon the organizations circumstance ( ). Laisses-Faire</a:t>
            </a:r>
            <a:r>
              <a:rPr lang="en-US" sz="2000" dirty="0">
                <a:solidFill>
                  <a:schemeClr val="bg1"/>
                </a:solidFill>
                <a:cs typeface="Calibri"/>
              </a:rPr>
              <a:t> leadership style is more laid back than that of democratic leadership, Laisses-Faire leadership is more "non-leadership, another negative impact of Laissez-Faire is that </a:t>
            </a:r>
            <a:r>
              <a:rPr lang="en-US" sz="2000" dirty="0">
                <a:solidFill>
                  <a:schemeClr val="bg1"/>
                </a:solidFill>
                <a:ea typeface="+mn-lt"/>
                <a:cs typeface="+mn-lt"/>
              </a:rPr>
              <a:t>Ostensible leaders with insignificant impact" </a:t>
            </a:r>
            <a:r>
              <a:rPr lang="en-US" sz="2000" b="1" dirty="0">
                <a:solidFill>
                  <a:schemeClr val="bg1"/>
                </a:solidFill>
                <a:ea typeface="+mn-lt"/>
                <a:cs typeface="+mn-lt"/>
              </a:rPr>
              <a:t>(UWTSD, 2022).</a:t>
            </a:r>
            <a:r>
              <a:rPr lang="en-US" sz="2000" dirty="0">
                <a:solidFill>
                  <a:schemeClr val="bg1"/>
                </a:solidFill>
                <a:ea typeface="+mn-lt"/>
                <a:cs typeface="+mn-lt"/>
              </a:rPr>
              <a:t>  in their leadership style. </a:t>
            </a:r>
            <a:endParaRPr lang="en-US">
              <a:solidFill>
                <a:schemeClr val="bg1"/>
              </a:solidFill>
              <a:ea typeface="+mn-lt"/>
              <a:cs typeface="+mn-lt"/>
            </a:endParaRPr>
          </a:p>
          <a:p>
            <a:endParaRPr lang="en-US" sz="2000" dirty="0">
              <a:solidFill>
                <a:schemeClr val="bg1"/>
              </a:solidFill>
              <a:ea typeface="+mn-lt"/>
              <a:cs typeface="+mn-lt"/>
            </a:endParaRPr>
          </a:p>
          <a:p>
            <a:r>
              <a:rPr lang="en-US" sz="2000" dirty="0">
                <a:solidFill>
                  <a:schemeClr val="bg1"/>
                </a:solidFill>
                <a:ea typeface="+mn-lt"/>
                <a:cs typeface="+mn-lt"/>
              </a:rPr>
              <a:t>Laissez-Faire leadership style for the most part adverse results where they do not really have the people-orientated leadership style in their natural style of leadership if it being more Laissez-Faire. Laissez-Faire has a pro for its style of leadership Individuals who are self-starters, who succeed at individualized assignments and don't need continuous criticism, may incline toward working under Laissez-Faire leadership style.</a:t>
            </a:r>
            <a:endParaRPr lang="en-US">
              <a:solidFill>
                <a:schemeClr val="bg1"/>
              </a:solidFill>
              <a:cs typeface="Calibri"/>
            </a:endParaRPr>
          </a:p>
          <a:p>
            <a:endParaRPr lang="en-US" dirty="0">
              <a:solidFill>
                <a:schemeClr val="bg1"/>
              </a:solidFill>
              <a:cs typeface="Calibri"/>
            </a:endParaRPr>
          </a:p>
        </p:txBody>
      </p:sp>
    </p:spTree>
    <p:extLst>
      <p:ext uri="{BB962C8B-B14F-4D97-AF65-F5344CB8AC3E}">
        <p14:creationId xmlns:p14="http://schemas.microsoft.com/office/powerpoint/2010/main" val="268192012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430941A9-8D1D-2F2D-18CE-A20A301FED35}"/>
              </a:ext>
            </a:extLst>
          </p:cNvPr>
          <p:cNvSpPr>
            <a:spLocks noGrp="1"/>
          </p:cNvSpPr>
          <p:nvPr>
            <p:ph type="title"/>
          </p:nvPr>
        </p:nvSpPr>
        <p:spPr>
          <a:xfrm>
            <a:off x="1522030" y="691635"/>
            <a:ext cx="9147940" cy="1245082"/>
          </a:xfrm>
        </p:spPr>
        <p:txBody>
          <a:bodyPr vert="horz" lIns="91440" tIns="45720" rIns="91440" bIns="45720" rtlCol="0" anchor="b">
            <a:normAutofit fontScale="90000"/>
          </a:bodyPr>
          <a:lstStyle/>
          <a:p>
            <a:pPr algn="ctr"/>
            <a:r>
              <a:rPr lang="en-US" sz="5600" b="1" kern="1200" dirty="0">
                <a:solidFill>
                  <a:srgbClr val="FFFFFF"/>
                </a:solidFill>
                <a:latin typeface="+mj-lt"/>
                <a:ea typeface="+mj-ea"/>
                <a:cs typeface="+mj-cs"/>
              </a:rPr>
              <a:t>My Leadership Style</a:t>
            </a:r>
            <a:br>
              <a:rPr lang="en-US" sz="5600" b="1"/>
            </a:br>
            <a:r>
              <a:rPr lang="en-US" sz="5600" b="1" dirty="0">
                <a:solidFill>
                  <a:srgbClr val="FFFFFF"/>
                </a:solidFill>
                <a:cs typeface="Calibri Light"/>
              </a:rPr>
              <a:t>Autocratic</a:t>
            </a:r>
            <a:endParaRPr lang="en-US" sz="5600" b="1" kern="1200" dirty="0">
              <a:solidFill>
                <a:srgbClr val="FFFFFF"/>
              </a:solidFill>
              <a:latin typeface="+mj-lt"/>
              <a:cs typeface="Calibri Light"/>
            </a:endParaRPr>
          </a:p>
        </p:txBody>
      </p:sp>
      <p:sp>
        <p:nvSpPr>
          <p:cNvPr id="25"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27"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29"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sp>
        <p:nvSpPr>
          <p:cNvPr id="31"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
        <p:nvSpPr>
          <p:cNvPr id="33"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35"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cxnSp>
        <p:nvCxnSpPr>
          <p:cNvPr id="37" name="Straight Connector 36">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079DD91-A76D-4FD6-3133-0003EAEE9790}"/>
              </a:ext>
            </a:extLst>
          </p:cNvPr>
          <p:cNvSpPr txBox="1"/>
          <p:nvPr/>
        </p:nvSpPr>
        <p:spPr>
          <a:xfrm>
            <a:off x="1698832" y="1946603"/>
            <a:ext cx="9092099" cy="31188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000" dirty="0">
                <a:solidFill>
                  <a:schemeClr val="bg1"/>
                </a:solidFill>
                <a:ea typeface="+mn-lt"/>
                <a:cs typeface="+mn-lt"/>
              </a:rPr>
              <a:t>My Leadership style is more autocratic based on a test I done which scored me high compared to Democratic, Laissez-Faire which for both  got a moderate score.</a:t>
            </a:r>
            <a:endParaRPr lang="en-US" sz="2000" dirty="0">
              <a:solidFill>
                <a:schemeClr val="bg1"/>
              </a:solidFill>
              <a:ea typeface="+mn-lt"/>
              <a:cs typeface="+mn-lt"/>
            </a:endParaRPr>
          </a:p>
          <a:p>
            <a:pPr>
              <a:lnSpc>
                <a:spcPct val="90000"/>
              </a:lnSpc>
              <a:spcBef>
                <a:spcPts val="1000"/>
              </a:spcBef>
            </a:pPr>
            <a:r>
              <a:rPr lang="en-GB" sz="2000" dirty="0">
                <a:solidFill>
                  <a:schemeClr val="bg1"/>
                </a:solidFill>
                <a:cs typeface="Calibri"/>
              </a:rPr>
              <a:t>The advantage and disadvantage of my own personal style in being more autocratic,  Advantages in autocratic leadership, leaders in having great control, </a:t>
            </a:r>
            <a:r>
              <a:rPr lang="en-GB" sz="2000" dirty="0">
                <a:solidFill>
                  <a:schemeClr val="bg1"/>
                </a:solidFill>
                <a:ea typeface="+mn-lt"/>
                <a:cs typeface="+mn-lt"/>
              </a:rPr>
              <a:t>individuals know what they should do. </a:t>
            </a:r>
          </a:p>
          <a:p>
            <a:pPr>
              <a:lnSpc>
                <a:spcPct val="90000"/>
              </a:lnSpc>
              <a:spcBef>
                <a:spcPts val="1000"/>
              </a:spcBef>
            </a:pPr>
            <a:r>
              <a:rPr lang="en-GB" sz="2000" dirty="0">
                <a:solidFill>
                  <a:schemeClr val="bg1"/>
                </a:solidFill>
                <a:cs typeface="Calibri"/>
              </a:rPr>
              <a:t>Disadvantages in autocratic</a:t>
            </a:r>
            <a:r>
              <a:rPr lang="en-GB" sz="2000" dirty="0">
                <a:solidFill>
                  <a:schemeClr val="bg1"/>
                </a:solidFill>
                <a:ea typeface="+mn-lt"/>
                <a:cs typeface="+mn-lt"/>
              </a:rPr>
              <a:t> leadership, leaders depend on threats and discipline to impact employees, Leaders try not to consider representative information, there is restricted time in which to go with a choice. No improvement of opportunity of decision, Less or no fearlessness, Order is advanced.</a:t>
            </a:r>
            <a:endParaRPr lang="en-GB" sz="2000" dirty="0">
              <a:solidFill>
                <a:schemeClr val="bg1"/>
              </a:solidFill>
              <a:cs typeface="Calibri"/>
            </a:endParaRPr>
          </a:p>
          <a:p>
            <a:endParaRPr lang="en-US">
              <a:solidFill>
                <a:schemeClr val="bg1"/>
              </a:solidFill>
              <a:cs typeface="Calibri"/>
            </a:endParaRPr>
          </a:p>
        </p:txBody>
      </p:sp>
    </p:spTree>
    <p:extLst>
      <p:ext uri="{BB962C8B-B14F-4D97-AF65-F5344CB8AC3E}">
        <p14:creationId xmlns:p14="http://schemas.microsoft.com/office/powerpoint/2010/main" val="6453546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12"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sp>
        <p:nvSpPr>
          <p:cNvPr id="16"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
        <p:nvSpPr>
          <p:cNvPr id="18"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20"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cxnSp>
        <p:nvCxnSpPr>
          <p:cNvPr id="22" name="Straight Connector 21">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graphicFrame>
        <p:nvGraphicFramePr>
          <p:cNvPr id="5" name="Table 5">
            <a:extLst>
              <a:ext uri="{FF2B5EF4-FFF2-40B4-BE49-F238E27FC236}">
                <a16:creationId xmlns:a16="http://schemas.microsoft.com/office/drawing/2014/main" id="{BC924BD5-50C6-E398-0699-748DC622FD79}"/>
              </a:ext>
            </a:extLst>
          </p:cNvPr>
          <p:cNvGraphicFramePr>
            <a:graphicFrameLocks noGrp="1"/>
          </p:cNvGraphicFramePr>
          <p:nvPr>
            <p:extLst>
              <p:ext uri="{D42A27DB-BD31-4B8C-83A1-F6EECF244321}">
                <p14:modId xmlns:p14="http://schemas.microsoft.com/office/powerpoint/2010/main" val="2778201506"/>
              </p:ext>
            </p:extLst>
          </p:nvPr>
        </p:nvGraphicFramePr>
        <p:xfrm>
          <a:off x="2169994" y="244415"/>
          <a:ext cx="8169626" cy="5398688"/>
        </p:xfrm>
        <a:graphic>
          <a:graphicData uri="http://schemas.openxmlformats.org/drawingml/2006/table">
            <a:tbl>
              <a:tblPr firstRow="1" bandRow="1">
                <a:tableStyleId>{5C22544A-7EE6-4342-B048-85BDC9FD1C3A}</a:tableStyleId>
              </a:tblPr>
              <a:tblGrid>
                <a:gridCol w="4149653">
                  <a:extLst>
                    <a:ext uri="{9D8B030D-6E8A-4147-A177-3AD203B41FA5}">
                      <a16:colId xmlns:a16="http://schemas.microsoft.com/office/drawing/2014/main" val="3488596508"/>
                    </a:ext>
                  </a:extLst>
                </a:gridCol>
                <a:gridCol w="4019973">
                  <a:extLst>
                    <a:ext uri="{9D8B030D-6E8A-4147-A177-3AD203B41FA5}">
                      <a16:colId xmlns:a16="http://schemas.microsoft.com/office/drawing/2014/main" val="3401063509"/>
                    </a:ext>
                  </a:extLst>
                </a:gridCol>
              </a:tblGrid>
              <a:tr h="342936">
                <a:tc>
                  <a:txBody>
                    <a:bodyPr/>
                    <a:lstStyle/>
                    <a:p>
                      <a:pPr algn="ctr"/>
                      <a:r>
                        <a:rPr lang="en-US" dirty="0">
                          <a:solidFill>
                            <a:schemeClr val="tx1"/>
                          </a:solidFill>
                        </a:rPr>
                        <a:t>TRANSACTIONAL LEADERS </a:t>
                      </a:r>
                      <a:endParaRPr lang="en-US" dirty="0" err="1">
                        <a:solidFill>
                          <a:schemeClr val="tx1"/>
                        </a:solidFill>
                      </a:endParaRPr>
                    </a:p>
                  </a:txBody>
                  <a:tcPr>
                    <a:solidFill>
                      <a:schemeClr val="bg1"/>
                    </a:solidFill>
                  </a:tcPr>
                </a:tc>
                <a:tc>
                  <a:txBody>
                    <a:bodyPr/>
                    <a:lstStyle/>
                    <a:p>
                      <a:pPr algn="ctr"/>
                      <a:r>
                        <a:rPr lang="en-US" dirty="0">
                          <a:solidFill>
                            <a:schemeClr val="tx1"/>
                          </a:solidFill>
                        </a:rPr>
                        <a:t>TRANSFORMATIONAL LEADERS</a:t>
                      </a:r>
                      <a:endParaRPr lang="en-US" dirty="0" err="1">
                        <a:solidFill>
                          <a:schemeClr val="tx1"/>
                        </a:solidFill>
                      </a:endParaRPr>
                    </a:p>
                  </a:txBody>
                  <a:tcPr>
                    <a:solidFill>
                      <a:schemeClr val="bg1"/>
                    </a:solidFill>
                  </a:tcPr>
                </a:tc>
                <a:extLst>
                  <a:ext uri="{0D108BD9-81ED-4DB2-BD59-A6C34878D82A}">
                    <a16:rowId xmlns:a16="http://schemas.microsoft.com/office/drawing/2014/main" val="1556607023"/>
                  </a:ext>
                </a:extLst>
              </a:tr>
              <a:tr h="848317">
                <a:tc>
                  <a:txBody>
                    <a:bodyPr/>
                    <a:lstStyle/>
                    <a:p>
                      <a:pPr lvl="0">
                        <a:buNone/>
                      </a:pPr>
                      <a:r>
                        <a:rPr lang="en-US" sz="1800" b="0" i="0" u="none" strike="noStrike" noProof="0" dirty="0">
                          <a:solidFill>
                            <a:schemeClr val="tx1"/>
                          </a:solidFill>
                          <a:latin typeface="Calibri"/>
                        </a:rPr>
                        <a:t>"Manly attributes more proper for value-based administration" </a:t>
                      </a:r>
                      <a:r>
                        <a:rPr lang="en-US" sz="1800" b="1" i="0" u="none" strike="noStrike" noProof="0" dirty="0">
                          <a:solidFill>
                            <a:schemeClr val="tx1"/>
                          </a:solidFill>
                          <a:latin typeface="Calibri"/>
                        </a:rPr>
                        <a:t>(Applebaum, 2003).</a:t>
                      </a:r>
                      <a:endParaRPr lang="en-US">
                        <a:solidFill>
                          <a:schemeClr val="tx1"/>
                        </a:solidFill>
                      </a:endParaRPr>
                    </a:p>
                  </a:txBody>
                  <a:tcPr>
                    <a:solidFill>
                      <a:schemeClr val="tx2">
                        <a:lumMod val="20000"/>
                        <a:lumOff val="80000"/>
                      </a:schemeClr>
                    </a:solidFill>
                  </a:tcPr>
                </a:tc>
                <a:tc>
                  <a:txBody>
                    <a:bodyPr/>
                    <a:lstStyle/>
                    <a:p>
                      <a:pPr lvl="0">
                        <a:buNone/>
                      </a:pPr>
                      <a:r>
                        <a:rPr lang="en-US" sz="1800" b="0" i="0" u="none" strike="noStrike" noProof="0" dirty="0">
                          <a:solidFill>
                            <a:schemeClr val="bg1"/>
                          </a:solidFill>
                          <a:latin typeface="Calibri"/>
                        </a:rPr>
                        <a:t> </a:t>
                      </a:r>
                      <a:r>
                        <a:rPr lang="en-US" sz="1800" b="0" i="0" u="none" strike="noStrike" noProof="0" dirty="0">
                          <a:solidFill>
                            <a:schemeClr val="tx1"/>
                          </a:solidFill>
                          <a:latin typeface="Calibri"/>
                        </a:rPr>
                        <a:t>"Female qualities" are more suitable for transformational leadership" </a:t>
                      </a:r>
                      <a:r>
                        <a:rPr lang="en-US" sz="1800" b="1" i="0" u="none" strike="noStrike" noProof="0" dirty="0">
                          <a:solidFill>
                            <a:schemeClr val="tx1"/>
                          </a:solidFill>
                          <a:latin typeface="Calibri"/>
                        </a:rPr>
                        <a:t>(Applebaum, 2003).</a:t>
                      </a:r>
                      <a:endParaRPr lang="en-US" b="1" dirty="0">
                        <a:solidFill>
                          <a:schemeClr val="tx1"/>
                        </a:solidFill>
                      </a:endParaRPr>
                    </a:p>
                  </a:txBody>
                  <a:tcPr>
                    <a:solidFill>
                      <a:schemeClr val="tx2">
                        <a:lumMod val="20000"/>
                        <a:lumOff val="80000"/>
                      </a:schemeClr>
                    </a:solidFill>
                  </a:tcPr>
                </a:tc>
                <a:extLst>
                  <a:ext uri="{0D108BD9-81ED-4DB2-BD59-A6C34878D82A}">
                    <a16:rowId xmlns:a16="http://schemas.microsoft.com/office/drawing/2014/main" val="951431797"/>
                  </a:ext>
                </a:extLst>
              </a:tr>
              <a:tr h="848317">
                <a:tc>
                  <a:txBody>
                    <a:bodyPr/>
                    <a:lstStyle/>
                    <a:p>
                      <a:pPr lvl="0">
                        <a:buNone/>
                      </a:pPr>
                      <a:r>
                        <a:rPr lang="en-US" sz="1800" b="0" i="0" u="none" strike="noStrike" noProof="0" dirty="0">
                          <a:solidFill>
                            <a:schemeClr val="tx1"/>
                          </a:solidFill>
                          <a:latin typeface="Calibri"/>
                        </a:rPr>
                        <a:t>"Rely on the authentic power or coercive ability to convince individuals to get in line" </a:t>
                      </a:r>
                      <a:r>
                        <a:rPr lang="en-US" sz="1800" b="1" i="0" u="none" strike="noStrike" noProof="0" dirty="0">
                          <a:solidFill>
                            <a:schemeClr val="tx1"/>
                          </a:solidFill>
                          <a:latin typeface="Calibri"/>
                        </a:rPr>
                        <a:t>(Bass, 1990).</a:t>
                      </a:r>
                      <a:endParaRPr lang="en-US" b="1" dirty="0">
                        <a:solidFill>
                          <a:schemeClr val="tx1"/>
                        </a:solidFill>
                      </a:endParaRPr>
                    </a:p>
                  </a:txBody>
                  <a:tcPr/>
                </a:tc>
                <a:tc>
                  <a:txBody>
                    <a:bodyPr/>
                    <a:lstStyle/>
                    <a:p>
                      <a:pPr lvl="0">
                        <a:buNone/>
                      </a:pPr>
                      <a:r>
                        <a:rPr lang="en-US" sz="1800" b="0" i="0" u="none" strike="noStrike" noProof="0" dirty="0">
                          <a:solidFill>
                            <a:schemeClr val="tx1"/>
                          </a:solidFill>
                          <a:latin typeface="Calibri"/>
                        </a:rPr>
                        <a:t>Arise in the association to teach and foster fledgling workers and to act as their tutors.</a:t>
                      </a:r>
                      <a:endParaRPr lang="en-US" dirty="0">
                        <a:solidFill>
                          <a:schemeClr val="tx1"/>
                        </a:solidFill>
                      </a:endParaRPr>
                    </a:p>
                  </a:txBody>
                  <a:tcPr/>
                </a:tc>
                <a:extLst>
                  <a:ext uri="{0D108BD9-81ED-4DB2-BD59-A6C34878D82A}">
                    <a16:rowId xmlns:a16="http://schemas.microsoft.com/office/drawing/2014/main" val="3205054270"/>
                  </a:ext>
                </a:extLst>
              </a:tr>
              <a:tr h="595626">
                <a:tc>
                  <a:txBody>
                    <a:bodyPr/>
                    <a:lstStyle/>
                    <a:p>
                      <a:pPr lvl="0">
                        <a:buNone/>
                      </a:pPr>
                      <a:r>
                        <a:rPr lang="en-US" sz="1800" b="0" i="0" u="none" strike="noStrike" noProof="0" dirty="0">
                          <a:solidFill>
                            <a:schemeClr val="tx1"/>
                          </a:solidFill>
                          <a:latin typeface="Calibri"/>
                        </a:rPr>
                        <a:t>In which relationship with adherents depend on trade for some asset esteemed by the devotees.</a:t>
                      </a:r>
                      <a:endParaRPr lang="en-US" dirty="0">
                        <a:solidFill>
                          <a:schemeClr val="tx1"/>
                        </a:solidFill>
                      </a:endParaRPr>
                    </a:p>
                  </a:txBody>
                  <a:tcPr/>
                </a:tc>
                <a:tc>
                  <a:txBody>
                    <a:bodyPr/>
                    <a:lstStyle/>
                    <a:p>
                      <a:pPr lvl="0">
                        <a:buNone/>
                      </a:pPr>
                      <a:r>
                        <a:rPr lang="en-US" sz="1800" b="0" i="0" u="none" strike="noStrike" noProof="0" dirty="0">
                          <a:solidFill>
                            <a:schemeClr val="tx1"/>
                          </a:solidFill>
                          <a:latin typeface="Calibri"/>
                        </a:rPr>
                        <a:t>Can verbalize plainly a dream representing things to come. </a:t>
                      </a:r>
                    </a:p>
                  </a:txBody>
                  <a:tcPr/>
                </a:tc>
                <a:extLst>
                  <a:ext uri="{0D108BD9-81ED-4DB2-BD59-A6C34878D82A}">
                    <a16:rowId xmlns:a16="http://schemas.microsoft.com/office/drawing/2014/main" val="1253125678"/>
                  </a:ext>
                </a:extLst>
              </a:tr>
              <a:tr h="1101008">
                <a:tc>
                  <a:txBody>
                    <a:bodyPr/>
                    <a:lstStyle/>
                    <a:p>
                      <a:pPr lvl="0">
                        <a:buNone/>
                      </a:pPr>
                      <a:r>
                        <a:rPr lang="en-US" sz="1800" b="0" i="0" u="none" strike="noStrike" noProof="0" dirty="0">
                          <a:latin typeface="Calibri"/>
                        </a:rPr>
                        <a:t>Contracts trade of remunerations for exertion, guarantees awards for good performance, recognizes achievements </a:t>
                      </a:r>
                      <a:r>
                        <a:rPr lang="en-US" sz="1800" b="1" i="0" u="none" strike="noStrike" noProof="0" dirty="0">
                          <a:latin typeface="Calibri"/>
                        </a:rPr>
                        <a:t>(Bass, 1990).</a:t>
                      </a:r>
                      <a:endParaRPr lang="en-US" b="1" dirty="0"/>
                    </a:p>
                  </a:txBody>
                  <a:tcPr/>
                </a:tc>
                <a:tc>
                  <a:txBody>
                    <a:bodyPr/>
                    <a:lstStyle/>
                    <a:p>
                      <a:pPr lvl="0">
                        <a:buNone/>
                      </a:pPr>
                      <a:r>
                        <a:rPr lang="en-US" sz="1800" b="0" i="0" u="none" strike="noStrike" noProof="0" dirty="0">
                          <a:solidFill>
                            <a:schemeClr val="tx1"/>
                          </a:solidFill>
                          <a:latin typeface="Calibri"/>
                        </a:rPr>
                        <a:t>"Lifting, preparing, moving, commending, inspiring, teaching, urging, and evangelizing" </a:t>
                      </a:r>
                      <a:r>
                        <a:rPr lang="en-US" sz="1800" b="1" i="0" u="none" strike="noStrike" noProof="0" dirty="0">
                          <a:solidFill>
                            <a:schemeClr val="tx1"/>
                          </a:solidFill>
                          <a:latin typeface="Calibri"/>
                        </a:rPr>
                        <a:t>(Trofino, 1995).</a:t>
                      </a:r>
                      <a:endParaRPr lang="en-US" dirty="0">
                        <a:solidFill>
                          <a:schemeClr val="tx1"/>
                        </a:solidFill>
                      </a:endParaRPr>
                    </a:p>
                  </a:txBody>
                  <a:tcPr/>
                </a:tc>
                <a:extLst>
                  <a:ext uri="{0D108BD9-81ED-4DB2-BD59-A6C34878D82A}">
                    <a16:rowId xmlns:a16="http://schemas.microsoft.com/office/drawing/2014/main" val="3382993153"/>
                  </a:ext>
                </a:extLst>
              </a:tr>
              <a:tr h="1101008">
                <a:tc>
                  <a:txBody>
                    <a:bodyPr/>
                    <a:lstStyle/>
                    <a:p>
                      <a:pPr lvl="0" algn="l">
                        <a:lnSpc>
                          <a:spcPct val="100000"/>
                        </a:lnSpc>
                        <a:spcBef>
                          <a:spcPts val="0"/>
                        </a:spcBef>
                        <a:spcAft>
                          <a:spcPts val="0"/>
                        </a:spcAft>
                        <a:buNone/>
                      </a:pPr>
                      <a:endParaRPr lang="en-US" sz="1800" b="0" i="0" u="none" strike="noStrike" noProof="0" dirty="0">
                        <a:solidFill>
                          <a:schemeClr val="bg1"/>
                        </a:solidFill>
                        <a:latin typeface="Calibri"/>
                      </a:endParaRPr>
                    </a:p>
                  </a:txBody>
                  <a:tcPr/>
                </a:tc>
                <a:tc>
                  <a:txBody>
                    <a:bodyPr/>
                    <a:lstStyle/>
                    <a:p>
                      <a:pPr lvl="0" algn="l">
                        <a:lnSpc>
                          <a:spcPct val="100000"/>
                        </a:lnSpc>
                        <a:spcBef>
                          <a:spcPts val="0"/>
                        </a:spcBef>
                        <a:spcAft>
                          <a:spcPts val="0"/>
                        </a:spcAft>
                        <a:buNone/>
                      </a:pPr>
                      <a:r>
                        <a:rPr lang="en-US" sz="1800" b="0" i="0" u="none" strike="noStrike" noProof="0" dirty="0">
                          <a:solidFill>
                            <a:schemeClr val="tx1"/>
                          </a:solidFill>
                          <a:latin typeface="Calibri"/>
                        </a:rPr>
                        <a:t>Will be the impetus for growing an engaging viewpoint enabling worker at all levels. </a:t>
                      </a:r>
                      <a:r>
                        <a:rPr lang="en-US" sz="1800" b="1" i="0" u="none" strike="noStrike" noProof="0" dirty="0">
                          <a:solidFill>
                            <a:schemeClr val="tx1"/>
                          </a:solidFill>
                          <a:latin typeface="Calibri"/>
                        </a:rPr>
                        <a:t>(Trofino, 1995).</a:t>
                      </a:r>
                      <a:endParaRPr lang="en-US" sz="1800" b="0" i="0" u="none" strike="noStrike" noProof="0" dirty="0">
                        <a:solidFill>
                          <a:schemeClr val="tx1"/>
                        </a:solidFill>
                        <a:latin typeface="Calibri"/>
                      </a:endParaRPr>
                    </a:p>
                  </a:txBody>
                  <a:tcPr/>
                </a:tc>
                <a:extLst>
                  <a:ext uri="{0D108BD9-81ED-4DB2-BD59-A6C34878D82A}">
                    <a16:rowId xmlns:a16="http://schemas.microsoft.com/office/drawing/2014/main" val="2318326041"/>
                  </a:ext>
                </a:extLst>
              </a:tr>
            </a:tbl>
          </a:graphicData>
        </a:graphic>
      </p:graphicFrame>
    </p:spTree>
    <p:extLst>
      <p:ext uri="{BB962C8B-B14F-4D97-AF65-F5344CB8AC3E}">
        <p14:creationId xmlns:p14="http://schemas.microsoft.com/office/powerpoint/2010/main" val="68027336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505EEAB0-2629-AB6A-88B0-05B32F03DB6C}"/>
              </a:ext>
            </a:extLst>
          </p:cNvPr>
          <p:cNvSpPr>
            <a:spLocks noGrp="1"/>
          </p:cNvSpPr>
          <p:nvPr>
            <p:ph type="ctrTitle"/>
          </p:nvPr>
        </p:nvSpPr>
        <p:spPr>
          <a:xfrm>
            <a:off x="1407011" y="562239"/>
            <a:ext cx="9147940" cy="1057654"/>
          </a:xfrm>
        </p:spPr>
        <p:txBody>
          <a:bodyPr anchor="b">
            <a:normAutofit/>
          </a:bodyPr>
          <a:lstStyle/>
          <a:p>
            <a:r>
              <a:rPr lang="en-US" sz="5600" b="1">
                <a:solidFill>
                  <a:srgbClr val="FFFFFF"/>
                </a:solidFill>
                <a:cs typeface="Calibri Light"/>
              </a:rPr>
              <a:t>Conclusion</a:t>
            </a:r>
          </a:p>
        </p:txBody>
      </p:sp>
      <p:sp>
        <p:nvSpPr>
          <p:cNvPr id="25"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27"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29"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sp>
        <p:nvSpPr>
          <p:cNvPr id="31"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
        <p:nvSpPr>
          <p:cNvPr id="33"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35"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cxnSp>
        <p:nvCxnSpPr>
          <p:cNvPr id="37" name="Straight Connector 36">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3213934B-2A23-C00B-8C33-D4AA0F6D6277}"/>
              </a:ext>
            </a:extLst>
          </p:cNvPr>
          <p:cNvSpPr txBox="1"/>
          <p:nvPr/>
        </p:nvSpPr>
        <p:spPr>
          <a:xfrm>
            <a:off x="1532627" y="1805797"/>
            <a:ext cx="9141123"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chemeClr val="bg1"/>
                </a:solidFill>
                <a:ea typeface="+mn-lt"/>
                <a:cs typeface="+mn-lt"/>
              </a:rPr>
              <a:t>The is no leadership style best suit the best leadership style will be in the situation for that leadership style. With all the different leadership styles autocratic, democratic, Laissez-Faire, Transactional and Transformational that people can have it is best to have a balance between each style that individuals possess to be a good leader. </a:t>
            </a:r>
            <a:endParaRPr lang="en-US" dirty="0">
              <a:solidFill>
                <a:schemeClr val="bg1"/>
              </a:solidFill>
            </a:endParaRPr>
          </a:p>
          <a:p>
            <a:endParaRPr lang="en-US" sz="2000" dirty="0">
              <a:solidFill>
                <a:schemeClr val="bg1"/>
              </a:solidFill>
              <a:ea typeface="+mn-lt"/>
              <a:cs typeface="+mn-lt"/>
            </a:endParaRPr>
          </a:p>
          <a:p>
            <a:r>
              <a:rPr lang="en-US" sz="2000" dirty="0">
                <a:solidFill>
                  <a:schemeClr val="bg1"/>
                </a:solidFill>
                <a:ea typeface="+mn-lt"/>
                <a:cs typeface="+mn-lt"/>
              </a:rPr>
              <a:t>Too much of one style like being too task-oriented can have negative effects for the team and the leader. Being too relationship-oriented can still create negative effects. The best solution for leaders in leadership style is midrange having emphasis will make an excellent leader in any organization. </a:t>
            </a:r>
            <a:endParaRPr lang="en-US" dirty="0">
              <a:solidFill>
                <a:schemeClr val="bg1"/>
              </a:solidFill>
              <a:cs typeface="Calibri"/>
            </a:endParaRPr>
          </a:p>
        </p:txBody>
      </p:sp>
    </p:spTree>
    <p:extLst>
      <p:ext uri="{BB962C8B-B14F-4D97-AF65-F5344CB8AC3E}">
        <p14:creationId xmlns:p14="http://schemas.microsoft.com/office/powerpoint/2010/main" val="89573262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9182725B-CC75-652B-FA53-1321A34B7D10}"/>
              </a:ext>
            </a:extLst>
          </p:cNvPr>
          <p:cNvSpPr>
            <a:spLocks noGrp="1"/>
          </p:cNvSpPr>
          <p:nvPr>
            <p:ph type="title"/>
          </p:nvPr>
        </p:nvSpPr>
        <p:spPr>
          <a:xfrm>
            <a:off x="1413405" y="-763435"/>
            <a:ext cx="9147940" cy="1184477"/>
          </a:xfrm>
        </p:spPr>
        <p:txBody>
          <a:bodyPr vert="horz" lIns="91440" tIns="45720" rIns="91440" bIns="45720" rtlCol="0" anchor="b">
            <a:normAutofit/>
          </a:bodyPr>
          <a:lstStyle/>
          <a:p>
            <a:pPr algn="ctr"/>
            <a:r>
              <a:rPr lang="en-US" sz="1800" b="1" kern="1200" dirty="0">
                <a:solidFill>
                  <a:schemeClr val="bg1"/>
                </a:solidFill>
                <a:latin typeface="+mj-lt"/>
              </a:rPr>
              <a:t>Reference List</a:t>
            </a:r>
            <a:endParaRPr lang="en-US" sz="1800" b="1" kern="1200" dirty="0">
              <a:solidFill>
                <a:schemeClr val="bg1"/>
              </a:solidFill>
              <a:latin typeface="+mj-lt"/>
              <a:cs typeface="Calibri Light"/>
            </a:endParaRPr>
          </a:p>
        </p:txBody>
      </p:sp>
      <p:sp>
        <p:nvSpPr>
          <p:cNvPr id="17"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19"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21"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sp>
        <p:nvSpPr>
          <p:cNvPr id="23"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
        <p:nvSpPr>
          <p:cNvPr id="25"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27"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cxnSp>
        <p:nvCxnSpPr>
          <p:cNvPr id="29" name="Straight Connector 28">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009AF6F3-6EFC-380B-A14C-72CDA4CA039E}"/>
              </a:ext>
            </a:extLst>
          </p:cNvPr>
          <p:cNvSpPr txBox="1"/>
          <p:nvPr/>
        </p:nvSpPr>
        <p:spPr>
          <a:xfrm>
            <a:off x="947221" y="287844"/>
            <a:ext cx="10294509" cy="5909310"/>
          </a:xfrm>
          <a:prstGeom prst="rect">
            <a:avLst/>
          </a:prstGeom>
          <a:noFill/>
        </p:spPr>
        <p:txBody>
          <a:bodyPr wrap="square">
            <a:spAutoFit/>
          </a:bodyPr>
          <a:lstStyle/>
          <a:p>
            <a:r>
              <a:rPr lang="en-US" dirty="0">
                <a:solidFill>
                  <a:schemeClr val="bg1"/>
                </a:solidFill>
                <a:latin typeface="Arial" panose="020B0604020202020204" pitchFamily="34" charset="0"/>
                <a:cs typeface="Arial" panose="020B0604020202020204" pitchFamily="34" charset="0"/>
              </a:rPr>
              <a:t>Allafchi, N. (2017). ‘Effect of Democratic leadership Style on Management of Communication with Customers in Melli Banks of Hamedan’. </a:t>
            </a:r>
            <a:r>
              <a:rPr lang="en-US" i="1" dirty="0">
                <a:solidFill>
                  <a:schemeClr val="bg1"/>
                </a:solidFill>
                <a:latin typeface="Arial" panose="020B0604020202020204" pitchFamily="34" charset="0"/>
                <a:cs typeface="Arial" panose="020B0604020202020204" pitchFamily="34" charset="0"/>
              </a:rPr>
              <a:t>International Journal of Culture and Social Studies </a:t>
            </a:r>
            <a:r>
              <a:rPr lang="en-US" dirty="0">
                <a:solidFill>
                  <a:schemeClr val="bg1"/>
                </a:solidFill>
                <a:latin typeface="Arial" panose="020B0604020202020204" pitchFamily="34" charset="0"/>
                <a:cs typeface="Arial" panose="020B0604020202020204" pitchFamily="34" charset="0"/>
              </a:rPr>
              <a:t>(IntJCSS), 3(2), pp. 168-179.</a:t>
            </a:r>
          </a:p>
          <a:p>
            <a:r>
              <a:rPr lang="en-US" dirty="0">
                <a:solidFill>
                  <a:schemeClr val="bg1"/>
                </a:solidFill>
                <a:latin typeface="Arial" panose="020B0604020202020204" pitchFamily="34" charset="0"/>
                <a:cs typeface="Arial" panose="020B0604020202020204" pitchFamily="34" charset="0"/>
              </a:rPr>
              <a:t>BASS, B. (1990). ‘From Transactional to Transformational Leadership:’ </a:t>
            </a:r>
            <a:r>
              <a:rPr lang="en-US" i="1" dirty="0">
                <a:solidFill>
                  <a:schemeClr val="bg1"/>
                </a:solidFill>
                <a:latin typeface="Arial" panose="020B0604020202020204" pitchFamily="34" charset="0"/>
                <a:cs typeface="Arial" panose="020B0604020202020204" pitchFamily="34" charset="0"/>
              </a:rPr>
              <a:t>Learning to Share the Vision</a:t>
            </a:r>
            <a:r>
              <a:rPr lang="en-US" dirty="0">
                <a:solidFill>
                  <a:schemeClr val="bg1"/>
                </a:solidFill>
                <a:latin typeface="Arial" panose="020B0604020202020204" pitchFamily="34" charset="0"/>
                <a:cs typeface="Arial" panose="020B0604020202020204" pitchFamily="34" charset="0"/>
              </a:rPr>
              <a:t>. pp. 19-31.</a:t>
            </a:r>
          </a:p>
          <a:p>
            <a:r>
              <a:rPr lang="en-US" dirty="0">
                <a:solidFill>
                  <a:schemeClr val="bg1"/>
                </a:solidFill>
                <a:latin typeface="Arial" panose="020B0604020202020204" pitchFamily="34" charset="0"/>
                <a:cs typeface="Arial" panose="020B0604020202020204" pitchFamily="34" charset="0"/>
              </a:rPr>
              <a:t>Hayward, S. (2018). ‘The Agile Leader. </a:t>
            </a:r>
            <a:r>
              <a:rPr lang="en-US" i="1" dirty="0">
                <a:solidFill>
                  <a:schemeClr val="bg1"/>
                </a:solidFill>
                <a:latin typeface="Arial" panose="020B0604020202020204" pitchFamily="34" charset="0"/>
                <a:cs typeface="Arial" panose="020B0604020202020204" pitchFamily="34" charset="0"/>
              </a:rPr>
              <a:t>In: How to create an agile business in the digital age. </a:t>
            </a:r>
            <a:r>
              <a:rPr lang="en-US" dirty="0">
                <a:solidFill>
                  <a:schemeClr val="bg1"/>
                </a:solidFill>
                <a:latin typeface="Arial" panose="020B0604020202020204" pitchFamily="34" charset="0"/>
                <a:cs typeface="Arial" panose="020B0604020202020204" pitchFamily="34" charset="0"/>
              </a:rPr>
              <a:t>London: Kogan Pages, pp. 4-31.</a:t>
            </a:r>
          </a:p>
          <a:p>
            <a:r>
              <a:rPr lang="en-US" dirty="0">
                <a:solidFill>
                  <a:schemeClr val="bg1"/>
                </a:solidFill>
                <a:latin typeface="Arial" panose="020B0604020202020204" pitchFamily="34" charset="0"/>
                <a:cs typeface="Arial" panose="020B0604020202020204" pitchFamily="34" charset="0"/>
              </a:rPr>
              <a:t>Huston, T. (2016). ‘Research:’ We Are Way Harder on Female Leaders Who Make Bad Calls, New York: Harvard Business Publisher.</a:t>
            </a:r>
            <a:endParaRPr lang="en-GB" b="1" dirty="0">
              <a:solidFill>
                <a:srgbClr val="333333"/>
              </a:solidFill>
              <a:effectLst/>
              <a:latin typeface="Arial" panose="020B0604020202020204" pitchFamily="34" charset="0"/>
              <a:cs typeface="Arial" panose="020B0604020202020204" pitchFamily="34" charset="0"/>
            </a:endParaRPr>
          </a:p>
          <a:p>
            <a:r>
              <a:rPr lang="en-US" dirty="0">
                <a:solidFill>
                  <a:schemeClr val="bg1"/>
                </a:solidFill>
                <a:latin typeface="Arial" panose="020B0604020202020204" pitchFamily="34" charset="0"/>
                <a:cs typeface="Arial" panose="020B0604020202020204" pitchFamily="34" charset="0"/>
              </a:rPr>
              <a:t>Imperial Business Insights (2020). ‘Are Ethical Leaders Good For Business?. [Online] </a:t>
            </a:r>
          </a:p>
          <a:p>
            <a:r>
              <a:rPr lang="en-US" dirty="0">
                <a:solidFill>
                  <a:schemeClr val="bg1"/>
                </a:solidFill>
                <a:latin typeface="Arial" panose="020B0604020202020204" pitchFamily="34" charset="0"/>
                <a:cs typeface="Arial" panose="020B0604020202020204" pitchFamily="34" charset="0"/>
              </a:rPr>
              <a:t>Available at: </a:t>
            </a:r>
            <a:r>
              <a:rPr lang="en-US" dirty="0">
                <a:solidFill>
                  <a:schemeClr val="bg1"/>
                </a:solidFill>
                <a:latin typeface="Arial" panose="020B0604020202020204" pitchFamily="34" charset="0"/>
                <a:cs typeface="Arial" panose="020B0604020202020204" pitchFamily="34" charset="0"/>
                <a:hlinkClick r:id="rId3"/>
              </a:rPr>
              <a:t>https://www.forbes.com/sites/imperialinsights/2020/07/02/are-ethical-leaders-good-for-business/#908f60e696a1</a:t>
            </a:r>
            <a:r>
              <a:rPr lang="en-US" dirty="0">
                <a:solidFill>
                  <a:schemeClr val="bg1"/>
                </a:solidFill>
                <a:latin typeface="Arial" panose="020B0604020202020204" pitchFamily="34" charset="0"/>
                <a:cs typeface="Arial" panose="020B0604020202020204" pitchFamily="34" charset="0"/>
              </a:rPr>
              <a:t> [Accessed 23 June 2022].</a:t>
            </a:r>
          </a:p>
          <a:p>
            <a:r>
              <a:rPr lang="en-GB" dirty="0">
                <a:solidFill>
                  <a:schemeClr val="bg1"/>
                </a:solidFill>
                <a:latin typeface="Arial" panose="020B0604020202020204" pitchFamily="34" charset="0"/>
                <a:cs typeface="Arial" panose="020B0604020202020204" pitchFamily="34" charset="0"/>
              </a:rPr>
              <a:t>Khan, M., Khan, I., Qureshi, Q., Ismail, H., Rauf, H., Latif, A., Tahir, M., </a:t>
            </a:r>
            <a:r>
              <a:rPr lang="en-US" dirty="0">
                <a:solidFill>
                  <a:schemeClr val="bg1"/>
                </a:solidFill>
                <a:latin typeface="Arial" panose="020B0604020202020204" pitchFamily="34" charset="0"/>
                <a:cs typeface="Arial" panose="020B0604020202020204" pitchFamily="34" charset="0"/>
              </a:rPr>
              <a:t>(2015). ‘The Styles of Leadership: A Critical Review. </a:t>
            </a:r>
            <a:r>
              <a:rPr lang="en-US" i="1" dirty="0">
                <a:solidFill>
                  <a:schemeClr val="bg1"/>
                </a:solidFill>
                <a:latin typeface="Arial" panose="020B0604020202020204" pitchFamily="34" charset="0"/>
                <a:cs typeface="Arial" panose="020B0604020202020204" pitchFamily="34" charset="0"/>
              </a:rPr>
              <a:t>Public Policy and Administration Research, </a:t>
            </a:r>
            <a:r>
              <a:rPr lang="en-US" dirty="0">
                <a:solidFill>
                  <a:schemeClr val="bg1"/>
                </a:solidFill>
                <a:latin typeface="Arial" panose="020B0604020202020204" pitchFamily="34" charset="0"/>
                <a:cs typeface="Arial" panose="020B0604020202020204" pitchFamily="34" charset="0"/>
              </a:rPr>
              <a:t>5(3), pp. 87-92. </a:t>
            </a:r>
          </a:p>
          <a:p>
            <a:r>
              <a:rPr lang="en-US" dirty="0">
                <a:solidFill>
                  <a:schemeClr val="bg1"/>
                </a:solidFill>
                <a:latin typeface="Arial" panose="020B0604020202020204" pitchFamily="34" charset="0"/>
                <a:cs typeface="Arial" panose="020B0604020202020204" pitchFamily="34" charset="0"/>
              </a:rPr>
              <a:t>Solomon, A. and </a:t>
            </a:r>
            <a:r>
              <a:rPr lang="en-GB" dirty="0">
                <a:solidFill>
                  <a:schemeClr val="bg1"/>
                </a:solidFill>
                <a:latin typeface="Arial" panose="020B0604020202020204" pitchFamily="34" charset="0"/>
                <a:cs typeface="Arial" panose="020B0604020202020204" pitchFamily="34" charset="0"/>
              </a:rPr>
              <a:t>Steyn, R.</a:t>
            </a:r>
            <a:r>
              <a:rPr lang="en-US" dirty="0">
                <a:solidFill>
                  <a:schemeClr val="bg1"/>
                </a:solidFill>
                <a:latin typeface="Arial" panose="020B0604020202020204" pitchFamily="34" charset="0"/>
                <a:cs typeface="Arial" panose="020B0604020202020204" pitchFamily="34" charset="0"/>
              </a:rPr>
              <a:t> (2017). Leadership style and leadership effectiveness: Does cultural intelligence moderate the relationship?. [Online] Available at: </a:t>
            </a:r>
            <a:r>
              <a:rPr lang="en-US" dirty="0">
                <a:solidFill>
                  <a:schemeClr val="bg1"/>
                </a:solidFill>
                <a:latin typeface="Arial" panose="020B0604020202020204" pitchFamily="34" charset="0"/>
                <a:cs typeface="Arial" panose="020B0604020202020204" pitchFamily="34" charset="0"/>
                <a:hlinkClick r:id="rId4"/>
              </a:rPr>
              <a:t>https://doi.org/10-4102/ac.v17i1.453</a:t>
            </a:r>
            <a:r>
              <a:rPr lang="en-US" dirty="0">
                <a:solidFill>
                  <a:schemeClr val="bg1"/>
                </a:solidFill>
                <a:latin typeface="Arial" panose="020B0604020202020204" pitchFamily="34" charset="0"/>
                <a:cs typeface="Arial" panose="020B0604020202020204" pitchFamily="34" charset="0"/>
              </a:rPr>
              <a:t> [Accessed </a:t>
            </a:r>
            <a:r>
              <a:rPr lang="en-US">
                <a:solidFill>
                  <a:schemeClr val="bg1"/>
                </a:solidFill>
                <a:latin typeface="Arial" panose="020B0604020202020204" pitchFamily="34" charset="0"/>
                <a:cs typeface="Arial" panose="020B0604020202020204" pitchFamily="34" charset="0"/>
              </a:rPr>
              <a:t>23 June </a:t>
            </a:r>
            <a:r>
              <a:rPr lang="en-US" dirty="0">
                <a:solidFill>
                  <a:schemeClr val="bg1"/>
                </a:solidFill>
                <a:latin typeface="Arial" panose="020B0604020202020204" pitchFamily="34" charset="0"/>
                <a:cs typeface="Arial" panose="020B0604020202020204" pitchFamily="34" charset="0"/>
              </a:rPr>
              <a:t>2022].</a:t>
            </a:r>
          </a:p>
          <a:p>
            <a:r>
              <a:rPr lang="en-US" dirty="0">
                <a:solidFill>
                  <a:schemeClr val="bg1"/>
                </a:solidFill>
                <a:latin typeface="Arial" panose="020B0604020202020204" pitchFamily="34" charset="0"/>
                <a:cs typeface="Arial" panose="020B0604020202020204" pitchFamily="34" charset="0"/>
              </a:rPr>
              <a:t>Trofino, J. (1995). ‘Transformational Leadership in Health Care: 26(8), pp. 42-47.</a:t>
            </a:r>
          </a:p>
          <a:p>
            <a:r>
              <a:rPr lang="en-US" dirty="0">
                <a:solidFill>
                  <a:schemeClr val="bg1"/>
                </a:solidFill>
                <a:latin typeface="Arial" panose="020B0604020202020204" pitchFamily="34" charset="0"/>
                <a:cs typeface="Arial" panose="020B0604020202020204" pitchFamily="34" charset="0"/>
              </a:rPr>
              <a:t>University of Wales Trinity Saint David,  </a:t>
            </a:r>
            <a:r>
              <a:rPr lang="en-US" i="1" dirty="0">
                <a:solidFill>
                  <a:schemeClr val="bg1"/>
                </a:solidFill>
                <a:latin typeface="Arial" panose="020B0604020202020204" pitchFamily="34" charset="0"/>
                <a:cs typeface="Arial" panose="020B0604020202020204" pitchFamily="34" charset="0"/>
              </a:rPr>
              <a:t>PowerPoint,</a:t>
            </a:r>
            <a:r>
              <a:rPr lang="en-US" dirty="0">
                <a:solidFill>
                  <a:schemeClr val="bg1"/>
                </a:solidFill>
                <a:latin typeface="Arial" panose="020B0604020202020204" pitchFamily="34" charset="0"/>
                <a:cs typeface="Arial" panose="020B0604020202020204" pitchFamily="34" charset="0"/>
              </a:rPr>
              <a:t> [Online] Available at: </a:t>
            </a:r>
            <a:r>
              <a:rPr lang="en-GB" dirty="0">
                <a:solidFill>
                  <a:schemeClr val="bg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UWTSD Moodle 2021/22 </a:t>
            </a:r>
            <a:r>
              <a:rPr lang="en-GB" dirty="0">
                <a:latin typeface="Arial" panose="020B0604020202020204" pitchFamily="34" charset="0"/>
                <a:cs typeface="Arial" panose="020B0604020202020204" pitchFamily="34" charset="0"/>
              </a:rPr>
              <a:t> </a:t>
            </a:r>
            <a:r>
              <a:rPr lang="en-US" dirty="0">
                <a:solidFill>
                  <a:schemeClr val="bg1"/>
                </a:solidFill>
                <a:latin typeface="Arial" panose="020B0604020202020204" pitchFamily="34" charset="0"/>
                <a:cs typeface="Arial" panose="020B0604020202020204" pitchFamily="34" charset="0"/>
              </a:rPr>
              <a:t>[Accessed 23 June 2022]. </a:t>
            </a:r>
          </a:p>
          <a:p>
            <a:endParaRPr lang="en-US" dirty="0"/>
          </a:p>
        </p:txBody>
      </p:sp>
    </p:spTree>
    <p:extLst>
      <p:ext uri="{BB962C8B-B14F-4D97-AF65-F5344CB8AC3E}">
        <p14:creationId xmlns:p14="http://schemas.microsoft.com/office/powerpoint/2010/main" val="137671269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C73C3363D2C34142BB9C00026A752F8F" ma:contentTypeVersion="11" ma:contentTypeDescription="Create a new document." ma:contentTypeScope="" ma:versionID="c84398fdf6b021c0d8c36b74cc5ff640">
  <xsd:schema xmlns:xsd="http://www.w3.org/2001/XMLSchema" xmlns:xs="http://www.w3.org/2001/XMLSchema" xmlns:p="http://schemas.microsoft.com/office/2006/metadata/properties" xmlns:ns3="717b0226-a333-4c25-acd7-534bd000737f" xmlns:ns4="5fa7c6fb-f4dc-42b8-b650-783ea9de0442" targetNamespace="http://schemas.microsoft.com/office/2006/metadata/properties" ma:root="true" ma:fieldsID="f035d0f4aedd212db059ec29c3c4792d" ns3:_="" ns4:_="">
    <xsd:import namespace="717b0226-a333-4c25-acd7-534bd000737f"/>
    <xsd:import namespace="5fa7c6fb-f4dc-42b8-b650-783ea9de044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7b0226-a333-4c25-acd7-534bd000737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fa7c6fb-f4dc-42b8-b650-783ea9de044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0847C78-7D65-443E-8575-F0947317E140}">
  <ds:schemaRefs>
    <ds:schemaRef ds:uri="http://schemas.microsoft.com/sharepoint/v3/contenttype/forms"/>
  </ds:schemaRefs>
</ds:datastoreItem>
</file>

<file path=customXml/itemProps2.xml><?xml version="1.0" encoding="utf-8"?>
<ds:datastoreItem xmlns:ds="http://schemas.openxmlformats.org/officeDocument/2006/customXml" ds:itemID="{EE46BCC5-B36E-4E72-A253-9543D57DDC7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7b0226-a333-4c25-acd7-534bd000737f"/>
    <ds:schemaRef ds:uri="5fa7c6fb-f4dc-42b8-b650-783ea9de044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0845488-F19F-43D7-B956-C93528A6A01C}">
  <ds:schemaRefs>
    <ds:schemaRef ds:uri="5fa7c6fb-f4dc-42b8-b650-783ea9de0442"/>
    <ds:schemaRef ds:uri="http://purl.org/dc/dcmitype/"/>
    <ds:schemaRef ds:uri="http://purl.org/dc/elements/1.1/"/>
    <ds:schemaRef ds:uri="http://purl.org/dc/terms/"/>
    <ds:schemaRef ds:uri="http://schemas.microsoft.com/office/2006/documentManagement/types"/>
    <ds:schemaRef ds:uri="http://schemas.openxmlformats.org/package/2006/metadata/core-properties"/>
    <ds:schemaRef ds:uri="http://www.w3.org/XML/1998/namespace"/>
    <ds:schemaRef ds:uri="http://schemas.microsoft.com/office/infopath/2007/PartnerControls"/>
    <ds:schemaRef ds:uri="717b0226-a333-4c25-acd7-534bd000737f"/>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office theme</Template>
  <TotalTime>1105</TotalTime>
  <Words>1305</Words>
  <Application>Microsoft Office PowerPoint</Application>
  <PresentationFormat>Widescreen</PresentationFormat>
  <Paragraphs>68</Paragraphs>
  <Slides>10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University of Wales Trinity Saint David</vt:lpstr>
      <vt:lpstr>Table of Content</vt:lpstr>
      <vt:lpstr>Introduction to Different Leadership Styles  </vt:lpstr>
      <vt:lpstr>Autocratic</vt:lpstr>
      <vt:lpstr>Democratic</vt:lpstr>
      <vt:lpstr>Laissez-Faire</vt:lpstr>
      <vt:lpstr>My Leadership Style Autocratic</vt:lpstr>
      <vt:lpstr>PowerPoint Presentation</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Stacey Waller (1911557)</cp:lastModifiedBy>
  <cp:revision>961</cp:revision>
  <dcterms:created xsi:type="dcterms:W3CDTF">2022-06-07T09:57:21Z</dcterms:created>
  <dcterms:modified xsi:type="dcterms:W3CDTF">2022-07-03T20:49:56Z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0x010100C73C3363D2C34142BB9C00026A752F8F</vt:lpwstr>
  </property>
</Properties>
</file>