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27"/>
  </p:notesMasterIdLst>
  <p:sldIdLst>
    <p:sldId id="257" r:id="rId3"/>
    <p:sldId id="609" r:id="rId4"/>
    <p:sldId id="727" r:id="rId5"/>
    <p:sldId id="288" r:id="rId6"/>
    <p:sldId id="750" r:id="rId7"/>
    <p:sldId id="265" r:id="rId8"/>
    <p:sldId id="266" r:id="rId9"/>
    <p:sldId id="267" r:id="rId10"/>
    <p:sldId id="268" r:id="rId11"/>
    <p:sldId id="269" r:id="rId12"/>
    <p:sldId id="270" r:id="rId13"/>
    <p:sldId id="298" r:id="rId14"/>
    <p:sldId id="299" r:id="rId15"/>
    <p:sldId id="754" r:id="rId16"/>
    <p:sldId id="757" r:id="rId17"/>
    <p:sldId id="756" r:id="rId18"/>
    <p:sldId id="285" r:id="rId19"/>
    <p:sldId id="271" r:id="rId20"/>
    <p:sldId id="751" r:id="rId21"/>
    <p:sldId id="752" r:id="rId22"/>
    <p:sldId id="755" r:id="rId23"/>
    <p:sldId id="753" r:id="rId24"/>
    <p:sldId id="724" r:id="rId25"/>
    <p:sldId id="74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24"/>
    <p:restoredTop sz="86604" autoAdjust="0"/>
  </p:normalViewPr>
  <p:slideViewPr>
    <p:cSldViewPr snapToGrid="0" snapToObjects="1">
      <p:cViewPr varScale="1">
        <p:scale>
          <a:sx n="93" d="100"/>
          <a:sy n="93" d="100"/>
        </p:scale>
        <p:origin x="1314" y="8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AC4AB965-CFC9-4D7E-BC82-590B34014547}"/>
    <pc:docChg chg="modSld">
      <pc:chgData name="Paul Tinkler" userId="bcebf29c-73c2-433d-80d2-6bad896374bf" providerId="ADAL" clId="{AC4AB965-CFC9-4D7E-BC82-590B34014547}" dt="2023-11-02T12:41:09.662" v="98" actId="6549"/>
      <pc:docMkLst>
        <pc:docMk/>
      </pc:docMkLst>
      <pc:sldChg chg="modSp mod">
        <pc:chgData name="Paul Tinkler" userId="bcebf29c-73c2-433d-80d2-6bad896374bf" providerId="ADAL" clId="{AC4AB965-CFC9-4D7E-BC82-590B34014547}" dt="2023-10-10T07:48:00.492" v="89" actId="1076"/>
        <pc:sldMkLst>
          <pc:docMk/>
          <pc:sldMk cId="0" sldId="268"/>
        </pc:sldMkLst>
        <pc:spChg chg="mod">
          <ac:chgData name="Paul Tinkler" userId="bcebf29c-73c2-433d-80d2-6bad896374bf" providerId="ADAL" clId="{AC4AB965-CFC9-4D7E-BC82-590B34014547}" dt="2023-10-10T07:48:00.492" v="89" actId="1076"/>
          <ac:spMkLst>
            <pc:docMk/>
            <pc:sldMk cId="0" sldId="268"/>
            <ac:spMk id="5" creationId="{887A6063-6653-4968-B059-5A4BEC6EA07C}"/>
          </ac:spMkLst>
        </pc:spChg>
      </pc:sldChg>
      <pc:sldChg chg="modSp mod">
        <pc:chgData name="Paul Tinkler" userId="bcebf29c-73c2-433d-80d2-6bad896374bf" providerId="ADAL" clId="{AC4AB965-CFC9-4D7E-BC82-590B34014547}" dt="2023-11-02T12:41:09.662" v="98" actId="6549"/>
        <pc:sldMkLst>
          <pc:docMk/>
          <pc:sldMk cId="2224791002" sldId="609"/>
        </pc:sldMkLst>
        <pc:spChg chg="mod">
          <ac:chgData name="Paul Tinkler" userId="bcebf29c-73c2-433d-80d2-6bad896374bf" providerId="ADAL" clId="{AC4AB965-CFC9-4D7E-BC82-590B34014547}" dt="2023-11-02T12:41:09.662" v="98" actId="6549"/>
          <ac:spMkLst>
            <pc:docMk/>
            <pc:sldMk cId="2224791002" sldId="609"/>
            <ac:spMk id="2" creationId="{F8FD7420-4331-584C-A3BF-5863AF669A90}"/>
          </ac:spMkLst>
        </pc:spChg>
      </pc:sldChg>
      <pc:sldChg chg="modSp mod">
        <pc:chgData name="Paul Tinkler" userId="bcebf29c-73c2-433d-80d2-6bad896374bf" providerId="ADAL" clId="{AC4AB965-CFC9-4D7E-BC82-590B34014547}" dt="2023-10-10T07:45:39.136" v="48" actId="255"/>
        <pc:sldMkLst>
          <pc:docMk/>
          <pc:sldMk cId="3124393521" sldId="724"/>
        </pc:sldMkLst>
        <pc:spChg chg="mod">
          <ac:chgData name="Paul Tinkler" userId="bcebf29c-73c2-433d-80d2-6bad896374bf" providerId="ADAL" clId="{AC4AB965-CFC9-4D7E-BC82-590B34014547}" dt="2023-10-10T07:45:39.136" v="48" actId="255"/>
          <ac:spMkLst>
            <pc:docMk/>
            <pc:sldMk cId="3124393521" sldId="724"/>
            <ac:spMk id="9" creationId="{026855F1-54CD-3949-83C7-D1EBA7DBBE27}"/>
          </ac:spMkLst>
        </pc:spChg>
      </pc:sldChg>
      <pc:sldChg chg="modSp mod">
        <pc:chgData name="Paul Tinkler" userId="bcebf29c-73c2-433d-80d2-6bad896374bf" providerId="ADAL" clId="{AC4AB965-CFC9-4D7E-BC82-590B34014547}" dt="2023-10-10T07:46:09.973" v="50" actId="6549"/>
        <pc:sldMkLst>
          <pc:docMk/>
          <pc:sldMk cId="3842482807" sldId="749"/>
        </pc:sldMkLst>
        <pc:spChg chg="mod">
          <ac:chgData name="Paul Tinkler" userId="bcebf29c-73c2-433d-80d2-6bad896374bf" providerId="ADAL" clId="{AC4AB965-CFC9-4D7E-BC82-590B34014547}" dt="2023-10-10T07:46:09.973" v="50" actId="6549"/>
          <ac:spMkLst>
            <pc:docMk/>
            <pc:sldMk cId="3842482807" sldId="749"/>
            <ac:spMk id="3" creationId="{3D1B710A-C3A1-474C-8D19-86483A656B4D}"/>
          </ac:spMkLst>
        </pc:spChg>
      </pc:sldChg>
      <pc:sldChg chg="modSp mod">
        <pc:chgData name="Paul Tinkler" userId="bcebf29c-73c2-433d-80d2-6bad896374bf" providerId="ADAL" clId="{AC4AB965-CFC9-4D7E-BC82-590B34014547}" dt="2023-10-10T07:46:41.866" v="88" actId="122"/>
        <pc:sldMkLst>
          <pc:docMk/>
          <pc:sldMk cId="2629547464" sldId="755"/>
        </pc:sldMkLst>
        <pc:spChg chg="mod">
          <ac:chgData name="Paul Tinkler" userId="bcebf29c-73c2-433d-80d2-6bad896374bf" providerId="ADAL" clId="{AC4AB965-CFC9-4D7E-BC82-590B34014547}" dt="2023-10-10T07:44:02.977" v="4" actId="20577"/>
          <ac:spMkLst>
            <pc:docMk/>
            <pc:sldMk cId="2629547464" sldId="755"/>
            <ac:spMk id="2" creationId="{F8FD7420-4331-584C-A3BF-5863AF669A90}"/>
          </ac:spMkLst>
        </pc:spChg>
        <pc:spChg chg="mod">
          <ac:chgData name="Paul Tinkler" userId="bcebf29c-73c2-433d-80d2-6bad896374bf" providerId="ADAL" clId="{AC4AB965-CFC9-4D7E-BC82-590B34014547}" dt="2023-10-10T07:46:41.866" v="88" actId="122"/>
          <ac:spMkLst>
            <pc:docMk/>
            <pc:sldMk cId="2629547464" sldId="755"/>
            <ac:spMk id="5" creationId="{E03CD4F3-BEB3-4547-BACA-629A7C0937C1}"/>
          </ac:spMkLst>
        </pc:spChg>
      </pc:sldChg>
      <pc:sldChg chg="modSp mod">
        <pc:chgData name="Paul Tinkler" userId="bcebf29c-73c2-433d-80d2-6bad896374bf" providerId="ADAL" clId="{AC4AB965-CFC9-4D7E-BC82-590B34014547}" dt="2023-10-10T07:42:20.702" v="0" actId="27107"/>
        <pc:sldMkLst>
          <pc:docMk/>
          <pc:sldMk cId="1890750166" sldId="757"/>
        </pc:sldMkLst>
        <pc:spChg chg="mod">
          <ac:chgData name="Paul Tinkler" userId="bcebf29c-73c2-433d-80d2-6bad896374bf" providerId="ADAL" clId="{AC4AB965-CFC9-4D7E-BC82-590B34014547}" dt="2023-10-10T07:42:20.702" v="0" actId="27107"/>
          <ac:spMkLst>
            <pc:docMk/>
            <pc:sldMk cId="1890750166" sldId="757"/>
            <ac:spMk id="819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078B2882-F28B-4B63-83C0-42D3B69C3E2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01C87C2B-2798-4483-B9AC-ED3533C37F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9220" name="Slide Number Placeholder 3">
            <a:extLst>
              <a:ext uri="{FF2B5EF4-FFF2-40B4-BE49-F238E27FC236}">
                <a16:creationId xmlns:a16="http://schemas.microsoft.com/office/drawing/2014/main" id="{39B00040-AB1E-4C0D-AD11-9DD33581CE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DFB33071-8CA7-4712-BB16-C7CEE5806EDC}" type="slidenum">
              <a:rPr lang="en-GB" altLang="en-US">
                <a:latin typeface="Calibri" panose="020F0502020204030204" pitchFamily="34" charset="0"/>
              </a:rPr>
              <a:pPr/>
              <a:t>7</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28BAF7B-2E84-4399-B0F7-5997A239E4CE}" type="slidenum">
              <a:rPr lang="en-GB" smtClean="0"/>
              <a:pPr/>
              <a:t>15</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505919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0FD17B5-DB58-4F1E-B006-C85A3CBCDE61}" type="slidenum">
              <a:rPr lang="en-GB" smtClean="0"/>
              <a:pPr/>
              <a:t>16</a:t>
            </a:fld>
            <a:endParaRPr lang="en-GB"/>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4073674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36967372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02/11/2023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02/11/2023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02/11/2023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02/11/2023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02/11/2023</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02/11/2023</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02/11/2023</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02/11/2023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02/11/2023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02/11/2023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02/11/2023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874236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02/11/2023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35427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02/11/2023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59314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02/11/2023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21932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02/11/2023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924904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02/11/2023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8766390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02/11/2023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785004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02/11/2023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559978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02/11/2023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611715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02/11/2023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4084549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02/11/2023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92414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02/11/2023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212911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cute-pictures.blogspot.co.uk/2010/06/women-eyes-wallpapers-photos.html" TargetMode="External"/><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geoinnova.org/blog-territorio/sistema-efqm/" TargetMode="External"/><Relationship Id="rId2" Type="http://schemas.openxmlformats.org/officeDocument/2006/relationships/image" Target="../media/image13.png"/><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s://www.flickr.com/photos/gforsythe/4290780757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xhere.com/en/photo/1447187" TargetMode="External"/><Relationship Id="rId2" Type="http://schemas.openxmlformats.org/officeDocument/2006/relationships/image" Target="../media/image18.jp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commons.wikimedia.org/wiki/File:People_in_small_discussion_group_meeting.jpg" TargetMode="External"/><Relationship Id="rId2" Type="http://schemas.openxmlformats.org/officeDocument/2006/relationships/image" Target="../media/image21.jp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b="1" dirty="0">
                <a:solidFill>
                  <a:srgbClr val="000099"/>
                </a:solidFill>
              </a:rPr>
              <a:t>BMSK5009 – </a:t>
            </a:r>
            <a:r>
              <a:rPr lang="en-GB" sz="6000" b="1" dirty="0">
                <a:solidFill>
                  <a:srgbClr val="000099"/>
                </a:solidFill>
              </a:rPr>
              <a:t>Developing a High-Performance Culture</a:t>
            </a:r>
            <a:endParaRPr lang="en-US" dirty="0">
              <a:solidFill>
                <a:srgbClr val="000099"/>
              </a:solidFill>
            </a:endParaRP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6"/>
            <a:ext cx="11372850" cy="1662272"/>
          </a:xfrm>
        </p:spPr>
        <p:txBody>
          <a:bodyPr>
            <a:noAutofit/>
          </a:bodyPr>
          <a:lstStyle/>
          <a:p>
            <a:r>
              <a:rPr lang="en-GB" sz="3600" b="1" i="1" dirty="0">
                <a:solidFill>
                  <a:srgbClr val="000099"/>
                </a:solidFill>
              </a:rPr>
              <a:t>Evening Session 5</a:t>
            </a: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rmAutofit fontScale="90000"/>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71300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12 November 2023</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717655"/>
          </a:xfrm>
        </p:spPr>
        <p:txBody>
          <a:bodyPr>
            <a:noAutofit/>
          </a:bodyPr>
          <a:lstStyle/>
          <a:p>
            <a:pPr algn="ctr"/>
            <a:r>
              <a:rPr lang="en-GB" altLang="en-US" sz="2400" dirty="0">
                <a:latin typeface="Arial" panose="020B0604020202020204" pitchFamily="34" charset="0"/>
                <a:cs typeface="Arial" panose="020B0604020202020204" pitchFamily="34" charset="0"/>
              </a:rPr>
              <a:t> </a:t>
            </a:r>
            <a:r>
              <a:rPr lang="en-GB" sz="3200" dirty="0"/>
              <a:t>Developing a High-Performance Culture</a:t>
            </a:r>
            <a:endParaRPr lang="en-GB" alt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t>Delivery Sessions:</a:t>
            </a:r>
            <a:br>
              <a:rPr lang="en-GB" sz="2400" dirty="0"/>
            </a:br>
            <a:endParaRPr lang="en-GB" sz="2400" dirty="0"/>
          </a:p>
          <a:p>
            <a:pPr marL="457200" indent="-457200">
              <a:buFont typeface="+mj-lt"/>
              <a:buAutoNum type="arabicPeriod"/>
            </a:pPr>
            <a:r>
              <a:rPr lang="en-GB" sz="2400" dirty="0"/>
              <a:t>Organisational culture, ethos and values.</a:t>
            </a:r>
          </a:p>
          <a:p>
            <a:pPr marL="457200" indent="-457200">
              <a:buFont typeface="+mj-lt"/>
              <a:buAutoNum type="arabicPeriod"/>
            </a:pPr>
            <a:r>
              <a:rPr lang="en-GB" sz="2400" dirty="0"/>
              <a:t>Personal ethical standards, values and beliefs.</a:t>
            </a:r>
          </a:p>
          <a:p>
            <a:pPr marL="457200" lvl="0" indent="-457200">
              <a:buFont typeface="+mj-lt"/>
              <a:buAutoNum type="arabicPeriod"/>
            </a:pPr>
            <a:r>
              <a:rPr lang="en-GB" sz="2400" dirty="0"/>
              <a:t>Formal and informal relationships between departments and people.</a:t>
            </a:r>
          </a:p>
          <a:p>
            <a:pPr marL="457200" indent="-457200">
              <a:buFont typeface="+mj-lt"/>
              <a:buAutoNum type="arabicPeriod"/>
            </a:pPr>
            <a:r>
              <a:rPr lang="en-GB" sz="2400" dirty="0"/>
              <a:t>Communication channels for sharing information and building relationships.</a:t>
            </a:r>
          </a:p>
          <a:p>
            <a:pPr marL="457200" lvl="0" indent="-457200">
              <a:buFont typeface="+mj-lt"/>
              <a:buAutoNum type="arabicPeriod"/>
            </a:pPr>
            <a:r>
              <a:rPr lang="en-GB" sz="2400" dirty="0"/>
              <a:t>Establishing a culture of sustainability within the workplace.</a:t>
            </a:r>
          </a:p>
          <a:p>
            <a:pPr marL="457200" lvl="0" indent="-457200">
              <a:buFont typeface="+mj-lt"/>
              <a:buAutoNum type="arabicPeriod"/>
            </a:pPr>
            <a:r>
              <a:rPr lang="en-GB" sz="2400" dirty="0"/>
              <a:t>Corporate social and environmental responsibility.</a:t>
            </a:r>
          </a:p>
          <a:p>
            <a:pPr marL="457200" lvl="0" indent="-457200">
              <a:buFont typeface="+mj-lt"/>
              <a:buAutoNum type="arabicPeriod"/>
            </a:pPr>
            <a:r>
              <a:rPr lang="en-GB" sz="2400" dirty="0"/>
              <a:t>Barriers to effective functioning in the organisation and ways to overcome them.</a:t>
            </a:r>
          </a:p>
          <a:p>
            <a:pPr marL="457200" indent="-457200">
              <a:buFont typeface="+mj-lt"/>
              <a:buAutoNum type="arabicPeriod"/>
            </a:pPr>
            <a:r>
              <a:rPr lang="en-GB" sz="2400" dirty="0"/>
              <a:t>Impact of external forces on the organisation</a:t>
            </a:r>
          </a:p>
          <a:p>
            <a:pPr marL="457200" indent="-457200">
              <a:buFont typeface="+mj-lt"/>
              <a:buAutoNum type="arabicPeriod"/>
            </a:pPr>
            <a:r>
              <a:rPr lang="en-GB" sz="2400" b="1" dirty="0"/>
              <a:t>Organisational Efficiency</a:t>
            </a:r>
          </a:p>
          <a:p>
            <a:pPr lvl="0"/>
            <a:endParaRPr lang="en-GB" dirty="0"/>
          </a:p>
          <a:p>
            <a:endParaRPr lang="en-US" dirty="0"/>
          </a:p>
        </p:txBody>
      </p:sp>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380EAB9-318A-4D32-A5EE-2637C1173400}"/>
              </a:ext>
            </a:extLst>
          </p:cNvPr>
          <p:cNvSpPr>
            <a:spLocks noGrp="1"/>
          </p:cNvSpPr>
          <p:nvPr>
            <p:ph type="title"/>
          </p:nvPr>
        </p:nvSpPr>
        <p:spPr>
          <a:xfrm>
            <a:off x="1981200" y="168491"/>
            <a:ext cx="8229600" cy="729816"/>
          </a:xfrm>
        </p:spPr>
        <p:txBody>
          <a:bodyPr/>
          <a:lstStyle/>
          <a:p>
            <a:pPr algn="ctr" eaLnBrk="1" hangingPunct="1"/>
            <a:r>
              <a:rPr lang="en-GB" altLang="en-US" dirty="0"/>
              <a:t>Organisational Efficiency</a:t>
            </a:r>
          </a:p>
        </p:txBody>
      </p:sp>
      <p:sp>
        <p:nvSpPr>
          <p:cNvPr id="3" name="Content Placeholder 2">
            <a:extLst>
              <a:ext uri="{FF2B5EF4-FFF2-40B4-BE49-F238E27FC236}">
                <a16:creationId xmlns:a16="http://schemas.microsoft.com/office/drawing/2014/main" id="{1ED47A7E-891F-466C-ADC1-F42E4458001C}"/>
              </a:ext>
            </a:extLst>
          </p:cNvPr>
          <p:cNvSpPr>
            <a:spLocks noGrp="1"/>
          </p:cNvSpPr>
          <p:nvPr>
            <p:ph idx="1"/>
          </p:nvPr>
        </p:nvSpPr>
        <p:spPr>
          <a:xfrm>
            <a:off x="1981200" y="1150142"/>
            <a:ext cx="8262938" cy="2541588"/>
          </a:xfrm>
        </p:spPr>
        <p:txBody>
          <a:bodyPr/>
          <a:lstStyle/>
          <a:p>
            <a:pPr eaLnBrk="1" hangingPunct="1">
              <a:defRPr/>
            </a:pPr>
            <a:r>
              <a:rPr lang="en-GB" dirty="0"/>
              <a:t>What do we mean by organisational efficiency?  </a:t>
            </a:r>
          </a:p>
          <a:p>
            <a:pPr marL="0" indent="0">
              <a:buNone/>
              <a:defRPr/>
            </a:pPr>
            <a:r>
              <a:rPr lang="en-GB" dirty="0"/>
              <a:t>	Jot down some buzzwords/phrases that 	represent this concept…..</a:t>
            </a:r>
          </a:p>
          <a:p>
            <a:pPr eaLnBrk="1" hangingPunct="1">
              <a:defRPr/>
            </a:pPr>
            <a:endParaRPr lang="en-GB" dirty="0"/>
          </a:p>
          <a:p>
            <a:pPr marL="0" indent="0" algn="ctr">
              <a:buNone/>
              <a:defRPr/>
            </a:pPr>
            <a:r>
              <a:rPr lang="en-GB" dirty="0"/>
              <a:t>2 mins</a:t>
            </a:r>
          </a:p>
        </p:txBody>
      </p:sp>
      <p:pic>
        <p:nvPicPr>
          <p:cNvPr id="6149" name="Picture 7">
            <a:extLst>
              <a:ext uri="{FF2B5EF4-FFF2-40B4-BE49-F238E27FC236}">
                <a16:creationId xmlns:a16="http://schemas.microsoft.com/office/drawing/2014/main" id="{5D9C4A56-0EEC-4979-9A83-903EF72A78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431" y="3226595"/>
            <a:ext cx="2814638" cy="242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10">
            <a:extLst>
              <a:ext uri="{FF2B5EF4-FFF2-40B4-BE49-F238E27FC236}">
                <a16:creationId xmlns:a16="http://schemas.microsoft.com/office/drawing/2014/main" id="{FB9A2C62-ECC9-4676-B602-B5486F1BD2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0882" y="3193257"/>
            <a:ext cx="2452687" cy="245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6733368-433A-4742-B0B1-C43877D9DDBC}"/>
              </a:ext>
            </a:extLst>
          </p:cNvPr>
          <p:cNvSpPr txBox="1"/>
          <p:nvPr/>
        </p:nvSpPr>
        <p:spPr>
          <a:xfrm>
            <a:off x="4762780" y="4113897"/>
            <a:ext cx="2699778" cy="646331"/>
          </a:xfrm>
          <a:prstGeom prst="rect">
            <a:avLst/>
          </a:prstGeom>
          <a:noFill/>
        </p:spPr>
        <p:txBody>
          <a:bodyPr wrap="none" rtlCol="0">
            <a:spAutoFit/>
          </a:bodyPr>
          <a:lstStyle/>
          <a:p>
            <a:r>
              <a:rPr lang="en-GB" sz="3600" dirty="0">
                <a:solidFill>
                  <a:srgbClr val="0000CC"/>
                </a:solidFill>
              </a:rPr>
              <a:t>Then, </a:t>
            </a:r>
            <a:r>
              <a:rPr lang="en-GB" sz="3600" i="1" dirty="0">
                <a:solidFill>
                  <a:srgbClr val="0000CC"/>
                </a:solidFill>
              </a:rPr>
              <a:t>Discuss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2CAF-49E0-43A7-A8F0-462EBEADC5DB}"/>
              </a:ext>
            </a:extLst>
          </p:cNvPr>
          <p:cNvSpPr>
            <a:spLocks noGrp="1"/>
          </p:cNvSpPr>
          <p:nvPr>
            <p:ph type="title"/>
          </p:nvPr>
        </p:nvSpPr>
        <p:spPr>
          <a:xfrm>
            <a:off x="838200" y="59288"/>
            <a:ext cx="10515600" cy="1325563"/>
          </a:xfrm>
        </p:spPr>
        <p:txBody>
          <a:bodyPr/>
          <a:lstStyle/>
          <a:p>
            <a:pPr algn="ctr"/>
            <a:r>
              <a:rPr lang="en-GB" dirty="0"/>
              <a:t>Organisational Efficiency – What are the key elements?</a:t>
            </a:r>
          </a:p>
        </p:txBody>
      </p:sp>
      <p:sp>
        <p:nvSpPr>
          <p:cNvPr id="4" name="Content Placeholder 3">
            <a:extLst>
              <a:ext uri="{FF2B5EF4-FFF2-40B4-BE49-F238E27FC236}">
                <a16:creationId xmlns:a16="http://schemas.microsoft.com/office/drawing/2014/main" id="{C82CFD8E-5089-42D2-A709-51E7EB296D9C}"/>
              </a:ext>
            </a:extLst>
          </p:cNvPr>
          <p:cNvSpPr>
            <a:spLocks noGrp="1"/>
          </p:cNvSpPr>
          <p:nvPr>
            <p:ph idx="1"/>
          </p:nvPr>
        </p:nvSpPr>
        <p:spPr>
          <a:xfrm>
            <a:off x="838200" y="1705801"/>
            <a:ext cx="10515600" cy="2471563"/>
          </a:xfrm>
        </p:spPr>
        <p:txBody>
          <a:bodyPr/>
          <a:lstStyle/>
          <a:p>
            <a:r>
              <a:rPr lang="en-GB" dirty="0"/>
              <a:t>This is an area where there is much debate, and there are a number of viewpoints…</a:t>
            </a:r>
          </a:p>
          <a:p>
            <a:endParaRPr lang="en-GB" dirty="0"/>
          </a:p>
          <a:p>
            <a:r>
              <a:rPr lang="en-GB" dirty="0"/>
              <a:t>Let’s look at a few of the prevailing philosophies relating to this topic…</a:t>
            </a:r>
          </a:p>
        </p:txBody>
      </p:sp>
      <p:pic>
        <p:nvPicPr>
          <p:cNvPr id="7" name="Picture 6" descr="Close - up of a person's eyes&#10;&#10;Description automatically generated">
            <a:extLst>
              <a:ext uri="{FF2B5EF4-FFF2-40B4-BE49-F238E27FC236}">
                <a16:creationId xmlns:a16="http://schemas.microsoft.com/office/drawing/2014/main" id="{FF3EE13E-AEF5-4892-B8EB-66A896799EF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63764" y="3772568"/>
            <a:ext cx="2528236" cy="1896177"/>
          </a:xfrm>
          <a:prstGeom prst="rect">
            <a:avLst/>
          </a:prstGeom>
        </p:spPr>
      </p:pic>
    </p:spTree>
    <p:extLst>
      <p:ext uri="{BB962C8B-B14F-4D97-AF65-F5344CB8AC3E}">
        <p14:creationId xmlns:p14="http://schemas.microsoft.com/office/powerpoint/2010/main" val="3202774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183CF9E-274F-4105-A78E-62F87C648F6D}"/>
              </a:ext>
            </a:extLst>
          </p:cNvPr>
          <p:cNvSpPr>
            <a:spLocks noGrp="1"/>
          </p:cNvSpPr>
          <p:nvPr>
            <p:ph type="title"/>
          </p:nvPr>
        </p:nvSpPr>
        <p:spPr>
          <a:xfrm>
            <a:off x="838200" y="365126"/>
            <a:ext cx="10515600" cy="664777"/>
          </a:xfrm>
        </p:spPr>
        <p:txBody>
          <a:bodyPr/>
          <a:lstStyle/>
          <a:p>
            <a:pPr algn="ctr" eaLnBrk="1" hangingPunct="1"/>
            <a:r>
              <a:rPr lang="en-GB" altLang="en-US" dirty="0"/>
              <a:t>TQM (Total Quality Management)</a:t>
            </a:r>
          </a:p>
        </p:txBody>
      </p:sp>
      <p:sp>
        <p:nvSpPr>
          <p:cNvPr id="14339" name="Content Placeholder 2">
            <a:extLst>
              <a:ext uri="{FF2B5EF4-FFF2-40B4-BE49-F238E27FC236}">
                <a16:creationId xmlns:a16="http://schemas.microsoft.com/office/drawing/2014/main" id="{35A225F4-DF54-454A-B08E-95E1D0BF7BA8}"/>
              </a:ext>
            </a:extLst>
          </p:cNvPr>
          <p:cNvSpPr>
            <a:spLocks noGrp="1"/>
          </p:cNvSpPr>
          <p:nvPr>
            <p:ph idx="1"/>
          </p:nvPr>
        </p:nvSpPr>
        <p:spPr/>
        <p:txBody>
          <a:bodyPr/>
          <a:lstStyle/>
          <a:p>
            <a:pPr marL="0" indent="0">
              <a:buNone/>
            </a:pPr>
            <a:r>
              <a:rPr lang="en-GB" altLang="en-US" b="1"/>
              <a:t>The Four Elements</a:t>
            </a:r>
          </a:p>
          <a:p>
            <a:pPr marL="971550" lvl="1" indent="-514350">
              <a:buFont typeface="Calibri" panose="020F0502020204030204" pitchFamily="34" charset="0"/>
              <a:buAutoNum type="arabicPeriod"/>
            </a:pPr>
            <a:r>
              <a:rPr lang="en-GB" altLang="en-US">
                <a:solidFill>
                  <a:srgbClr val="FF0000"/>
                </a:solidFill>
              </a:rPr>
              <a:t>Continuous Systematic Improvement</a:t>
            </a:r>
          </a:p>
          <a:p>
            <a:pPr marL="971550" lvl="1" indent="-514350">
              <a:buFont typeface="Calibri" panose="020F0502020204030204" pitchFamily="34" charset="0"/>
              <a:buAutoNum type="arabicPeriod"/>
            </a:pPr>
            <a:r>
              <a:rPr lang="en-GB" altLang="en-US">
                <a:solidFill>
                  <a:srgbClr val="0070C0"/>
                </a:solidFill>
              </a:rPr>
              <a:t>Customer Focus</a:t>
            </a:r>
          </a:p>
          <a:p>
            <a:pPr marL="971550" lvl="1" indent="-514350">
              <a:buFont typeface="Calibri" panose="020F0502020204030204" pitchFamily="34" charset="0"/>
              <a:buAutoNum type="arabicPeriod"/>
            </a:pPr>
            <a:r>
              <a:rPr lang="en-GB" altLang="en-US">
                <a:solidFill>
                  <a:srgbClr val="00B050"/>
                </a:solidFill>
              </a:rPr>
              <a:t>Total Employee Participation</a:t>
            </a:r>
          </a:p>
          <a:p>
            <a:pPr marL="971550" lvl="1" indent="-514350">
              <a:buFont typeface="Calibri" panose="020F0502020204030204" pitchFamily="34" charset="0"/>
              <a:buAutoNum type="arabicPeriod"/>
            </a:pPr>
            <a:r>
              <a:rPr lang="en-GB" altLang="en-US">
                <a:solidFill>
                  <a:srgbClr val="002060"/>
                </a:solidFill>
              </a:rPr>
              <a:t>Societal Network</a:t>
            </a:r>
          </a:p>
          <a:p>
            <a:pPr marL="0" indent="0">
              <a:buNone/>
            </a:pPr>
            <a:endParaRPr lang="en-GB" altLang="en-US"/>
          </a:p>
        </p:txBody>
      </p:sp>
      <p:pic>
        <p:nvPicPr>
          <p:cNvPr id="7173" name="Picture 2">
            <a:extLst>
              <a:ext uri="{FF2B5EF4-FFF2-40B4-BE49-F238E27FC236}">
                <a16:creationId xmlns:a16="http://schemas.microsoft.com/office/drawing/2014/main" id="{43CAF0B4-FA78-4817-B9CA-D6CA5B00B2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0713" y="3500438"/>
            <a:ext cx="32385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fade">
                                      <p:cBhvr>
                                        <p:cTn id="12" dur="1000"/>
                                        <p:tgtEl>
                                          <p:spTgt spid="1433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14339">
                                            <p:txEl>
                                              <p:pRg st="2" end="2"/>
                                            </p:txEl>
                                          </p:spTgt>
                                        </p:tgtEl>
                                        <p:attrNameLst>
                                          <p:attrName>style.visibility</p:attrName>
                                        </p:attrNameLst>
                                      </p:cBhvr>
                                      <p:to>
                                        <p:strVal val="visible"/>
                                      </p:to>
                                    </p:set>
                                    <p:animEffect transition="in" filter="fade">
                                      <p:cBhvr>
                                        <p:cTn id="17" dur="1000"/>
                                        <p:tgtEl>
                                          <p:spTgt spid="1433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14339">
                                            <p:txEl>
                                              <p:pRg st="3" end="3"/>
                                            </p:txEl>
                                          </p:spTgt>
                                        </p:tgtEl>
                                        <p:attrNameLst>
                                          <p:attrName>style.visibility</p:attrName>
                                        </p:attrNameLst>
                                      </p:cBhvr>
                                      <p:to>
                                        <p:strVal val="visible"/>
                                      </p:to>
                                    </p:set>
                                    <p:animEffect transition="in" filter="fade">
                                      <p:cBhvr>
                                        <p:cTn id="22" dur="1000"/>
                                        <p:tgtEl>
                                          <p:spTgt spid="1433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4339">
                                            <p:txEl>
                                              <p:pRg st="4" end="4"/>
                                            </p:txEl>
                                          </p:spTgt>
                                        </p:tgtEl>
                                        <p:attrNameLst>
                                          <p:attrName>style.visibility</p:attrName>
                                        </p:attrNameLst>
                                      </p:cBhvr>
                                      <p:to>
                                        <p:strVal val="visible"/>
                                      </p:to>
                                    </p:set>
                                    <p:animEffect transition="in" filter="fade">
                                      <p:cBhvr>
                                        <p:cTn id="27" dur="1000"/>
                                        <p:tgtEl>
                                          <p:spTgt spid="143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A16EB9E1-D1B9-401F-97CF-C58CDB29BCA8}"/>
              </a:ext>
            </a:extLst>
          </p:cNvPr>
          <p:cNvSpPr>
            <a:spLocks noGrp="1"/>
          </p:cNvSpPr>
          <p:nvPr>
            <p:ph type="title"/>
          </p:nvPr>
        </p:nvSpPr>
        <p:spPr>
          <a:xfrm>
            <a:off x="838200" y="365126"/>
            <a:ext cx="10515600" cy="778177"/>
          </a:xfrm>
        </p:spPr>
        <p:txBody>
          <a:bodyPr/>
          <a:lstStyle/>
          <a:p>
            <a:pPr eaLnBrk="1" hangingPunct="1"/>
            <a:r>
              <a:rPr lang="en-GB" altLang="en-US" i="1" dirty="0"/>
              <a:t>Lean </a:t>
            </a:r>
            <a:r>
              <a:rPr lang="en-GB" altLang="en-US" dirty="0"/>
              <a:t>Thinking</a:t>
            </a:r>
          </a:p>
        </p:txBody>
      </p:sp>
      <p:sp>
        <p:nvSpPr>
          <p:cNvPr id="15363" name="Content Placeholder 2">
            <a:extLst>
              <a:ext uri="{FF2B5EF4-FFF2-40B4-BE49-F238E27FC236}">
                <a16:creationId xmlns:a16="http://schemas.microsoft.com/office/drawing/2014/main" id="{49643AC2-3C48-4866-B03A-F913E4F36290}"/>
              </a:ext>
            </a:extLst>
          </p:cNvPr>
          <p:cNvSpPr>
            <a:spLocks noGrp="1"/>
          </p:cNvSpPr>
          <p:nvPr>
            <p:ph idx="1"/>
          </p:nvPr>
        </p:nvSpPr>
        <p:spPr/>
        <p:txBody>
          <a:bodyPr/>
          <a:lstStyle/>
          <a:p>
            <a:pPr marL="0" indent="0">
              <a:buNone/>
              <a:defRPr/>
            </a:pPr>
            <a:r>
              <a:rPr lang="en-GB" altLang="en-US" b="1" dirty="0"/>
              <a:t>The 5 Principles Of Lean</a:t>
            </a:r>
          </a:p>
          <a:p>
            <a:pPr marL="514350" indent="-514350">
              <a:buFont typeface="+mj-lt"/>
              <a:buAutoNum type="arabicPeriod"/>
              <a:defRPr/>
            </a:pPr>
            <a:r>
              <a:rPr lang="en-GB" altLang="en-US" dirty="0">
                <a:solidFill>
                  <a:srgbClr val="FF0000"/>
                </a:solidFill>
              </a:rPr>
              <a:t>Specify Value from the Customer’s Perspective</a:t>
            </a:r>
          </a:p>
          <a:p>
            <a:pPr marL="514350" indent="-514350">
              <a:buFont typeface="+mj-lt"/>
              <a:buAutoNum type="arabicPeriod"/>
              <a:defRPr/>
            </a:pPr>
            <a:r>
              <a:rPr lang="en-GB" altLang="en-US" dirty="0">
                <a:solidFill>
                  <a:srgbClr val="0070C0"/>
                </a:solidFill>
              </a:rPr>
              <a:t>Identify the Value Stream</a:t>
            </a:r>
          </a:p>
          <a:p>
            <a:pPr marL="514350" indent="-514350">
              <a:buFont typeface="+mj-lt"/>
              <a:buAutoNum type="arabicPeriod"/>
              <a:defRPr/>
            </a:pPr>
            <a:r>
              <a:rPr lang="en-GB" altLang="en-US" dirty="0">
                <a:solidFill>
                  <a:srgbClr val="00B050"/>
                </a:solidFill>
              </a:rPr>
              <a:t>Make Value Flow</a:t>
            </a:r>
          </a:p>
          <a:p>
            <a:pPr marL="514350" indent="-514350">
              <a:buFont typeface="+mj-lt"/>
              <a:buAutoNum type="arabicPeriod"/>
              <a:defRPr/>
            </a:pPr>
            <a:r>
              <a:rPr lang="en-GB" altLang="en-US" dirty="0">
                <a:solidFill>
                  <a:srgbClr val="7030A0"/>
                </a:solidFill>
              </a:rPr>
              <a:t>Pull, Don’t Push</a:t>
            </a:r>
          </a:p>
          <a:p>
            <a:pPr marL="514350" indent="-514350">
              <a:buFont typeface="+mj-lt"/>
              <a:buAutoNum type="arabicPeriod"/>
              <a:defRPr/>
            </a:pPr>
            <a:r>
              <a:rPr lang="en-GB" altLang="en-US" b="1" i="1" dirty="0">
                <a:solidFill>
                  <a:schemeClr val="accent2"/>
                </a:solidFill>
              </a:rPr>
              <a:t>Seek Perfection</a:t>
            </a:r>
          </a:p>
        </p:txBody>
      </p:sp>
      <p:pic>
        <p:nvPicPr>
          <p:cNvPr id="5" name="Picture 4">
            <a:extLst>
              <a:ext uri="{FF2B5EF4-FFF2-40B4-BE49-F238E27FC236}">
                <a16:creationId xmlns:a16="http://schemas.microsoft.com/office/drawing/2014/main" id="{2B518FC4-CF18-44F2-9836-D6DFC854F4E0}"/>
              </a:ext>
            </a:extLst>
          </p:cNvPr>
          <p:cNvPicPr>
            <a:picLocks noChangeAspect="1"/>
          </p:cNvPicPr>
          <p:nvPr/>
        </p:nvPicPr>
        <p:blipFill>
          <a:blip r:embed="rId3"/>
          <a:stretch>
            <a:fillRect/>
          </a:stretch>
        </p:blipFill>
        <p:spPr>
          <a:xfrm>
            <a:off x="9124749" y="1874189"/>
            <a:ext cx="3067251" cy="38405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10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10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1000"/>
                                        <p:tgtEl>
                                          <p:spTgt spid="1536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fade">
                                      <p:cBhvr>
                                        <p:cTn id="27" dur="1000"/>
                                        <p:tgtEl>
                                          <p:spTgt spid="1536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 presetClass="entr" presetSubtype="4" fill="hold" nodeType="clickEffect">
                                  <p:stCondLst>
                                    <p:cond delay="500"/>
                                  </p:stCondLst>
                                  <p:childTnLst>
                                    <p:set>
                                      <p:cBhvr>
                                        <p:cTn id="31" dur="1" fill="hold">
                                          <p:stCondLst>
                                            <p:cond delay="0"/>
                                          </p:stCondLst>
                                        </p:cTn>
                                        <p:tgtEl>
                                          <p:spTgt spid="15363">
                                            <p:txEl>
                                              <p:pRg st="5" end="5"/>
                                            </p:txEl>
                                          </p:spTgt>
                                        </p:tgtEl>
                                        <p:attrNameLst>
                                          <p:attrName>style.visibility</p:attrName>
                                        </p:attrNameLst>
                                      </p:cBhvr>
                                      <p:to>
                                        <p:strVal val="visible"/>
                                      </p:to>
                                    </p:set>
                                    <p:anim calcmode="lin" valueType="num">
                                      <p:cBhvr additive="base">
                                        <p:cTn id="32" dur="10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additive="base">
                                        <p:cTn id="33" dur="1000" fill="hold"/>
                                        <p:tgtEl>
                                          <p:spTgt spid="1536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E8B3859-4563-4802-93B0-335BC94F36CD}"/>
              </a:ext>
            </a:extLst>
          </p:cNvPr>
          <p:cNvSpPr>
            <a:spLocks noGrp="1"/>
          </p:cNvSpPr>
          <p:nvPr>
            <p:ph type="title"/>
          </p:nvPr>
        </p:nvSpPr>
        <p:spPr/>
        <p:txBody>
          <a:bodyPr/>
          <a:lstStyle/>
          <a:p>
            <a:pPr eaLnBrk="1" hangingPunct="1"/>
            <a:r>
              <a:rPr lang="en-GB" altLang="en-US" dirty="0"/>
              <a:t>Waste, Not </a:t>
            </a:r>
            <a:r>
              <a:rPr lang="en-GB" altLang="en-US" i="1" dirty="0"/>
              <a:t>Costs</a:t>
            </a:r>
          </a:p>
        </p:txBody>
      </p:sp>
      <p:sp>
        <p:nvSpPr>
          <p:cNvPr id="16387" name="Content Placeholder 2">
            <a:extLst>
              <a:ext uri="{FF2B5EF4-FFF2-40B4-BE49-F238E27FC236}">
                <a16:creationId xmlns:a16="http://schemas.microsoft.com/office/drawing/2014/main" id="{8CA46EA9-17A0-4C32-AA8D-B2882F574A1B}"/>
              </a:ext>
            </a:extLst>
          </p:cNvPr>
          <p:cNvSpPr>
            <a:spLocks noGrp="1"/>
          </p:cNvSpPr>
          <p:nvPr>
            <p:ph idx="1"/>
          </p:nvPr>
        </p:nvSpPr>
        <p:spPr>
          <a:xfrm>
            <a:off x="1619250" y="1239839"/>
            <a:ext cx="8591550" cy="4708525"/>
          </a:xfrm>
        </p:spPr>
        <p:txBody>
          <a:bodyPr/>
          <a:lstStyle/>
          <a:p>
            <a:pPr marL="0" indent="0">
              <a:buNone/>
              <a:defRPr/>
            </a:pPr>
            <a:r>
              <a:rPr lang="en-GB" altLang="en-US" b="1" dirty="0"/>
              <a:t>The Seven Wastes – </a:t>
            </a:r>
            <a:r>
              <a:rPr lang="en-GB" altLang="en-US" b="1" i="1" dirty="0"/>
              <a:t>Muda</a:t>
            </a:r>
            <a:endParaRPr lang="en-GB" altLang="en-US" dirty="0"/>
          </a:p>
          <a:p>
            <a:pPr marL="514350" indent="-514350">
              <a:buFont typeface="+mj-lt"/>
              <a:buAutoNum type="arabicPeriod"/>
              <a:defRPr/>
            </a:pPr>
            <a:r>
              <a:rPr lang="en-GB" altLang="en-US" dirty="0">
                <a:solidFill>
                  <a:srgbClr val="FF0000"/>
                </a:solidFill>
              </a:rPr>
              <a:t>Defects</a:t>
            </a:r>
          </a:p>
          <a:p>
            <a:pPr marL="514350" indent="-514350">
              <a:buFont typeface="+mj-lt"/>
              <a:buAutoNum type="arabicPeriod"/>
              <a:defRPr/>
            </a:pPr>
            <a:r>
              <a:rPr lang="en-GB" altLang="en-US" dirty="0">
                <a:solidFill>
                  <a:srgbClr val="0070C0"/>
                </a:solidFill>
              </a:rPr>
              <a:t>Overproduction</a:t>
            </a:r>
          </a:p>
          <a:p>
            <a:pPr marL="514350" indent="-514350">
              <a:buFont typeface="+mj-lt"/>
              <a:buAutoNum type="arabicPeriod"/>
              <a:defRPr/>
            </a:pPr>
            <a:r>
              <a:rPr lang="en-GB" altLang="en-US" dirty="0">
                <a:solidFill>
                  <a:srgbClr val="00B050"/>
                </a:solidFill>
              </a:rPr>
              <a:t>Transportation</a:t>
            </a:r>
          </a:p>
          <a:p>
            <a:pPr marL="514350" indent="-514350">
              <a:buFont typeface="+mj-lt"/>
              <a:buAutoNum type="arabicPeriod"/>
              <a:defRPr/>
            </a:pPr>
            <a:r>
              <a:rPr lang="en-GB" altLang="en-US" dirty="0">
                <a:solidFill>
                  <a:srgbClr val="7030A0"/>
                </a:solidFill>
              </a:rPr>
              <a:t>Waiting</a:t>
            </a:r>
          </a:p>
          <a:p>
            <a:pPr marL="514350" indent="-514350">
              <a:buFont typeface="+mj-lt"/>
              <a:buAutoNum type="arabicPeriod"/>
              <a:defRPr/>
            </a:pPr>
            <a:r>
              <a:rPr lang="en-GB" altLang="en-US" dirty="0">
                <a:solidFill>
                  <a:schemeClr val="accent2"/>
                </a:solidFill>
              </a:rPr>
              <a:t>Inventory</a:t>
            </a:r>
          </a:p>
          <a:p>
            <a:pPr marL="514350" indent="-514350">
              <a:buFont typeface="+mj-lt"/>
              <a:buAutoNum type="arabicPeriod"/>
              <a:defRPr/>
            </a:pPr>
            <a:r>
              <a:rPr lang="en-GB" altLang="en-US" dirty="0">
                <a:solidFill>
                  <a:srgbClr val="FF0000"/>
                </a:solidFill>
              </a:rPr>
              <a:t>Motion</a:t>
            </a:r>
          </a:p>
          <a:p>
            <a:pPr marL="514350" indent="-514350">
              <a:buFont typeface="+mj-lt"/>
              <a:buAutoNum type="arabicPeriod"/>
              <a:defRPr/>
            </a:pPr>
            <a:r>
              <a:rPr lang="en-GB" altLang="en-US" dirty="0">
                <a:solidFill>
                  <a:srgbClr val="0070C0"/>
                </a:solidFill>
              </a:rPr>
              <a:t>(Inappropriate) Processing</a:t>
            </a:r>
          </a:p>
        </p:txBody>
      </p:sp>
      <p:pic>
        <p:nvPicPr>
          <p:cNvPr id="10245" name="Picture 2">
            <a:extLst>
              <a:ext uri="{FF2B5EF4-FFF2-40B4-BE49-F238E27FC236}">
                <a16:creationId xmlns:a16="http://schemas.microsoft.com/office/drawing/2014/main" id="{36F3DC64-9B99-4A71-8414-3F94EED3D1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21475" y="2633430"/>
            <a:ext cx="5470525"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fade">
                                      <p:cBhvr>
                                        <p:cTn id="7" dur="1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fade">
                                      <p:cBhvr>
                                        <p:cTn id="12" dur="10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fade">
                                      <p:cBhvr>
                                        <p:cTn id="17" dur="10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fade">
                                      <p:cBhvr>
                                        <p:cTn id="22" dur="10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fade">
                                      <p:cBhvr>
                                        <p:cTn id="27" dur="10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50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fade">
                                      <p:cBhvr>
                                        <p:cTn id="32" dur="10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50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fade">
                                      <p:cBhvr>
                                        <p:cTn id="37" dur="1000"/>
                                        <p:tgtEl>
                                          <p:spTgt spid="163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4" fill="hold" nodeType="clickEffect">
                                  <p:stCondLst>
                                    <p:cond delay="500"/>
                                  </p:stCondLst>
                                  <p:childTnLst>
                                    <p:set>
                                      <p:cBhvr>
                                        <p:cTn id="41" dur="1" fill="hold">
                                          <p:stCondLst>
                                            <p:cond delay="0"/>
                                          </p:stCondLst>
                                        </p:cTn>
                                        <p:tgtEl>
                                          <p:spTgt spid="16387">
                                            <p:txEl>
                                              <p:pRg st="7" end="7"/>
                                            </p:txEl>
                                          </p:spTgt>
                                        </p:tgtEl>
                                        <p:attrNameLst>
                                          <p:attrName>style.visibility</p:attrName>
                                        </p:attrNameLst>
                                      </p:cBhvr>
                                      <p:to>
                                        <p:strVal val="visible"/>
                                      </p:to>
                                    </p:set>
                                    <p:anim calcmode="lin" valueType="num">
                                      <p:cBhvr additive="base">
                                        <p:cTn id="42" dur="1500" fill="hold"/>
                                        <p:tgtEl>
                                          <p:spTgt spid="16387">
                                            <p:txEl>
                                              <p:pRg st="7" end="7"/>
                                            </p:txEl>
                                          </p:spTgt>
                                        </p:tgtEl>
                                        <p:attrNameLst>
                                          <p:attrName>ppt_x</p:attrName>
                                        </p:attrNameLst>
                                      </p:cBhvr>
                                      <p:tavLst>
                                        <p:tav tm="0">
                                          <p:val>
                                            <p:strVal val="#ppt_x"/>
                                          </p:val>
                                        </p:tav>
                                        <p:tav tm="100000">
                                          <p:val>
                                            <p:strVal val="#ppt_x"/>
                                          </p:val>
                                        </p:tav>
                                      </p:tavLst>
                                    </p:anim>
                                    <p:anim calcmode="lin" valueType="num">
                                      <p:cBhvr additive="base">
                                        <p:cTn id="43" dur="1500" fill="hold"/>
                                        <p:tgtEl>
                                          <p:spTgt spid="1638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59928DB-6931-4FD6-8C6D-304C81013114}"/>
              </a:ext>
            </a:extLst>
          </p:cNvPr>
          <p:cNvSpPr>
            <a:spLocks noGrp="1"/>
          </p:cNvSpPr>
          <p:nvPr>
            <p:ph type="title"/>
          </p:nvPr>
        </p:nvSpPr>
        <p:spPr/>
        <p:txBody>
          <a:bodyPr/>
          <a:lstStyle/>
          <a:p>
            <a:pPr eaLnBrk="1" hangingPunct="1"/>
            <a:r>
              <a:rPr lang="en-GB" altLang="en-US"/>
              <a:t>Six Sigma</a:t>
            </a:r>
          </a:p>
        </p:txBody>
      </p:sp>
      <p:sp>
        <p:nvSpPr>
          <p:cNvPr id="17411" name="Content Placeholder 2">
            <a:extLst>
              <a:ext uri="{FF2B5EF4-FFF2-40B4-BE49-F238E27FC236}">
                <a16:creationId xmlns:a16="http://schemas.microsoft.com/office/drawing/2014/main" id="{4DCC7BF3-6F08-4A66-A794-ED8E37DA09C3}"/>
              </a:ext>
            </a:extLst>
          </p:cNvPr>
          <p:cNvSpPr>
            <a:spLocks noGrp="1"/>
          </p:cNvSpPr>
          <p:nvPr>
            <p:ph idx="1"/>
          </p:nvPr>
        </p:nvSpPr>
        <p:spPr/>
        <p:txBody>
          <a:bodyPr/>
          <a:lstStyle/>
          <a:p>
            <a:pPr eaLnBrk="1" hangingPunct="1"/>
            <a:r>
              <a:rPr lang="en-GB" altLang="en-US">
                <a:solidFill>
                  <a:srgbClr val="FF0000"/>
                </a:solidFill>
              </a:rPr>
              <a:t>Process Improvement</a:t>
            </a:r>
          </a:p>
          <a:p>
            <a:pPr eaLnBrk="1" hangingPunct="1"/>
            <a:r>
              <a:rPr lang="en-GB" altLang="en-US">
                <a:solidFill>
                  <a:srgbClr val="0070C0"/>
                </a:solidFill>
              </a:rPr>
              <a:t>Variation Reduction</a:t>
            </a:r>
          </a:p>
          <a:p>
            <a:pPr eaLnBrk="1" hangingPunct="1"/>
            <a:r>
              <a:rPr lang="en-GB" altLang="en-US">
                <a:solidFill>
                  <a:srgbClr val="00B050"/>
                </a:solidFill>
              </a:rPr>
              <a:t>Project Based</a:t>
            </a:r>
          </a:p>
          <a:p>
            <a:pPr eaLnBrk="1" hangingPunct="1"/>
            <a:r>
              <a:rPr lang="en-GB" altLang="en-US">
                <a:solidFill>
                  <a:srgbClr val="7030A0"/>
                </a:solidFill>
              </a:rPr>
              <a:t>DMAIC – Define, Measure, Analyse, Improve, Control</a:t>
            </a:r>
          </a:p>
          <a:p>
            <a:pPr eaLnBrk="1" hangingPunct="1"/>
            <a:r>
              <a:rPr lang="en-GB" altLang="en-US">
                <a:solidFill>
                  <a:schemeClr val="accent2"/>
                </a:solidFill>
              </a:rPr>
              <a:t>DMADV – Define, Measure, Analyse, Design, Verify</a:t>
            </a:r>
          </a:p>
          <a:p>
            <a:pPr eaLnBrk="1" hangingPunct="1"/>
            <a:r>
              <a:rPr lang="en-GB" altLang="en-US">
                <a:solidFill>
                  <a:srgbClr val="FF0000"/>
                </a:solidFill>
              </a:rPr>
              <a:t>Eliminate Defects</a:t>
            </a:r>
          </a:p>
        </p:txBody>
      </p:sp>
      <p:pic>
        <p:nvPicPr>
          <p:cNvPr id="12293" name="Picture 2">
            <a:extLst>
              <a:ext uri="{FF2B5EF4-FFF2-40B4-BE49-F238E27FC236}">
                <a16:creationId xmlns:a16="http://schemas.microsoft.com/office/drawing/2014/main" id="{A2A94821-C6E7-4D0E-A815-F79CA5C386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40216" y="365126"/>
            <a:ext cx="2163762"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887A6063-6653-4968-B059-5A4BEC6EA07C}"/>
              </a:ext>
            </a:extLst>
          </p:cNvPr>
          <p:cNvSpPr txBox="1"/>
          <p:nvPr/>
        </p:nvSpPr>
        <p:spPr>
          <a:xfrm flipH="1">
            <a:off x="4700697" y="5016554"/>
            <a:ext cx="6121400" cy="461962"/>
          </a:xfrm>
          <a:prstGeom prst="rect">
            <a:avLst/>
          </a:prstGeom>
          <a:noFill/>
        </p:spPr>
        <p:txBody>
          <a:bodyPr>
            <a:spAutoFit/>
          </a:bodyPr>
          <a:lstStyle/>
          <a:p>
            <a:pPr>
              <a:defRPr/>
            </a:pPr>
            <a:r>
              <a:rPr lang="en-GB" sz="2400" b="1" i="1" dirty="0">
                <a:solidFill>
                  <a:schemeClr val="accent5">
                    <a:lumMod val="50000"/>
                  </a:schemeClr>
                </a:solidFill>
              </a:rPr>
              <a:t>Bob Galvin, Mikel J. Harry &amp; Bill Smith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10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1000"/>
                                        <p:tgtEl>
                                          <p:spTgt spid="17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1000"/>
                                        <p:tgtEl>
                                          <p:spTgt spid="174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fade">
                                      <p:cBhvr>
                                        <p:cTn id="27" dur="1000"/>
                                        <p:tgtEl>
                                          <p:spTgt spid="1741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42" presetClass="entr" presetSubtype="0" fill="hold" nodeType="clickEffect">
                                  <p:stCondLst>
                                    <p:cond delay="750"/>
                                  </p:stCondLst>
                                  <p:childTnLst>
                                    <p:set>
                                      <p:cBhvr>
                                        <p:cTn id="31" dur="1" fill="hold">
                                          <p:stCondLst>
                                            <p:cond delay="0"/>
                                          </p:stCondLst>
                                        </p:cTn>
                                        <p:tgtEl>
                                          <p:spTgt spid="17411">
                                            <p:txEl>
                                              <p:pRg st="5" end="5"/>
                                            </p:txEl>
                                          </p:spTgt>
                                        </p:tgtEl>
                                        <p:attrNameLst>
                                          <p:attrName>style.visibility</p:attrName>
                                        </p:attrNameLst>
                                      </p:cBhvr>
                                      <p:to>
                                        <p:strVal val="visible"/>
                                      </p:to>
                                    </p:set>
                                    <p:animEffect transition="in" filter="fade">
                                      <p:cBhvr>
                                        <p:cTn id="32" dur="1500"/>
                                        <p:tgtEl>
                                          <p:spTgt spid="17411">
                                            <p:txEl>
                                              <p:pRg st="5" end="5"/>
                                            </p:txEl>
                                          </p:spTgt>
                                        </p:tgtEl>
                                      </p:cBhvr>
                                    </p:animEffect>
                                    <p:anim calcmode="lin" valueType="num">
                                      <p:cBhvr>
                                        <p:cTn id="33" dur="15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p:cTn id="34" dur="1500" fill="hold"/>
                                        <p:tgtEl>
                                          <p:spTgt spid="1741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0D775ED-6A8C-4C5B-9837-24F802DCD8DB}"/>
              </a:ext>
            </a:extLst>
          </p:cNvPr>
          <p:cNvSpPr>
            <a:spLocks noGrp="1"/>
          </p:cNvSpPr>
          <p:nvPr>
            <p:ph type="title"/>
          </p:nvPr>
        </p:nvSpPr>
        <p:spPr>
          <a:xfrm>
            <a:off x="838200" y="365126"/>
            <a:ext cx="10515600" cy="934285"/>
          </a:xfrm>
        </p:spPr>
        <p:txBody>
          <a:bodyPr/>
          <a:lstStyle/>
          <a:p>
            <a:pPr algn="ctr" eaLnBrk="1" hangingPunct="1"/>
            <a:r>
              <a:rPr lang="en-GB" altLang="en-US" dirty="0"/>
              <a:t>Agile </a:t>
            </a:r>
          </a:p>
        </p:txBody>
      </p:sp>
      <p:sp>
        <p:nvSpPr>
          <p:cNvPr id="13315" name="Content Placeholder 2">
            <a:extLst>
              <a:ext uri="{FF2B5EF4-FFF2-40B4-BE49-F238E27FC236}">
                <a16:creationId xmlns:a16="http://schemas.microsoft.com/office/drawing/2014/main" id="{2DE8F1AE-76E9-41AD-BE57-8B468FD54187}"/>
              </a:ext>
            </a:extLst>
          </p:cNvPr>
          <p:cNvSpPr>
            <a:spLocks noGrp="1"/>
          </p:cNvSpPr>
          <p:nvPr>
            <p:ph idx="1"/>
          </p:nvPr>
        </p:nvSpPr>
        <p:spPr>
          <a:xfrm>
            <a:off x="299185" y="1161482"/>
            <a:ext cx="10515600" cy="1928227"/>
          </a:xfrm>
        </p:spPr>
        <p:txBody>
          <a:bodyPr/>
          <a:lstStyle/>
          <a:p>
            <a:pPr eaLnBrk="1" hangingPunct="1"/>
            <a:r>
              <a:rPr lang="en-GB" altLang="en-US" dirty="0"/>
              <a:t>A term applied to an organisation that has created the processes, tools, and training to enable it to respond quickly to customer needs and market changes while still controlling costs and quality……the focus is upon a rapid response to customers.</a:t>
            </a:r>
          </a:p>
        </p:txBody>
      </p:sp>
      <p:pic>
        <p:nvPicPr>
          <p:cNvPr id="13317" name="Picture 2">
            <a:extLst>
              <a:ext uri="{FF2B5EF4-FFF2-40B4-BE49-F238E27FC236}">
                <a16:creationId xmlns:a16="http://schemas.microsoft.com/office/drawing/2014/main" id="{7E5DE907-34A1-4B1D-B9C5-AD6290C969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67737" y="2977130"/>
            <a:ext cx="3624263" cy="271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0E39D57-DB32-4FA0-A1A5-DD1C6B5773AB}"/>
              </a:ext>
            </a:extLst>
          </p:cNvPr>
          <p:cNvSpPr>
            <a:spLocks noGrp="1"/>
          </p:cNvSpPr>
          <p:nvPr>
            <p:ph type="title"/>
          </p:nvPr>
        </p:nvSpPr>
        <p:spPr>
          <a:xfrm>
            <a:off x="838200" y="85993"/>
            <a:ext cx="10515600" cy="770655"/>
          </a:xfrm>
        </p:spPr>
        <p:txBody>
          <a:bodyPr/>
          <a:lstStyle/>
          <a:p>
            <a:pPr eaLnBrk="1" hangingPunct="1"/>
            <a:r>
              <a:rPr lang="en-GB" altLang="en-US" dirty="0"/>
              <a:t>Agile</a:t>
            </a:r>
          </a:p>
        </p:txBody>
      </p:sp>
      <p:sp>
        <p:nvSpPr>
          <p:cNvPr id="14339" name="Content Placeholder 2">
            <a:extLst>
              <a:ext uri="{FF2B5EF4-FFF2-40B4-BE49-F238E27FC236}">
                <a16:creationId xmlns:a16="http://schemas.microsoft.com/office/drawing/2014/main" id="{8892C9D6-281C-4425-9C24-793E86F143BE}"/>
              </a:ext>
            </a:extLst>
          </p:cNvPr>
          <p:cNvSpPr>
            <a:spLocks noGrp="1"/>
          </p:cNvSpPr>
          <p:nvPr>
            <p:ph idx="1"/>
          </p:nvPr>
        </p:nvSpPr>
        <p:spPr>
          <a:xfrm>
            <a:off x="1865696" y="856648"/>
            <a:ext cx="8229600" cy="4525963"/>
          </a:xfrm>
        </p:spPr>
        <p:txBody>
          <a:bodyPr/>
          <a:lstStyle/>
          <a:p>
            <a:r>
              <a:rPr lang="en-GB" altLang="en-US" b="1" dirty="0"/>
              <a:t>Modular Product Design </a:t>
            </a:r>
            <a:r>
              <a:rPr lang="en-GB" altLang="en-US" dirty="0"/>
              <a:t>enabling them to serve as platforms for fast and easy variation</a:t>
            </a:r>
          </a:p>
          <a:p>
            <a:r>
              <a:rPr lang="en-GB" altLang="en-US" b="1" dirty="0"/>
              <a:t>Information Technology </a:t>
            </a:r>
            <a:r>
              <a:rPr lang="en-GB" altLang="en-US" dirty="0"/>
              <a:t>which automates the rapid dissemination of information throughout the company to enable lightning-fast response to orders</a:t>
            </a:r>
          </a:p>
          <a:p>
            <a:r>
              <a:rPr lang="en-GB" altLang="en-US" b="1" dirty="0"/>
              <a:t>Corporate Partners </a:t>
            </a:r>
            <a:r>
              <a:rPr lang="en-GB" altLang="en-US" dirty="0"/>
              <a:t>(creating virtual short-term alliances with other companies that enable improved time-to-market for selected product segments)</a:t>
            </a:r>
          </a:p>
          <a:p>
            <a:r>
              <a:rPr lang="en-GB" altLang="en-US" b="1" i="1" u="sng" dirty="0">
                <a:solidFill>
                  <a:srgbClr val="0000CC"/>
                </a:solidFill>
              </a:rPr>
              <a:t>Knowledge Culture </a:t>
            </a:r>
            <a:r>
              <a:rPr lang="en-GB" altLang="en-US" u="sng" dirty="0">
                <a:solidFill>
                  <a:srgbClr val="0000CC"/>
                </a:solidFill>
              </a:rPr>
              <a:t>(</a:t>
            </a:r>
            <a:r>
              <a:rPr lang="en-GB" altLang="en-US" dirty="0"/>
              <a:t>investing in employee training to achieve a culture that supports rapid change and ongoing adaptation)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23B0312-DCFD-46F3-A4CF-4B81E6A66585}"/>
              </a:ext>
            </a:extLst>
          </p:cNvPr>
          <p:cNvSpPr>
            <a:spLocks noGrp="1"/>
          </p:cNvSpPr>
          <p:nvPr>
            <p:ph type="title"/>
          </p:nvPr>
        </p:nvSpPr>
        <p:spPr>
          <a:xfrm>
            <a:off x="3378735" y="171918"/>
            <a:ext cx="6120865" cy="809156"/>
          </a:xfrm>
        </p:spPr>
        <p:txBody>
          <a:bodyPr/>
          <a:lstStyle/>
          <a:p>
            <a:r>
              <a:rPr lang="en-GB" altLang="en-US" dirty="0"/>
              <a:t>Organisational Excellence</a:t>
            </a:r>
          </a:p>
        </p:txBody>
      </p:sp>
      <p:pic>
        <p:nvPicPr>
          <p:cNvPr id="16387" name="Content Placeholder 5">
            <a:extLst>
              <a:ext uri="{FF2B5EF4-FFF2-40B4-BE49-F238E27FC236}">
                <a16:creationId xmlns:a16="http://schemas.microsoft.com/office/drawing/2014/main" id="{F6B2F75F-3043-4DC9-99D8-2469D6C867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94506" y="1279158"/>
            <a:ext cx="8661400" cy="3952875"/>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Content Placeholder 13">
            <a:extLst>
              <a:ext uri="{FF2B5EF4-FFF2-40B4-BE49-F238E27FC236}">
                <a16:creationId xmlns:a16="http://schemas.microsoft.com/office/drawing/2014/main" id="{B9E0AF7C-72E6-4AB2-B86F-E1B6A5E44F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81200" y="2060575"/>
            <a:ext cx="8377238" cy="3543300"/>
          </a:xfrm>
        </p:spPr>
      </p:pic>
      <p:sp>
        <p:nvSpPr>
          <p:cNvPr id="17411" name="Title 1">
            <a:extLst>
              <a:ext uri="{FF2B5EF4-FFF2-40B4-BE49-F238E27FC236}">
                <a16:creationId xmlns:a16="http://schemas.microsoft.com/office/drawing/2014/main" id="{2B75D453-2B06-4D78-9852-9AA49E110B39}"/>
              </a:ext>
            </a:extLst>
          </p:cNvPr>
          <p:cNvSpPr>
            <a:spLocks noGrp="1"/>
          </p:cNvSpPr>
          <p:nvPr>
            <p:ph type="title"/>
          </p:nvPr>
        </p:nvSpPr>
        <p:spPr/>
        <p:txBody>
          <a:bodyPr/>
          <a:lstStyle/>
          <a:p>
            <a:pPr algn="ctr"/>
            <a:r>
              <a:rPr lang="en-GB" altLang="en-US" dirty="0"/>
              <a:t>Organisational </a:t>
            </a:r>
            <a:br>
              <a:rPr lang="en-GB" altLang="en-US" dirty="0"/>
            </a:br>
            <a:r>
              <a:rPr lang="en-GB" altLang="en-US" dirty="0"/>
              <a:t>Excellence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1AE10-DA48-4B07-9CB8-A50C44F7FEE4}"/>
              </a:ext>
            </a:extLst>
          </p:cNvPr>
          <p:cNvSpPr>
            <a:spLocks noGrp="1"/>
          </p:cNvSpPr>
          <p:nvPr>
            <p:ph type="title"/>
          </p:nvPr>
        </p:nvSpPr>
        <p:spPr>
          <a:xfrm>
            <a:off x="838200" y="365126"/>
            <a:ext cx="10515600" cy="828407"/>
          </a:xfrm>
        </p:spPr>
        <p:txBody>
          <a:bodyPr/>
          <a:lstStyle/>
          <a:p>
            <a:pPr algn="ctr"/>
            <a:r>
              <a:rPr lang="en-GB" dirty="0"/>
              <a:t>Excellence Model</a:t>
            </a:r>
          </a:p>
        </p:txBody>
      </p:sp>
      <p:pic>
        <p:nvPicPr>
          <p:cNvPr id="6" name="Picture 5" descr="Diagram&#10;&#10;Description automatically generated">
            <a:extLst>
              <a:ext uri="{FF2B5EF4-FFF2-40B4-BE49-F238E27FC236}">
                <a16:creationId xmlns:a16="http://schemas.microsoft.com/office/drawing/2014/main" id="{8D8DF1D5-C69E-46ED-8A3A-C470616C015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0396" y="1690689"/>
            <a:ext cx="5335604" cy="2695575"/>
          </a:xfrm>
          <a:prstGeom prst="rect">
            <a:avLst/>
          </a:prstGeom>
        </p:spPr>
      </p:pic>
      <p:pic>
        <p:nvPicPr>
          <p:cNvPr id="9" name="Picture 8">
            <a:extLst>
              <a:ext uri="{FF2B5EF4-FFF2-40B4-BE49-F238E27FC236}">
                <a16:creationId xmlns:a16="http://schemas.microsoft.com/office/drawing/2014/main" id="{8E8BD146-673B-4FC8-A079-D56D2058C75D}"/>
              </a:ext>
            </a:extLst>
          </p:cNvPr>
          <p:cNvPicPr>
            <a:picLocks noChangeAspect="1"/>
          </p:cNvPicPr>
          <p:nvPr/>
        </p:nvPicPr>
        <p:blipFill>
          <a:blip r:embed="rId4"/>
          <a:stretch>
            <a:fillRect/>
          </a:stretch>
        </p:blipFill>
        <p:spPr>
          <a:xfrm>
            <a:off x="6188618" y="1690689"/>
            <a:ext cx="5165181" cy="2688896"/>
          </a:xfrm>
          <a:prstGeom prst="rect">
            <a:avLst/>
          </a:prstGeom>
        </p:spPr>
      </p:pic>
    </p:spTree>
    <p:extLst>
      <p:ext uri="{BB962C8B-B14F-4D97-AF65-F5344CB8AC3E}">
        <p14:creationId xmlns:p14="http://schemas.microsoft.com/office/powerpoint/2010/main" val="1478812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p:txBody>
          <a:bodyPr/>
          <a:lstStyle/>
          <a:p>
            <a:pPr eaLnBrk="1" hangingPunct="1"/>
            <a:r>
              <a:rPr lang="en-GB" dirty="0"/>
              <a:t>Peter Senge</a:t>
            </a:r>
          </a:p>
        </p:txBody>
      </p:sp>
      <p:sp>
        <p:nvSpPr>
          <p:cNvPr id="8196" name="Text Box 6"/>
          <p:cNvSpPr txBox="1">
            <a:spLocks noChangeArrowheads="1"/>
          </p:cNvSpPr>
          <p:nvPr/>
        </p:nvSpPr>
        <p:spPr bwMode="auto">
          <a:xfrm>
            <a:off x="838199" y="1170176"/>
            <a:ext cx="7273705" cy="3913059"/>
          </a:xfrm>
          <a:prstGeom prst="rect">
            <a:avLst/>
          </a:prstGeom>
          <a:noFill/>
          <a:ln w="9525">
            <a:noFill/>
            <a:miter lim="800000"/>
            <a:headEnd/>
            <a:tailEnd/>
          </a:ln>
        </p:spPr>
        <p:txBody>
          <a:bodyPr wrap="square">
            <a:spAutoFit/>
          </a:bodyPr>
          <a:lstStyle/>
          <a:p>
            <a:pPr>
              <a:lnSpc>
                <a:spcPct val="150000"/>
              </a:lnSpc>
            </a:pPr>
            <a:r>
              <a:rPr lang="en-GB" sz="2400" b="1" i="1" dirty="0">
                <a:solidFill>
                  <a:srgbClr val="0000CC"/>
                </a:solidFill>
              </a:rPr>
              <a:t>Learning organisations </a:t>
            </a:r>
            <a:r>
              <a:rPr lang="en-GB" sz="2400" i="1" dirty="0">
                <a:solidFill>
                  <a:srgbClr val="0000CC"/>
                </a:solidFill>
              </a:rPr>
              <a:t>are</a:t>
            </a:r>
            <a:r>
              <a:rPr lang="en-GB" sz="2400" dirty="0">
                <a:solidFill>
                  <a:srgbClr val="0000CC"/>
                </a:solidFill>
              </a:rPr>
              <a:t>:</a:t>
            </a:r>
          </a:p>
          <a:p>
            <a:pPr>
              <a:lnSpc>
                <a:spcPct val="150000"/>
              </a:lnSpc>
            </a:pPr>
            <a:r>
              <a:rPr lang="en-GB" sz="2400" dirty="0">
                <a:solidFill>
                  <a:srgbClr val="0000CC"/>
                </a:solidFill>
              </a:rPr>
              <a:t>…organizations where people continually expand their capacity to create the results they truly desire, where new and expansive patterns of thinking are nurtured, where collective aspiration is set free, and where people are continually learning to see the whole together.</a:t>
            </a:r>
          </a:p>
          <a:p>
            <a:pPr>
              <a:lnSpc>
                <a:spcPct val="150000"/>
              </a:lnSpc>
            </a:pPr>
            <a:r>
              <a:rPr lang="en-GB" sz="2400" dirty="0">
                <a:solidFill>
                  <a:srgbClr val="0000CC"/>
                </a:solidFill>
              </a:rPr>
              <a:t>(Senge, 1990)</a:t>
            </a:r>
          </a:p>
        </p:txBody>
      </p:sp>
      <p:pic>
        <p:nvPicPr>
          <p:cNvPr id="6" name="Content Placeholder 4" descr="A picture containing device&#10;&#10;Description automatically generated">
            <a:extLst>
              <a:ext uri="{FF2B5EF4-FFF2-40B4-BE49-F238E27FC236}">
                <a16:creationId xmlns:a16="http://schemas.microsoft.com/office/drawing/2014/main" id="{892E393A-7BA1-4D4E-9BA9-8168903F910B}"/>
              </a:ext>
            </a:extLst>
          </p:cNvPr>
          <p:cNvPicPr>
            <a:picLocks noChangeAspect="1"/>
          </p:cNvPicPr>
          <p:nvPr/>
        </p:nvPicPr>
        <p:blipFill>
          <a:blip r:embed="rId3"/>
          <a:stretch>
            <a:fillRect/>
          </a:stretch>
        </p:blipFill>
        <p:spPr>
          <a:xfrm>
            <a:off x="8307807" y="1170176"/>
            <a:ext cx="3701861" cy="3701861"/>
          </a:xfrm>
          <a:prstGeom prst="rect">
            <a:avLst/>
          </a:prstGeom>
        </p:spPr>
      </p:pic>
    </p:spTree>
    <p:extLst>
      <p:ext uri="{BB962C8B-B14F-4D97-AF65-F5344CB8AC3E}">
        <p14:creationId xmlns:p14="http://schemas.microsoft.com/office/powerpoint/2010/main" val="189075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animEffect transition="in" filter="fade">
                                      <p:cBhvr>
                                        <p:cTn id="7" dur="500"/>
                                        <p:tgtEl>
                                          <p:spTgt spid="819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8196">
                                            <p:txEl>
                                              <p:pRg st="1" end="1"/>
                                            </p:txEl>
                                          </p:spTgt>
                                        </p:tgtEl>
                                        <p:attrNameLst>
                                          <p:attrName>style.visibility</p:attrName>
                                        </p:attrNameLst>
                                      </p:cBhvr>
                                      <p:to>
                                        <p:strVal val="visible"/>
                                      </p:to>
                                    </p:set>
                                    <p:animEffect transition="in" filter="fade">
                                      <p:cBhvr>
                                        <p:cTn id="10" dur="500"/>
                                        <p:tgtEl>
                                          <p:spTgt spid="819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8196">
                                            <p:txEl>
                                              <p:pRg st="2" end="2"/>
                                            </p:txEl>
                                          </p:spTgt>
                                        </p:tgtEl>
                                        <p:attrNameLst>
                                          <p:attrName>style.visibility</p:attrName>
                                        </p:attrNameLst>
                                      </p:cBhvr>
                                      <p:to>
                                        <p:strVal val="visible"/>
                                      </p:to>
                                    </p:set>
                                    <p:animEffect transition="in" filter="fade">
                                      <p:cBhvr>
                                        <p:cTn id="13" dur="500"/>
                                        <p:tgtEl>
                                          <p:spTgt spid="819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35528" y="188482"/>
            <a:ext cx="5354782" cy="775710"/>
          </a:xfrm>
        </p:spPr>
        <p:txBody>
          <a:bodyPr/>
          <a:lstStyle/>
          <a:p>
            <a:pPr eaLnBrk="1" hangingPunct="1"/>
            <a:r>
              <a:rPr lang="en-GB" dirty="0"/>
              <a:t>David Garvin (1996)…</a:t>
            </a:r>
          </a:p>
        </p:txBody>
      </p:sp>
      <p:sp>
        <p:nvSpPr>
          <p:cNvPr id="10243" name="Rectangle 3"/>
          <p:cNvSpPr>
            <a:spLocks noGrp="1" noChangeArrowheads="1"/>
          </p:cNvSpPr>
          <p:nvPr>
            <p:ph idx="1"/>
          </p:nvPr>
        </p:nvSpPr>
        <p:spPr>
          <a:xfrm>
            <a:off x="4618757" y="2599546"/>
            <a:ext cx="7573243" cy="1477329"/>
          </a:xfrm>
        </p:spPr>
        <p:txBody>
          <a:bodyPr/>
          <a:lstStyle/>
          <a:p>
            <a:pPr marL="0" indent="0" eaLnBrk="1" hangingPunct="1">
              <a:lnSpc>
                <a:spcPct val="150000"/>
              </a:lnSpc>
              <a:buNone/>
            </a:pPr>
            <a:r>
              <a:rPr lang="en-GB" sz="2400" dirty="0">
                <a:solidFill>
                  <a:srgbClr val="0000CC"/>
                </a:solidFill>
              </a:rPr>
              <a:t>Excelling in a dynamic business environment requires more understanding, knowledge, preparation, and agreement than one person's expertise and experience provides. </a:t>
            </a:r>
            <a:r>
              <a:rPr lang="en-GB" sz="2400" i="1" dirty="0">
                <a:solidFill>
                  <a:srgbClr val="0000CC"/>
                </a:solidFill>
              </a:rPr>
              <a:t>David Garvin</a:t>
            </a:r>
            <a:r>
              <a:rPr lang="en-GB" sz="2400" dirty="0">
                <a:solidFill>
                  <a:srgbClr val="0000CC"/>
                </a:solidFill>
              </a:rPr>
              <a:t> of Harvard University says that "Continuous improvement requires a commitment to learning."</a:t>
            </a:r>
          </a:p>
        </p:txBody>
      </p:sp>
      <p:pic>
        <p:nvPicPr>
          <p:cNvPr id="3" name="Picture 2" descr="Text, whiteboard&#10;&#10;Description automatically generated">
            <a:extLst>
              <a:ext uri="{FF2B5EF4-FFF2-40B4-BE49-F238E27FC236}">
                <a16:creationId xmlns:a16="http://schemas.microsoft.com/office/drawing/2014/main" id="{C46B1343-2492-4AAB-A978-039BC8BE18F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2815936"/>
            <a:ext cx="4371070" cy="2901228"/>
          </a:xfrm>
          <a:prstGeom prst="rect">
            <a:avLst/>
          </a:prstGeom>
        </p:spPr>
      </p:pic>
      <p:sp>
        <p:nvSpPr>
          <p:cNvPr id="5" name="TextBox 4">
            <a:extLst>
              <a:ext uri="{FF2B5EF4-FFF2-40B4-BE49-F238E27FC236}">
                <a16:creationId xmlns:a16="http://schemas.microsoft.com/office/drawing/2014/main" id="{75066E3C-01FB-4CEA-A731-9E8A4A177686}"/>
              </a:ext>
            </a:extLst>
          </p:cNvPr>
          <p:cNvSpPr txBox="1"/>
          <p:nvPr/>
        </p:nvSpPr>
        <p:spPr>
          <a:xfrm>
            <a:off x="477980" y="1474565"/>
            <a:ext cx="8447809" cy="830997"/>
          </a:xfrm>
          <a:prstGeom prst="rect">
            <a:avLst/>
          </a:prstGeom>
          <a:noFill/>
        </p:spPr>
        <p:txBody>
          <a:bodyPr wrap="square" rtlCol="0">
            <a:spAutoFit/>
          </a:bodyPr>
          <a:lstStyle/>
          <a:p>
            <a:r>
              <a:rPr lang="en-GB" sz="2400" b="1" dirty="0">
                <a:solidFill>
                  <a:srgbClr val="0000CC"/>
                </a:solidFill>
              </a:rPr>
              <a:t>The need for learning organizations</a:t>
            </a:r>
            <a:r>
              <a:rPr lang="en-GB" sz="2400" dirty="0">
                <a:solidFill>
                  <a:srgbClr val="0000CC"/>
                </a:solidFill>
              </a:rPr>
              <a:t> is due to business becoming more complex, dynamic, and globally competitive.</a:t>
            </a:r>
            <a:endParaRPr lang="en-GB" sz="2400" dirty="0"/>
          </a:p>
        </p:txBody>
      </p:sp>
    </p:spTree>
    <p:extLst>
      <p:ext uri="{BB962C8B-B14F-4D97-AF65-F5344CB8AC3E}">
        <p14:creationId xmlns:p14="http://schemas.microsoft.com/office/powerpoint/2010/main" val="325881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0" end="0"/>
                                            </p:txEl>
                                          </p:spTgt>
                                        </p:tgtEl>
                                        <p:attrNameLst>
                                          <p:attrName>style.visibility</p:attrName>
                                        </p:attrNameLst>
                                      </p:cBhvr>
                                      <p:to>
                                        <p:strVal val="visible"/>
                                      </p:to>
                                    </p:set>
                                    <p:animEffect transition="in" filter="fade">
                                      <p:cBhvr>
                                        <p:cTn id="12" dur="500"/>
                                        <p:tgtEl>
                                          <p:spTgt spid="1024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52" y="229941"/>
            <a:ext cx="6989593" cy="798759"/>
          </a:xfrm>
        </p:spPr>
        <p:txBody>
          <a:bodyPr>
            <a:normAutofit/>
          </a:bodyPr>
          <a:lstStyle/>
          <a:p>
            <a:r>
              <a:rPr lang="en-GB" sz="3600" b="1" dirty="0"/>
              <a:t>Benefits  of a Learning Organisation</a:t>
            </a:r>
          </a:p>
        </p:txBody>
      </p:sp>
      <p:sp>
        <p:nvSpPr>
          <p:cNvPr id="3" name="Text Placeholder 2"/>
          <p:cNvSpPr>
            <a:spLocks noGrp="1"/>
          </p:cNvSpPr>
          <p:nvPr>
            <p:ph type="body" idx="1"/>
          </p:nvPr>
        </p:nvSpPr>
        <p:spPr>
          <a:xfrm>
            <a:off x="315216" y="1151105"/>
            <a:ext cx="3820366" cy="639762"/>
          </a:xfrm>
        </p:spPr>
        <p:txBody>
          <a:bodyPr>
            <a:normAutofit fontScale="25000" lnSpcReduction="20000"/>
          </a:bodyPr>
          <a:lstStyle/>
          <a:p>
            <a:endParaRPr lang="en-GB" dirty="0">
              <a:solidFill>
                <a:srgbClr val="0000CC"/>
              </a:solidFill>
            </a:endParaRPr>
          </a:p>
          <a:p>
            <a:r>
              <a:rPr lang="en-GB" sz="11200" dirty="0">
                <a:solidFill>
                  <a:srgbClr val="0000CC"/>
                </a:solidFill>
              </a:rPr>
              <a:t>The main benefits are:</a:t>
            </a:r>
          </a:p>
        </p:txBody>
      </p:sp>
      <p:sp>
        <p:nvSpPr>
          <p:cNvPr id="4" name="Content Placeholder 3"/>
          <p:cNvSpPr>
            <a:spLocks noGrp="1"/>
          </p:cNvSpPr>
          <p:nvPr>
            <p:ph sz="half" idx="2"/>
          </p:nvPr>
        </p:nvSpPr>
        <p:spPr>
          <a:xfrm>
            <a:off x="1981224" y="2220522"/>
            <a:ext cx="10210776" cy="3486373"/>
          </a:xfrm>
        </p:spPr>
        <p:txBody>
          <a:bodyPr/>
          <a:lstStyle/>
          <a:p>
            <a:r>
              <a:rPr lang="en-GB" dirty="0">
                <a:solidFill>
                  <a:srgbClr val="0000CC"/>
                </a:solidFill>
              </a:rPr>
              <a:t>Maintaining levels of innovation and remaining competitive</a:t>
            </a:r>
          </a:p>
          <a:p>
            <a:r>
              <a:rPr lang="en-GB" dirty="0">
                <a:solidFill>
                  <a:srgbClr val="0000CC"/>
                </a:solidFill>
              </a:rPr>
              <a:t>Being better placed to respond to external pressures</a:t>
            </a:r>
          </a:p>
          <a:p>
            <a:r>
              <a:rPr lang="en-GB" dirty="0">
                <a:solidFill>
                  <a:srgbClr val="0000CC"/>
                </a:solidFill>
              </a:rPr>
              <a:t>Having the knowledge to better link resources to customer needs</a:t>
            </a:r>
          </a:p>
          <a:p>
            <a:r>
              <a:rPr lang="en-GB" dirty="0">
                <a:solidFill>
                  <a:srgbClr val="0000CC"/>
                </a:solidFill>
              </a:rPr>
              <a:t>Improving quality of outputs at all levels</a:t>
            </a:r>
          </a:p>
          <a:p>
            <a:r>
              <a:rPr lang="en-GB" dirty="0">
                <a:solidFill>
                  <a:srgbClr val="0000CC"/>
                </a:solidFill>
              </a:rPr>
              <a:t>Improving Corporate image by becoming more people oriented</a:t>
            </a:r>
          </a:p>
          <a:p>
            <a:r>
              <a:rPr lang="en-GB" dirty="0">
                <a:solidFill>
                  <a:srgbClr val="0000CC"/>
                </a:solidFill>
              </a:rPr>
              <a:t>Increasing the pace of change within the organization</a:t>
            </a:r>
          </a:p>
        </p:txBody>
      </p:sp>
      <p:pic>
        <p:nvPicPr>
          <p:cNvPr id="7" name="Picture 6" descr="A group of people discussing something&#10;&#10;Description automatically generated with low confidence">
            <a:extLst>
              <a:ext uri="{FF2B5EF4-FFF2-40B4-BE49-F238E27FC236}">
                <a16:creationId xmlns:a16="http://schemas.microsoft.com/office/drawing/2014/main" id="{CDF71501-AAD3-41DB-BD31-8FA37F4A497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121870" y="0"/>
            <a:ext cx="3070130" cy="2047009"/>
          </a:xfrm>
          <a:prstGeom prst="rect">
            <a:avLst/>
          </a:prstGeom>
        </p:spPr>
      </p:pic>
    </p:spTree>
    <p:extLst>
      <p:ext uri="{BB962C8B-B14F-4D97-AF65-F5344CB8AC3E}">
        <p14:creationId xmlns:p14="http://schemas.microsoft.com/office/powerpoint/2010/main" val="148446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AAAE252-3507-4EB3-BECE-08014F413988}"/>
              </a:ext>
            </a:extLst>
          </p:cNvPr>
          <p:cNvSpPr>
            <a:spLocks noGrp="1"/>
          </p:cNvSpPr>
          <p:nvPr>
            <p:ph type="title"/>
          </p:nvPr>
        </p:nvSpPr>
        <p:spPr>
          <a:xfrm>
            <a:off x="1739900" y="149111"/>
            <a:ext cx="8229600" cy="1143000"/>
          </a:xfrm>
        </p:spPr>
        <p:txBody>
          <a:bodyPr/>
          <a:lstStyle/>
          <a:p>
            <a:pPr algn="ctr" eaLnBrk="1" hangingPunct="1"/>
            <a:r>
              <a:rPr lang="en-GB" altLang="en-US" sz="3600" b="1" dirty="0"/>
              <a:t>Changing Cultures - 8 Features of a Successful Organisation</a:t>
            </a:r>
            <a:endParaRPr lang="en-GB" altLang="en-US" sz="3600" dirty="0"/>
          </a:p>
        </p:txBody>
      </p:sp>
      <p:sp>
        <p:nvSpPr>
          <p:cNvPr id="20483" name="Content Placeholder 2">
            <a:extLst>
              <a:ext uri="{FF2B5EF4-FFF2-40B4-BE49-F238E27FC236}">
                <a16:creationId xmlns:a16="http://schemas.microsoft.com/office/drawing/2014/main" id="{722D4C05-2664-480E-871C-B013C1E825C2}"/>
              </a:ext>
            </a:extLst>
          </p:cNvPr>
          <p:cNvSpPr>
            <a:spLocks noGrp="1"/>
          </p:cNvSpPr>
          <p:nvPr>
            <p:ph idx="1"/>
          </p:nvPr>
        </p:nvSpPr>
        <p:spPr>
          <a:xfrm>
            <a:off x="914400" y="1023937"/>
            <a:ext cx="8229600" cy="4525963"/>
          </a:xfrm>
        </p:spPr>
        <p:txBody>
          <a:bodyPr/>
          <a:lstStyle/>
          <a:p>
            <a:pPr marL="609600" indent="-609600">
              <a:buFontTx/>
              <a:buAutoNum type="arabicPeriod"/>
              <a:defRPr/>
            </a:pPr>
            <a:r>
              <a:rPr lang="en-GB" altLang="en-US" dirty="0"/>
              <a:t>a bias for action;</a:t>
            </a:r>
          </a:p>
          <a:p>
            <a:pPr marL="609600" indent="-609600">
              <a:buFontTx/>
              <a:buAutoNum type="arabicPeriod"/>
              <a:defRPr/>
            </a:pPr>
            <a:r>
              <a:rPr lang="en-GB" altLang="en-US" dirty="0"/>
              <a:t>close to the customer;</a:t>
            </a:r>
          </a:p>
          <a:p>
            <a:pPr marL="609600" indent="-609600">
              <a:buFontTx/>
              <a:buAutoNum type="arabicPeriod"/>
              <a:defRPr/>
            </a:pPr>
            <a:r>
              <a:rPr lang="en-GB" altLang="en-US" dirty="0"/>
              <a:t>autonomy and entrepreneurship;</a:t>
            </a:r>
          </a:p>
          <a:p>
            <a:pPr marL="609600" indent="-609600">
              <a:buFontTx/>
              <a:buAutoNum type="arabicPeriod"/>
              <a:defRPr/>
            </a:pPr>
            <a:r>
              <a:rPr lang="en-GB" altLang="en-US" dirty="0"/>
              <a:t>productivity through people;</a:t>
            </a:r>
          </a:p>
          <a:p>
            <a:pPr marL="609600" indent="-609600">
              <a:buFontTx/>
              <a:buAutoNum type="arabicPeriod"/>
              <a:defRPr/>
            </a:pPr>
            <a:r>
              <a:rPr lang="en-GB" altLang="en-US" dirty="0"/>
              <a:t>hands-on, value driven;</a:t>
            </a:r>
          </a:p>
          <a:p>
            <a:pPr marL="609600" indent="-609600">
              <a:buFontTx/>
              <a:buAutoNum type="arabicPeriod"/>
              <a:defRPr/>
            </a:pPr>
            <a:r>
              <a:rPr lang="en-GB" altLang="en-US" dirty="0"/>
              <a:t>stick to knitting (stick to what is done best); </a:t>
            </a:r>
          </a:p>
          <a:p>
            <a:pPr marL="609600" indent="-609600">
              <a:buFontTx/>
              <a:buAutoNum type="arabicPeriod"/>
              <a:defRPr/>
            </a:pPr>
            <a:r>
              <a:rPr lang="en-GB" altLang="en-US" dirty="0"/>
              <a:t>simple form, lean staff; and</a:t>
            </a:r>
          </a:p>
          <a:p>
            <a:pPr marL="609600" indent="-609600">
              <a:buFontTx/>
              <a:buAutoNum type="arabicPeriod"/>
              <a:defRPr/>
            </a:pPr>
            <a:r>
              <a:rPr lang="en-GB" altLang="en-US" dirty="0"/>
              <a:t>simultaneous loose-tight priorities</a:t>
            </a:r>
            <a:endParaRPr lang="en-US" altLang="en-US" dirty="0"/>
          </a:p>
          <a:p>
            <a:pPr marL="0" indent="0">
              <a:buNone/>
              <a:defRPr/>
            </a:pPr>
            <a:r>
              <a:rPr lang="en-GB" altLang="en-US" b="1" dirty="0">
                <a:solidFill>
                  <a:srgbClr val="C0504D"/>
                </a:solidFill>
              </a:rPr>
              <a:t>                                              Peters &amp; Waterman</a:t>
            </a:r>
            <a:endParaRPr lang="en-US" altLang="en-US" b="1" dirty="0">
              <a:solidFill>
                <a:srgbClr val="C0504D"/>
              </a:solidFill>
            </a:endParaRPr>
          </a:p>
          <a:p>
            <a:pPr eaLnBrk="1" hangingPunct="1">
              <a:defRPr/>
            </a:pPr>
            <a:endParaRPr lang="en-GB" altLang="en-US" dirty="0"/>
          </a:p>
        </p:txBody>
      </p:sp>
      <p:pic>
        <p:nvPicPr>
          <p:cNvPr id="15365" name="Picture 4">
            <a:extLst>
              <a:ext uri="{FF2B5EF4-FFF2-40B4-BE49-F238E27FC236}">
                <a16:creationId xmlns:a16="http://schemas.microsoft.com/office/drawing/2014/main" id="{03A47E75-CE63-46A6-9703-19AC1E59B0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45650" y="3512586"/>
            <a:ext cx="2546350"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10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10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10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10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1000"/>
                                        <p:tgtEl>
                                          <p:spTgt spid="2048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50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fade">
                                      <p:cBhvr>
                                        <p:cTn id="32" dur="1000"/>
                                        <p:tgtEl>
                                          <p:spTgt spid="2048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50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fade">
                                      <p:cBhvr>
                                        <p:cTn id="37" dur="1000"/>
                                        <p:tgtEl>
                                          <p:spTgt spid="2048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4" fill="hold" nodeType="clickEffect">
                                  <p:stCondLst>
                                    <p:cond delay="500"/>
                                  </p:stCondLst>
                                  <p:childTnLst>
                                    <p:set>
                                      <p:cBhvr>
                                        <p:cTn id="41" dur="1" fill="hold">
                                          <p:stCondLst>
                                            <p:cond delay="0"/>
                                          </p:stCondLst>
                                        </p:cTn>
                                        <p:tgtEl>
                                          <p:spTgt spid="20483">
                                            <p:txEl>
                                              <p:pRg st="7" end="7"/>
                                            </p:txEl>
                                          </p:spTgt>
                                        </p:tgtEl>
                                        <p:attrNameLst>
                                          <p:attrName>style.visibility</p:attrName>
                                        </p:attrNameLst>
                                      </p:cBhvr>
                                      <p:to>
                                        <p:strVal val="visible"/>
                                      </p:to>
                                    </p:set>
                                    <p:anim calcmode="lin" valueType="num">
                                      <p:cBhvr additive="base">
                                        <p:cTn id="42" dur="1000" fill="hold"/>
                                        <p:tgtEl>
                                          <p:spTgt spid="20483">
                                            <p:txEl>
                                              <p:pRg st="7" end="7"/>
                                            </p:txEl>
                                          </p:spTgt>
                                        </p:tgtEl>
                                        <p:attrNameLst>
                                          <p:attrName>ppt_x</p:attrName>
                                        </p:attrNameLst>
                                      </p:cBhvr>
                                      <p:tavLst>
                                        <p:tav tm="0">
                                          <p:val>
                                            <p:strVal val="#ppt_x"/>
                                          </p:val>
                                        </p:tav>
                                        <p:tav tm="100000">
                                          <p:val>
                                            <p:strVal val="#ppt_x"/>
                                          </p:val>
                                        </p:tav>
                                      </p:tavLst>
                                    </p:anim>
                                    <p:anim calcmode="lin" valueType="num">
                                      <p:cBhvr additive="base">
                                        <p:cTn id="43" dur="1000" fill="hold"/>
                                        <p:tgtEl>
                                          <p:spTgt spid="2048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4" fill="hold" nodeType="clickPar">
                      <p:stCondLst>
                        <p:cond delay="indefinite"/>
                      </p:stCondLst>
                      <p:childTnLst>
                        <p:par>
                          <p:cTn id="45" fill="hold" nodeType="withGroup">
                            <p:stCondLst>
                              <p:cond delay="0"/>
                            </p:stCondLst>
                            <p:childTnLst>
                              <p:par>
                                <p:cTn id="46" presetID="10" presetClass="entr" presetSubtype="0" fill="hold" nodeType="clickEffect">
                                  <p:stCondLst>
                                    <p:cond delay="500"/>
                                  </p:stCondLst>
                                  <p:childTnLst>
                                    <p:set>
                                      <p:cBhvr>
                                        <p:cTn id="47" dur="1" fill="hold">
                                          <p:stCondLst>
                                            <p:cond delay="0"/>
                                          </p:stCondLst>
                                        </p:cTn>
                                        <p:tgtEl>
                                          <p:spTgt spid="20483">
                                            <p:txEl>
                                              <p:pRg st="8" end="8"/>
                                            </p:txEl>
                                          </p:spTgt>
                                        </p:tgtEl>
                                        <p:attrNameLst>
                                          <p:attrName>style.visibility</p:attrName>
                                        </p:attrNameLst>
                                      </p:cBhvr>
                                      <p:to>
                                        <p:strVal val="visible"/>
                                      </p:to>
                                    </p:set>
                                    <p:animEffect transition="in" filter="fade">
                                      <p:cBhvr>
                                        <p:cTn id="48" dur="1000"/>
                                        <p:tgtEl>
                                          <p:spTgt spid="2048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6B664-3074-4E75-87CA-2BE8B92E5902}"/>
              </a:ext>
            </a:extLst>
          </p:cNvPr>
          <p:cNvSpPr>
            <a:spLocks noGrp="1"/>
          </p:cNvSpPr>
          <p:nvPr>
            <p:ph type="title"/>
          </p:nvPr>
        </p:nvSpPr>
        <p:spPr>
          <a:xfrm>
            <a:off x="838200" y="172261"/>
            <a:ext cx="10515600" cy="809518"/>
          </a:xfrm>
        </p:spPr>
        <p:txBody>
          <a:bodyPr/>
          <a:lstStyle/>
          <a:p>
            <a:pPr algn="ctr"/>
            <a:r>
              <a:rPr lang="en-GB" dirty="0"/>
              <a:t>Shared Values</a:t>
            </a:r>
          </a:p>
        </p:txBody>
      </p:sp>
      <p:sp>
        <p:nvSpPr>
          <p:cNvPr id="3" name="Content Placeholder 2">
            <a:extLst>
              <a:ext uri="{FF2B5EF4-FFF2-40B4-BE49-F238E27FC236}">
                <a16:creationId xmlns:a16="http://schemas.microsoft.com/office/drawing/2014/main" id="{5544697B-4312-4D66-ACB9-817136FB8E16}"/>
              </a:ext>
            </a:extLst>
          </p:cNvPr>
          <p:cNvSpPr>
            <a:spLocks noGrp="1"/>
          </p:cNvSpPr>
          <p:nvPr>
            <p:ph idx="1"/>
          </p:nvPr>
        </p:nvSpPr>
        <p:spPr>
          <a:xfrm>
            <a:off x="241432" y="1954623"/>
            <a:ext cx="11491763" cy="3780449"/>
          </a:xfrm>
        </p:spPr>
        <p:txBody>
          <a:bodyPr/>
          <a:lstStyle/>
          <a:p>
            <a:r>
              <a:rPr lang="en-GB" dirty="0">
                <a:solidFill>
                  <a:srgbClr val="0000CC"/>
                </a:solidFill>
              </a:rPr>
              <a:t>Barratt (1998) writes about how shared values build trust and community with cohesion and unity. According to Barratt, lack of shared values creates anarchy and in a strong corporate culture, the values must be lived by everyone. Barrett explains why shared values are so important to an organisation: “A strong set of organizational shared values allows organizations to remove layers of hierarchy, because the employer can trust the employee to always make the right decision – a decision that reflects the values of the organization.” (Barrett 2005 p2). </a:t>
            </a:r>
          </a:p>
        </p:txBody>
      </p:sp>
      <p:sp>
        <p:nvSpPr>
          <p:cNvPr id="5" name="TextBox 4">
            <a:extLst>
              <a:ext uri="{FF2B5EF4-FFF2-40B4-BE49-F238E27FC236}">
                <a16:creationId xmlns:a16="http://schemas.microsoft.com/office/drawing/2014/main" id="{BF9EBBED-477C-4626-9765-6EFEFADF1AF3}"/>
              </a:ext>
            </a:extLst>
          </p:cNvPr>
          <p:cNvSpPr txBox="1"/>
          <p:nvPr/>
        </p:nvSpPr>
        <p:spPr>
          <a:xfrm>
            <a:off x="8431730" y="5211560"/>
            <a:ext cx="1787925" cy="369332"/>
          </a:xfrm>
          <a:prstGeom prst="rect">
            <a:avLst/>
          </a:prstGeom>
          <a:noFill/>
        </p:spPr>
        <p:txBody>
          <a:bodyPr wrap="none" rtlCol="0">
            <a:spAutoFit/>
          </a:bodyPr>
          <a:lstStyle/>
          <a:p>
            <a:r>
              <a:rPr lang="en-GB" dirty="0"/>
              <a:t>Howell, C. (2007)</a:t>
            </a:r>
          </a:p>
        </p:txBody>
      </p:sp>
      <p:pic>
        <p:nvPicPr>
          <p:cNvPr id="9" name="Picture 8">
            <a:extLst>
              <a:ext uri="{FF2B5EF4-FFF2-40B4-BE49-F238E27FC236}">
                <a16:creationId xmlns:a16="http://schemas.microsoft.com/office/drawing/2014/main" id="{665825DD-254E-4E24-861A-98E716E2294F}"/>
              </a:ext>
            </a:extLst>
          </p:cNvPr>
          <p:cNvPicPr>
            <a:picLocks noChangeAspect="1"/>
          </p:cNvPicPr>
          <p:nvPr/>
        </p:nvPicPr>
        <p:blipFill>
          <a:blip r:embed="rId2"/>
          <a:stretch>
            <a:fillRect/>
          </a:stretch>
        </p:blipFill>
        <p:spPr>
          <a:xfrm>
            <a:off x="8773666" y="0"/>
            <a:ext cx="3407874" cy="1621754"/>
          </a:xfrm>
          <a:prstGeom prst="rect">
            <a:avLst/>
          </a:prstGeom>
        </p:spPr>
      </p:pic>
    </p:spTree>
    <p:extLst>
      <p:ext uri="{BB962C8B-B14F-4D97-AF65-F5344CB8AC3E}">
        <p14:creationId xmlns:p14="http://schemas.microsoft.com/office/powerpoint/2010/main" val="1417762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C2D8-6D3D-4F9A-8AFC-63DD9EB81CB1}"/>
              </a:ext>
            </a:extLst>
          </p:cNvPr>
          <p:cNvSpPr>
            <a:spLocks noGrp="1"/>
          </p:cNvSpPr>
          <p:nvPr>
            <p:ph type="title"/>
          </p:nvPr>
        </p:nvSpPr>
        <p:spPr/>
        <p:txBody>
          <a:bodyPr/>
          <a:lstStyle/>
          <a:p>
            <a:r>
              <a:rPr lang="en-GB" dirty="0"/>
              <a:t>Shared Values</a:t>
            </a:r>
          </a:p>
        </p:txBody>
      </p:sp>
      <p:sp>
        <p:nvSpPr>
          <p:cNvPr id="3" name="Content Placeholder 2">
            <a:extLst>
              <a:ext uri="{FF2B5EF4-FFF2-40B4-BE49-F238E27FC236}">
                <a16:creationId xmlns:a16="http://schemas.microsoft.com/office/drawing/2014/main" id="{9B3481C9-3128-4E8A-BDDB-039DD05F8633}"/>
              </a:ext>
            </a:extLst>
          </p:cNvPr>
          <p:cNvSpPr>
            <a:spLocks noGrp="1"/>
          </p:cNvSpPr>
          <p:nvPr>
            <p:ph idx="1"/>
          </p:nvPr>
        </p:nvSpPr>
        <p:spPr>
          <a:xfrm>
            <a:off x="677378" y="1719566"/>
            <a:ext cx="10837244" cy="1325564"/>
          </a:xfrm>
        </p:spPr>
        <p:txBody>
          <a:bodyPr/>
          <a:lstStyle/>
          <a:p>
            <a:r>
              <a:rPr lang="en-GB" dirty="0"/>
              <a:t>“…..think of successful cultures as engines of human cooperation…”</a:t>
            </a:r>
          </a:p>
          <a:p>
            <a:pPr marL="1371600" lvl="3" indent="0">
              <a:buNone/>
            </a:pPr>
            <a:r>
              <a:rPr lang="en-GB" dirty="0"/>
              <a:t>								</a:t>
            </a:r>
            <a:r>
              <a:rPr lang="en-GB" sz="2400" dirty="0"/>
              <a:t>Coyle, D. (2019)</a:t>
            </a:r>
          </a:p>
        </p:txBody>
      </p:sp>
      <p:sp>
        <p:nvSpPr>
          <p:cNvPr id="5" name="TextBox 4">
            <a:extLst>
              <a:ext uri="{FF2B5EF4-FFF2-40B4-BE49-F238E27FC236}">
                <a16:creationId xmlns:a16="http://schemas.microsoft.com/office/drawing/2014/main" id="{C81936F1-6AC4-4015-B324-12ECE075079A}"/>
              </a:ext>
            </a:extLst>
          </p:cNvPr>
          <p:cNvSpPr txBox="1"/>
          <p:nvPr/>
        </p:nvSpPr>
        <p:spPr>
          <a:xfrm>
            <a:off x="346510" y="2844225"/>
            <a:ext cx="8636660" cy="584775"/>
          </a:xfrm>
          <a:prstGeom prst="rect">
            <a:avLst/>
          </a:prstGeom>
          <a:noFill/>
        </p:spPr>
        <p:txBody>
          <a:bodyPr wrap="none" rtlCol="0">
            <a:spAutoFit/>
          </a:bodyPr>
          <a:lstStyle/>
          <a:p>
            <a:r>
              <a:rPr lang="en-GB" sz="3200" dirty="0"/>
              <a:t>Is this not the essence of organisational efficiency?</a:t>
            </a:r>
          </a:p>
        </p:txBody>
      </p:sp>
      <p:sp>
        <p:nvSpPr>
          <p:cNvPr id="6" name="TextBox 5">
            <a:extLst>
              <a:ext uri="{FF2B5EF4-FFF2-40B4-BE49-F238E27FC236}">
                <a16:creationId xmlns:a16="http://schemas.microsoft.com/office/drawing/2014/main" id="{9D849AF6-A350-43D0-B5B8-5E68A869C57B}"/>
              </a:ext>
            </a:extLst>
          </p:cNvPr>
          <p:cNvSpPr txBox="1"/>
          <p:nvPr/>
        </p:nvSpPr>
        <p:spPr>
          <a:xfrm>
            <a:off x="3022333" y="4347493"/>
            <a:ext cx="1542410" cy="646331"/>
          </a:xfrm>
          <a:prstGeom prst="rect">
            <a:avLst/>
          </a:prstGeom>
          <a:noFill/>
        </p:spPr>
        <p:txBody>
          <a:bodyPr wrap="none" rtlCol="0">
            <a:spAutoFit/>
          </a:bodyPr>
          <a:lstStyle/>
          <a:p>
            <a:r>
              <a:rPr lang="en-GB" sz="3600" i="1" dirty="0">
                <a:solidFill>
                  <a:srgbClr val="0000CC"/>
                </a:solidFill>
              </a:rPr>
              <a:t>Discuss</a:t>
            </a:r>
          </a:p>
        </p:txBody>
      </p:sp>
      <p:pic>
        <p:nvPicPr>
          <p:cNvPr id="8" name="Picture 7">
            <a:extLst>
              <a:ext uri="{FF2B5EF4-FFF2-40B4-BE49-F238E27FC236}">
                <a16:creationId xmlns:a16="http://schemas.microsoft.com/office/drawing/2014/main" id="{D7B91BF0-3912-4F08-AFD2-D4637CB74CA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76109" y="3457423"/>
            <a:ext cx="3615891" cy="2251080"/>
          </a:xfrm>
          <a:prstGeom prst="rect">
            <a:avLst/>
          </a:prstGeom>
        </p:spPr>
      </p:pic>
    </p:spTree>
    <p:extLst>
      <p:ext uri="{BB962C8B-B14F-4D97-AF65-F5344CB8AC3E}">
        <p14:creationId xmlns:p14="http://schemas.microsoft.com/office/powerpoint/2010/main" val="23359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rmAutofit fontScale="90000"/>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12 November 2023</a:t>
            </a:r>
          </a:p>
        </p:txBody>
      </p:sp>
    </p:spTree>
    <p:extLst>
      <p:ext uri="{BB962C8B-B14F-4D97-AF65-F5344CB8AC3E}">
        <p14:creationId xmlns:p14="http://schemas.microsoft.com/office/powerpoint/2010/main" val="26295474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x_9A50CD8B-BB45-4AD6-B130-95341A01029D">
            <a:extLst>
              <a:ext uri="{FF2B5EF4-FFF2-40B4-BE49-F238E27FC236}">
                <a16:creationId xmlns:a16="http://schemas.microsoft.com/office/drawing/2014/main" id="{0EEDC3DF-5503-4958-90DC-C1277B51EA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9453" y="253935"/>
            <a:ext cx="7151569" cy="544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5607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733012"/>
          </a:xfrm>
        </p:spPr>
        <p:txBody>
          <a:bodyPr>
            <a:noAutofit/>
          </a:bodyPr>
          <a:lstStyle/>
          <a:p>
            <a:pPr algn="ctr"/>
            <a:r>
              <a:rPr lang="en-GB" altLang="en-US" sz="4000" dirty="0">
                <a:latin typeface="Arial" panose="020B0604020202020204" pitchFamily="34" charset="0"/>
                <a:cs typeface="Arial" panose="020B0604020202020204" pitchFamily="34" charset="0"/>
              </a:rPr>
              <a:t> </a:t>
            </a:r>
            <a:r>
              <a:rPr lang="en-GB" sz="4000" dirty="0"/>
              <a:t>Developing a High-Performance Culture</a:t>
            </a:r>
            <a:br>
              <a:rPr lang="en-GB" sz="4000" b="1" dirty="0"/>
            </a:br>
            <a:r>
              <a:rPr lang="en-GB" altLang="en-US" sz="4000" dirty="0">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4D38-0D0A-7E48-A9E5-A8FA96D8377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D1B710A-C3A1-474C-8D19-86483A656B4D}"/>
              </a:ext>
            </a:extLst>
          </p:cNvPr>
          <p:cNvSpPr>
            <a:spLocks noGrp="1"/>
          </p:cNvSpPr>
          <p:nvPr>
            <p:ph idx="1"/>
          </p:nvPr>
        </p:nvSpPr>
        <p:spPr>
          <a:xfrm>
            <a:off x="260684" y="1151856"/>
            <a:ext cx="10515600" cy="4351338"/>
          </a:xfrm>
        </p:spPr>
        <p:txBody>
          <a:bodyPr>
            <a:normAutofit/>
          </a:bodyPr>
          <a:lstStyle/>
          <a:p>
            <a:endParaRPr lang="en-GB" sz="1400" dirty="0"/>
          </a:p>
          <a:p>
            <a:pPr marL="0" indent="0">
              <a:buNone/>
            </a:pPr>
            <a:r>
              <a:rPr lang="en-GB" sz="1800" dirty="0">
                <a:latin typeface="Arial" panose="020B0604020202020204" pitchFamily="34" charset="0"/>
                <a:cs typeface="Arial" panose="020B0604020202020204" pitchFamily="34" charset="0"/>
              </a:rPr>
              <a:t>Coyle, D. (2019) </a:t>
            </a:r>
            <a:r>
              <a:rPr lang="en-GB" sz="1800" i="1" dirty="0">
                <a:latin typeface="Arial" panose="020B0604020202020204" pitchFamily="34" charset="0"/>
                <a:cs typeface="Arial" panose="020B0604020202020204" pitchFamily="34" charset="0"/>
              </a:rPr>
              <a:t>The culture code: The secrets of highly successful groups</a:t>
            </a:r>
            <a:r>
              <a:rPr lang="en-GB" sz="1800" dirty="0">
                <a:latin typeface="Arial" panose="020B0604020202020204" pitchFamily="34" charset="0"/>
                <a:cs typeface="Arial" panose="020B0604020202020204" pitchFamily="34" charset="0"/>
              </a:rPr>
              <a:t>. Random House Business Books</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Howell, C. (2007) </a:t>
            </a:r>
            <a:r>
              <a:rPr lang="en-GB" sz="1800" i="1" dirty="0">
                <a:latin typeface="Arial" panose="020B0604020202020204" pitchFamily="34" charset="0"/>
                <a:cs typeface="Arial" panose="020B0604020202020204" pitchFamily="34" charset="0"/>
              </a:rPr>
              <a:t>Organisation shared values and leadership influence </a:t>
            </a:r>
            <a:r>
              <a:rPr lang="en-GB" sz="1800" dirty="0">
                <a:latin typeface="Arial" panose="020B0604020202020204" pitchFamily="34" charset="0"/>
                <a:cs typeface="Arial" panose="020B0604020202020204" pitchFamily="34" charset="0"/>
              </a:rPr>
              <a:t>   MSc Organisational Development and Neuro-Linguistic Technologies.  Portsmouth Business School</a:t>
            </a:r>
          </a:p>
          <a:p>
            <a:pPr marL="0" indent="0">
              <a:buNone/>
            </a:pPr>
            <a:endParaRPr lang="en-GB" sz="1800" i="1"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Peters, T. &amp; Waterman, R. H. (2004)</a:t>
            </a:r>
            <a:r>
              <a:rPr lang="en-GB" sz="1800" i="1" dirty="0">
                <a:latin typeface="Arial" panose="020B0604020202020204" pitchFamily="34" charset="0"/>
                <a:cs typeface="Arial" panose="020B0604020202020204" pitchFamily="34" charset="0"/>
              </a:rPr>
              <a:t> In search of excellence: Lessons from America’s best-run companies.</a:t>
            </a:r>
            <a:r>
              <a:rPr lang="en-GB" sz="1800" dirty="0">
                <a:latin typeface="Arial" panose="020B0604020202020204" pitchFamily="34" charset="0"/>
                <a:cs typeface="Arial" panose="020B0604020202020204" pitchFamily="34" charset="0"/>
              </a:rPr>
              <a:t> 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Profile Books Ltd.</a:t>
            </a:r>
          </a:p>
        </p:txBody>
      </p:sp>
    </p:spTree>
    <p:extLst>
      <p:ext uri="{BB962C8B-B14F-4D97-AF65-F5344CB8AC3E}">
        <p14:creationId xmlns:p14="http://schemas.microsoft.com/office/powerpoint/2010/main" val="38424828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14999</TotalTime>
  <Words>1028</Words>
  <Application>Microsoft Office PowerPoint</Application>
  <PresentationFormat>Widescreen</PresentationFormat>
  <Paragraphs>151</Paragraphs>
  <Slides>24</Slides>
  <Notes>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24</vt:i4>
      </vt:variant>
    </vt:vector>
  </HeadingPairs>
  <TitlesOfParts>
    <vt:vector size="30" baseType="lpstr">
      <vt:lpstr>Arial</vt:lpstr>
      <vt:lpstr>Calibri</vt:lpstr>
      <vt:lpstr>Calibri Light</vt:lpstr>
      <vt:lpstr>Myriad Pro</vt:lpstr>
      <vt:lpstr>20140311PresentationUWTSDTemplate</vt:lpstr>
      <vt:lpstr>UWTSD 200</vt:lpstr>
      <vt:lpstr>BMSK5009 – Developing a High-Performance Culture</vt:lpstr>
      <vt:lpstr>Developing a High-Performance Culture</vt:lpstr>
      <vt:lpstr> Developing a High-Performance Culture</vt:lpstr>
      <vt:lpstr>Organisational Efficiency</vt:lpstr>
      <vt:lpstr>Organisational Efficiency – What are the key elements?</vt:lpstr>
      <vt:lpstr>TQM (Total Quality Management)</vt:lpstr>
      <vt:lpstr>Lean Thinking</vt:lpstr>
      <vt:lpstr>Waste, Not Costs</vt:lpstr>
      <vt:lpstr>Six Sigma</vt:lpstr>
      <vt:lpstr>Agile </vt:lpstr>
      <vt:lpstr>Agile</vt:lpstr>
      <vt:lpstr>Organisational Excellence</vt:lpstr>
      <vt:lpstr>Organisational  Excellence</vt:lpstr>
      <vt:lpstr>Excellence Model</vt:lpstr>
      <vt:lpstr>Peter Senge</vt:lpstr>
      <vt:lpstr>David Garvin (1996)…</vt:lpstr>
      <vt:lpstr>Benefits  of a Learning Organisation</vt:lpstr>
      <vt:lpstr>Changing Cultures - 8 Features of a Successful Organisation</vt:lpstr>
      <vt:lpstr>Shared Values</vt:lpstr>
      <vt:lpstr>Shared Values</vt:lpstr>
      <vt:lpstr>Developing a High-Performance Culture</vt:lpstr>
      <vt:lpstr>PowerPoint Presentation</vt:lpstr>
      <vt:lpstr> Developing a High-Performance Culture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152</cp:revision>
  <dcterms:created xsi:type="dcterms:W3CDTF">2016-07-21T13:24:53Z</dcterms:created>
  <dcterms:modified xsi:type="dcterms:W3CDTF">2023-11-02T12:41:15Z</dcterms:modified>
</cp:coreProperties>
</file>