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83" r:id="rId6"/>
    <p:sldId id="318" r:id="rId7"/>
    <p:sldId id="336" r:id="rId8"/>
    <p:sldId id="337" r:id="rId9"/>
    <p:sldId id="319" r:id="rId10"/>
    <p:sldId id="320" r:id="rId11"/>
    <p:sldId id="328" r:id="rId12"/>
    <p:sldId id="334" r:id="rId13"/>
    <p:sldId id="338" r:id="rId14"/>
    <p:sldId id="339" r:id="rId15"/>
    <p:sldId id="329" r:id="rId16"/>
    <p:sldId id="330" r:id="rId17"/>
    <p:sldId id="335" r:id="rId18"/>
    <p:sldId id="340" r:id="rId19"/>
    <p:sldId id="342" r:id="rId20"/>
    <p:sldId id="341" r:id="rId21"/>
    <p:sldId id="343" r:id="rId22"/>
    <p:sldId id="344" r:id="rId23"/>
    <p:sldId id="345" r:id="rId24"/>
    <p:sldId id="346" r:id="rId25"/>
    <p:sldId id="309" r:id="rId26"/>
    <p:sldId id="31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47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0CF83D-5E9D-49EC-BED3-DBE7EF843475}"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US"/>
        </a:p>
      </dgm:t>
    </dgm:pt>
    <dgm:pt modelId="{3C6F2879-CD78-45CA-87A6-A3472DC8ECEC}">
      <dgm:prSet phldrT="[Text]" custT="1"/>
      <dgm:spPr/>
      <dgm:t>
        <a:bodyPr/>
        <a:lstStyle/>
        <a:p>
          <a:r>
            <a:rPr lang="en-US" sz="1600" dirty="0">
              <a:solidFill>
                <a:schemeClr val="tx1"/>
              </a:solidFill>
            </a:rPr>
            <a:t>Performance</a:t>
          </a:r>
        </a:p>
      </dgm:t>
    </dgm:pt>
    <dgm:pt modelId="{2CFA6F18-B387-4DD8-9EAB-21A602CCE984}" type="parTrans" cxnId="{6D9D7887-0B79-4571-A80C-B722DE814955}">
      <dgm:prSet/>
      <dgm:spPr/>
      <dgm:t>
        <a:bodyPr/>
        <a:lstStyle/>
        <a:p>
          <a:endParaRPr lang="en-US"/>
        </a:p>
      </dgm:t>
    </dgm:pt>
    <dgm:pt modelId="{B4F5D0D7-C465-40DB-81C5-60A3C565DD30}" type="sibTrans" cxnId="{6D9D7887-0B79-4571-A80C-B722DE814955}">
      <dgm:prSet/>
      <dgm:spPr/>
      <dgm:t>
        <a:bodyPr/>
        <a:lstStyle/>
        <a:p>
          <a:endParaRPr lang="en-US"/>
        </a:p>
      </dgm:t>
    </dgm:pt>
    <dgm:pt modelId="{ADA93BC1-ED64-4856-B567-1DBEF6158F4F}">
      <dgm:prSet phldrT="[Text]"/>
      <dgm:spPr/>
      <dgm:t>
        <a:bodyPr/>
        <a:lstStyle/>
        <a:p>
          <a:r>
            <a:rPr lang="en-US" dirty="0"/>
            <a:t>Constraints</a:t>
          </a:r>
        </a:p>
      </dgm:t>
    </dgm:pt>
    <dgm:pt modelId="{0018860E-0E13-40E4-A59D-8900D1C3DD68}" type="parTrans" cxnId="{4C9664F2-D449-4284-9EC2-20EF23927819}">
      <dgm:prSet/>
      <dgm:spPr/>
      <dgm:t>
        <a:bodyPr/>
        <a:lstStyle/>
        <a:p>
          <a:endParaRPr lang="en-US"/>
        </a:p>
      </dgm:t>
    </dgm:pt>
    <dgm:pt modelId="{C3678EFB-961F-4531-8028-6F40F5C76438}" type="sibTrans" cxnId="{4C9664F2-D449-4284-9EC2-20EF23927819}">
      <dgm:prSet/>
      <dgm:spPr/>
      <dgm:t>
        <a:bodyPr/>
        <a:lstStyle/>
        <a:p>
          <a:endParaRPr lang="en-US"/>
        </a:p>
      </dgm:t>
    </dgm:pt>
    <dgm:pt modelId="{2D8AD781-1B54-4E51-912E-968C0C910B34}">
      <dgm:prSet phldrT="[Text]"/>
      <dgm:spPr/>
      <dgm:t>
        <a:bodyPr/>
        <a:lstStyle/>
        <a:p>
          <a:r>
            <a:rPr lang="en-US" dirty="0"/>
            <a:t>Adaptation</a:t>
          </a:r>
        </a:p>
      </dgm:t>
    </dgm:pt>
    <dgm:pt modelId="{C8B073B6-BFC5-477B-B9D5-B34AAA073D03}" type="parTrans" cxnId="{9D3C313E-B145-4A4E-AC8E-4E0A5D12B6C8}">
      <dgm:prSet/>
      <dgm:spPr/>
      <dgm:t>
        <a:bodyPr/>
        <a:lstStyle/>
        <a:p>
          <a:endParaRPr lang="en-US"/>
        </a:p>
      </dgm:t>
    </dgm:pt>
    <dgm:pt modelId="{70609A7E-15CF-465E-813C-A65F4BC08831}" type="sibTrans" cxnId="{9D3C313E-B145-4A4E-AC8E-4E0A5D12B6C8}">
      <dgm:prSet/>
      <dgm:spPr/>
      <dgm:t>
        <a:bodyPr/>
        <a:lstStyle/>
        <a:p>
          <a:endParaRPr lang="en-US"/>
        </a:p>
      </dgm:t>
    </dgm:pt>
    <dgm:pt modelId="{D0C9D45F-3113-4262-9B07-7A4A9801713C}">
      <dgm:prSet phldrT="[Text]"/>
      <dgm:spPr/>
      <dgm:t>
        <a:bodyPr/>
        <a:lstStyle/>
        <a:p>
          <a:r>
            <a:rPr lang="en-US" dirty="0"/>
            <a:t>Inertia</a:t>
          </a:r>
        </a:p>
      </dgm:t>
    </dgm:pt>
    <dgm:pt modelId="{3E9F0912-6CFD-45BC-BC27-6E0C4B320B97}" type="parTrans" cxnId="{D6B4634B-8F25-4CD4-8336-07407E6B3520}">
      <dgm:prSet/>
      <dgm:spPr/>
      <dgm:t>
        <a:bodyPr/>
        <a:lstStyle/>
        <a:p>
          <a:endParaRPr lang="en-US"/>
        </a:p>
      </dgm:t>
    </dgm:pt>
    <dgm:pt modelId="{B6CA85B5-2E95-4EA5-BD11-E9C62BF50C8A}" type="sibTrans" cxnId="{D6B4634B-8F25-4CD4-8336-07407E6B3520}">
      <dgm:prSet/>
      <dgm:spPr/>
      <dgm:t>
        <a:bodyPr/>
        <a:lstStyle/>
        <a:p>
          <a:endParaRPr lang="en-US"/>
        </a:p>
      </dgm:t>
    </dgm:pt>
    <dgm:pt modelId="{5CA20715-6BED-4FB9-94A2-9C0ECD83A42D}">
      <dgm:prSet/>
      <dgm:spPr/>
      <dgm:t>
        <a:bodyPr/>
        <a:lstStyle/>
        <a:p>
          <a:r>
            <a:rPr lang="en-US" dirty="0"/>
            <a:t>Selection</a:t>
          </a:r>
        </a:p>
      </dgm:t>
    </dgm:pt>
    <dgm:pt modelId="{DE73EE39-1891-4C98-AFAD-005418715CDB}" type="parTrans" cxnId="{AC210050-4461-463A-A31E-A23CEE4609B5}">
      <dgm:prSet/>
      <dgm:spPr/>
      <dgm:t>
        <a:bodyPr/>
        <a:lstStyle/>
        <a:p>
          <a:endParaRPr lang="en-US"/>
        </a:p>
      </dgm:t>
    </dgm:pt>
    <dgm:pt modelId="{2DAA223F-0BEF-4C36-B973-2D52BCC8CA1B}" type="sibTrans" cxnId="{AC210050-4461-463A-A31E-A23CEE4609B5}">
      <dgm:prSet/>
      <dgm:spPr/>
      <dgm:t>
        <a:bodyPr/>
        <a:lstStyle/>
        <a:p>
          <a:endParaRPr lang="en-US"/>
        </a:p>
      </dgm:t>
    </dgm:pt>
    <dgm:pt modelId="{ACBADD40-975A-4665-A9BB-7793ED6C496F}" type="pres">
      <dgm:prSet presAssocID="{E40CF83D-5E9D-49EC-BED3-DBE7EF843475}" presName="cycle" presStyleCnt="0">
        <dgm:presLayoutVars>
          <dgm:chMax val="1"/>
          <dgm:dir/>
          <dgm:animLvl val="ctr"/>
          <dgm:resizeHandles val="exact"/>
        </dgm:presLayoutVars>
      </dgm:prSet>
      <dgm:spPr/>
    </dgm:pt>
    <dgm:pt modelId="{297FC530-13E5-46BD-97B5-EF92A905BE85}" type="pres">
      <dgm:prSet presAssocID="{3C6F2879-CD78-45CA-87A6-A3472DC8ECEC}" presName="centerShape" presStyleLbl="node0" presStyleIdx="0" presStyleCnt="1"/>
      <dgm:spPr/>
    </dgm:pt>
    <dgm:pt modelId="{F1C2CDEF-33D6-4B5F-9538-07C179280F97}" type="pres">
      <dgm:prSet presAssocID="{0018860E-0E13-40E4-A59D-8900D1C3DD68}" presName="parTrans" presStyleLbl="bgSibTrans2D1" presStyleIdx="0" presStyleCnt="4"/>
      <dgm:spPr/>
    </dgm:pt>
    <dgm:pt modelId="{9198EC00-5084-405A-85BA-025024FA1C92}" type="pres">
      <dgm:prSet presAssocID="{ADA93BC1-ED64-4856-B567-1DBEF6158F4F}" presName="node" presStyleLbl="node1" presStyleIdx="0" presStyleCnt="4">
        <dgm:presLayoutVars>
          <dgm:bulletEnabled val="1"/>
        </dgm:presLayoutVars>
      </dgm:prSet>
      <dgm:spPr/>
    </dgm:pt>
    <dgm:pt modelId="{20C35A48-8D80-49B3-B217-979DA61881B0}" type="pres">
      <dgm:prSet presAssocID="{C8B073B6-BFC5-477B-B9D5-B34AAA073D03}" presName="parTrans" presStyleLbl="bgSibTrans2D1" presStyleIdx="1" presStyleCnt="4"/>
      <dgm:spPr/>
    </dgm:pt>
    <dgm:pt modelId="{034C32AF-5AC9-4CBF-8B99-899E75ED01B5}" type="pres">
      <dgm:prSet presAssocID="{2D8AD781-1B54-4E51-912E-968C0C910B34}" presName="node" presStyleLbl="node1" presStyleIdx="1" presStyleCnt="4">
        <dgm:presLayoutVars>
          <dgm:bulletEnabled val="1"/>
        </dgm:presLayoutVars>
      </dgm:prSet>
      <dgm:spPr/>
    </dgm:pt>
    <dgm:pt modelId="{27244103-3C30-4AE1-95E0-136A3A099DAC}" type="pres">
      <dgm:prSet presAssocID="{3E9F0912-6CFD-45BC-BC27-6E0C4B320B97}" presName="parTrans" presStyleLbl="bgSibTrans2D1" presStyleIdx="2" presStyleCnt="4"/>
      <dgm:spPr/>
    </dgm:pt>
    <dgm:pt modelId="{37CCFB23-B66B-40DF-8D26-488E550637D0}" type="pres">
      <dgm:prSet presAssocID="{D0C9D45F-3113-4262-9B07-7A4A9801713C}" presName="node" presStyleLbl="node1" presStyleIdx="2" presStyleCnt="4">
        <dgm:presLayoutVars>
          <dgm:bulletEnabled val="1"/>
        </dgm:presLayoutVars>
      </dgm:prSet>
      <dgm:spPr/>
    </dgm:pt>
    <dgm:pt modelId="{7B615647-89F1-4831-B979-A19C768060BE}" type="pres">
      <dgm:prSet presAssocID="{DE73EE39-1891-4C98-AFAD-005418715CDB}" presName="parTrans" presStyleLbl="bgSibTrans2D1" presStyleIdx="3" presStyleCnt="4"/>
      <dgm:spPr/>
    </dgm:pt>
    <dgm:pt modelId="{D885E83B-0C0D-44E7-8223-6E1F6D63FF61}" type="pres">
      <dgm:prSet presAssocID="{5CA20715-6BED-4FB9-94A2-9C0ECD83A42D}" presName="node" presStyleLbl="node1" presStyleIdx="3" presStyleCnt="4">
        <dgm:presLayoutVars>
          <dgm:bulletEnabled val="1"/>
        </dgm:presLayoutVars>
      </dgm:prSet>
      <dgm:spPr/>
    </dgm:pt>
  </dgm:ptLst>
  <dgm:cxnLst>
    <dgm:cxn modelId="{4E618A07-D157-48C7-AFDB-37315BFC44BB}" type="presOf" srcId="{3E9F0912-6CFD-45BC-BC27-6E0C4B320B97}" destId="{27244103-3C30-4AE1-95E0-136A3A099DAC}" srcOrd="0" destOrd="0" presId="urn:microsoft.com/office/officeart/2005/8/layout/radial4"/>
    <dgm:cxn modelId="{8A005423-5626-4647-93FE-AAE263258FBA}" type="presOf" srcId="{3C6F2879-CD78-45CA-87A6-A3472DC8ECEC}" destId="{297FC530-13E5-46BD-97B5-EF92A905BE85}" srcOrd="0" destOrd="0" presId="urn:microsoft.com/office/officeart/2005/8/layout/radial4"/>
    <dgm:cxn modelId="{2B1C7830-36AB-463A-9384-69CDBBA08838}" type="presOf" srcId="{DE73EE39-1891-4C98-AFAD-005418715CDB}" destId="{7B615647-89F1-4831-B979-A19C768060BE}" srcOrd="0" destOrd="0" presId="urn:microsoft.com/office/officeart/2005/8/layout/radial4"/>
    <dgm:cxn modelId="{9D3C313E-B145-4A4E-AC8E-4E0A5D12B6C8}" srcId="{3C6F2879-CD78-45CA-87A6-A3472DC8ECEC}" destId="{2D8AD781-1B54-4E51-912E-968C0C910B34}" srcOrd="1" destOrd="0" parTransId="{C8B073B6-BFC5-477B-B9D5-B34AAA073D03}" sibTransId="{70609A7E-15CF-465E-813C-A65F4BC08831}"/>
    <dgm:cxn modelId="{86633347-0FFC-41CD-93D0-3F7AC4AF1D7A}" type="presOf" srcId="{ADA93BC1-ED64-4856-B567-1DBEF6158F4F}" destId="{9198EC00-5084-405A-85BA-025024FA1C92}" srcOrd="0" destOrd="0" presId="urn:microsoft.com/office/officeart/2005/8/layout/radial4"/>
    <dgm:cxn modelId="{D6B4634B-8F25-4CD4-8336-07407E6B3520}" srcId="{3C6F2879-CD78-45CA-87A6-A3472DC8ECEC}" destId="{D0C9D45F-3113-4262-9B07-7A4A9801713C}" srcOrd="2" destOrd="0" parTransId="{3E9F0912-6CFD-45BC-BC27-6E0C4B320B97}" sibTransId="{B6CA85B5-2E95-4EA5-BD11-E9C62BF50C8A}"/>
    <dgm:cxn modelId="{AC210050-4461-463A-A31E-A23CEE4609B5}" srcId="{3C6F2879-CD78-45CA-87A6-A3472DC8ECEC}" destId="{5CA20715-6BED-4FB9-94A2-9C0ECD83A42D}" srcOrd="3" destOrd="0" parTransId="{DE73EE39-1891-4C98-AFAD-005418715CDB}" sibTransId="{2DAA223F-0BEF-4C36-B973-2D52BCC8CA1B}"/>
    <dgm:cxn modelId="{63F47455-A230-40F3-939B-5C9C344358A8}" type="presOf" srcId="{C8B073B6-BFC5-477B-B9D5-B34AAA073D03}" destId="{20C35A48-8D80-49B3-B217-979DA61881B0}" srcOrd="0" destOrd="0" presId="urn:microsoft.com/office/officeart/2005/8/layout/radial4"/>
    <dgm:cxn modelId="{510CDF55-9550-4431-B54C-191F3966D94A}" type="presOf" srcId="{D0C9D45F-3113-4262-9B07-7A4A9801713C}" destId="{37CCFB23-B66B-40DF-8D26-488E550637D0}" srcOrd="0" destOrd="0" presId="urn:microsoft.com/office/officeart/2005/8/layout/radial4"/>
    <dgm:cxn modelId="{A281837A-13CC-4E1B-B79B-7ABF326713A4}" type="presOf" srcId="{0018860E-0E13-40E4-A59D-8900D1C3DD68}" destId="{F1C2CDEF-33D6-4B5F-9538-07C179280F97}" srcOrd="0" destOrd="0" presId="urn:microsoft.com/office/officeart/2005/8/layout/radial4"/>
    <dgm:cxn modelId="{AE71B75A-F1B2-4BF3-AA0B-F0842DF6A544}" type="presOf" srcId="{2D8AD781-1B54-4E51-912E-968C0C910B34}" destId="{034C32AF-5AC9-4CBF-8B99-899E75ED01B5}" srcOrd="0" destOrd="0" presId="urn:microsoft.com/office/officeart/2005/8/layout/radial4"/>
    <dgm:cxn modelId="{6D9D7887-0B79-4571-A80C-B722DE814955}" srcId="{E40CF83D-5E9D-49EC-BED3-DBE7EF843475}" destId="{3C6F2879-CD78-45CA-87A6-A3472DC8ECEC}" srcOrd="0" destOrd="0" parTransId="{2CFA6F18-B387-4DD8-9EAB-21A602CCE984}" sibTransId="{B4F5D0D7-C465-40DB-81C5-60A3C565DD30}"/>
    <dgm:cxn modelId="{4B090CBD-6851-443B-8410-8815A1CA0A39}" type="presOf" srcId="{5CA20715-6BED-4FB9-94A2-9C0ECD83A42D}" destId="{D885E83B-0C0D-44E7-8223-6E1F6D63FF61}" srcOrd="0" destOrd="0" presId="urn:microsoft.com/office/officeart/2005/8/layout/radial4"/>
    <dgm:cxn modelId="{239BB3E8-87F4-4F00-8DBA-91DECD474816}" type="presOf" srcId="{E40CF83D-5E9D-49EC-BED3-DBE7EF843475}" destId="{ACBADD40-975A-4665-A9BB-7793ED6C496F}" srcOrd="0" destOrd="0" presId="urn:microsoft.com/office/officeart/2005/8/layout/radial4"/>
    <dgm:cxn modelId="{4C9664F2-D449-4284-9EC2-20EF23927819}" srcId="{3C6F2879-CD78-45CA-87A6-A3472DC8ECEC}" destId="{ADA93BC1-ED64-4856-B567-1DBEF6158F4F}" srcOrd="0" destOrd="0" parTransId="{0018860E-0E13-40E4-A59D-8900D1C3DD68}" sibTransId="{C3678EFB-961F-4531-8028-6F40F5C76438}"/>
    <dgm:cxn modelId="{478793C9-5864-40F7-8C53-83DBC8667FD5}" type="presParOf" srcId="{ACBADD40-975A-4665-A9BB-7793ED6C496F}" destId="{297FC530-13E5-46BD-97B5-EF92A905BE85}" srcOrd="0" destOrd="0" presId="urn:microsoft.com/office/officeart/2005/8/layout/radial4"/>
    <dgm:cxn modelId="{EACFAD8E-DA1B-46B5-B2B2-C112BC314E05}" type="presParOf" srcId="{ACBADD40-975A-4665-A9BB-7793ED6C496F}" destId="{F1C2CDEF-33D6-4B5F-9538-07C179280F97}" srcOrd="1" destOrd="0" presId="urn:microsoft.com/office/officeart/2005/8/layout/radial4"/>
    <dgm:cxn modelId="{CF766FAE-F616-4602-96F0-ED11F9B47679}" type="presParOf" srcId="{ACBADD40-975A-4665-A9BB-7793ED6C496F}" destId="{9198EC00-5084-405A-85BA-025024FA1C92}" srcOrd="2" destOrd="0" presId="urn:microsoft.com/office/officeart/2005/8/layout/radial4"/>
    <dgm:cxn modelId="{835EDB3E-A3B0-42C6-B127-4668FC1F6CC0}" type="presParOf" srcId="{ACBADD40-975A-4665-A9BB-7793ED6C496F}" destId="{20C35A48-8D80-49B3-B217-979DA61881B0}" srcOrd="3" destOrd="0" presId="urn:microsoft.com/office/officeart/2005/8/layout/radial4"/>
    <dgm:cxn modelId="{FE63B268-C660-452D-BB44-CFBFC48E0904}" type="presParOf" srcId="{ACBADD40-975A-4665-A9BB-7793ED6C496F}" destId="{034C32AF-5AC9-4CBF-8B99-899E75ED01B5}" srcOrd="4" destOrd="0" presId="urn:microsoft.com/office/officeart/2005/8/layout/radial4"/>
    <dgm:cxn modelId="{5869AB1B-BEC3-4DDC-B81D-95434E45CB62}" type="presParOf" srcId="{ACBADD40-975A-4665-A9BB-7793ED6C496F}" destId="{27244103-3C30-4AE1-95E0-136A3A099DAC}" srcOrd="5" destOrd="0" presId="urn:microsoft.com/office/officeart/2005/8/layout/radial4"/>
    <dgm:cxn modelId="{543B2A4B-8E77-4922-966E-A06881A4B4BF}" type="presParOf" srcId="{ACBADD40-975A-4665-A9BB-7793ED6C496F}" destId="{37CCFB23-B66B-40DF-8D26-488E550637D0}" srcOrd="6" destOrd="0" presId="urn:microsoft.com/office/officeart/2005/8/layout/radial4"/>
    <dgm:cxn modelId="{529EE28F-F277-445A-B90E-FD154C74A3C2}" type="presParOf" srcId="{ACBADD40-975A-4665-A9BB-7793ED6C496F}" destId="{7B615647-89F1-4831-B979-A19C768060BE}" srcOrd="7" destOrd="0" presId="urn:microsoft.com/office/officeart/2005/8/layout/radial4"/>
    <dgm:cxn modelId="{E7BB0CA7-26AA-4AAC-A018-9B6D594B1F52}" type="presParOf" srcId="{ACBADD40-975A-4665-A9BB-7793ED6C496F}" destId="{D885E83B-0C0D-44E7-8223-6E1F6D63FF61}"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FC530-13E5-46BD-97B5-EF92A905BE85}">
      <dsp:nvSpPr>
        <dsp:cNvPr id="0" name=""/>
        <dsp:cNvSpPr/>
      </dsp:nvSpPr>
      <dsp:spPr>
        <a:xfrm>
          <a:off x="2225040" y="2172962"/>
          <a:ext cx="1645920" cy="1645920"/>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Performance</a:t>
          </a:r>
        </a:p>
      </dsp:txBody>
      <dsp:txXfrm>
        <a:off x="2466079" y="2414001"/>
        <a:ext cx="1163842" cy="1163842"/>
      </dsp:txXfrm>
    </dsp:sp>
    <dsp:sp modelId="{F1C2CDEF-33D6-4B5F-9538-07C179280F97}">
      <dsp:nvSpPr>
        <dsp:cNvPr id="0" name=""/>
        <dsp:cNvSpPr/>
      </dsp:nvSpPr>
      <dsp:spPr>
        <a:xfrm rot="11700000">
          <a:off x="758329" y="2340572"/>
          <a:ext cx="1438394" cy="469087"/>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9198EC00-5084-405A-85BA-025024FA1C92}">
      <dsp:nvSpPr>
        <dsp:cNvPr id="0" name=""/>
        <dsp:cNvSpPr/>
      </dsp:nvSpPr>
      <dsp:spPr>
        <a:xfrm>
          <a:off x="1023" y="1763524"/>
          <a:ext cx="1563624" cy="1250899"/>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Constraints</a:t>
          </a:r>
        </a:p>
      </dsp:txBody>
      <dsp:txXfrm>
        <a:off x="37661" y="1800162"/>
        <a:ext cx="1490348" cy="1177623"/>
      </dsp:txXfrm>
    </dsp:sp>
    <dsp:sp modelId="{20C35A48-8D80-49B3-B217-979DA61881B0}">
      <dsp:nvSpPr>
        <dsp:cNvPr id="0" name=""/>
        <dsp:cNvSpPr/>
      </dsp:nvSpPr>
      <dsp:spPr>
        <a:xfrm rot="14700000">
          <a:off x="1641679" y="1287837"/>
          <a:ext cx="1438394" cy="469087"/>
        </a:xfrm>
        <a:prstGeom prst="leftArrow">
          <a:avLst>
            <a:gd name="adj1" fmla="val 60000"/>
            <a:gd name="adj2" fmla="val 5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34C32AF-5AC9-4CBF-8B99-899E75ED01B5}">
      <dsp:nvSpPr>
        <dsp:cNvPr id="0" name=""/>
        <dsp:cNvSpPr/>
      </dsp:nvSpPr>
      <dsp:spPr>
        <a:xfrm>
          <a:off x="1275118" y="245117"/>
          <a:ext cx="1563624" cy="1250899"/>
        </a:xfrm>
        <a:prstGeom prst="roundRect">
          <a:avLst>
            <a:gd name="adj" fmla="val 1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Adaptation</a:t>
          </a:r>
        </a:p>
      </dsp:txBody>
      <dsp:txXfrm>
        <a:off x="1311756" y="281755"/>
        <a:ext cx="1490348" cy="1177623"/>
      </dsp:txXfrm>
    </dsp:sp>
    <dsp:sp modelId="{27244103-3C30-4AE1-95E0-136A3A099DAC}">
      <dsp:nvSpPr>
        <dsp:cNvPr id="0" name=""/>
        <dsp:cNvSpPr/>
      </dsp:nvSpPr>
      <dsp:spPr>
        <a:xfrm rot="17700000">
          <a:off x="3015926" y="1287837"/>
          <a:ext cx="1438394" cy="469087"/>
        </a:xfrm>
        <a:prstGeom prst="leftArrow">
          <a:avLst>
            <a:gd name="adj1" fmla="val 60000"/>
            <a:gd name="adj2" fmla="val 5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37CCFB23-B66B-40DF-8D26-488E550637D0}">
      <dsp:nvSpPr>
        <dsp:cNvPr id="0" name=""/>
        <dsp:cNvSpPr/>
      </dsp:nvSpPr>
      <dsp:spPr>
        <a:xfrm>
          <a:off x="3257257" y="245117"/>
          <a:ext cx="1563624" cy="1250899"/>
        </a:xfrm>
        <a:prstGeom prst="roundRect">
          <a:avLst>
            <a:gd name="adj" fmla="val 1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Inertia</a:t>
          </a:r>
        </a:p>
      </dsp:txBody>
      <dsp:txXfrm>
        <a:off x="3293895" y="281755"/>
        <a:ext cx="1490348" cy="1177623"/>
      </dsp:txXfrm>
    </dsp:sp>
    <dsp:sp modelId="{7B615647-89F1-4831-B979-A19C768060BE}">
      <dsp:nvSpPr>
        <dsp:cNvPr id="0" name=""/>
        <dsp:cNvSpPr/>
      </dsp:nvSpPr>
      <dsp:spPr>
        <a:xfrm rot="20700000">
          <a:off x="3899275" y="2340572"/>
          <a:ext cx="1438394" cy="469087"/>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85E83B-0C0D-44E7-8223-6E1F6D63FF61}">
      <dsp:nvSpPr>
        <dsp:cNvPr id="0" name=""/>
        <dsp:cNvSpPr/>
      </dsp:nvSpPr>
      <dsp:spPr>
        <a:xfrm>
          <a:off x="4531352" y="1763524"/>
          <a:ext cx="1563624" cy="1250899"/>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US" sz="2200" kern="1200" dirty="0"/>
            <a:t>Selection</a:t>
          </a:r>
        </a:p>
      </dsp:txBody>
      <dsp:txXfrm>
        <a:off x="4567990" y="1800162"/>
        <a:ext cx="1490348" cy="1177623"/>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L6zPYdpOqL8"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fontScale="90000"/>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5105)</a:t>
            </a:r>
            <a:br>
              <a:rPr lang="en-GB" sz="3200" b="1" dirty="0">
                <a:solidFill>
                  <a:schemeClr val="accent2">
                    <a:lumMod val="20000"/>
                    <a:lumOff val="80000"/>
                  </a:schemeClr>
                </a:solidFill>
              </a:rPr>
            </a:br>
            <a:r>
              <a:rPr lang="en-GB" sz="6000" b="1" dirty="0">
                <a:solidFill>
                  <a:schemeClr val="accent2">
                    <a:lumMod val="20000"/>
                    <a:lumOff val="80000"/>
                  </a:schemeClr>
                </a:solidFill>
              </a:rPr>
              <a:t>Barriers to the effective functioning of an organisation</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10000"/>
          </a:bodyPr>
          <a:lstStyle/>
          <a:p>
            <a:r>
              <a:rPr lang="en-US" dirty="0"/>
              <a:t>Define </a:t>
            </a:r>
            <a:r>
              <a:rPr lang="en-US" dirty="0" err="1"/>
              <a:t>organisations</a:t>
            </a:r>
            <a:r>
              <a:rPr lang="en-US" dirty="0"/>
              <a:t> and explored the organizational environment</a:t>
            </a:r>
          </a:p>
          <a:p>
            <a:r>
              <a:rPr lang="en-US" dirty="0"/>
              <a:t>Explored tools used to </a:t>
            </a:r>
            <a:r>
              <a:rPr lang="en-US" dirty="0" err="1"/>
              <a:t>analyse</a:t>
            </a:r>
            <a:r>
              <a:rPr lang="en-US" dirty="0"/>
              <a:t> the environment</a:t>
            </a:r>
          </a:p>
          <a:p>
            <a:r>
              <a:rPr lang="en-US" dirty="0"/>
              <a:t>Identified organizational structures</a:t>
            </a:r>
          </a:p>
          <a:p>
            <a:r>
              <a:rPr lang="en-US" dirty="0"/>
              <a:t>Discussed how organizational culture is created and sustained</a:t>
            </a:r>
          </a:p>
          <a:p>
            <a:r>
              <a:rPr lang="en-US" dirty="0"/>
              <a:t>Discussed factors affecting culture and how to change culture</a:t>
            </a: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pPr marL="0" indent="0">
              <a:buNone/>
            </a:pPr>
            <a:r>
              <a:rPr lang="en-US" dirty="0"/>
              <a:t>We will;</a:t>
            </a:r>
          </a:p>
          <a:p>
            <a:r>
              <a:rPr lang="en-US" dirty="0"/>
              <a:t>Discuss the theories related to organizational performance.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Theories related to organisational performance</a:t>
            </a:r>
          </a:p>
        </p:txBody>
      </p:sp>
      <p:sp>
        <p:nvSpPr>
          <p:cNvPr id="4" name="Down Arrow 3"/>
          <p:cNvSpPr/>
          <p:nvPr/>
        </p:nvSpPr>
        <p:spPr>
          <a:xfrm rot="1807310">
            <a:off x="1763688" y="1988840"/>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3851920" y="1985424"/>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19895145">
            <a:off x="6228184" y="1988840"/>
            <a:ext cx="1080120" cy="1152128"/>
          </a:xfrm>
          <a:prstGeom prst="downArrow">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17992" y="3141551"/>
            <a:ext cx="1802378" cy="1323439"/>
          </a:xfrm>
          <a:prstGeom prst="rect">
            <a:avLst/>
          </a:prstGeom>
          <a:gradFill flip="none" rotWithShape="1">
            <a:gsLst>
              <a:gs pos="0">
                <a:schemeClr val="accent2">
                  <a:lumMod val="16000"/>
                </a:schemeClr>
              </a:gs>
              <a:gs pos="35000">
                <a:schemeClr val="accent2">
                  <a:lumMod val="0"/>
                  <a:lumOff val="100000"/>
                </a:schemeClr>
              </a:gs>
              <a:gs pos="100000">
                <a:schemeClr val="accent2">
                  <a:lumMod val="20000"/>
                  <a:lumOff val="80000"/>
                </a:schemeClr>
              </a:gs>
            </a:gsLst>
            <a:path path="circle">
              <a:fillToRect l="50000" t="-80000" r="50000" b="180000"/>
            </a:path>
            <a:tileRect/>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4000" dirty="0"/>
              <a:t>Beer’s Model</a:t>
            </a:r>
          </a:p>
        </p:txBody>
      </p:sp>
      <p:sp>
        <p:nvSpPr>
          <p:cNvPr id="8" name="TextBox 7"/>
          <p:cNvSpPr txBox="1"/>
          <p:nvPr/>
        </p:nvSpPr>
        <p:spPr>
          <a:xfrm>
            <a:off x="2787190" y="3149535"/>
            <a:ext cx="3311006" cy="1323439"/>
          </a:xfrm>
          <a:prstGeom prst="rect">
            <a:avLst/>
          </a:prstGeom>
          <a:gradFill>
            <a:gsLst>
              <a:gs pos="16000">
                <a:schemeClr val="accent2">
                  <a:lumMod val="0"/>
                  <a:lumOff val="100000"/>
                </a:schemeClr>
              </a:gs>
              <a:gs pos="100000">
                <a:schemeClr val="accent3">
                  <a:lumMod val="20000"/>
                  <a:lumOff val="80000"/>
                </a:schemeClr>
              </a:gs>
            </a:gsLst>
            <a:path path="circle">
              <a:fillToRect l="50000" t="-80000" r="50000" b="180000"/>
            </a:path>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4000" dirty="0"/>
              <a:t>Organisational health Index</a:t>
            </a:r>
          </a:p>
        </p:txBody>
      </p:sp>
      <p:sp>
        <p:nvSpPr>
          <p:cNvPr id="9" name="TextBox 8"/>
          <p:cNvSpPr txBox="1"/>
          <p:nvPr/>
        </p:nvSpPr>
        <p:spPr>
          <a:xfrm>
            <a:off x="6311210" y="3149535"/>
            <a:ext cx="2412299" cy="2554545"/>
          </a:xfrm>
          <a:prstGeom prst="rect">
            <a:avLst/>
          </a:prstGeo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a:outerShdw blurRad="152400" dist="317500" dir="5400000" sx="90000" sy="-19000" rotWithShape="0">
              <a:prstClr val="black">
                <a:alpha val="15000"/>
              </a:prstClr>
            </a:outerShdw>
          </a:effectLst>
          <a:scene3d>
            <a:camera prst="orthographicFront"/>
            <a:lightRig rig="threePt" dir="t"/>
          </a:scene3d>
          <a:sp3d>
            <a:bevelT/>
          </a:sp3d>
        </p:spPr>
        <p:txBody>
          <a:bodyPr wrap="square" rtlCol="0">
            <a:spAutoFit/>
          </a:bodyPr>
          <a:lstStyle/>
          <a:p>
            <a:r>
              <a:rPr lang="en-GB" sz="4000" dirty="0" err="1"/>
              <a:t>Hennan</a:t>
            </a:r>
            <a:r>
              <a:rPr lang="en-GB" sz="4000" dirty="0"/>
              <a:t> and Freeman’s Theory</a:t>
            </a:r>
          </a:p>
        </p:txBody>
      </p:sp>
    </p:spTree>
    <p:extLst>
      <p:ext uri="{BB962C8B-B14F-4D97-AF65-F5344CB8AC3E}">
        <p14:creationId xmlns:p14="http://schemas.microsoft.com/office/powerpoint/2010/main" val="269115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up)">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up)">
                                      <p:cBhvr>
                                        <p:cTn id="16" dur="500"/>
                                        <p:tgtEl>
                                          <p:spTgt spid="5"/>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ipe(up)">
                                      <p:cBhvr>
                                        <p:cTn id="25" dur="500"/>
                                        <p:tgtEl>
                                          <p:spTgt spid="6"/>
                                        </p:tgtEl>
                                      </p:cBhvr>
                                    </p:animEffect>
                                  </p:childTnLst>
                                </p:cTn>
                              </p:par>
                            </p:childTnLst>
                          </p:cTn>
                        </p:par>
                        <p:par>
                          <p:cTn id="26" fill="hold">
                            <p:stCondLst>
                              <p:cond delay="500"/>
                            </p:stCondLst>
                            <p:childTnLst>
                              <p:par>
                                <p:cTn id="27" presetID="22" presetClass="entr" presetSubtype="1"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up)">
                                      <p:cBhvr>
                                        <p:cTn id="2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5472608"/>
          </a:xfrm>
        </p:spPr>
        <p:style>
          <a:lnRef idx="0">
            <a:schemeClr val="accent4"/>
          </a:lnRef>
          <a:fillRef idx="3">
            <a:schemeClr val="accent4"/>
          </a:fillRef>
          <a:effectRef idx="3">
            <a:schemeClr val="accent4"/>
          </a:effectRef>
          <a:fontRef idx="minor">
            <a:schemeClr val="lt1"/>
          </a:fontRef>
        </p:style>
        <p:txBody>
          <a:bodyPr>
            <a:normAutofit/>
          </a:bodyPr>
          <a:lstStyle/>
          <a:p>
            <a:r>
              <a:rPr lang="en-GB" sz="7200" dirty="0"/>
              <a:t>Beer’s Model</a:t>
            </a:r>
          </a:p>
        </p:txBody>
      </p:sp>
    </p:spTree>
    <p:extLst>
      <p:ext uri="{BB962C8B-B14F-4D97-AF65-F5344CB8AC3E}">
        <p14:creationId xmlns:p14="http://schemas.microsoft.com/office/powerpoint/2010/main" val="1669372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Beer’s Silent Barriers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Michael Beer a Professor of Business Administration at the Harvard Business School, has identified 6 Barriers to Becoming a High-performance Company .</a:t>
            </a:r>
          </a:p>
          <a:p>
            <a:pPr marL="0" indent="0">
              <a:buNone/>
            </a:pPr>
            <a:r>
              <a:rPr lang="en-GB" dirty="0"/>
              <a:t>"These silent killers are always lurking unseen but when there is a change in strategy, that is when they come to the fore -- forcing companies to overcome them if they are to boost performance.“</a:t>
            </a:r>
          </a:p>
          <a:p>
            <a:pPr marL="0" indent="0" algn="r">
              <a:buNone/>
            </a:pPr>
            <a:r>
              <a:rPr lang="en-GB" sz="1500" dirty="0"/>
              <a:t>(Beer, M., 2009)</a:t>
            </a:r>
          </a:p>
        </p:txBody>
      </p:sp>
      <p:sp>
        <p:nvSpPr>
          <p:cNvPr id="4" name="Action Button: Movie 3">
            <a:hlinkClick r:id="rId3" highlightClick="1"/>
          </p:cNvPr>
          <p:cNvSpPr/>
          <p:nvPr/>
        </p:nvSpPr>
        <p:spPr>
          <a:xfrm>
            <a:off x="4139952" y="4977173"/>
            <a:ext cx="1296144" cy="1080120"/>
          </a:xfrm>
          <a:prstGeom prst="actionButtonMovie">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293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ix Silent Barriers to Perform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502786"/>
            <a:ext cx="7200800" cy="420796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457200" y="274638"/>
            <a:ext cx="8229600" cy="1143000"/>
          </a:xfrm>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Beer’s Silent Barriers</a:t>
            </a:r>
          </a:p>
        </p:txBody>
      </p:sp>
    </p:spTree>
    <p:extLst>
      <p:ext uri="{BB962C8B-B14F-4D97-AF65-F5344CB8AC3E}">
        <p14:creationId xmlns:p14="http://schemas.microsoft.com/office/powerpoint/2010/main" val="172631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to overcome the barriers?</a:t>
            </a:r>
          </a:p>
        </p:txBody>
      </p:sp>
      <p:pic>
        <p:nvPicPr>
          <p:cNvPr id="2050" name="Picture 2" descr="The requirements for high-performance tea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2204864"/>
            <a:ext cx="6840760" cy="33303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39552" y="1681644"/>
            <a:ext cx="5904656" cy="523220"/>
          </a:xfrm>
          <a:prstGeom prst="rect">
            <a:avLst/>
          </a:prstGeom>
          <a:noFill/>
        </p:spPr>
        <p:txBody>
          <a:bodyPr wrap="square" rtlCol="0">
            <a:spAutoFit/>
          </a:bodyPr>
          <a:lstStyle/>
          <a:p>
            <a:r>
              <a:rPr lang="en-GB" sz="2800" dirty="0"/>
              <a:t>Professor Beer suggest the following;</a:t>
            </a:r>
          </a:p>
        </p:txBody>
      </p:sp>
    </p:spTree>
    <p:extLst>
      <p:ext uri="{BB962C8B-B14F-4D97-AF65-F5344CB8AC3E}">
        <p14:creationId xmlns:p14="http://schemas.microsoft.com/office/powerpoint/2010/main" val="409749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left)">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a:xfrm>
            <a:off x="251520" y="1268760"/>
            <a:ext cx="8712968" cy="4248473"/>
          </a:xfrm>
        </p:spPr>
        <p:style>
          <a:lnRef idx="0">
            <a:schemeClr val="accent4"/>
          </a:lnRef>
          <a:fillRef idx="3">
            <a:schemeClr val="accent4"/>
          </a:fillRef>
          <a:effectRef idx="3">
            <a:schemeClr val="accent4"/>
          </a:effectRef>
          <a:fontRef idx="minor">
            <a:schemeClr val="lt1"/>
          </a:fontRef>
        </p:style>
        <p:txBody>
          <a:bodyPr/>
          <a:lstStyle/>
          <a:p>
            <a:pPr marL="0" indent="0">
              <a:buNone/>
            </a:pPr>
            <a:endParaRPr lang="en-GB" dirty="0"/>
          </a:p>
          <a:p>
            <a:pPr marL="357188" indent="0">
              <a:buNone/>
            </a:pPr>
            <a:r>
              <a:rPr lang="en-GB" dirty="0"/>
              <a:t>Read the case study on SEIMENS and see if you can identify the “silent barriers” based on the given information.</a:t>
            </a:r>
          </a:p>
          <a:p>
            <a:pPr marL="357188" indent="0">
              <a:buNone/>
            </a:pPr>
            <a:endParaRPr lang="en-GB" dirty="0"/>
          </a:p>
          <a:p>
            <a:pPr marL="357188" indent="0">
              <a:buNone/>
            </a:pPr>
            <a:r>
              <a:rPr lang="en-GB" dirty="0"/>
              <a:t>Present your points to the class</a:t>
            </a:r>
          </a:p>
        </p:txBody>
      </p:sp>
    </p:spTree>
    <p:extLst>
      <p:ext uri="{BB962C8B-B14F-4D97-AF65-F5344CB8AC3E}">
        <p14:creationId xmlns:p14="http://schemas.microsoft.com/office/powerpoint/2010/main" val="1273076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5242594"/>
          </a:xfrm>
        </p:spPr>
        <p:style>
          <a:lnRef idx="0">
            <a:schemeClr val="accent5"/>
          </a:lnRef>
          <a:fillRef idx="3">
            <a:schemeClr val="accent5"/>
          </a:fillRef>
          <a:effectRef idx="3">
            <a:schemeClr val="accent5"/>
          </a:effectRef>
          <a:fontRef idx="minor">
            <a:schemeClr val="lt1"/>
          </a:fontRef>
        </p:style>
        <p:txBody>
          <a:bodyPr>
            <a:normAutofit/>
          </a:bodyPr>
          <a:lstStyle/>
          <a:p>
            <a:r>
              <a:rPr lang="en-GB" sz="8000" dirty="0"/>
              <a:t>Organisational health index (OHI)</a:t>
            </a:r>
          </a:p>
        </p:txBody>
      </p:sp>
    </p:spTree>
    <p:extLst>
      <p:ext uri="{BB962C8B-B14F-4D97-AF65-F5344CB8AC3E}">
        <p14:creationId xmlns:p14="http://schemas.microsoft.com/office/powerpoint/2010/main" val="605313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OHI?</a:t>
            </a:r>
          </a:p>
        </p:txBody>
      </p:sp>
      <p:sp>
        <p:nvSpPr>
          <p:cNvPr id="3" name="Content Placeholder 2"/>
          <p:cNvSpPr>
            <a:spLocks noGrp="1"/>
          </p:cNvSpPr>
          <p:nvPr>
            <p:ph idx="1"/>
          </p:nvPr>
        </p:nvSpPr>
        <p:spPr/>
        <p:txBody>
          <a:bodyPr/>
          <a:lstStyle/>
          <a:p>
            <a:pPr marL="0" indent="0">
              <a:buNone/>
            </a:pPr>
            <a:r>
              <a:rPr lang="en-GB" dirty="0"/>
              <a:t>The Organizational Health Index measures and tracks the organizational elements that drive performance. </a:t>
            </a:r>
          </a:p>
          <a:p>
            <a:pPr marL="0" indent="0">
              <a:buNone/>
            </a:pPr>
            <a:r>
              <a:rPr lang="en-GB" dirty="0"/>
              <a:t>It provides a simple but powerful road map for leaders and managers to improve organizational health.</a:t>
            </a:r>
          </a:p>
          <a:p>
            <a:pPr marL="0" indent="0">
              <a:buNone/>
            </a:pPr>
            <a:r>
              <a:rPr lang="en-GB" dirty="0" err="1"/>
              <a:t>Eg</a:t>
            </a:r>
            <a:r>
              <a:rPr lang="en-GB" dirty="0"/>
              <a:t>: McKinsey’s OHI</a:t>
            </a:r>
          </a:p>
        </p:txBody>
      </p:sp>
    </p:spTree>
    <p:extLst>
      <p:ext uri="{BB962C8B-B14F-4D97-AF65-F5344CB8AC3E}">
        <p14:creationId xmlns:p14="http://schemas.microsoft.com/office/powerpoint/2010/main" val="401239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McKinsey’s Organisational Health index</a:t>
            </a:r>
          </a:p>
        </p:txBody>
      </p:sp>
      <p:sp>
        <p:nvSpPr>
          <p:cNvPr id="3" name="Content Placeholder 2"/>
          <p:cNvSpPr>
            <a:spLocks noGrp="1"/>
          </p:cNvSpPr>
          <p:nvPr>
            <p:ph idx="1"/>
          </p:nvPr>
        </p:nvSpPr>
        <p:spPr/>
        <p:txBody>
          <a:bodyPr/>
          <a:lstStyle/>
          <a:p>
            <a:pPr marL="0" indent="0">
              <a:buNone/>
            </a:pPr>
            <a:r>
              <a:rPr lang="en-GB" dirty="0"/>
              <a:t>“An organization’s health—its ability to align around and achieve strategic goals—is critical for long-term performance. </a:t>
            </a:r>
          </a:p>
          <a:p>
            <a:pPr marL="0" indent="0">
              <a:buNone/>
            </a:pPr>
            <a:r>
              <a:rPr lang="en-GB" dirty="0"/>
              <a:t>However, many leaders overlook organizational health because they lack a clear way to measure and improve it”.</a:t>
            </a:r>
          </a:p>
          <a:p>
            <a:pPr marL="0" indent="0" algn="r">
              <a:buNone/>
            </a:pPr>
            <a:r>
              <a:rPr lang="en-GB" sz="1800" dirty="0"/>
              <a:t>McKinsey and Company, 2019</a:t>
            </a:r>
          </a:p>
        </p:txBody>
      </p:sp>
    </p:spTree>
    <p:extLst>
      <p:ext uri="{BB962C8B-B14F-4D97-AF65-F5344CB8AC3E}">
        <p14:creationId xmlns:p14="http://schemas.microsoft.com/office/powerpoint/2010/main" val="311142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5768"/>
            <a:ext cx="9144000" cy="5727488"/>
          </a:xfrm>
          <a:prstGeom prst="rect">
            <a:avLst/>
          </a:prstGeom>
        </p:spPr>
      </p:pic>
    </p:spTree>
    <p:extLst>
      <p:ext uri="{BB962C8B-B14F-4D97-AF65-F5344CB8AC3E}">
        <p14:creationId xmlns:p14="http://schemas.microsoft.com/office/powerpoint/2010/main" val="355757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p:cNvSpPr>
            <a:spLocks noGrp="1"/>
          </p:cNvSpPr>
          <p:nvPr>
            <p:ph idx="1"/>
          </p:nvPr>
        </p:nvSpPr>
        <p:spPr>
          <a:xfrm>
            <a:off x="251520" y="1268760"/>
            <a:ext cx="8712968" cy="4248473"/>
          </a:xfrm>
        </p:spPr>
        <p:style>
          <a:lnRef idx="0">
            <a:schemeClr val="accent5"/>
          </a:lnRef>
          <a:fillRef idx="3">
            <a:schemeClr val="accent5"/>
          </a:fillRef>
          <a:effectRef idx="3">
            <a:schemeClr val="accent5"/>
          </a:effectRef>
          <a:fontRef idx="minor">
            <a:schemeClr val="lt1"/>
          </a:fontRef>
        </p:style>
        <p:txBody>
          <a:bodyPr/>
          <a:lstStyle/>
          <a:p>
            <a:pPr marL="0" indent="0">
              <a:buNone/>
            </a:pPr>
            <a:endParaRPr lang="en-GB" dirty="0"/>
          </a:p>
          <a:p>
            <a:pPr marL="357188" indent="0">
              <a:buNone/>
            </a:pPr>
            <a:r>
              <a:rPr lang="en-GB" dirty="0"/>
              <a:t>Conduct an organisational health check using the questionnaire available on Moodle.</a:t>
            </a:r>
          </a:p>
          <a:p>
            <a:pPr marL="357188" indent="0">
              <a:buNone/>
            </a:pPr>
            <a:r>
              <a:rPr lang="en-GB" dirty="0">
                <a:solidFill>
                  <a:schemeClr val="tx1"/>
                </a:solidFill>
              </a:rPr>
              <a:t>(You may use the organisation that you are working / have worked before / the University)</a:t>
            </a:r>
          </a:p>
          <a:p>
            <a:pPr marL="357188" indent="0">
              <a:buNone/>
            </a:pPr>
            <a:endParaRPr lang="en-GB" dirty="0"/>
          </a:p>
          <a:p>
            <a:pPr marL="357188" indent="0">
              <a:buNone/>
            </a:pPr>
            <a:r>
              <a:rPr lang="en-GB" dirty="0"/>
              <a:t>Present your points to the class</a:t>
            </a:r>
          </a:p>
        </p:txBody>
      </p:sp>
    </p:spTree>
    <p:extLst>
      <p:ext uri="{BB962C8B-B14F-4D97-AF65-F5344CB8AC3E}">
        <p14:creationId xmlns:p14="http://schemas.microsoft.com/office/powerpoint/2010/main" val="4114478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5472608"/>
          </a:xfrm>
        </p:spPr>
        <p:style>
          <a:lnRef idx="0">
            <a:schemeClr val="dk1"/>
          </a:lnRef>
          <a:fillRef idx="3">
            <a:schemeClr val="dk1"/>
          </a:fillRef>
          <a:effectRef idx="3">
            <a:schemeClr val="dk1"/>
          </a:effectRef>
          <a:fontRef idx="minor">
            <a:schemeClr val="lt1"/>
          </a:fontRef>
        </p:style>
        <p:txBody>
          <a:bodyPr>
            <a:normAutofit/>
          </a:bodyPr>
          <a:lstStyle/>
          <a:p>
            <a:r>
              <a:rPr lang="en-GB" sz="8000" dirty="0" err="1"/>
              <a:t>Hennan</a:t>
            </a:r>
            <a:r>
              <a:rPr lang="en-GB" sz="8000" dirty="0"/>
              <a:t> and Freeman’s Theory</a:t>
            </a:r>
          </a:p>
        </p:txBody>
      </p:sp>
    </p:spTree>
    <p:extLst>
      <p:ext uri="{BB962C8B-B14F-4D97-AF65-F5344CB8AC3E}">
        <p14:creationId xmlns:p14="http://schemas.microsoft.com/office/powerpoint/2010/main" val="1104805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Hannan</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&amp; Freeman</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Organizational researchers Michael T. </a:t>
            </a:r>
            <a:r>
              <a:rPr lang="en-GB" dirty="0" err="1"/>
              <a:t>Hannan</a:t>
            </a:r>
            <a:r>
              <a:rPr lang="en-GB" dirty="0"/>
              <a:t> and John Freeman used the concept of </a:t>
            </a:r>
            <a:r>
              <a:rPr lang="en-GB" b="1" dirty="0"/>
              <a:t>organizational ecology</a:t>
            </a:r>
            <a:r>
              <a:rPr lang="en-GB" dirty="0"/>
              <a:t> to argue that organizational effectiveness depends on the environment in which the organization operates. </a:t>
            </a:r>
          </a:p>
          <a:p>
            <a:pPr marL="0" indent="0">
              <a:buNone/>
            </a:pPr>
            <a:r>
              <a:rPr lang="en-GB" dirty="0"/>
              <a:t>An organization that delivers adequate performance in a challenging environment may be more effective than an organization that performs well without encountering problems.</a:t>
            </a:r>
          </a:p>
        </p:txBody>
      </p:sp>
    </p:spTree>
    <p:extLst>
      <p:ext uri="{BB962C8B-B14F-4D97-AF65-F5344CB8AC3E}">
        <p14:creationId xmlns:p14="http://schemas.microsoft.com/office/powerpoint/2010/main" val="386558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err="1">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Hannan</a:t>
            </a:r>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&amp; Freeman</a:t>
            </a:r>
          </a:p>
        </p:txBody>
      </p:sp>
      <p:graphicFrame>
        <p:nvGraphicFramePr>
          <p:cNvPr id="4" name="Diagram 3"/>
          <p:cNvGraphicFramePr/>
          <p:nvPr>
            <p:extLst>
              <p:ext uri="{D42A27DB-BD31-4B8C-83A1-F6EECF244321}">
                <p14:modId xmlns:p14="http://schemas.microsoft.com/office/powerpoint/2010/main" val="2942118849"/>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7083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97FC530-13E5-46BD-97B5-EF92A905BE85}"/>
                                            </p:graphicEl>
                                          </p:spTgt>
                                        </p:tgtEl>
                                        <p:attrNameLst>
                                          <p:attrName>style.visibility</p:attrName>
                                        </p:attrNameLst>
                                      </p:cBhvr>
                                      <p:to>
                                        <p:strVal val="visible"/>
                                      </p:to>
                                    </p:set>
                                    <p:animEffect transition="in" filter="fade">
                                      <p:cBhvr>
                                        <p:cTn id="7" dur="500"/>
                                        <p:tgtEl>
                                          <p:spTgt spid="4">
                                            <p:graphicEl>
                                              <a:dgm id="{297FC530-13E5-46BD-97B5-EF92A905BE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1C2CDEF-33D6-4B5F-9538-07C179280F97}"/>
                                            </p:graphicEl>
                                          </p:spTgt>
                                        </p:tgtEl>
                                        <p:attrNameLst>
                                          <p:attrName>style.visibility</p:attrName>
                                        </p:attrNameLst>
                                      </p:cBhvr>
                                      <p:to>
                                        <p:strVal val="visible"/>
                                      </p:to>
                                    </p:set>
                                    <p:animEffect transition="in" filter="fade">
                                      <p:cBhvr>
                                        <p:cTn id="12" dur="500"/>
                                        <p:tgtEl>
                                          <p:spTgt spid="4">
                                            <p:graphicEl>
                                              <a:dgm id="{F1C2CDEF-33D6-4B5F-9538-07C179280F9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198EC00-5084-405A-85BA-025024FA1C92}"/>
                                            </p:graphicEl>
                                          </p:spTgt>
                                        </p:tgtEl>
                                        <p:attrNameLst>
                                          <p:attrName>style.visibility</p:attrName>
                                        </p:attrNameLst>
                                      </p:cBhvr>
                                      <p:to>
                                        <p:strVal val="visible"/>
                                      </p:to>
                                    </p:set>
                                    <p:animEffect transition="in" filter="fade">
                                      <p:cBhvr>
                                        <p:cTn id="15" dur="500"/>
                                        <p:tgtEl>
                                          <p:spTgt spid="4">
                                            <p:graphicEl>
                                              <a:dgm id="{9198EC00-5084-405A-85BA-025024FA1C9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0C35A48-8D80-49B3-B217-979DA61881B0}"/>
                                            </p:graphicEl>
                                          </p:spTgt>
                                        </p:tgtEl>
                                        <p:attrNameLst>
                                          <p:attrName>style.visibility</p:attrName>
                                        </p:attrNameLst>
                                      </p:cBhvr>
                                      <p:to>
                                        <p:strVal val="visible"/>
                                      </p:to>
                                    </p:set>
                                    <p:animEffect transition="in" filter="fade">
                                      <p:cBhvr>
                                        <p:cTn id="20" dur="500"/>
                                        <p:tgtEl>
                                          <p:spTgt spid="4">
                                            <p:graphicEl>
                                              <a:dgm id="{20C35A48-8D80-49B3-B217-979DA61881B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34C32AF-5AC9-4CBF-8B99-899E75ED01B5}"/>
                                            </p:graphicEl>
                                          </p:spTgt>
                                        </p:tgtEl>
                                        <p:attrNameLst>
                                          <p:attrName>style.visibility</p:attrName>
                                        </p:attrNameLst>
                                      </p:cBhvr>
                                      <p:to>
                                        <p:strVal val="visible"/>
                                      </p:to>
                                    </p:set>
                                    <p:animEffect transition="in" filter="fade">
                                      <p:cBhvr>
                                        <p:cTn id="23" dur="500"/>
                                        <p:tgtEl>
                                          <p:spTgt spid="4">
                                            <p:graphicEl>
                                              <a:dgm id="{034C32AF-5AC9-4CBF-8B99-899E75ED01B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7244103-3C30-4AE1-95E0-136A3A099DAC}"/>
                                            </p:graphicEl>
                                          </p:spTgt>
                                        </p:tgtEl>
                                        <p:attrNameLst>
                                          <p:attrName>style.visibility</p:attrName>
                                        </p:attrNameLst>
                                      </p:cBhvr>
                                      <p:to>
                                        <p:strVal val="visible"/>
                                      </p:to>
                                    </p:set>
                                    <p:animEffect transition="in" filter="fade">
                                      <p:cBhvr>
                                        <p:cTn id="28" dur="500"/>
                                        <p:tgtEl>
                                          <p:spTgt spid="4">
                                            <p:graphicEl>
                                              <a:dgm id="{27244103-3C30-4AE1-95E0-136A3A099DA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37CCFB23-B66B-40DF-8D26-488E550637D0}"/>
                                            </p:graphicEl>
                                          </p:spTgt>
                                        </p:tgtEl>
                                        <p:attrNameLst>
                                          <p:attrName>style.visibility</p:attrName>
                                        </p:attrNameLst>
                                      </p:cBhvr>
                                      <p:to>
                                        <p:strVal val="visible"/>
                                      </p:to>
                                    </p:set>
                                    <p:animEffect transition="in" filter="fade">
                                      <p:cBhvr>
                                        <p:cTn id="31" dur="500"/>
                                        <p:tgtEl>
                                          <p:spTgt spid="4">
                                            <p:graphicEl>
                                              <a:dgm id="{37CCFB23-B66B-40DF-8D26-488E550637D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7B615647-89F1-4831-B979-A19C768060BE}"/>
                                            </p:graphicEl>
                                          </p:spTgt>
                                        </p:tgtEl>
                                        <p:attrNameLst>
                                          <p:attrName>style.visibility</p:attrName>
                                        </p:attrNameLst>
                                      </p:cBhvr>
                                      <p:to>
                                        <p:strVal val="visible"/>
                                      </p:to>
                                    </p:set>
                                    <p:animEffect transition="in" filter="fade">
                                      <p:cBhvr>
                                        <p:cTn id="36" dur="500"/>
                                        <p:tgtEl>
                                          <p:spTgt spid="4">
                                            <p:graphicEl>
                                              <a:dgm id="{7B615647-89F1-4831-B979-A19C768060B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D885E83B-0C0D-44E7-8223-6E1F6D63FF61}"/>
                                            </p:graphicEl>
                                          </p:spTgt>
                                        </p:tgtEl>
                                        <p:attrNameLst>
                                          <p:attrName>style.visibility</p:attrName>
                                        </p:attrNameLst>
                                      </p:cBhvr>
                                      <p:to>
                                        <p:strVal val="visible"/>
                                      </p:to>
                                    </p:set>
                                    <p:animEffect transition="in" filter="fade">
                                      <p:cBhvr>
                                        <p:cTn id="39" dur="500"/>
                                        <p:tgtEl>
                                          <p:spTgt spid="4">
                                            <p:graphicEl>
                                              <a:dgm id="{D885E83B-0C0D-44E7-8223-6E1F6D63FF6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1.Constraints</a:t>
            </a:r>
          </a:p>
        </p:txBody>
      </p:sp>
      <p:sp>
        <p:nvSpPr>
          <p:cNvPr id="3" name="Content Placeholder 2"/>
          <p:cNvSpPr>
            <a:spLocks noGrp="1"/>
          </p:cNvSpPr>
          <p:nvPr>
            <p:ph idx="1"/>
          </p:nvPr>
        </p:nvSpPr>
        <p:spPr/>
        <p:txBody>
          <a:bodyPr>
            <a:normAutofit fontScale="77500" lnSpcReduction="20000"/>
          </a:bodyPr>
          <a:lstStyle/>
          <a:p>
            <a:r>
              <a:rPr lang="en-GB" dirty="0"/>
              <a:t>Your company faces constraints from internal and external factors. You may not have the money for optimal solutions or the people or raw materials you need, Your physical plant and equipment may be inadequate or you may face competition or regulatory action. </a:t>
            </a:r>
          </a:p>
          <a:p>
            <a:r>
              <a:rPr lang="en-GB" dirty="0" err="1"/>
              <a:t>Hannan</a:t>
            </a:r>
            <a:r>
              <a:rPr lang="en-GB" dirty="0"/>
              <a:t> and Freeman call such constraints one aspect of the environment, or ecology, in which your company operates. </a:t>
            </a:r>
          </a:p>
          <a:p>
            <a:r>
              <a:rPr lang="en-GB" dirty="0"/>
              <a:t>The most effective organizations deliver the required performance, despite such constraints on their freedom to act in the most efficient manner possible.</a:t>
            </a:r>
          </a:p>
        </p:txBody>
      </p:sp>
    </p:spTree>
    <p:extLst>
      <p:ext uri="{BB962C8B-B14F-4D97-AF65-F5344CB8AC3E}">
        <p14:creationId xmlns:p14="http://schemas.microsoft.com/office/powerpoint/2010/main" val="192958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2.Adaptation</a:t>
            </a:r>
          </a:p>
        </p:txBody>
      </p:sp>
      <p:sp>
        <p:nvSpPr>
          <p:cNvPr id="3" name="Content Placeholder 2"/>
          <p:cNvSpPr>
            <a:spLocks noGrp="1"/>
          </p:cNvSpPr>
          <p:nvPr>
            <p:ph idx="1"/>
          </p:nvPr>
        </p:nvSpPr>
        <p:spPr/>
        <p:txBody>
          <a:bodyPr>
            <a:normAutofit fontScale="77500" lnSpcReduction="20000"/>
          </a:bodyPr>
          <a:lstStyle/>
          <a:p>
            <a:r>
              <a:rPr lang="en-GB" dirty="0"/>
              <a:t>According to </a:t>
            </a:r>
            <a:r>
              <a:rPr lang="en-GB" dirty="0" err="1"/>
              <a:t>Hannan</a:t>
            </a:r>
            <a:r>
              <a:rPr lang="en-GB" dirty="0"/>
              <a:t> and Freeman, one of the ways effective organizations deal with constraints that prevent them from reaching their goals is to adapt to their ecology. </a:t>
            </a:r>
          </a:p>
          <a:p>
            <a:r>
              <a:rPr lang="en-GB" dirty="0"/>
              <a:t>If you don't have the money for the best and most efficient solution, you find a less expensive way to achieve the results you need. </a:t>
            </a:r>
          </a:p>
          <a:p>
            <a:r>
              <a:rPr lang="en-GB" dirty="0"/>
              <a:t>If you don't have the people with the expertise you need, you can train the people you have to carry out the necessary work. Effective organizations find ways to perform adequately by adapting to their environment and using the resources they have.</a:t>
            </a:r>
          </a:p>
        </p:txBody>
      </p:sp>
    </p:spTree>
    <p:extLst>
      <p:ext uri="{BB962C8B-B14F-4D97-AF65-F5344CB8AC3E}">
        <p14:creationId xmlns:p14="http://schemas.microsoft.com/office/powerpoint/2010/main" val="3139666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3.Inertia</a:t>
            </a:r>
          </a:p>
        </p:txBody>
      </p:sp>
      <p:sp>
        <p:nvSpPr>
          <p:cNvPr id="3" name="Content Placeholder 2"/>
          <p:cNvSpPr>
            <a:spLocks noGrp="1"/>
          </p:cNvSpPr>
          <p:nvPr>
            <p:ph idx="1"/>
          </p:nvPr>
        </p:nvSpPr>
        <p:spPr/>
        <p:txBody>
          <a:bodyPr>
            <a:normAutofit fontScale="77500" lnSpcReduction="20000"/>
          </a:bodyPr>
          <a:lstStyle/>
          <a:p>
            <a:r>
              <a:rPr lang="en-GB" dirty="0" err="1"/>
              <a:t>Hannan</a:t>
            </a:r>
            <a:r>
              <a:rPr lang="en-GB" dirty="0"/>
              <a:t> and Freeman identify "organizational inertia" as the obstacle preventing organizations from adapting.</a:t>
            </a:r>
          </a:p>
          <a:p>
            <a:r>
              <a:rPr lang="en-GB" dirty="0"/>
              <a:t> Such inertia can consist of physical plant that is hard to change, employees who are specialized in a particular field, the lack of knowledge or capability at the management level and the history of the company that resulted in a particular culture and attitude. </a:t>
            </a:r>
          </a:p>
          <a:p>
            <a:r>
              <a:rPr lang="en-GB" dirty="0"/>
              <a:t>To operate with high effectiveness, you have to recognize these limitations and consciously work to minimize their effect. Such a strategy leaves your company free to adapt to changing conditions and performance challenges.</a:t>
            </a:r>
          </a:p>
        </p:txBody>
      </p:sp>
    </p:spTree>
    <p:extLst>
      <p:ext uri="{BB962C8B-B14F-4D97-AF65-F5344CB8AC3E}">
        <p14:creationId xmlns:p14="http://schemas.microsoft.com/office/powerpoint/2010/main" val="15897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4.Selection</a:t>
            </a:r>
          </a:p>
        </p:txBody>
      </p:sp>
      <p:sp>
        <p:nvSpPr>
          <p:cNvPr id="3" name="Content Placeholder 2"/>
          <p:cNvSpPr>
            <a:spLocks noGrp="1"/>
          </p:cNvSpPr>
          <p:nvPr>
            <p:ph idx="1"/>
          </p:nvPr>
        </p:nvSpPr>
        <p:spPr/>
        <p:txBody>
          <a:bodyPr>
            <a:normAutofit fontScale="85000" lnSpcReduction="20000"/>
          </a:bodyPr>
          <a:lstStyle/>
          <a:p>
            <a:r>
              <a:rPr lang="en-GB" dirty="0"/>
              <a:t>According to the ecology concept, the most effective organizations are those that can adapt to constraints by performing well under challenging conditions. </a:t>
            </a:r>
          </a:p>
          <a:p>
            <a:r>
              <a:rPr lang="en-GB" dirty="0"/>
              <a:t>Because all organizations eventually experience challenges, those that can successfully adapt are the ones that survive. </a:t>
            </a:r>
          </a:p>
          <a:p>
            <a:r>
              <a:rPr lang="en-GB" dirty="0"/>
              <a:t>To ensure that your company survives this process of selection, you have to promote organizational characteristics that leave your company free to adapt to changes and difficult conditions.</a:t>
            </a:r>
          </a:p>
        </p:txBody>
      </p:sp>
    </p:spTree>
    <p:extLst>
      <p:ext uri="{BB962C8B-B14F-4D97-AF65-F5344CB8AC3E}">
        <p14:creationId xmlns:p14="http://schemas.microsoft.com/office/powerpoint/2010/main" val="102744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 the tools that can be used to identify the factors that affect the performance of an organisation?</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worksho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736"/>
            <a:ext cx="9143999" cy="572677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457200" y="1556792"/>
            <a:ext cx="8229600" cy="3917032"/>
          </a:xfrm>
        </p:spPr>
        <p:txBody>
          <a:bodyPr>
            <a:normAutofit/>
          </a:bodyPr>
          <a:lstStyle/>
          <a:p>
            <a:pPr marL="0" indent="0" algn="ctr">
              <a:buNone/>
            </a:pPr>
            <a:endParaRPr lang="en-GB" sz="4000" dirty="0"/>
          </a:p>
          <a:p>
            <a:pPr marL="0" indent="0" algn="ctr">
              <a:buNone/>
            </a:pPr>
            <a:r>
              <a:rPr lang="en-GB" sz="4000" b="1" dirty="0"/>
              <a:t>Workshop</a:t>
            </a:r>
            <a:endParaRPr lang="en-GB" sz="4800" b="1" dirty="0">
              <a:solidFill>
                <a:srgbClr val="00B050"/>
              </a:solidFill>
            </a:endParaRPr>
          </a:p>
        </p:txBody>
      </p:sp>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e2529e2e-246e-4beb-bcc0-0746cc8768ab"/>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43935</TotalTime>
  <Words>816</Words>
  <Application>Microsoft Office PowerPoint</Application>
  <PresentationFormat>On-screen Show (4:3)</PresentationFormat>
  <Paragraphs>73</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Rockwell Condensed</vt:lpstr>
      <vt:lpstr>20140311PresentationUWTSDTemplate</vt:lpstr>
      <vt:lpstr>BA in Leadership and Management Skills for the Workplace Workplace culture and its impact on organisational efficiency (BMSW 5105) Barriers to the effective functioning of an organisation</vt:lpstr>
      <vt:lpstr>Previously…..</vt:lpstr>
      <vt:lpstr>In this session…..</vt:lpstr>
      <vt:lpstr>Theories related to organisational performance</vt:lpstr>
      <vt:lpstr>Beer’s Model</vt:lpstr>
      <vt:lpstr>Beer’s Silent Barriers</vt:lpstr>
      <vt:lpstr>Beer’s Silent Barriers</vt:lpstr>
      <vt:lpstr>How to overcome the barriers?</vt:lpstr>
      <vt:lpstr>Activity</vt:lpstr>
      <vt:lpstr>Organisational health index (OHI)</vt:lpstr>
      <vt:lpstr>What is OHI?</vt:lpstr>
      <vt:lpstr>McKinsey’s Organisational Health index</vt:lpstr>
      <vt:lpstr>PowerPoint Presentation</vt:lpstr>
      <vt:lpstr>Activity</vt:lpstr>
      <vt:lpstr>Hennan and Freeman’s Theory</vt:lpstr>
      <vt:lpstr>Hannan &amp; Freeman</vt:lpstr>
      <vt:lpstr>Hannan &amp; Freeman</vt:lpstr>
      <vt:lpstr>1.Constraints</vt:lpstr>
      <vt:lpstr>2.Adaptation</vt:lpstr>
      <vt:lpstr>3.Inertia</vt:lpstr>
      <vt:lpstr>4.Selection</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Olubukola Adegbite</cp:lastModifiedBy>
  <cp:revision>246</cp:revision>
  <dcterms:created xsi:type="dcterms:W3CDTF">2015-04-14T15:21:28Z</dcterms:created>
  <dcterms:modified xsi:type="dcterms:W3CDTF">2021-09-29T22:30:23Z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