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56" r:id="rId2"/>
    <p:sldId id="257" r:id="rId3"/>
    <p:sldId id="258" r:id="rId4"/>
    <p:sldId id="259" r:id="rId5"/>
    <p:sldId id="260" r:id="rId6"/>
    <p:sldId id="261" r:id="rId7"/>
    <p:sldId id="263" r:id="rId8"/>
    <p:sldId id="262" r:id="rId9"/>
    <p:sldId id="264" r:id="rId10"/>
    <p:sldId id="265" r:id="rId11"/>
    <p:sldId id="266" r:id="rId12"/>
    <p:sldId id="267" r:id="rId13"/>
    <p:sldId id="268" r:id="rId14"/>
    <p:sldId id="269" r:id="rId15"/>
    <p:sldId id="270" r:id="rId16"/>
    <p:sldId id="271"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68" d="100"/>
          <a:sy n="68" d="100"/>
        </p:scale>
        <p:origin x="-1428"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8845523-ECC7-4C7F-88EA-F7FF88DD7D87}" type="datetimeFigureOut">
              <a:rPr lang="en-US" smtClean="0"/>
              <a:pPr/>
              <a:t>2/25/2022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C0EC369-E526-46B3-BFE2-2C4F1476DCDD}"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The research proposal has been majorly involved in digital technologies and usage for UWTSD. In order to have methodological research development, digital skills can be helpful maintaining the process. Therefore, the proposal majorly involves the research study over the university's staff and students to incorporate the technology and the usage within the university. </a:t>
            </a:r>
            <a:endParaRPr lang="en-US" sz="1200" kern="120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CC0EC369-E526-46B3-BFE2-2C4F1476DCDD}" type="slidenum">
              <a:rPr lang="en-US" smtClean="0"/>
              <a:pPr/>
              <a:t>3</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smtClean="0">
                <a:solidFill>
                  <a:schemeClr val="tx1"/>
                </a:solidFill>
                <a:latin typeface="+mn-lt"/>
                <a:ea typeface="+mn-ea"/>
                <a:cs typeface="+mn-cs"/>
              </a:rPr>
              <a:t>The research questions are: </a:t>
            </a:r>
            <a:endParaRPr lang="en-US" sz="1200" kern="1200" dirty="0" smtClean="0">
              <a:solidFill>
                <a:schemeClr val="tx1"/>
              </a:solidFill>
              <a:latin typeface="+mn-lt"/>
              <a:ea typeface="+mn-ea"/>
              <a:cs typeface="+mn-cs"/>
            </a:endParaRPr>
          </a:p>
          <a:p>
            <a:pPr lvl="0"/>
            <a:r>
              <a:rPr lang="en-GB" sz="1200" u="none" strike="noStrike" kern="1200" dirty="0" smtClean="0">
                <a:solidFill>
                  <a:schemeClr val="tx1"/>
                </a:solidFill>
                <a:latin typeface="+mn-lt"/>
                <a:ea typeface="+mn-ea"/>
                <a:cs typeface="+mn-cs"/>
              </a:rPr>
              <a:t>What are the factors to enhance the incorporation of technology into the academic process?</a:t>
            </a:r>
            <a:endParaRPr lang="en-US" sz="1200" u="none" strike="noStrike" kern="1200" dirty="0" smtClean="0">
              <a:solidFill>
                <a:schemeClr val="tx1"/>
              </a:solidFill>
              <a:latin typeface="+mn-lt"/>
              <a:ea typeface="+mn-ea"/>
              <a:cs typeface="+mn-cs"/>
            </a:endParaRPr>
          </a:p>
          <a:p>
            <a:pPr lvl="0"/>
            <a:r>
              <a:rPr lang="en-GB" sz="1200" u="none" strike="noStrike" kern="1200" dirty="0" smtClean="0">
                <a:solidFill>
                  <a:schemeClr val="tx1"/>
                </a:solidFill>
                <a:latin typeface="+mn-lt"/>
                <a:ea typeface="+mn-ea"/>
                <a:cs typeface="+mn-cs"/>
              </a:rPr>
              <a:t>How can the incorporation be beneficial for the staff and students?</a:t>
            </a:r>
            <a:endParaRPr lang="en-US" sz="1200" u="none" strike="noStrike" kern="1200" dirty="0" smtClean="0">
              <a:solidFill>
                <a:schemeClr val="tx1"/>
              </a:solidFill>
              <a:latin typeface="+mn-lt"/>
              <a:ea typeface="+mn-ea"/>
              <a:cs typeface="+mn-cs"/>
            </a:endParaRPr>
          </a:p>
          <a:p>
            <a:pPr lvl="0"/>
            <a:r>
              <a:rPr lang="en-GB" sz="1200" u="none" strike="noStrike" kern="1200" dirty="0" smtClean="0">
                <a:solidFill>
                  <a:schemeClr val="tx1"/>
                </a:solidFill>
                <a:latin typeface="+mn-lt"/>
                <a:ea typeface="+mn-ea"/>
                <a:cs typeface="+mn-cs"/>
              </a:rPr>
              <a:t>What will be the barriers to staff and students to incorporate technology?</a:t>
            </a:r>
            <a:endParaRPr lang="en-US" sz="1200" u="none" strike="noStrike" kern="120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CC0EC369-E526-46B3-BFE2-2C4F1476DCDD}" type="slidenum">
              <a:rPr lang="en-US" smtClean="0"/>
              <a:pPr/>
              <a:t>4</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Learning the practical approaches involves a better subjective analysis with the approach towards the new involvement. As stated by Utecht and Keller (2019), there has been an involvement of the process of learning context and content towards the development. On the other hand, Corbett and </a:t>
            </a:r>
            <a:r>
              <a:rPr lang="en-GB" sz="1200" kern="1200" dirty="0" err="1" smtClean="0">
                <a:solidFill>
                  <a:schemeClr val="tx1"/>
                </a:solidFill>
                <a:latin typeface="+mn-lt"/>
                <a:ea typeface="+mn-ea"/>
                <a:cs typeface="+mn-cs"/>
              </a:rPr>
              <a:t>Spinello</a:t>
            </a:r>
            <a:r>
              <a:rPr lang="en-GB" sz="1200" kern="1200" dirty="0" smtClean="0">
                <a:solidFill>
                  <a:schemeClr val="tx1"/>
                </a:solidFill>
                <a:latin typeface="+mn-lt"/>
                <a:ea typeface="+mn-ea"/>
                <a:cs typeface="+mn-cs"/>
              </a:rPr>
              <a:t> (2020) have involved the qualitative processing approach to technological interventions. Therefore can be highly processed and developed with the </a:t>
            </a:r>
            <a:r>
              <a:rPr lang="en-GB" sz="1200" kern="1200" dirty="0" err="1" smtClean="0">
                <a:solidFill>
                  <a:schemeClr val="tx1"/>
                </a:solidFill>
                <a:latin typeface="+mn-lt"/>
                <a:ea typeface="+mn-ea"/>
                <a:cs typeface="+mn-cs"/>
              </a:rPr>
              <a:t>connectivism</a:t>
            </a:r>
            <a:r>
              <a:rPr lang="en-GB" sz="1200" kern="1200" dirty="0" smtClean="0">
                <a:solidFill>
                  <a:schemeClr val="tx1"/>
                </a:solidFill>
                <a:latin typeface="+mn-lt"/>
                <a:ea typeface="+mn-ea"/>
                <a:cs typeface="+mn-cs"/>
              </a:rPr>
              <a:t> learning theory approaches. Additional Al Maawali (2022) the technical implementation process can enhance the working and learning interest among the population of the academic members. Therefore, the technical implementations and the subjective knowledge along the process need a better archive growth among the process. </a:t>
            </a:r>
            <a:endParaRPr lang="en-US" sz="1200" kern="1200" dirty="0" smtClean="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CC0EC369-E526-46B3-BFE2-2C4F1476DCDD}" type="slidenum">
              <a:rPr lang="en-US" smtClean="0"/>
              <a:pPr/>
              <a:t>5</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The Blooms’ learning theory approach involves a better development and process towards the learning involvement. Yousef, Salah and Makram (2020) stated that there had been involved in creating and evaluating digital technologies and the academic process. The implementation process involves a better approach towards the development of different fields. On the contrary, Smith </a:t>
            </a:r>
            <a:r>
              <a:rPr lang="en-GB" sz="1200" i="1" kern="1200" dirty="0" smtClean="0">
                <a:solidFill>
                  <a:schemeClr val="tx1"/>
                </a:solidFill>
                <a:latin typeface="+mn-lt"/>
                <a:ea typeface="+mn-ea"/>
                <a:cs typeface="+mn-cs"/>
              </a:rPr>
              <a:t>et al. </a:t>
            </a:r>
            <a:r>
              <a:rPr lang="en-GB" sz="1200" kern="1200" dirty="0" smtClean="0">
                <a:solidFill>
                  <a:schemeClr val="tx1"/>
                </a:solidFill>
                <a:latin typeface="+mn-lt"/>
                <a:ea typeface="+mn-ea"/>
                <a:cs typeface="+mn-cs"/>
              </a:rPr>
              <a:t>(2021) has also been developed as a concept of differentiation with learning technologies. Therefore, the contribution of the learning objectives is to be involved within the academic members as per the choices. </a:t>
            </a:r>
            <a:endParaRPr lang="en-US" sz="1200" kern="1200" dirty="0" smtClean="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As suggested by </a:t>
            </a:r>
            <a:r>
              <a:rPr lang="en-GB" sz="1200" kern="1200" dirty="0" err="1" smtClean="0">
                <a:solidFill>
                  <a:schemeClr val="tx1"/>
                </a:solidFill>
                <a:latin typeface="+mn-lt"/>
                <a:ea typeface="+mn-ea"/>
                <a:cs typeface="+mn-cs"/>
              </a:rPr>
              <a:t>Troussas</a:t>
            </a:r>
            <a:r>
              <a:rPr lang="en-GB" sz="1200" kern="1200" dirty="0" smtClean="0">
                <a:solidFill>
                  <a:schemeClr val="tx1"/>
                </a:solidFill>
                <a:latin typeface="+mn-lt"/>
                <a:ea typeface="+mn-ea"/>
                <a:cs typeface="+mn-cs"/>
              </a:rPr>
              <a:t>, </a:t>
            </a:r>
            <a:r>
              <a:rPr lang="en-GB" sz="1200" kern="1200" dirty="0" err="1" smtClean="0">
                <a:solidFill>
                  <a:schemeClr val="tx1"/>
                </a:solidFill>
                <a:latin typeface="+mn-lt"/>
                <a:ea typeface="+mn-ea"/>
                <a:cs typeface="+mn-cs"/>
              </a:rPr>
              <a:t>Krouska</a:t>
            </a:r>
            <a:r>
              <a:rPr lang="en-GB" sz="1200" kern="1200" dirty="0" smtClean="0">
                <a:solidFill>
                  <a:schemeClr val="tx1"/>
                </a:solidFill>
                <a:latin typeface="+mn-lt"/>
                <a:ea typeface="+mn-ea"/>
                <a:cs typeface="+mn-cs"/>
              </a:rPr>
              <a:t> and </a:t>
            </a:r>
            <a:r>
              <a:rPr lang="en-GB" sz="1200" kern="1200" dirty="0" err="1" smtClean="0">
                <a:solidFill>
                  <a:schemeClr val="tx1"/>
                </a:solidFill>
                <a:latin typeface="+mn-lt"/>
                <a:ea typeface="+mn-ea"/>
                <a:cs typeface="+mn-cs"/>
              </a:rPr>
              <a:t>Sgouropoulou</a:t>
            </a:r>
            <a:r>
              <a:rPr lang="en-GB" sz="1200" kern="1200" dirty="0" smtClean="0">
                <a:solidFill>
                  <a:schemeClr val="tx1"/>
                </a:solidFill>
                <a:latin typeface="+mn-lt"/>
                <a:ea typeface="+mn-ea"/>
                <a:cs typeface="+mn-cs"/>
              </a:rPr>
              <a:t> (2020), the involvement of the technologies for the staff and students have been found to be difficult to understand. Therefore, the prices majorly follow with the training and learning samples to be provided. On the other hand, </a:t>
            </a:r>
            <a:r>
              <a:rPr lang="en-GB" sz="1200" kern="1200" dirty="0" err="1" smtClean="0">
                <a:solidFill>
                  <a:schemeClr val="tx1"/>
                </a:solidFill>
                <a:latin typeface="+mn-lt"/>
                <a:ea typeface="+mn-ea"/>
                <a:cs typeface="+mn-cs"/>
              </a:rPr>
              <a:t>Csizmadia</a:t>
            </a:r>
            <a:r>
              <a:rPr lang="en-GB" sz="1200" kern="1200" dirty="0" smtClean="0">
                <a:solidFill>
                  <a:schemeClr val="tx1"/>
                </a:solidFill>
                <a:latin typeface="+mn-lt"/>
                <a:ea typeface="+mn-ea"/>
                <a:cs typeface="+mn-cs"/>
              </a:rPr>
              <a:t>, </a:t>
            </a:r>
            <a:r>
              <a:rPr lang="en-GB" sz="1200" kern="1200" dirty="0" err="1" smtClean="0">
                <a:solidFill>
                  <a:schemeClr val="tx1"/>
                </a:solidFill>
                <a:latin typeface="+mn-lt"/>
                <a:ea typeface="+mn-ea"/>
                <a:cs typeface="+mn-cs"/>
              </a:rPr>
              <a:t>Standl</a:t>
            </a:r>
            <a:r>
              <a:rPr lang="en-GB" sz="1200" kern="1200" dirty="0" smtClean="0">
                <a:solidFill>
                  <a:schemeClr val="tx1"/>
                </a:solidFill>
                <a:latin typeface="+mn-lt"/>
                <a:ea typeface="+mn-ea"/>
                <a:cs typeface="+mn-cs"/>
              </a:rPr>
              <a:t> and Waite (2019) explained and described the hesitation among the staff to learn a new technological system. Therefore, these all can be a barrier and challenging situation that provides difficulty to technological implementation. Thus, the process majorly follows with the involvement of the opportunities among the certified process involved within. </a:t>
            </a:r>
            <a:endParaRPr lang="en-US" sz="1200" kern="120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CC0EC369-E526-46B3-BFE2-2C4F1476DCDD}" type="slidenum">
              <a:rPr lang="en-US" smtClean="0"/>
              <a:pPr/>
              <a:t>6</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Technological implications provide a critical choice for the development of the existing learning skills. As suggested by Singh and Nair (2021), there has been the involvement of technological implications and creative thinking improvement. The improvement towards the learning and working progress are to be identified. On the other hand, </a:t>
            </a:r>
            <a:r>
              <a:rPr lang="en-GB" sz="1200" kern="1200" dirty="0" err="1" smtClean="0">
                <a:solidFill>
                  <a:schemeClr val="tx1"/>
                </a:solidFill>
                <a:latin typeface="+mn-lt"/>
                <a:ea typeface="+mn-ea"/>
                <a:cs typeface="+mn-cs"/>
              </a:rPr>
              <a:t>Purcărea</a:t>
            </a:r>
            <a:r>
              <a:rPr lang="en-GB" sz="1200" kern="1200" dirty="0" smtClean="0">
                <a:solidFill>
                  <a:schemeClr val="tx1"/>
                </a:solidFill>
                <a:latin typeface="+mn-lt"/>
                <a:ea typeface="+mn-ea"/>
                <a:cs typeface="+mn-cs"/>
              </a:rPr>
              <a:t> (2021) has been an involvement in the learning process to be interesting in technological development. The academic institutes have digital technologies to provide notes and lectures. Ng (2022) discussed that this could be developed as a preferably improved condition towards the learning and training process. Thus, it has been a great opportunity to develop and improve the effective generalise process. </a:t>
            </a:r>
            <a:endParaRPr lang="en-US" sz="1200" kern="1200" dirty="0" smtClean="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err="1" smtClean="0">
                <a:solidFill>
                  <a:schemeClr val="tx1"/>
                </a:solidFill>
                <a:latin typeface="+mn-lt"/>
                <a:ea typeface="+mn-ea"/>
                <a:cs typeface="+mn-cs"/>
              </a:rPr>
              <a:t>Csizmadia</a:t>
            </a:r>
            <a:r>
              <a:rPr lang="en-GB" sz="1200" kern="1200" dirty="0" smtClean="0">
                <a:solidFill>
                  <a:schemeClr val="tx1"/>
                </a:solidFill>
                <a:latin typeface="+mn-lt"/>
                <a:ea typeface="+mn-ea"/>
                <a:cs typeface="+mn-cs"/>
              </a:rPr>
              <a:t>, </a:t>
            </a:r>
            <a:r>
              <a:rPr lang="en-GB" sz="1200" kern="1200" dirty="0" err="1" smtClean="0">
                <a:solidFill>
                  <a:schemeClr val="tx1"/>
                </a:solidFill>
                <a:latin typeface="+mn-lt"/>
                <a:ea typeface="+mn-ea"/>
                <a:cs typeface="+mn-cs"/>
              </a:rPr>
              <a:t>Standl</a:t>
            </a:r>
            <a:r>
              <a:rPr lang="en-GB" sz="1200" kern="1200" dirty="0" smtClean="0">
                <a:solidFill>
                  <a:schemeClr val="tx1"/>
                </a:solidFill>
                <a:latin typeface="+mn-lt"/>
                <a:ea typeface="+mn-ea"/>
                <a:cs typeface="+mn-cs"/>
              </a:rPr>
              <a:t> and Waite (2019) explained that there had been a differentiation between the genders to be successfully using the technologies in the study process. In the UK, it has been found that boys are noir experts to develop technological implementing skills and knowledge. As stated by Smith </a:t>
            </a:r>
            <a:r>
              <a:rPr lang="en-GB" sz="1200" i="1" kern="1200" dirty="0" smtClean="0">
                <a:solidFill>
                  <a:schemeClr val="tx1"/>
                </a:solidFill>
                <a:latin typeface="+mn-lt"/>
                <a:ea typeface="+mn-ea"/>
                <a:cs typeface="+mn-cs"/>
              </a:rPr>
              <a:t>et al. </a:t>
            </a:r>
            <a:r>
              <a:rPr lang="en-GB" sz="1200" kern="1200" dirty="0" smtClean="0">
                <a:solidFill>
                  <a:schemeClr val="tx1"/>
                </a:solidFill>
                <a:latin typeface="+mn-lt"/>
                <a:ea typeface="+mn-ea"/>
                <a:cs typeface="+mn-cs"/>
              </a:rPr>
              <a:t>(2021), this can be effective and processed with the majority incorporation among the status of the members. Therefore, the academic purposes are to develop the techniques to learn the theoretical approaches. Approaches and models are in order to enhance the growth and processing of qualitative achievements. Thus, the technologies and their improvement within the academic resources are in need for a better achievable growth within the systematic process. </a:t>
            </a:r>
            <a:endParaRPr lang="en-US" sz="1200" kern="120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CC0EC369-E526-46B3-BFE2-2C4F1476DCDD}" type="slidenum">
              <a:rPr lang="en-US" smtClean="0"/>
              <a:pPr/>
              <a:t>7</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The primary research process is majorly involved with the human approach and collection of personal data and information. Thus, there has been a need for protection to proceed with the research process. This is known as maintaining the data collection process with ethical considerations. In the UK, the legislative actions are to be involved for the research activities to be taken apart. </a:t>
            </a:r>
            <a:r>
              <a:rPr lang="en-GB" sz="1200" b="1" i="1" kern="1200" dirty="0" smtClean="0">
                <a:solidFill>
                  <a:schemeClr val="tx1"/>
                </a:solidFill>
                <a:latin typeface="+mn-lt"/>
                <a:ea typeface="+mn-ea"/>
                <a:cs typeface="+mn-cs"/>
              </a:rPr>
              <a:t>“The Data Protection Act 2018” </a:t>
            </a:r>
            <a:r>
              <a:rPr lang="en-GB" sz="1200" kern="1200" dirty="0" smtClean="0">
                <a:solidFill>
                  <a:schemeClr val="tx1"/>
                </a:solidFill>
                <a:latin typeface="+mn-lt"/>
                <a:ea typeface="+mn-ea"/>
                <a:cs typeface="+mn-cs"/>
              </a:rPr>
              <a:t>has been developed to maintain the process of the research activity and data collection process (Gov.uk, 2018). This is to maintain a better approach to the future research scopes and significance to other studies. On the other hand, it also provided a clear, reliable and relevant validity to future research methodologies and studies. </a:t>
            </a:r>
            <a:endParaRPr lang="en-US" sz="1200" kern="120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CC0EC369-E526-46B3-BFE2-2C4F1476DCDD}" type="slidenum">
              <a:rPr lang="en-US" smtClean="0"/>
              <a:pPr/>
              <a:t>8</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The research method that has been developed for this research study topic will be the primary research method. The research philosophy and approach are to be defined and support the research method with the supporting theories. Therefore, positivism research philosophy and descriptive approach will be involved (Flick</a:t>
            </a:r>
            <a:r>
              <a:rPr lang="en-GB" sz="1200" i="1" kern="1200" dirty="0" smtClean="0">
                <a:solidFill>
                  <a:schemeClr val="tx1"/>
                </a:solidFill>
                <a:latin typeface="+mn-lt"/>
                <a:ea typeface="+mn-ea"/>
                <a:cs typeface="+mn-cs"/>
              </a:rPr>
              <a:t> et al. </a:t>
            </a:r>
            <a:r>
              <a:rPr lang="en-GB" sz="1200" kern="1200" dirty="0" smtClean="0">
                <a:solidFill>
                  <a:schemeClr val="tx1"/>
                </a:solidFill>
                <a:latin typeface="+mn-lt"/>
                <a:ea typeface="+mn-ea"/>
                <a:cs typeface="+mn-cs"/>
              </a:rPr>
              <a:t>2020). On the other hand, the research design as a deductive design will support the research method as a quantitative strategy inclusion. The research strategy will be developed to define the process of data collection. Saunders (2021) stated that a quantitative research strategy will be involved with the current research study topic. There will be a data collection process involving a questionnaire to be developed. </a:t>
            </a:r>
            <a:endParaRPr lang="en-US" sz="1200" kern="120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CC0EC369-E526-46B3-BFE2-2C4F1476DCDD}" type="slidenum">
              <a:rPr lang="en-US" smtClean="0"/>
              <a:pPr/>
              <a:t>9</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The survey will be conducted in UWTSD among staff and students. Approximately 10 staff and 10 students will be chosen with sampling technique. Simple random sampling techniques can be involved within the process (Kumar </a:t>
            </a:r>
            <a:r>
              <a:rPr lang="en-GB" sz="1200" i="1" kern="1200" dirty="0" smtClean="0">
                <a:solidFill>
                  <a:schemeClr val="tx1"/>
                </a:solidFill>
                <a:latin typeface="+mn-lt"/>
                <a:ea typeface="+mn-ea"/>
                <a:cs typeface="+mn-cs"/>
              </a:rPr>
              <a:t>et al. </a:t>
            </a:r>
            <a:r>
              <a:rPr lang="en-GB" sz="1200" kern="1200" dirty="0" smtClean="0">
                <a:solidFill>
                  <a:schemeClr val="tx1"/>
                </a:solidFill>
                <a:latin typeface="+mn-lt"/>
                <a:ea typeface="+mn-ea"/>
                <a:cs typeface="+mn-cs"/>
              </a:rPr>
              <a:t>2020). The questions will be related to demographic, socio-economic, and the research questions and hypothesis. The questionnaire will be developed with the help of Google Form and can be surveyed with the distribution of the web link distribution process. The data collection process will be developed as the topic suggests the incorporation of the technology and their impression over the staff and students. </a:t>
            </a:r>
            <a:endParaRPr lang="en-US" sz="1200" kern="120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CC0EC369-E526-46B3-BFE2-2C4F1476DCDD}" type="slidenum">
              <a:rPr lang="en-US" smtClean="0"/>
              <a:pPr/>
              <a:t>10</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The research will be conducted after the proposal of the research is approved and accepted by the professors. Therefore, the questionnaire will be developed and will take at least 1 month. The questionnaire development will be followed by sampling the population from the university staff and students. The data collection will be done to be expected within 2 to 3 months. Therefore, the data analysis of the raw primary information will be analysed. The data analysis will be done within 2 months to be expected. </a:t>
            </a:r>
            <a:endParaRPr lang="en-US" sz="1200" kern="120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CC0EC369-E526-46B3-BFE2-2C4F1476DCDD}" type="slidenum">
              <a:rPr lang="en-US" smtClean="0"/>
              <a:pPr/>
              <a:t>11</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kern="1200" dirty="0" smtClean="0">
                <a:solidFill>
                  <a:schemeClr val="tx1"/>
                </a:solidFill>
                <a:latin typeface="+mn-lt"/>
                <a:ea typeface="+mn-ea"/>
                <a:cs typeface="+mn-cs"/>
              </a:rPr>
              <a:t>Null hypothesis (H0): </a:t>
            </a:r>
            <a:r>
              <a:rPr lang="en-GB" sz="1200" kern="1200" dirty="0" smtClean="0">
                <a:solidFill>
                  <a:schemeClr val="tx1"/>
                </a:solidFill>
                <a:latin typeface="+mn-lt"/>
                <a:ea typeface="+mn-ea"/>
                <a:cs typeface="+mn-cs"/>
              </a:rPr>
              <a:t>Staff and students are not at all confident in using technology. </a:t>
            </a:r>
            <a:endParaRPr lang="en-US" sz="1200" kern="1200" dirty="0" smtClean="0">
              <a:solidFill>
                <a:schemeClr val="tx1"/>
              </a:solidFill>
              <a:latin typeface="+mn-lt"/>
              <a:ea typeface="+mn-ea"/>
              <a:cs typeface="+mn-cs"/>
            </a:endParaRPr>
          </a:p>
          <a:p>
            <a:r>
              <a:rPr lang="en-GB" sz="1200" b="1" kern="1200" dirty="0" smtClean="0">
                <a:solidFill>
                  <a:schemeClr val="tx1"/>
                </a:solidFill>
                <a:latin typeface="+mn-lt"/>
                <a:ea typeface="+mn-ea"/>
                <a:cs typeface="+mn-cs"/>
              </a:rPr>
              <a:t>Alternative hypothesis (H1): </a:t>
            </a:r>
            <a:r>
              <a:rPr lang="en-GB" sz="1200" kern="1200" dirty="0" smtClean="0">
                <a:solidFill>
                  <a:schemeClr val="tx1"/>
                </a:solidFill>
                <a:latin typeface="+mn-lt"/>
                <a:ea typeface="+mn-ea"/>
                <a:cs typeface="+mn-cs"/>
              </a:rPr>
              <a:t>Incorporation of technology enhances the working interest among the staff and students. </a:t>
            </a:r>
            <a:endParaRPr lang="en-US" sz="1200" kern="120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CC0EC369-E526-46B3-BFE2-2C4F1476DCDD}" type="slidenum">
              <a:rPr lang="en-US" smtClean="0"/>
              <a:pPr/>
              <a:t>12</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The expected outcomes of this research study topic will have knowledge over the factors involved with the technological implementation. The relationship between the learning interests of new things among the academic professionals will be developed. The technological differentiation also provides critical thinking and an overview of the development. </a:t>
            </a:r>
            <a:endParaRPr lang="en-US" sz="1200" kern="120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CC0EC369-E526-46B3-BFE2-2C4F1476DCDD}" type="slidenum">
              <a:rPr lang="en-US" smtClean="0"/>
              <a:pPr/>
              <a:t>13</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Hence, it can be concluded that the research proposal majorly involves the research study to be relevant to digital skills and theory development. The development of the staff and students' interests can be processed with the effect of the research study. Thus, it also reflects the barriers and challenges involved with the learning process of digitalisation technologies among the student and staff members of UWTSD. </a:t>
            </a:r>
            <a:endParaRPr lang="en-US" sz="1200" kern="120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CC0EC369-E526-46B3-BFE2-2C4F1476DCDD}" type="slidenum">
              <a:rPr lang="en-US" smtClean="0"/>
              <a:pPr/>
              <a:t>14</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CCB322F-465D-4689-9B33-6DF47D75260E}" type="datetimeFigureOut">
              <a:rPr lang="en-US" smtClean="0"/>
              <a:pPr/>
              <a:t>2/25/2022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A749F46-290A-40A8-ABC2-36C17204AD4E}"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CCB322F-465D-4689-9B33-6DF47D75260E}" type="datetimeFigureOut">
              <a:rPr lang="en-US" smtClean="0"/>
              <a:pPr/>
              <a:t>2/25/2022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A749F46-290A-40A8-ABC2-36C17204AD4E}"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CCB322F-465D-4689-9B33-6DF47D75260E}" type="datetimeFigureOut">
              <a:rPr lang="en-US" smtClean="0"/>
              <a:pPr/>
              <a:t>2/25/2022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A749F46-290A-40A8-ABC2-36C17204AD4E}"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CCB322F-465D-4689-9B33-6DF47D75260E}" type="datetimeFigureOut">
              <a:rPr lang="en-US" smtClean="0"/>
              <a:pPr/>
              <a:t>2/25/2022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A749F46-290A-40A8-ABC2-36C17204AD4E}"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CCB322F-465D-4689-9B33-6DF47D75260E}" type="datetimeFigureOut">
              <a:rPr lang="en-US" smtClean="0"/>
              <a:pPr/>
              <a:t>2/25/2022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A749F46-290A-40A8-ABC2-36C17204AD4E}"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CCB322F-465D-4689-9B33-6DF47D75260E}" type="datetimeFigureOut">
              <a:rPr lang="en-US" smtClean="0"/>
              <a:pPr/>
              <a:t>2/25/2022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A749F46-290A-40A8-ABC2-36C17204AD4E}"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CCB322F-465D-4689-9B33-6DF47D75260E}" type="datetimeFigureOut">
              <a:rPr lang="en-US" smtClean="0"/>
              <a:pPr/>
              <a:t>2/25/2022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A749F46-290A-40A8-ABC2-36C17204AD4E}"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CCB322F-465D-4689-9B33-6DF47D75260E}" type="datetimeFigureOut">
              <a:rPr lang="en-US" smtClean="0"/>
              <a:pPr/>
              <a:t>2/25/2022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A749F46-290A-40A8-ABC2-36C17204AD4E}"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CCB322F-465D-4689-9B33-6DF47D75260E}" type="datetimeFigureOut">
              <a:rPr lang="en-US" smtClean="0"/>
              <a:pPr/>
              <a:t>2/25/2022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A749F46-290A-40A8-ABC2-36C17204AD4E}"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CCB322F-465D-4689-9B33-6DF47D75260E}" type="datetimeFigureOut">
              <a:rPr lang="en-US" smtClean="0"/>
              <a:pPr/>
              <a:t>2/25/2022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A749F46-290A-40A8-ABC2-36C17204AD4E}"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CCB322F-465D-4689-9B33-6DF47D75260E}" type="datetimeFigureOut">
              <a:rPr lang="en-US" smtClean="0"/>
              <a:pPr/>
              <a:t>2/25/2022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A749F46-290A-40A8-ABC2-36C17204AD4E}"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38000"/>
            <a:lum/>
          </a:blip>
          <a:srcRect/>
          <a:tile tx="0" ty="0" sx="100000" sy="100000" flip="none" algn="tl"/>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CCB322F-465D-4689-9B33-6DF47D75260E}" type="datetimeFigureOut">
              <a:rPr lang="en-US" smtClean="0"/>
              <a:pPr/>
              <a:t>2/25/2022</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A749F46-290A-40A8-ABC2-36C17204AD4E}"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hyperlink" Target="https://www.migrationdataportal.org/themes/big-data-migration-and-human-mobility" TargetMode="External"/><Relationship Id="rId2" Type="http://schemas.openxmlformats.org/officeDocument/2006/relationships/hyperlink" Target="https://www.thelancet.com/journals/landig/article/PIIS2589-7500(20)30142-4/fulltext"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pPr>
              <a:lnSpc>
                <a:spcPct val="150000"/>
              </a:lnSpc>
            </a:pPr>
            <a:r>
              <a:rPr lang="en-US" sz="4000" b="1" dirty="0" smtClean="0">
                <a:latin typeface="Arial" pitchFamily="34" charset="0"/>
                <a:cs typeface="Arial" pitchFamily="34" charset="0"/>
              </a:rPr>
              <a:t>DIGITAL SKILLS AND RESEARCH METHODS</a:t>
            </a:r>
            <a:endParaRPr lang="en-US" sz="4000" b="1" dirty="0">
              <a:latin typeface="Arial" pitchFamily="34" charset="0"/>
              <a:cs typeface="Arial" pitchFamily="34" charset="0"/>
            </a:endParaRPr>
          </a:p>
        </p:txBody>
      </p:sp>
      <p:sp>
        <p:nvSpPr>
          <p:cNvPr id="3" name="Subtitle 2"/>
          <p:cNvSpPr>
            <a:spLocks noGrp="1"/>
          </p:cNvSpPr>
          <p:nvPr>
            <p:ph type="subTitle" idx="1"/>
          </p:nvPr>
        </p:nvSpPr>
        <p:spPr/>
        <p:txBody>
          <a:bodyPr>
            <a:normAutofit fontScale="92500" lnSpcReduction="20000"/>
          </a:bodyPr>
          <a:lstStyle/>
          <a:p>
            <a:pPr>
              <a:lnSpc>
                <a:spcPct val="150000"/>
              </a:lnSpc>
            </a:pPr>
            <a:r>
              <a:rPr lang="en-AU" sz="2800" b="1" dirty="0" smtClean="0">
                <a:solidFill>
                  <a:schemeClr val="tx1"/>
                </a:solidFill>
                <a:latin typeface="Arial" pitchFamily="34" charset="0"/>
                <a:cs typeface="Arial" pitchFamily="34" charset="0"/>
              </a:rPr>
              <a:t>RESEARCH PROPOSAL: HOW DO WE USE TECHNOLOGY TO COLLABORATE AT UWTSD? </a:t>
            </a:r>
            <a:endParaRPr lang="en-US" sz="2800" b="1" dirty="0">
              <a:solidFill>
                <a:schemeClr val="tx1"/>
              </a:solidFill>
              <a:latin typeface="Arial" pitchFamily="34" charset="0"/>
              <a:cs typeface="Arial"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p:cNvPicPr>
            <a:picLocks noChangeAspect="1" noChangeArrowheads="1"/>
          </p:cNvPicPr>
          <p:nvPr/>
        </p:nvPicPr>
        <p:blipFill>
          <a:blip r:embed="rId2"/>
          <a:srcRect/>
          <a:stretch>
            <a:fillRect/>
          </a:stretch>
        </p:blipFill>
        <p:spPr bwMode="auto">
          <a:xfrm>
            <a:off x="-39644" y="0"/>
            <a:ext cx="9211951" cy="6858000"/>
          </a:xfrm>
          <a:prstGeom prst="rect">
            <a:avLst/>
          </a:prstGeom>
          <a:noFill/>
          <a:ln w="9525">
            <a:noFill/>
            <a:miter lim="800000"/>
            <a:headEnd/>
            <a:tailEnd/>
          </a:ln>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nSpc>
                <a:spcPct val="150000"/>
              </a:lnSpc>
            </a:pPr>
            <a:r>
              <a:rPr lang="en-US" sz="3600" b="1" dirty="0" smtClean="0">
                <a:latin typeface="Arial" pitchFamily="34" charset="0"/>
                <a:cs typeface="Arial" pitchFamily="34" charset="0"/>
              </a:rPr>
              <a:t>INTRODUCTION</a:t>
            </a:r>
            <a:endParaRPr lang="en-US" sz="3600" dirty="0">
              <a:latin typeface="Arial" pitchFamily="34" charset="0"/>
              <a:cs typeface="Arial" pitchFamily="34" charset="0"/>
            </a:endParaRPr>
          </a:p>
        </p:txBody>
      </p:sp>
      <p:sp>
        <p:nvSpPr>
          <p:cNvPr id="5" name="Content Placeholder 4"/>
          <p:cNvSpPr>
            <a:spLocks noGrp="1"/>
          </p:cNvSpPr>
          <p:nvPr>
            <p:ph sz="half" idx="1"/>
          </p:nvPr>
        </p:nvSpPr>
        <p:spPr>
          <a:xfrm>
            <a:off x="457200" y="1500174"/>
            <a:ext cx="4038600" cy="4625989"/>
          </a:xfrm>
        </p:spPr>
        <p:txBody>
          <a:bodyPr>
            <a:normAutofit fontScale="77500" lnSpcReduction="20000"/>
          </a:bodyPr>
          <a:lstStyle/>
          <a:p>
            <a:pPr algn="just">
              <a:lnSpc>
                <a:spcPct val="150000"/>
              </a:lnSpc>
            </a:pPr>
            <a:r>
              <a:rPr lang="en-GB" dirty="0" smtClean="0">
                <a:latin typeface="Arial" pitchFamily="34" charset="0"/>
                <a:cs typeface="Arial" pitchFamily="34" charset="0"/>
              </a:rPr>
              <a:t>Involved in digital technologies and usage for UWTSD</a:t>
            </a:r>
          </a:p>
          <a:p>
            <a:pPr algn="just">
              <a:lnSpc>
                <a:spcPct val="150000"/>
              </a:lnSpc>
            </a:pPr>
            <a:r>
              <a:rPr lang="en-GB" dirty="0" smtClean="0">
                <a:latin typeface="Arial" pitchFamily="34" charset="0"/>
                <a:cs typeface="Arial" pitchFamily="34" charset="0"/>
              </a:rPr>
              <a:t>Research development, digital skills can be helpful maintaining the process</a:t>
            </a:r>
          </a:p>
          <a:p>
            <a:pPr algn="just">
              <a:lnSpc>
                <a:spcPct val="150000"/>
              </a:lnSpc>
            </a:pPr>
            <a:r>
              <a:rPr lang="en-GB" dirty="0" smtClean="0">
                <a:latin typeface="Arial" pitchFamily="34" charset="0"/>
                <a:cs typeface="Arial" pitchFamily="34" charset="0"/>
              </a:rPr>
              <a:t>Incorporate the technology and the usage within the university</a:t>
            </a:r>
            <a:endParaRPr lang="en-US" dirty="0">
              <a:latin typeface="Arial" pitchFamily="34" charset="0"/>
              <a:cs typeface="Arial" pitchFamily="34" charset="0"/>
            </a:endParaRPr>
          </a:p>
        </p:txBody>
      </p:sp>
      <p:pic>
        <p:nvPicPr>
          <p:cNvPr id="2050" name="Picture 2"/>
          <p:cNvPicPr>
            <a:picLocks noChangeAspect="1" noChangeArrowheads="1"/>
          </p:cNvPicPr>
          <p:nvPr/>
        </p:nvPicPr>
        <p:blipFill>
          <a:blip r:embed="rId3"/>
          <a:srcRect/>
          <a:stretch>
            <a:fillRect/>
          </a:stretch>
        </p:blipFill>
        <p:spPr bwMode="auto">
          <a:xfrm>
            <a:off x="4786314" y="1785926"/>
            <a:ext cx="4077403" cy="4143404"/>
          </a:xfrm>
          <a:prstGeom prst="rect">
            <a:avLst/>
          </a:prstGeom>
          <a:noFill/>
          <a:ln w="9525">
            <a:noFill/>
            <a:miter lim="800000"/>
            <a:headEnd/>
            <a:tailEnd/>
          </a:ln>
          <a:effectLst/>
        </p:spPr>
      </p:pic>
      <p:sp>
        <p:nvSpPr>
          <p:cNvPr id="8" name="TextBox 7"/>
          <p:cNvSpPr txBox="1"/>
          <p:nvPr/>
        </p:nvSpPr>
        <p:spPr>
          <a:xfrm>
            <a:off x="4786314" y="6000768"/>
            <a:ext cx="4000528" cy="338554"/>
          </a:xfrm>
          <a:prstGeom prst="rect">
            <a:avLst/>
          </a:prstGeom>
          <a:noFill/>
        </p:spPr>
        <p:txBody>
          <a:bodyPr wrap="square" rtlCol="0">
            <a:spAutoFit/>
          </a:bodyPr>
          <a:lstStyle/>
          <a:p>
            <a:pPr algn="ctr"/>
            <a:r>
              <a:rPr lang="en-US" sz="1600" dirty="0" smtClean="0">
                <a:latin typeface="Arial" pitchFamily="34" charset="0"/>
                <a:cs typeface="Arial" pitchFamily="34" charset="0"/>
              </a:rPr>
              <a:t>(Source: </a:t>
            </a:r>
            <a:r>
              <a:rPr lang="en-US" sz="1600" dirty="0">
                <a:latin typeface="Arial" pitchFamily="34" charset="0"/>
                <a:cs typeface="Arial" pitchFamily="34" charset="0"/>
              </a:rPr>
              <a:t>Lancet.com </a:t>
            </a:r>
            <a:r>
              <a:rPr lang="en-US" sz="1600" dirty="0" smtClean="0">
                <a:latin typeface="Arial" pitchFamily="34" charset="0"/>
                <a:cs typeface="Arial" pitchFamily="34" charset="0"/>
              </a:rPr>
              <a:t>, 2020)</a:t>
            </a:r>
            <a:endParaRPr lang="en-US" sz="1600" dirty="0">
              <a:latin typeface="Arial" pitchFamily="34" charset="0"/>
              <a:cs typeface="Arial"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nSpc>
                <a:spcPct val="150000"/>
              </a:lnSpc>
            </a:pPr>
            <a:r>
              <a:rPr lang="en-US" sz="3600" b="1" dirty="0" smtClean="0">
                <a:latin typeface="Arial" pitchFamily="34" charset="0"/>
                <a:cs typeface="Arial" pitchFamily="34" charset="0"/>
              </a:rPr>
              <a:t>RESEARCH QUESTION</a:t>
            </a:r>
            <a:endParaRPr lang="en-US" sz="3600" dirty="0">
              <a:latin typeface="Arial" pitchFamily="34" charset="0"/>
              <a:cs typeface="Arial" pitchFamily="34" charset="0"/>
            </a:endParaRPr>
          </a:p>
        </p:txBody>
      </p:sp>
      <p:sp>
        <p:nvSpPr>
          <p:cNvPr id="5" name="Content Placeholder 4"/>
          <p:cNvSpPr>
            <a:spLocks noGrp="1"/>
          </p:cNvSpPr>
          <p:nvPr>
            <p:ph sz="half" idx="1"/>
          </p:nvPr>
        </p:nvSpPr>
        <p:spPr/>
        <p:txBody>
          <a:bodyPr>
            <a:normAutofit fontScale="62500" lnSpcReduction="20000"/>
          </a:bodyPr>
          <a:lstStyle/>
          <a:p>
            <a:pPr lvl="0" algn="just">
              <a:lnSpc>
                <a:spcPct val="170000"/>
              </a:lnSpc>
            </a:pPr>
            <a:r>
              <a:rPr lang="en-GB" dirty="0">
                <a:latin typeface="Arial" pitchFamily="34" charset="0"/>
                <a:cs typeface="Arial" pitchFamily="34" charset="0"/>
              </a:rPr>
              <a:t>What are the factors to enhance the incorporation of technology into the academic process?</a:t>
            </a:r>
            <a:endParaRPr lang="en-US" dirty="0">
              <a:latin typeface="Arial" pitchFamily="34" charset="0"/>
              <a:cs typeface="Arial" pitchFamily="34" charset="0"/>
            </a:endParaRPr>
          </a:p>
          <a:p>
            <a:pPr lvl="0" algn="just">
              <a:lnSpc>
                <a:spcPct val="170000"/>
              </a:lnSpc>
            </a:pPr>
            <a:r>
              <a:rPr lang="en-GB" dirty="0">
                <a:latin typeface="Arial" pitchFamily="34" charset="0"/>
                <a:cs typeface="Arial" pitchFamily="34" charset="0"/>
              </a:rPr>
              <a:t>How can the incorporation be beneficial for the staff and students?</a:t>
            </a:r>
            <a:endParaRPr lang="en-US" dirty="0">
              <a:latin typeface="Arial" pitchFamily="34" charset="0"/>
              <a:cs typeface="Arial" pitchFamily="34" charset="0"/>
            </a:endParaRPr>
          </a:p>
          <a:p>
            <a:pPr lvl="0" algn="just">
              <a:lnSpc>
                <a:spcPct val="170000"/>
              </a:lnSpc>
            </a:pPr>
            <a:r>
              <a:rPr lang="en-GB" dirty="0">
                <a:latin typeface="Arial" pitchFamily="34" charset="0"/>
                <a:cs typeface="Arial" pitchFamily="34" charset="0"/>
              </a:rPr>
              <a:t>What will be the barriers to staff and students to incorporate technology?</a:t>
            </a:r>
            <a:endParaRPr lang="en-US" dirty="0">
              <a:latin typeface="Arial" pitchFamily="34" charset="0"/>
              <a:cs typeface="Arial" pitchFamily="34" charset="0"/>
            </a:endParaRPr>
          </a:p>
          <a:p>
            <a:pPr algn="just">
              <a:lnSpc>
                <a:spcPct val="170000"/>
              </a:lnSpc>
            </a:pPr>
            <a:endParaRPr lang="en-US" dirty="0">
              <a:latin typeface="Arial" pitchFamily="34" charset="0"/>
              <a:cs typeface="Arial" pitchFamily="34" charset="0"/>
            </a:endParaRPr>
          </a:p>
        </p:txBody>
      </p:sp>
      <p:pic>
        <p:nvPicPr>
          <p:cNvPr id="3074" name="Picture 2"/>
          <p:cNvPicPr>
            <a:picLocks noChangeAspect="1" noChangeArrowheads="1"/>
          </p:cNvPicPr>
          <p:nvPr/>
        </p:nvPicPr>
        <p:blipFill>
          <a:blip r:embed="rId3"/>
          <a:srcRect/>
          <a:stretch>
            <a:fillRect/>
          </a:stretch>
        </p:blipFill>
        <p:spPr bwMode="auto">
          <a:xfrm>
            <a:off x="4661981" y="1857364"/>
            <a:ext cx="4111181" cy="3286148"/>
          </a:xfrm>
          <a:prstGeom prst="rect">
            <a:avLst/>
          </a:prstGeom>
          <a:noFill/>
          <a:ln w="9525">
            <a:noFill/>
            <a:miter lim="800000"/>
            <a:headEnd/>
            <a:tailEnd/>
          </a:ln>
          <a:effectLst/>
        </p:spPr>
      </p:pic>
      <p:sp>
        <p:nvSpPr>
          <p:cNvPr id="7" name="TextBox 6"/>
          <p:cNvSpPr txBox="1"/>
          <p:nvPr/>
        </p:nvSpPr>
        <p:spPr>
          <a:xfrm>
            <a:off x="4857752" y="5429264"/>
            <a:ext cx="3500462" cy="369332"/>
          </a:xfrm>
          <a:prstGeom prst="rect">
            <a:avLst/>
          </a:prstGeom>
          <a:noFill/>
        </p:spPr>
        <p:txBody>
          <a:bodyPr wrap="square" rtlCol="0">
            <a:spAutoFit/>
          </a:bodyPr>
          <a:lstStyle/>
          <a:p>
            <a:pPr algn="ctr"/>
            <a:r>
              <a:rPr lang="en-US" dirty="0" smtClean="0">
                <a:latin typeface="Arial" pitchFamily="34" charset="0"/>
                <a:cs typeface="Arial" pitchFamily="34" charset="0"/>
              </a:rPr>
              <a:t>(Source: Lancet.com, 2020) </a:t>
            </a:r>
            <a:endParaRPr lang="en-US" dirty="0">
              <a:latin typeface="Arial" pitchFamily="34" charset="0"/>
              <a:cs typeface="Arial"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nSpc>
                <a:spcPct val="150000"/>
              </a:lnSpc>
            </a:pPr>
            <a:r>
              <a:rPr lang="en-US" sz="3600" b="1" dirty="0" smtClean="0">
                <a:latin typeface="Arial" pitchFamily="34" charset="0"/>
                <a:cs typeface="Arial" pitchFamily="34" charset="0"/>
              </a:rPr>
              <a:t>RELEVANT READINGS </a:t>
            </a:r>
          </a:p>
        </p:txBody>
      </p:sp>
      <p:sp>
        <p:nvSpPr>
          <p:cNvPr id="5" name="Content Placeholder 4"/>
          <p:cNvSpPr>
            <a:spLocks noGrp="1"/>
          </p:cNvSpPr>
          <p:nvPr>
            <p:ph sz="half" idx="1"/>
          </p:nvPr>
        </p:nvSpPr>
        <p:spPr/>
        <p:txBody>
          <a:bodyPr>
            <a:normAutofit fontScale="70000" lnSpcReduction="20000"/>
          </a:bodyPr>
          <a:lstStyle/>
          <a:p>
            <a:pPr algn="just">
              <a:lnSpc>
                <a:spcPct val="160000"/>
              </a:lnSpc>
            </a:pPr>
            <a:r>
              <a:rPr lang="en-GB" dirty="0">
                <a:latin typeface="Arial" pitchFamily="34" charset="0"/>
                <a:cs typeface="Arial" pitchFamily="34" charset="0"/>
              </a:rPr>
              <a:t>As stated by Utecht and Keller (2019), there has been an involvement of the process of learning context and content </a:t>
            </a:r>
            <a:endParaRPr lang="en-GB" dirty="0" smtClean="0">
              <a:latin typeface="Arial" pitchFamily="34" charset="0"/>
              <a:cs typeface="Arial" pitchFamily="34" charset="0"/>
            </a:endParaRPr>
          </a:p>
          <a:p>
            <a:pPr algn="just">
              <a:lnSpc>
                <a:spcPct val="160000"/>
              </a:lnSpc>
            </a:pPr>
            <a:r>
              <a:rPr lang="en-GB" dirty="0">
                <a:latin typeface="Arial" pitchFamily="34" charset="0"/>
                <a:cs typeface="Arial" pitchFamily="34" charset="0"/>
              </a:rPr>
              <a:t>Al Maawali (2022) the technical implementation process can enhance the working and learning interest </a:t>
            </a:r>
            <a:endParaRPr lang="en-US" dirty="0">
              <a:latin typeface="Arial" pitchFamily="34" charset="0"/>
              <a:cs typeface="Arial" pitchFamily="34" charset="0"/>
            </a:endParaRPr>
          </a:p>
        </p:txBody>
      </p:sp>
      <p:pic>
        <p:nvPicPr>
          <p:cNvPr id="4098" name="Picture 2"/>
          <p:cNvPicPr>
            <a:picLocks noGrp="1" noChangeAspect="1" noChangeArrowheads="1"/>
          </p:cNvPicPr>
          <p:nvPr>
            <p:ph sz="half" idx="2"/>
          </p:nvPr>
        </p:nvPicPr>
        <p:blipFill>
          <a:blip r:embed="rId3"/>
          <a:srcRect/>
          <a:stretch>
            <a:fillRect/>
          </a:stretch>
        </p:blipFill>
        <p:spPr bwMode="auto">
          <a:xfrm>
            <a:off x="4648200" y="1979729"/>
            <a:ext cx="4138642" cy="3806725"/>
          </a:xfrm>
          <a:prstGeom prst="rect">
            <a:avLst/>
          </a:prstGeom>
          <a:noFill/>
          <a:ln w="9525">
            <a:noFill/>
            <a:miter lim="800000"/>
            <a:headEnd/>
            <a:tailEnd/>
          </a:ln>
          <a:effectLst/>
        </p:spPr>
      </p:pic>
      <p:sp>
        <p:nvSpPr>
          <p:cNvPr id="7" name="TextBox 6"/>
          <p:cNvSpPr txBox="1"/>
          <p:nvPr/>
        </p:nvSpPr>
        <p:spPr>
          <a:xfrm>
            <a:off x="4714876" y="5929330"/>
            <a:ext cx="3929090" cy="779701"/>
          </a:xfrm>
          <a:prstGeom prst="rect">
            <a:avLst/>
          </a:prstGeom>
          <a:noFill/>
        </p:spPr>
        <p:txBody>
          <a:bodyPr wrap="square" rtlCol="0">
            <a:spAutoFit/>
          </a:bodyPr>
          <a:lstStyle/>
          <a:p>
            <a:pPr algn="ctr">
              <a:lnSpc>
                <a:spcPct val="150000"/>
              </a:lnSpc>
            </a:pPr>
            <a:r>
              <a:rPr lang="en-US" sz="1400" dirty="0" smtClean="0">
                <a:latin typeface="Arial" pitchFamily="34" charset="0"/>
                <a:cs typeface="Arial" pitchFamily="34" charset="0"/>
              </a:rPr>
              <a:t>(Source: </a:t>
            </a:r>
            <a:r>
              <a:rPr lang="en-GB" sz="1400" dirty="0" smtClean="0">
                <a:latin typeface="Arial" pitchFamily="34" charset="0"/>
                <a:cs typeface="Arial" pitchFamily="34" charset="0"/>
              </a:rPr>
              <a:t>Migrationdataportal.org</a:t>
            </a:r>
            <a:r>
              <a:rPr lang="en-GB" sz="1400" dirty="0">
                <a:latin typeface="Arial" pitchFamily="34" charset="0"/>
                <a:cs typeface="Arial" pitchFamily="34" charset="0"/>
              </a:rPr>
              <a:t>, 2021)</a:t>
            </a:r>
            <a:endParaRPr lang="en-US" sz="1400" dirty="0">
              <a:latin typeface="Arial" pitchFamily="34" charset="0"/>
              <a:cs typeface="Arial" pitchFamily="34" charset="0"/>
            </a:endParaRPr>
          </a:p>
          <a:p>
            <a:pPr algn="ctr">
              <a:lnSpc>
                <a:spcPct val="150000"/>
              </a:lnSpc>
            </a:pPr>
            <a:endParaRPr lang="en-US" dirty="0">
              <a:latin typeface="Arial" pitchFamily="34" charset="0"/>
              <a:cs typeface="Arial"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nSpc>
                <a:spcPct val="150000"/>
              </a:lnSpc>
            </a:pPr>
            <a:r>
              <a:rPr lang="en-US" sz="3600" b="1" dirty="0" smtClean="0">
                <a:latin typeface="Arial" pitchFamily="34" charset="0"/>
                <a:cs typeface="Arial" pitchFamily="34" charset="0"/>
              </a:rPr>
              <a:t>CONT. </a:t>
            </a:r>
            <a:endParaRPr lang="en-US" sz="3600" b="1" dirty="0">
              <a:latin typeface="Arial" pitchFamily="34" charset="0"/>
              <a:cs typeface="Arial" pitchFamily="34" charset="0"/>
            </a:endParaRPr>
          </a:p>
        </p:txBody>
      </p:sp>
      <p:sp>
        <p:nvSpPr>
          <p:cNvPr id="3" name="Content Placeholder 2"/>
          <p:cNvSpPr>
            <a:spLocks noGrp="1"/>
          </p:cNvSpPr>
          <p:nvPr>
            <p:ph sz="half" idx="1"/>
          </p:nvPr>
        </p:nvSpPr>
        <p:spPr>
          <a:xfrm>
            <a:off x="285720" y="1600200"/>
            <a:ext cx="4210080" cy="4525963"/>
          </a:xfrm>
        </p:spPr>
        <p:txBody>
          <a:bodyPr>
            <a:normAutofit fontScale="70000" lnSpcReduction="20000"/>
          </a:bodyPr>
          <a:lstStyle/>
          <a:p>
            <a:pPr algn="just">
              <a:lnSpc>
                <a:spcPct val="160000"/>
              </a:lnSpc>
            </a:pPr>
            <a:r>
              <a:rPr lang="en-GB" dirty="0">
                <a:latin typeface="Arial" pitchFamily="34" charset="0"/>
                <a:cs typeface="Arial" pitchFamily="34" charset="0"/>
              </a:rPr>
              <a:t>Yousef, Salah and Makram (2020) stated that there had been involved in creating and evaluating digital </a:t>
            </a:r>
            <a:r>
              <a:rPr lang="en-GB" dirty="0" smtClean="0">
                <a:latin typeface="Arial" pitchFamily="34" charset="0"/>
                <a:cs typeface="Arial" pitchFamily="34" charset="0"/>
              </a:rPr>
              <a:t>technologies.</a:t>
            </a:r>
          </a:p>
          <a:p>
            <a:pPr algn="just">
              <a:lnSpc>
                <a:spcPct val="160000"/>
              </a:lnSpc>
            </a:pPr>
            <a:r>
              <a:rPr lang="en-GB" dirty="0">
                <a:latin typeface="Arial" pitchFamily="34" charset="0"/>
                <a:cs typeface="Arial" pitchFamily="34" charset="0"/>
              </a:rPr>
              <a:t>The implementation process involves a better </a:t>
            </a:r>
            <a:r>
              <a:rPr lang="en-GB" dirty="0" smtClean="0">
                <a:latin typeface="Arial" pitchFamily="34" charset="0"/>
                <a:cs typeface="Arial" pitchFamily="34" charset="0"/>
              </a:rPr>
              <a:t>approach. </a:t>
            </a:r>
          </a:p>
          <a:p>
            <a:pPr algn="just">
              <a:lnSpc>
                <a:spcPct val="160000"/>
              </a:lnSpc>
            </a:pPr>
            <a:r>
              <a:rPr lang="en-GB" dirty="0">
                <a:latin typeface="Arial" pitchFamily="34" charset="0"/>
                <a:cs typeface="Arial" pitchFamily="34" charset="0"/>
              </a:rPr>
              <a:t>B</a:t>
            </a:r>
            <a:r>
              <a:rPr lang="en-GB" dirty="0" smtClean="0">
                <a:latin typeface="Arial" pitchFamily="34" charset="0"/>
                <a:cs typeface="Arial" pitchFamily="34" charset="0"/>
              </a:rPr>
              <a:t>arrier </a:t>
            </a:r>
            <a:r>
              <a:rPr lang="en-GB" dirty="0">
                <a:latin typeface="Arial" pitchFamily="34" charset="0"/>
                <a:cs typeface="Arial" pitchFamily="34" charset="0"/>
              </a:rPr>
              <a:t>and challenging situation that provides difficulty to technological implementation.</a:t>
            </a:r>
            <a:r>
              <a:rPr lang="en-GB" dirty="0" smtClean="0">
                <a:latin typeface="Arial" pitchFamily="34" charset="0"/>
                <a:cs typeface="Arial" pitchFamily="34" charset="0"/>
              </a:rPr>
              <a:t> </a:t>
            </a:r>
            <a:endParaRPr lang="en-US" dirty="0">
              <a:latin typeface="Arial" pitchFamily="34" charset="0"/>
              <a:cs typeface="Arial" pitchFamily="34" charset="0"/>
            </a:endParaRPr>
          </a:p>
        </p:txBody>
      </p:sp>
      <p:sp>
        <p:nvSpPr>
          <p:cNvPr id="6" name="TextBox 5"/>
          <p:cNvSpPr txBox="1"/>
          <p:nvPr/>
        </p:nvSpPr>
        <p:spPr>
          <a:xfrm>
            <a:off x="4714876" y="5929330"/>
            <a:ext cx="3929090" cy="872034"/>
          </a:xfrm>
          <a:prstGeom prst="rect">
            <a:avLst/>
          </a:prstGeom>
          <a:noFill/>
        </p:spPr>
        <p:txBody>
          <a:bodyPr wrap="square" rtlCol="0">
            <a:spAutoFit/>
          </a:bodyPr>
          <a:lstStyle/>
          <a:p>
            <a:pPr algn="ctr">
              <a:lnSpc>
                <a:spcPct val="150000"/>
              </a:lnSpc>
            </a:pPr>
            <a:r>
              <a:rPr lang="en-GB" dirty="0">
                <a:latin typeface="Arial" pitchFamily="34" charset="0"/>
                <a:cs typeface="Arial" pitchFamily="34" charset="0"/>
              </a:rPr>
              <a:t>(Source: Al Maawali, 2022)</a:t>
            </a:r>
            <a:endParaRPr lang="en-US" dirty="0">
              <a:latin typeface="Arial" pitchFamily="34" charset="0"/>
              <a:cs typeface="Arial" pitchFamily="34" charset="0"/>
            </a:endParaRPr>
          </a:p>
          <a:p>
            <a:pPr algn="ctr">
              <a:lnSpc>
                <a:spcPct val="150000"/>
              </a:lnSpc>
            </a:pPr>
            <a:endParaRPr lang="en-US" dirty="0">
              <a:latin typeface="Arial" pitchFamily="34" charset="0"/>
              <a:cs typeface="Arial" pitchFamily="34" charset="0"/>
            </a:endParaRPr>
          </a:p>
        </p:txBody>
      </p:sp>
      <p:pic>
        <p:nvPicPr>
          <p:cNvPr id="8" name="Picture 3"/>
          <p:cNvPicPr>
            <a:picLocks noGrp="1" noChangeAspect="1" noChangeArrowheads="1"/>
          </p:cNvPicPr>
          <p:nvPr>
            <p:ph sz="half" idx="2"/>
          </p:nvPr>
        </p:nvPicPr>
        <p:blipFill>
          <a:blip r:embed="rId3"/>
          <a:srcRect/>
          <a:stretch>
            <a:fillRect/>
          </a:stretch>
        </p:blipFill>
        <p:spPr bwMode="auto">
          <a:xfrm>
            <a:off x="4648200" y="1989459"/>
            <a:ext cx="4038600" cy="3747445"/>
          </a:xfrm>
          <a:prstGeom prst="rect">
            <a:avLst/>
          </a:prstGeom>
          <a:noFill/>
          <a:ln w="9525">
            <a:noFill/>
            <a:miter lim="800000"/>
            <a:headEnd/>
            <a:tailEnd/>
          </a:ln>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nSpc>
                <a:spcPct val="150000"/>
              </a:lnSpc>
            </a:pPr>
            <a:r>
              <a:rPr lang="en-US" sz="3600" b="1" dirty="0" smtClean="0">
                <a:latin typeface="Arial" pitchFamily="34" charset="0"/>
                <a:cs typeface="Arial" pitchFamily="34" charset="0"/>
              </a:rPr>
              <a:t>CONT. </a:t>
            </a:r>
            <a:endParaRPr lang="en-US" sz="3600" b="1" dirty="0">
              <a:latin typeface="Arial" pitchFamily="34" charset="0"/>
              <a:cs typeface="Arial" pitchFamily="34" charset="0"/>
            </a:endParaRPr>
          </a:p>
        </p:txBody>
      </p:sp>
      <p:sp>
        <p:nvSpPr>
          <p:cNvPr id="3" name="Content Placeholder 2"/>
          <p:cNvSpPr>
            <a:spLocks noGrp="1"/>
          </p:cNvSpPr>
          <p:nvPr>
            <p:ph sz="half" idx="1"/>
          </p:nvPr>
        </p:nvSpPr>
        <p:spPr>
          <a:xfrm>
            <a:off x="457200" y="1600201"/>
            <a:ext cx="4329114" cy="4472006"/>
          </a:xfrm>
        </p:spPr>
        <p:txBody>
          <a:bodyPr>
            <a:normAutofit fontScale="62500" lnSpcReduction="20000"/>
          </a:bodyPr>
          <a:lstStyle/>
          <a:p>
            <a:pPr algn="just">
              <a:lnSpc>
                <a:spcPct val="170000"/>
              </a:lnSpc>
            </a:pPr>
            <a:r>
              <a:rPr lang="en-GB" dirty="0">
                <a:latin typeface="Arial" pitchFamily="34" charset="0"/>
                <a:cs typeface="Arial" pitchFamily="34" charset="0"/>
              </a:rPr>
              <a:t>Technological implications provide a critical choice for the </a:t>
            </a:r>
            <a:r>
              <a:rPr lang="en-GB" dirty="0" smtClean="0">
                <a:latin typeface="Arial" pitchFamily="34" charset="0"/>
                <a:cs typeface="Arial" pitchFamily="34" charset="0"/>
              </a:rPr>
              <a:t>development. </a:t>
            </a:r>
          </a:p>
          <a:p>
            <a:pPr algn="just">
              <a:lnSpc>
                <a:spcPct val="170000"/>
              </a:lnSpc>
            </a:pPr>
            <a:r>
              <a:rPr lang="en-GB" dirty="0">
                <a:latin typeface="Arial" pitchFamily="34" charset="0"/>
                <a:cs typeface="Arial" pitchFamily="34" charset="0"/>
              </a:rPr>
              <a:t>On the other hand, </a:t>
            </a:r>
            <a:r>
              <a:rPr lang="en-GB" dirty="0" err="1">
                <a:latin typeface="Arial" pitchFamily="34" charset="0"/>
                <a:cs typeface="Arial" pitchFamily="34" charset="0"/>
              </a:rPr>
              <a:t>Purcărea</a:t>
            </a:r>
            <a:r>
              <a:rPr lang="en-GB" dirty="0">
                <a:latin typeface="Arial" pitchFamily="34" charset="0"/>
                <a:cs typeface="Arial" pitchFamily="34" charset="0"/>
              </a:rPr>
              <a:t> (2021) has been an involvement in the learning process to be interesting in technological development</a:t>
            </a:r>
            <a:r>
              <a:rPr lang="en-GB" dirty="0" smtClean="0">
                <a:latin typeface="Arial" pitchFamily="34" charset="0"/>
                <a:cs typeface="Arial" pitchFamily="34" charset="0"/>
              </a:rPr>
              <a:t>.</a:t>
            </a:r>
          </a:p>
          <a:p>
            <a:pPr algn="just">
              <a:lnSpc>
                <a:spcPct val="170000"/>
              </a:lnSpc>
            </a:pPr>
            <a:r>
              <a:rPr lang="en-GB" dirty="0">
                <a:latin typeface="Arial" pitchFamily="34" charset="0"/>
                <a:cs typeface="Arial" pitchFamily="34" charset="0"/>
              </a:rPr>
              <a:t>Approaches and models are in order to enhance the growth and processing of qualitative achievements.</a:t>
            </a:r>
            <a:endParaRPr lang="en-US" dirty="0">
              <a:latin typeface="Arial" pitchFamily="34" charset="0"/>
              <a:cs typeface="Arial" pitchFamily="34" charset="0"/>
            </a:endParaRPr>
          </a:p>
        </p:txBody>
      </p:sp>
      <p:sp>
        <p:nvSpPr>
          <p:cNvPr id="6" name="TextBox 5"/>
          <p:cNvSpPr txBox="1"/>
          <p:nvPr/>
        </p:nvSpPr>
        <p:spPr>
          <a:xfrm>
            <a:off x="4714876" y="5929330"/>
            <a:ext cx="3929090" cy="872034"/>
          </a:xfrm>
          <a:prstGeom prst="rect">
            <a:avLst/>
          </a:prstGeom>
          <a:noFill/>
        </p:spPr>
        <p:txBody>
          <a:bodyPr wrap="square" rtlCol="0">
            <a:spAutoFit/>
          </a:bodyPr>
          <a:lstStyle/>
          <a:p>
            <a:pPr algn="ctr">
              <a:lnSpc>
                <a:spcPct val="150000"/>
              </a:lnSpc>
            </a:pPr>
            <a:r>
              <a:rPr lang="en-GB" dirty="0">
                <a:latin typeface="Arial" pitchFamily="34" charset="0"/>
                <a:cs typeface="Arial" pitchFamily="34" charset="0"/>
              </a:rPr>
              <a:t>(Source: Smith </a:t>
            </a:r>
            <a:r>
              <a:rPr lang="en-GB" i="1" dirty="0">
                <a:latin typeface="Arial" pitchFamily="34" charset="0"/>
                <a:cs typeface="Arial" pitchFamily="34" charset="0"/>
              </a:rPr>
              <a:t>et al. </a:t>
            </a:r>
            <a:r>
              <a:rPr lang="en-GB" dirty="0">
                <a:latin typeface="Arial" pitchFamily="34" charset="0"/>
                <a:cs typeface="Arial" pitchFamily="34" charset="0"/>
              </a:rPr>
              <a:t>2021)</a:t>
            </a:r>
            <a:endParaRPr lang="en-US" dirty="0">
              <a:latin typeface="Arial" pitchFamily="34" charset="0"/>
              <a:cs typeface="Arial" pitchFamily="34" charset="0"/>
            </a:endParaRPr>
          </a:p>
          <a:p>
            <a:pPr algn="ctr">
              <a:lnSpc>
                <a:spcPct val="150000"/>
              </a:lnSpc>
            </a:pPr>
            <a:endParaRPr lang="en-US" dirty="0">
              <a:latin typeface="Arial" pitchFamily="34" charset="0"/>
              <a:cs typeface="Arial" pitchFamily="34" charset="0"/>
            </a:endParaRPr>
          </a:p>
        </p:txBody>
      </p:sp>
      <p:pic>
        <p:nvPicPr>
          <p:cNvPr id="8" name="Picture 7"/>
          <p:cNvPicPr/>
          <p:nvPr/>
        </p:nvPicPr>
        <p:blipFill>
          <a:blip r:embed="rId3"/>
          <a:srcRect/>
          <a:stretch>
            <a:fillRect/>
          </a:stretch>
        </p:blipFill>
        <p:spPr bwMode="auto">
          <a:xfrm>
            <a:off x="5500694" y="2143116"/>
            <a:ext cx="3424262" cy="2571768"/>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nSpc>
                <a:spcPct val="150000"/>
              </a:lnSpc>
            </a:pPr>
            <a:r>
              <a:rPr lang="en-US" sz="3600" b="1" dirty="0" smtClean="0">
                <a:latin typeface="Arial" pitchFamily="34" charset="0"/>
                <a:cs typeface="Arial" pitchFamily="34" charset="0"/>
              </a:rPr>
              <a:t>ETHICAL CONSIDERATIONS </a:t>
            </a:r>
            <a:endParaRPr lang="en-US" sz="3600" dirty="0">
              <a:latin typeface="Arial" pitchFamily="34" charset="0"/>
              <a:cs typeface="Arial" pitchFamily="34" charset="0"/>
            </a:endParaRPr>
          </a:p>
        </p:txBody>
      </p:sp>
      <p:sp>
        <p:nvSpPr>
          <p:cNvPr id="3" name="Content Placeholder 2"/>
          <p:cNvSpPr>
            <a:spLocks noGrp="1"/>
          </p:cNvSpPr>
          <p:nvPr>
            <p:ph sz="half" idx="1"/>
          </p:nvPr>
        </p:nvSpPr>
        <p:spPr/>
        <p:txBody>
          <a:bodyPr>
            <a:normAutofit fontScale="62500" lnSpcReduction="20000"/>
          </a:bodyPr>
          <a:lstStyle/>
          <a:p>
            <a:pPr algn="just">
              <a:lnSpc>
                <a:spcPct val="170000"/>
              </a:lnSpc>
            </a:pPr>
            <a:r>
              <a:rPr lang="en-GB" b="1" i="1" dirty="0">
                <a:latin typeface="Arial" pitchFamily="34" charset="0"/>
                <a:cs typeface="Arial" pitchFamily="34" charset="0"/>
              </a:rPr>
              <a:t>“The Data Protection Act 2018” </a:t>
            </a:r>
            <a:r>
              <a:rPr lang="en-GB" dirty="0">
                <a:latin typeface="Arial" pitchFamily="34" charset="0"/>
                <a:cs typeface="Arial" pitchFamily="34" charset="0"/>
              </a:rPr>
              <a:t>has been developed to maintain the process of the research activity and data collection process (Gov.uk, 2018</a:t>
            </a:r>
            <a:r>
              <a:rPr lang="en-GB" dirty="0" smtClean="0">
                <a:latin typeface="Arial" pitchFamily="34" charset="0"/>
                <a:cs typeface="Arial" pitchFamily="34" charset="0"/>
              </a:rPr>
              <a:t>).</a:t>
            </a:r>
          </a:p>
          <a:p>
            <a:pPr algn="just">
              <a:lnSpc>
                <a:spcPct val="170000"/>
              </a:lnSpc>
            </a:pPr>
            <a:r>
              <a:rPr lang="en-GB" dirty="0" smtClean="0">
                <a:latin typeface="Arial" pitchFamily="34" charset="0"/>
                <a:cs typeface="Arial" pitchFamily="34" charset="0"/>
              </a:rPr>
              <a:t>To </a:t>
            </a:r>
            <a:r>
              <a:rPr lang="en-GB" dirty="0">
                <a:latin typeface="Arial" pitchFamily="34" charset="0"/>
                <a:cs typeface="Arial" pitchFamily="34" charset="0"/>
              </a:rPr>
              <a:t>maintain a better approach to the future research </a:t>
            </a:r>
            <a:r>
              <a:rPr lang="en-GB" dirty="0" smtClean="0">
                <a:latin typeface="Arial" pitchFamily="34" charset="0"/>
                <a:cs typeface="Arial" pitchFamily="34" charset="0"/>
              </a:rPr>
              <a:t>scopes</a:t>
            </a:r>
          </a:p>
          <a:p>
            <a:pPr algn="just">
              <a:lnSpc>
                <a:spcPct val="170000"/>
              </a:lnSpc>
            </a:pPr>
            <a:r>
              <a:rPr lang="en-GB" dirty="0" smtClean="0">
                <a:latin typeface="Arial" pitchFamily="34" charset="0"/>
                <a:cs typeface="Arial" pitchFamily="34" charset="0"/>
              </a:rPr>
              <a:t>Also </a:t>
            </a:r>
            <a:r>
              <a:rPr lang="en-GB" dirty="0">
                <a:latin typeface="Arial" pitchFamily="34" charset="0"/>
                <a:cs typeface="Arial" pitchFamily="34" charset="0"/>
              </a:rPr>
              <a:t>provided a clear, reliable and relevant validity to future research methodologies </a:t>
            </a:r>
            <a:endParaRPr lang="en-US" dirty="0">
              <a:latin typeface="Arial" pitchFamily="34" charset="0"/>
              <a:cs typeface="Arial" pitchFamily="34" charset="0"/>
            </a:endParaRPr>
          </a:p>
        </p:txBody>
      </p:sp>
      <p:sp>
        <p:nvSpPr>
          <p:cNvPr id="7" name="TextBox 6"/>
          <p:cNvSpPr txBox="1"/>
          <p:nvPr/>
        </p:nvSpPr>
        <p:spPr>
          <a:xfrm>
            <a:off x="4714876" y="5929330"/>
            <a:ext cx="3929090" cy="779701"/>
          </a:xfrm>
          <a:prstGeom prst="rect">
            <a:avLst/>
          </a:prstGeom>
          <a:noFill/>
        </p:spPr>
        <p:txBody>
          <a:bodyPr wrap="square" rtlCol="0">
            <a:spAutoFit/>
          </a:bodyPr>
          <a:lstStyle/>
          <a:p>
            <a:pPr algn="ctr">
              <a:lnSpc>
                <a:spcPct val="150000"/>
              </a:lnSpc>
            </a:pPr>
            <a:r>
              <a:rPr lang="en-GB" sz="1400" dirty="0">
                <a:latin typeface="Arial" pitchFamily="34" charset="0"/>
                <a:cs typeface="Arial" pitchFamily="34" charset="0"/>
              </a:rPr>
              <a:t>(Source: Migrationdataportal.org, 2021)</a:t>
            </a:r>
            <a:endParaRPr lang="en-US" sz="1400" dirty="0">
              <a:latin typeface="Arial" pitchFamily="34" charset="0"/>
              <a:cs typeface="Arial" pitchFamily="34" charset="0"/>
            </a:endParaRPr>
          </a:p>
          <a:p>
            <a:pPr algn="ctr">
              <a:lnSpc>
                <a:spcPct val="150000"/>
              </a:lnSpc>
            </a:pPr>
            <a:endParaRPr lang="en-US" dirty="0">
              <a:latin typeface="Arial" pitchFamily="34" charset="0"/>
              <a:cs typeface="Arial" pitchFamily="34" charset="0"/>
            </a:endParaRPr>
          </a:p>
        </p:txBody>
      </p:sp>
      <p:pic>
        <p:nvPicPr>
          <p:cNvPr id="8" name="Picture 7"/>
          <p:cNvPicPr/>
          <p:nvPr/>
        </p:nvPicPr>
        <p:blipFill>
          <a:blip r:embed="rId3"/>
          <a:srcRect/>
          <a:stretch>
            <a:fillRect/>
          </a:stretch>
        </p:blipFill>
        <p:spPr bwMode="auto">
          <a:xfrm>
            <a:off x="4714876" y="2143116"/>
            <a:ext cx="4214842" cy="3357586"/>
          </a:xfrm>
          <a:prstGeom prst="rect">
            <a:avLst/>
          </a:prstGeom>
          <a:ln>
            <a:noFill/>
          </a:ln>
          <a:effectLst>
            <a:softEdge rad="112500"/>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nSpc>
                <a:spcPct val="150000"/>
              </a:lnSpc>
            </a:pPr>
            <a:r>
              <a:rPr lang="en-US" sz="3600" b="1" dirty="0" smtClean="0">
                <a:latin typeface="Arial" pitchFamily="34" charset="0"/>
                <a:cs typeface="Arial" pitchFamily="34" charset="0"/>
              </a:rPr>
              <a:t>RESEARCH METHOD</a:t>
            </a:r>
            <a:endParaRPr lang="en-US" sz="3600" dirty="0">
              <a:latin typeface="Arial" pitchFamily="34" charset="0"/>
              <a:cs typeface="Arial" pitchFamily="34" charset="0"/>
            </a:endParaRPr>
          </a:p>
        </p:txBody>
      </p:sp>
      <p:sp>
        <p:nvSpPr>
          <p:cNvPr id="3" name="Content Placeholder 2"/>
          <p:cNvSpPr>
            <a:spLocks noGrp="1"/>
          </p:cNvSpPr>
          <p:nvPr>
            <p:ph sz="half" idx="1"/>
          </p:nvPr>
        </p:nvSpPr>
        <p:spPr>
          <a:xfrm>
            <a:off x="285720" y="1600200"/>
            <a:ext cx="3857652" cy="4686320"/>
          </a:xfrm>
        </p:spPr>
        <p:txBody>
          <a:bodyPr>
            <a:normAutofit fontScale="77500" lnSpcReduction="20000"/>
          </a:bodyPr>
          <a:lstStyle/>
          <a:p>
            <a:pPr algn="just">
              <a:lnSpc>
                <a:spcPct val="160000"/>
              </a:lnSpc>
            </a:pPr>
            <a:r>
              <a:rPr lang="en-GB" dirty="0" smtClean="0">
                <a:latin typeface="Arial" pitchFamily="34" charset="0"/>
                <a:cs typeface="Arial" pitchFamily="34" charset="0"/>
              </a:rPr>
              <a:t>Positivism </a:t>
            </a:r>
            <a:r>
              <a:rPr lang="en-GB" dirty="0">
                <a:latin typeface="Arial" pitchFamily="34" charset="0"/>
                <a:cs typeface="Arial" pitchFamily="34" charset="0"/>
              </a:rPr>
              <a:t>research philosophy and descriptive approach will be involved (Flick</a:t>
            </a:r>
            <a:r>
              <a:rPr lang="en-GB" i="1" dirty="0">
                <a:latin typeface="Arial" pitchFamily="34" charset="0"/>
                <a:cs typeface="Arial" pitchFamily="34" charset="0"/>
              </a:rPr>
              <a:t> et al. </a:t>
            </a:r>
            <a:r>
              <a:rPr lang="en-GB" dirty="0">
                <a:latin typeface="Arial" pitchFamily="34" charset="0"/>
                <a:cs typeface="Arial" pitchFamily="34" charset="0"/>
              </a:rPr>
              <a:t>2020). </a:t>
            </a:r>
            <a:endParaRPr lang="en-GB" dirty="0" smtClean="0">
              <a:latin typeface="Arial" pitchFamily="34" charset="0"/>
              <a:cs typeface="Arial" pitchFamily="34" charset="0"/>
            </a:endParaRPr>
          </a:p>
          <a:p>
            <a:pPr algn="just">
              <a:lnSpc>
                <a:spcPct val="160000"/>
              </a:lnSpc>
            </a:pPr>
            <a:r>
              <a:rPr lang="en-GB" dirty="0">
                <a:latin typeface="Arial" pitchFamily="34" charset="0"/>
                <a:cs typeface="Arial" pitchFamily="34" charset="0"/>
              </a:rPr>
              <a:t>Approximately 10 staff and 10 students will be </a:t>
            </a:r>
            <a:r>
              <a:rPr lang="en-GB" dirty="0" smtClean="0">
                <a:latin typeface="Arial" pitchFamily="34" charset="0"/>
                <a:cs typeface="Arial" pitchFamily="34" charset="0"/>
              </a:rPr>
              <a:t>chosen.</a:t>
            </a:r>
          </a:p>
          <a:p>
            <a:pPr algn="just">
              <a:lnSpc>
                <a:spcPct val="160000"/>
              </a:lnSpc>
            </a:pPr>
            <a:r>
              <a:rPr lang="en-GB" dirty="0" smtClean="0">
                <a:latin typeface="Arial" pitchFamily="34" charset="0"/>
                <a:cs typeface="Arial" pitchFamily="34" charset="0"/>
              </a:rPr>
              <a:t>A </a:t>
            </a:r>
            <a:r>
              <a:rPr lang="en-GB" dirty="0">
                <a:latin typeface="Arial" pitchFamily="34" charset="0"/>
                <a:cs typeface="Arial" pitchFamily="34" charset="0"/>
              </a:rPr>
              <a:t>quantitative research strategy will be involved</a:t>
            </a:r>
            <a:endParaRPr lang="en-US" dirty="0">
              <a:latin typeface="Arial" pitchFamily="34" charset="0"/>
              <a:cs typeface="Arial" pitchFamily="34" charset="0"/>
            </a:endParaRPr>
          </a:p>
        </p:txBody>
      </p:sp>
      <p:pic>
        <p:nvPicPr>
          <p:cNvPr id="8194" name="Picture 2"/>
          <p:cNvPicPr>
            <a:picLocks noChangeAspect="1" noChangeArrowheads="1"/>
          </p:cNvPicPr>
          <p:nvPr/>
        </p:nvPicPr>
        <p:blipFill>
          <a:blip r:embed="rId3"/>
          <a:srcRect/>
          <a:stretch>
            <a:fillRect/>
          </a:stretch>
        </p:blipFill>
        <p:spPr bwMode="auto">
          <a:xfrm>
            <a:off x="4357686" y="2214554"/>
            <a:ext cx="4505317" cy="2857520"/>
          </a:xfrm>
          <a:prstGeom prst="rect">
            <a:avLst/>
          </a:prstGeom>
          <a:noFill/>
          <a:ln w="9525">
            <a:noFill/>
            <a:miter lim="800000"/>
            <a:headEnd/>
            <a:tailEnd/>
          </a:ln>
          <a:effectLst/>
        </p:spPr>
      </p:pic>
      <p:sp>
        <p:nvSpPr>
          <p:cNvPr id="6" name="TextBox 5"/>
          <p:cNvSpPr txBox="1"/>
          <p:nvPr/>
        </p:nvSpPr>
        <p:spPr>
          <a:xfrm>
            <a:off x="4714876" y="5929330"/>
            <a:ext cx="3929090" cy="456535"/>
          </a:xfrm>
          <a:prstGeom prst="rect">
            <a:avLst/>
          </a:prstGeom>
          <a:noFill/>
        </p:spPr>
        <p:txBody>
          <a:bodyPr wrap="square" rtlCol="0">
            <a:spAutoFit/>
          </a:bodyPr>
          <a:lstStyle/>
          <a:p>
            <a:pPr algn="ctr">
              <a:lnSpc>
                <a:spcPct val="150000"/>
              </a:lnSpc>
            </a:pPr>
            <a:r>
              <a:rPr lang="en-US" dirty="0" smtClean="0">
                <a:latin typeface="Arial" pitchFamily="34" charset="0"/>
                <a:cs typeface="Arial" pitchFamily="34" charset="0"/>
              </a:rPr>
              <a:t>(Source: </a:t>
            </a:r>
            <a:r>
              <a:rPr lang="en-GB" dirty="0" smtClean="0">
                <a:latin typeface="Arial" pitchFamily="34" charset="0"/>
                <a:cs typeface="Arial" pitchFamily="34" charset="0"/>
              </a:rPr>
              <a:t>Flick</a:t>
            </a:r>
            <a:r>
              <a:rPr lang="en-GB" i="1" dirty="0" smtClean="0">
                <a:latin typeface="Arial" pitchFamily="34" charset="0"/>
                <a:cs typeface="Arial" pitchFamily="34" charset="0"/>
              </a:rPr>
              <a:t> et al. </a:t>
            </a:r>
            <a:r>
              <a:rPr lang="en-GB" dirty="0" smtClean="0">
                <a:latin typeface="Arial" pitchFamily="34" charset="0"/>
                <a:cs typeface="Arial" pitchFamily="34" charset="0"/>
              </a:rPr>
              <a:t>2020)</a:t>
            </a:r>
            <a:r>
              <a:rPr lang="en-US" dirty="0" smtClean="0">
                <a:latin typeface="Arial" pitchFamily="34" charset="0"/>
                <a:cs typeface="Arial" pitchFamily="34" charset="0"/>
              </a:rPr>
              <a:t> </a:t>
            </a:r>
            <a:endParaRPr lang="en-US" dirty="0">
              <a:latin typeface="Arial" pitchFamily="34" charset="0"/>
              <a:cs typeface="Arial"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nSpc>
                <a:spcPct val="150000"/>
              </a:lnSpc>
            </a:pPr>
            <a:r>
              <a:rPr lang="en-US" sz="3600" b="1" dirty="0" smtClean="0">
                <a:latin typeface="Arial" pitchFamily="34" charset="0"/>
                <a:cs typeface="Arial" pitchFamily="34" charset="0"/>
              </a:rPr>
              <a:t>CONT. </a:t>
            </a:r>
            <a:endParaRPr lang="en-US" sz="3600" b="1" dirty="0">
              <a:latin typeface="Arial" pitchFamily="34" charset="0"/>
              <a:cs typeface="Arial" pitchFamily="34" charset="0"/>
            </a:endParaRPr>
          </a:p>
        </p:txBody>
      </p:sp>
      <p:sp>
        <p:nvSpPr>
          <p:cNvPr id="3" name="Content Placeholder 2"/>
          <p:cNvSpPr>
            <a:spLocks noGrp="1"/>
          </p:cNvSpPr>
          <p:nvPr>
            <p:ph sz="half" idx="1"/>
          </p:nvPr>
        </p:nvSpPr>
        <p:spPr>
          <a:xfrm>
            <a:off x="285720" y="1600200"/>
            <a:ext cx="4210080" cy="4614882"/>
          </a:xfrm>
        </p:spPr>
        <p:txBody>
          <a:bodyPr>
            <a:normAutofit fontScale="70000" lnSpcReduction="20000"/>
          </a:bodyPr>
          <a:lstStyle/>
          <a:p>
            <a:pPr algn="just">
              <a:lnSpc>
                <a:spcPct val="170000"/>
              </a:lnSpc>
            </a:pPr>
            <a:r>
              <a:rPr lang="en-GB" dirty="0">
                <a:latin typeface="Arial" pitchFamily="34" charset="0"/>
                <a:cs typeface="Arial" pitchFamily="34" charset="0"/>
              </a:rPr>
              <a:t>Simple random sampling techniques can be involved within the process (Kumar </a:t>
            </a:r>
            <a:r>
              <a:rPr lang="en-GB" i="1" dirty="0">
                <a:latin typeface="Arial" pitchFamily="34" charset="0"/>
                <a:cs typeface="Arial" pitchFamily="34" charset="0"/>
              </a:rPr>
              <a:t>et al. </a:t>
            </a:r>
            <a:r>
              <a:rPr lang="en-GB" dirty="0">
                <a:latin typeface="Arial" pitchFamily="34" charset="0"/>
                <a:cs typeface="Arial" pitchFamily="34" charset="0"/>
              </a:rPr>
              <a:t>2020</a:t>
            </a:r>
            <a:r>
              <a:rPr lang="en-GB" dirty="0" smtClean="0">
                <a:latin typeface="Arial" pitchFamily="34" charset="0"/>
                <a:cs typeface="Arial" pitchFamily="34" charset="0"/>
              </a:rPr>
              <a:t>).</a:t>
            </a:r>
          </a:p>
          <a:p>
            <a:pPr algn="just">
              <a:lnSpc>
                <a:spcPct val="170000"/>
              </a:lnSpc>
            </a:pPr>
            <a:r>
              <a:rPr lang="en-GB" dirty="0" smtClean="0">
                <a:latin typeface="Arial" pitchFamily="34" charset="0"/>
                <a:cs typeface="Arial" pitchFamily="34" charset="0"/>
              </a:rPr>
              <a:t>Demographic</a:t>
            </a:r>
            <a:r>
              <a:rPr lang="en-GB" dirty="0">
                <a:latin typeface="Arial" pitchFamily="34" charset="0"/>
                <a:cs typeface="Arial" pitchFamily="34" charset="0"/>
              </a:rPr>
              <a:t>, socio-economic, and the research questions and hypothesis</a:t>
            </a:r>
            <a:r>
              <a:rPr lang="en-GB" dirty="0" smtClean="0">
                <a:latin typeface="Arial" pitchFamily="34" charset="0"/>
                <a:cs typeface="Arial" pitchFamily="34" charset="0"/>
              </a:rPr>
              <a:t>.</a:t>
            </a:r>
          </a:p>
          <a:p>
            <a:pPr algn="just">
              <a:lnSpc>
                <a:spcPct val="170000"/>
              </a:lnSpc>
            </a:pPr>
            <a:r>
              <a:rPr lang="en-GB" dirty="0" smtClean="0">
                <a:latin typeface="Arial" pitchFamily="34" charset="0"/>
                <a:cs typeface="Arial" pitchFamily="34" charset="0"/>
              </a:rPr>
              <a:t>Questionnaire </a:t>
            </a:r>
            <a:r>
              <a:rPr lang="en-GB" dirty="0">
                <a:latin typeface="Arial" pitchFamily="34" charset="0"/>
                <a:cs typeface="Arial" pitchFamily="34" charset="0"/>
              </a:rPr>
              <a:t>will be developed with the help of Google Form</a:t>
            </a:r>
            <a:endParaRPr lang="en-US" dirty="0">
              <a:latin typeface="Arial" pitchFamily="34" charset="0"/>
              <a:cs typeface="Arial" pitchFamily="34" charset="0"/>
            </a:endParaRPr>
          </a:p>
        </p:txBody>
      </p:sp>
      <p:sp>
        <p:nvSpPr>
          <p:cNvPr id="5" name="TextBox 4"/>
          <p:cNvSpPr txBox="1"/>
          <p:nvPr/>
        </p:nvSpPr>
        <p:spPr>
          <a:xfrm>
            <a:off x="4714876" y="5929330"/>
            <a:ext cx="3929090" cy="507831"/>
          </a:xfrm>
          <a:prstGeom prst="rect">
            <a:avLst/>
          </a:prstGeom>
          <a:noFill/>
        </p:spPr>
        <p:txBody>
          <a:bodyPr wrap="square" rtlCol="0">
            <a:spAutoFit/>
          </a:bodyPr>
          <a:lstStyle/>
          <a:p>
            <a:pPr algn="ctr">
              <a:lnSpc>
                <a:spcPct val="150000"/>
              </a:lnSpc>
            </a:pPr>
            <a:r>
              <a:rPr lang="en-US" dirty="0" smtClean="0">
                <a:latin typeface="Arial" pitchFamily="34" charset="0"/>
                <a:cs typeface="Arial" pitchFamily="34" charset="0"/>
              </a:rPr>
              <a:t>(Source: </a:t>
            </a:r>
            <a:r>
              <a:rPr lang="en-GB" dirty="0" smtClean="0">
                <a:latin typeface="Arial" pitchFamily="34" charset="0"/>
                <a:cs typeface="Arial" pitchFamily="34" charset="0"/>
              </a:rPr>
              <a:t>Kumar </a:t>
            </a:r>
            <a:r>
              <a:rPr lang="en-GB" i="1" dirty="0" smtClean="0">
                <a:latin typeface="Arial" pitchFamily="34" charset="0"/>
                <a:cs typeface="Arial" pitchFamily="34" charset="0"/>
              </a:rPr>
              <a:t>et al. </a:t>
            </a:r>
            <a:r>
              <a:rPr lang="en-GB" dirty="0" smtClean="0">
                <a:latin typeface="Arial" pitchFamily="34" charset="0"/>
                <a:cs typeface="Arial" pitchFamily="34" charset="0"/>
              </a:rPr>
              <a:t>2020)</a:t>
            </a:r>
            <a:endParaRPr lang="en-US" dirty="0">
              <a:latin typeface="Arial" pitchFamily="34" charset="0"/>
              <a:cs typeface="Arial" pitchFamily="34" charset="0"/>
            </a:endParaRPr>
          </a:p>
        </p:txBody>
      </p:sp>
      <p:pic>
        <p:nvPicPr>
          <p:cNvPr id="9218" name="Picture 2"/>
          <p:cNvPicPr>
            <a:picLocks noChangeAspect="1" noChangeArrowheads="1"/>
          </p:cNvPicPr>
          <p:nvPr/>
        </p:nvPicPr>
        <p:blipFill>
          <a:blip r:embed="rId3"/>
          <a:srcRect/>
          <a:stretch>
            <a:fillRect/>
          </a:stretch>
        </p:blipFill>
        <p:spPr bwMode="auto">
          <a:xfrm>
            <a:off x="4643438" y="2143117"/>
            <a:ext cx="4257712" cy="3143271"/>
          </a:xfrm>
          <a:prstGeom prst="rect">
            <a:avLst/>
          </a:prstGeom>
          <a:noFill/>
          <a:ln w="9525">
            <a:noFill/>
            <a:miter lim="800000"/>
            <a:headEnd/>
            <a:tailEnd/>
          </a:ln>
          <a:effec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nSpc>
                <a:spcPct val="150000"/>
              </a:lnSpc>
            </a:pPr>
            <a:r>
              <a:rPr lang="en-US" sz="3600" b="1" dirty="0" smtClean="0">
                <a:latin typeface="Arial" pitchFamily="34" charset="0"/>
                <a:cs typeface="Arial" pitchFamily="34" charset="0"/>
              </a:rPr>
              <a:t>RESEARCH TIMELINE</a:t>
            </a:r>
            <a:endParaRPr lang="en-US" sz="3600" dirty="0">
              <a:latin typeface="Arial" pitchFamily="34" charset="0"/>
              <a:cs typeface="Arial" pitchFamily="34" charset="0"/>
            </a:endParaRPr>
          </a:p>
        </p:txBody>
      </p:sp>
      <p:sp>
        <p:nvSpPr>
          <p:cNvPr id="5" name="TextBox 4"/>
          <p:cNvSpPr txBox="1"/>
          <p:nvPr/>
        </p:nvSpPr>
        <p:spPr>
          <a:xfrm>
            <a:off x="2571736" y="5929330"/>
            <a:ext cx="3929090" cy="872034"/>
          </a:xfrm>
          <a:prstGeom prst="rect">
            <a:avLst/>
          </a:prstGeom>
          <a:noFill/>
        </p:spPr>
        <p:txBody>
          <a:bodyPr wrap="square" rtlCol="0">
            <a:spAutoFit/>
          </a:bodyPr>
          <a:lstStyle/>
          <a:p>
            <a:pPr algn="ctr">
              <a:lnSpc>
                <a:spcPct val="150000"/>
              </a:lnSpc>
            </a:pPr>
            <a:r>
              <a:rPr lang="en-GB" dirty="0">
                <a:latin typeface="Arial" pitchFamily="34" charset="0"/>
                <a:cs typeface="Arial" pitchFamily="34" charset="0"/>
              </a:rPr>
              <a:t>(Developed by researcher)</a:t>
            </a:r>
            <a:endParaRPr lang="en-US" dirty="0">
              <a:latin typeface="Arial" pitchFamily="34" charset="0"/>
              <a:cs typeface="Arial" pitchFamily="34" charset="0"/>
            </a:endParaRPr>
          </a:p>
          <a:p>
            <a:pPr algn="ctr">
              <a:lnSpc>
                <a:spcPct val="150000"/>
              </a:lnSpc>
            </a:pPr>
            <a:endParaRPr lang="en-US" dirty="0">
              <a:latin typeface="Arial" pitchFamily="34" charset="0"/>
              <a:cs typeface="Arial" pitchFamily="34" charset="0"/>
            </a:endParaRPr>
          </a:p>
        </p:txBody>
      </p:sp>
      <p:pic>
        <p:nvPicPr>
          <p:cNvPr id="13314" name="Picture 2"/>
          <p:cNvPicPr>
            <a:picLocks noChangeAspect="1" noChangeArrowheads="1"/>
          </p:cNvPicPr>
          <p:nvPr/>
        </p:nvPicPr>
        <p:blipFill>
          <a:blip r:embed="rId3"/>
          <a:srcRect/>
          <a:stretch>
            <a:fillRect/>
          </a:stretch>
        </p:blipFill>
        <p:spPr bwMode="auto">
          <a:xfrm>
            <a:off x="-7467" y="1428736"/>
            <a:ext cx="9151467" cy="4429156"/>
          </a:xfrm>
          <a:prstGeom prst="rect">
            <a:avLst/>
          </a:prstGeom>
          <a:noFill/>
          <a:ln w="9525">
            <a:noFill/>
            <a:miter lim="800000"/>
            <a:headEnd/>
            <a:tailEnd/>
          </a:ln>
          <a:effec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nSpc>
                <a:spcPct val="150000"/>
              </a:lnSpc>
            </a:pPr>
            <a:r>
              <a:rPr lang="en-US" sz="3600" b="1" dirty="0" smtClean="0">
                <a:latin typeface="Arial" pitchFamily="34" charset="0"/>
                <a:cs typeface="Arial" pitchFamily="34" charset="0"/>
              </a:rPr>
              <a:t>RESEARCH HYPOTHESES</a:t>
            </a:r>
            <a:endParaRPr lang="en-US" sz="3600" dirty="0">
              <a:latin typeface="Arial" pitchFamily="34" charset="0"/>
              <a:cs typeface="Arial" pitchFamily="34" charset="0"/>
            </a:endParaRPr>
          </a:p>
        </p:txBody>
      </p:sp>
      <p:sp>
        <p:nvSpPr>
          <p:cNvPr id="3" name="Content Placeholder 2"/>
          <p:cNvSpPr>
            <a:spLocks noGrp="1"/>
          </p:cNvSpPr>
          <p:nvPr>
            <p:ph sz="half" idx="1"/>
          </p:nvPr>
        </p:nvSpPr>
        <p:spPr/>
        <p:txBody>
          <a:bodyPr>
            <a:normAutofit/>
          </a:bodyPr>
          <a:lstStyle/>
          <a:p>
            <a:pPr>
              <a:lnSpc>
                <a:spcPct val="150000"/>
              </a:lnSpc>
            </a:pPr>
            <a:r>
              <a:rPr lang="en-GB" sz="2000" b="1" dirty="0" smtClean="0">
                <a:latin typeface="Arial" pitchFamily="34" charset="0"/>
                <a:cs typeface="Arial" pitchFamily="34" charset="0"/>
              </a:rPr>
              <a:t>H0: </a:t>
            </a:r>
            <a:r>
              <a:rPr lang="en-GB" sz="2000" dirty="0" smtClean="0">
                <a:latin typeface="Arial" pitchFamily="34" charset="0"/>
                <a:cs typeface="Arial" pitchFamily="34" charset="0"/>
              </a:rPr>
              <a:t>Staff </a:t>
            </a:r>
            <a:r>
              <a:rPr lang="en-GB" sz="2000" dirty="0">
                <a:latin typeface="Arial" pitchFamily="34" charset="0"/>
                <a:cs typeface="Arial" pitchFamily="34" charset="0"/>
              </a:rPr>
              <a:t>and students are not at all confident in using technology. </a:t>
            </a:r>
            <a:endParaRPr lang="en-GB" sz="2000" dirty="0" smtClean="0">
              <a:latin typeface="Arial" pitchFamily="34" charset="0"/>
              <a:cs typeface="Arial" pitchFamily="34" charset="0"/>
            </a:endParaRPr>
          </a:p>
          <a:p>
            <a:pPr>
              <a:lnSpc>
                <a:spcPct val="150000"/>
              </a:lnSpc>
            </a:pPr>
            <a:r>
              <a:rPr lang="en-GB" sz="2000" b="1" dirty="0" smtClean="0">
                <a:latin typeface="Arial" pitchFamily="34" charset="0"/>
                <a:cs typeface="Arial" pitchFamily="34" charset="0"/>
              </a:rPr>
              <a:t>H1: </a:t>
            </a:r>
            <a:r>
              <a:rPr lang="en-GB" sz="2000" dirty="0" smtClean="0">
                <a:latin typeface="Arial" pitchFamily="34" charset="0"/>
                <a:cs typeface="Arial" pitchFamily="34" charset="0"/>
              </a:rPr>
              <a:t>Incorporation </a:t>
            </a:r>
            <a:r>
              <a:rPr lang="en-GB" sz="2000" dirty="0">
                <a:latin typeface="Arial" pitchFamily="34" charset="0"/>
                <a:cs typeface="Arial" pitchFamily="34" charset="0"/>
              </a:rPr>
              <a:t>of technology enhances the working interest among the staff and students. </a:t>
            </a:r>
            <a:endParaRPr lang="en-US" sz="2000" dirty="0">
              <a:latin typeface="Arial" pitchFamily="34" charset="0"/>
              <a:cs typeface="Arial" pitchFamily="34" charset="0"/>
            </a:endParaRPr>
          </a:p>
        </p:txBody>
      </p:sp>
      <p:sp>
        <p:nvSpPr>
          <p:cNvPr id="5" name="TextBox 4"/>
          <p:cNvSpPr txBox="1"/>
          <p:nvPr/>
        </p:nvSpPr>
        <p:spPr>
          <a:xfrm>
            <a:off x="4714876" y="5929330"/>
            <a:ext cx="3929090" cy="880369"/>
          </a:xfrm>
          <a:prstGeom prst="rect">
            <a:avLst/>
          </a:prstGeom>
          <a:noFill/>
        </p:spPr>
        <p:txBody>
          <a:bodyPr wrap="square" rtlCol="0">
            <a:spAutoFit/>
          </a:bodyPr>
          <a:lstStyle/>
          <a:p>
            <a:pPr algn="ctr">
              <a:lnSpc>
                <a:spcPct val="150000"/>
              </a:lnSpc>
            </a:pPr>
            <a:r>
              <a:rPr lang="en-US" dirty="0" smtClean="0">
                <a:latin typeface="Arial" pitchFamily="34" charset="0"/>
                <a:cs typeface="Arial" pitchFamily="34" charset="0"/>
              </a:rPr>
              <a:t>(Source: </a:t>
            </a:r>
            <a:r>
              <a:rPr lang="en-GB" dirty="0" smtClean="0">
                <a:latin typeface="Arial" pitchFamily="34" charset="0"/>
                <a:cs typeface="Arial" pitchFamily="34" charset="0"/>
              </a:rPr>
              <a:t>Kumar </a:t>
            </a:r>
            <a:r>
              <a:rPr lang="en-GB" i="1" dirty="0" smtClean="0">
                <a:latin typeface="Arial" pitchFamily="34" charset="0"/>
                <a:cs typeface="Arial" pitchFamily="34" charset="0"/>
              </a:rPr>
              <a:t>et al. </a:t>
            </a:r>
            <a:r>
              <a:rPr lang="en-GB" dirty="0" smtClean="0">
                <a:latin typeface="Arial" pitchFamily="34" charset="0"/>
                <a:cs typeface="Arial" pitchFamily="34" charset="0"/>
              </a:rPr>
              <a:t>2020)</a:t>
            </a:r>
            <a:endParaRPr lang="en-US" dirty="0" smtClean="0">
              <a:latin typeface="Arial" pitchFamily="34" charset="0"/>
              <a:cs typeface="Arial" pitchFamily="34" charset="0"/>
            </a:endParaRPr>
          </a:p>
          <a:p>
            <a:pPr algn="ctr">
              <a:lnSpc>
                <a:spcPct val="150000"/>
              </a:lnSpc>
            </a:pPr>
            <a:endParaRPr lang="en-US" dirty="0"/>
          </a:p>
        </p:txBody>
      </p:sp>
      <p:pic>
        <p:nvPicPr>
          <p:cNvPr id="10242" name="Picture 2"/>
          <p:cNvPicPr>
            <a:picLocks noChangeAspect="1" noChangeArrowheads="1"/>
          </p:cNvPicPr>
          <p:nvPr/>
        </p:nvPicPr>
        <p:blipFill>
          <a:blip r:embed="rId3"/>
          <a:srcRect/>
          <a:stretch>
            <a:fillRect/>
          </a:stretch>
        </p:blipFill>
        <p:spPr bwMode="auto">
          <a:xfrm>
            <a:off x="4643438" y="1838342"/>
            <a:ext cx="4210050" cy="4019550"/>
          </a:xfrm>
          <a:prstGeom prst="rect">
            <a:avLst/>
          </a:prstGeom>
          <a:noFill/>
          <a:ln w="9525">
            <a:noFill/>
            <a:miter lim="800000"/>
            <a:headEnd/>
            <a:tailEnd/>
          </a:ln>
          <a:effec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nSpc>
                <a:spcPct val="150000"/>
              </a:lnSpc>
            </a:pPr>
            <a:r>
              <a:rPr lang="en-US" sz="3600" b="1" dirty="0" smtClean="0">
                <a:latin typeface="Arial" pitchFamily="34" charset="0"/>
                <a:cs typeface="Arial" pitchFamily="34" charset="0"/>
              </a:rPr>
              <a:t>EXPECTED OUTCOMES</a:t>
            </a:r>
            <a:endParaRPr lang="en-US" sz="3600" dirty="0">
              <a:latin typeface="Arial" pitchFamily="34" charset="0"/>
              <a:cs typeface="Arial" pitchFamily="34" charset="0"/>
            </a:endParaRPr>
          </a:p>
        </p:txBody>
      </p:sp>
      <p:sp>
        <p:nvSpPr>
          <p:cNvPr id="3" name="Content Placeholder 2"/>
          <p:cNvSpPr>
            <a:spLocks noGrp="1"/>
          </p:cNvSpPr>
          <p:nvPr>
            <p:ph sz="half" idx="1"/>
          </p:nvPr>
        </p:nvSpPr>
        <p:spPr>
          <a:xfrm>
            <a:off x="0" y="1600200"/>
            <a:ext cx="4357686" cy="4686320"/>
          </a:xfrm>
        </p:spPr>
        <p:txBody>
          <a:bodyPr>
            <a:normAutofit fontScale="70000" lnSpcReduction="20000"/>
          </a:bodyPr>
          <a:lstStyle/>
          <a:p>
            <a:pPr algn="just">
              <a:lnSpc>
                <a:spcPct val="170000"/>
              </a:lnSpc>
            </a:pPr>
            <a:r>
              <a:rPr lang="en-GB" dirty="0" smtClean="0">
                <a:latin typeface="Arial" pitchFamily="34" charset="0"/>
                <a:cs typeface="Arial" pitchFamily="34" charset="0"/>
              </a:rPr>
              <a:t>This research study topic will have knowledge over the factors involved with the technological implementation. </a:t>
            </a:r>
          </a:p>
          <a:p>
            <a:pPr algn="just">
              <a:lnSpc>
                <a:spcPct val="170000"/>
              </a:lnSpc>
            </a:pPr>
            <a:r>
              <a:rPr lang="en-GB" dirty="0" smtClean="0">
                <a:latin typeface="Arial" pitchFamily="34" charset="0"/>
                <a:cs typeface="Arial" pitchFamily="34" charset="0"/>
              </a:rPr>
              <a:t>The relationship between the learning interests of new things </a:t>
            </a:r>
          </a:p>
          <a:p>
            <a:pPr algn="just">
              <a:lnSpc>
                <a:spcPct val="170000"/>
              </a:lnSpc>
            </a:pPr>
            <a:r>
              <a:rPr lang="en-GB" dirty="0" smtClean="0">
                <a:latin typeface="Arial" pitchFamily="34" charset="0"/>
                <a:cs typeface="Arial" pitchFamily="34" charset="0"/>
              </a:rPr>
              <a:t>Technological differentiation also provides critical thinking </a:t>
            </a:r>
            <a:endParaRPr lang="en-US" dirty="0">
              <a:latin typeface="Arial" pitchFamily="34" charset="0"/>
              <a:cs typeface="Arial" pitchFamily="34" charset="0"/>
            </a:endParaRPr>
          </a:p>
        </p:txBody>
      </p:sp>
      <p:sp>
        <p:nvSpPr>
          <p:cNvPr id="5" name="TextBox 4"/>
          <p:cNvSpPr txBox="1"/>
          <p:nvPr/>
        </p:nvSpPr>
        <p:spPr>
          <a:xfrm>
            <a:off x="4714876" y="5929330"/>
            <a:ext cx="3929090" cy="456535"/>
          </a:xfrm>
          <a:prstGeom prst="rect">
            <a:avLst/>
          </a:prstGeom>
          <a:noFill/>
        </p:spPr>
        <p:txBody>
          <a:bodyPr wrap="square" rtlCol="0">
            <a:spAutoFit/>
          </a:bodyPr>
          <a:lstStyle/>
          <a:p>
            <a:pPr algn="ctr">
              <a:lnSpc>
                <a:spcPct val="150000"/>
              </a:lnSpc>
            </a:pPr>
            <a:r>
              <a:rPr lang="en-US" dirty="0" smtClean="0">
                <a:latin typeface="Arial" pitchFamily="34" charset="0"/>
                <a:cs typeface="Arial" pitchFamily="34" charset="0"/>
              </a:rPr>
              <a:t>(Source: </a:t>
            </a:r>
            <a:r>
              <a:rPr lang="en-GB" dirty="0" smtClean="0">
                <a:latin typeface="Arial" pitchFamily="34" charset="0"/>
                <a:cs typeface="Arial" pitchFamily="34" charset="0"/>
              </a:rPr>
              <a:t>Flick</a:t>
            </a:r>
            <a:r>
              <a:rPr lang="en-GB" i="1" dirty="0" smtClean="0">
                <a:latin typeface="Arial" pitchFamily="34" charset="0"/>
                <a:cs typeface="Arial" pitchFamily="34" charset="0"/>
              </a:rPr>
              <a:t> et al. </a:t>
            </a:r>
            <a:r>
              <a:rPr lang="en-GB" dirty="0" smtClean="0">
                <a:latin typeface="Arial" pitchFamily="34" charset="0"/>
                <a:cs typeface="Arial" pitchFamily="34" charset="0"/>
              </a:rPr>
              <a:t>2020)</a:t>
            </a:r>
            <a:r>
              <a:rPr lang="en-US" dirty="0" smtClean="0">
                <a:latin typeface="Arial" pitchFamily="34" charset="0"/>
                <a:cs typeface="Arial" pitchFamily="34" charset="0"/>
              </a:rPr>
              <a:t> </a:t>
            </a:r>
            <a:endParaRPr lang="en-US" dirty="0">
              <a:latin typeface="Arial" pitchFamily="34" charset="0"/>
              <a:cs typeface="Arial" pitchFamily="34" charset="0"/>
            </a:endParaRPr>
          </a:p>
        </p:txBody>
      </p:sp>
      <p:pic>
        <p:nvPicPr>
          <p:cNvPr id="12290" name="Picture 2"/>
          <p:cNvPicPr>
            <a:picLocks noChangeAspect="1" noChangeArrowheads="1"/>
          </p:cNvPicPr>
          <p:nvPr/>
        </p:nvPicPr>
        <p:blipFill>
          <a:blip r:embed="rId3"/>
          <a:srcRect/>
          <a:stretch>
            <a:fillRect/>
          </a:stretch>
        </p:blipFill>
        <p:spPr bwMode="auto">
          <a:xfrm>
            <a:off x="4572000" y="2000240"/>
            <a:ext cx="4257282" cy="3429024"/>
          </a:xfrm>
          <a:prstGeom prst="rect">
            <a:avLst/>
          </a:prstGeom>
          <a:noFill/>
          <a:ln w="9525">
            <a:noFill/>
            <a:miter lim="800000"/>
            <a:headEnd/>
            <a:tailEnd/>
          </a:ln>
          <a:effec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nSpc>
                <a:spcPct val="150000"/>
              </a:lnSpc>
            </a:pPr>
            <a:r>
              <a:rPr lang="en-US" sz="3600" b="1" dirty="0" smtClean="0">
                <a:latin typeface="Arial" pitchFamily="34" charset="0"/>
                <a:cs typeface="Arial" pitchFamily="34" charset="0"/>
              </a:rPr>
              <a:t>CONCLUSION</a:t>
            </a:r>
            <a:endParaRPr lang="en-US" sz="3600" dirty="0">
              <a:latin typeface="Arial" pitchFamily="34" charset="0"/>
              <a:cs typeface="Arial" pitchFamily="34" charset="0"/>
            </a:endParaRPr>
          </a:p>
        </p:txBody>
      </p:sp>
      <p:sp>
        <p:nvSpPr>
          <p:cNvPr id="3" name="Content Placeholder 2"/>
          <p:cNvSpPr>
            <a:spLocks noGrp="1"/>
          </p:cNvSpPr>
          <p:nvPr>
            <p:ph sz="half" idx="1"/>
          </p:nvPr>
        </p:nvSpPr>
        <p:spPr>
          <a:xfrm>
            <a:off x="0" y="1600200"/>
            <a:ext cx="4214810" cy="4525963"/>
          </a:xfrm>
        </p:spPr>
        <p:txBody>
          <a:bodyPr>
            <a:normAutofit fontScale="70000" lnSpcReduction="20000"/>
          </a:bodyPr>
          <a:lstStyle/>
          <a:p>
            <a:pPr algn="just">
              <a:lnSpc>
                <a:spcPct val="170000"/>
              </a:lnSpc>
            </a:pPr>
            <a:r>
              <a:rPr lang="en-GB" dirty="0" smtClean="0">
                <a:latin typeface="Arial" pitchFamily="34" charset="0"/>
                <a:cs typeface="Arial" pitchFamily="34" charset="0"/>
              </a:rPr>
              <a:t>Research proposal majorly involves the research study to be relevant to digital skills. </a:t>
            </a:r>
          </a:p>
          <a:p>
            <a:pPr algn="just">
              <a:lnSpc>
                <a:spcPct val="170000"/>
              </a:lnSpc>
            </a:pPr>
            <a:r>
              <a:rPr lang="en-GB" dirty="0" smtClean="0">
                <a:latin typeface="Arial" pitchFamily="34" charset="0"/>
                <a:cs typeface="Arial" pitchFamily="34" charset="0"/>
              </a:rPr>
              <a:t>Staff and students' interests can be processed with the effect of the research study. </a:t>
            </a:r>
          </a:p>
          <a:p>
            <a:pPr algn="just">
              <a:lnSpc>
                <a:spcPct val="170000"/>
              </a:lnSpc>
            </a:pPr>
            <a:r>
              <a:rPr lang="en-GB" dirty="0" smtClean="0">
                <a:latin typeface="Arial" pitchFamily="34" charset="0"/>
                <a:cs typeface="Arial" pitchFamily="34" charset="0"/>
              </a:rPr>
              <a:t>It also reflects the barriers and challenges involved with the learning process </a:t>
            </a:r>
            <a:endParaRPr lang="en-US" dirty="0">
              <a:latin typeface="Arial" pitchFamily="34" charset="0"/>
              <a:cs typeface="Arial" pitchFamily="34" charset="0"/>
            </a:endParaRPr>
          </a:p>
        </p:txBody>
      </p:sp>
      <p:pic>
        <p:nvPicPr>
          <p:cNvPr id="11266" name="Picture 2"/>
          <p:cNvPicPr>
            <a:picLocks noChangeAspect="1" noChangeArrowheads="1"/>
          </p:cNvPicPr>
          <p:nvPr/>
        </p:nvPicPr>
        <p:blipFill>
          <a:blip r:embed="rId3"/>
          <a:srcRect/>
          <a:stretch>
            <a:fillRect/>
          </a:stretch>
        </p:blipFill>
        <p:spPr bwMode="auto">
          <a:xfrm>
            <a:off x="4313056" y="1785927"/>
            <a:ext cx="4616662" cy="3929089"/>
          </a:xfrm>
          <a:prstGeom prst="rect">
            <a:avLst/>
          </a:prstGeom>
          <a:noFill/>
          <a:ln w="9525">
            <a:noFill/>
            <a:miter lim="800000"/>
            <a:headEnd/>
            <a:tailEnd/>
          </a:ln>
          <a:effec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nSpc>
                <a:spcPct val="150000"/>
              </a:lnSpc>
            </a:pPr>
            <a:r>
              <a:rPr lang="en-US" sz="3600" b="1" dirty="0" smtClean="0">
                <a:latin typeface="Arial" pitchFamily="34" charset="0"/>
                <a:cs typeface="Arial" pitchFamily="34" charset="0"/>
              </a:rPr>
              <a:t>REFERENCE LIST </a:t>
            </a:r>
            <a:endParaRPr lang="en-US" sz="3600" b="1" dirty="0">
              <a:latin typeface="Arial" pitchFamily="34" charset="0"/>
              <a:cs typeface="Arial" pitchFamily="34" charset="0"/>
            </a:endParaRPr>
          </a:p>
        </p:txBody>
      </p:sp>
      <p:sp>
        <p:nvSpPr>
          <p:cNvPr id="5" name="Content Placeholder 4"/>
          <p:cNvSpPr>
            <a:spLocks noGrp="1"/>
          </p:cNvSpPr>
          <p:nvPr>
            <p:ph idx="1"/>
          </p:nvPr>
        </p:nvSpPr>
        <p:spPr/>
        <p:txBody>
          <a:bodyPr>
            <a:normAutofit fontScale="25000" lnSpcReduction="20000"/>
          </a:bodyPr>
          <a:lstStyle/>
          <a:p>
            <a:pPr algn="just">
              <a:lnSpc>
                <a:spcPct val="120000"/>
              </a:lnSpc>
            </a:pPr>
            <a:r>
              <a:rPr lang="en-US" dirty="0">
                <a:latin typeface="Arial" pitchFamily="34" charset="0"/>
                <a:cs typeface="Arial" pitchFamily="34" charset="0"/>
              </a:rPr>
              <a:t>Lancet.com (2020), Applications of digital technology in COVID-19 pandemic planning and response, Available at: </a:t>
            </a:r>
            <a:r>
              <a:rPr lang="en-US" u="sng" dirty="0">
                <a:latin typeface="Arial" pitchFamily="34" charset="0"/>
                <a:cs typeface="Arial" pitchFamily="34" charset="0"/>
                <a:hlinkClick r:id="rId2"/>
              </a:rPr>
              <a:t>https://www.thelancet.com/journals/landig/article/PIIS2589-7500(20)30142-4/fulltext</a:t>
            </a:r>
            <a:r>
              <a:rPr lang="en-US" dirty="0">
                <a:latin typeface="Arial" pitchFamily="34" charset="0"/>
                <a:cs typeface="Arial" pitchFamily="34" charset="0"/>
              </a:rPr>
              <a:t> [Accessed on: 23.02.20221]</a:t>
            </a:r>
          </a:p>
          <a:p>
            <a:pPr algn="just">
              <a:lnSpc>
                <a:spcPct val="120000"/>
              </a:lnSpc>
            </a:pPr>
            <a:r>
              <a:rPr lang="en-US" dirty="0">
                <a:latin typeface="Arial" pitchFamily="34" charset="0"/>
                <a:cs typeface="Arial" pitchFamily="34" charset="0"/>
              </a:rPr>
              <a:t>Migrationdataportal.org (2021), Big data, migration and human mobility, Available at: </a:t>
            </a:r>
            <a:r>
              <a:rPr lang="en-US" u="sng" dirty="0">
                <a:latin typeface="Arial" pitchFamily="34" charset="0"/>
                <a:cs typeface="Arial" pitchFamily="34" charset="0"/>
                <a:hlinkClick r:id="rId3"/>
              </a:rPr>
              <a:t>https://www.migrationdataportal.org/themes/big-data-migration-and-human-mobility</a:t>
            </a:r>
            <a:r>
              <a:rPr lang="en-US" dirty="0">
                <a:latin typeface="Arial" pitchFamily="34" charset="0"/>
                <a:cs typeface="Arial" pitchFamily="34" charset="0"/>
              </a:rPr>
              <a:t> [Accessed on: 23.02.20221]</a:t>
            </a:r>
          </a:p>
          <a:p>
            <a:pPr algn="just">
              <a:lnSpc>
                <a:spcPct val="120000"/>
              </a:lnSpc>
            </a:pPr>
            <a:r>
              <a:rPr lang="en-US" dirty="0">
                <a:latin typeface="Arial" pitchFamily="34" charset="0"/>
                <a:cs typeface="Arial" pitchFamily="34" charset="0"/>
              </a:rPr>
              <a:t>Gov.uk</a:t>
            </a:r>
            <a:r>
              <a:rPr lang="en-US" b="1" i="1" dirty="0">
                <a:latin typeface="Arial" pitchFamily="34" charset="0"/>
                <a:cs typeface="Arial" pitchFamily="34" charset="0"/>
              </a:rPr>
              <a:t> </a:t>
            </a:r>
            <a:r>
              <a:rPr lang="en-US" dirty="0">
                <a:latin typeface="Arial" pitchFamily="34" charset="0"/>
                <a:cs typeface="Arial" pitchFamily="34" charset="0"/>
              </a:rPr>
              <a:t>(2018)</a:t>
            </a:r>
            <a:r>
              <a:rPr lang="en-US" b="1" i="1" dirty="0">
                <a:latin typeface="Arial" pitchFamily="34" charset="0"/>
                <a:cs typeface="Arial" pitchFamily="34" charset="0"/>
              </a:rPr>
              <a:t>, The Data Protection Act 2018”</a:t>
            </a:r>
            <a:r>
              <a:rPr lang="en-US" dirty="0">
                <a:latin typeface="Arial" pitchFamily="34" charset="0"/>
                <a:cs typeface="Arial" pitchFamily="34" charset="0"/>
              </a:rPr>
              <a:t> Available at: https://www.gov.uk/data-protection#:~:text=The%20Data%20Protection%20Act%202018%20is%20the%20UK's%20implementation%20of,used%20fairly%2C%20lawfully%20and%20transparently </a:t>
            </a:r>
            <a:r>
              <a:rPr lang="en-US" b="1" i="1" dirty="0">
                <a:latin typeface="Arial" pitchFamily="34" charset="0"/>
                <a:cs typeface="Arial" pitchFamily="34" charset="0"/>
              </a:rPr>
              <a:t> </a:t>
            </a:r>
            <a:r>
              <a:rPr lang="en-US" dirty="0">
                <a:latin typeface="Arial" pitchFamily="34" charset="0"/>
                <a:cs typeface="Arial" pitchFamily="34" charset="0"/>
              </a:rPr>
              <a:t>[Accessed on: 23.02.20221]</a:t>
            </a:r>
          </a:p>
          <a:p>
            <a:pPr algn="just">
              <a:lnSpc>
                <a:spcPct val="120000"/>
              </a:lnSpc>
            </a:pPr>
            <a:r>
              <a:rPr lang="en-US" dirty="0" err="1">
                <a:latin typeface="Arial" pitchFamily="34" charset="0"/>
                <a:cs typeface="Arial" pitchFamily="34" charset="0"/>
              </a:rPr>
              <a:t>Utecht</a:t>
            </a:r>
            <a:r>
              <a:rPr lang="en-US" dirty="0">
                <a:latin typeface="Arial" pitchFamily="34" charset="0"/>
                <a:cs typeface="Arial" pitchFamily="34" charset="0"/>
              </a:rPr>
              <a:t>, J. and Keller, D., 2019. Becoming Relevant Again: Applying </a:t>
            </a:r>
            <a:r>
              <a:rPr lang="en-US" dirty="0" err="1">
                <a:latin typeface="Arial" pitchFamily="34" charset="0"/>
                <a:cs typeface="Arial" pitchFamily="34" charset="0"/>
              </a:rPr>
              <a:t>Connectivism</a:t>
            </a:r>
            <a:r>
              <a:rPr lang="en-US" dirty="0">
                <a:latin typeface="Arial" pitchFamily="34" charset="0"/>
                <a:cs typeface="Arial" pitchFamily="34" charset="0"/>
              </a:rPr>
              <a:t> Learning Theory to Today's Classrooms. </a:t>
            </a:r>
            <a:r>
              <a:rPr lang="en-US" i="1" dirty="0">
                <a:latin typeface="Arial" pitchFamily="34" charset="0"/>
                <a:cs typeface="Arial" pitchFamily="34" charset="0"/>
              </a:rPr>
              <a:t>Critical Questions in Education</a:t>
            </a:r>
            <a:r>
              <a:rPr lang="en-US" dirty="0">
                <a:latin typeface="Arial" pitchFamily="34" charset="0"/>
                <a:cs typeface="Arial" pitchFamily="34" charset="0"/>
              </a:rPr>
              <a:t>, </a:t>
            </a:r>
            <a:r>
              <a:rPr lang="en-US" i="1" dirty="0">
                <a:latin typeface="Arial" pitchFamily="34" charset="0"/>
                <a:cs typeface="Arial" pitchFamily="34" charset="0"/>
              </a:rPr>
              <a:t>10</a:t>
            </a:r>
            <a:r>
              <a:rPr lang="en-US" dirty="0">
                <a:latin typeface="Arial" pitchFamily="34" charset="0"/>
                <a:cs typeface="Arial" pitchFamily="34" charset="0"/>
              </a:rPr>
              <a:t>(2), pp.107-119.</a:t>
            </a:r>
          </a:p>
          <a:p>
            <a:pPr algn="just">
              <a:lnSpc>
                <a:spcPct val="120000"/>
              </a:lnSpc>
            </a:pPr>
            <a:r>
              <a:rPr lang="en-US" dirty="0">
                <a:latin typeface="Arial" pitchFamily="34" charset="0"/>
                <a:cs typeface="Arial" pitchFamily="34" charset="0"/>
              </a:rPr>
              <a:t>Corbett, F. and </a:t>
            </a:r>
            <a:r>
              <a:rPr lang="en-US" dirty="0" err="1">
                <a:latin typeface="Arial" pitchFamily="34" charset="0"/>
                <a:cs typeface="Arial" pitchFamily="34" charset="0"/>
              </a:rPr>
              <a:t>Spinello</a:t>
            </a:r>
            <a:r>
              <a:rPr lang="en-US" dirty="0">
                <a:latin typeface="Arial" pitchFamily="34" charset="0"/>
                <a:cs typeface="Arial" pitchFamily="34" charset="0"/>
              </a:rPr>
              <a:t>, E., 2020. </a:t>
            </a:r>
            <a:r>
              <a:rPr lang="en-US" dirty="0" err="1">
                <a:latin typeface="Arial" pitchFamily="34" charset="0"/>
                <a:cs typeface="Arial" pitchFamily="34" charset="0"/>
              </a:rPr>
              <a:t>Connectivism</a:t>
            </a:r>
            <a:r>
              <a:rPr lang="en-US" dirty="0">
                <a:latin typeface="Arial" pitchFamily="34" charset="0"/>
                <a:cs typeface="Arial" pitchFamily="34" charset="0"/>
              </a:rPr>
              <a:t> and leadership: harnessing a learning theory for the digital age to redefine leadership in the twenty-first century. </a:t>
            </a:r>
            <a:r>
              <a:rPr lang="en-US" i="1" dirty="0" err="1">
                <a:latin typeface="Arial" pitchFamily="34" charset="0"/>
                <a:cs typeface="Arial" pitchFamily="34" charset="0"/>
              </a:rPr>
              <a:t>Heliyon</a:t>
            </a:r>
            <a:r>
              <a:rPr lang="en-US" dirty="0">
                <a:latin typeface="Arial" pitchFamily="34" charset="0"/>
                <a:cs typeface="Arial" pitchFamily="34" charset="0"/>
              </a:rPr>
              <a:t>, </a:t>
            </a:r>
            <a:r>
              <a:rPr lang="en-US" i="1" dirty="0">
                <a:latin typeface="Arial" pitchFamily="34" charset="0"/>
                <a:cs typeface="Arial" pitchFamily="34" charset="0"/>
              </a:rPr>
              <a:t>6</a:t>
            </a:r>
            <a:r>
              <a:rPr lang="en-US" dirty="0">
                <a:latin typeface="Arial" pitchFamily="34" charset="0"/>
                <a:cs typeface="Arial" pitchFamily="34" charset="0"/>
              </a:rPr>
              <a:t>(1), p.e03250.</a:t>
            </a:r>
          </a:p>
          <a:p>
            <a:pPr algn="just">
              <a:lnSpc>
                <a:spcPct val="120000"/>
              </a:lnSpc>
            </a:pPr>
            <a:r>
              <a:rPr lang="en-US" dirty="0">
                <a:latin typeface="Arial" pitchFamily="34" charset="0"/>
                <a:cs typeface="Arial" pitchFamily="34" charset="0"/>
              </a:rPr>
              <a:t>Al </a:t>
            </a:r>
            <a:r>
              <a:rPr lang="en-US" dirty="0" err="1">
                <a:latin typeface="Arial" pitchFamily="34" charset="0"/>
                <a:cs typeface="Arial" pitchFamily="34" charset="0"/>
              </a:rPr>
              <a:t>Maawali</a:t>
            </a:r>
            <a:r>
              <a:rPr lang="en-US" dirty="0">
                <a:latin typeface="Arial" pitchFamily="34" charset="0"/>
                <a:cs typeface="Arial" pitchFamily="34" charset="0"/>
              </a:rPr>
              <a:t>, W.S., 2022. Experiential writing through </a:t>
            </a:r>
            <a:r>
              <a:rPr lang="en-US" dirty="0" err="1">
                <a:latin typeface="Arial" pitchFamily="34" charset="0"/>
                <a:cs typeface="Arial" pitchFamily="34" charset="0"/>
              </a:rPr>
              <a:t>connectivism</a:t>
            </a:r>
            <a:r>
              <a:rPr lang="en-US" dirty="0">
                <a:latin typeface="Arial" pitchFamily="34" charset="0"/>
                <a:cs typeface="Arial" pitchFamily="34" charset="0"/>
              </a:rPr>
              <a:t> learning theory: a case study of English language students in </a:t>
            </a:r>
            <a:r>
              <a:rPr lang="en-US" dirty="0" err="1">
                <a:latin typeface="Arial" pitchFamily="34" charset="0"/>
                <a:cs typeface="Arial" pitchFamily="34" charset="0"/>
              </a:rPr>
              <a:t>oman</a:t>
            </a:r>
            <a:r>
              <a:rPr lang="en-US" dirty="0">
                <a:latin typeface="Arial" pitchFamily="34" charset="0"/>
                <a:cs typeface="Arial" pitchFamily="34" charset="0"/>
              </a:rPr>
              <a:t> higher education. </a:t>
            </a:r>
            <a:r>
              <a:rPr lang="en-US" i="1" dirty="0">
                <a:latin typeface="Arial" pitchFamily="34" charset="0"/>
                <a:cs typeface="Arial" pitchFamily="34" charset="0"/>
              </a:rPr>
              <a:t>Reflective Practice</a:t>
            </a:r>
            <a:r>
              <a:rPr lang="en-US" dirty="0">
                <a:latin typeface="Arial" pitchFamily="34" charset="0"/>
                <a:cs typeface="Arial" pitchFamily="34" charset="0"/>
              </a:rPr>
              <a:t>, pp.1-14.</a:t>
            </a:r>
          </a:p>
          <a:p>
            <a:pPr algn="just">
              <a:lnSpc>
                <a:spcPct val="120000"/>
              </a:lnSpc>
            </a:pPr>
            <a:r>
              <a:rPr lang="en-US" dirty="0" err="1">
                <a:latin typeface="Arial" pitchFamily="34" charset="0"/>
                <a:cs typeface="Arial" pitchFamily="34" charset="0"/>
              </a:rPr>
              <a:t>Yousef</a:t>
            </a:r>
            <a:r>
              <a:rPr lang="en-US" dirty="0">
                <a:latin typeface="Arial" pitchFamily="34" charset="0"/>
                <a:cs typeface="Arial" pitchFamily="34" charset="0"/>
              </a:rPr>
              <a:t>, A.M.F., </a:t>
            </a:r>
            <a:r>
              <a:rPr lang="en-US" dirty="0" err="1">
                <a:latin typeface="Arial" pitchFamily="34" charset="0"/>
                <a:cs typeface="Arial" pitchFamily="34" charset="0"/>
              </a:rPr>
              <a:t>Salah</a:t>
            </a:r>
            <a:r>
              <a:rPr lang="en-US" dirty="0">
                <a:latin typeface="Arial" pitchFamily="34" charset="0"/>
                <a:cs typeface="Arial" pitchFamily="34" charset="0"/>
              </a:rPr>
              <a:t>, R.A. and </a:t>
            </a:r>
            <a:r>
              <a:rPr lang="en-US" dirty="0" err="1">
                <a:latin typeface="Arial" pitchFamily="34" charset="0"/>
                <a:cs typeface="Arial" pitchFamily="34" charset="0"/>
              </a:rPr>
              <a:t>Makram</a:t>
            </a:r>
            <a:r>
              <a:rPr lang="en-US" dirty="0">
                <a:latin typeface="Arial" pitchFamily="34" charset="0"/>
                <a:cs typeface="Arial" pitchFamily="34" charset="0"/>
              </a:rPr>
              <a:t>, E.M., 2020. Investigating Different Educational Blog Characteristics to Support Collaborative Learning based on </a:t>
            </a:r>
            <a:r>
              <a:rPr lang="en-US" dirty="0" err="1">
                <a:latin typeface="Arial" pitchFamily="34" charset="0"/>
                <a:cs typeface="Arial" pitchFamily="34" charset="0"/>
              </a:rPr>
              <a:t>Connectivism</a:t>
            </a:r>
            <a:r>
              <a:rPr lang="en-US" dirty="0">
                <a:latin typeface="Arial" pitchFamily="34" charset="0"/>
                <a:cs typeface="Arial" pitchFamily="34" charset="0"/>
              </a:rPr>
              <a:t> Learning Theory. In </a:t>
            </a:r>
            <a:r>
              <a:rPr lang="en-US" i="1" dirty="0">
                <a:latin typeface="Arial" pitchFamily="34" charset="0"/>
                <a:cs typeface="Arial" pitchFamily="34" charset="0"/>
              </a:rPr>
              <a:t>CSEDU (2)</a:t>
            </a:r>
            <a:r>
              <a:rPr lang="en-US" dirty="0">
                <a:latin typeface="Arial" pitchFamily="34" charset="0"/>
                <a:cs typeface="Arial" pitchFamily="34" charset="0"/>
              </a:rPr>
              <a:t> (pp. 118-129).</a:t>
            </a:r>
          </a:p>
          <a:p>
            <a:pPr algn="just">
              <a:lnSpc>
                <a:spcPct val="120000"/>
              </a:lnSpc>
            </a:pPr>
            <a:r>
              <a:rPr lang="en-US" dirty="0">
                <a:latin typeface="Arial" pitchFamily="34" charset="0"/>
                <a:cs typeface="Arial" pitchFamily="34" charset="0"/>
              </a:rPr>
              <a:t>Smith, E.B., </a:t>
            </a:r>
            <a:r>
              <a:rPr lang="en-US" dirty="0" err="1">
                <a:latin typeface="Arial" pitchFamily="34" charset="0"/>
                <a:cs typeface="Arial" pitchFamily="34" charset="0"/>
              </a:rPr>
              <a:t>Gellatly</a:t>
            </a:r>
            <a:r>
              <a:rPr lang="en-US" dirty="0">
                <a:latin typeface="Arial" pitchFamily="34" charset="0"/>
                <a:cs typeface="Arial" pitchFamily="34" charset="0"/>
              </a:rPr>
              <a:t>, M., Schwartz, C.J. and Jordan, S., 2021. Training radiology residents, bloom style. </a:t>
            </a:r>
            <a:r>
              <a:rPr lang="en-US" i="1" dirty="0">
                <a:latin typeface="Arial" pitchFamily="34" charset="0"/>
                <a:cs typeface="Arial" pitchFamily="34" charset="0"/>
              </a:rPr>
              <a:t>Academic Radiology</a:t>
            </a:r>
            <a:r>
              <a:rPr lang="en-US" dirty="0">
                <a:latin typeface="Arial" pitchFamily="34" charset="0"/>
                <a:cs typeface="Arial" pitchFamily="34" charset="0"/>
              </a:rPr>
              <a:t>, </a:t>
            </a:r>
            <a:r>
              <a:rPr lang="en-US" i="1" dirty="0">
                <a:latin typeface="Arial" pitchFamily="34" charset="0"/>
                <a:cs typeface="Arial" pitchFamily="34" charset="0"/>
              </a:rPr>
              <a:t>28</a:t>
            </a:r>
            <a:r>
              <a:rPr lang="en-US" dirty="0">
                <a:latin typeface="Arial" pitchFamily="34" charset="0"/>
                <a:cs typeface="Arial" pitchFamily="34" charset="0"/>
              </a:rPr>
              <a:t>(11), pp.1626-1630.</a:t>
            </a:r>
          </a:p>
          <a:p>
            <a:pPr algn="just">
              <a:lnSpc>
                <a:spcPct val="120000"/>
              </a:lnSpc>
            </a:pPr>
            <a:r>
              <a:rPr lang="en-US" dirty="0" err="1">
                <a:latin typeface="Arial" pitchFamily="34" charset="0"/>
                <a:cs typeface="Arial" pitchFamily="34" charset="0"/>
              </a:rPr>
              <a:t>Troussas</a:t>
            </a:r>
            <a:r>
              <a:rPr lang="en-US" dirty="0">
                <a:latin typeface="Arial" pitchFamily="34" charset="0"/>
                <a:cs typeface="Arial" pitchFamily="34" charset="0"/>
              </a:rPr>
              <a:t>, C., </a:t>
            </a:r>
            <a:r>
              <a:rPr lang="en-US" dirty="0" err="1">
                <a:latin typeface="Arial" pitchFamily="34" charset="0"/>
                <a:cs typeface="Arial" pitchFamily="34" charset="0"/>
              </a:rPr>
              <a:t>Krouska</a:t>
            </a:r>
            <a:r>
              <a:rPr lang="en-US" dirty="0">
                <a:latin typeface="Arial" pitchFamily="34" charset="0"/>
                <a:cs typeface="Arial" pitchFamily="34" charset="0"/>
              </a:rPr>
              <a:t>, A. and </a:t>
            </a:r>
            <a:r>
              <a:rPr lang="en-US" dirty="0" err="1">
                <a:latin typeface="Arial" pitchFamily="34" charset="0"/>
                <a:cs typeface="Arial" pitchFamily="34" charset="0"/>
              </a:rPr>
              <a:t>Sgouropoulou</a:t>
            </a:r>
            <a:r>
              <a:rPr lang="en-US" dirty="0">
                <a:latin typeface="Arial" pitchFamily="34" charset="0"/>
                <a:cs typeface="Arial" pitchFamily="34" charset="0"/>
              </a:rPr>
              <a:t>, C., 2020. A novel teaching strategy through adaptive learning activities for computer programming. </a:t>
            </a:r>
            <a:r>
              <a:rPr lang="en-US" i="1" dirty="0">
                <a:latin typeface="Arial" pitchFamily="34" charset="0"/>
                <a:cs typeface="Arial" pitchFamily="34" charset="0"/>
              </a:rPr>
              <a:t>IEEE Transactions on Education</a:t>
            </a:r>
            <a:r>
              <a:rPr lang="en-US" dirty="0">
                <a:latin typeface="Arial" pitchFamily="34" charset="0"/>
                <a:cs typeface="Arial" pitchFamily="34" charset="0"/>
              </a:rPr>
              <a:t>, </a:t>
            </a:r>
            <a:r>
              <a:rPr lang="en-US" i="1" dirty="0">
                <a:latin typeface="Arial" pitchFamily="34" charset="0"/>
                <a:cs typeface="Arial" pitchFamily="34" charset="0"/>
              </a:rPr>
              <a:t>64</a:t>
            </a:r>
            <a:r>
              <a:rPr lang="en-US" dirty="0">
                <a:latin typeface="Arial" pitchFamily="34" charset="0"/>
                <a:cs typeface="Arial" pitchFamily="34" charset="0"/>
              </a:rPr>
              <a:t>(2), pp.103-109.</a:t>
            </a:r>
          </a:p>
          <a:p>
            <a:pPr algn="just">
              <a:lnSpc>
                <a:spcPct val="120000"/>
              </a:lnSpc>
            </a:pPr>
            <a:r>
              <a:rPr lang="en-US" dirty="0" err="1">
                <a:latin typeface="Arial" pitchFamily="34" charset="0"/>
                <a:cs typeface="Arial" pitchFamily="34" charset="0"/>
              </a:rPr>
              <a:t>Csizmadia</a:t>
            </a:r>
            <a:r>
              <a:rPr lang="en-US" dirty="0">
                <a:latin typeface="Arial" pitchFamily="34" charset="0"/>
                <a:cs typeface="Arial" pitchFamily="34" charset="0"/>
              </a:rPr>
              <a:t>, A., </a:t>
            </a:r>
            <a:r>
              <a:rPr lang="en-US" dirty="0" err="1">
                <a:latin typeface="Arial" pitchFamily="34" charset="0"/>
                <a:cs typeface="Arial" pitchFamily="34" charset="0"/>
              </a:rPr>
              <a:t>Standl</a:t>
            </a:r>
            <a:r>
              <a:rPr lang="en-US" dirty="0">
                <a:latin typeface="Arial" pitchFamily="34" charset="0"/>
                <a:cs typeface="Arial" pitchFamily="34" charset="0"/>
              </a:rPr>
              <a:t>, B. and Waite, J., 2019. Integrating the constructionist learning theory with computational thinking classroom activities. </a:t>
            </a:r>
            <a:r>
              <a:rPr lang="en-US" i="1" dirty="0">
                <a:latin typeface="Arial" pitchFamily="34" charset="0"/>
                <a:cs typeface="Arial" pitchFamily="34" charset="0"/>
              </a:rPr>
              <a:t>Informatics in Education</a:t>
            </a:r>
            <a:r>
              <a:rPr lang="en-US" dirty="0">
                <a:latin typeface="Arial" pitchFamily="34" charset="0"/>
                <a:cs typeface="Arial" pitchFamily="34" charset="0"/>
              </a:rPr>
              <a:t>, </a:t>
            </a:r>
            <a:r>
              <a:rPr lang="en-US" i="1" dirty="0">
                <a:latin typeface="Arial" pitchFamily="34" charset="0"/>
                <a:cs typeface="Arial" pitchFamily="34" charset="0"/>
              </a:rPr>
              <a:t>18</a:t>
            </a:r>
            <a:r>
              <a:rPr lang="en-US" dirty="0">
                <a:latin typeface="Arial" pitchFamily="34" charset="0"/>
                <a:cs typeface="Arial" pitchFamily="34" charset="0"/>
              </a:rPr>
              <a:t>(1), pp.41-67.</a:t>
            </a:r>
          </a:p>
          <a:p>
            <a:pPr algn="just">
              <a:lnSpc>
                <a:spcPct val="120000"/>
              </a:lnSpc>
            </a:pPr>
            <a:r>
              <a:rPr lang="en-US" dirty="0">
                <a:latin typeface="Arial" pitchFamily="34" charset="0"/>
                <a:cs typeface="Arial" pitchFamily="34" charset="0"/>
              </a:rPr>
              <a:t>Singh, C. and Nair, A.N., 2021. Collaboration Between Industries and Higher Education Institutions: The Indian Scenario–Revisiting Strategies Methods and Practices in Alignment to Education 4.0: A Case Study. In </a:t>
            </a:r>
            <a:r>
              <a:rPr lang="en-US" i="1" dirty="0">
                <a:latin typeface="Arial" pitchFamily="34" charset="0"/>
                <a:cs typeface="Arial" pitchFamily="34" charset="0"/>
              </a:rPr>
              <a:t>University-Industry Collaboration Strategies in the Digital Era</a:t>
            </a:r>
            <a:r>
              <a:rPr lang="en-US" dirty="0">
                <a:latin typeface="Arial" pitchFamily="34" charset="0"/>
                <a:cs typeface="Arial" pitchFamily="34" charset="0"/>
              </a:rPr>
              <a:t> (pp. 196-219). IGI Global.</a:t>
            </a:r>
          </a:p>
          <a:p>
            <a:pPr algn="just">
              <a:lnSpc>
                <a:spcPct val="120000"/>
              </a:lnSpc>
            </a:pPr>
            <a:r>
              <a:rPr lang="en-US" dirty="0" err="1">
                <a:latin typeface="Arial" pitchFamily="34" charset="0"/>
                <a:cs typeface="Arial" pitchFamily="34" charset="0"/>
              </a:rPr>
              <a:t>Purcărea</a:t>
            </a:r>
            <a:r>
              <a:rPr lang="en-US" dirty="0">
                <a:latin typeface="Arial" pitchFamily="34" charset="0"/>
                <a:cs typeface="Arial" pitchFamily="34" charset="0"/>
              </a:rPr>
              <a:t>, I.M., 2021. THE ROLE OF DISRUPTIVE TECHNOLOGIES IN HIGHER EDUCATION DIGITIZATION. </a:t>
            </a:r>
            <a:r>
              <a:rPr lang="en-US" i="1" dirty="0">
                <a:latin typeface="Arial" pitchFamily="34" charset="0"/>
                <a:cs typeface="Arial" pitchFamily="34" charset="0"/>
              </a:rPr>
              <a:t>Journal of Information Systems &amp; Operations Management</a:t>
            </a:r>
            <a:r>
              <a:rPr lang="en-US" dirty="0">
                <a:latin typeface="Arial" pitchFamily="34" charset="0"/>
                <a:cs typeface="Arial" pitchFamily="34" charset="0"/>
              </a:rPr>
              <a:t>, </a:t>
            </a:r>
            <a:r>
              <a:rPr lang="en-US" i="1" dirty="0">
                <a:latin typeface="Arial" pitchFamily="34" charset="0"/>
                <a:cs typeface="Arial" pitchFamily="34" charset="0"/>
              </a:rPr>
              <a:t>15</a:t>
            </a:r>
            <a:r>
              <a:rPr lang="en-US" dirty="0">
                <a:latin typeface="Arial" pitchFamily="34" charset="0"/>
                <a:cs typeface="Arial" pitchFamily="34" charset="0"/>
              </a:rPr>
              <a:t>(2), pp.233-241.</a:t>
            </a:r>
          </a:p>
          <a:p>
            <a:pPr algn="just">
              <a:lnSpc>
                <a:spcPct val="120000"/>
              </a:lnSpc>
            </a:pPr>
            <a:r>
              <a:rPr lang="en-US" dirty="0">
                <a:latin typeface="Arial" pitchFamily="34" charset="0"/>
                <a:cs typeface="Arial" pitchFamily="34" charset="0"/>
              </a:rPr>
              <a:t>Ng, D.T.K., 2022. Online aviation learning experience during the COVID‐19 pandemic in Hong Kong and Mainland China. </a:t>
            </a:r>
            <a:r>
              <a:rPr lang="en-US" i="1" dirty="0">
                <a:latin typeface="Arial" pitchFamily="34" charset="0"/>
                <a:cs typeface="Arial" pitchFamily="34" charset="0"/>
              </a:rPr>
              <a:t>British Journal of Educational Technology</a:t>
            </a:r>
            <a:r>
              <a:rPr lang="en-US" dirty="0">
                <a:latin typeface="Arial" pitchFamily="34" charset="0"/>
                <a:cs typeface="Arial" pitchFamily="34" charset="0"/>
              </a:rPr>
              <a:t>.</a:t>
            </a:r>
          </a:p>
          <a:p>
            <a:pPr algn="just">
              <a:lnSpc>
                <a:spcPct val="120000"/>
              </a:lnSpc>
            </a:pPr>
            <a:r>
              <a:rPr lang="en-US" dirty="0">
                <a:latin typeface="Arial" pitchFamily="34" charset="0"/>
                <a:cs typeface="Arial" pitchFamily="34" charset="0"/>
              </a:rPr>
              <a:t>Flick, K.F., Yip-Schneider, M.T., Sublette, C.M., Simpson, R.E., Colgate, C.L., Wu, H., </a:t>
            </a:r>
            <a:r>
              <a:rPr lang="en-US" dirty="0" err="1">
                <a:latin typeface="Arial" pitchFamily="34" charset="0"/>
                <a:cs typeface="Arial" pitchFamily="34" charset="0"/>
              </a:rPr>
              <a:t>Soufi</a:t>
            </a:r>
            <a:r>
              <a:rPr lang="en-US" dirty="0">
                <a:latin typeface="Arial" pitchFamily="34" charset="0"/>
                <a:cs typeface="Arial" pitchFamily="34" charset="0"/>
              </a:rPr>
              <a:t>, M., Dewitt, J.M., Mosley, A.L., </a:t>
            </a:r>
            <a:r>
              <a:rPr lang="en-US" dirty="0" err="1">
                <a:latin typeface="Arial" pitchFamily="34" charset="0"/>
                <a:cs typeface="Arial" pitchFamily="34" charset="0"/>
              </a:rPr>
              <a:t>Ceppa</a:t>
            </a:r>
            <a:r>
              <a:rPr lang="en-US" dirty="0">
                <a:latin typeface="Arial" pitchFamily="34" charset="0"/>
                <a:cs typeface="Arial" pitchFamily="34" charset="0"/>
              </a:rPr>
              <a:t>, E.P. and Zhang, J., 2020. A quantitative global proteomics approach identifies candidate urinary biomarkers that correlate with </a:t>
            </a:r>
            <a:r>
              <a:rPr lang="en-US" dirty="0" err="1">
                <a:latin typeface="Arial" pitchFamily="34" charset="0"/>
                <a:cs typeface="Arial" pitchFamily="34" charset="0"/>
              </a:rPr>
              <a:t>intraductal</a:t>
            </a:r>
            <a:r>
              <a:rPr lang="en-US" dirty="0">
                <a:latin typeface="Arial" pitchFamily="34" charset="0"/>
                <a:cs typeface="Arial" pitchFamily="34" charset="0"/>
              </a:rPr>
              <a:t> papillary </a:t>
            </a:r>
            <a:r>
              <a:rPr lang="en-US" dirty="0" err="1">
                <a:latin typeface="Arial" pitchFamily="34" charset="0"/>
                <a:cs typeface="Arial" pitchFamily="34" charset="0"/>
              </a:rPr>
              <a:t>mucinous</a:t>
            </a:r>
            <a:r>
              <a:rPr lang="en-US" dirty="0">
                <a:latin typeface="Arial" pitchFamily="34" charset="0"/>
                <a:cs typeface="Arial" pitchFamily="34" charset="0"/>
              </a:rPr>
              <a:t> neoplasm dysplasia. </a:t>
            </a:r>
            <a:r>
              <a:rPr lang="en-US" i="1" dirty="0">
                <a:latin typeface="Arial" pitchFamily="34" charset="0"/>
                <a:cs typeface="Arial" pitchFamily="34" charset="0"/>
              </a:rPr>
              <a:t>Pancreas</a:t>
            </a:r>
            <a:r>
              <a:rPr lang="en-US" dirty="0">
                <a:latin typeface="Arial" pitchFamily="34" charset="0"/>
                <a:cs typeface="Arial" pitchFamily="34" charset="0"/>
              </a:rPr>
              <a:t>, </a:t>
            </a:r>
            <a:r>
              <a:rPr lang="en-US" i="1" dirty="0">
                <a:latin typeface="Arial" pitchFamily="34" charset="0"/>
                <a:cs typeface="Arial" pitchFamily="34" charset="0"/>
              </a:rPr>
              <a:t>49</a:t>
            </a:r>
            <a:r>
              <a:rPr lang="en-US" dirty="0">
                <a:latin typeface="Arial" pitchFamily="34" charset="0"/>
                <a:cs typeface="Arial" pitchFamily="34" charset="0"/>
              </a:rPr>
              <a:t>(8), pp.1044-1051.</a:t>
            </a:r>
          </a:p>
          <a:p>
            <a:pPr algn="just">
              <a:lnSpc>
                <a:spcPct val="120000"/>
              </a:lnSpc>
            </a:pPr>
            <a:r>
              <a:rPr lang="en-US" dirty="0">
                <a:latin typeface="Arial" pitchFamily="34" charset="0"/>
                <a:cs typeface="Arial" pitchFamily="34" charset="0"/>
              </a:rPr>
              <a:t>Saunders, T.E., 2021. The early Drosophila embryo as a model system for quantitative biology. </a:t>
            </a:r>
            <a:r>
              <a:rPr lang="en-US" i="1" dirty="0">
                <a:latin typeface="Arial" pitchFamily="34" charset="0"/>
                <a:cs typeface="Arial" pitchFamily="34" charset="0"/>
              </a:rPr>
              <a:t>Cells &amp; Development</a:t>
            </a:r>
            <a:r>
              <a:rPr lang="en-US" dirty="0">
                <a:latin typeface="Arial" pitchFamily="34" charset="0"/>
                <a:cs typeface="Arial" pitchFamily="34" charset="0"/>
              </a:rPr>
              <a:t>, p.203722.</a:t>
            </a:r>
          </a:p>
          <a:p>
            <a:pPr algn="just">
              <a:lnSpc>
                <a:spcPct val="120000"/>
              </a:lnSpc>
            </a:pPr>
            <a:r>
              <a:rPr lang="en-US" dirty="0">
                <a:latin typeface="Arial" pitchFamily="34" charset="0"/>
                <a:cs typeface="Arial" pitchFamily="34" charset="0"/>
              </a:rPr>
              <a:t>Kumar, M., </a:t>
            </a:r>
            <a:r>
              <a:rPr lang="en-US" dirty="0" err="1">
                <a:latin typeface="Arial" pitchFamily="34" charset="0"/>
                <a:cs typeface="Arial" pitchFamily="34" charset="0"/>
              </a:rPr>
              <a:t>Quan</a:t>
            </a:r>
            <a:r>
              <a:rPr lang="en-US" dirty="0">
                <a:latin typeface="Arial" pitchFamily="34" charset="0"/>
                <a:cs typeface="Arial" pitchFamily="34" charset="0"/>
              </a:rPr>
              <a:t>, X., </a:t>
            </a:r>
            <a:r>
              <a:rPr lang="en-US" dirty="0" err="1">
                <a:latin typeface="Arial" pitchFamily="34" charset="0"/>
                <a:cs typeface="Arial" pitchFamily="34" charset="0"/>
              </a:rPr>
              <a:t>Awatsuji</a:t>
            </a:r>
            <a:r>
              <a:rPr lang="en-US" dirty="0">
                <a:latin typeface="Arial" pitchFamily="34" charset="0"/>
                <a:cs typeface="Arial" pitchFamily="34" charset="0"/>
              </a:rPr>
              <a:t>, Y., </a:t>
            </a:r>
            <a:r>
              <a:rPr lang="en-US" dirty="0" err="1">
                <a:latin typeface="Arial" pitchFamily="34" charset="0"/>
                <a:cs typeface="Arial" pitchFamily="34" charset="0"/>
              </a:rPr>
              <a:t>Tamada</a:t>
            </a:r>
            <a:r>
              <a:rPr lang="en-US" dirty="0">
                <a:latin typeface="Arial" pitchFamily="34" charset="0"/>
                <a:cs typeface="Arial" pitchFamily="34" charset="0"/>
              </a:rPr>
              <a:t>, Y. and </a:t>
            </a:r>
            <a:r>
              <a:rPr lang="en-US" dirty="0" err="1">
                <a:latin typeface="Arial" pitchFamily="34" charset="0"/>
                <a:cs typeface="Arial" pitchFamily="34" charset="0"/>
              </a:rPr>
              <a:t>Matoba</a:t>
            </a:r>
            <a:r>
              <a:rPr lang="en-US" dirty="0">
                <a:latin typeface="Arial" pitchFamily="34" charset="0"/>
                <a:cs typeface="Arial" pitchFamily="34" charset="0"/>
              </a:rPr>
              <a:t>, O., 2020. Digital holographic multimodal cross-sectional fluorescence and quantitative phase imaging system. </a:t>
            </a:r>
            <a:r>
              <a:rPr lang="en-US" i="1" dirty="0">
                <a:latin typeface="Arial" pitchFamily="34" charset="0"/>
                <a:cs typeface="Arial" pitchFamily="34" charset="0"/>
              </a:rPr>
              <a:t>Scientific Reports</a:t>
            </a:r>
            <a:r>
              <a:rPr lang="en-US" dirty="0">
                <a:latin typeface="Arial" pitchFamily="34" charset="0"/>
                <a:cs typeface="Arial" pitchFamily="34" charset="0"/>
              </a:rPr>
              <a:t>, </a:t>
            </a:r>
            <a:r>
              <a:rPr lang="en-US" i="1" dirty="0">
                <a:latin typeface="Arial" pitchFamily="34" charset="0"/>
                <a:cs typeface="Arial" pitchFamily="34" charset="0"/>
              </a:rPr>
              <a:t>10</a:t>
            </a:r>
            <a:r>
              <a:rPr lang="en-US" dirty="0">
                <a:latin typeface="Arial" pitchFamily="34" charset="0"/>
                <a:cs typeface="Arial" pitchFamily="34" charset="0"/>
              </a:rPr>
              <a:t>(1), pp.1-13.</a:t>
            </a:r>
          </a:p>
          <a:p>
            <a:pPr algn="just">
              <a:lnSpc>
                <a:spcPct val="120000"/>
              </a:lnSpc>
            </a:pPr>
            <a:endParaRPr lang="en-US" dirty="0">
              <a:latin typeface="Times New Roman" pitchFamily="18" charset="0"/>
              <a:cs typeface="Times New Roman" pitchFamily="18"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7" name="Picture 3"/>
          <p:cNvPicPr>
            <a:picLocks noChangeAspect="1" noChangeArrowheads="1"/>
          </p:cNvPicPr>
          <p:nvPr/>
        </p:nvPicPr>
        <p:blipFill>
          <a:blip r:embed="rId2"/>
          <a:srcRect/>
          <a:stretch>
            <a:fillRect/>
          </a:stretch>
        </p:blipFill>
        <p:spPr bwMode="auto">
          <a:xfrm>
            <a:off x="-25236" y="0"/>
            <a:ext cx="9169236" cy="6858000"/>
          </a:xfrm>
          <a:prstGeom prst="rect">
            <a:avLst/>
          </a:prstGeom>
          <a:noFill/>
          <a:ln w="9525">
            <a:noFill/>
            <a:miter lim="800000"/>
            <a:headEnd/>
            <a:tailEnd/>
          </a:ln>
          <a:effectLst/>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267</TotalTime>
  <Words>1975</Words>
  <Application>Microsoft Office PowerPoint</Application>
  <PresentationFormat>On-screen Show (4:3)</PresentationFormat>
  <Paragraphs>103</Paragraphs>
  <Slides>16</Slides>
  <Notes>12</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DIGITAL SKILLS AND RESEARCH METHODS</vt:lpstr>
      <vt:lpstr>Slide 2</vt:lpstr>
      <vt:lpstr>INTRODUCTION</vt:lpstr>
      <vt:lpstr>RESEARCH QUESTION</vt:lpstr>
      <vt:lpstr>RELEVANT READINGS </vt:lpstr>
      <vt:lpstr>CONT. </vt:lpstr>
      <vt:lpstr>CONT. </vt:lpstr>
      <vt:lpstr>ETHICAL CONSIDERATIONS </vt:lpstr>
      <vt:lpstr>RESEARCH METHOD</vt:lpstr>
      <vt:lpstr>CONT. </vt:lpstr>
      <vt:lpstr>RESEARCH TIMELINE</vt:lpstr>
      <vt:lpstr>RESEARCH HYPOTHESES</vt:lpstr>
      <vt:lpstr>EXPECTED OUTCOMES</vt:lpstr>
      <vt:lpstr>CONCLUSION</vt:lpstr>
      <vt:lpstr>REFERENCE LIST </vt:lpstr>
      <vt:lpstr>Slide 16</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dc:title>
  <dc:creator>Susmita</dc:creator>
  <cp:lastModifiedBy>User</cp:lastModifiedBy>
  <cp:revision>32</cp:revision>
  <dcterms:created xsi:type="dcterms:W3CDTF">2022-02-25T06:10:31Z</dcterms:created>
  <dcterms:modified xsi:type="dcterms:W3CDTF">2022-02-25T11:51:54Z</dcterms:modified>
</cp:coreProperties>
</file>