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95" r:id="rId3"/>
    <p:sldId id="286" r:id="rId4"/>
    <p:sldId id="262" r:id="rId5"/>
    <p:sldId id="267" r:id="rId6"/>
    <p:sldId id="302" r:id="rId7"/>
    <p:sldId id="282" r:id="rId8"/>
    <p:sldId id="283" r:id="rId9"/>
    <p:sldId id="284" r:id="rId10"/>
    <p:sldId id="285" r:id="rId11"/>
    <p:sldId id="301" r:id="rId12"/>
    <p:sldId id="288" r:id="rId13"/>
    <p:sldId id="287" r:id="rId14"/>
    <p:sldId id="289" r:id="rId15"/>
    <p:sldId id="290" r:id="rId16"/>
    <p:sldId id="279" r:id="rId17"/>
    <p:sldId id="296" r:id="rId18"/>
    <p:sldId id="297" r:id="rId19"/>
    <p:sldId id="299" r:id="rId20"/>
    <p:sldId id="298" r:id="rId21"/>
    <p:sldId id="300" r:id="rId22"/>
    <p:sldId id="27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1104" y="4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56E2FE15-6B2E-4198-8A18-5ACC5227856B}" type="datetimeFigureOut">
              <a:rPr lang="en-GB" smtClean="0"/>
              <a:t>26/03/2014</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124507D-9254-4140-B7F6-A9C8C51A868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26/03/2014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E2FE15-6B2E-4198-8A18-5ACC5227856B}" type="datetimeFigureOut">
              <a:rPr lang="en-GB" smtClean="0"/>
              <a:t>26/03/2014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26/03/2014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56E2FE15-6B2E-4198-8A18-5ACC5227856B}" type="datetimeFigureOut">
              <a:rPr lang="en-GB" smtClean="0"/>
              <a:t>26/03/2014</a:t>
            </a:fld>
            <a:endParaRPr lang="en-GB"/>
          </a:p>
        </p:txBody>
      </p:sp>
      <p:sp>
        <p:nvSpPr>
          <p:cNvPr id="27" name="Slide Number Placeholder 26"/>
          <p:cNvSpPr>
            <a:spLocks noGrp="1"/>
          </p:cNvSpPr>
          <p:nvPr>
            <p:ph type="sldNum" sz="quarter" idx="11"/>
          </p:nvPr>
        </p:nvSpPr>
        <p:spPr/>
        <p:txBody>
          <a:bodyPr rtlCol="0"/>
          <a:lstStyle/>
          <a:p>
            <a:fld id="{0124507D-9254-4140-B7F6-A9C8C51A868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56E2FE15-6B2E-4198-8A18-5ACC5227856B}" type="datetimeFigureOut">
              <a:rPr lang="en-GB" smtClean="0"/>
              <a:t>26/03/2014</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0124507D-9254-4140-B7F6-A9C8C51A86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2FE15-6B2E-4198-8A18-5ACC5227856B}" type="datetimeFigureOut">
              <a:rPr lang="en-GB" smtClean="0"/>
              <a:t>26/03/2014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26/03/2014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E2FE15-6B2E-4198-8A18-5ACC5227856B}" type="datetimeFigureOut">
              <a:rPr lang="en-GB" smtClean="0"/>
              <a:t>26/03/2014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26/03/2014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26/03/2014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E2FE15-6B2E-4198-8A18-5ACC5227856B}" type="datetimeFigureOut">
              <a:rPr lang="en-GB" smtClean="0"/>
              <a:t>26/03/2014</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124507D-9254-4140-B7F6-A9C8C51A868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religiousstudiesproject.com/podcast/who-joins-new-religious-movements-james-r-lewis-on-the-need-of-new-quantitative-data-on-nrms/" TargetMode="External"/><Relationship Id="rId2" Type="http://schemas.openxmlformats.org/officeDocument/2006/relationships/hyperlink" Target="http://www.uni-marburg.de/religionswissenschaft/journal/diskus" TargetMode="External"/><Relationship Id="rId1" Type="http://schemas.openxmlformats.org/officeDocument/2006/relationships/slideLayout" Target="../slideLayouts/slideLayout2.xml"/><Relationship Id="rId6" Type="http://schemas.openxmlformats.org/officeDocument/2006/relationships/hyperlink" Target="http://www.fillthevoid.org/Wicca/Satanshoofprintsoverwicca.html" TargetMode="External"/><Relationship Id="rId5" Type="http://schemas.openxmlformats.org/officeDocument/2006/relationships/hyperlink" Target="http://www.tparents.org/library/unification/publications/dp-plain/DPCHAP2.htm" TargetMode="External"/><Relationship Id="rId4" Type="http://schemas.openxmlformats.org/officeDocument/2006/relationships/hyperlink" Target="http://www.unification.org/slides/DP2hb.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9600" dirty="0" smtClean="0">
                <a:solidFill>
                  <a:srgbClr val="FF0000"/>
                </a:solidFill>
              </a:rPr>
              <a:t>More Satanism!</a:t>
            </a:r>
            <a:endParaRPr lang="en-GB" sz="9600" dirty="0">
              <a:solidFill>
                <a:srgbClr val="FF000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3746076"/>
            <a:ext cx="4987753" cy="311192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7" y="476672"/>
            <a:ext cx="5350127" cy="3816424"/>
          </a:xfrm>
          <a:prstGeom prst="rect">
            <a:avLst/>
          </a:prstGeom>
        </p:spPr>
      </p:pic>
      <p:sp>
        <p:nvSpPr>
          <p:cNvPr id="5" name="TextBox 4"/>
          <p:cNvSpPr txBox="1"/>
          <p:nvPr/>
        </p:nvSpPr>
        <p:spPr>
          <a:xfrm>
            <a:off x="683567" y="4407495"/>
            <a:ext cx="5064207" cy="923330"/>
          </a:xfrm>
          <a:prstGeom prst="rect">
            <a:avLst/>
          </a:prstGeom>
          <a:noFill/>
        </p:spPr>
        <p:txBody>
          <a:bodyPr wrap="none" rtlCol="0">
            <a:spAutoFit/>
          </a:bodyPr>
          <a:lstStyle/>
          <a:p>
            <a:r>
              <a:rPr lang="en-GB" sz="5400" dirty="0" smtClean="0">
                <a:solidFill>
                  <a:schemeClr val="tx2"/>
                </a:solidFill>
              </a:rPr>
              <a:t>More Satanism!</a:t>
            </a:r>
            <a:endParaRPr lang="en-GB" sz="5400" dirty="0">
              <a:solidFill>
                <a:schemeClr val="tx2"/>
              </a:solidFill>
            </a:endParaRPr>
          </a:p>
        </p:txBody>
      </p:sp>
    </p:spTree>
    <p:extLst>
      <p:ext uri="{BB962C8B-B14F-4D97-AF65-F5344CB8AC3E}">
        <p14:creationId xmlns:p14="http://schemas.microsoft.com/office/powerpoint/2010/main" val="42317972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lstStyle/>
          <a:p>
            <a:pPr>
              <a:buBlip>
                <a:blip r:embed="rId2"/>
              </a:buBlip>
            </a:pPr>
            <a:r>
              <a:rPr lang="en-GB" sz="3200" dirty="0">
                <a:solidFill>
                  <a:schemeClr val="tx2"/>
                </a:solidFill>
              </a:rPr>
              <a:t>Satanism as a new religious movement as a deity or a </a:t>
            </a:r>
            <a:r>
              <a:rPr lang="en-GB" sz="3200" dirty="0" smtClean="0">
                <a:solidFill>
                  <a:schemeClr val="tx2"/>
                </a:solidFill>
              </a:rPr>
              <a:t>principle</a:t>
            </a:r>
          </a:p>
          <a:p>
            <a:pPr>
              <a:buBlip>
                <a:blip r:embed="rId2"/>
              </a:buBlip>
            </a:pPr>
            <a:r>
              <a:rPr lang="en-GB" sz="3200" dirty="0" smtClean="0"/>
              <a:t>Satan </a:t>
            </a:r>
            <a:r>
              <a:rPr lang="en-GB" sz="3200" dirty="0"/>
              <a:t>within new religious movements as a symbol of evil/fallen humanity/a </a:t>
            </a:r>
            <a:r>
              <a:rPr lang="en-GB" sz="3200" dirty="0" smtClean="0"/>
              <a:t>reality</a:t>
            </a:r>
          </a:p>
          <a:p>
            <a:pPr>
              <a:buBlip>
                <a:blip r:embed="rId2"/>
              </a:buBlip>
            </a:pPr>
            <a:r>
              <a:rPr lang="en-GB" sz="3200" dirty="0" smtClean="0">
                <a:solidFill>
                  <a:schemeClr val="tx2"/>
                </a:solidFill>
              </a:rPr>
              <a:t>Satanic </a:t>
            </a:r>
            <a:r>
              <a:rPr lang="en-GB" sz="3200" dirty="0">
                <a:solidFill>
                  <a:schemeClr val="tx2"/>
                </a:solidFill>
              </a:rPr>
              <a:t>Ritual Abuse (</a:t>
            </a:r>
            <a:r>
              <a:rPr lang="en-GB" sz="3200" dirty="0" smtClean="0">
                <a:solidFill>
                  <a:schemeClr val="tx2"/>
                </a:solidFill>
              </a:rPr>
              <a:t>SRA)</a:t>
            </a:r>
          </a:p>
          <a:p>
            <a:pPr>
              <a:buBlip>
                <a:blip r:embed="rId2"/>
              </a:buBlip>
            </a:pPr>
            <a:r>
              <a:rPr lang="en-GB" sz="3200" dirty="0" smtClean="0"/>
              <a:t>Paganism</a:t>
            </a:r>
          </a:p>
          <a:p>
            <a:pPr>
              <a:buBlip>
                <a:blip r:embed="rId2"/>
              </a:buBlip>
            </a:pPr>
            <a:r>
              <a:rPr lang="en-GB" sz="3200" dirty="0" smtClean="0">
                <a:solidFill>
                  <a:schemeClr val="tx2"/>
                </a:solidFill>
              </a:rPr>
              <a:t>Paganism </a:t>
            </a:r>
            <a:r>
              <a:rPr lang="en-GB" sz="3200" dirty="0">
                <a:solidFill>
                  <a:schemeClr val="tx2"/>
                </a:solidFill>
              </a:rPr>
              <a:t>as </a:t>
            </a:r>
            <a:r>
              <a:rPr lang="en-GB" sz="3200" dirty="0" smtClean="0">
                <a:solidFill>
                  <a:schemeClr val="tx2"/>
                </a:solidFill>
              </a:rPr>
              <a:t>Satanism</a:t>
            </a:r>
          </a:p>
          <a:p>
            <a:pPr>
              <a:buBlip>
                <a:blip r:embed="rId2"/>
              </a:buBlip>
            </a:pPr>
            <a:r>
              <a:rPr lang="en-GB" sz="3200" dirty="0" smtClean="0"/>
              <a:t>What </a:t>
            </a:r>
            <a:r>
              <a:rPr lang="en-GB" sz="3200" dirty="0"/>
              <a:t>does it all mean? What is (modern religious) Satanism?</a:t>
            </a:r>
          </a:p>
          <a:p>
            <a:endParaRPr lang="en-GB" dirty="0"/>
          </a:p>
        </p:txBody>
      </p:sp>
    </p:spTree>
    <p:extLst>
      <p:ext uri="{BB962C8B-B14F-4D97-AF65-F5344CB8AC3E}">
        <p14:creationId xmlns:p14="http://schemas.microsoft.com/office/powerpoint/2010/main" val="7037992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720080"/>
          </a:xfrm>
        </p:spPr>
        <p:txBody>
          <a:bodyPr>
            <a:normAutofit fontScale="90000"/>
          </a:bodyPr>
          <a:lstStyle/>
          <a:p>
            <a:r>
              <a:rPr lang="en-GB" dirty="0" smtClean="0">
                <a:solidFill>
                  <a:srgbClr val="FF0000"/>
                </a:solidFill>
              </a:rPr>
              <a:t>As a New Religious Movement (NRM)</a:t>
            </a:r>
            <a:endParaRPr lang="en-GB" dirty="0">
              <a:solidFill>
                <a:srgbClr val="FF0000"/>
              </a:solidFill>
            </a:endParaRPr>
          </a:p>
        </p:txBody>
      </p:sp>
      <p:sp>
        <p:nvSpPr>
          <p:cNvPr id="3" name="Content Placeholder 2"/>
          <p:cNvSpPr>
            <a:spLocks noGrp="1"/>
          </p:cNvSpPr>
          <p:nvPr>
            <p:ph idx="1"/>
          </p:nvPr>
        </p:nvSpPr>
        <p:spPr>
          <a:xfrm>
            <a:off x="457200" y="1556792"/>
            <a:ext cx="8229600" cy="5017744"/>
          </a:xfrm>
        </p:spPr>
        <p:txBody>
          <a:bodyPr>
            <a:normAutofit lnSpcReduction="10000"/>
          </a:bodyPr>
          <a:lstStyle/>
          <a:p>
            <a:pPr marL="109728" indent="0">
              <a:buNone/>
            </a:pPr>
            <a:r>
              <a:rPr lang="en-GB" b="1" dirty="0" smtClean="0">
                <a:solidFill>
                  <a:schemeClr val="tx2"/>
                </a:solidFill>
              </a:rPr>
              <a:t>The Church of Satan</a:t>
            </a:r>
          </a:p>
          <a:p>
            <a:pPr>
              <a:buBlip>
                <a:blip r:embed="rId2"/>
              </a:buBlip>
            </a:pPr>
            <a:r>
              <a:rPr lang="en-GB" dirty="0"/>
              <a:t> </a:t>
            </a:r>
            <a:r>
              <a:rPr lang="en-GB" dirty="0" smtClean="0"/>
              <a:t>1960s counterculture (1966)</a:t>
            </a:r>
          </a:p>
          <a:p>
            <a:pPr>
              <a:buBlip>
                <a:blip r:embed="rId2"/>
              </a:buBlip>
            </a:pPr>
            <a:r>
              <a:rPr lang="en-GB" dirty="0" smtClean="0"/>
              <a:t> California</a:t>
            </a:r>
          </a:p>
          <a:p>
            <a:pPr>
              <a:buBlip>
                <a:blip r:embed="rId2"/>
              </a:buBlip>
            </a:pPr>
            <a:r>
              <a:rPr lang="en-GB" dirty="0" smtClean="0"/>
              <a:t> Charismatic leader  - Anton </a:t>
            </a:r>
            <a:r>
              <a:rPr lang="en-GB" dirty="0" err="1"/>
              <a:t>Szandor</a:t>
            </a:r>
            <a:r>
              <a:rPr lang="en-GB" dirty="0"/>
              <a:t> </a:t>
            </a:r>
            <a:r>
              <a:rPr lang="en-GB" dirty="0" err="1"/>
              <a:t>LaVey</a:t>
            </a:r>
            <a:r>
              <a:rPr lang="en-GB" dirty="0"/>
              <a:t> (1930-1999</a:t>
            </a:r>
            <a:r>
              <a:rPr lang="en-GB" dirty="0" smtClean="0"/>
              <a:t>)</a:t>
            </a:r>
          </a:p>
          <a:p>
            <a:pPr>
              <a:buBlip>
                <a:blip r:embed="rId2"/>
              </a:buBlip>
            </a:pPr>
            <a:r>
              <a:rPr lang="en-GB" dirty="0"/>
              <a:t> </a:t>
            </a:r>
            <a:r>
              <a:rPr lang="en-GB" i="1" dirty="0"/>
              <a:t>The Satanic Bible</a:t>
            </a:r>
            <a:endParaRPr lang="en-GB" dirty="0" smtClean="0"/>
          </a:p>
          <a:p>
            <a:pPr>
              <a:buBlip>
                <a:blip r:embed="rId2"/>
              </a:buBlip>
            </a:pPr>
            <a:r>
              <a:rPr lang="en-GB" dirty="0"/>
              <a:t> </a:t>
            </a:r>
            <a:r>
              <a:rPr lang="en-GB" dirty="0" smtClean="0"/>
              <a:t>Upper-middle class converts</a:t>
            </a:r>
          </a:p>
          <a:p>
            <a:pPr>
              <a:buBlip>
                <a:blip r:embed="rId2"/>
              </a:buBlip>
            </a:pPr>
            <a:r>
              <a:rPr lang="en-GB" dirty="0" smtClean="0"/>
              <a:t> </a:t>
            </a:r>
            <a:r>
              <a:rPr lang="en-GB" dirty="0" err="1" smtClean="0"/>
              <a:t>Routinization</a:t>
            </a:r>
            <a:r>
              <a:rPr lang="en-GB" dirty="0"/>
              <a:t>, rebellion, tension, schisms, </a:t>
            </a:r>
            <a:r>
              <a:rPr lang="en-GB" dirty="0" smtClean="0"/>
              <a:t>controversy, anti-cult movement</a:t>
            </a:r>
          </a:p>
          <a:p>
            <a:pPr>
              <a:buBlip>
                <a:blip r:embed="rId2"/>
              </a:buBlip>
            </a:pPr>
            <a:r>
              <a:rPr lang="en-GB" dirty="0" smtClean="0"/>
              <a:t>World rejecting but not as Roy Wallis meant it – world affirming / world-embracing</a:t>
            </a:r>
          </a:p>
          <a:p>
            <a:pPr>
              <a:buBlip>
                <a:blip r:embed="rId2"/>
              </a:buBlip>
            </a:pPr>
            <a:r>
              <a:rPr lang="en-GB" dirty="0" smtClean="0"/>
              <a:t>Atheistic, humanistic, self religion</a:t>
            </a:r>
          </a:p>
          <a:p>
            <a:pPr>
              <a:buBlip>
                <a:blip r:embed="rId2"/>
              </a:buBlip>
            </a:pPr>
            <a:endParaRPr lang="en-GB" dirty="0"/>
          </a:p>
        </p:txBody>
      </p:sp>
    </p:spTree>
    <p:extLst>
      <p:ext uri="{BB962C8B-B14F-4D97-AF65-F5344CB8AC3E}">
        <p14:creationId xmlns:p14="http://schemas.microsoft.com/office/powerpoint/2010/main" val="18945919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809832"/>
          </a:xfrm>
        </p:spPr>
        <p:txBody>
          <a:bodyPr>
            <a:normAutofit/>
          </a:bodyPr>
          <a:lstStyle/>
          <a:p>
            <a:pPr>
              <a:buBlip>
                <a:blip r:embed="rId2"/>
              </a:buBlip>
            </a:pPr>
            <a:r>
              <a:rPr lang="en-GB" dirty="0" smtClean="0"/>
              <a:t>“</a:t>
            </a:r>
            <a:r>
              <a:rPr lang="en-GB" dirty="0"/>
              <a:t>H</a:t>
            </a:r>
            <a:r>
              <a:rPr lang="en-GB" dirty="0" smtClean="0"/>
              <a:t>umanistic </a:t>
            </a:r>
            <a:r>
              <a:rPr lang="en-GB" dirty="0"/>
              <a:t>atheism”, symbolising “rebellion against unjust and corrupt authority”.  (Lewis, 2002, 214</a:t>
            </a:r>
            <a:r>
              <a:rPr lang="en-GB" dirty="0" smtClean="0"/>
              <a:t>).</a:t>
            </a:r>
            <a:endParaRPr lang="en-GB" dirty="0" smtClean="0">
              <a:solidFill>
                <a:srgbClr val="FF0000"/>
              </a:solidFill>
            </a:endParaRPr>
          </a:p>
          <a:p>
            <a:pPr>
              <a:buBlip>
                <a:blip r:embed="rId2"/>
              </a:buBlip>
            </a:pPr>
            <a:r>
              <a:rPr lang="en-GB" dirty="0">
                <a:solidFill>
                  <a:srgbClr val="FF0000"/>
                </a:solidFill>
              </a:rPr>
              <a:t>S</a:t>
            </a:r>
            <a:r>
              <a:rPr lang="en-GB" dirty="0" smtClean="0">
                <a:solidFill>
                  <a:srgbClr val="FF0000"/>
                </a:solidFill>
              </a:rPr>
              <a:t>ecular</a:t>
            </a:r>
            <a:r>
              <a:rPr lang="en-GB" dirty="0">
                <a:solidFill>
                  <a:srgbClr val="FF0000"/>
                </a:solidFill>
              </a:rPr>
              <a:t>, scientific, </a:t>
            </a:r>
            <a:r>
              <a:rPr lang="en-GB" dirty="0" smtClean="0">
                <a:solidFill>
                  <a:srgbClr val="FF0000"/>
                </a:solidFill>
              </a:rPr>
              <a:t>rational</a:t>
            </a:r>
          </a:p>
          <a:p>
            <a:pPr>
              <a:buBlip>
                <a:blip r:embed="rId2"/>
              </a:buBlip>
            </a:pPr>
            <a:r>
              <a:rPr lang="en-GB" dirty="0"/>
              <a:t>Modern Satanism is a “somewhat darker manifestation of the aspirations of modernity</a:t>
            </a:r>
            <a:r>
              <a:rPr lang="en-GB" dirty="0" smtClean="0"/>
              <a:t>…” (Petersen, 424).  </a:t>
            </a:r>
          </a:p>
          <a:p>
            <a:pPr>
              <a:buBlip>
                <a:blip r:embed="rId2"/>
              </a:buBlip>
            </a:pPr>
            <a:r>
              <a:rPr lang="en-GB" dirty="0" smtClean="0">
                <a:solidFill>
                  <a:srgbClr val="FF0000"/>
                </a:solidFill>
              </a:rPr>
              <a:t>“</a:t>
            </a:r>
            <a:r>
              <a:rPr lang="en-GB" dirty="0">
                <a:solidFill>
                  <a:srgbClr val="FF0000"/>
                </a:solidFill>
              </a:rPr>
              <a:t>Satanism is a combination of positive religious and philosophical aspirations </a:t>
            </a:r>
            <a:r>
              <a:rPr lang="en-GB" dirty="0" err="1">
                <a:solidFill>
                  <a:srgbClr val="FF0000"/>
                </a:solidFill>
              </a:rPr>
              <a:t>centered</a:t>
            </a:r>
            <a:r>
              <a:rPr lang="en-GB" dirty="0">
                <a:solidFill>
                  <a:srgbClr val="FF0000"/>
                </a:solidFill>
              </a:rPr>
              <a:t> on the individual with negative and critical anti-authoritarian convictions” </a:t>
            </a:r>
            <a:r>
              <a:rPr lang="en-GB" dirty="0" smtClean="0">
                <a:solidFill>
                  <a:srgbClr val="FF0000"/>
                </a:solidFill>
              </a:rPr>
              <a:t>and “…</a:t>
            </a:r>
            <a:r>
              <a:rPr lang="en-GB" dirty="0">
                <a:solidFill>
                  <a:srgbClr val="FF0000"/>
                </a:solidFill>
              </a:rPr>
              <a:t>defiance against common norms and rigid dogma” (Petersen, 425).  </a:t>
            </a:r>
          </a:p>
          <a:p>
            <a:endParaRPr lang="en-GB" dirty="0">
              <a:solidFill>
                <a:srgbClr val="FF0000"/>
              </a:solidFill>
            </a:endParaRPr>
          </a:p>
          <a:p>
            <a:endParaRPr lang="en-GB" dirty="0"/>
          </a:p>
        </p:txBody>
      </p:sp>
    </p:spTree>
    <p:extLst>
      <p:ext uri="{BB962C8B-B14F-4D97-AF65-F5344CB8AC3E}">
        <p14:creationId xmlns:p14="http://schemas.microsoft.com/office/powerpoint/2010/main" val="30139722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953848"/>
          </a:xfrm>
        </p:spPr>
        <p:txBody>
          <a:bodyPr>
            <a:normAutofit lnSpcReduction="10000"/>
          </a:bodyPr>
          <a:lstStyle/>
          <a:p>
            <a:r>
              <a:rPr lang="en-GB" dirty="0" smtClean="0">
                <a:solidFill>
                  <a:srgbClr val="FF0000"/>
                </a:solidFill>
              </a:rPr>
              <a:t>“…Satanists … doubt </a:t>
            </a:r>
            <a:r>
              <a:rPr lang="en-GB" dirty="0">
                <a:solidFill>
                  <a:srgbClr val="FF0000"/>
                </a:solidFill>
              </a:rPr>
              <a:t>that the </a:t>
            </a:r>
            <a:r>
              <a:rPr lang="en-GB" dirty="0" smtClean="0">
                <a:solidFill>
                  <a:srgbClr val="FF0000"/>
                </a:solidFill>
              </a:rPr>
              <a:t>Christian </a:t>
            </a:r>
            <a:r>
              <a:rPr lang="en-GB" dirty="0">
                <a:solidFill>
                  <a:srgbClr val="FF0000"/>
                </a:solidFill>
              </a:rPr>
              <a:t>moral framework that permeates </a:t>
            </a:r>
            <a:r>
              <a:rPr lang="en-GB" dirty="0" smtClean="0">
                <a:solidFill>
                  <a:srgbClr val="FF0000"/>
                </a:solidFill>
              </a:rPr>
              <a:t>Western </a:t>
            </a:r>
            <a:r>
              <a:rPr lang="en-GB" dirty="0">
                <a:solidFill>
                  <a:srgbClr val="FF0000"/>
                </a:solidFill>
              </a:rPr>
              <a:t>society is doing much good; many Satanists actually consider Christianity or even all organized religion the true evil.  Most seriously committed modern Satanists are deeply engaged in moral questions, </a:t>
            </a:r>
            <a:r>
              <a:rPr lang="en-GB" dirty="0" smtClean="0">
                <a:solidFill>
                  <a:srgbClr val="FF0000"/>
                </a:solidFill>
              </a:rPr>
              <a:t>… consider themselves free </a:t>
            </a:r>
            <a:r>
              <a:rPr lang="en-GB" dirty="0">
                <a:solidFill>
                  <a:srgbClr val="FF0000"/>
                </a:solidFill>
              </a:rPr>
              <a:t>thinkers probing the boundaries of nature and culture because we as human beings, can and should indulge in our mental, emotional, and physical abilities.  They are also very human.  As such, Satanic groups are composed of ordinary people </a:t>
            </a:r>
            <a:r>
              <a:rPr lang="en-GB" dirty="0" smtClean="0">
                <a:solidFill>
                  <a:srgbClr val="FF0000"/>
                </a:solidFill>
              </a:rPr>
              <a:t>interested </a:t>
            </a:r>
            <a:r>
              <a:rPr lang="en-GB" dirty="0">
                <a:solidFill>
                  <a:srgbClr val="FF0000"/>
                </a:solidFill>
              </a:rPr>
              <a:t>in religious and philosophical </a:t>
            </a:r>
            <a:r>
              <a:rPr lang="en-GB" dirty="0" smtClean="0">
                <a:solidFill>
                  <a:srgbClr val="FF0000"/>
                </a:solidFill>
              </a:rPr>
              <a:t>matters…” </a:t>
            </a:r>
            <a:r>
              <a:rPr lang="en-GB" dirty="0">
                <a:solidFill>
                  <a:srgbClr val="FF0000"/>
                </a:solidFill>
              </a:rPr>
              <a:t>(Petersen, 424) </a:t>
            </a:r>
            <a:r>
              <a:rPr lang="en-GB" dirty="0" smtClean="0">
                <a:solidFill>
                  <a:srgbClr val="FF0000"/>
                </a:solidFill>
              </a:rPr>
              <a:t>. </a:t>
            </a:r>
            <a:endParaRPr lang="en-GB" dirty="0">
              <a:solidFill>
                <a:srgbClr val="FF0000"/>
              </a:solidFill>
            </a:endParaRPr>
          </a:p>
        </p:txBody>
      </p:sp>
    </p:spTree>
    <p:extLst>
      <p:ext uri="{BB962C8B-B14F-4D97-AF65-F5344CB8AC3E}">
        <p14:creationId xmlns:p14="http://schemas.microsoft.com/office/powerpoint/2010/main" val="6981336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2646040"/>
          </a:xfrm>
        </p:spPr>
        <p:txBody>
          <a:bodyPr>
            <a:noAutofit/>
          </a:bodyPr>
          <a:lstStyle/>
          <a:p>
            <a:r>
              <a:rPr lang="en-GB" sz="8000" dirty="0"/>
              <a:t>Satan within a New Religious </a:t>
            </a:r>
            <a:r>
              <a:rPr lang="en-GB" sz="8000" dirty="0" smtClean="0"/>
              <a:t>Movement</a:t>
            </a:r>
            <a:endParaRPr lang="en-GB" sz="8000" dirty="0"/>
          </a:p>
        </p:txBody>
      </p:sp>
    </p:spTree>
    <p:extLst>
      <p:ext uri="{BB962C8B-B14F-4D97-AF65-F5344CB8AC3E}">
        <p14:creationId xmlns:p14="http://schemas.microsoft.com/office/powerpoint/2010/main" val="1471038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853952"/>
          </a:xfrm>
        </p:spPr>
        <p:txBody>
          <a:bodyPr>
            <a:normAutofit/>
          </a:bodyPr>
          <a:lstStyle/>
          <a:p>
            <a:r>
              <a:rPr lang="en-GB" sz="4400" dirty="0" smtClean="0"/>
              <a:t>The Unification Church</a:t>
            </a:r>
            <a:endParaRPr lang="en-GB"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2636912"/>
            <a:ext cx="4956207" cy="3101626"/>
          </a:xfrm>
          <a:ln>
            <a:solidFill>
              <a:srgbClr val="FF0000"/>
            </a:solidFill>
          </a:ln>
          <a:effectLst>
            <a:glow rad="228600">
              <a:schemeClr val="accent5">
                <a:satMod val="175000"/>
                <a:alpha val="40000"/>
              </a:schemeClr>
            </a:glow>
          </a:effectLst>
        </p:spPr>
      </p:pic>
    </p:spTree>
    <p:extLst>
      <p:ext uri="{BB962C8B-B14F-4D97-AF65-F5344CB8AC3E}">
        <p14:creationId xmlns:p14="http://schemas.microsoft.com/office/powerpoint/2010/main" val="29400899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2014" y="620688"/>
            <a:ext cx="3466728" cy="504056"/>
          </a:xfrm>
        </p:spPr>
        <p:txBody>
          <a:bodyPr>
            <a:normAutofit/>
          </a:bodyPr>
          <a:lstStyle/>
          <a:p>
            <a:r>
              <a:rPr lang="en-GB" sz="2400" dirty="0"/>
              <a:t>The Unification Church</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74309" y="1204392"/>
            <a:ext cx="3597867" cy="2512640"/>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52120" y="4302744"/>
            <a:ext cx="3491880" cy="2438623"/>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9552" y="4221088"/>
            <a:ext cx="3299479" cy="2304256"/>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5576" y="1124744"/>
            <a:ext cx="3531783" cy="2664296"/>
          </a:xfrm>
          <a:prstGeom prst="rect">
            <a:avLst/>
          </a:prstGeom>
        </p:spPr>
      </p:pic>
    </p:spTree>
    <p:extLst>
      <p:ext uri="{BB962C8B-B14F-4D97-AF65-F5344CB8AC3E}">
        <p14:creationId xmlns:p14="http://schemas.microsoft.com/office/powerpoint/2010/main" val="1117672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4077072"/>
            <a:ext cx="3850131" cy="268083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08104" y="3757412"/>
            <a:ext cx="3204590" cy="2237988"/>
          </a:xfrm>
          <a:prstGeom prst="rect">
            <a:avLst/>
          </a:prstGeom>
        </p:spPr>
      </p:pic>
      <p:pic>
        <p:nvPicPr>
          <p:cNvPr id="6"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4006" y="1268760"/>
            <a:ext cx="3124448" cy="2182019"/>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28184" y="842477"/>
            <a:ext cx="2668295" cy="1863456"/>
          </a:xfrm>
          <a:prstGeom prst="rect">
            <a:avLst/>
          </a:prstGeom>
        </p:spPr>
      </p:pic>
    </p:spTree>
    <p:extLst>
      <p:ext uri="{BB962C8B-B14F-4D97-AF65-F5344CB8AC3E}">
        <p14:creationId xmlns:p14="http://schemas.microsoft.com/office/powerpoint/2010/main" val="15192847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030529"/>
            <a:ext cx="8784976" cy="579589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764704"/>
            <a:ext cx="3795147" cy="2523927"/>
          </a:xfrm>
          <a:prstGeom prst="rect">
            <a:avLst/>
          </a:prstGeom>
        </p:spPr>
      </p:pic>
    </p:spTree>
    <p:extLst>
      <p:ext uri="{BB962C8B-B14F-4D97-AF65-F5344CB8AC3E}">
        <p14:creationId xmlns:p14="http://schemas.microsoft.com/office/powerpoint/2010/main" val="3729190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t>Paganism</a:t>
            </a:r>
            <a:endParaRPr lang="en-GB" sz="9600"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3373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a:bodyPr>
          <a:lstStyle/>
          <a:p>
            <a:r>
              <a:rPr lang="en-GB" dirty="0"/>
              <a:t>Chris Partridge (2002):</a:t>
            </a:r>
          </a:p>
        </p:txBody>
      </p:sp>
      <p:sp>
        <p:nvSpPr>
          <p:cNvPr id="3" name="Content Placeholder 2"/>
          <p:cNvSpPr>
            <a:spLocks noGrp="1"/>
          </p:cNvSpPr>
          <p:nvPr>
            <p:ph idx="1"/>
          </p:nvPr>
        </p:nvSpPr>
        <p:spPr>
          <a:xfrm>
            <a:off x="1043492" y="2060848"/>
            <a:ext cx="6777317" cy="3771781"/>
          </a:xfrm>
        </p:spPr>
        <p:txBody>
          <a:bodyPr>
            <a:normAutofit fontScale="92500"/>
          </a:bodyPr>
          <a:lstStyle/>
          <a:p>
            <a:pPr marL="68580" indent="0">
              <a:buNone/>
            </a:pPr>
            <a:r>
              <a:rPr lang="en-GB" dirty="0" smtClean="0"/>
              <a:t>“</a:t>
            </a:r>
            <a:r>
              <a:rPr lang="en-GB" dirty="0"/>
              <a:t>Just as the term ‘Hinduism’ refers not to a single religion, but to a diverse and complex network of traditions of Indian origin, so ‘Paganism’ refers to a broad range of nature-venerating religious traditions”:  </a:t>
            </a:r>
            <a:endParaRPr lang="en-GB" dirty="0" smtClean="0"/>
          </a:p>
          <a:p>
            <a:pPr marL="68580" indent="0">
              <a:buNone/>
            </a:pPr>
            <a:r>
              <a:rPr lang="en-GB" dirty="0"/>
              <a:t>Nature, rituals, commitment, emphasises the other, that which is external to the self, with more emphasis on non-humans as well as humans, and the environment.  </a:t>
            </a:r>
          </a:p>
          <a:p>
            <a:pPr marL="68580" indent="0">
              <a:buNone/>
            </a:pPr>
            <a:endParaRPr lang="en-GB" dirty="0"/>
          </a:p>
        </p:txBody>
      </p:sp>
    </p:spTree>
    <p:extLst>
      <p:ext uri="{BB962C8B-B14F-4D97-AF65-F5344CB8AC3E}">
        <p14:creationId xmlns:p14="http://schemas.microsoft.com/office/powerpoint/2010/main" val="2113835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fontScale="90000"/>
          </a:bodyPr>
          <a:lstStyle/>
          <a:p>
            <a:r>
              <a:rPr lang="en-GB" dirty="0" smtClean="0"/>
              <a:t/>
            </a:r>
            <a:br>
              <a:rPr lang="en-GB" dirty="0" smtClean="0"/>
            </a:br>
            <a:r>
              <a:rPr lang="en-GB" dirty="0" smtClean="0"/>
              <a:t>Marion </a:t>
            </a:r>
            <a:r>
              <a:rPr lang="en-GB" dirty="0"/>
              <a:t>Bowman (</a:t>
            </a:r>
            <a:r>
              <a:rPr lang="en-GB" dirty="0" smtClean="0"/>
              <a:t>2000): </a:t>
            </a:r>
            <a:r>
              <a:rPr lang="en-GB" dirty="0"/>
              <a:t/>
            </a:r>
            <a:br>
              <a:rPr lang="en-GB" dirty="0"/>
            </a:br>
            <a:endParaRPr lang="en-GB" dirty="0"/>
          </a:p>
        </p:txBody>
      </p:sp>
      <p:sp>
        <p:nvSpPr>
          <p:cNvPr id="3" name="Content Placeholder 2"/>
          <p:cNvSpPr>
            <a:spLocks noGrp="1"/>
          </p:cNvSpPr>
          <p:nvPr>
            <p:ph idx="1"/>
          </p:nvPr>
        </p:nvSpPr>
        <p:spPr>
          <a:xfrm>
            <a:off x="1043492" y="1772816"/>
            <a:ext cx="6777317" cy="4464496"/>
          </a:xfrm>
        </p:spPr>
        <p:txBody>
          <a:bodyPr>
            <a:normAutofit fontScale="85000" lnSpcReduction="20000"/>
          </a:bodyPr>
          <a:lstStyle/>
          <a:p>
            <a:pPr marL="68580" indent="0">
              <a:buNone/>
            </a:pPr>
            <a:r>
              <a:rPr lang="en-GB" dirty="0"/>
              <a:t> </a:t>
            </a:r>
          </a:p>
          <a:p>
            <a:pPr marL="109728" indent="0">
              <a:buNone/>
            </a:pPr>
            <a:r>
              <a:rPr lang="en-GB" sz="2600" dirty="0"/>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t>piscicide</a:t>
            </a:r>
            <a:r>
              <a:rPr lang="en-GB" sz="2600" dirty="0"/>
              <a:t>), organic/compassionate farming carnivorous, omnivorous</a:t>
            </a:r>
            <a:r>
              <a:rPr lang="en-GB" sz="2600" dirty="0" smtClean="0"/>
              <a:t>.</a:t>
            </a:r>
          </a:p>
        </p:txBody>
      </p:sp>
    </p:spTree>
    <p:extLst>
      <p:ext uri="{BB962C8B-B14F-4D97-AF65-F5344CB8AC3E}">
        <p14:creationId xmlns:p14="http://schemas.microsoft.com/office/powerpoint/2010/main" val="28706486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105192"/>
          </a:xfrm>
        </p:spPr>
        <p:txBody>
          <a:bodyPr>
            <a:normAutofit/>
          </a:bodyPr>
          <a:lstStyle/>
          <a:p>
            <a:r>
              <a:rPr lang="en-GB" dirty="0" err="1"/>
              <a:t>Vivianne</a:t>
            </a:r>
            <a:r>
              <a:rPr lang="en-GB" dirty="0"/>
              <a:t> Crowley (1994, 51</a:t>
            </a:r>
            <a:r>
              <a:rPr lang="en-GB" dirty="0" smtClean="0"/>
              <a:t>):</a:t>
            </a:r>
            <a:endParaRPr lang="en-GB" dirty="0"/>
          </a:p>
        </p:txBody>
      </p:sp>
      <p:sp>
        <p:nvSpPr>
          <p:cNvPr id="3" name="Content Placeholder 2"/>
          <p:cNvSpPr>
            <a:spLocks noGrp="1"/>
          </p:cNvSpPr>
          <p:nvPr>
            <p:ph idx="1"/>
          </p:nvPr>
        </p:nvSpPr>
        <p:spPr>
          <a:xfrm>
            <a:off x="1043492" y="2852936"/>
            <a:ext cx="6777317" cy="3672408"/>
          </a:xfrm>
        </p:spPr>
        <p:txBody>
          <a:bodyPr>
            <a:normAutofit/>
          </a:bodyPr>
          <a:lstStyle/>
          <a:p>
            <a:pPr marL="109728" indent="0">
              <a:buNone/>
            </a:pPr>
            <a:r>
              <a:rPr lang="en-GB" dirty="0" smtClean="0"/>
              <a:t>explains </a:t>
            </a:r>
            <a:r>
              <a:rPr lang="en-GB" dirty="0"/>
              <a:t>that ‘In recent years, Paganism has been undergoing a revival in the Western world.  This has been part of a wide spiritual movement which has sought to find religious and spiritual answers outside and beyond the established religions’. </a:t>
            </a:r>
            <a:endParaRPr lang="en-GB" dirty="0" smtClean="0"/>
          </a:p>
          <a:p>
            <a:endParaRPr lang="en-GB" dirty="0"/>
          </a:p>
        </p:txBody>
      </p:sp>
    </p:spTree>
    <p:extLst>
      <p:ext uri="{BB962C8B-B14F-4D97-AF65-F5344CB8AC3E}">
        <p14:creationId xmlns:p14="http://schemas.microsoft.com/office/powerpoint/2010/main" val="42621891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89168"/>
          </a:xfrm>
        </p:spPr>
        <p:txBody>
          <a:bodyPr>
            <a:normAutofit/>
          </a:bodyPr>
          <a:lstStyle/>
          <a:p>
            <a:r>
              <a:rPr lang="en-GB" dirty="0" smtClean="0"/>
              <a:t>Joanne Pearson (1998):</a:t>
            </a:r>
            <a:endParaRPr lang="en-GB" dirty="0"/>
          </a:p>
        </p:txBody>
      </p:sp>
      <p:sp>
        <p:nvSpPr>
          <p:cNvPr id="3" name="Content Placeholder 2"/>
          <p:cNvSpPr>
            <a:spLocks noGrp="1"/>
          </p:cNvSpPr>
          <p:nvPr>
            <p:ph idx="1"/>
          </p:nvPr>
        </p:nvSpPr>
        <p:spPr>
          <a:xfrm>
            <a:off x="1043492" y="2636912"/>
            <a:ext cx="6777317" cy="3195717"/>
          </a:xfrm>
        </p:spPr>
        <p:txBody>
          <a:bodyPr>
            <a:normAutofit/>
          </a:bodyPr>
          <a:lstStyle/>
          <a:p>
            <a:pPr marL="68580" indent="0">
              <a:buNone/>
            </a:pPr>
            <a:r>
              <a:rPr lang="en-GB" sz="2900" dirty="0" smtClean="0"/>
              <a:t>‘</a:t>
            </a:r>
            <a:r>
              <a:rPr lang="en-GB" sz="2900" dirty="0"/>
              <a:t>academic study is sometimes inclined to assume that Wicca is part of the New Age, although many Wiccans disagree.  The response, “we are not New Age” comes a close second to the assertion “we are not Satanists” ’.  </a:t>
            </a:r>
            <a:endParaRPr lang="en-GB" dirty="0"/>
          </a:p>
        </p:txBody>
      </p:sp>
    </p:spTree>
    <p:extLst>
      <p:ext uri="{BB962C8B-B14F-4D97-AF65-F5344CB8AC3E}">
        <p14:creationId xmlns:p14="http://schemas.microsoft.com/office/powerpoint/2010/main" val="1882567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 Bloom (2005, 78)</a:t>
            </a:r>
            <a:endParaRPr lang="en-GB" dirty="0"/>
          </a:p>
        </p:txBody>
      </p:sp>
      <p:sp>
        <p:nvSpPr>
          <p:cNvPr id="3" name="Content Placeholder 2"/>
          <p:cNvSpPr>
            <a:spLocks noGrp="1"/>
          </p:cNvSpPr>
          <p:nvPr>
            <p:ph idx="1"/>
          </p:nvPr>
        </p:nvSpPr>
        <p:spPr/>
        <p:txBody>
          <a:bodyPr>
            <a:normAutofit fontScale="70000" lnSpcReduction="20000"/>
          </a:bodyPr>
          <a:lstStyle/>
          <a:p>
            <a:pPr marL="109728" indent="0">
              <a:buNone/>
            </a:pPr>
            <a:r>
              <a:rPr lang="en-GB" dirty="0" smtClean="0"/>
              <a:t>appears </a:t>
            </a:r>
            <a:r>
              <a:rPr lang="en-GB" dirty="0"/>
              <a:t>to suggest that humanity is inherently pagan. That humans have </a:t>
            </a:r>
          </a:p>
          <a:p>
            <a:pPr marL="109728" indent="0">
              <a:buNone/>
            </a:pPr>
            <a:r>
              <a:rPr lang="en-GB" dirty="0" smtClean="0"/>
              <a:t>…</a:t>
            </a:r>
            <a:r>
              <a:rPr lang="en-GB" dirty="0"/>
              <a:t>an ongoing awareness and sensation that all nature is fantastically </a:t>
            </a:r>
            <a:r>
              <a:rPr lang="en-GB" dirty="0" smtClean="0"/>
              <a:t>alive </a:t>
            </a:r>
            <a:r>
              <a:rPr lang="en-GB" dirty="0"/>
              <a:t>and awesome.  This is an ongoing consciousness of holistic reality.  </a:t>
            </a:r>
            <a:r>
              <a:rPr lang="en-GB" dirty="0" smtClean="0"/>
              <a:t>Everything </a:t>
            </a:r>
            <a:r>
              <a:rPr lang="en-GB" dirty="0"/>
              <a:t>that exists – every rock, wave, cloud, petal, flame, breeze, animal, mountain, tree, planet, star, galaxy – is a vibrant entity, sacred by virtue of its inherent beauty and life force…The natural world and our being in it </a:t>
            </a:r>
            <a:r>
              <a:rPr lang="en-GB" i="1" dirty="0"/>
              <a:t>is</a:t>
            </a:r>
            <a:r>
              <a:rPr lang="en-GB" dirty="0"/>
              <a:t> the spiritual experience.  There is no need for any man-made organization or theology to guide us or explain </a:t>
            </a:r>
            <a:r>
              <a:rPr lang="en-GB" dirty="0" err="1"/>
              <a:t>anyting</a:t>
            </a:r>
            <a:r>
              <a:rPr lang="en-GB" dirty="0"/>
              <a:t>.  Just connecting with nature and </a:t>
            </a:r>
            <a:r>
              <a:rPr lang="en-GB" dirty="0" err="1"/>
              <a:t>beign</a:t>
            </a:r>
            <a:r>
              <a:rPr lang="en-GB" dirty="0"/>
              <a:t> in relationship with it is sublime.  To be truly alive is to recognize that we ourselves are part of nature and to allow ourselves to pulse with the same rhythms.  Every aspect of nature is part of our own family…This pulse and this affectionate  connection is…the foundation of pagan[ism].  But a love of nature is by no means restricted to those who acknowledge themselves as pagan.  It belongs to every one of us…</a:t>
            </a:r>
          </a:p>
          <a:p>
            <a:endParaRPr lang="en-GB" dirty="0"/>
          </a:p>
        </p:txBody>
      </p:sp>
    </p:spTree>
    <p:extLst>
      <p:ext uri="{BB962C8B-B14F-4D97-AF65-F5344CB8AC3E}">
        <p14:creationId xmlns:p14="http://schemas.microsoft.com/office/powerpoint/2010/main" val="24775919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Pagan Federation</a:t>
            </a:r>
          </a:p>
        </p:txBody>
      </p:sp>
      <p:sp>
        <p:nvSpPr>
          <p:cNvPr id="3" name="Content Placeholder 2"/>
          <p:cNvSpPr>
            <a:spLocks noGrp="1"/>
          </p:cNvSpPr>
          <p:nvPr>
            <p:ph idx="1"/>
          </p:nvPr>
        </p:nvSpPr>
        <p:spPr/>
        <p:txBody>
          <a:bodyPr>
            <a:normAutofit/>
          </a:bodyPr>
          <a:lstStyle/>
          <a:p>
            <a:pPr marL="109728" indent="0">
              <a:buNone/>
            </a:pPr>
            <a:r>
              <a:rPr lang="en-GB" dirty="0" smtClean="0"/>
              <a:t>says </a:t>
            </a:r>
            <a:r>
              <a:rPr lang="en-GB" dirty="0"/>
              <a:t>that Paganism is a</a:t>
            </a:r>
            <a:r>
              <a:rPr lang="en-US" dirty="0"/>
              <a:t> polytheistic or pantheistic nature-worshipping religion.  </a:t>
            </a:r>
            <a:r>
              <a:rPr lang="en-GB" dirty="0"/>
              <a:t>Its adherents venerate Nature and worship many deities, both goddesses and gods.  Much within Paganism is desirous of rebalancing the Divine, or recognising the limitations of Christianity and reinstating equality between female and male and the equal status of the rest of nature with humanity.  </a:t>
            </a:r>
          </a:p>
          <a:p>
            <a:endParaRPr lang="en-GB" dirty="0"/>
          </a:p>
        </p:txBody>
      </p:sp>
    </p:spTree>
    <p:extLst>
      <p:ext uri="{BB962C8B-B14F-4D97-AF65-F5344CB8AC3E}">
        <p14:creationId xmlns:p14="http://schemas.microsoft.com/office/powerpoint/2010/main" val="3309664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Richardson, James T, “Satanism and Witchcraft: Social Construction of a Melded but Mistaken Identity</a:t>
            </a:r>
            <a:r>
              <a:rPr lang="en-GB" sz="2400" dirty="0" smtClean="0"/>
              <a:t>” (2003)</a:t>
            </a:r>
            <a:endParaRPr lang="en-GB" sz="2400" dirty="0"/>
          </a:p>
        </p:txBody>
      </p:sp>
      <p:sp>
        <p:nvSpPr>
          <p:cNvPr id="3" name="Content Placeholder 2"/>
          <p:cNvSpPr>
            <a:spLocks noGrp="1"/>
          </p:cNvSpPr>
          <p:nvPr>
            <p:ph idx="1"/>
          </p:nvPr>
        </p:nvSpPr>
        <p:spPr/>
        <p:txBody>
          <a:bodyPr>
            <a:normAutofit lnSpcReduction="10000"/>
          </a:bodyPr>
          <a:lstStyle/>
          <a:p>
            <a:r>
              <a:rPr lang="en-GB" dirty="0"/>
              <a:t>I</a:t>
            </a:r>
            <a:r>
              <a:rPr lang="en-GB" dirty="0" smtClean="0"/>
              <a:t>f </a:t>
            </a:r>
            <a:r>
              <a:rPr lang="en-GB" dirty="0"/>
              <a:t>people believe something to be real there will be real consequences (Richardson, 69</a:t>
            </a:r>
            <a:r>
              <a:rPr lang="en-GB" dirty="0" smtClean="0"/>
              <a:t>).</a:t>
            </a:r>
          </a:p>
          <a:p>
            <a:r>
              <a:rPr lang="en-GB" dirty="0" smtClean="0"/>
              <a:t>Nazis and Jews</a:t>
            </a:r>
          </a:p>
          <a:p>
            <a:r>
              <a:rPr lang="en-GB" dirty="0" smtClean="0"/>
              <a:t>Witch hunts Pendle and Salem</a:t>
            </a:r>
          </a:p>
          <a:p>
            <a:r>
              <a:rPr lang="en-GB" dirty="0" smtClean="0"/>
              <a:t>“Moral </a:t>
            </a:r>
            <a:r>
              <a:rPr lang="en-GB" dirty="0"/>
              <a:t>entrepreneurs” </a:t>
            </a:r>
            <a:r>
              <a:rPr lang="en-GB" dirty="0" smtClean="0"/>
              <a:t>and “claim-makers”:</a:t>
            </a:r>
          </a:p>
          <a:p>
            <a:pPr lvl="1"/>
            <a:r>
              <a:rPr lang="en-GB" dirty="0" smtClean="0"/>
              <a:t>Who </a:t>
            </a:r>
            <a:r>
              <a:rPr lang="en-GB" dirty="0"/>
              <a:t>are they</a:t>
            </a:r>
            <a:r>
              <a:rPr lang="en-GB" dirty="0" smtClean="0"/>
              <a:t>?</a:t>
            </a:r>
          </a:p>
          <a:p>
            <a:pPr lvl="1"/>
            <a:r>
              <a:rPr lang="en-GB" dirty="0" smtClean="0"/>
              <a:t>What </a:t>
            </a:r>
            <a:r>
              <a:rPr lang="en-GB" dirty="0"/>
              <a:t>do they have to gain</a:t>
            </a:r>
            <a:r>
              <a:rPr lang="en-GB" dirty="0" smtClean="0"/>
              <a:t>?</a:t>
            </a:r>
          </a:p>
          <a:p>
            <a:pPr lvl="1"/>
            <a:r>
              <a:rPr lang="en-GB" dirty="0" smtClean="0"/>
              <a:t>What </a:t>
            </a:r>
            <a:r>
              <a:rPr lang="en-GB" dirty="0"/>
              <a:t>are they saying</a:t>
            </a:r>
            <a:r>
              <a:rPr lang="en-GB" dirty="0" smtClean="0"/>
              <a:t>?</a:t>
            </a:r>
          </a:p>
          <a:p>
            <a:pPr lvl="1"/>
            <a:r>
              <a:rPr lang="en-GB" dirty="0"/>
              <a:t>W</a:t>
            </a:r>
            <a:r>
              <a:rPr lang="en-GB" dirty="0" smtClean="0"/>
              <a:t>hat </a:t>
            </a:r>
            <a:r>
              <a:rPr lang="en-GB" dirty="0"/>
              <a:t>will be the consequence if others believe what they say?</a:t>
            </a:r>
          </a:p>
        </p:txBody>
      </p:sp>
    </p:spTree>
    <p:extLst>
      <p:ext uri="{BB962C8B-B14F-4D97-AF65-F5344CB8AC3E}">
        <p14:creationId xmlns:p14="http://schemas.microsoft.com/office/powerpoint/2010/main" val="4053074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lstStyle/>
          <a:p>
            <a:pPr marL="109728" indent="0">
              <a:buNone/>
            </a:pPr>
            <a:r>
              <a:rPr lang="en-GB" dirty="0" err="1"/>
              <a:t>Willliam</a:t>
            </a:r>
            <a:r>
              <a:rPr lang="en-GB" dirty="0"/>
              <a:t> </a:t>
            </a:r>
            <a:r>
              <a:rPr lang="en-GB" dirty="0" err="1" smtClean="0"/>
              <a:t>Schnoebelen</a:t>
            </a:r>
            <a:r>
              <a:rPr lang="en-GB" dirty="0" smtClean="0"/>
              <a:t>: </a:t>
            </a:r>
          </a:p>
          <a:p>
            <a:endParaRPr lang="en-GB" i="1" dirty="0" smtClean="0"/>
          </a:p>
          <a:p>
            <a:endParaRPr lang="en-GB" i="1" dirty="0" smtClean="0"/>
          </a:p>
          <a:p>
            <a:pPr marL="109728" indent="0">
              <a:buNone/>
            </a:pPr>
            <a:r>
              <a:rPr lang="en-GB" sz="7200" i="1" dirty="0" smtClean="0">
                <a:solidFill>
                  <a:schemeClr val="tx2"/>
                </a:solidFill>
              </a:rPr>
              <a:t>Satan’s </a:t>
            </a:r>
            <a:r>
              <a:rPr lang="en-GB" sz="7200" i="1" dirty="0" err="1">
                <a:solidFill>
                  <a:schemeClr val="tx2"/>
                </a:solidFill>
              </a:rPr>
              <a:t>Hoofprints</a:t>
            </a:r>
            <a:r>
              <a:rPr lang="en-GB" sz="7200" i="1" dirty="0">
                <a:solidFill>
                  <a:schemeClr val="tx2"/>
                </a:solidFill>
              </a:rPr>
              <a:t> are all over Wicca!</a:t>
            </a:r>
            <a:endParaRPr lang="en-GB" sz="7200" dirty="0">
              <a:solidFill>
                <a:schemeClr val="tx2"/>
              </a:solidFill>
            </a:endParaRPr>
          </a:p>
          <a:p>
            <a:endParaRPr lang="en-GB" dirty="0"/>
          </a:p>
        </p:txBody>
      </p:sp>
    </p:spTree>
    <p:extLst>
      <p:ext uri="{BB962C8B-B14F-4D97-AF65-F5344CB8AC3E}">
        <p14:creationId xmlns:p14="http://schemas.microsoft.com/office/powerpoint/2010/main" val="2170948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Causes of and influences on the “satanic panic” (Richardson, 2003)</a:t>
            </a:r>
            <a:br>
              <a:rPr lang="en-GB" sz="3200" dirty="0"/>
            </a:br>
            <a:endParaRPr lang="en-GB" sz="3200" dirty="0"/>
          </a:p>
        </p:txBody>
      </p:sp>
      <p:sp>
        <p:nvSpPr>
          <p:cNvPr id="3" name="Content Placeholder 2"/>
          <p:cNvSpPr>
            <a:spLocks noGrp="1"/>
          </p:cNvSpPr>
          <p:nvPr>
            <p:ph idx="1"/>
          </p:nvPr>
        </p:nvSpPr>
        <p:spPr/>
        <p:txBody>
          <a:bodyPr>
            <a:normAutofit fontScale="77500" lnSpcReduction="20000"/>
          </a:bodyPr>
          <a:lstStyle/>
          <a:p>
            <a:pPr>
              <a:buBlip>
                <a:blip r:embed="rId2"/>
              </a:buBlip>
            </a:pPr>
            <a:r>
              <a:rPr lang="en-GB" dirty="0" smtClean="0"/>
              <a:t>Some </a:t>
            </a:r>
            <a:r>
              <a:rPr lang="en-GB" dirty="0"/>
              <a:t>Satanic </a:t>
            </a:r>
            <a:r>
              <a:rPr lang="en-GB" dirty="0" smtClean="0"/>
              <a:t>groups/individuals </a:t>
            </a:r>
            <a:r>
              <a:rPr lang="en-GB" dirty="0"/>
              <a:t>do </a:t>
            </a:r>
            <a:r>
              <a:rPr lang="en-GB" dirty="0" smtClean="0"/>
              <a:t>exist.</a:t>
            </a:r>
            <a:endParaRPr lang="en-GB" dirty="0"/>
          </a:p>
          <a:p>
            <a:pPr>
              <a:buBlip>
                <a:blip r:embed="rId2"/>
              </a:buBlip>
            </a:pPr>
            <a:r>
              <a:rPr lang="en-GB" dirty="0" smtClean="0"/>
              <a:t>Rise </a:t>
            </a:r>
            <a:r>
              <a:rPr lang="en-GB" dirty="0"/>
              <a:t>of Christian fundamentalism. </a:t>
            </a:r>
            <a:r>
              <a:rPr lang="en-GB" dirty="0" smtClean="0"/>
              <a:t> </a:t>
            </a:r>
          </a:p>
          <a:p>
            <a:pPr>
              <a:buBlip>
                <a:blip r:embed="rId2"/>
              </a:buBlip>
            </a:pPr>
            <a:r>
              <a:rPr lang="en-GB" dirty="0" smtClean="0"/>
              <a:t>Increased concern of the welfare of children. </a:t>
            </a:r>
          </a:p>
          <a:p>
            <a:pPr>
              <a:buBlip>
                <a:blip r:embed="rId2"/>
              </a:buBlip>
            </a:pPr>
            <a:r>
              <a:rPr lang="en-GB" dirty="0" smtClean="0"/>
              <a:t>Repressed </a:t>
            </a:r>
            <a:r>
              <a:rPr lang="en-GB" dirty="0"/>
              <a:t>memory </a:t>
            </a:r>
            <a:r>
              <a:rPr lang="en-GB" dirty="0" smtClean="0"/>
              <a:t>movement/repressed memory syndrome</a:t>
            </a:r>
            <a:endParaRPr lang="en-GB" dirty="0"/>
          </a:p>
          <a:p>
            <a:pPr>
              <a:buBlip>
                <a:blip r:embed="rId2"/>
              </a:buBlip>
            </a:pPr>
            <a:r>
              <a:rPr lang="en-GB" dirty="0" smtClean="0"/>
              <a:t>Anti </a:t>
            </a:r>
            <a:r>
              <a:rPr lang="en-GB" dirty="0"/>
              <a:t>Cult Movement. </a:t>
            </a:r>
            <a:endParaRPr lang="en-GB" dirty="0" smtClean="0"/>
          </a:p>
          <a:p>
            <a:pPr>
              <a:buBlip>
                <a:blip r:embed="rId2"/>
              </a:buBlip>
            </a:pPr>
            <a:r>
              <a:rPr lang="en-GB" dirty="0" smtClean="0"/>
              <a:t>The </a:t>
            </a:r>
            <a:r>
              <a:rPr lang="en-GB" dirty="0"/>
              <a:t>rise of feminism has contributed to concern over </a:t>
            </a:r>
            <a:r>
              <a:rPr lang="en-GB" dirty="0" err="1"/>
              <a:t>satanism</a:t>
            </a:r>
            <a:r>
              <a:rPr lang="en-GB" dirty="0"/>
              <a:t>. </a:t>
            </a:r>
            <a:endParaRPr lang="en-GB" dirty="0" smtClean="0"/>
          </a:p>
          <a:p>
            <a:pPr>
              <a:buBlip>
                <a:blip r:embed="rId2"/>
              </a:buBlip>
            </a:pPr>
            <a:r>
              <a:rPr lang="en-GB" dirty="0" smtClean="0"/>
              <a:t>Requirements </a:t>
            </a:r>
            <a:r>
              <a:rPr lang="en-GB" dirty="0"/>
              <a:t>for staff development in certain occupations (police, social workers, </a:t>
            </a:r>
            <a:r>
              <a:rPr lang="en-GB" dirty="0" err="1"/>
              <a:t>etc</a:t>
            </a:r>
            <a:r>
              <a:rPr lang="en-GB" dirty="0" smtClean="0"/>
              <a:t>). </a:t>
            </a:r>
          </a:p>
          <a:p>
            <a:pPr>
              <a:buBlip>
                <a:blip r:embed="rId2"/>
              </a:buBlip>
            </a:pPr>
            <a:r>
              <a:rPr lang="en-GB" dirty="0"/>
              <a:t>M</a:t>
            </a:r>
            <a:r>
              <a:rPr lang="en-GB" dirty="0" smtClean="0"/>
              <a:t>ass media, popular </a:t>
            </a:r>
            <a:r>
              <a:rPr lang="en-GB" dirty="0"/>
              <a:t>culture, film, documentaries, dramas, religious TV, talk shows wanting drama and controversy.  </a:t>
            </a:r>
            <a:endParaRPr lang="en-GB" dirty="0" smtClean="0"/>
          </a:p>
          <a:p>
            <a:pPr marL="109728" indent="0">
              <a:buNone/>
            </a:pPr>
            <a:r>
              <a:rPr lang="en-GB" dirty="0" smtClean="0"/>
              <a:t/>
            </a:r>
            <a:br>
              <a:rPr lang="en-GB" dirty="0" smtClean="0"/>
            </a:br>
            <a:r>
              <a:rPr lang="en-GB" sz="5200" b="1" dirty="0" smtClean="0">
                <a:solidFill>
                  <a:schemeClr val="tx2"/>
                </a:solidFill>
              </a:rPr>
              <a:t>= “</a:t>
            </a:r>
            <a:r>
              <a:rPr lang="en-GB" sz="5200" b="1" dirty="0">
                <a:solidFill>
                  <a:schemeClr val="tx2"/>
                </a:solidFill>
              </a:rPr>
              <a:t>satanic panic</a:t>
            </a:r>
            <a:r>
              <a:rPr lang="en-GB" sz="5200" b="1" dirty="0" smtClean="0">
                <a:solidFill>
                  <a:schemeClr val="tx2"/>
                </a:solidFill>
              </a:rPr>
              <a:t>”</a:t>
            </a:r>
            <a:endParaRPr lang="en-GB" sz="5200" b="1" dirty="0">
              <a:solidFill>
                <a:schemeClr val="tx2"/>
              </a:solidFill>
            </a:endParaRPr>
          </a:p>
        </p:txBody>
      </p:sp>
    </p:spTree>
    <p:extLst>
      <p:ext uri="{BB962C8B-B14F-4D97-AF65-F5344CB8AC3E}">
        <p14:creationId xmlns:p14="http://schemas.microsoft.com/office/powerpoint/2010/main" val="753410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Discussion:</a:t>
            </a:r>
            <a:r>
              <a:rPr lang="en-GB" dirty="0"/>
              <a:t/>
            </a:r>
            <a:br>
              <a:rPr lang="en-GB" dirty="0"/>
            </a:br>
            <a:endParaRPr lang="en-GB" dirty="0"/>
          </a:p>
        </p:txBody>
      </p:sp>
      <p:sp>
        <p:nvSpPr>
          <p:cNvPr id="3" name="Content Placeholder 2"/>
          <p:cNvSpPr>
            <a:spLocks noGrp="1"/>
          </p:cNvSpPr>
          <p:nvPr>
            <p:ph idx="1"/>
          </p:nvPr>
        </p:nvSpPr>
        <p:spPr/>
        <p:txBody>
          <a:bodyPr/>
          <a:lstStyle/>
          <a:p>
            <a:pPr>
              <a:buBlip>
                <a:blip r:embed="rId2"/>
              </a:buBlip>
            </a:pPr>
            <a:r>
              <a:rPr lang="en-GB" dirty="0" smtClean="0"/>
              <a:t>If </a:t>
            </a:r>
            <a:r>
              <a:rPr lang="en-GB" dirty="0"/>
              <a:t>someone calls themselves a Satanist and does something evil, does that mean Satanism is </a:t>
            </a:r>
            <a:r>
              <a:rPr lang="en-GB" dirty="0" smtClean="0"/>
              <a:t>evil?</a:t>
            </a:r>
          </a:p>
          <a:p>
            <a:pPr>
              <a:buBlip>
                <a:blip r:embed="rId2"/>
              </a:buBlip>
            </a:pPr>
            <a:r>
              <a:rPr lang="en-GB" dirty="0" smtClean="0"/>
              <a:t>Can </a:t>
            </a:r>
            <a:r>
              <a:rPr lang="en-GB" dirty="0"/>
              <a:t>it be compared with terrorism in Islam and child abuse in Roman Catholicism? </a:t>
            </a:r>
            <a:endParaRPr lang="en-GB" dirty="0" smtClean="0"/>
          </a:p>
          <a:p>
            <a:pPr>
              <a:buBlip>
                <a:blip r:embed="rId2"/>
              </a:buBlip>
            </a:pPr>
            <a:r>
              <a:rPr lang="en-GB" dirty="0" smtClean="0"/>
              <a:t>Is </a:t>
            </a:r>
            <a:r>
              <a:rPr lang="en-GB" dirty="0"/>
              <a:t>it down to the organisation or the individual?</a:t>
            </a:r>
          </a:p>
          <a:p>
            <a:endParaRPr lang="en-GB" dirty="0"/>
          </a:p>
        </p:txBody>
      </p:sp>
    </p:spTree>
    <p:extLst>
      <p:ext uri="{BB962C8B-B14F-4D97-AF65-F5344CB8AC3E}">
        <p14:creationId xmlns:p14="http://schemas.microsoft.com/office/powerpoint/2010/main" val="638215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504056"/>
          </a:xfrm>
        </p:spPr>
        <p:txBody>
          <a:bodyPr>
            <a:normAutofit fontScale="90000"/>
          </a:bodyPr>
          <a:lstStyle/>
          <a:p>
            <a:r>
              <a:rPr lang="en-GB" dirty="0"/>
              <a:t>Bibliography</a:t>
            </a:r>
          </a:p>
        </p:txBody>
      </p:sp>
      <p:sp>
        <p:nvSpPr>
          <p:cNvPr id="3" name="Content Placeholder 2"/>
          <p:cNvSpPr>
            <a:spLocks noGrp="1"/>
          </p:cNvSpPr>
          <p:nvPr>
            <p:ph idx="1"/>
          </p:nvPr>
        </p:nvSpPr>
        <p:spPr>
          <a:xfrm>
            <a:off x="457200" y="1268760"/>
            <a:ext cx="8229600" cy="5305776"/>
          </a:xfrm>
        </p:spPr>
        <p:txBody>
          <a:bodyPr>
            <a:normAutofit fontScale="40000" lnSpcReduction="20000"/>
          </a:bodyPr>
          <a:lstStyle/>
          <a:p>
            <a:r>
              <a:rPr lang="en-GB" dirty="0" smtClean="0"/>
              <a:t>Barrett</a:t>
            </a:r>
            <a:r>
              <a:rPr lang="en-GB" dirty="0"/>
              <a:t>, David., </a:t>
            </a:r>
            <a:r>
              <a:rPr lang="en-GB" i="1" dirty="0"/>
              <a:t>Sects, ‘Cults’ and Alternative Religions </a:t>
            </a:r>
            <a:r>
              <a:rPr lang="en-GB" dirty="0"/>
              <a:t>(London: </a:t>
            </a:r>
            <a:r>
              <a:rPr lang="en-GB" dirty="0" err="1"/>
              <a:t>Blandford</a:t>
            </a:r>
            <a:r>
              <a:rPr lang="en-GB" dirty="0"/>
              <a:t>, 1998). </a:t>
            </a:r>
            <a:endParaRPr lang="en-GB" dirty="0" smtClean="0"/>
          </a:p>
          <a:p>
            <a:r>
              <a:rPr lang="en-GB" dirty="0" smtClean="0"/>
              <a:t>Bloom, William </a:t>
            </a:r>
            <a:r>
              <a:rPr lang="en-GB" i="1" dirty="0" err="1"/>
              <a:t>SOULution</a:t>
            </a:r>
            <a:r>
              <a:rPr lang="en-GB" i="1" dirty="0"/>
              <a:t>, The Holistic Manifesto</a:t>
            </a:r>
            <a:r>
              <a:rPr lang="en-GB" dirty="0"/>
              <a:t>, (2005) London, Hay </a:t>
            </a:r>
            <a:r>
              <a:rPr lang="en-GB" dirty="0" smtClean="0"/>
              <a:t>House</a:t>
            </a:r>
            <a:r>
              <a:rPr lang="en-GB" dirty="0"/>
              <a:t>.</a:t>
            </a:r>
            <a:endParaRPr lang="en-GB" dirty="0" smtClean="0"/>
          </a:p>
          <a:p>
            <a:r>
              <a:rPr lang="en-GB" dirty="0" smtClean="0"/>
              <a:t>Bowman, </a:t>
            </a:r>
            <a:r>
              <a:rPr lang="en-GB" dirty="0" err="1" smtClean="0"/>
              <a:t>marion</a:t>
            </a:r>
            <a:r>
              <a:rPr lang="en-GB" dirty="0" smtClean="0"/>
              <a:t> </a:t>
            </a:r>
            <a:r>
              <a:rPr lang="en-US" dirty="0"/>
              <a:t>“Nature, the Natural and Pagan Identity”, DISKUS </a:t>
            </a:r>
            <a:r>
              <a:rPr lang="en-US" dirty="0" err="1"/>
              <a:t>Vol</a:t>
            </a:r>
            <a:r>
              <a:rPr lang="en-US" dirty="0"/>
              <a:t> 6 (2000) </a:t>
            </a:r>
            <a:r>
              <a:rPr lang="en-US" u="sng" dirty="0">
                <a:hlinkClick r:id="rId2"/>
              </a:rPr>
              <a:t>http://</a:t>
            </a:r>
            <a:r>
              <a:rPr lang="en-US" u="sng" dirty="0" smtClean="0">
                <a:hlinkClick r:id="rId2"/>
              </a:rPr>
              <a:t>www.uni-marburg.de/religionswissenschaft/journal/diskus</a:t>
            </a:r>
            <a:endParaRPr lang="en-US" u="sng" dirty="0" smtClean="0"/>
          </a:p>
          <a:p>
            <a:pPr lvl="0"/>
            <a:r>
              <a:rPr lang="en-GB" dirty="0"/>
              <a:t>Crowley, V (1994) </a:t>
            </a:r>
            <a:r>
              <a:rPr lang="en-GB" i="1" dirty="0"/>
              <a:t>Phoenix from the Flame: Pagan Spirituality in the Western World</a:t>
            </a:r>
            <a:r>
              <a:rPr lang="en-GB" dirty="0"/>
              <a:t>, London: </a:t>
            </a:r>
            <a:r>
              <a:rPr lang="en-GB" dirty="0" err="1"/>
              <a:t>Thorsons</a:t>
            </a:r>
            <a:r>
              <a:rPr lang="en-GB" dirty="0" smtClean="0"/>
              <a:t>.</a:t>
            </a:r>
            <a:endParaRPr lang="en-GB" dirty="0"/>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R., </a:t>
            </a:r>
            <a:r>
              <a:rPr lang="en-GB" i="1" dirty="0"/>
              <a:t>Legitimating New Religions </a:t>
            </a:r>
            <a:r>
              <a:rPr lang="en-GB" dirty="0"/>
              <a:t>(New Jersey: Rutgers University Press, 2003). </a:t>
            </a:r>
            <a:endParaRPr lang="en-GB" dirty="0" smtClean="0"/>
          </a:p>
          <a:p>
            <a:r>
              <a:rPr lang="en-GB" dirty="0"/>
              <a:t>Partridge, C  “Paganism” in Partridge, C </a:t>
            </a:r>
            <a:r>
              <a:rPr lang="en-GB" dirty="0" err="1"/>
              <a:t>ed</a:t>
            </a:r>
            <a:r>
              <a:rPr lang="en-GB" dirty="0"/>
              <a:t>, (2002) </a:t>
            </a:r>
            <a:r>
              <a:rPr lang="en-GB" i="1" dirty="0"/>
              <a:t>Dictionary of Contemporary Religion in the Western World</a:t>
            </a:r>
            <a:r>
              <a:rPr lang="en-GB" dirty="0"/>
              <a:t>, Leicester, Intervarsity </a:t>
            </a:r>
            <a:r>
              <a:rPr lang="en-GB" dirty="0" smtClean="0"/>
              <a:t>Press</a:t>
            </a:r>
            <a:r>
              <a:rPr lang="en-GB" dirty="0"/>
              <a:t>.</a:t>
            </a:r>
            <a:endParaRPr lang="en-GB" dirty="0" smtClean="0"/>
          </a:p>
          <a:p>
            <a:r>
              <a:rPr lang="en-GB" dirty="0"/>
              <a:t>Pearson, J (1998) “Assumed Affinity: Wicca and the New Age”, in </a:t>
            </a:r>
            <a:r>
              <a:rPr lang="en-GB" i="1" dirty="0"/>
              <a:t>Nature Religion Today</a:t>
            </a:r>
            <a:r>
              <a:rPr lang="en-GB" dirty="0"/>
              <a:t>, J Pearson et al, </a:t>
            </a:r>
            <a:r>
              <a:rPr lang="en-GB" dirty="0" err="1"/>
              <a:t>eds</a:t>
            </a:r>
            <a:r>
              <a:rPr lang="en-GB" dirty="0"/>
              <a:t>, Edinburgh, Edinburgh University Press.  </a:t>
            </a:r>
          </a:p>
          <a:p>
            <a:pPr lvl="0"/>
            <a:r>
              <a:rPr lang="en-GB" dirty="0" smtClean="0"/>
              <a:t>Petersen</a:t>
            </a:r>
            <a:r>
              <a:rPr lang="en-GB" dirty="0"/>
              <a:t>, </a:t>
            </a:r>
            <a:r>
              <a:rPr lang="en-GB" dirty="0" err="1"/>
              <a:t>Jesper</a:t>
            </a:r>
            <a:r>
              <a:rPr lang="en-GB" dirty="0"/>
              <a:t> </a:t>
            </a:r>
            <a:r>
              <a:rPr lang="en-GB" dirty="0" err="1"/>
              <a:t>Aagaard</a:t>
            </a:r>
            <a:r>
              <a:rPr lang="en-GB" dirty="0"/>
              <a:t>,  “Modern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(New York: Oxford University Press, 2005)</a:t>
            </a:r>
          </a:p>
          <a:p>
            <a:pPr lvl="0"/>
            <a:r>
              <a:rPr lang="en-GB" dirty="0"/>
              <a:t>Petersen, J.A., (</a:t>
            </a:r>
            <a:r>
              <a:rPr lang="en-GB" dirty="0" err="1"/>
              <a:t>ed</a:t>
            </a:r>
            <a:r>
              <a:rPr lang="en-GB" dirty="0"/>
              <a:t>) , </a:t>
            </a:r>
            <a:r>
              <a:rPr lang="en-GB" i="1" dirty="0"/>
              <a:t>Contemporary Religious Satanism: A Critical Anthology</a:t>
            </a:r>
            <a:r>
              <a:rPr lang="en-GB" dirty="0"/>
              <a:t> (Controversial New Religions Series. London: </a:t>
            </a:r>
            <a:r>
              <a:rPr lang="en-GB" dirty="0" err="1"/>
              <a:t>Ashgate</a:t>
            </a:r>
            <a:r>
              <a:rPr lang="en-GB" dirty="0"/>
              <a:t>, 2009</a:t>
            </a:r>
            <a:r>
              <a:rPr lang="en-GB" dirty="0" smtClean="0"/>
              <a:t>)</a:t>
            </a:r>
          </a:p>
          <a:p>
            <a:r>
              <a:rPr lang="en-GB" dirty="0"/>
              <a:t>Richardson, James T, “Satanism and Witchcraft: Social Construction of a Melded but Mistaken Identity” in Davis, DH &amp; B Hankins </a:t>
            </a:r>
            <a:r>
              <a:rPr lang="en-GB" dirty="0" err="1"/>
              <a:t>eds</a:t>
            </a:r>
            <a:r>
              <a:rPr lang="en-GB" dirty="0"/>
              <a:t> (2003) </a:t>
            </a:r>
            <a:r>
              <a:rPr lang="en-GB" i="1" dirty="0"/>
              <a:t>New Religious Movements and Religious Liberty in </a:t>
            </a:r>
            <a:r>
              <a:rPr lang="en-GB" dirty="0"/>
              <a:t>America, Texas: Baylor University Press, 69-77.</a:t>
            </a:r>
          </a:p>
          <a:p>
            <a:pPr lvl="0"/>
            <a:r>
              <a:rPr lang="en-GB" dirty="0" smtClean="0"/>
              <a:t>Rowe, Laurel and </a:t>
            </a:r>
            <a:r>
              <a:rPr lang="en-GB" dirty="0" err="1" smtClean="0"/>
              <a:t>Gray</a:t>
            </a:r>
            <a:r>
              <a:rPr lang="en-GB" dirty="0" smtClean="0"/>
              <a:t> </a:t>
            </a:r>
            <a:r>
              <a:rPr lang="en-GB" dirty="0" err="1" smtClean="0"/>
              <a:t>Cavender</a:t>
            </a:r>
            <a:r>
              <a:rPr lang="en-GB" dirty="0" smtClean="0"/>
              <a:t> “Cauldrons Bubble, Satan’s Trouble, but Witches Are Okay: Media Constructions of Satanism and Witchcraft”, in Richardson, James T, Joel Best and David G Bromley </a:t>
            </a:r>
            <a:r>
              <a:rPr lang="en-GB" dirty="0" err="1" smtClean="0"/>
              <a:t>eds</a:t>
            </a:r>
            <a:r>
              <a:rPr lang="en-GB" dirty="0" smtClean="0"/>
              <a:t> </a:t>
            </a:r>
            <a:r>
              <a:rPr lang="en-GB" i="1" dirty="0" smtClean="0"/>
              <a:t>The Satanism Scare, </a:t>
            </a:r>
            <a:r>
              <a:rPr lang="en-GB" dirty="0" smtClean="0"/>
              <a:t>(New York: Aldine De </a:t>
            </a:r>
            <a:r>
              <a:rPr lang="en-GB" dirty="0" err="1" smtClean="0"/>
              <a:t>Gruyter</a:t>
            </a:r>
            <a:r>
              <a:rPr lang="en-GB" dirty="0" smtClean="0"/>
              <a:t>, 1991).</a:t>
            </a:r>
          </a:p>
          <a:p>
            <a:pPr lvl="0"/>
            <a:r>
              <a:rPr lang="en-GB" dirty="0" err="1" smtClean="0"/>
              <a:t>Schnoebelen</a:t>
            </a:r>
            <a:r>
              <a:rPr lang="en-GB" dirty="0" smtClean="0"/>
              <a:t>, </a:t>
            </a:r>
            <a:r>
              <a:rPr lang="en-GB" dirty="0" err="1" smtClean="0"/>
              <a:t>Willliam</a:t>
            </a:r>
            <a:r>
              <a:rPr lang="en-GB" dirty="0" smtClean="0"/>
              <a:t> </a:t>
            </a:r>
            <a:r>
              <a:rPr lang="en-GB" i="1" dirty="0" smtClean="0"/>
              <a:t>Satan’s </a:t>
            </a:r>
            <a:r>
              <a:rPr lang="en-GB" i="1" dirty="0" err="1" smtClean="0"/>
              <a:t>Hoofprints</a:t>
            </a:r>
            <a:r>
              <a:rPr lang="en-GB" i="1" dirty="0" smtClean="0"/>
              <a:t> are all over </a:t>
            </a:r>
            <a:r>
              <a:rPr lang="en-GB" i="1" dirty="0"/>
              <a:t>Wicca! </a:t>
            </a:r>
            <a:r>
              <a:rPr lang="en-GB" i="1" dirty="0" smtClean="0"/>
              <a:t>www.fillthevoid.org/Wicca/Satanshoofprintsoverwicca.html</a:t>
            </a:r>
            <a:endParaRPr lang="en-GB" i="1" dirty="0"/>
          </a:p>
          <a:p>
            <a:pPr lvl="0"/>
            <a:r>
              <a:rPr lang="en-GB" i="1" dirty="0"/>
              <a:t>The Religious Studies Project,</a:t>
            </a:r>
            <a:r>
              <a:rPr lang="en-GB" dirty="0"/>
              <a:t> “</a:t>
            </a:r>
            <a:r>
              <a:rPr lang="en-GB" dirty="0">
                <a:hlinkClick r:id="rId3" tooltip="Permalink to James R. Lewis on Who joins New Religious Movements?"/>
              </a:rPr>
              <a:t>James R. Lewis on Who joins New Religious Movements?</a:t>
            </a:r>
            <a:r>
              <a:rPr lang="en-GB" dirty="0"/>
              <a:t>”, December 2012, </a:t>
            </a:r>
            <a:r>
              <a:rPr lang="en-GB" dirty="0">
                <a:hlinkClick r:id="rId3"/>
              </a:rPr>
              <a:t>http://www.religiousstudiesproject.com/podcast/who-joins-new-religious-movements-james-r-lewis-on-the-need-of-new-quantitative-data-on-nrms/</a:t>
            </a:r>
            <a:r>
              <a:rPr lang="en-GB" dirty="0"/>
              <a:t>   </a:t>
            </a:r>
          </a:p>
          <a:p>
            <a:r>
              <a:rPr lang="en-GB" dirty="0"/>
              <a:t>Unification Church images: </a:t>
            </a:r>
            <a:r>
              <a:rPr lang="en-GB" u="sng" dirty="0">
                <a:hlinkClick r:id="rId4"/>
              </a:rPr>
              <a:t>http://www.unification.org/slides/DP2hb.htm</a:t>
            </a:r>
            <a:r>
              <a:rPr lang="en-GB" dirty="0"/>
              <a:t> and </a:t>
            </a:r>
            <a:r>
              <a:rPr lang="en-GB" u="sng" dirty="0">
                <a:hlinkClick r:id="rId5"/>
              </a:rPr>
              <a:t>http://</a:t>
            </a:r>
            <a:r>
              <a:rPr lang="en-GB" u="sng" dirty="0" smtClean="0">
                <a:hlinkClick r:id="rId5"/>
              </a:rPr>
              <a:t>www.tparents.org/library/unification/publications/dp-plain/DPCHAP2.htm</a:t>
            </a:r>
            <a:endParaRPr lang="en-GB" u="sng" dirty="0" smtClean="0"/>
          </a:p>
          <a:p>
            <a:r>
              <a:rPr lang="en-GB" dirty="0">
                <a:hlinkClick r:id="rId6"/>
              </a:rPr>
              <a:t>http://</a:t>
            </a:r>
            <a:r>
              <a:rPr lang="en-GB" dirty="0" smtClean="0">
                <a:hlinkClick r:id="rId6"/>
              </a:rPr>
              <a:t>www.fillthevoid.org/Wicca/Satanshoofprintsoverwicca.html</a:t>
            </a:r>
            <a:r>
              <a:rPr lang="en-GB" dirty="0" smtClean="0"/>
              <a:t> </a:t>
            </a:r>
            <a:endParaRPr lang="en-GB" dirty="0"/>
          </a:p>
        </p:txBody>
      </p:sp>
    </p:spTree>
    <p:extLst>
      <p:ext uri="{BB962C8B-B14F-4D97-AF65-F5344CB8AC3E}">
        <p14:creationId xmlns:p14="http://schemas.microsoft.com/office/powerpoint/2010/main" val="272158752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Custom 2">
      <a:dk1>
        <a:sysClr val="windowText" lastClr="000000"/>
      </a:dk1>
      <a:lt1>
        <a:sysClr val="window" lastClr="FFFFFF"/>
      </a:lt1>
      <a:dk2>
        <a:srgbClr val="FF0000"/>
      </a:dk2>
      <a:lt2>
        <a:srgbClr val="D2D2D2"/>
      </a:lt2>
      <a:accent1>
        <a:srgbClr val="FF0000"/>
      </a:accent1>
      <a:accent2>
        <a:srgbClr val="FF0000"/>
      </a:accent2>
      <a:accent3>
        <a:srgbClr val="FF0000"/>
      </a:accent3>
      <a:accent4>
        <a:srgbClr val="FF0000"/>
      </a:accent4>
      <a:accent5>
        <a:srgbClr val="FF0000"/>
      </a:accent5>
      <a:accent6>
        <a:srgbClr val="FF0000"/>
      </a:accent6>
      <a:hlink>
        <a:srgbClr val="FF0000"/>
      </a:hlink>
      <a:folHlink>
        <a:srgbClr val="FF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349</TotalTime>
  <Words>1413</Words>
  <Application>Microsoft Office PowerPoint</Application>
  <PresentationFormat>On-screen Show (4:3)</PresentationFormat>
  <Paragraphs>87</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Urban</vt:lpstr>
      <vt:lpstr>More Satanism!</vt:lpstr>
      <vt:lpstr>PowerPoint Presentation</vt:lpstr>
      <vt:lpstr>As a New Religious Movement (NRM)</vt:lpstr>
      <vt:lpstr>PowerPoint Presentation</vt:lpstr>
      <vt:lpstr>PowerPoint Presentation</vt:lpstr>
      <vt:lpstr>Satan within a New Religious Movement</vt:lpstr>
      <vt:lpstr>The Unification Church</vt:lpstr>
      <vt:lpstr>The Unification Church</vt:lpstr>
      <vt:lpstr>PowerPoint Presentation</vt:lpstr>
      <vt:lpstr>PowerPoint Presentation</vt:lpstr>
      <vt:lpstr>Paganism</vt:lpstr>
      <vt:lpstr>Chris Partridge (2002):</vt:lpstr>
      <vt:lpstr> Marion Bowman (2000):  </vt:lpstr>
      <vt:lpstr>Vivianne Crowley (1994, 51):</vt:lpstr>
      <vt:lpstr>Joanne Pearson (1998):</vt:lpstr>
      <vt:lpstr>William Bloom (2005, 78)</vt:lpstr>
      <vt:lpstr>The Pagan Federation</vt:lpstr>
      <vt:lpstr>Richardson, James T, “Satanism and Witchcraft: Social Construction of a Melded but Mistaken Identity” (2003)</vt:lpstr>
      <vt:lpstr>PowerPoint Presentation</vt:lpstr>
      <vt:lpstr>Causes of and influences on the “satanic panic” (Richardson, 2003) </vt:lpstr>
      <vt:lpstr>Discussion: </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Satanism</dc:title>
  <dc:creator>Sarah</dc:creator>
  <cp:lastModifiedBy>Sarah</cp:lastModifiedBy>
  <cp:revision>37</cp:revision>
  <dcterms:created xsi:type="dcterms:W3CDTF">2014-03-19T01:46:16Z</dcterms:created>
  <dcterms:modified xsi:type="dcterms:W3CDTF">2014-03-26T02:54:35Z</dcterms:modified>
</cp:coreProperties>
</file>