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32"/>
  </p:notesMasterIdLst>
  <p:sldIdLst>
    <p:sldId id="256" r:id="rId2"/>
    <p:sldId id="286" r:id="rId3"/>
    <p:sldId id="302" r:id="rId4"/>
    <p:sldId id="303" r:id="rId5"/>
    <p:sldId id="304" r:id="rId6"/>
    <p:sldId id="305" r:id="rId7"/>
    <p:sldId id="306" r:id="rId8"/>
    <p:sldId id="307" r:id="rId9"/>
    <p:sldId id="308" r:id="rId10"/>
    <p:sldId id="309" r:id="rId11"/>
    <p:sldId id="315" r:id="rId12"/>
    <p:sldId id="287" r:id="rId13"/>
    <p:sldId id="290" r:id="rId14"/>
    <p:sldId id="293" r:id="rId15"/>
    <p:sldId id="292" r:id="rId16"/>
    <p:sldId id="295" r:id="rId17"/>
    <p:sldId id="291" r:id="rId18"/>
    <p:sldId id="288" r:id="rId19"/>
    <p:sldId id="311" r:id="rId20"/>
    <p:sldId id="312" r:id="rId21"/>
    <p:sldId id="313" r:id="rId22"/>
    <p:sldId id="314" r:id="rId23"/>
    <p:sldId id="316" r:id="rId24"/>
    <p:sldId id="289" r:id="rId25"/>
    <p:sldId id="296" r:id="rId26"/>
    <p:sldId id="297" r:id="rId27"/>
    <p:sldId id="298" r:id="rId28"/>
    <p:sldId id="299" r:id="rId29"/>
    <p:sldId id="300" r:id="rId30"/>
    <p:sldId id="301"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F6A39F9-3663-431D-AE03-DCF9BB7ECEC5}">
          <p14:sldIdLst>
            <p14:sldId id="256"/>
            <p14:sldId id="286"/>
            <p14:sldId id="302"/>
            <p14:sldId id="303"/>
            <p14:sldId id="304"/>
            <p14:sldId id="305"/>
            <p14:sldId id="306"/>
            <p14:sldId id="307"/>
            <p14:sldId id="308"/>
            <p14:sldId id="309"/>
            <p14:sldId id="315"/>
            <p14:sldId id="287"/>
            <p14:sldId id="290"/>
            <p14:sldId id="293"/>
            <p14:sldId id="292"/>
            <p14:sldId id="295"/>
          </p14:sldIdLst>
        </p14:section>
        <p14:section name="Untitled Section" id="{9621A1E9-202B-4D57-BE67-72D52A9D82D0}">
          <p14:sldIdLst>
            <p14:sldId id="291"/>
            <p14:sldId id="288"/>
            <p14:sldId id="311"/>
            <p14:sldId id="312"/>
            <p14:sldId id="313"/>
            <p14:sldId id="314"/>
            <p14:sldId id="316"/>
            <p14:sldId id="289"/>
            <p14:sldId id="296"/>
            <p14:sldId id="297"/>
            <p14:sldId id="298"/>
            <p14:sldId id="299"/>
            <p14:sldId id="300"/>
            <p14:sldId id="30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363" autoAdjust="0"/>
  </p:normalViewPr>
  <p:slideViewPr>
    <p:cSldViewPr snapToGrid="0">
      <p:cViewPr varScale="1">
        <p:scale>
          <a:sx n="80" d="100"/>
          <a:sy n="80" d="100"/>
        </p:scale>
        <p:origin x="930" y="60"/>
      </p:cViewPr>
      <p:guideLst/>
    </p:cSldViewPr>
  </p:slideViewPr>
  <p:notesTextViewPr>
    <p:cViewPr>
      <p:scale>
        <a:sx n="1" d="1"/>
        <a:sy n="1" d="1"/>
      </p:scale>
      <p:origin x="0" y="0"/>
    </p:cViewPr>
  </p:notesTextViewPr>
  <p:sorterViewPr>
    <p:cViewPr>
      <p:scale>
        <a:sx n="200" d="100"/>
        <a:sy n="2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6AA5B3-7F66-4490-83DD-EC7D04A4C361}" type="datetimeFigureOut">
              <a:rPr lang="en-GB" smtClean="0"/>
              <a:t>27/07/2024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2D6577-7B7A-4C9C-B111-86476128F04E}" type="slidenum">
              <a:rPr lang="en-GB" smtClean="0"/>
              <a:t>‹#›</a:t>
            </a:fld>
            <a:endParaRPr lang="en-GB"/>
          </a:p>
        </p:txBody>
      </p:sp>
    </p:spTree>
    <p:extLst>
      <p:ext uri="{BB962C8B-B14F-4D97-AF65-F5344CB8AC3E}">
        <p14:creationId xmlns:p14="http://schemas.microsoft.com/office/powerpoint/2010/main" val="3497892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i="1" dirty="0"/>
              <a:t>Visuals: Ford assembly line, employees working, Ford factory</a:t>
            </a:r>
            <a:endParaRPr lang="bg-BG" dirty="0"/>
          </a:p>
        </p:txBody>
      </p:sp>
      <p:sp>
        <p:nvSpPr>
          <p:cNvPr id="4" name="Slide Number Placeholder 3"/>
          <p:cNvSpPr>
            <a:spLocks noGrp="1"/>
          </p:cNvSpPr>
          <p:nvPr>
            <p:ph type="sldNum" sz="quarter" idx="10"/>
          </p:nvPr>
        </p:nvSpPr>
        <p:spPr/>
        <p:txBody>
          <a:bodyPr/>
          <a:lstStyle/>
          <a:p>
            <a:fld id="{122D6577-7B7A-4C9C-B111-86476128F04E}" type="slidenum">
              <a:rPr lang="en-GB" smtClean="0"/>
              <a:pPr/>
              <a:t>20</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i="1" dirty="0"/>
              <a:t>Visuals: </a:t>
            </a:r>
            <a:r>
              <a:rPr lang="en-US" sz="1200" i="1" baseline="0" dirty="0"/>
              <a:t> </a:t>
            </a:r>
            <a:r>
              <a:rPr lang="en-US" sz="1200" i="1" dirty="0"/>
              <a:t>early Ford car ads, modern Ford vehicles </a:t>
            </a:r>
            <a:endParaRPr lang="bg-BG" dirty="0"/>
          </a:p>
        </p:txBody>
      </p:sp>
      <p:sp>
        <p:nvSpPr>
          <p:cNvPr id="4" name="Slide Number Placeholder 3"/>
          <p:cNvSpPr>
            <a:spLocks noGrp="1"/>
          </p:cNvSpPr>
          <p:nvPr>
            <p:ph type="sldNum" sz="quarter" idx="10"/>
          </p:nvPr>
        </p:nvSpPr>
        <p:spPr/>
        <p:txBody>
          <a:bodyPr/>
          <a:lstStyle/>
          <a:p>
            <a:fld id="{122D6577-7B7A-4C9C-B111-86476128F04E}"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323930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996352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0406195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19CFA9D-89B9-4B83-AC08-6CD8FA7ECB2F}" type="datetimeFigureOut">
              <a:rPr lang="en-US" smtClean="0"/>
              <a:t>7/27/2024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009817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19CFA9D-89B9-4B83-AC08-6CD8FA7ECB2F}" type="datetimeFigureOut">
              <a:rPr lang="en-US" smtClean="0"/>
              <a:t>7/27/2024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893688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19CFA9D-89B9-4B83-AC08-6CD8FA7ECB2F}" type="datetimeFigureOut">
              <a:rPr lang="en-US" smtClean="0"/>
              <a:t>7/27/2024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229598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9CFA9D-89B9-4B83-AC08-6CD8FA7ECB2F}" type="datetimeFigureOut">
              <a:rPr lang="en-US" smtClean="0"/>
              <a:t>7/27/2024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00694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19CFA9D-89B9-4B83-AC08-6CD8FA7ECB2F}" type="datetimeFigureOut">
              <a:rPr lang="en-US" smtClean="0"/>
              <a:t>7/27/2024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4064248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61C72F-327A-464F-8C1E-DEEB6F2379BA}" type="slidenum">
              <a:rPr lang="en-US" smtClean="0"/>
              <a:t>‹#›</a:t>
            </a:fld>
            <a:endParaRPr lang="en-US"/>
          </a:p>
        </p:txBody>
      </p:sp>
      <p:sp>
        <p:nvSpPr>
          <p:cNvPr id="5" name="Date Placeholder 4"/>
          <p:cNvSpPr>
            <a:spLocks noGrp="1"/>
          </p:cNvSpPr>
          <p:nvPr>
            <p:ph type="dt" sz="half" idx="10"/>
          </p:nvPr>
        </p:nvSpPr>
        <p:spPr/>
        <p:txBody>
          <a:bodyPr/>
          <a:lstStyle/>
          <a:p>
            <a:fld id="{019CFA9D-89B9-4B83-AC08-6CD8FA7ECB2F}" type="datetimeFigureOut">
              <a:rPr lang="en-US" smtClean="0"/>
              <a:t>7/27/2024</a:t>
            </a:fld>
            <a:endParaRPr lang="en-US"/>
          </a:p>
        </p:txBody>
      </p:sp>
    </p:spTree>
    <p:extLst>
      <p:ext uri="{BB962C8B-B14F-4D97-AF65-F5344CB8AC3E}">
        <p14:creationId xmlns:p14="http://schemas.microsoft.com/office/powerpoint/2010/main" val="2373781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279488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17244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8329098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43777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35025284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10459958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19CFA9D-89B9-4B83-AC08-6CD8FA7ECB2F}" type="datetimeFigureOut">
              <a:rPr lang="en-US" smtClean="0"/>
              <a:t>7/27/2024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61C72F-327A-464F-8C1E-DEEB6F2379BA}" type="slidenum">
              <a:rPr lang="en-US" smtClean="0"/>
              <a:t>‹#›</a:t>
            </a:fld>
            <a:endParaRPr lang="en-US"/>
          </a:p>
        </p:txBody>
      </p:sp>
    </p:spTree>
    <p:extLst>
      <p:ext uri="{BB962C8B-B14F-4D97-AF65-F5344CB8AC3E}">
        <p14:creationId xmlns:p14="http://schemas.microsoft.com/office/powerpoint/2010/main" val="2839111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19CFA9D-89B9-4B83-AC08-6CD8FA7ECB2F}" type="datetimeFigureOut">
              <a:rPr lang="en-US" smtClean="0"/>
              <a:t>7/27/2024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2861C72F-327A-464F-8C1E-DEEB6F2379BA}" type="slidenum">
              <a:rPr lang="en-US" smtClean="0"/>
              <a:t>‹#›</a:t>
            </a:fld>
            <a:endParaRPr lang="en-US"/>
          </a:p>
        </p:txBody>
      </p:sp>
    </p:spTree>
    <p:extLst>
      <p:ext uri="{BB962C8B-B14F-4D97-AF65-F5344CB8AC3E}">
        <p14:creationId xmlns:p14="http://schemas.microsoft.com/office/powerpoint/2010/main" val="153867012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2.xml"/><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1.jpeg"/><Relationship Id="rId4" Type="http://schemas.openxmlformats.org/officeDocument/2006/relationships/image" Target="../media/image20.jpeg"/></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ext&#10;&#10;Description automatically generated">
            <a:extLst>
              <a:ext uri="{FF2B5EF4-FFF2-40B4-BE49-F238E27FC236}">
                <a16:creationId xmlns:a16="http://schemas.microsoft.com/office/drawing/2014/main" id="{2F3B005D-EF51-5831-6D7E-EE3FC2A9ADE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8400" y="32070"/>
            <a:ext cx="12105328" cy="1519866"/>
          </a:xfrm>
          <a:prstGeom prst="rect">
            <a:avLst/>
          </a:prstGeom>
          <a:noFill/>
          <a:ln>
            <a:noFill/>
          </a:ln>
        </p:spPr>
      </p:pic>
      <p:sp>
        <p:nvSpPr>
          <p:cNvPr id="4" name="TextBox 3">
            <a:extLst>
              <a:ext uri="{FF2B5EF4-FFF2-40B4-BE49-F238E27FC236}">
                <a16:creationId xmlns:a16="http://schemas.microsoft.com/office/drawing/2014/main" id="{131A91F5-0088-9EB7-C0E5-C51A7A991FFE}"/>
              </a:ext>
            </a:extLst>
          </p:cNvPr>
          <p:cNvSpPr txBox="1"/>
          <p:nvPr/>
        </p:nvSpPr>
        <p:spPr>
          <a:xfrm>
            <a:off x="230908" y="1648192"/>
            <a:ext cx="11997188" cy="646331"/>
          </a:xfrm>
          <a:prstGeom prst="rect">
            <a:avLst/>
          </a:prstGeom>
          <a:noFill/>
        </p:spPr>
        <p:txBody>
          <a:bodyPr wrap="square">
            <a:spAutoFit/>
          </a:bodyPr>
          <a:lstStyle/>
          <a:p>
            <a:pPr algn="ctr"/>
            <a:r>
              <a:rPr lang="en-US" sz="3600" b="1" i="0" dirty="0">
                <a:solidFill>
                  <a:srgbClr val="1D2125"/>
                </a:solidFill>
                <a:effectLst/>
                <a:highlight>
                  <a:srgbClr val="FFFFFF"/>
                </a:highlight>
                <a:latin typeface="-apple-system"/>
              </a:rPr>
              <a:t>Leadership and Management Theory and Practice LCBB6003</a:t>
            </a:r>
            <a:r>
              <a:rPr lang="en-GB" sz="3600" b="1" dirty="0">
                <a:solidFill>
                  <a:schemeClr val="bg2">
                    <a:lumMod val="50000"/>
                  </a:schemeClr>
                </a:solidFill>
                <a:latin typeface="Amasis MT Pro Light" panose="02040304050005020304" pitchFamily="18" charset="0"/>
              </a:rPr>
              <a:t> </a:t>
            </a:r>
          </a:p>
        </p:txBody>
      </p:sp>
      <p:sp>
        <p:nvSpPr>
          <p:cNvPr id="6" name="TextBox 5">
            <a:extLst>
              <a:ext uri="{FF2B5EF4-FFF2-40B4-BE49-F238E27FC236}">
                <a16:creationId xmlns:a16="http://schemas.microsoft.com/office/drawing/2014/main" id="{8D9CDD90-F5AB-500A-F846-800139D8082F}"/>
              </a:ext>
            </a:extLst>
          </p:cNvPr>
          <p:cNvSpPr txBox="1"/>
          <p:nvPr/>
        </p:nvSpPr>
        <p:spPr>
          <a:xfrm>
            <a:off x="96251" y="2358598"/>
            <a:ext cx="11997187" cy="4042132"/>
          </a:xfrm>
          <a:prstGeom prst="rect">
            <a:avLst/>
          </a:prstGeom>
          <a:noFill/>
        </p:spPr>
        <p:txBody>
          <a:bodyPr wrap="square">
            <a:spAutoFit/>
          </a:bodyPr>
          <a:lstStyle/>
          <a:p>
            <a:pPr algn="ctr">
              <a:spcAft>
                <a:spcPts val="800"/>
              </a:spcAft>
            </a:pPr>
            <a:r>
              <a:rPr lang="en-GB" sz="54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Lecturer: Afzal Munna</a:t>
            </a:r>
            <a:endParaRPr lang="en-GB" sz="36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endParaRPr>
          </a:p>
          <a:p>
            <a:pPr algn="ctr">
              <a:spcAft>
                <a:spcPts val="800"/>
              </a:spcAft>
            </a:pPr>
            <a:r>
              <a:rPr lang="en-GB" sz="4000" b="1" i="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Students:</a:t>
            </a:r>
            <a:r>
              <a:rPr lang="en-GB" sz="44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 </a:t>
            </a:r>
            <a:r>
              <a:rPr lang="en-GB" sz="4400" b="1" dirty="0" err="1">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Zlatina</a:t>
            </a:r>
            <a:r>
              <a:rPr lang="en-GB" sz="44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 </a:t>
            </a:r>
            <a:r>
              <a:rPr lang="en-GB" sz="4400" b="1" dirty="0" err="1">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Zlatkova</a:t>
            </a:r>
            <a:r>
              <a:rPr lang="en-GB" sz="44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 – 2123043</a:t>
            </a:r>
          </a:p>
          <a:p>
            <a:pPr algn="ctr">
              <a:spcAft>
                <a:spcPts val="800"/>
              </a:spcAft>
            </a:pPr>
            <a:r>
              <a:rPr lang="en-GB" sz="44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Zlatko </a:t>
            </a:r>
            <a:r>
              <a:rPr lang="en-GB" sz="4400" b="1" dirty="0" err="1">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Nalbanski</a:t>
            </a:r>
            <a:r>
              <a:rPr lang="en-GB" sz="44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 – 2124047 </a:t>
            </a:r>
          </a:p>
          <a:p>
            <a:pPr algn="ctr">
              <a:spcAft>
                <a:spcPts val="800"/>
              </a:spcAft>
            </a:pPr>
            <a:r>
              <a:rPr lang="en-GB" sz="44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Natalia Dimitrova – 2123042 </a:t>
            </a:r>
          </a:p>
          <a:p>
            <a:pPr algn="ctr">
              <a:spcAft>
                <a:spcPts val="800"/>
              </a:spcAft>
            </a:pPr>
            <a:r>
              <a:rPr lang="en-GB" sz="44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Vladimir Mihai BARA</a:t>
            </a:r>
            <a:r>
              <a:rPr lang="en-GB" sz="4000" b="1"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rPr>
              <a:t> – 2110942</a:t>
            </a:r>
            <a:endParaRPr lang="en-GB" sz="2400" dirty="0">
              <a:solidFill>
                <a:schemeClr val="bg2">
                  <a:lumMod val="50000"/>
                </a:schemeClr>
              </a:solidFill>
              <a:effectLst>
                <a:outerShdw blurRad="38100" dist="38100" dir="2700000" algn="tl">
                  <a:srgbClr val="000000">
                    <a:alpha val="43137"/>
                  </a:srgbClr>
                </a:outerShdw>
              </a:effectLst>
              <a:latin typeface="Amasis MT Pro Light" panose="020403040500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0578411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erson smiling with a cartoon mouse&#10;&#10;Description automatically generated">
            <a:extLst>
              <a:ext uri="{FF2B5EF4-FFF2-40B4-BE49-F238E27FC236}">
                <a16:creationId xmlns:a16="http://schemas.microsoft.com/office/drawing/2014/main" id="{2AA59E47-1894-B484-7850-0C9B903E6E4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99019" y="533722"/>
            <a:ext cx="2275713" cy="3010944"/>
          </a:xfrm>
        </p:spPr>
      </p:pic>
      <p:pic>
        <p:nvPicPr>
          <p:cNvPr id="7" name="Picture 6" descr="A person in black shirt holding up his hands&#10;&#10;Description automatically generated">
            <a:extLst>
              <a:ext uri="{FF2B5EF4-FFF2-40B4-BE49-F238E27FC236}">
                <a16:creationId xmlns:a16="http://schemas.microsoft.com/office/drawing/2014/main" id="{63EC1E47-952E-F1DE-6BFA-9C31C9B8660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98280" y="547151"/>
            <a:ext cx="3766011" cy="2984085"/>
          </a:xfrm>
          <a:prstGeom prst="rect">
            <a:avLst/>
          </a:prstGeom>
        </p:spPr>
      </p:pic>
      <p:pic>
        <p:nvPicPr>
          <p:cNvPr id="9" name="Picture 8" descr="A person standing next to a car&#10;&#10;Description automatically generated">
            <a:extLst>
              <a:ext uri="{FF2B5EF4-FFF2-40B4-BE49-F238E27FC236}">
                <a16:creationId xmlns:a16="http://schemas.microsoft.com/office/drawing/2014/main" id="{1B5138DE-B730-7425-7D90-1B8900AF07A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99019" y="3660332"/>
            <a:ext cx="3766011" cy="2960085"/>
          </a:xfrm>
          <a:prstGeom prst="rect">
            <a:avLst/>
          </a:prstGeom>
        </p:spPr>
      </p:pic>
      <p:pic>
        <p:nvPicPr>
          <p:cNvPr id="11" name="Picture 10" descr="A person in a suit and tie sitting at a desk&#10;&#10;Description automatically generated">
            <a:extLst>
              <a:ext uri="{FF2B5EF4-FFF2-40B4-BE49-F238E27FC236}">
                <a16:creationId xmlns:a16="http://schemas.microsoft.com/office/drawing/2014/main" id="{60BF216B-E702-8AA0-53CB-23C88ADC5BA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552573" y="3629998"/>
            <a:ext cx="4217069" cy="3044466"/>
          </a:xfrm>
          <a:prstGeom prst="rect">
            <a:avLst/>
          </a:prstGeom>
        </p:spPr>
      </p:pic>
    </p:spTree>
    <p:extLst>
      <p:ext uri="{BB962C8B-B14F-4D97-AF65-F5344CB8AC3E}">
        <p14:creationId xmlns:p14="http://schemas.microsoft.com/office/powerpoint/2010/main" val="392431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descr="A person smiling with a cartoon mouse&#10;&#10;Description automatically generated">
            <a:extLst>
              <a:ext uri="{FF2B5EF4-FFF2-40B4-BE49-F238E27FC236}">
                <a16:creationId xmlns:a16="http://schemas.microsoft.com/office/drawing/2014/main" id="{DFCE473A-F462-D861-273E-48E9615F0334}"/>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59491" y="1857676"/>
            <a:ext cx="2795506" cy="3698670"/>
          </a:xfrm>
        </p:spPr>
      </p:pic>
      <p:sp>
        <p:nvSpPr>
          <p:cNvPr id="3" name="Rectangle 2"/>
          <p:cNvSpPr/>
          <p:nvPr/>
        </p:nvSpPr>
        <p:spPr>
          <a:xfrm>
            <a:off x="3048000" y="895150"/>
            <a:ext cx="5287478" cy="646331"/>
          </a:xfrm>
          <a:prstGeom prst="rect">
            <a:avLst/>
          </a:prstGeom>
        </p:spPr>
        <p:txBody>
          <a:bodyPr wrap="square">
            <a:spAutoFit/>
          </a:bodyPr>
          <a:lstStyle/>
          <a:p>
            <a:endParaRPr lang="en-US" dirty="0"/>
          </a:p>
          <a:p>
            <a:endParaRPr lang="en-US" dirty="0"/>
          </a:p>
        </p:txBody>
      </p:sp>
      <p:sp>
        <p:nvSpPr>
          <p:cNvPr id="4" name="Rectangle 3"/>
          <p:cNvSpPr/>
          <p:nvPr/>
        </p:nvSpPr>
        <p:spPr>
          <a:xfrm>
            <a:off x="3057626" y="1869487"/>
            <a:ext cx="6096000" cy="4708981"/>
          </a:xfrm>
          <a:prstGeom prst="rect">
            <a:avLst/>
          </a:prstGeom>
        </p:spPr>
        <p:txBody>
          <a:bodyPr wrap="square">
            <a:spAutoFit/>
          </a:bodyPr>
          <a:lstStyle/>
          <a:p>
            <a:pPr>
              <a:buFont typeface="Arial" panose="020B0604020202020204" pitchFamily="34" charset="0"/>
              <a:buChar char="•"/>
            </a:pPr>
            <a:r>
              <a:rPr lang="en-US" sz="2000" b="1" dirty="0"/>
              <a:t>Early Life:</a:t>
            </a:r>
          </a:p>
          <a:p>
            <a:pPr>
              <a:buFont typeface="Arial" panose="020B0604020202020204" pitchFamily="34" charset="0"/>
              <a:buChar char="•"/>
            </a:pPr>
            <a:endParaRPr lang="en-US" sz="2000" dirty="0"/>
          </a:p>
          <a:p>
            <a:pPr lvl="1">
              <a:buFont typeface="Arial" pitchFamily="34" charset="0"/>
              <a:buChar char="•"/>
            </a:pPr>
            <a:r>
              <a:rPr lang="en-US" sz="2000" dirty="0"/>
              <a:t>Born on December 5, 1901 Hermosa, Chicago, Illinois, United States</a:t>
            </a:r>
            <a:endParaRPr lang="en-US" sz="2000" dirty="0">
              <a:solidFill>
                <a:schemeClr val="tx2"/>
              </a:solidFill>
            </a:endParaRPr>
          </a:p>
          <a:p>
            <a:pPr lvl="1"/>
            <a:endParaRPr lang="en-US" sz="2000" dirty="0"/>
          </a:p>
          <a:p>
            <a:pPr>
              <a:buFont typeface="Arial" panose="020B0604020202020204" pitchFamily="34" charset="0"/>
              <a:buChar char="•"/>
            </a:pPr>
            <a:r>
              <a:rPr lang="en-US" sz="2000" b="1" dirty="0"/>
              <a:t>Career Milestones:</a:t>
            </a:r>
          </a:p>
          <a:p>
            <a:pPr>
              <a:buFont typeface="Arial" panose="020B0604020202020204" pitchFamily="34" charset="0"/>
              <a:buChar char="•"/>
            </a:pPr>
            <a:endParaRPr lang="en-US" sz="2000" dirty="0"/>
          </a:p>
          <a:p>
            <a:pPr marL="742950" lvl="1" indent="-285750">
              <a:buFont typeface="Arial" panose="020B0604020202020204" pitchFamily="34" charset="0"/>
              <a:buChar char="•"/>
            </a:pPr>
            <a:r>
              <a:rPr lang="en-US" sz="2000" b="1" dirty="0"/>
              <a:t>Co-founded The Walt Disney Company </a:t>
            </a:r>
            <a:r>
              <a:rPr lang="en-US" sz="2000" dirty="0"/>
              <a:t>and revolutionized the entertainment industry.</a:t>
            </a:r>
          </a:p>
          <a:p>
            <a:pPr marL="742950" lvl="1" indent="-285750">
              <a:buFont typeface="Arial" panose="020B0604020202020204" pitchFamily="34" charset="0"/>
              <a:buChar char="•"/>
            </a:pPr>
            <a:endParaRPr lang="en-US" sz="2000" b="1" dirty="0"/>
          </a:p>
          <a:p>
            <a:pPr marL="742950" lvl="1" indent="-285750">
              <a:buFont typeface="Arial" panose="020B0604020202020204" pitchFamily="34" charset="0"/>
              <a:buChar char="•"/>
            </a:pPr>
            <a:r>
              <a:rPr lang="en-US" sz="2000" dirty="0"/>
              <a:t>As a pioneer in animation and the creator of iconic characters like </a:t>
            </a:r>
            <a:r>
              <a:rPr lang="en-US" sz="2000" b="1" dirty="0"/>
              <a:t>Mickey Mouse</a:t>
            </a:r>
            <a:r>
              <a:rPr lang="en-US" sz="2000" dirty="0"/>
              <a:t>, Disney's imaginative vision and innovative spirit left an indelible mark on popular culture and business.</a:t>
            </a:r>
            <a:endParaRPr lang="en-US" sz="2000" b="1" dirty="0"/>
          </a:p>
        </p:txBody>
      </p:sp>
      <p:sp>
        <p:nvSpPr>
          <p:cNvPr id="5" name="Rectangle 4"/>
          <p:cNvSpPr/>
          <p:nvPr/>
        </p:nvSpPr>
        <p:spPr>
          <a:xfrm>
            <a:off x="3262964" y="424132"/>
            <a:ext cx="7161195" cy="2123658"/>
          </a:xfrm>
          <a:prstGeom prst="rect">
            <a:avLst/>
          </a:prstGeom>
        </p:spPr>
        <p:txBody>
          <a:bodyPr wrap="square">
            <a:spAutoFit/>
          </a:bodyPr>
          <a:lstStyle/>
          <a:p>
            <a:r>
              <a:rPr lang="en-US" sz="3200" b="1" i="1" u="sng" dirty="0"/>
              <a:t>Introduction to Walt Disney:</a:t>
            </a:r>
          </a:p>
          <a:p>
            <a:r>
              <a:rPr lang="en-US" sz="2400" i="1" dirty="0"/>
              <a:t>Walt Disney: Leadership Style, Behavior, and Followers' Appeal </a:t>
            </a:r>
            <a:r>
              <a:rPr lang="en-US" sz="2400" dirty="0"/>
              <a:t>by </a:t>
            </a:r>
            <a:r>
              <a:rPr lang="en-US" sz="2400" dirty="0" err="1"/>
              <a:t>Zlatina</a:t>
            </a:r>
            <a:r>
              <a:rPr lang="en-US" sz="2400" dirty="0"/>
              <a:t> </a:t>
            </a:r>
            <a:r>
              <a:rPr lang="en-US" sz="2400" dirty="0" err="1"/>
              <a:t>Zlatkova</a:t>
            </a:r>
            <a:endParaRPr lang="en-US" sz="2400" i="1" dirty="0"/>
          </a:p>
          <a:p>
            <a:endParaRPr lang="en-US" sz="3200" dirty="0"/>
          </a:p>
          <a:p>
            <a:endParaRPr lang="bg-BG" sz="2000" dirty="0"/>
          </a:p>
        </p:txBody>
      </p:sp>
    </p:spTree>
    <p:extLst>
      <p:ext uri="{BB962C8B-B14F-4D97-AF65-F5344CB8AC3E}">
        <p14:creationId xmlns:p14="http://schemas.microsoft.com/office/powerpoint/2010/main" val="9632529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4218" y="407469"/>
            <a:ext cx="8596668" cy="1320800"/>
          </a:xfrm>
        </p:spPr>
        <p:txBody>
          <a:bodyPr/>
          <a:lstStyle/>
          <a:p>
            <a:r>
              <a:rPr lang="en-US" dirty="0">
                <a:solidFill>
                  <a:schemeClr val="tx1"/>
                </a:solidFill>
              </a:rPr>
              <a:t>Leadership Style -</a:t>
            </a:r>
            <a:r>
              <a:rPr lang="en-US" b="1" i="1" dirty="0">
                <a:solidFill>
                  <a:schemeClr val="tx1"/>
                </a:solidFill>
              </a:rPr>
              <a:t>Visionary Leadership</a:t>
            </a:r>
            <a:r>
              <a:rPr lang="en-US" b="1" dirty="0">
                <a:solidFill>
                  <a:schemeClr val="tx1"/>
                </a:solidFill>
              </a:rPr>
              <a:t>:</a:t>
            </a:r>
            <a:endParaRPr lang="bg-BG" dirty="0">
              <a:solidFill>
                <a:schemeClr val="tx1"/>
              </a:solidFill>
            </a:endParaRPr>
          </a:p>
        </p:txBody>
      </p:sp>
      <p:sp>
        <p:nvSpPr>
          <p:cNvPr id="5" name="Content Placeholder 4"/>
          <p:cNvSpPr>
            <a:spLocks noGrp="1"/>
          </p:cNvSpPr>
          <p:nvPr>
            <p:ph idx="1"/>
          </p:nvPr>
        </p:nvSpPr>
        <p:spPr>
          <a:xfrm>
            <a:off x="3166712" y="2160589"/>
            <a:ext cx="6107290" cy="3880773"/>
          </a:xfrm>
        </p:spPr>
        <p:txBody>
          <a:bodyPr>
            <a:noAutofit/>
          </a:bodyPr>
          <a:lstStyle/>
          <a:p>
            <a:r>
              <a:rPr lang="en-US" sz="2400" dirty="0"/>
              <a:t>Walt Disney was a visionary leader who emphasized creativity and innovation. </a:t>
            </a:r>
          </a:p>
          <a:p>
            <a:r>
              <a:rPr lang="en-US" sz="2400" dirty="0"/>
              <a:t>He had a remarkable ability to see beyond the present and imagine future possibilities.</a:t>
            </a:r>
          </a:p>
          <a:p>
            <a:r>
              <a:rPr lang="en-US" sz="2400" dirty="0"/>
              <a:t> His vision for family entertainment extended beyond animated films to theme parks, television, and merchandise, all of which became integral parts of The Walt Disney Company's success.</a:t>
            </a:r>
            <a:endParaRPr lang="bg-BG" sz="2400" dirty="0"/>
          </a:p>
        </p:txBody>
      </p:sp>
      <p:pic>
        <p:nvPicPr>
          <p:cNvPr id="1026" name="Picture 2" descr="C:\Users\natal\OneDrive\Работен плот\images.jpg"/>
          <p:cNvPicPr>
            <a:picLocks noChangeAspect="1" noChangeArrowheads="1"/>
          </p:cNvPicPr>
          <p:nvPr/>
        </p:nvPicPr>
        <p:blipFill>
          <a:blip r:embed="rId2" cstate="print"/>
          <a:srcRect/>
          <a:stretch>
            <a:fillRect/>
          </a:stretch>
        </p:blipFill>
        <p:spPr bwMode="auto">
          <a:xfrm>
            <a:off x="603434" y="2088682"/>
            <a:ext cx="1928010" cy="2406318"/>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18479" y="349717"/>
            <a:ext cx="8596668" cy="1320800"/>
          </a:xfrm>
        </p:spPr>
        <p:txBody>
          <a:bodyPr/>
          <a:lstStyle/>
          <a:p>
            <a:r>
              <a:rPr lang="en-US" b="1" i="1" u="sng" dirty="0">
                <a:solidFill>
                  <a:schemeClr val="tx1"/>
                </a:solidFill>
              </a:rPr>
              <a:t>Transformational Leadership:</a:t>
            </a:r>
            <a:endParaRPr lang="bg-BG" i="1" u="sng" dirty="0">
              <a:solidFill>
                <a:schemeClr val="tx1"/>
              </a:solidFill>
            </a:endParaRPr>
          </a:p>
        </p:txBody>
      </p:sp>
      <p:sp>
        <p:nvSpPr>
          <p:cNvPr id="3" name="Content Placeholder 2"/>
          <p:cNvSpPr>
            <a:spLocks noGrp="1"/>
          </p:cNvSpPr>
          <p:nvPr>
            <p:ph idx="1"/>
          </p:nvPr>
        </p:nvSpPr>
        <p:spPr>
          <a:xfrm>
            <a:off x="3917482" y="1588167"/>
            <a:ext cx="6088040" cy="3943055"/>
          </a:xfrm>
        </p:spPr>
        <p:txBody>
          <a:bodyPr>
            <a:noAutofit/>
          </a:bodyPr>
          <a:lstStyle/>
          <a:p>
            <a:r>
              <a:rPr lang="en-US" sz="2400" dirty="0"/>
              <a:t>Disney's leadership was transformational;</a:t>
            </a:r>
          </a:p>
          <a:p>
            <a:r>
              <a:rPr lang="en-US" sz="2400" dirty="0"/>
              <a:t>He inspired and motivated his employees to achieve more than they thought possible;</a:t>
            </a:r>
          </a:p>
          <a:p>
            <a:r>
              <a:rPr lang="en-US" sz="2400" dirty="0"/>
              <a:t> He created a culture where creativity thrived, and he encouraged his team to take risks and pursue groundbreaking ideas; </a:t>
            </a:r>
          </a:p>
          <a:p>
            <a:r>
              <a:rPr lang="en-US" sz="2400" dirty="0"/>
              <a:t>His passion and enthusiasm were contagious, driving his team to strive for excellence.</a:t>
            </a:r>
            <a:endParaRPr lang="bg-BG" sz="2400" dirty="0"/>
          </a:p>
        </p:txBody>
      </p:sp>
      <p:pic>
        <p:nvPicPr>
          <p:cNvPr id="2050" name="Picture 2" descr="C:\Users\natal\OneDrive\Работен плот\81eqofc1ReL._AC_UF894,1000_QL80_.jpg"/>
          <p:cNvPicPr>
            <a:picLocks noChangeAspect="1" noChangeArrowheads="1"/>
          </p:cNvPicPr>
          <p:nvPr/>
        </p:nvPicPr>
        <p:blipFill>
          <a:blip r:embed="rId2" cstate="print"/>
          <a:srcRect/>
          <a:stretch>
            <a:fillRect/>
          </a:stretch>
        </p:blipFill>
        <p:spPr bwMode="auto">
          <a:xfrm>
            <a:off x="770019" y="1713297"/>
            <a:ext cx="2700457" cy="4184236"/>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a:solidFill>
                  <a:schemeClr val="tx1"/>
                </a:solidFill>
              </a:rPr>
              <a:t>Autocratic and Democratic Blend:</a:t>
            </a:r>
            <a:endParaRPr lang="bg-BG" i="1" u="sng" dirty="0">
              <a:solidFill>
                <a:schemeClr val="tx1"/>
              </a:solidFill>
            </a:endParaRPr>
          </a:p>
        </p:txBody>
      </p:sp>
      <p:sp>
        <p:nvSpPr>
          <p:cNvPr id="3" name="Content Placeholder 2"/>
          <p:cNvSpPr>
            <a:spLocks noGrp="1"/>
          </p:cNvSpPr>
          <p:nvPr>
            <p:ph idx="1"/>
          </p:nvPr>
        </p:nvSpPr>
        <p:spPr>
          <a:xfrm>
            <a:off x="667708" y="2054711"/>
            <a:ext cx="8596668" cy="3880773"/>
          </a:xfrm>
        </p:spPr>
        <p:txBody>
          <a:bodyPr>
            <a:normAutofit/>
          </a:bodyPr>
          <a:lstStyle/>
          <a:p>
            <a:r>
              <a:rPr lang="en-US" sz="2800" dirty="0"/>
              <a:t>While Disney was known for making key decisions himself, he also valued the input and ideas of his team members. </a:t>
            </a:r>
          </a:p>
          <a:p>
            <a:r>
              <a:rPr lang="en-US" sz="2800" dirty="0"/>
              <a:t>He maintained a balance between autocratic and democratic leadership, ensuring that his vision was executed while fostering a collaborative environment where creativity could flourish</a:t>
            </a:r>
            <a:endParaRPr lang="bg-BG" sz="2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i="1" u="sng" dirty="0">
                <a:solidFill>
                  <a:schemeClr val="tx1"/>
                </a:solidFill>
              </a:rPr>
              <a:t>Leadership Behavior</a:t>
            </a:r>
            <a:r>
              <a:rPr lang="en-US" dirty="0"/>
              <a:t>: </a:t>
            </a:r>
            <a:r>
              <a:rPr lang="en-US" b="1" dirty="0">
                <a:solidFill>
                  <a:schemeClr val="tx1"/>
                </a:solidFill>
              </a:rPr>
              <a:t>Empowering Employees</a:t>
            </a:r>
            <a:endParaRPr lang="bg-BG" dirty="0">
              <a:solidFill>
                <a:schemeClr val="tx1"/>
              </a:solidFill>
            </a:endParaRPr>
          </a:p>
        </p:txBody>
      </p:sp>
      <p:sp>
        <p:nvSpPr>
          <p:cNvPr id="3" name="Content Placeholder 2"/>
          <p:cNvSpPr>
            <a:spLocks noGrp="1"/>
          </p:cNvSpPr>
          <p:nvPr>
            <p:ph idx="1"/>
          </p:nvPr>
        </p:nvSpPr>
        <p:spPr/>
        <p:txBody>
          <a:bodyPr>
            <a:normAutofit/>
          </a:bodyPr>
          <a:lstStyle/>
          <a:p>
            <a:r>
              <a:rPr lang="en-US" sz="2000" b="1" dirty="0"/>
              <a:t>Walt Disney </a:t>
            </a:r>
            <a:r>
              <a:rPr lang="en-US" sz="2000" dirty="0"/>
              <a:t>empowered his employees by fostering an environment where creativity was highly valued. </a:t>
            </a:r>
            <a:br>
              <a:rPr lang="en-US" sz="2000" dirty="0"/>
            </a:br>
            <a:r>
              <a:rPr lang="en-US" sz="2000" dirty="0"/>
              <a:t>He gave his team the freedom to explore new ideas and experiment with innovative techniques. This empowerment led to the creation of some of the most beloved and enduring characters and stories in entertainment history.</a:t>
            </a:r>
          </a:p>
          <a:p>
            <a:r>
              <a:rPr lang="en-US" sz="2000" b="1" dirty="0"/>
              <a:t>*Attention to Detail:*</a:t>
            </a:r>
            <a:r>
              <a:rPr lang="en-US" sz="2000" dirty="0"/>
              <a:t> </a:t>
            </a:r>
            <a:r>
              <a:rPr lang="en-US" sz="2000" dirty="0">
                <a:solidFill>
                  <a:schemeClr val="tx1"/>
                </a:solidFill>
              </a:rPr>
              <a:t>Disney</a:t>
            </a:r>
            <a:r>
              <a:rPr lang="en-US" sz="2000" dirty="0"/>
              <a:t> was known for his meticulous attention to detail in every aspect of his business. From the animation process to the design of theme park attractions, he insisted on the highest standards of quality. This dedication to detail ensured that every product associated with the Disney brand met or exceeded audience expectations.</a:t>
            </a:r>
            <a:endParaRPr lang="bg-BG" sz="2000" dirty="0"/>
          </a:p>
        </p:txBody>
      </p:sp>
      <p:pic>
        <p:nvPicPr>
          <p:cNvPr id="2051" name="Picture 3" descr="C:\Users\natal\OneDrive\Работен плот\images.png"/>
          <p:cNvPicPr>
            <a:picLocks noChangeAspect="1" noChangeArrowheads="1"/>
          </p:cNvPicPr>
          <p:nvPr/>
        </p:nvPicPr>
        <p:blipFill>
          <a:blip r:embed="rId2" cstate="print"/>
          <a:srcRect/>
          <a:stretch>
            <a:fillRect/>
          </a:stretch>
        </p:blipFill>
        <p:spPr bwMode="auto">
          <a:xfrm>
            <a:off x="9193620" y="2656536"/>
            <a:ext cx="2849525" cy="2298236"/>
          </a:xfrm>
          <a:prstGeom prst="rect">
            <a:avLst/>
          </a:prstGeom>
          <a:noFill/>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5717" y="359343"/>
            <a:ext cx="8596668" cy="1320800"/>
          </a:xfrm>
        </p:spPr>
        <p:txBody>
          <a:bodyPr/>
          <a:lstStyle/>
          <a:p>
            <a:r>
              <a:rPr lang="en-US" b="1" i="1" u="sng" dirty="0">
                <a:solidFill>
                  <a:schemeClr val="tx1"/>
                </a:solidFill>
              </a:rPr>
              <a:t>Resilience and Determination</a:t>
            </a:r>
            <a:r>
              <a:rPr lang="en-US" b="1" i="1" dirty="0">
                <a:solidFill>
                  <a:schemeClr val="tx1"/>
                </a:solidFill>
              </a:rPr>
              <a:t>:</a:t>
            </a:r>
            <a:endParaRPr lang="bg-BG" i="1" dirty="0">
              <a:solidFill>
                <a:schemeClr val="tx1"/>
              </a:solidFill>
            </a:endParaRPr>
          </a:p>
        </p:txBody>
      </p:sp>
      <p:sp>
        <p:nvSpPr>
          <p:cNvPr id="3" name="Content Placeholder 2"/>
          <p:cNvSpPr>
            <a:spLocks noGrp="1"/>
          </p:cNvSpPr>
          <p:nvPr>
            <p:ph idx="1"/>
          </p:nvPr>
        </p:nvSpPr>
        <p:spPr>
          <a:xfrm>
            <a:off x="648458" y="2170215"/>
            <a:ext cx="8596668" cy="3880773"/>
          </a:xfrm>
        </p:spPr>
        <p:txBody>
          <a:bodyPr/>
          <a:lstStyle/>
          <a:p>
            <a:r>
              <a:rPr lang="en-US" b="1" i="1" dirty="0"/>
              <a:t>Disney's journey </a:t>
            </a:r>
            <a:r>
              <a:rPr lang="en-US" dirty="0"/>
              <a:t>to success was marked by numerous setbacks and failures. His resilience and determination were key to overcoming these obstacles. He demonstrated unwavering dedication to his vision, persevering through financial difficulties, business challenges, and personal struggles to achieve his goals.</a:t>
            </a:r>
            <a:endParaRPr lang="bg-BG" dirty="0"/>
          </a:p>
        </p:txBody>
      </p:sp>
      <p:pic>
        <p:nvPicPr>
          <p:cNvPr id="1027" name="Picture 3" descr="C:\Users\natal\OneDrive\Работен плот\waltddd.png"/>
          <p:cNvPicPr>
            <a:picLocks noChangeAspect="1" noChangeArrowheads="1"/>
          </p:cNvPicPr>
          <p:nvPr/>
        </p:nvPicPr>
        <p:blipFill>
          <a:blip r:embed="rId2" cstate="print"/>
          <a:srcRect/>
          <a:stretch>
            <a:fillRect/>
          </a:stretch>
        </p:blipFill>
        <p:spPr bwMode="auto">
          <a:xfrm>
            <a:off x="2524442" y="3492904"/>
            <a:ext cx="4684880" cy="2907896"/>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851" y="0"/>
            <a:ext cx="8596668" cy="1320800"/>
          </a:xfrm>
        </p:spPr>
        <p:txBody>
          <a:bodyPr>
            <a:normAutofit/>
          </a:bodyPr>
          <a:lstStyle/>
          <a:p>
            <a:r>
              <a:rPr lang="en-US" sz="3200" b="1" i="1" u="sng" dirty="0">
                <a:solidFill>
                  <a:schemeClr val="tx1"/>
                </a:solidFill>
              </a:rPr>
              <a:t>Followers' Appeal *Cultivating Loyalty:*</a:t>
            </a:r>
            <a:endParaRPr lang="bg-BG" sz="3200" b="1" i="1" u="sng" dirty="0">
              <a:solidFill>
                <a:schemeClr val="tx1"/>
              </a:solidFill>
            </a:endParaRPr>
          </a:p>
        </p:txBody>
      </p:sp>
      <p:sp>
        <p:nvSpPr>
          <p:cNvPr id="3" name="Content Placeholder 2"/>
          <p:cNvSpPr>
            <a:spLocks noGrp="1"/>
          </p:cNvSpPr>
          <p:nvPr>
            <p:ph idx="1"/>
          </p:nvPr>
        </p:nvSpPr>
        <p:spPr>
          <a:xfrm>
            <a:off x="937216" y="1024807"/>
            <a:ext cx="8596668" cy="3880773"/>
          </a:xfrm>
        </p:spPr>
        <p:txBody>
          <a:bodyPr>
            <a:noAutofit/>
          </a:bodyPr>
          <a:lstStyle/>
          <a:p>
            <a:r>
              <a:rPr lang="en-US" sz="1600" b="1" dirty="0"/>
              <a:t>Walt Disney's </a:t>
            </a:r>
            <a:r>
              <a:rPr lang="en-US" sz="1600" dirty="0"/>
              <a:t>commitment to quality and innovation cultivated a strong, loyal fan base.</a:t>
            </a:r>
          </a:p>
          <a:p>
            <a:r>
              <a:rPr lang="en-US" sz="1600" dirty="0"/>
              <a:t> Audiences trusted the Disney brand to deliver exceptional entertainment experiences, and this loyalty extended across generations. </a:t>
            </a:r>
          </a:p>
          <a:p>
            <a:r>
              <a:rPr lang="en-US" sz="1600" b="1" dirty="0"/>
              <a:t>Disney's</a:t>
            </a:r>
            <a:r>
              <a:rPr lang="en-US" sz="1600" dirty="0"/>
              <a:t> ability to create emotional connections with his audience ensured lasting appeal. </a:t>
            </a:r>
          </a:p>
          <a:p>
            <a:r>
              <a:rPr lang="en-US" sz="1600" b="1" dirty="0"/>
              <a:t>*Emotional Connection:* </a:t>
            </a:r>
            <a:r>
              <a:rPr lang="en-US" sz="1600" dirty="0"/>
              <a:t> </a:t>
            </a:r>
            <a:r>
              <a:rPr lang="en-US" sz="1600" b="1" dirty="0"/>
              <a:t>Disney's characters </a:t>
            </a:r>
            <a:r>
              <a:rPr lang="en-US" sz="1600" dirty="0"/>
              <a:t>and stories resonated deeply with audiences, creating an emotional connection that transcended age and cultural barriers. By tapping into universal themes and emotions, Disney's work became an integral part of people's lives, fostering a sense of nostalgia and enduring fondness for the brand. </a:t>
            </a:r>
          </a:p>
          <a:p>
            <a:r>
              <a:rPr lang="en-US" sz="1600" b="1" dirty="0"/>
              <a:t>*Employee Commitment:*</a:t>
            </a:r>
            <a:r>
              <a:rPr lang="en-US" sz="1600" dirty="0"/>
              <a:t> Disney's passion and vision inspired loyalty and dedication among his employees. His leadership created a sense of purpose and belonging, motivating his team to go above and beyond in their work. The culture of creativity and innovation at Disney attracted top talent and nurtured long-term commitment.</a:t>
            </a:r>
          </a:p>
          <a:p>
            <a:r>
              <a:rPr lang="en-US" sz="1600" dirty="0"/>
              <a:t> </a:t>
            </a:r>
            <a:r>
              <a:rPr lang="en-US" sz="1600" b="1" dirty="0"/>
              <a:t>*Legacy of Excellence:*</a:t>
            </a:r>
            <a:r>
              <a:rPr lang="en-US" sz="1600" dirty="0"/>
              <a:t> Walt Disney's leadership principles continue to influence The Walt Disney Company long after his passing. His emphasis on creativity, quality, and innovation remains at the core of the company's operations. The enduring success of Disney's creations and the company's continued growth attest to the lasting impact of his leadership. </a:t>
            </a:r>
            <a:endParaRPr lang="bg-BG"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3852" y="224589"/>
            <a:ext cx="8596668" cy="1320800"/>
          </a:xfrm>
        </p:spPr>
        <p:txBody>
          <a:bodyPr>
            <a:normAutofit/>
          </a:bodyPr>
          <a:lstStyle/>
          <a:p>
            <a:r>
              <a:rPr lang="en-US" sz="5400" i="1" dirty="0">
                <a:solidFill>
                  <a:schemeClr val="tx1"/>
                </a:solidFill>
              </a:rPr>
              <a:t>Conclusion:</a:t>
            </a:r>
            <a:endParaRPr lang="bg-BG" sz="5400" i="1" dirty="0">
              <a:solidFill>
                <a:schemeClr val="tx1"/>
              </a:solidFill>
            </a:endParaRPr>
          </a:p>
        </p:txBody>
      </p:sp>
      <p:sp>
        <p:nvSpPr>
          <p:cNvPr id="3" name="Content Placeholder 2"/>
          <p:cNvSpPr>
            <a:spLocks noGrp="1"/>
          </p:cNvSpPr>
          <p:nvPr>
            <p:ph idx="1"/>
          </p:nvPr>
        </p:nvSpPr>
        <p:spPr>
          <a:xfrm>
            <a:off x="3595332" y="2021440"/>
            <a:ext cx="8596668" cy="3880773"/>
          </a:xfrm>
        </p:spPr>
        <p:txBody>
          <a:bodyPr>
            <a:normAutofit lnSpcReduction="10000"/>
          </a:bodyPr>
          <a:lstStyle/>
          <a:p>
            <a:r>
              <a:rPr lang="en-US" sz="2400" dirty="0"/>
              <a:t>Walt Disney's visionary and transformational leadership left an indelible mark on the entertainment industry.</a:t>
            </a:r>
          </a:p>
          <a:p>
            <a:r>
              <a:rPr lang="en-US" sz="2400" dirty="0"/>
              <a:t> His blend of creative freedom and attention to detail fostered innovation and high standards, while his resilience and determination inspired both employees and audiences.</a:t>
            </a:r>
          </a:p>
          <a:p>
            <a:r>
              <a:rPr lang="en-US" sz="2400" dirty="0"/>
              <a:t> Disney's leadership continues to resonate, cementing his legacy as a pioneering and influential leader whose principles and vision endure in the company's ongoing success.</a:t>
            </a:r>
            <a:endParaRPr lang="bg-BG" sz="2400" dirty="0"/>
          </a:p>
        </p:txBody>
      </p:sp>
      <p:pic>
        <p:nvPicPr>
          <p:cNvPr id="7171" name="Picture 3" descr="C:\Users\natal\OneDrive\Работен плот\Walt_Disney_1946.JPG"/>
          <p:cNvPicPr>
            <a:picLocks noChangeAspect="1" noChangeArrowheads="1"/>
          </p:cNvPicPr>
          <p:nvPr/>
        </p:nvPicPr>
        <p:blipFill>
          <a:blip r:embed="rId2" cstate="print"/>
          <a:srcRect/>
          <a:stretch>
            <a:fillRect/>
          </a:stretch>
        </p:blipFill>
        <p:spPr bwMode="auto">
          <a:xfrm>
            <a:off x="245766" y="1007712"/>
            <a:ext cx="3287847" cy="4931771"/>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03852" y="224589"/>
            <a:ext cx="8596668" cy="1320800"/>
          </a:xfrm>
        </p:spPr>
        <p:txBody>
          <a:bodyPr>
            <a:normAutofit/>
          </a:bodyPr>
          <a:lstStyle/>
          <a:p>
            <a:r>
              <a:rPr lang="en-US" sz="5400" i="1" dirty="0">
                <a:solidFill>
                  <a:schemeClr val="tx1"/>
                </a:solidFill>
              </a:rPr>
              <a:t>References:</a:t>
            </a:r>
            <a:endParaRPr lang="bg-BG" sz="5400" i="1" dirty="0">
              <a:solidFill>
                <a:schemeClr val="tx1"/>
              </a:solidFill>
            </a:endParaRPr>
          </a:p>
        </p:txBody>
      </p:sp>
      <p:sp>
        <p:nvSpPr>
          <p:cNvPr id="3" name="Content Placeholder 2"/>
          <p:cNvSpPr>
            <a:spLocks noGrp="1"/>
          </p:cNvSpPr>
          <p:nvPr>
            <p:ph idx="1"/>
          </p:nvPr>
        </p:nvSpPr>
        <p:spPr>
          <a:xfrm>
            <a:off x="3349566" y="1007712"/>
            <a:ext cx="8596668" cy="4931771"/>
          </a:xfrm>
        </p:spPr>
        <p:txBody>
          <a:bodyPr>
            <a:normAutofit fontScale="92500" lnSpcReduction="10000"/>
          </a:bodyPr>
          <a:lstStyle/>
          <a:p>
            <a:pPr marL="0" indent="0">
              <a:buNone/>
            </a:pPr>
            <a:endParaRPr lang="en-US" sz="2400" dirty="0"/>
          </a:p>
          <a:p>
            <a:pPr>
              <a:buFont typeface="+mj-lt"/>
              <a:buAutoNum type="arabicPeriod"/>
            </a:pPr>
            <a:r>
              <a:rPr lang="en-US" sz="2400" dirty="0"/>
              <a:t>Bass, B. M., &amp; Riggio, R. E. (2006). </a:t>
            </a:r>
            <a:r>
              <a:rPr lang="en-US" sz="2400" i="1" dirty="0"/>
              <a:t>Transformational Leadership</a:t>
            </a:r>
            <a:r>
              <a:rPr lang="en-US" sz="2400" dirty="0"/>
              <a:t> (2nd ed.). Mahwah, NJ: Lawrence Erlbaum Associates.</a:t>
            </a:r>
          </a:p>
          <a:p>
            <a:pPr>
              <a:buFont typeface="+mj-lt"/>
              <a:buAutoNum type="arabicPeriod"/>
            </a:pPr>
            <a:endParaRPr lang="en-US" sz="2400" dirty="0"/>
          </a:p>
          <a:p>
            <a:pPr>
              <a:buFont typeface="+mj-lt"/>
              <a:buAutoNum type="arabicPeriod"/>
            </a:pPr>
            <a:r>
              <a:rPr lang="en-US" sz="2400" dirty="0"/>
              <a:t>Amabile, T. M. (1998). </a:t>
            </a:r>
            <a:r>
              <a:rPr lang="en-US" sz="2400" i="1" dirty="0"/>
              <a:t>How to Kill Creativity</a:t>
            </a:r>
            <a:r>
              <a:rPr lang="en-US" sz="2400" dirty="0"/>
              <a:t>. Harvard Business Review, 76(5), 76-87.</a:t>
            </a:r>
          </a:p>
          <a:p>
            <a:pPr>
              <a:buFont typeface="+mj-lt"/>
              <a:buAutoNum type="arabicPeriod"/>
            </a:pPr>
            <a:endParaRPr lang="en-US" sz="2400" dirty="0"/>
          </a:p>
          <a:p>
            <a:pPr>
              <a:buFont typeface="+mj-lt"/>
              <a:buAutoNum type="arabicPeriod"/>
            </a:pPr>
            <a:r>
              <a:rPr lang="en-US" sz="2400" dirty="0"/>
              <a:t>Goleman, D. (2000). </a:t>
            </a:r>
            <a:r>
              <a:rPr lang="en-US" sz="2400" i="1" dirty="0"/>
              <a:t>Leadership That Gets Results</a:t>
            </a:r>
            <a:r>
              <a:rPr lang="en-US" sz="2400" dirty="0"/>
              <a:t>. Harvard Business Review.</a:t>
            </a:r>
          </a:p>
          <a:p>
            <a:pPr>
              <a:buFont typeface="+mj-lt"/>
              <a:buAutoNum type="arabicPeriod"/>
            </a:pPr>
            <a:endParaRPr lang="en-US" sz="2400" dirty="0"/>
          </a:p>
          <a:p>
            <a:pPr>
              <a:buFont typeface="+mj-lt"/>
              <a:buAutoNum type="arabicPeriod"/>
            </a:pPr>
            <a:r>
              <a:rPr lang="en-US" sz="2400" dirty="0"/>
              <a:t>Kouzes, J. M., &amp; Posner, B. Z. (2012). </a:t>
            </a:r>
            <a:r>
              <a:rPr lang="en-US" sz="2400" i="1" dirty="0"/>
              <a:t>The Leadership Challenge: How to Make Extraordinary Things Happen in Organizations</a:t>
            </a:r>
            <a:r>
              <a:rPr lang="en-US" sz="2400" dirty="0"/>
              <a:t> (5th ed.). San Francisco: Jossey-Bass.</a:t>
            </a:r>
          </a:p>
          <a:p>
            <a:pPr marL="0" indent="0">
              <a:buNone/>
            </a:pPr>
            <a:endParaRPr lang="bg-BG" sz="2400" dirty="0"/>
          </a:p>
        </p:txBody>
      </p:sp>
      <p:pic>
        <p:nvPicPr>
          <p:cNvPr id="7171" name="Picture 3" descr="C:\Users\natal\OneDrive\Работен плот\Walt_Disney_1946.JPG"/>
          <p:cNvPicPr>
            <a:picLocks noChangeAspect="1" noChangeArrowheads="1"/>
          </p:cNvPicPr>
          <p:nvPr/>
        </p:nvPicPr>
        <p:blipFill>
          <a:blip r:embed="rId2" cstate="print"/>
          <a:srcRect/>
          <a:stretch>
            <a:fillRect/>
          </a:stretch>
        </p:blipFill>
        <p:spPr bwMode="auto">
          <a:xfrm>
            <a:off x="245766" y="1007712"/>
            <a:ext cx="3287847" cy="4931771"/>
          </a:xfrm>
          <a:prstGeom prst="rect">
            <a:avLst/>
          </a:prstGeom>
          <a:noFill/>
        </p:spPr>
      </p:pic>
    </p:spTree>
    <p:extLst>
      <p:ext uri="{BB962C8B-B14F-4D97-AF65-F5344CB8AC3E}">
        <p14:creationId xmlns:p14="http://schemas.microsoft.com/office/powerpoint/2010/main" val="720356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rson in black shirt holding up his hands&#10;&#10;Description automatically generated">
            <a:extLst>
              <a:ext uri="{FF2B5EF4-FFF2-40B4-BE49-F238E27FC236}">
                <a16:creationId xmlns:a16="http://schemas.microsoft.com/office/drawing/2014/main" id="{6D29A4AC-6938-1853-270C-C92C067D37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828" y="920131"/>
            <a:ext cx="3766011" cy="3363112"/>
          </a:xfrm>
          <a:prstGeom prst="rect">
            <a:avLst/>
          </a:prstGeom>
        </p:spPr>
      </p:pic>
      <p:sp>
        <p:nvSpPr>
          <p:cNvPr id="6" name="TextBox 5">
            <a:extLst>
              <a:ext uri="{FF2B5EF4-FFF2-40B4-BE49-F238E27FC236}">
                <a16:creationId xmlns:a16="http://schemas.microsoft.com/office/drawing/2014/main" id="{9CA34113-8E8A-39FE-A50F-6FCB51FF876E}"/>
              </a:ext>
            </a:extLst>
          </p:cNvPr>
          <p:cNvSpPr txBox="1"/>
          <p:nvPr/>
        </p:nvSpPr>
        <p:spPr>
          <a:xfrm>
            <a:off x="4553952" y="210267"/>
            <a:ext cx="6100010" cy="830997"/>
          </a:xfrm>
          <a:prstGeom prst="rect">
            <a:avLst/>
          </a:prstGeom>
          <a:noFill/>
        </p:spPr>
        <p:txBody>
          <a:bodyPr wrap="square">
            <a:spAutoFit/>
          </a:bodyPr>
          <a:lstStyle/>
          <a:p>
            <a:r>
              <a:rPr lang="en-US" sz="3000" b="1" i="1" u="sng" dirty="0"/>
              <a:t>Steve Jobs: A Visionary Leader</a:t>
            </a:r>
          </a:p>
          <a:p>
            <a:r>
              <a:rPr lang="en-US" dirty="0"/>
              <a:t> by Zlatko </a:t>
            </a:r>
            <a:r>
              <a:rPr lang="en-US" dirty="0" err="1"/>
              <a:t>Nalbanski</a:t>
            </a:r>
            <a:endParaRPr lang="en-GB" dirty="0"/>
          </a:p>
        </p:txBody>
      </p:sp>
      <p:sp>
        <p:nvSpPr>
          <p:cNvPr id="8" name="TextBox 7">
            <a:extLst>
              <a:ext uri="{FF2B5EF4-FFF2-40B4-BE49-F238E27FC236}">
                <a16:creationId xmlns:a16="http://schemas.microsoft.com/office/drawing/2014/main" id="{10CC4491-BFA9-3C12-F303-DBBAC9472BE1}"/>
              </a:ext>
            </a:extLst>
          </p:cNvPr>
          <p:cNvSpPr txBox="1"/>
          <p:nvPr/>
        </p:nvSpPr>
        <p:spPr>
          <a:xfrm>
            <a:off x="4133098" y="1041264"/>
            <a:ext cx="7743074" cy="3970318"/>
          </a:xfrm>
          <a:prstGeom prst="rect">
            <a:avLst/>
          </a:prstGeom>
          <a:noFill/>
        </p:spPr>
        <p:txBody>
          <a:bodyPr wrap="square">
            <a:spAutoFit/>
          </a:bodyPr>
          <a:lstStyle/>
          <a:p>
            <a:pPr>
              <a:buFont typeface="Arial" panose="020B0604020202020204" pitchFamily="34" charset="0"/>
              <a:buChar char="•"/>
            </a:pPr>
            <a:r>
              <a:rPr lang="en-US" b="1" dirty="0"/>
              <a:t>Early Life:</a:t>
            </a:r>
            <a:endParaRPr lang="en-US" dirty="0"/>
          </a:p>
          <a:p>
            <a:pPr marL="742950" lvl="1" indent="-285750">
              <a:buFont typeface="Arial" panose="020B0604020202020204" pitchFamily="34" charset="0"/>
              <a:buChar char="•"/>
            </a:pPr>
            <a:r>
              <a:rPr lang="en-US" dirty="0"/>
              <a:t>Born: February 24, 1955, in San Francisco, California.</a:t>
            </a:r>
          </a:p>
          <a:p>
            <a:pPr marL="742950" lvl="1" indent="-285750">
              <a:buFont typeface="Arial" panose="020B0604020202020204" pitchFamily="34" charset="0"/>
              <a:buChar char="•"/>
            </a:pPr>
            <a:r>
              <a:rPr lang="en-US" dirty="0"/>
              <a:t>Adopted by Paul and Clara Jobs.</a:t>
            </a:r>
          </a:p>
          <a:p>
            <a:pPr marL="742950" lvl="1" indent="-285750">
              <a:buFont typeface="Arial" panose="020B0604020202020204" pitchFamily="34" charset="0"/>
              <a:buChar char="•"/>
            </a:pPr>
            <a:r>
              <a:rPr lang="en-US" dirty="0"/>
              <a:t>Attended Reed College but dropped out after one semester.</a:t>
            </a:r>
          </a:p>
          <a:p>
            <a:pPr lvl="1"/>
            <a:endParaRPr lang="en-US" dirty="0"/>
          </a:p>
          <a:p>
            <a:pPr>
              <a:buFont typeface="Arial" panose="020B0604020202020204" pitchFamily="34" charset="0"/>
              <a:buChar char="•"/>
            </a:pPr>
            <a:r>
              <a:rPr lang="en-US" b="1" dirty="0"/>
              <a:t>Career Milestones:</a:t>
            </a:r>
            <a:endParaRPr lang="en-US" dirty="0"/>
          </a:p>
          <a:p>
            <a:pPr marL="742950" lvl="1" indent="-285750">
              <a:buFont typeface="Arial" panose="020B0604020202020204" pitchFamily="34" charset="0"/>
              <a:buChar char="•"/>
            </a:pPr>
            <a:r>
              <a:rPr lang="en-US" b="1" dirty="0"/>
              <a:t>Co-founded Apple Inc. in 1976</a:t>
            </a:r>
            <a:r>
              <a:rPr lang="en-US" dirty="0"/>
              <a:t> with Steve Wozniak and Ronald Wayne.</a:t>
            </a:r>
          </a:p>
          <a:p>
            <a:pPr marL="742950" lvl="1" indent="-285750">
              <a:buFont typeface="Arial" panose="020B0604020202020204" pitchFamily="34" charset="0"/>
              <a:buChar char="•"/>
            </a:pPr>
            <a:r>
              <a:rPr lang="en-US" b="1" dirty="0"/>
              <a:t>Launched the Apple I </a:t>
            </a:r>
            <a:r>
              <a:rPr lang="en-US" dirty="0"/>
              <a:t>and Apple II, revolutionizing personal computing.</a:t>
            </a:r>
          </a:p>
          <a:p>
            <a:pPr marL="742950" lvl="1" indent="-285750">
              <a:buFont typeface="Arial" panose="020B0604020202020204" pitchFamily="34" charset="0"/>
              <a:buChar char="•"/>
            </a:pPr>
            <a:r>
              <a:rPr lang="en-US" b="1" dirty="0"/>
              <a:t>Forced out of Apple in 1985</a:t>
            </a:r>
            <a:r>
              <a:rPr lang="en-US" dirty="0"/>
              <a:t>, founded NeXT, and acquired Pixar Animation Studios.</a:t>
            </a:r>
          </a:p>
          <a:p>
            <a:pPr marL="742950" lvl="1" indent="-285750">
              <a:buFont typeface="Arial" panose="020B0604020202020204" pitchFamily="34" charset="0"/>
              <a:buChar char="•"/>
            </a:pPr>
            <a:r>
              <a:rPr lang="en-US" dirty="0"/>
              <a:t>Returned to Apple in 1997, leading to iconic products like the iMac, iPod, iPhone, and iPad.</a:t>
            </a:r>
          </a:p>
        </p:txBody>
      </p:sp>
      <p:sp>
        <p:nvSpPr>
          <p:cNvPr id="10" name="TextBox 9">
            <a:extLst>
              <a:ext uri="{FF2B5EF4-FFF2-40B4-BE49-F238E27FC236}">
                <a16:creationId xmlns:a16="http://schemas.microsoft.com/office/drawing/2014/main" id="{E77B9E73-BAF8-AD1A-47CD-FB343C4C2186}"/>
              </a:ext>
            </a:extLst>
          </p:cNvPr>
          <p:cNvSpPr txBox="1"/>
          <p:nvPr/>
        </p:nvSpPr>
        <p:spPr>
          <a:xfrm>
            <a:off x="669758" y="5216571"/>
            <a:ext cx="10852484" cy="1323439"/>
          </a:xfrm>
          <a:prstGeom prst="rect">
            <a:avLst/>
          </a:prstGeom>
          <a:noFill/>
          <a:effectLst>
            <a:outerShdw blurRad="50800" dist="38100" dir="2700000" algn="tl" rotWithShape="0">
              <a:prstClr val="black">
                <a:alpha val="40000"/>
              </a:prstClr>
            </a:outerShdw>
          </a:effectLst>
        </p:spPr>
        <p:txBody>
          <a:bodyPr wrap="square">
            <a:spAutoFit/>
          </a:bodyPr>
          <a:lstStyle/>
          <a:p>
            <a:r>
              <a:rPr lang="en-US" sz="2000" dirty="0"/>
              <a:t>*Steve Jobs is an exemplary figure in leadership studies due to his profound impact on technology and innovation.</a:t>
            </a:r>
          </a:p>
          <a:p>
            <a:r>
              <a:rPr lang="en-US" sz="2000" dirty="0"/>
              <a:t>*His unique approach to leadership provides valuable insights into both the benefits and challenges of different leadership styles.</a:t>
            </a:r>
            <a:endParaRPr lang="en-GB" sz="2000" dirty="0"/>
          </a:p>
        </p:txBody>
      </p:sp>
    </p:spTree>
    <p:extLst>
      <p:ext uri="{BB962C8B-B14F-4D97-AF65-F5344CB8AC3E}">
        <p14:creationId xmlns:p14="http://schemas.microsoft.com/office/powerpoint/2010/main" val="8591620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in black shirt holding up his hands&#10;&#10;Description automatically generated">
            <a:extLst>
              <a:ext uri="{FF2B5EF4-FFF2-40B4-BE49-F238E27FC236}">
                <a16:creationId xmlns:a16="http://schemas.microsoft.com/office/drawing/2014/main" id="{740CD079-7B8A-B82D-ED43-B7DB0A2A3E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985" y="1838178"/>
            <a:ext cx="3766011" cy="3363112"/>
          </a:xfrm>
          <a:prstGeom prst="rect">
            <a:avLst/>
          </a:prstGeom>
        </p:spPr>
      </p:pic>
      <p:sp>
        <p:nvSpPr>
          <p:cNvPr id="7" name="TextBox 6">
            <a:extLst>
              <a:ext uri="{FF2B5EF4-FFF2-40B4-BE49-F238E27FC236}">
                <a16:creationId xmlns:a16="http://schemas.microsoft.com/office/drawing/2014/main" id="{516AAB48-7F1B-1F7F-9FB3-6450E5272BC0}"/>
              </a:ext>
            </a:extLst>
          </p:cNvPr>
          <p:cNvSpPr txBox="1"/>
          <p:nvPr/>
        </p:nvSpPr>
        <p:spPr>
          <a:xfrm>
            <a:off x="4602079" y="550799"/>
            <a:ext cx="6100010" cy="584775"/>
          </a:xfrm>
          <a:prstGeom prst="rect">
            <a:avLst/>
          </a:prstGeom>
          <a:noFill/>
        </p:spPr>
        <p:txBody>
          <a:bodyPr wrap="square">
            <a:spAutoFit/>
          </a:bodyPr>
          <a:lstStyle/>
          <a:p>
            <a:r>
              <a:rPr lang="en-GB" sz="3200" dirty="0"/>
              <a:t>Steve Jobs’ Leadership Style</a:t>
            </a:r>
          </a:p>
        </p:txBody>
      </p:sp>
      <p:sp>
        <p:nvSpPr>
          <p:cNvPr id="12" name="Rectangle 1">
            <a:extLst>
              <a:ext uri="{FF2B5EF4-FFF2-40B4-BE49-F238E27FC236}">
                <a16:creationId xmlns:a16="http://schemas.microsoft.com/office/drawing/2014/main" id="{3970BD02-22A8-0F08-076A-D7D742F14C8C}"/>
              </a:ext>
            </a:extLst>
          </p:cNvPr>
          <p:cNvSpPr txBox="1">
            <a:spLocks noChangeArrowheads="1"/>
          </p:cNvSpPr>
          <p:nvPr/>
        </p:nvSpPr>
        <p:spPr bwMode="auto">
          <a:xfrm>
            <a:off x="4192219" y="1628593"/>
            <a:ext cx="7715574"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defTabSz="914400" eaLnBrk="0" fontAlgn="base" hangingPunct="0">
              <a:spcBef>
                <a:spcPct val="0"/>
              </a:spcBef>
              <a:spcAft>
                <a:spcPct val="0"/>
              </a:spcAft>
              <a:buClrTx/>
              <a:buSzTx/>
              <a:buNone/>
            </a:pPr>
            <a:r>
              <a:rPr lang="en-US" altLang="en-US" b="1" dirty="0">
                <a:solidFill>
                  <a:schemeClr val="tx1"/>
                </a:solidFill>
                <a:latin typeface="Arial" panose="020B0604020202020204" pitchFamily="34" charset="0"/>
              </a:rPr>
              <a:t>1. Transformational Leadership:</a:t>
            </a:r>
            <a:endParaRPr lang="en-US" altLang="en-US" dirty="0">
              <a:solidFill>
                <a:schemeClr val="tx1"/>
              </a:solidFill>
              <a:latin typeface="Arial" panose="020B0604020202020204" pitchFamily="34" charset="0"/>
            </a:endParaRPr>
          </a:p>
          <a:p>
            <a:pPr marL="0" indent="0" defTabSz="914400"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Driven by a vision that transformed the tech industry.</a:t>
            </a:r>
          </a:p>
          <a:p>
            <a:pPr marL="0" indent="0" defTabSz="914400"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Fostered a culture of innovation and creativity.</a:t>
            </a:r>
          </a:p>
          <a:p>
            <a:pPr marL="0" indent="0" defTabSz="914400" eaLnBrk="0" fontAlgn="base" hangingPunct="0">
              <a:spcBef>
                <a:spcPct val="0"/>
              </a:spcBef>
              <a:spcAft>
                <a:spcPct val="0"/>
              </a:spcAft>
              <a:buClrTx/>
              <a:buSzTx/>
              <a:buFontTx/>
              <a:buChar char="•"/>
            </a:pPr>
            <a:endParaRPr lang="en-US" altLang="en-US" dirty="0">
              <a:solidFill>
                <a:schemeClr val="tx1"/>
              </a:solidFill>
              <a:latin typeface="Arial" panose="020B0604020202020204" pitchFamily="34" charset="0"/>
            </a:endParaRPr>
          </a:p>
          <a:p>
            <a:pPr marL="0" indent="0" defTabSz="914400" eaLnBrk="0" fontAlgn="base" hangingPunct="0">
              <a:spcBef>
                <a:spcPct val="0"/>
              </a:spcBef>
              <a:spcAft>
                <a:spcPct val="0"/>
              </a:spcAft>
              <a:buClrTx/>
              <a:buSzTx/>
              <a:buFontTx/>
              <a:buChar char="•"/>
            </a:pPr>
            <a:endParaRPr lang="en-US" altLang="en-US" dirty="0">
              <a:solidFill>
                <a:schemeClr val="tx1"/>
              </a:solidFill>
              <a:latin typeface="Arial" panose="020B0604020202020204" pitchFamily="34" charset="0"/>
            </a:endParaRPr>
          </a:p>
          <a:p>
            <a:pPr marL="0" indent="0" defTabSz="914400" eaLnBrk="0" fontAlgn="base" hangingPunct="0">
              <a:spcBef>
                <a:spcPct val="0"/>
              </a:spcBef>
              <a:spcAft>
                <a:spcPct val="0"/>
              </a:spcAft>
              <a:buClrTx/>
              <a:buSzTx/>
              <a:buNone/>
            </a:pPr>
            <a:r>
              <a:rPr lang="en-US" altLang="en-US" b="1" dirty="0">
                <a:solidFill>
                  <a:schemeClr val="tx1"/>
                </a:solidFill>
                <a:latin typeface="Arial" panose="020B0604020202020204" pitchFamily="34" charset="0"/>
              </a:rPr>
              <a:t>2. Charismatic Leadership:</a:t>
            </a:r>
            <a:endParaRPr lang="en-US" altLang="en-US" dirty="0">
              <a:solidFill>
                <a:schemeClr val="tx1"/>
              </a:solidFill>
              <a:latin typeface="Arial" panose="020B0604020202020204" pitchFamily="34" charset="0"/>
            </a:endParaRPr>
          </a:p>
          <a:p>
            <a:pPr marL="0" indent="0" defTabSz="914400"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Known for his powerful presentations and ability to inspire.</a:t>
            </a:r>
          </a:p>
          <a:p>
            <a:pPr marL="0" indent="0" defTabSz="914400"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Created a strong emotional connection with employees and customers.</a:t>
            </a:r>
          </a:p>
          <a:p>
            <a:pPr marL="0" indent="0" defTabSz="914400" eaLnBrk="0" fontAlgn="base" hangingPunct="0">
              <a:spcBef>
                <a:spcPct val="0"/>
              </a:spcBef>
              <a:spcAft>
                <a:spcPct val="0"/>
              </a:spcAft>
              <a:buClrTx/>
              <a:buSzTx/>
              <a:buFontTx/>
              <a:buChar char="•"/>
            </a:pPr>
            <a:endParaRPr lang="en-US" altLang="en-US" dirty="0">
              <a:solidFill>
                <a:schemeClr val="tx1"/>
              </a:solidFill>
              <a:latin typeface="Arial" panose="020B0604020202020204" pitchFamily="34" charset="0"/>
            </a:endParaRPr>
          </a:p>
          <a:p>
            <a:pPr marL="0" indent="0" defTabSz="914400" eaLnBrk="0" fontAlgn="base" hangingPunct="0">
              <a:spcBef>
                <a:spcPct val="0"/>
              </a:spcBef>
              <a:spcAft>
                <a:spcPct val="0"/>
              </a:spcAft>
              <a:buClrTx/>
              <a:buSzTx/>
              <a:buFontTx/>
              <a:buChar char="•"/>
            </a:pPr>
            <a:endParaRPr lang="en-US" altLang="en-US" dirty="0">
              <a:solidFill>
                <a:schemeClr val="tx1"/>
              </a:solidFill>
              <a:latin typeface="Arial" panose="020B0604020202020204" pitchFamily="34" charset="0"/>
            </a:endParaRPr>
          </a:p>
          <a:p>
            <a:pPr marL="0" indent="0" defTabSz="914400" eaLnBrk="0" fontAlgn="base" hangingPunct="0">
              <a:spcBef>
                <a:spcPct val="0"/>
              </a:spcBef>
              <a:spcAft>
                <a:spcPct val="0"/>
              </a:spcAft>
              <a:buClrTx/>
              <a:buSzTx/>
              <a:buNone/>
            </a:pPr>
            <a:r>
              <a:rPr lang="en-US" altLang="en-US" b="1" dirty="0">
                <a:solidFill>
                  <a:schemeClr val="tx1"/>
                </a:solidFill>
                <a:latin typeface="Arial" panose="020B0604020202020204" pitchFamily="34" charset="0"/>
              </a:rPr>
              <a:t>3. Autocratic Leadership:</a:t>
            </a:r>
            <a:endParaRPr lang="en-US" altLang="en-US" dirty="0">
              <a:solidFill>
                <a:schemeClr val="tx1"/>
              </a:solidFill>
              <a:latin typeface="Arial" panose="020B0604020202020204" pitchFamily="34" charset="0"/>
            </a:endParaRPr>
          </a:p>
          <a:p>
            <a:pPr marL="0" indent="0" defTabSz="914400"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Maintained tight control over Apple’s operations and product design.</a:t>
            </a:r>
          </a:p>
          <a:p>
            <a:pPr marL="0" indent="0" defTabSz="914400" eaLnBrk="0" fontAlgn="base" hangingPunct="0">
              <a:spcBef>
                <a:spcPct val="0"/>
              </a:spcBef>
              <a:spcAft>
                <a:spcPct val="0"/>
              </a:spcAft>
              <a:buClrTx/>
              <a:buSzTx/>
              <a:buFontTx/>
              <a:buChar char="•"/>
            </a:pPr>
            <a:r>
              <a:rPr lang="en-US" altLang="en-US" dirty="0">
                <a:solidFill>
                  <a:schemeClr val="tx1"/>
                </a:solidFill>
                <a:latin typeface="Arial" panose="020B0604020202020204" pitchFamily="34" charset="0"/>
              </a:rPr>
              <a:t>Often made unilateral decisions, expecting high standards from his team.</a:t>
            </a:r>
          </a:p>
          <a:p>
            <a:pPr marL="0" indent="0" defTabSz="914400" eaLnBrk="0" fontAlgn="base" hangingPunct="0">
              <a:spcBef>
                <a:spcPct val="0"/>
              </a:spcBef>
              <a:spcAft>
                <a:spcPct val="0"/>
              </a:spcAft>
              <a:buClrTx/>
              <a:buSzTx/>
              <a:buFontTx/>
              <a:buNone/>
            </a:pPr>
            <a:endParaRPr lang="en-US" altLang="en-US" dirty="0">
              <a:solidFill>
                <a:schemeClr val="tx1"/>
              </a:solidFill>
              <a:latin typeface="Arial" panose="020B0604020202020204" pitchFamily="34" charset="0"/>
            </a:endParaRPr>
          </a:p>
        </p:txBody>
      </p:sp>
    </p:spTree>
    <p:extLst>
      <p:ext uri="{BB962C8B-B14F-4D97-AF65-F5344CB8AC3E}">
        <p14:creationId xmlns:p14="http://schemas.microsoft.com/office/powerpoint/2010/main" val="2260895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in black shirt holding up his hands&#10;&#10;Description automatically generated">
            <a:extLst>
              <a:ext uri="{FF2B5EF4-FFF2-40B4-BE49-F238E27FC236}">
                <a16:creationId xmlns:a16="http://schemas.microsoft.com/office/drawing/2014/main" id="{740CD079-7B8A-B82D-ED43-B7DB0A2A3EE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59309" y="117663"/>
            <a:ext cx="2527892" cy="2257451"/>
          </a:xfrm>
          <a:prstGeom prst="rect">
            <a:avLst/>
          </a:prstGeom>
        </p:spPr>
      </p:pic>
      <p:sp>
        <p:nvSpPr>
          <p:cNvPr id="7" name="TextBox 6">
            <a:extLst>
              <a:ext uri="{FF2B5EF4-FFF2-40B4-BE49-F238E27FC236}">
                <a16:creationId xmlns:a16="http://schemas.microsoft.com/office/drawing/2014/main" id="{516AAB48-7F1B-1F7F-9FB3-6450E5272BC0}"/>
              </a:ext>
            </a:extLst>
          </p:cNvPr>
          <p:cNvSpPr txBox="1"/>
          <p:nvPr/>
        </p:nvSpPr>
        <p:spPr>
          <a:xfrm>
            <a:off x="174457" y="117663"/>
            <a:ext cx="6827921" cy="584775"/>
          </a:xfrm>
          <a:prstGeom prst="rect">
            <a:avLst/>
          </a:prstGeom>
          <a:noFill/>
        </p:spPr>
        <p:txBody>
          <a:bodyPr wrap="square">
            <a:spAutoFit/>
          </a:bodyPr>
          <a:lstStyle/>
          <a:p>
            <a:r>
              <a:rPr lang="en-GB" sz="3200" b="1" dirty="0"/>
              <a:t>Steve Jobs’ Leadership Behaviour</a:t>
            </a:r>
          </a:p>
        </p:txBody>
      </p:sp>
      <p:sp>
        <p:nvSpPr>
          <p:cNvPr id="12" name="Rectangle 1">
            <a:extLst>
              <a:ext uri="{FF2B5EF4-FFF2-40B4-BE49-F238E27FC236}">
                <a16:creationId xmlns:a16="http://schemas.microsoft.com/office/drawing/2014/main" id="{3970BD02-22A8-0F08-076A-D7D742F14C8C}"/>
              </a:ext>
            </a:extLst>
          </p:cNvPr>
          <p:cNvSpPr txBox="1">
            <a:spLocks noChangeArrowheads="1"/>
          </p:cNvSpPr>
          <p:nvPr/>
        </p:nvSpPr>
        <p:spPr bwMode="auto">
          <a:xfrm>
            <a:off x="4192219" y="329058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defTabSz="914400" eaLnBrk="0" fontAlgn="base" hangingPunct="0">
              <a:spcBef>
                <a:spcPct val="0"/>
              </a:spcBef>
              <a:spcAft>
                <a:spcPct val="0"/>
              </a:spcAft>
              <a:buClrTx/>
              <a:buSzTx/>
              <a:buNone/>
            </a:pPr>
            <a:endParaRPr lang="en-US" altLang="en-US" dirty="0">
              <a:solidFill>
                <a:schemeClr val="tx1"/>
              </a:solidFill>
              <a:latin typeface="Arial" panose="020B0604020202020204" pitchFamily="34" charset="0"/>
            </a:endParaRPr>
          </a:p>
          <a:p>
            <a:pPr marL="0" indent="0" defTabSz="914400" eaLnBrk="0" fontAlgn="base" hangingPunct="0">
              <a:spcBef>
                <a:spcPct val="0"/>
              </a:spcBef>
              <a:spcAft>
                <a:spcPct val="0"/>
              </a:spcAft>
              <a:buClrTx/>
              <a:buSzTx/>
              <a:buFontTx/>
              <a:buNone/>
            </a:pPr>
            <a:endParaRPr lang="en-US" altLang="en-US" dirty="0">
              <a:solidFill>
                <a:schemeClr val="tx1"/>
              </a:solidFill>
              <a:latin typeface="Arial" panose="020B0604020202020204" pitchFamily="34" charset="0"/>
            </a:endParaRPr>
          </a:p>
        </p:txBody>
      </p:sp>
      <p:sp>
        <p:nvSpPr>
          <p:cNvPr id="4" name="Rectangle 2">
            <a:extLst>
              <a:ext uri="{FF2B5EF4-FFF2-40B4-BE49-F238E27FC236}">
                <a16:creationId xmlns:a16="http://schemas.microsoft.com/office/drawing/2014/main" id="{8A9D37CD-1A66-4172-3292-9A7238851573}"/>
              </a:ext>
            </a:extLst>
          </p:cNvPr>
          <p:cNvSpPr txBox="1">
            <a:spLocks noChangeArrowheads="1"/>
          </p:cNvSpPr>
          <p:nvPr/>
        </p:nvSpPr>
        <p:spPr bwMode="auto">
          <a:xfrm>
            <a:off x="312820" y="1631246"/>
            <a:ext cx="10223276" cy="51090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eaLnBrk="0" fontAlgn="base" hangingPunct="0">
              <a:spcAft>
                <a:spcPct val="0"/>
              </a:spcAft>
              <a:buFontTx/>
              <a:buChar char="•"/>
            </a:pPr>
            <a:r>
              <a:rPr lang="en-US" altLang="en-US" sz="2000" b="1" dirty="0">
                <a:solidFill>
                  <a:schemeClr val="tx1"/>
                </a:solidFill>
                <a:latin typeface="Arial" panose="020B0604020202020204" pitchFamily="34" charset="0"/>
              </a:rPr>
              <a:t>Innovation and Risk-taking:</a:t>
            </a:r>
            <a:endParaRPr lang="en-US" altLang="en-US" sz="2000" dirty="0">
              <a:solidFill>
                <a:schemeClr val="tx1"/>
              </a:solidFill>
              <a:latin typeface="Arial" panose="020B0604020202020204" pitchFamily="34" charset="0"/>
            </a:endParaRPr>
          </a:p>
          <a:p>
            <a:pPr defTabSz="914400" eaLnBrk="0" fontAlgn="base" hangingPunct="0">
              <a:spcAft>
                <a:spcPct val="0"/>
              </a:spcAft>
              <a:buFontTx/>
              <a:buChar char="•"/>
            </a:pPr>
            <a:r>
              <a:rPr lang="en-US" altLang="en-US" sz="2000" dirty="0">
                <a:solidFill>
                  <a:schemeClr val="tx1"/>
                </a:solidFill>
                <a:latin typeface="Arial" panose="020B0604020202020204" pitchFamily="34" charset="0"/>
              </a:rPr>
              <a:t>Emphasized the importance of creating groundbreaking products.</a:t>
            </a:r>
          </a:p>
          <a:p>
            <a:pPr defTabSz="914400" eaLnBrk="0" fontAlgn="base" hangingPunct="0">
              <a:spcAft>
                <a:spcPct val="0"/>
              </a:spcAft>
              <a:buFontTx/>
              <a:buChar char="•"/>
            </a:pPr>
            <a:r>
              <a:rPr lang="en-US" altLang="en-US" sz="2000" dirty="0">
                <a:solidFill>
                  <a:schemeClr val="tx1"/>
                </a:solidFill>
                <a:latin typeface="Arial" panose="020B0604020202020204" pitchFamily="34" charset="0"/>
              </a:rPr>
              <a:t>Took significant risks, such as launching the Macintosh and the iPhone, which paid off enormously.</a:t>
            </a:r>
            <a:br>
              <a:rPr lang="en-US" altLang="en-US" sz="2000" dirty="0">
                <a:solidFill>
                  <a:schemeClr val="tx1"/>
                </a:solidFill>
                <a:latin typeface="Arial" panose="020B0604020202020204" pitchFamily="34" charset="0"/>
              </a:rPr>
            </a:br>
            <a:endParaRPr lang="en-US" altLang="en-US" sz="2800" dirty="0">
              <a:solidFill>
                <a:schemeClr val="tx1"/>
              </a:solidFill>
              <a:latin typeface="Arial" panose="020B0604020202020204" pitchFamily="34" charset="0"/>
            </a:endParaRPr>
          </a:p>
          <a:p>
            <a:pPr defTabSz="914400" eaLnBrk="0" fontAlgn="base" hangingPunct="0">
              <a:spcAft>
                <a:spcPct val="0"/>
              </a:spcAft>
              <a:buFontTx/>
              <a:buChar char="•"/>
            </a:pPr>
            <a:endParaRPr lang="en-US" altLang="en-US" sz="1200" dirty="0">
              <a:solidFill>
                <a:schemeClr val="tx1"/>
              </a:solidFill>
              <a:latin typeface="Arial" panose="020B0604020202020204" pitchFamily="34" charset="0"/>
            </a:endParaRPr>
          </a:p>
          <a:p>
            <a:pPr defTabSz="914400" eaLnBrk="0" fontAlgn="base" hangingPunct="0">
              <a:spcAft>
                <a:spcPct val="0"/>
              </a:spcAft>
              <a:buFontTx/>
              <a:buChar char="•"/>
            </a:pPr>
            <a:r>
              <a:rPr lang="en-US" altLang="en-US" sz="2000" b="1" dirty="0">
                <a:solidFill>
                  <a:schemeClr val="tx1"/>
                </a:solidFill>
                <a:latin typeface="Arial" panose="020B0604020202020204" pitchFamily="34" charset="0"/>
              </a:rPr>
              <a:t>Micromanagement:</a:t>
            </a:r>
            <a:endParaRPr lang="en-US" altLang="en-US" sz="2000" dirty="0">
              <a:solidFill>
                <a:schemeClr val="tx1"/>
              </a:solidFill>
              <a:latin typeface="Arial" panose="020B0604020202020204" pitchFamily="34" charset="0"/>
            </a:endParaRPr>
          </a:p>
          <a:p>
            <a:pPr defTabSz="914400" eaLnBrk="0" fontAlgn="base" hangingPunct="0">
              <a:spcAft>
                <a:spcPct val="0"/>
              </a:spcAft>
              <a:buFontTx/>
              <a:buChar char="•"/>
            </a:pPr>
            <a:r>
              <a:rPr lang="en-US" altLang="en-US" sz="2000" dirty="0">
                <a:solidFill>
                  <a:schemeClr val="tx1"/>
                </a:solidFill>
                <a:latin typeface="Arial" panose="020B0604020202020204" pitchFamily="34" charset="0"/>
              </a:rPr>
              <a:t>Involved in every detail of product development, from design to functionality.</a:t>
            </a:r>
          </a:p>
          <a:p>
            <a:pPr defTabSz="914400" eaLnBrk="0" fontAlgn="base" hangingPunct="0">
              <a:spcAft>
                <a:spcPct val="0"/>
              </a:spcAft>
              <a:buFontTx/>
              <a:buChar char="•"/>
            </a:pPr>
            <a:r>
              <a:rPr lang="en-US" altLang="en-US" sz="2000" dirty="0">
                <a:solidFill>
                  <a:schemeClr val="tx1"/>
                </a:solidFill>
                <a:latin typeface="Arial" panose="020B0604020202020204" pitchFamily="34" charset="0"/>
              </a:rPr>
              <a:t>Ensured the highest standards were met, which sometimes led to friction within teams.</a:t>
            </a:r>
            <a:br>
              <a:rPr lang="en-US" altLang="en-US" sz="2000" dirty="0">
                <a:solidFill>
                  <a:schemeClr val="tx1"/>
                </a:solidFill>
                <a:latin typeface="Arial" panose="020B0604020202020204" pitchFamily="34" charset="0"/>
              </a:rPr>
            </a:br>
            <a:endParaRPr lang="en-US" altLang="en-US" sz="2000" dirty="0">
              <a:solidFill>
                <a:schemeClr val="tx1"/>
              </a:solidFill>
              <a:latin typeface="Arial" panose="020B0604020202020204" pitchFamily="34" charset="0"/>
            </a:endParaRPr>
          </a:p>
          <a:p>
            <a:pPr defTabSz="914400" eaLnBrk="0" fontAlgn="base" hangingPunct="0">
              <a:spcAft>
                <a:spcPct val="0"/>
              </a:spcAft>
              <a:buFontTx/>
              <a:buChar char="•"/>
            </a:pPr>
            <a:endParaRPr lang="en-US" altLang="en-US" sz="1800" dirty="0">
              <a:solidFill>
                <a:schemeClr val="tx1"/>
              </a:solidFill>
              <a:latin typeface="Arial" panose="020B0604020202020204" pitchFamily="34" charset="0"/>
            </a:endParaRPr>
          </a:p>
          <a:p>
            <a:pPr defTabSz="914400" eaLnBrk="0" fontAlgn="base" hangingPunct="0">
              <a:spcAft>
                <a:spcPct val="0"/>
              </a:spcAft>
              <a:buFontTx/>
              <a:buChar char="•"/>
            </a:pPr>
            <a:r>
              <a:rPr lang="en-US" altLang="en-US" sz="2000" b="1" dirty="0">
                <a:solidFill>
                  <a:schemeClr val="tx1"/>
                </a:solidFill>
                <a:latin typeface="Arial" panose="020B0604020202020204" pitchFamily="34" charset="0"/>
              </a:rPr>
              <a:t>Demanding and Perfectionist:</a:t>
            </a:r>
            <a:endParaRPr lang="en-US" altLang="en-US" sz="2000" dirty="0">
              <a:solidFill>
                <a:schemeClr val="tx1"/>
              </a:solidFill>
              <a:latin typeface="Arial" panose="020B0604020202020204" pitchFamily="34" charset="0"/>
            </a:endParaRPr>
          </a:p>
          <a:p>
            <a:pPr defTabSz="914400" eaLnBrk="0" fontAlgn="base" hangingPunct="0">
              <a:spcAft>
                <a:spcPct val="0"/>
              </a:spcAft>
              <a:buFontTx/>
              <a:buChar char="•"/>
            </a:pPr>
            <a:r>
              <a:rPr lang="en-US" altLang="en-US" sz="2000" dirty="0">
                <a:solidFill>
                  <a:schemeClr val="tx1"/>
                </a:solidFill>
                <a:latin typeface="Arial" panose="020B0604020202020204" pitchFamily="34" charset="0"/>
              </a:rPr>
              <a:t>Expected excellence and pushed employees to their limits.</a:t>
            </a:r>
          </a:p>
          <a:p>
            <a:pPr defTabSz="914400" eaLnBrk="0" fontAlgn="base" hangingPunct="0">
              <a:spcAft>
                <a:spcPct val="0"/>
              </a:spcAft>
              <a:buFontTx/>
              <a:buChar char="•"/>
            </a:pPr>
            <a:r>
              <a:rPr lang="en-US" altLang="en-US" sz="2000" dirty="0">
                <a:solidFill>
                  <a:schemeClr val="tx1"/>
                </a:solidFill>
                <a:latin typeface="Arial" panose="020B0604020202020204" pitchFamily="34" charset="0"/>
              </a:rPr>
              <a:t>Created a high-pressure environment, but one that also fostered remarkable achievements.</a:t>
            </a:r>
          </a:p>
          <a:p>
            <a:pPr defTabSz="914400" eaLnBrk="0" fontAlgn="base" hangingPunct="0">
              <a:spcAft>
                <a:spcPct val="0"/>
              </a:spcAft>
            </a:pPr>
            <a:endParaRPr lang="en-US" altLang="en-US" sz="1800" dirty="0">
              <a:solidFill>
                <a:schemeClr val="tx1"/>
              </a:solidFill>
              <a:latin typeface="Arial" panose="020B0604020202020204" pitchFamily="34" charset="0"/>
            </a:endParaRPr>
          </a:p>
        </p:txBody>
      </p:sp>
    </p:spTree>
    <p:extLst>
      <p:ext uri="{BB962C8B-B14F-4D97-AF65-F5344CB8AC3E}">
        <p14:creationId xmlns:p14="http://schemas.microsoft.com/office/powerpoint/2010/main" val="981777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a:extLst>
              <a:ext uri="{FF2B5EF4-FFF2-40B4-BE49-F238E27FC236}">
                <a16:creationId xmlns:a16="http://schemas.microsoft.com/office/drawing/2014/main" id="{B4BCEDC5-F0AD-0D23-2580-E097F1D25E04}"/>
              </a:ext>
            </a:extLst>
          </p:cNvPr>
          <p:cNvSpPr>
            <a:spLocks noGrp="1" noChangeArrowheads="1"/>
          </p:cNvSpPr>
          <p:nvPr>
            <p:ph type="title"/>
          </p:nvPr>
        </p:nvSpPr>
        <p:spPr bwMode="auto">
          <a:xfrm>
            <a:off x="544987" y="108284"/>
            <a:ext cx="10223276" cy="6786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sz="28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Followers’ Appeal</a:t>
            </a:r>
            <a:br>
              <a:rPr lang="en-US" sz="28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28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2800" b="1" u="sng"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2000" b="1" dirty="0">
                <a:solidFill>
                  <a:schemeClr val="tx1"/>
                </a:solidFill>
                <a:latin typeface="Arial" panose="020B0604020202020204" pitchFamily="34" charset="0"/>
                <a:cs typeface="Arial" panose="020B0604020202020204" pitchFamily="34" charset="0"/>
              </a:rPr>
              <a:t>Inspiring Vision:</a:t>
            </a:r>
            <a:br>
              <a:rPr lang="en-US" sz="2000" b="1"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&gt; Articulated a clear and compelling vision for the future of technology.</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&gt; Motivated employees to strive for innovation and excellence.</a:t>
            </a:r>
            <a:br>
              <a:rPr lang="en-US" sz="2000"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2000" b="1" dirty="0">
                <a:solidFill>
                  <a:schemeClr val="tx1"/>
                </a:solidFill>
                <a:latin typeface="Arial" panose="020B0604020202020204" pitchFamily="34" charset="0"/>
                <a:cs typeface="Arial" panose="020B0604020202020204" pitchFamily="34" charset="0"/>
              </a:rPr>
              <a:t>Emotional Connection:</a:t>
            </a:r>
            <a:br>
              <a:rPr lang="en-US" sz="2000" b="1"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&gt; Built strong relationships with employees and customers through his passion and enthusiasm.</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&gt; Fostered loyalty and dedication among his team.</a:t>
            </a:r>
            <a:br>
              <a:rPr lang="en-US" sz="2000"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2000" b="1" dirty="0">
                <a:solidFill>
                  <a:schemeClr val="tx1"/>
                </a:solidFill>
                <a:latin typeface="Arial" panose="020B0604020202020204" pitchFamily="34" charset="0"/>
                <a:cs typeface="Arial" panose="020B0604020202020204" pitchFamily="34" charset="0"/>
              </a:rPr>
              <a:t>Cult of Personality:</a:t>
            </a:r>
            <a:br>
              <a:rPr lang="en-US" sz="2000" b="1" dirty="0">
                <a:solidFill>
                  <a:schemeClr val="tx1"/>
                </a:solidFill>
                <a:latin typeface="Arial" panose="020B0604020202020204" pitchFamily="34" charset="0"/>
                <a:cs typeface="Arial" panose="020B0604020202020204" pitchFamily="34" charset="0"/>
              </a:rPr>
            </a:b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&gt; Attracted a loyal following who were inspired by his charisma and visionary outlook.</a:t>
            </a:r>
            <a:br>
              <a:rPr lang="en-US" sz="2000" dirty="0">
                <a:solidFill>
                  <a:schemeClr val="tx1"/>
                </a:solidFill>
                <a:latin typeface="Arial" panose="020B0604020202020204" pitchFamily="34" charset="0"/>
                <a:cs typeface="Arial" panose="020B0604020202020204" pitchFamily="34" charset="0"/>
              </a:rPr>
            </a:br>
            <a:r>
              <a:rPr lang="en-US" sz="2000" dirty="0">
                <a:solidFill>
                  <a:schemeClr val="tx1"/>
                </a:solidFill>
                <a:latin typeface="Arial" panose="020B0604020202020204" pitchFamily="34" charset="0"/>
                <a:cs typeface="Arial" panose="020B0604020202020204" pitchFamily="34" charset="0"/>
              </a:rPr>
              <a:t>&gt; Cultivated a company culture that was deeply aligned with his vision.</a:t>
            </a:r>
            <a:br>
              <a:rPr lang="en-US" sz="2000" dirty="0">
                <a:solidFill>
                  <a:schemeClr val="tx1"/>
                </a:solidFill>
                <a:latin typeface="Arial" panose="020B0604020202020204" pitchFamily="34" charset="0"/>
                <a:cs typeface="Arial" panose="020B0604020202020204" pitchFamily="34" charset="0"/>
              </a:rPr>
            </a:br>
            <a:endPar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pic>
        <p:nvPicPr>
          <p:cNvPr id="5122" name="Picture 2" descr="Evolution Apple Mac and Apple Steve Jobs | Bombi">
            <a:extLst>
              <a:ext uri="{FF2B5EF4-FFF2-40B4-BE49-F238E27FC236}">
                <a16:creationId xmlns:a16="http://schemas.microsoft.com/office/drawing/2014/main" id="{75C64967-9F1B-2C91-BC66-6856548049F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14011" y="108284"/>
            <a:ext cx="6956258" cy="26130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02754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9EE24E57-9F70-056A-9EC4-AD6ADD67AA8B}"/>
              </a:ext>
            </a:extLst>
          </p:cNvPr>
          <p:cNvSpPr>
            <a:spLocks noGrp="1" noChangeArrowheads="1"/>
          </p:cNvSpPr>
          <p:nvPr>
            <p:ph idx="1"/>
          </p:nvPr>
        </p:nvSpPr>
        <p:spPr bwMode="auto">
          <a:xfrm>
            <a:off x="654803" y="2567138"/>
            <a:ext cx="10317997" cy="3693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Conclusion: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Steve Jobs’ leadership was a blend of transformational, charismatic, and autocratic styles.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His vision and relentless pursuit of innovation were key drivers of Apple’s success.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Evaluation: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His leadership style was highly effective in fostering innovation and achieving market dominance.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The demanding and sometimes abrasive nature of his leadership could lead to a high-stress environment.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Overall, Jobs’ ability to inspire and connect with people significantly contributed to his leadership effectiveness.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147" name="Picture 3" descr="Steve Jobs' Most Revolutionary Apple Products (photos) CNET |  peacecommission.kdsg.gov.ng">
            <a:extLst>
              <a:ext uri="{FF2B5EF4-FFF2-40B4-BE49-F238E27FC236}">
                <a16:creationId xmlns:a16="http://schemas.microsoft.com/office/drawing/2014/main" id="{6781ED87-4C76-3A08-6DE0-050D1810BA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66046" y="157665"/>
            <a:ext cx="4922921" cy="30768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3666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66E864-9F16-D897-97A0-769A81AA38A7}"/>
              </a:ext>
            </a:extLst>
          </p:cNvPr>
          <p:cNvSpPr txBox="1"/>
          <p:nvPr/>
        </p:nvSpPr>
        <p:spPr>
          <a:xfrm>
            <a:off x="613610" y="385011"/>
            <a:ext cx="10768264" cy="6186309"/>
          </a:xfrm>
          <a:prstGeom prst="rect">
            <a:avLst/>
          </a:prstGeom>
          <a:noFill/>
        </p:spPr>
        <p:txBody>
          <a:bodyPr wrap="square">
            <a:spAutoFit/>
          </a:bodyPr>
          <a:lstStyle/>
          <a:p>
            <a:pPr marL="285750" indent="-285750">
              <a:buFont typeface="Arial" panose="020B0604020202020204" pitchFamily="34" charset="0"/>
              <a:buChar char="•"/>
            </a:pPr>
            <a:r>
              <a:rPr lang="en-US" sz="2800" b="1" dirty="0">
                <a:solidFill>
                  <a:schemeClr val="accent1">
                    <a:lumMod val="50000"/>
                  </a:schemeClr>
                </a:solidFill>
                <a:effectLst>
                  <a:outerShdw blurRad="38100" dist="38100" dir="2700000" algn="tl">
                    <a:srgbClr val="000000">
                      <a:alpha val="43137"/>
                    </a:srgbClr>
                  </a:outerShdw>
                </a:effectLst>
              </a:rPr>
              <a:t>References (Steve Jobs: a Visionary Leader by Zlatko):</a:t>
            </a:r>
          </a:p>
          <a:p>
            <a:pPr marL="285750" indent="-285750">
              <a:buFont typeface="Arial" panose="020B0604020202020204" pitchFamily="34" charset="0"/>
              <a:buChar char="•"/>
            </a:pPr>
            <a:endParaRPr lang="en-US" sz="2800" b="1" dirty="0">
              <a:effectLst>
                <a:outerShdw blurRad="38100" dist="38100" dir="2700000" algn="tl">
                  <a:srgbClr val="000000">
                    <a:alpha val="43137"/>
                  </a:srgbClr>
                </a:outerShdw>
              </a:effectLst>
            </a:endParaRPr>
          </a:p>
          <a:p>
            <a:pPr>
              <a:buFont typeface="+mj-lt"/>
              <a:buAutoNum type="arabicPeriod"/>
            </a:pPr>
            <a:r>
              <a:rPr lang="en-US" sz="2000" dirty="0"/>
              <a:t>Isaacson, W. (2011). </a:t>
            </a:r>
            <a:r>
              <a:rPr lang="en-US" sz="2000" i="1" dirty="0"/>
              <a:t>Steve Jobs</a:t>
            </a:r>
            <a:r>
              <a:rPr lang="en-US" sz="2000" dirty="0"/>
              <a:t>. New York: Simon &amp; Schuster.</a:t>
            </a:r>
          </a:p>
          <a:p>
            <a:pPr>
              <a:buFont typeface="+mj-lt"/>
              <a:buAutoNum type="arabicPeriod"/>
            </a:pPr>
            <a:endParaRPr lang="en-US" sz="2000" dirty="0"/>
          </a:p>
          <a:p>
            <a:pPr>
              <a:buFont typeface="+mj-lt"/>
              <a:buAutoNum type="arabicPeriod"/>
            </a:pPr>
            <a:r>
              <a:rPr lang="en-US" sz="2000" dirty="0"/>
              <a:t>Yukl, G. (2013). </a:t>
            </a:r>
            <a:r>
              <a:rPr lang="en-US" sz="2000" i="1" dirty="0"/>
              <a:t>Leadership in Organizations</a:t>
            </a:r>
            <a:r>
              <a:rPr lang="en-US" sz="2000" dirty="0"/>
              <a:t> (8th ed.). Boston: Pearson.</a:t>
            </a:r>
          </a:p>
          <a:p>
            <a:pPr>
              <a:buFont typeface="+mj-lt"/>
              <a:buAutoNum type="arabicPeriod"/>
            </a:pPr>
            <a:endParaRPr lang="en-US" sz="2000" dirty="0"/>
          </a:p>
          <a:p>
            <a:pPr>
              <a:buFont typeface="+mj-lt"/>
              <a:buAutoNum type="arabicPeriod"/>
            </a:pPr>
            <a:r>
              <a:rPr lang="en-US" sz="2000" dirty="0"/>
              <a:t>Bass, B. M., &amp; Riggio, R. E. (2006). </a:t>
            </a:r>
            <a:r>
              <a:rPr lang="en-US" sz="2000" i="1" dirty="0"/>
              <a:t>Transformational Leadership</a:t>
            </a:r>
            <a:r>
              <a:rPr lang="en-US" sz="2000" dirty="0"/>
              <a:t> (2nd ed.). Mahwah, NJ: Lawrence Erlbaum Associates.</a:t>
            </a:r>
          </a:p>
          <a:p>
            <a:pPr>
              <a:buFont typeface="+mj-lt"/>
              <a:buAutoNum type="arabicPeriod"/>
            </a:pPr>
            <a:endParaRPr lang="en-US" sz="2000" dirty="0"/>
          </a:p>
          <a:p>
            <a:pPr>
              <a:buFont typeface="+mj-lt"/>
              <a:buAutoNum type="arabicPeriod"/>
            </a:pPr>
            <a:r>
              <a:rPr lang="en-US" sz="2000" dirty="0"/>
              <a:t>Goleman, D. (2000). </a:t>
            </a:r>
            <a:r>
              <a:rPr lang="en-US" sz="2000" i="1" dirty="0"/>
              <a:t>Leadership That Gets Results</a:t>
            </a:r>
            <a:r>
              <a:rPr lang="en-US" sz="2000" dirty="0"/>
              <a:t>. Harvard Business Review.</a:t>
            </a:r>
          </a:p>
          <a:p>
            <a:pPr>
              <a:buFont typeface="+mj-lt"/>
              <a:buAutoNum type="arabicPeriod"/>
            </a:pPr>
            <a:endParaRPr lang="en-US" sz="2000" dirty="0"/>
          </a:p>
          <a:p>
            <a:pPr>
              <a:buFont typeface="+mj-lt"/>
              <a:buAutoNum type="arabicPeriod"/>
            </a:pPr>
            <a:r>
              <a:rPr lang="en-US" sz="2000" dirty="0"/>
              <a:t>Kouzes, J. M., &amp; Posner, B. Z. (2012). </a:t>
            </a:r>
            <a:r>
              <a:rPr lang="en-US" sz="2000" i="1" dirty="0"/>
              <a:t>The Leadership Challenge: How to Make Extraordinary Things Happen in Organizations</a:t>
            </a:r>
            <a:r>
              <a:rPr lang="en-US" sz="2000" dirty="0"/>
              <a:t> (5th ed.). San Francisco: Jossey-Bass.</a:t>
            </a:r>
          </a:p>
          <a:p>
            <a:pPr>
              <a:buFont typeface="+mj-lt"/>
              <a:buAutoNum type="arabicPeriod"/>
            </a:pPr>
            <a:endParaRPr lang="en-US" sz="2000" dirty="0"/>
          </a:p>
          <a:p>
            <a:pPr>
              <a:buFont typeface="+mj-lt"/>
              <a:buAutoNum type="arabicPeriod"/>
            </a:pPr>
            <a:r>
              <a:rPr lang="en-US" sz="2000" dirty="0"/>
              <a:t>Toma, J. D. (2011). </a:t>
            </a:r>
            <a:r>
              <a:rPr lang="en-US" sz="2000" i="1" dirty="0"/>
              <a:t>Building Organizational Capacity: Strategic Management in Higher Education</a:t>
            </a:r>
            <a:r>
              <a:rPr lang="en-US" sz="2000" dirty="0"/>
              <a:t>. Baltimore: Johns Hopkins University Press.</a:t>
            </a:r>
          </a:p>
          <a:p>
            <a:pPr>
              <a:buFont typeface="+mj-lt"/>
              <a:buAutoNum type="arabicPeriod"/>
            </a:pPr>
            <a:endParaRPr lang="en-US" sz="2000" dirty="0"/>
          </a:p>
          <a:p>
            <a:pPr>
              <a:buFont typeface="+mj-lt"/>
              <a:buAutoNum type="arabicPeriod"/>
            </a:pPr>
            <a:r>
              <a:rPr lang="en-US" sz="2000" dirty="0"/>
              <a:t>Schein, E. H. (2010). </a:t>
            </a:r>
            <a:r>
              <a:rPr lang="en-US" sz="2000" i="1" dirty="0"/>
              <a:t>Organizational Culture and Leadership</a:t>
            </a:r>
            <a:r>
              <a:rPr lang="en-US" sz="2000" dirty="0"/>
              <a:t> (4th ed.). San Francisco: Jossey-Bass.</a:t>
            </a:r>
          </a:p>
        </p:txBody>
      </p:sp>
    </p:spTree>
    <p:extLst>
      <p:ext uri="{BB962C8B-B14F-4D97-AF65-F5344CB8AC3E}">
        <p14:creationId xmlns:p14="http://schemas.microsoft.com/office/powerpoint/2010/main" val="9261474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tanding next to a car&#10;&#10;Description automatically generated">
            <a:extLst>
              <a:ext uri="{FF2B5EF4-FFF2-40B4-BE49-F238E27FC236}">
                <a16:creationId xmlns:a16="http://schemas.microsoft.com/office/drawing/2014/main" id="{31DB5062-F3F6-203C-E400-56714F3BD72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272" y="1819174"/>
            <a:ext cx="4244016" cy="3335797"/>
          </a:xfrm>
          <a:prstGeom prst="rect">
            <a:avLst/>
          </a:prstGeom>
        </p:spPr>
      </p:pic>
      <p:sp>
        <p:nvSpPr>
          <p:cNvPr id="3" name="Rectangle 2"/>
          <p:cNvSpPr/>
          <p:nvPr/>
        </p:nvSpPr>
        <p:spPr>
          <a:xfrm>
            <a:off x="4472538" y="572778"/>
            <a:ext cx="6288505" cy="5201424"/>
          </a:xfrm>
          <a:prstGeom prst="rect">
            <a:avLst/>
          </a:prstGeom>
        </p:spPr>
        <p:txBody>
          <a:bodyPr wrap="square">
            <a:spAutoFit/>
          </a:bodyPr>
          <a:lstStyle/>
          <a:p>
            <a:r>
              <a:rPr lang="en-US" sz="3200" b="1" i="1" u="sng" dirty="0"/>
              <a:t>Introduction to Henry Ford:</a:t>
            </a:r>
          </a:p>
          <a:p>
            <a:endParaRPr lang="en-US" dirty="0"/>
          </a:p>
          <a:p>
            <a:endParaRPr lang="en-US" dirty="0"/>
          </a:p>
          <a:p>
            <a:r>
              <a:rPr lang="en-US" sz="2400" b="1" i="1" dirty="0"/>
              <a:t>Brief Biography:</a:t>
            </a:r>
          </a:p>
          <a:p>
            <a:endParaRPr lang="en-US" sz="2400" i="1" dirty="0"/>
          </a:p>
          <a:p>
            <a:r>
              <a:rPr lang="en-US" sz="2400" i="1" dirty="0"/>
              <a:t> • Born: July 30, 1863 in </a:t>
            </a:r>
            <a:r>
              <a:rPr lang="en-US" sz="2400" i="1" dirty="0" err="1"/>
              <a:t>Springwells</a:t>
            </a:r>
            <a:r>
              <a:rPr lang="en-US" sz="2400" i="1" dirty="0"/>
              <a:t> Township;</a:t>
            </a:r>
            <a:endParaRPr lang="en-US" sz="2400" dirty="0"/>
          </a:p>
          <a:p>
            <a:r>
              <a:rPr lang="en-US" sz="2400" i="1" dirty="0"/>
              <a:t>• Founder of Ford Motor Company </a:t>
            </a:r>
          </a:p>
          <a:p>
            <a:r>
              <a:rPr lang="en-US" sz="2400" i="1" dirty="0"/>
              <a:t>• Introduced revolutionary assembly line production.</a:t>
            </a:r>
          </a:p>
          <a:p>
            <a:r>
              <a:rPr lang="en-US" sz="2400" b="1" i="1" dirty="0"/>
              <a:t>Legacy: </a:t>
            </a:r>
          </a:p>
          <a:p>
            <a:r>
              <a:rPr lang="en-US" sz="2400" i="1" dirty="0"/>
              <a:t>• Transformed the automobile industry;</a:t>
            </a:r>
          </a:p>
          <a:p>
            <a:r>
              <a:rPr lang="en-US" sz="2400" i="1" dirty="0"/>
              <a:t>• Made cars affordable for the average American;</a:t>
            </a:r>
            <a:endParaRPr lang="bg-BG" sz="2400" i="1" dirty="0"/>
          </a:p>
        </p:txBody>
      </p:sp>
    </p:spTree>
    <p:extLst>
      <p:ext uri="{BB962C8B-B14F-4D97-AF65-F5344CB8AC3E}">
        <p14:creationId xmlns:p14="http://schemas.microsoft.com/office/powerpoint/2010/main" val="12390960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243960" y="271807"/>
            <a:ext cx="6143028" cy="584775"/>
          </a:xfrm>
          <a:prstGeom prst="rect">
            <a:avLst/>
          </a:prstGeom>
        </p:spPr>
        <p:txBody>
          <a:bodyPr wrap="none">
            <a:spAutoFit/>
          </a:bodyPr>
          <a:lstStyle/>
          <a:p>
            <a:r>
              <a:rPr lang="en-US" sz="3200" b="1" i="1" u="sng" dirty="0"/>
              <a:t>Henry Ford’s Leadership Style </a:t>
            </a:r>
            <a:endParaRPr lang="bg-BG" sz="3200" b="1" i="1" u="sng" dirty="0"/>
          </a:p>
        </p:txBody>
      </p:sp>
      <p:sp>
        <p:nvSpPr>
          <p:cNvPr id="3" name="Rectangle 2"/>
          <p:cNvSpPr/>
          <p:nvPr/>
        </p:nvSpPr>
        <p:spPr>
          <a:xfrm>
            <a:off x="4791963" y="1895029"/>
            <a:ext cx="6096000" cy="4524315"/>
          </a:xfrm>
          <a:prstGeom prst="rect">
            <a:avLst/>
          </a:prstGeom>
        </p:spPr>
        <p:txBody>
          <a:bodyPr>
            <a:spAutoFit/>
          </a:bodyPr>
          <a:lstStyle/>
          <a:p>
            <a:r>
              <a:rPr lang="en-US" sz="2400" i="1" dirty="0"/>
              <a:t> </a:t>
            </a:r>
            <a:r>
              <a:rPr lang="en-US" sz="2400" b="1" i="1" dirty="0"/>
              <a:t>Innovative Leadership</a:t>
            </a:r>
            <a:r>
              <a:rPr lang="en-US" sz="2400" i="1" dirty="0"/>
              <a:t>:</a:t>
            </a:r>
          </a:p>
          <a:p>
            <a:r>
              <a:rPr lang="en-US" sz="2400" i="1" dirty="0"/>
              <a:t>• Pioneered mass production techniques;</a:t>
            </a:r>
          </a:p>
          <a:p>
            <a:r>
              <a:rPr lang="en-US" sz="2400" i="1" dirty="0"/>
              <a:t>• Focused on efficiency and cost reduction; </a:t>
            </a:r>
          </a:p>
          <a:p>
            <a:r>
              <a:rPr lang="en-US" sz="2400" i="1" dirty="0"/>
              <a:t> </a:t>
            </a:r>
            <a:r>
              <a:rPr lang="en-US" sz="2400" b="1" i="1" dirty="0"/>
              <a:t>Autocratic Leadership</a:t>
            </a:r>
            <a:r>
              <a:rPr lang="en-US" sz="2400" i="1" dirty="0"/>
              <a:t>:</a:t>
            </a:r>
          </a:p>
          <a:p>
            <a:r>
              <a:rPr lang="en-US" sz="2400" i="1" dirty="0"/>
              <a:t> • Made centralized decisions ;</a:t>
            </a:r>
          </a:p>
          <a:p>
            <a:r>
              <a:rPr lang="en-US" sz="2400" i="1" dirty="0"/>
              <a:t>• Maintained tight control over operations. </a:t>
            </a:r>
          </a:p>
          <a:p>
            <a:r>
              <a:rPr lang="en-US" sz="2400" i="1" dirty="0"/>
              <a:t> </a:t>
            </a:r>
            <a:r>
              <a:rPr lang="en-US" sz="2400" b="1" i="1" dirty="0"/>
              <a:t>Visionary Leadership:</a:t>
            </a:r>
          </a:p>
          <a:p>
            <a:r>
              <a:rPr lang="en-US" sz="2400" i="1" dirty="0"/>
              <a:t> • Envisioned a car for the masses;</a:t>
            </a:r>
          </a:p>
          <a:p>
            <a:r>
              <a:rPr lang="en-US" sz="2400" i="1" dirty="0"/>
              <a:t> • Committed to making cars accessible to ordinary people Visuals.</a:t>
            </a:r>
            <a:endParaRPr lang="bg-BG" sz="2400" dirty="0"/>
          </a:p>
        </p:txBody>
      </p:sp>
      <p:pic>
        <p:nvPicPr>
          <p:cNvPr id="3076" name="Picture 4" descr="C:\Users\natal\OneDrive\Работен плот\model_t_ford_catalog_1858716523258248953.png"/>
          <p:cNvPicPr>
            <a:picLocks noChangeAspect="1" noChangeArrowheads="1"/>
          </p:cNvPicPr>
          <p:nvPr/>
        </p:nvPicPr>
        <p:blipFill>
          <a:blip r:embed="rId2" cstate="print"/>
          <a:srcRect/>
          <a:stretch>
            <a:fillRect/>
          </a:stretch>
        </p:blipFill>
        <p:spPr bwMode="auto">
          <a:xfrm>
            <a:off x="190182" y="2204185"/>
            <a:ext cx="4443468" cy="3176337"/>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760415" y="289378"/>
            <a:ext cx="5779249" cy="646331"/>
          </a:xfrm>
          <a:prstGeom prst="rect">
            <a:avLst/>
          </a:prstGeom>
        </p:spPr>
        <p:txBody>
          <a:bodyPr wrap="square">
            <a:spAutoFit/>
          </a:bodyPr>
          <a:lstStyle/>
          <a:p>
            <a:r>
              <a:rPr lang="en-US" sz="3600" b="1" i="1" u="sng" dirty="0"/>
              <a:t>Leadership Behavior: </a:t>
            </a:r>
            <a:endParaRPr lang="bg-BG" sz="3600" b="1" i="1" u="sng" dirty="0"/>
          </a:p>
        </p:txBody>
      </p:sp>
      <p:sp>
        <p:nvSpPr>
          <p:cNvPr id="3" name="Rectangle 2"/>
          <p:cNvSpPr/>
          <p:nvPr/>
        </p:nvSpPr>
        <p:spPr>
          <a:xfrm>
            <a:off x="4645793" y="1420322"/>
            <a:ext cx="6096000" cy="4708981"/>
          </a:xfrm>
          <a:prstGeom prst="rect">
            <a:avLst/>
          </a:prstGeom>
        </p:spPr>
        <p:txBody>
          <a:bodyPr>
            <a:spAutoFit/>
          </a:bodyPr>
          <a:lstStyle/>
          <a:p>
            <a:r>
              <a:rPr lang="en-US" sz="2000" b="1" i="1" dirty="0"/>
              <a:t> Efficiency and Standardization: </a:t>
            </a:r>
          </a:p>
          <a:p>
            <a:endParaRPr lang="en-US" sz="2000" b="1" i="1" dirty="0"/>
          </a:p>
          <a:p>
            <a:r>
              <a:rPr lang="en-US" sz="2000" i="1" dirty="0"/>
              <a:t>• Introduced the moving assembly line, drastically reducing production time;</a:t>
            </a:r>
          </a:p>
          <a:p>
            <a:r>
              <a:rPr lang="en-US" sz="2000" i="1" dirty="0"/>
              <a:t> • Standardized parts and processes for consistency.</a:t>
            </a:r>
          </a:p>
          <a:p>
            <a:r>
              <a:rPr lang="en-US" sz="2000" i="1" dirty="0"/>
              <a:t>  </a:t>
            </a:r>
            <a:r>
              <a:rPr lang="en-US" sz="2000" b="1" i="1" dirty="0"/>
              <a:t>Employee Welfare: </a:t>
            </a:r>
          </a:p>
          <a:p>
            <a:r>
              <a:rPr lang="en-US" sz="2000" i="1" dirty="0"/>
              <a:t>• Implemented the $5 workday, doubling the average wage;</a:t>
            </a:r>
          </a:p>
          <a:p>
            <a:r>
              <a:rPr lang="en-US" sz="2000" i="1" dirty="0"/>
              <a:t> • Reduced work hours to 8-hour shifts, improving employee morale ;</a:t>
            </a:r>
          </a:p>
          <a:p>
            <a:r>
              <a:rPr lang="en-US" sz="2000" b="1" i="1" dirty="0"/>
              <a:t> Innovation and Problem-Solving: </a:t>
            </a:r>
          </a:p>
          <a:p>
            <a:r>
              <a:rPr lang="en-US" sz="2000" i="1" dirty="0"/>
              <a:t>• Constantly sought ways to improve production methods;</a:t>
            </a:r>
          </a:p>
          <a:p>
            <a:r>
              <a:rPr lang="en-US" sz="2000" i="1" dirty="0"/>
              <a:t>• Encouraged innovation within the company.</a:t>
            </a:r>
            <a:endParaRPr lang="bg-BG" sz="2000" i="1" dirty="0"/>
          </a:p>
        </p:txBody>
      </p:sp>
      <p:pic>
        <p:nvPicPr>
          <p:cNvPr id="4098" name="Picture 2" descr="C:\Users\natal\OneDrive\Работен плот\Ford-Gallery-5-1760.jpg"/>
          <p:cNvPicPr>
            <a:picLocks noChangeAspect="1" noChangeArrowheads="1"/>
          </p:cNvPicPr>
          <p:nvPr/>
        </p:nvPicPr>
        <p:blipFill>
          <a:blip r:embed="rId3" cstate="print"/>
          <a:srcRect/>
          <a:stretch>
            <a:fillRect/>
          </a:stretch>
        </p:blipFill>
        <p:spPr bwMode="auto">
          <a:xfrm>
            <a:off x="135394" y="1691189"/>
            <a:ext cx="4455855" cy="3544632"/>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447148" y="433757"/>
            <a:ext cx="3658309" cy="584775"/>
          </a:xfrm>
          <a:prstGeom prst="rect">
            <a:avLst/>
          </a:prstGeom>
        </p:spPr>
        <p:txBody>
          <a:bodyPr wrap="none">
            <a:spAutoFit/>
          </a:bodyPr>
          <a:lstStyle/>
          <a:p>
            <a:r>
              <a:rPr lang="en-US" sz="3200" b="1" i="1" u="sng" dirty="0"/>
              <a:t>Followers’ Appeal</a:t>
            </a:r>
            <a:endParaRPr lang="bg-BG" sz="3200" b="1" i="1" u="sng" dirty="0"/>
          </a:p>
        </p:txBody>
      </p:sp>
      <p:sp>
        <p:nvSpPr>
          <p:cNvPr id="3" name="Rectangle 2"/>
          <p:cNvSpPr/>
          <p:nvPr/>
        </p:nvSpPr>
        <p:spPr>
          <a:xfrm>
            <a:off x="4559166" y="1445453"/>
            <a:ext cx="6096000" cy="4708981"/>
          </a:xfrm>
          <a:prstGeom prst="rect">
            <a:avLst/>
          </a:prstGeom>
        </p:spPr>
        <p:txBody>
          <a:bodyPr>
            <a:spAutoFit/>
          </a:bodyPr>
          <a:lstStyle/>
          <a:p>
            <a:r>
              <a:rPr lang="en-US" sz="2000" b="1" i="1" dirty="0"/>
              <a:t>Empowering Employees:</a:t>
            </a:r>
          </a:p>
          <a:p>
            <a:r>
              <a:rPr lang="en-US" sz="2000" i="1" dirty="0"/>
              <a:t> • Higher wages and better working conditions attracted skilled labor;</a:t>
            </a:r>
          </a:p>
          <a:p>
            <a:r>
              <a:rPr lang="en-US" sz="2000" i="1" dirty="0"/>
              <a:t>• Ford’s policies led to increased loyalty and productivity.</a:t>
            </a:r>
          </a:p>
          <a:p>
            <a:r>
              <a:rPr lang="en-US" sz="2000" b="1" i="1" dirty="0"/>
              <a:t>Consumer Impact: </a:t>
            </a:r>
          </a:p>
          <a:p>
            <a:r>
              <a:rPr lang="en-US" sz="2000" i="1" dirty="0"/>
              <a:t>• Made automobiles affordable, transforming American society and culture;</a:t>
            </a:r>
          </a:p>
          <a:p>
            <a:r>
              <a:rPr lang="en-US" sz="2000" i="1" dirty="0"/>
              <a:t>• Created a reliable brand that resonated with the public.</a:t>
            </a:r>
          </a:p>
          <a:p>
            <a:r>
              <a:rPr lang="en-US" sz="2000" b="1" i="1" dirty="0"/>
              <a:t>Legacy and Influence:</a:t>
            </a:r>
          </a:p>
          <a:p>
            <a:r>
              <a:rPr lang="en-US" sz="2000" i="1" dirty="0"/>
              <a:t> • Ford’s leadership principles influenced modern manufacturing;</a:t>
            </a:r>
          </a:p>
          <a:p>
            <a:r>
              <a:rPr lang="en-US" sz="2000" i="1" dirty="0"/>
              <a:t>• His focus on efficiency and innovation continues to be a model in the industry.</a:t>
            </a:r>
            <a:endParaRPr lang="bg-BG" sz="2000" i="1" dirty="0"/>
          </a:p>
        </p:txBody>
      </p:sp>
      <p:pic>
        <p:nvPicPr>
          <p:cNvPr id="5123" name="Picture 3" descr="C:\Users\natal\OneDrive\Работен плот\0d69e92f2f053e82ff83bc83be43f394.jpg"/>
          <p:cNvPicPr>
            <a:picLocks noChangeAspect="1" noChangeArrowheads="1"/>
          </p:cNvPicPr>
          <p:nvPr/>
        </p:nvPicPr>
        <p:blipFill>
          <a:blip r:embed="rId3" cstate="print"/>
          <a:srcRect/>
          <a:stretch>
            <a:fillRect/>
          </a:stretch>
        </p:blipFill>
        <p:spPr bwMode="auto">
          <a:xfrm>
            <a:off x="208722" y="1064605"/>
            <a:ext cx="4263887" cy="5286431"/>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061417" y="250877"/>
            <a:ext cx="2666642" cy="584775"/>
          </a:xfrm>
          <a:prstGeom prst="rect">
            <a:avLst/>
          </a:prstGeom>
        </p:spPr>
        <p:txBody>
          <a:bodyPr wrap="square">
            <a:spAutoFit/>
          </a:bodyPr>
          <a:lstStyle/>
          <a:p>
            <a:r>
              <a:rPr lang="en-US" sz="3200" b="1" i="1" u="sng" dirty="0"/>
              <a:t>Conclusion:</a:t>
            </a:r>
            <a:endParaRPr lang="bg-BG" sz="3200" b="1" i="1" u="sng" dirty="0"/>
          </a:p>
        </p:txBody>
      </p:sp>
      <p:sp>
        <p:nvSpPr>
          <p:cNvPr id="3" name="Rectangle 2"/>
          <p:cNvSpPr/>
          <p:nvPr/>
        </p:nvSpPr>
        <p:spPr>
          <a:xfrm>
            <a:off x="5284269" y="1435306"/>
            <a:ext cx="5938788" cy="4154984"/>
          </a:xfrm>
          <a:prstGeom prst="rect">
            <a:avLst/>
          </a:prstGeom>
        </p:spPr>
        <p:txBody>
          <a:bodyPr wrap="square">
            <a:spAutoFit/>
          </a:bodyPr>
          <a:lstStyle/>
          <a:p>
            <a:r>
              <a:rPr lang="en-US" sz="2400" i="1" dirty="0"/>
              <a:t>• Henry Ford’s innovative and autocratic leadership reshaped the automobile industry. </a:t>
            </a:r>
          </a:p>
          <a:p>
            <a:r>
              <a:rPr lang="en-US" sz="2400" i="1" dirty="0"/>
              <a:t>• His focus on efficiency, standardization, and employee welfare set new standards. </a:t>
            </a:r>
          </a:p>
          <a:p>
            <a:r>
              <a:rPr lang="en-US" sz="2400" i="1" dirty="0"/>
              <a:t>  </a:t>
            </a:r>
            <a:r>
              <a:rPr lang="en-US" sz="2400" b="1" i="1" u="sng" dirty="0"/>
              <a:t>Final Thought: </a:t>
            </a:r>
          </a:p>
          <a:p>
            <a:r>
              <a:rPr lang="en-US" sz="2400" i="1" dirty="0"/>
              <a:t>• Ford’s vision and leadership principles remain influential, showcasing the power of innovation and efficiency in leadership.</a:t>
            </a:r>
            <a:endParaRPr lang="bg-BG" sz="2400" i="1" dirty="0"/>
          </a:p>
        </p:txBody>
      </p:sp>
      <p:pic>
        <p:nvPicPr>
          <p:cNvPr id="6146" name="Picture 2" descr="C:\Users\natal\OneDrive\Работен плот\51098603-9add333b3513a7c7691c716861baac878dc8cb8b.jpg"/>
          <p:cNvPicPr>
            <a:picLocks noChangeAspect="1" noChangeArrowheads="1"/>
          </p:cNvPicPr>
          <p:nvPr/>
        </p:nvPicPr>
        <p:blipFill>
          <a:blip r:embed="rId2" cstate="print"/>
          <a:srcRect/>
          <a:stretch>
            <a:fillRect/>
          </a:stretch>
        </p:blipFill>
        <p:spPr bwMode="auto">
          <a:xfrm>
            <a:off x="0" y="1533940"/>
            <a:ext cx="5197642" cy="3898894"/>
          </a:xfrm>
          <a:prstGeom prst="rect">
            <a:avLst/>
          </a:prstGeom>
          <a:noFill/>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250877"/>
            <a:ext cx="10551695" cy="584775"/>
          </a:xfrm>
          <a:prstGeom prst="rect">
            <a:avLst/>
          </a:prstGeom>
        </p:spPr>
        <p:txBody>
          <a:bodyPr wrap="square">
            <a:spAutoFit/>
          </a:bodyPr>
          <a:lstStyle/>
          <a:p>
            <a:r>
              <a:rPr lang="en-US" sz="3200" b="1" i="1" u="sng" dirty="0"/>
              <a:t>Reference – Henry Ford by Natalia:</a:t>
            </a:r>
            <a:endParaRPr lang="bg-BG" sz="3200" b="1" i="1" u="sng" dirty="0"/>
          </a:p>
        </p:txBody>
      </p:sp>
      <p:sp>
        <p:nvSpPr>
          <p:cNvPr id="3" name="Rectangle 2"/>
          <p:cNvSpPr/>
          <p:nvPr/>
        </p:nvSpPr>
        <p:spPr>
          <a:xfrm>
            <a:off x="5284269" y="1435306"/>
            <a:ext cx="6759342" cy="5032532"/>
          </a:xfrm>
          <a:prstGeom prst="rect">
            <a:avLst/>
          </a:prstGeom>
        </p:spPr>
        <p:txBody>
          <a:bodyPr wrap="square">
            <a:spAutoFit/>
          </a:bodyPr>
          <a:lstStyle/>
          <a:p>
            <a:pPr marL="342900" lvl="0" indent="-342900">
              <a:lnSpc>
                <a:spcPct val="107000"/>
              </a:lnSpc>
              <a:spcAft>
                <a:spcPts val="800"/>
              </a:spcAft>
              <a:buFont typeface="+mj-lt"/>
              <a:buAutoNum type="arabicPeriod"/>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Ford, H. (1922). </a:t>
            </a:r>
            <a:r>
              <a:rPr lang="en-GB" sz="1800" i="1" dirty="0">
                <a:effectLst/>
                <a:latin typeface="Aptos" panose="020B0004020202020204" pitchFamily="34" charset="0"/>
                <a:ea typeface="Aptos" panose="020B0004020202020204" pitchFamily="34" charset="0"/>
                <a:cs typeface="Times New Roman" panose="02020603050405020304" pitchFamily="18" charset="0"/>
              </a:rPr>
              <a:t>My Life and Work</a:t>
            </a:r>
            <a:r>
              <a:rPr lang="en-GB" sz="1800" dirty="0">
                <a:effectLst/>
                <a:latin typeface="Aptos" panose="020B0004020202020204" pitchFamily="34" charset="0"/>
                <a:ea typeface="Aptos" panose="020B0004020202020204" pitchFamily="34" charset="0"/>
                <a:cs typeface="Times New Roman" panose="02020603050405020304" pitchFamily="18" charset="0"/>
              </a:rPr>
              <a:t>. Garden City Publishing Company.</a:t>
            </a:r>
          </a:p>
          <a:p>
            <a:pPr marL="342900" lvl="0" indent="-342900">
              <a:lnSpc>
                <a:spcPct val="107000"/>
              </a:lnSpc>
              <a:spcAft>
                <a:spcPts val="800"/>
              </a:spcAft>
              <a:buFont typeface="+mj-lt"/>
              <a:buAutoNum type="arabicPeriod"/>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Wren, D. A., &amp; </a:t>
            </a:r>
            <a:r>
              <a:rPr lang="en-GB" sz="1800" dirty="0" err="1">
                <a:effectLst/>
                <a:latin typeface="Aptos" panose="020B0004020202020204" pitchFamily="34" charset="0"/>
                <a:ea typeface="Aptos" panose="020B0004020202020204" pitchFamily="34" charset="0"/>
                <a:cs typeface="Times New Roman" panose="02020603050405020304" pitchFamily="18" charset="0"/>
              </a:rPr>
              <a:t>Bedeian</a:t>
            </a:r>
            <a:r>
              <a:rPr lang="en-GB" sz="1800" dirty="0">
                <a:effectLst/>
                <a:latin typeface="Aptos" panose="020B0004020202020204" pitchFamily="34" charset="0"/>
                <a:ea typeface="Aptos" panose="020B0004020202020204" pitchFamily="34" charset="0"/>
                <a:cs typeface="Times New Roman" panose="02020603050405020304" pitchFamily="18" charset="0"/>
              </a:rPr>
              <a:t>, A. G. (2009). </a:t>
            </a:r>
            <a:r>
              <a:rPr lang="en-GB" sz="1800" i="1" dirty="0">
                <a:effectLst/>
                <a:latin typeface="Aptos" panose="020B0004020202020204" pitchFamily="34" charset="0"/>
                <a:ea typeface="Aptos" panose="020B0004020202020204" pitchFamily="34" charset="0"/>
                <a:cs typeface="Times New Roman" panose="02020603050405020304" pitchFamily="18" charset="0"/>
              </a:rPr>
              <a:t>The Evolution of Management Thought</a:t>
            </a:r>
            <a:r>
              <a:rPr lang="en-GB" sz="1800" dirty="0">
                <a:effectLst/>
                <a:latin typeface="Aptos" panose="020B0004020202020204" pitchFamily="34" charset="0"/>
                <a:ea typeface="Aptos" panose="020B0004020202020204" pitchFamily="34" charset="0"/>
                <a:cs typeface="Times New Roman" panose="02020603050405020304" pitchFamily="18" charset="0"/>
              </a:rPr>
              <a:t> (6th ed.). Hoboken, NJ: Wiley.</a:t>
            </a:r>
          </a:p>
          <a:p>
            <a:pPr marL="342900" lvl="0" indent="-342900">
              <a:lnSpc>
                <a:spcPct val="107000"/>
              </a:lnSpc>
              <a:spcAft>
                <a:spcPts val="800"/>
              </a:spcAft>
              <a:buFont typeface="+mj-lt"/>
              <a:buAutoNum type="arabicPeriod"/>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Nevins, A. (1954). </a:t>
            </a:r>
            <a:r>
              <a:rPr lang="en-GB" sz="1800" i="1" dirty="0">
                <a:effectLst/>
                <a:latin typeface="Aptos" panose="020B0004020202020204" pitchFamily="34" charset="0"/>
                <a:ea typeface="Aptos" panose="020B0004020202020204" pitchFamily="34" charset="0"/>
                <a:cs typeface="Times New Roman" panose="02020603050405020304" pitchFamily="18" charset="0"/>
              </a:rPr>
              <a:t>Ford: The Times, the Man, the Company</a:t>
            </a:r>
            <a:r>
              <a:rPr lang="en-GB" sz="1800" dirty="0">
                <a:effectLst/>
                <a:latin typeface="Aptos" panose="020B0004020202020204" pitchFamily="34" charset="0"/>
                <a:ea typeface="Aptos" panose="020B0004020202020204" pitchFamily="34" charset="0"/>
                <a:cs typeface="Times New Roman" panose="02020603050405020304" pitchFamily="18" charset="0"/>
              </a:rPr>
              <a:t>. Charles Scribner's Sons.</a:t>
            </a:r>
          </a:p>
          <a:p>
            <a:pPr marL="342900" lvl="0" indent="-342900">
              <a:lnSpc>
                <a:spcPct val="107000"/>
              </a:lnSpc>
              <a:spcAft>
                <a:spcPts val="800"/>
              </a:spcAft>
              <a:buFont typeface="+mj-lt"/>
              <a:buAutoNum type="arabicPeriod"/>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Brinkley, D. (2003). </a:t>
            </a:r>
            <a:r>
              <a:rPr lang="en-GB" sz="1800" i="1" dirty="0">
                <a:effectLst/>
                <a:latin typeface="Aptos" panose="020B0004020202020204" pitchFamily="34" charset="0"/>
                <a:ea typeface="Aptos" panose="020B0004020202020204" pitchFamily="34" charset="0"/>
                <a:cs typeface="Times New Roman" panose="02020603050405020304" pitchFamily="18" charset="0"/>
              </a:rPr>
              <a:t>Wheels for the World: Henry Ford, His Company, and a Century of Progress</a:t>
            </a:r>
            <a:r>
              <a:rPr lang="en-GB" sz="1800" dirty="0">
                <a:effectLst/>
                <a:latin typeface="Aptos" panose="020B0004020202020204" pitchFamily="34" charset="0"/>
                <a:ea typeface="Aptos" panose="020B0004020202020204" pitchFamily="34" charset="0"/>
                <a:cs typeface="Times New Roman" panose="02020603050405020304" pitchFamily="18" charset="0"/>
              </a:rPr>
              <a:t>. Viking Penguin.</a:t>
            </a:r>
          </a:p>
          <a:p>
            <a:pPr marL="342900" lvl="0" indent="-342900">
              <a:lnSpc>
                <a:spcPct val="107000"/>
              </a:lnSpc>
              <a:spcAft>
                <a:spcPts val="800"/>
              </a:spcAft>
              <a:buFont typeface="+mj-lt"/>
              <a:buAutoNum type="arabicPeriod"/>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Sorensen, C. E. (1956). </a:t>
            </a:r>
            <a:r>
              <a:rPr lang="en-GB" sz="1800" i="1" dirty="0">
                <a:effectLst/>
                <a:latin typeface="Aptos" panose="020B0004020202020204" pitchFamily="34" charset="0"/>
                <a:ea typeface="Aptos" panose="020B0004020202020204" pitchFamily="34" charset="0"/>
                <a:cs typeface="Times New Roman" panose="02020603050405020304" pitchFamily="18" charset="0"/>
              </a:rPr>
              <a:t>My Forty Years with Ford</a:t>
            </a:r>
            <a:r>
              <a:rPr lang="en-GB" sz="1800" dirty="0">
                <a:effectLst/>
                <a:latin typeface="Aptos" panose="020B0004020202020204" pitchFamily="34" charset="0"/>
                <a:ea typeface="Aptos" panose="020B0004020202020204" pitchFamily="34" charset="0"/>
                <a:cs typeface="Times New Roman" panose="02020603050405020304" pitchFamily="18" charset="0"/>
              </a:rPr>
              <a:t>. W. W. Norton &amp; Company.</a:t>
            </a:r>
          </a:p>
          <a:p>
            <a:pPr marL="342900" lvl="0" indent="-342900">
              <a:lnSpc>
                <a:spcPct val="107000"/>
              </a:lnSpc>
              <a:spcAft>
                <a:spcPts val="800"/>
              </a:spcAft>
              <a:buFont typeface="+mj-lt"/>
              <a:buAutoNum type="arabicPeriod"/>
              <a:tabLst>
                <a:tab pos="457200" algn="l"/>
              </a:tabLst>
            </a:pPr>
            <a:r>
              <a:rPr lang="en-GB" sz="1800" dirty="0">
                <a:effectLst/>
                <a:latin typeface="Aptos" panose="020B0004020202020204" pitchFamily="34" charset="0"/>
                <a:ea typeface="Aptos" panose="020B0004020202020204" pitchFamily="34" charset="0"/>
                <a:cs typeface="Times New Roman" panose="02020603050405020304" pitchFamily="18" charset="0"/>
              </a:rPr>
              <a:t>Watts, S. (2005). </a:t>
            </a:r>
            <a:r>
              <a:rPr lang="en-GB" sz="1800" i="1" dirty="0">
                <a:effectLst/>
                <a:latin typeface="Aptos" panose="020B0004020202020204" pitchFamily="34" charset="0"/>
                <a:ea typeface="Aptos" panose="020B0004020202020204" pitchFamily="34" charset="0"/>
                <a:cs typeface="Times New Roman" panose="02020603050405020304" pitchFamily="18" charset="0"/>
              </a:rPr>
              <a:t>The People's Tycoon: Henry Ford and the American Century</a:t>
            </a:r>
            <a:r>
              <a:rPr lang="en-GB" sz="1800" dirty="0">
                <a:effectLst/>
                <a:latin typeface="Aptos" panose="020B0004020202020204" pitchFamily="34" charset="0"/>
                <a:ea typeface="Aptos" panose="020B0004020202020204" pitchFamily="34" charset="0"/>
                <a:cs typeface="Times New Roman" panose="02020603050405020304" pitchFamily="18" charset="0"/>
              </a:rPr>
              <a:t>. Vintage Books.</a:t>
            </a:r>
          </a:p>
          <a:p>
            <a:pPr>
              <a:lnSpc>
                <a:spcPct val="107000"/>
              </a:lnSpc>
              <a:spcAft>
                <a:spcPts val="800"/>
              </a:spcAft>
            </a:pP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endParaRPr lang="bg-BG" sz="2400" i="1" dirty="0"/>
          </a:p>
        </p:txBody>
      </p:sp>
      <p:pic>
        <p:nvPicPr>
          <p:cNvPr id="6146" name="Picture 2" descr="C:\Users\natal\OneDrive\Работен плот\51098603-9add333b3513a7c7691c716861baac878dc8cb8b.jpg"/>
          <p:cNvPicPr>
            <a:picLocks noChangeAspect="1" noChangeArrowheads="1"/>
          </p:cNvPicPr>
          <p:nvPr/>
        </p:nvPicPr>
        <p:blipFill>
          <a:blip r:embed="rId2" cstate="print"/>
          <a:srcRect/>
          <a:stretch>
            <a:fillRect/>
          </a:stretch>
        </p:blipFill>
        <p:spPr bwMode="auto">
          <a:xfrm>
            <a:off x="0" y="1533940"/>
            <a:ext cx="5197642" cy="3898894"/>
          </a:xfrm>
          <a:prstGeom prst="rect">
            <a:avLst/>
          </a:prstGeom>
          <a:noFill/>
        </p:spPr>
      </p:pic>
    </p:spTree>
    <p:extLst>
      <p:ext uri="{BB962C8B-B14F-4D97-AF65-F5344CB8AC3E}">
        <p14:creationId xmlns:p14="http://schemas.microsoft.com/office/powerpoint/2010/main" val="14359151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in a suit and tie sitting at a desk&#10;&#10;Description automatically generated">
            <a:extLst>
              <a:ext uri="{FF2B5EF4-FFF2-40B4-BE49-F238E27FC236}">
                <a16:creationId xmlns:a16="http://schemas.microsoft.com/office/drawing/2014/main" id="{DB088B24-D33D-5BA5-E4D0-E595D69644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6489" y="225062"/>
            <a:ext cx="4217069" cy="3044466"/>
          </a:xfrm>
          <a:prstGeom prst="rect">
            <a:avLst/>
          </a:prstGeom>
        </p:spPr>
      </p:pic>
      <p:sp>
        <p:nvSpPr>
          <p:cNvPr id="4" name="TextBox 3">
            <a:extLst>
              <a:ext uri="{FF2B5EF4-FFF2-40B4-BE49-F238E27FC236}">
                <a16:creationId xmlns:a16="http://schemas.microsoft.com/office/drawing/2014/main" id="{A037101E-22C2-A834-1FC7-4C20687CC266}"/>
              </a:ext>
            </a:extLst>
          </p:cNvPr>
          <p:cNvSpPr txBox="1"/>
          <p:nvPr/>
        </p:nvSpPr>
        <p:spPr>
          <a:xfrm>
            <a:off x="4493793" y="209969"/>
            <a:ext cx="6960269" cy="1569660"/>
          </a:xfrm>
          <a:prstGeom prst="rect">
            <a:avLst/>
          </a:prstGeom>
          <a:noFill/>
        </p:spPr>
        <p:txBody>
          <a:bodyPr wrap="square">
            <a:spAutoFit/>
          </a:bodyPr>
          <a:lstStyle/>
          <a:p>
            <a:pPr algn="ctr"/>
            <a:r>
              <a:rPr lang="en-US" sz="2800" b="1" u="sng" dirty="0">
                <a:effectLst>
                  <a:outerShdw blurRad="38100" dist="38100" dir="2700000" algn="tl">
                    <a:srgbClr val="000000">
                      <a:alpha val="43137"/>
                    </a:srgbClr>
                  </a:outerShdw>
                </a:effectLst>
              </a:rPr>
              <a:t>Donald Trump</a:t>
            </a:r>
            <a:r>
              <a:rPr lang="en-US" sz="2400" b="1" u="sng" dirty="0">
                <a:effectLst>
                  <a:outerShdw blurRad="38100" dist="38100" dir="2700000" algn="tl">
                    <a:srgbClr val="000000">
                      <a:alpha val="43137"/>
                    </a:srgbClr>
                  </a:outerShdw>
                </a:effectLst>
              </a:rPr>
              <a:t>: Business Leadership Overview from 20</a:t>
            </a:r>
            <a:r>
              <a:rPr lang="en-US" sz="2400" b="1" u="sng" baseline="30000" dirty="0">
                <a:effectLst>
                  <a:outerShdw blurRad="38100" dist="38100" dir="2700000" algn="tl">
                    <a:srgbClr val="000000">
                      <a:alpha val="43137"/>
                    </a:srgbClr>
                  </a:outerShdw>
                </a:effectLst>
              </a:rPr>
              <a:t>th</a:t>
            </a:r>
            <a:r>
              <a:rPr lang="en-US" sz="2400" b="1" u="sng" dirty="0">
                <a:effectLst>
                  <a:outerShdw blurRad="38100" dist="38100" dir="2700000" algn="tl">
                    <a:srgbClr val="000000">
                      <a:alpha val="43137"/>
                    </a:srgbClr>
                  </a:outerShdw>
                </a:effectLst>
              </a:rPr>
              <a:t> Century business mentality to 21</a:t>
            </a:r>
            <a:r>
              <a:rPr lang="en-US" sz="2400" b="1" u="sng" baseline="30000" dirty="0">
                <a:effectLst>
                  <a:outerShdw blurRad="38100" dist="38100" dir="2700000" algn="tl">
                    <a:srgbClr val="000000">
                      <a:alpha val="43137"/>
                    </a:srgbClr>
                  </a:outerShdw>
                </a:effectLst>
              </a:rPr>
              <a:t>st</a:t>
            </a:r>
            <a:r>
              <a:rPr lang="en-US" sz="2400" b="1" u="sng" dirty="0">
                <a:effectLst>
                  <a:outerShdw blurRad="38100" dist="38100" dir="2700000" algn="tl">
                    <a:srgbClr val="000000">
                      <a:alpha val="43137"/>
                    </a:srgbClr>
                  </a:outerShdw>
                </a:effectLst>
              </a:rPr>
              <a:t> Century leadership action</a:t>
            </a:r>
          </a:p>
          <a:p>
            <a:pPr algn="ctr"/>
            <a:r>
              <a:rPr lang="en-US" sz="2000" dirty="0"/>
              <a:t>By Vladimir BARA - 2110942</a:t>
            </a:r>
            <a:endParaRPr lang="en-US" sz="2400" dirty="0"/>
          </a:p>
        </p:txBody>
      </p:sp>
      <p:sp>
        <p:nvSpPr>
          <p:cNvPr id="10" name="Rectangle 1">
            <a:extLst>
              <a:ext uri="{FF2B5EF4-FFF2-40B4-BE49-F238E27FC236}">
                <a16:creationId xmlns:a16="http://schemas.microsoft.com/office/drawing/2014/main" id="{85421A08-397B-E054-20B8-9C873A71C565}"/>
              </a:ext>
            </a:extLst>
          </p:cNvPr>
          <p:cNvSpPr>
            <a:spLocks noGrp="1" noChangeArrowheads="1"/>
          </p:cNvSpPr>
          <p:nvPr>
            <p:ph sz="half" idx="2"/>
          </p:nvPr>
        </p:nvSpPr>
        <p:spPr bwMode="auto">
          <a:xfrm>
            <a:off x="4493792" y="1866848"/>
            <a:ext cx="7511719"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Born: June 14, 1946, Queens, New York City, USA.</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Education: </a:t>
            </a:r>
            <a:r>
              <a:rPr kumimoji="0" lang="en-US" altLang="en-US" sz="1800" b="1" i="0" u="none" strike="noStrike" cap="none" normalizeH="0" baseline="0" dirty="0">
                <a:ln>
                  <a:noFill/>
                </a:ln>
                <a:solidFill>
                  <a:schemeClr val="tx1"/>
                </a:solidFill>
                <a:effectLst/>
                <a:latin typeface="Arial" panose="020B0604020202020204" pitchFamily="34" charset="0"/>
              </a:rPr>
              <a:t>Wharton School of the University of Pennsylvania, graduated in 1968 with a </a:t>
            </a: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degree in economics</a:t>
            </a:r>
            <a:r>
              <a:rPr kumimoji="0" lang="en-US" altLang="en-US" sz="1800" b="1"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None/>
              <a:tabLst/>
            </a:pP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Career Milestones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Took control of the family real estate business in </a:t>
            </a: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1971</a:t>
            </a:r>
            <a:r>
              <a:rPr kumimoji="0" lang="en-US" altLang="en-US" sz="1800" b="0" i="0" u="none" strike="noStrike" cap="none" normalizeH="0" baseline="0" dirty="0">
                <a:ln>
                  <a:noFill/>
                </a:ln>
                <a:solidFill>
                  <a:schemeClr val="tx1"/>
                </a:solidFill>
                <a:effectLst/>
                <a:latin typeface="Arial" panose="020B0604020202020204" pitchFamily="34" charset="0"/>
              </a:rPr>
              <a:t>, renaming it </a:t>
            </a: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The Trump Organization.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Expanded into Manhattan real estate with iconic projects like </a:t>
            </a: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Trump Tower.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sng" strike="noStrike" cap="none" normalizeH="0" baseline="0" dirty="0">
                <a:ln>
                  <a:noFill/>
                </a:ln>
                <a:solidFill>
                  <a:schemeClr val="tx1"/>
                </a:solidFill>
                <a:effectLst/>
                <a:latin typeface="Arial" panose="020B0604020202020204" pitchFamily="34" charset="0"/>
              </a:rPr>
              <a:t>Diversified into casinos, golf courses, and branding ventures.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sng"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Author of several books, including </a:t>
            </a:r>
            <a:r>
              <a:rPr kumimoji="0" lang="en-US" altLang="en-US" sz="1800" b="1" i="1"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The Art of the Deal</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Served as the </a:t>
            </a:r>
            <a:r>
              <a:rPr kumimoji="0" lang="en-US" altLang="en-US" sz="1800"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45th President of the United States from 2017 to 2021</a:t>
            </a:r>
            <a:r>
              <a:rPr kumimoji="0" lang="en-US" altLang="en-US" sz="1800" b="0" i="0" u="none" strike="noStrike" cap="none" normalizeH="0" baseline="0" dirty="0">
                <a:ln>
                  <a:noFill/>
                </a:ln>
                <a:solidFill>
                  <a:schemeClr val="tx1"/>
                </a:solidFill>
                <a:effectLst/>
                <a:latin typeface="Arial" panose="020B0604020202020204" pitchFamily="34" charset="0"/>
              </a:rPr>
              <a:t>.</a:t>
            </a:r>
          </a:p>
        </p:txBody>
      </p:sp>
      <p:pic>
        <p:nvPicPr>
          <p:cNvPr id="7175" name="Picture 7" descr="Trump: The Art of the Deal: Amazon.co.uk: Trump, Donald J., Schwartz, Tony:  9780394555287: Books">
            <a:extLst>
              <a:ext uri="{FF2B5EF4-FFF2-40B4-BE49-F238E27FC236}">
                <a16:creationId xmlns:a16="http://schemas.microsoft.com/office/drawing/2014/main" id="{06BD5CC8-9641-7708-DEBA-FE42419AB7D3}"/>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327784" y="3356808"/>
            <a:ext cx="2209500" cy="33125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2599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6387E-2B3A-810E-3918-244ED2223245}"/>
              </a:ext>
            </a:extLst>
          </p:cNvPr>
          <p:cNvSpPr>
            <a:spLocks noGrp="1"/>
          </p:cNvSpPr>
          <p:nvPr>
            <p:ph type="title"/>
          </p:nvPr>
        </p:nvSpPr>
        <p:spPr>
          <a:xfrm>
            <a:off x="152178" y="0"/>
            <a:ext cx="8596668" cy="1320800"/>
          </a:xfrm>
        </p:spPr>
        <p:txBody>
          <a:bodyPr/>
          <a:lstStyle/>
          <a:p>
            <a:r>
              <a:rPr lang="en-US" dirty="0"/>
              <a:t>Why I’ve chosen Donald Trump:</a:t>
            </a:r>
            <a:endParaRPr lang="en-GB" dirty="0"/>
          </a:p>
        </p:txBody>
      </p:sp>
      <p:sp>
        <p:nvSpPr>
          <p:cNvPr id="3" name="Content Placeholder 2">
            <a:extLst>
              <a:ext uri="{FF2B5EF4-FFF2-40B4-BE49-F238E27FC236}">
                <a16:creationId xmlns:a16="http://schemas.microsoft.com/office/drawing/2014/main" id="{42DC592E-2BB7-F84D-F251-8BDDA67B08B1}"/>
              </a:ext>
            </a:extLst>
          </p:cNvPr>
          <p:cNvSpPr>
            <a:spLocks noGrp="1"/>
          </p:cNvSpPr>
          <p:nvPr>
            <p:ph idx="1"/>
          </p:nvPr>
        </p:nvSpPr>
        <p:spPr>
          <a:xfrm>
            <a:off x="4011065" y="660400"/>
            <a:ext cx="7791914" cy="2552032"/>
          </a:xfrm>
        </p:spPr>
        <p:txBody>
          <a:bodyPr>
            <a:normAutofit/>
          </a:bodyPr>
          <a:lstStyle/>
          <a:p>
            <a:pPr>
              <a:buFont typeface="Arial" panose="020B0604020202020204" pitchFamily="34" charset="0"/>
              <a:buChar char="•"/>
            </a:pPr>
            <a:r>
              <a:rPr lang="en-US" dirty="0"/>
              <a:t>Donald Trump is a controversial yet influential figure in business leadership.</a:t>
            </a:r>
          </a:p>
          <a:p>
            <a:pPr>
              <a:buFont typeface="Arial" panose="020B0604020202020204" pitchFamily="34" charset="0"/>
              <a:buChar char="•"/>
            </a:pPr>
            <a:r>
              <a:rPr lang="en-US" dirty="0"/>
              <a:t>His approach to leadership offers a unique case study in aggressive business strategies, branding, and public persona. </a:t>
            </a:r>
          </a:p>
          <a:p>
            <a:pPr>
              <a:buFont typeface="Arial" panose="020B0604020202020204" pitchFamily="34" charset="0"/>
              <a:buChar char="•"/>
            </a:pPr>
            <a:r>
              <a:rPr lang="en-US" dirty="0"/>
              <a:t>All those characteristics are embedded in Donald Trump’s personality: a strong charismatic choleric individual who redirects his potential ‘bully-type persona’ (Jordan Peterson, = ‘dominator’) into a fine and robust negotiator. </a:t>
            </a:r>
          </a:p>
          <a:p>
            <a:endParaRPr lang="en-GB" dirty="0"/>
          </a:p>
        </p:txBody>
      </p:sp>
      <p:pic>
        <p:nvPicPr>
          <p:cNvPr id="12" name="Picture 11" descr="A person in a suit&#10;&#10;Description automatically generated">
            <a:extLst>
              <a:ext uri="{FF2B5EF4-FFF2-40B4-BE49-F238E27FC236}">
                <a16:creationId xmlns:a16="http://schemas.microsoft.com/office/drawing/2014/main" id="{D2AF721D-E4C8-9F69-CF62-76C956388C7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50512" y="3428998"/>
            <a:ext cx="2059848" cy="3116179"/>
          </a:xfrm>
          <a:prstGeom prst="rect">
            <a:avLst/>
          </a:prstGeom>
        </p:spPr>
      </p:pic>
      <p:pic>
        <p:nvPicPr>
          <p:cNvPr id="8204" name="Picture 12">
            <a:extLst>
              <a:ext uri="{FF2B5EF4-FFF2-40B4-BE49-F238E27FC236}">
                <a16:creationId xmlns:a16="http://schemas.microsoft.com/office/drawing/2014/main" id="{95CFA3C5-6B60-161F-7B46-6BDD3C6A88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4572" y="3433624"/>
            <a:ext cx="2059848" cy="3111553"/>
          </a:xfrm>
          <a:prstGeom prst="rect">
            <a:avLst/>
          </a:prstGeom>
          <a:noFill/>
          <a:extLst>
            <a:ext uri="{909E8E84-426E-40DD-AFC4-6F175D3DCCD1}">
              <a14:hiddenFill xmlns:a14="http://schemas.microsoft.com/office/drawing/2010/main">
                <a:solidFill>
                  <a:srgbClr val="FFFFFF"/>
                </a:solidFill>
              </a14:hiddenFill>
            </a:ext>
          </a:extLst>
        </p:spPr>
      </p:pic>
      <p:pic>
        <p:nvPicPr>
          <p:cNvPr id="8206" name="Picture 14" descr="9781612680613: Why We Want You to be Rich: Two Men - One Message">
            <a:extLst>
              <a:ext uri="{FF2B5EF4-FFF2-40B4-BE49-F238E27FC236}">
                <a16:creationId xmlns:a16="http://schemas.microsoft.com/office/drawing/2014/main" id="{4CFC1068-EB60-E96B-CC9D-7874A4075C2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18576" y="3404934"/>
            <a:ext cx="2062911" cy="3116179"/>
          </a:xfrm>
          <a:prstGeom prst="rect">
            <a:avLst/>
          </a:prstGeom>
          <a:noFill/>
          <a:extLst>
            <a:ext uri="{909E8E84-426E-40DD-AFC4-6F175D3DCCD1}">
              <a14:hiddenFill xmlns:a14="http://schemas.microsoft.com/office/drawing/2010/main">
                <a:solidFill>
                  <a:srgbClr val="FFFFFF"/>
                </a:solidFill>
              </a14:hiddenFill>
            </a:ext>
          </a:extLst>
        </p:spPr>
      </p:pic>
      <p:pic>
        <p:nvPicPr>
          <p:cNvPr id="8210" name="Picture 18" descr="9780470190845: Trump Never Give Up: How I Turned My Biggest Challenges into Success">
            <a:extLst>
              <a:ext uri="{FF2B5EF4-FFF2-40B4-BE49-F238E27FC236}">
                <a16:creationId xmlns:a16="http://schemas.microsoft.com/office/drawing/2014/main" id="{280E243F-DB25-B1C8-8C9C-EBEBF43275E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4693" y="691471"/>
            <a:ext cx="3746372" cy="58537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75520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6387E-2B3A-810E-3918-244ED2223245}"/>
              </a:ext>
            </a:extLst>
          </p:cNvPr>
          <p:cNvSpPr>
            <a:spLocks noGrp="1"/>
          </p:cNvSpPr>
          <p:nvPr>
            <p:ph type="title"/>
          </p:nvPr>
        </p:nvSpPr>
        <p:spPr>
          <a:xfrm>
            <a:off x="152178" y="0"/>
            <a:ext cx="8596668" cy="1320800"/>
          </a:xfrm>
        </p:spPr>
        <p:txBody>
          <a:bodyPr/>
          <a:lstStyle/>
          <a:p>
            <a:r>
              <a:rPr lang="en-GB" b="1" dirty="0">
                <a:effectLst>
                  <a:outerShdw blurRad="38100" dist="38100" dir="2700000" algn="tl">
                    <a:srgbClr val="000000">
                      <a:alpha val="43137"/>
                    </a:srgbClr>
                  </a:outerShdw>
                </a:effectLst>
              </a:rPr>
              <a:t>Donald Trump's Leadership Style</a:t>
            </a:r>
            <a:r>
              <a:rPr lang="en-US" b="1" dirty="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
        <p:nvSpPr>
          <p:cNvPr id="5" name="Rectangle 2">
            <a:extLst>
              <a:ext uri="{FF2B5EF4-FFF2-40B4-BE49-F238E27FC236}">
                <a16:creationId xmlns:a16="http://schemas.microsoft.com/office/drawing/2014/main" id="{724FACD0-BF84-4960-2423-DC54F0312536}"/>
              </a:ext>
            </a:extLst>
          </p:cNvPr>
          <p:cNvSpPr>
            <a:spLocks noGrp="1" noChangeArrowheads="1"/>
          </p:cNvSpPr>
          <p:nvPr>
            <p:ph idx="1"/>
          </p:nvPr>
        </p:nvSpPr>
        <p:spPr bwMode="auto">
          <a:xfrm>
            <a:off x="4721561" y="708513"/>
            <a:ext cx="7081503"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Transactional Leadership</a:t>
            </a:r>
            <a:r>
              <a:rPr kumimoji="0" lang="en-US" altLang="en-US" sz="2100" b="1"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0"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Focused on performance, rewards, and penalties</a:t>
            </a:r>
            <a:r>
              <a:rPr kumimoji="0" lang="en-US" altLang="en-US" sz="21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0"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Deals and negotiations </a:t>
            </a:r>
            <a:r>
              <a:rPr kumimoji="0" lang="en-US" altLang="en-US" sz="2100" b="0" i="0" u="none" strike="noStrike" cap="none" normalizeH="0" baseline="0" dirty="0">
                <a:ln>
                  <a:noFill/>
                </a:ln>
                <a:solidFill>
                  <a:schemeClr val="tx1"/>
                </a:solidFill>
                <a:effectLst/>
                <a:latin typeface="Arial" panose="020B0604020202020204" pitchFamily="34" charset="0"/>
              </a:rPr>
              <a:t>are </a:t>
            </a:r>
            <a:r>
              <a:rPr kumimoji="0" lang="en-US" altLang="en-US" sz="2100" b="0"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central to his leadership approach. </a:t>
            </a:r>
            <a:r>
              <a:rPr lang="en-US" altLang="en-US" sz="2100" dirty="0">
                <a:solidFill>
                  <a:schemeClr val="tx1"/>
                </a:solidFill>
                <a:latin typeface="Arial" panose="020B0604020202020204" pitchFamily="34" charset="0"/>
              </a:rPr>
              <a:t>(Great example in </a:t>
            </a:r>
            <a:r>
              <a:rPr lang="en-US" altLang="en-US" sz="2100" b="1" i="1" dirty="0">
                <a:solidFill>
                  <a:schemeClr val="tx1"/>
                </a:solidFill>
                <a:latin typeface="Arial" panose="020B0604020202020204" pitchFamily="34" charset="0"/>
              </a:rPr>
              <a:t>The Apprentice</a:t>
            </a:r>
            <a:r>
              <a:rPr lang="en-US" altLang="en-US" sz="2100" dirty="0">
                <a:solidFill>
                  <a:schemeClr val="tx1"/>
                </a:solidFill>
                <a:latin typeface="Arial" panose="020B0604020202020204" pitchFamily="34" charset="0"/>
              </a:rPr>
              <a:t> show.)</a:t>
            </a:r>
            <a:endParaRPr kumimoji="0" lang="en-US" altLang="en-US" sz="2100" b="0"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Charismatic Leadership:</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0" i="0" u="none" strike="noStrike" cap="none" normalizeH="0" baseline="0" dirty="0">
                <a:ln>
                  <a:noFill/>
                </a:ln>
                <a:solidFill>
                  <a:schemeClr val="tx1"/>
                </a:solidFill>
                <a:effectLst/>
                <a:latin typeface="Arial" panose="020B0604020202020204" pitchFamily="34" charset="0"/>
              </a:rPr>
              <a:t>Utilizes a strong, bold public persona to influence and attract followers. (</a:t>
            </a:r>
            <a:r>
              <a:rPr kumimoji="0" lang="en-US" altLang="en-US" sz="2100" b="0"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Keeping the momentum </a:t>
            </a:r>
            <a:r>
              <a:rPr kumimoji="0" lang="en-US" altLang="en-US" sz="2100" b="0" i="0" u="none" strike="noStrike" cap="none" normalizeH="0" baseline="0" dirty="0">
                <a:ln>
                  <a:noFill/>
                </a:ln>
                <a:solidFill>
                  <a:schemeClr val="tx1"/>
                </a:solidFill>
                <a:effectLst/>
                <a:latin typeface="Arial" panose="020B0604020202020204" pitchFamily="34" charset="0"/>
              </a:rPr>
              <a:t>from </a:t>
            </a:r>
            <a:r>
              <a:rPr kumimoji="0" lang="en-US" altLang="en-US" sz="2100" b="1" i="1" u="none" strike="noStrike" cap="none" normalizeH="0" baseline="0" dirty="0">
                <a:ln>
                  <a:noFill/>
                </a:ln>
                <a:solidFill>
                  <a:schemeClr val="tx1"/>
                </a:solidFill>
                <a:latin typeface="Arial" panose="020B0604020202020204" pitchFamily="34" charset="0"/>
              </a:rPr>
              <a:t>The Apprentice </a:t>
            </a:r>
            <a:r>
              <a:rPr kumimoji="0" lang="en-US" altLang="en-US" sz="2100" b="0" i="0" u="none" strike="noStrike" cap="none" normalizeH="0" baseline="0" dirty="0">
                <a:ln>
                  <a:noFill/>
                </a:ln>
                <a:solidFill>
                  <a:schemeClr val="tx1"/>
                </a:solidFill>
                <a:effectLst/>
                <a:latin typeface="Arial" panose="020B0604020202020204" pitchFamily="34" charset="0"/>
              </a:rPr>
              <a:t>show.)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0" i="0" u="none" strike="noStrike" cap="none" normalizeH="0" baseline="0" dirty="0">
                <a:ln>
                  <a:noFill/>
                </a:ln>
                <a:solidFill>
                  <a:schemeClr val="tx1"/>
                </a:solidFill>
                <a:effectLst/>
                <a:latin typeface="Arial" panose="020B0604020202020204" pitchFamily="34" charset="0"/>
              </a:rPr>
              <a:t>Leverages media presence to maintain a high profile.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Authoritarian Leadership:</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21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0" i="0" u="none" strike="noStrike" cap="none" normalizeH="0" baseline="0" dirty="0">
                <a:ln>
                  <a:noFill/>
                </a:ln>
                <a:solidFill>
                  <a:schemeClr val="tx1"/>
                </a:solidFill>
                <a:effectLst/>
                <a:latin typeface="Arial" panose="020B0604020202020204" pitchFamily="34" charset="0"/>
              </a:rPr>
              <a:t>Makes decisive and unilateral decisions.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100" b="0" i="0" u="none" strike="noStrike" cap="none" normalizeH="0" baseline="0" dirty="0">
                <a:ln>
                  <a:noFill/>
                </a:ln>
                <a:solidFill>
                  <a:schemeClr val="tx1"/>
                </a:solidFill>
                <a:effectLst/>
                <a:latin typeface="Arial" panose="020B0604020202020204" pitchFamily="34" charset="0"/>
              </a:rPr>
              <a:t>Exercises strict control over business operations and strategy.</a:t>
            </a:r>
          </a:p>
        </p:txBody>
      </p:sp>
      <p:pic>
        <p:nvPicPr>
          <p:cNvPr id="9220" name="Picture 4" descr="Trump: The Way to the Top by Donald J. Trump">
            <a:extLst>
              <a:ext uri="{FF2B5EF4-FFF2-40B4-BE49-F238E27FC236}">
                <a16:creationId xmlns:a16="http://schemas.microsoft.com/office/drawing/2014/main" id="{999AB3D2-CB60-E256-0C36-D23BEDB161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936" y="775368"/>
            <a:ext cx="3987503" cy="6082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72270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6387E-2B3A-810E-3918-244ED2223245}"/>
              </a:ext>
            </a:extLst>
          </p:cNvPr>
          <p:cNvSpPr>
            <a:spLocks noGrp="1"/>
          </p:cNvSpPr>
          <p:nvPr>
            <p:ph type="title"/>
          </p:nvPr>
        </p:nvSpPr>
        <p:spPr>
          <a:xfrm>
            <a:off x="152178" y="0"/>
            <a:ext cx="8596668" cy="1320800"/>
          </a:xfrm>
        </p:spPr>
        <p:txBody>
          <a:bodyPr/>
          <a:lstStyle/>
          <a:p>
            <a:r>
              <a:rPr lang="en-GB" b="1" dirty="0">
                <a:effectLst>
                  <a:outerShdw blurRad="38100" dist="38100" dir="2700000" algn="tl">
                    <a:srgbClr val="000000">
                      <a:alpha val="43137"/>
                    </a:srgbClr>
                  </a:outerShdw>
                </a:effectLst>
              </a:rPr>
              <a:t>Donald Trump's Leadership Behaviour</a:t>
            </a:r>
            <a:r>
              <a:rPr lang="en-US" b="1" dirty="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sp>
        <p:nvSpPr>
          <p:cNvPr id="3" name="Rectangle 1">
            <a:extLst>
              <a:ext uri="{FF2B5EF4-FFF2-40B4-BE49-F238E27FC236}">
                <a16:creationId xmlns:a16="http://schemas.microsoft.com/office/drawing/2014/main" id="{DABB8A18-5B59-ADCA-19DD-CFC47B11E7B1}"/>
              </a:ext>
            </a:extLst>
          </p:cNvPr>
          <p:cNvSpPr>
            <a:spLocks noGrp="1" noChangeArrowheads="1"/>
          </p:cNvSpPr>
          <p:nvPr>
            <p:ph idx="1"/>
          </p:nvPr>
        </p:nvSpPr>
        <p:spPr bwMode="auto">
          <a:xfrm>
            <a:off x="4721226" y="708504"/>
            <a:ext cx="7081838"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Aggressive and Competitive: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Pursues business deals with a high level of aggression and competitiveness. </a:t>
            </a:r>
            <a:r>
              <a:rPr lang="en-US" altLang="en-US" dirty="0">
                <a:solidFill>
                  <a:schemeClr val="tx1"/>
                </a:solidFill>
                <a:latin typeface="Arial" panose="020B0604020202020204" pitchFamily="34" charset="0"/>
              </a:rPr>
              <a:t>(Real Estate for example.)</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Known for his combative negotiation style. (Negotiation with Bank </a:t>
            </a:r>
            <a:r>
              <a:rPr lang="en-US" altLang="en-US" dirty="0">
                <a:solidFill>
                  <a:schemeClr val="tx1"/>
                </a:solidFill>
                <a:latin typeface="Arial" panose="020B0604020202020204" pitchFamily="34" charset="0"/>
              </a:rPr>
              <a:t>Executive</a:t>
            </a:r>
            <a:r>
              <a:rPr kumimoji="0" lang="en-US" altLang="en-US" sz="1800" b="0" i="0" u="none" strike="noStrike" cap="none" normalizeH="0" baseline="0" dirty="0">
                <a:ln>
                  <a:noFill/>
                </a:ln>
                <a:solidFill>
                  <a:schemeClr val="tx1"/>
                </a:solidFill>
                <a:effectLst/>
                <a:latin typeface="Arial" panose="020B0604020202020204" pitchFamily="34" charset="0"/>
              </a:rPr>
              <a:t>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Risk-taking: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Willing to take significant risks in business ventures, leading to both successes and failures.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High-profile ventures in real estate and casinos reflect this behavior. (When the financiers ask about his repayments loans, he asks back for more loans, stating that ‘TRUMP name is a brand’.)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Self-promotion: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Master of self-promotion and personal branding.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Uses media and public appearances to enhance his brand and business.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0243" name="Picture 3" descr="Donald Trump by Donald Trump - Penguin Books Australia">
            <a:extLst>
              <a:ext uri="{FF2B5EF4-FFF2-40B4-BE49-F238E27FC236}">
                <a16:creationId xmlns:a16="http://schemas.microsoft.com/office/drawing/2014/main" id="{DE3BC302-5062-EC44-39F8-EDADFCDF99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8937" y="643229"/>
            <a:ext cx="4236286" cy="60398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841636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6387E-2B3A-810E-3918-244ED2223245}"/>
              </a:ext>
            </a:extLst>
          </p:cNvPr>
          <p:cNvSpPr>
            <a:spLocks noGrp="1"/>
          </p:cNvSpPr>
          <p:nvPr>
            <p:ph type="title"/>
          </p:nvPr>
        </p:nvSpPr>
        <p:spPr>
          <a:xfrm>
            <a:off x="152178" y="0"/>
            <a:ext cx="8596668" cy="1320800"/>
          </a:xfrm>
        </p:spPr>
        <p:txBody>
          <a:bodyPr/>
          <a:lstStyle/>
          <a:p>
            <a:r>
              <a:rPr lang="en-GB" b="1" dirty="0">
                <a:effectLst>
                  <a:outerShdw blurRad="38100" dist="38100" dir="2700000" algn="tl">
                    <a:srgbClr val="000000">
                      <a:alpha val="43137"/>
                    </a:srgbClr>
                  </a:outerShdw>
                </a:effectLst>
              </a:rPr>
              <a:t>Donald Trump’s Followers’ Appeal</a:t>
            </a:r>
            <a:r>
              <a:rPr lang="en-US" b="1" dirty="0">
                <a:effectLst>
                  <a:outerShdw blurRad="38100" dist="38100" dir="2700000" algn="tl">
                    <a:srgbClr val="000000">
                      <a:alpha val="43137"/>
                    </a:srgbClr>
                  </a:outerShdw>
                </a:effectLst>
              </a:rPr>
              <a:t>:</a:t>
            </a:r>
            <a:endParaRPr lang="en-GB" b="1" dirty="0">
              <a:effectLst>
                <a:outerShdw blurRad="38100" dist="38100" dir="2700000" algn="tl">
                  <a:srgbClr val="000000">
                    <a:alpha val="43137"/>
                  </a:srgbClr>
                </a:outerShdw>
              </a:effectLst>
            </a:endParaRPr>
          </a:p>
        </p:txBody>
      </p:sp>
      <p:pic>
        <p:nvPicPr>
          <p:cNvPr id="11270" name="Picture 6" descr="The movie that foretold the rise of Donald Trump - The Washington Post">
            <a:extLst>
              <a:ext uri="{FF2B5EF4-FFF2-40B4-BE49-F238E27FC236}">
                <a16:creationId xmlns:a16="http://schemas.microsoft.com/office/drawing/2014/main" id="{EFDDA8CE-A730-B610-49C7-16C6123B50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4811" y="1179091"/>
            <a:ext cx="5489114" cy="462012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7">
            <a:extLst>
              <a:ext uri="{FF2B5EF4-FFF2-40B4-BE49-F238E27FC236}">
                <a16:creationId xmlns:a16="http://schemas.microsoft.com/office/drawing/2014/main" id="{BBC09769-C4C1-04D7-2F37-B6EBBB6A5629}"/>
              </a:ext>
            </a:extLst>
          </p:cNvPr>
          <p:cNvSpPr>
            <a:spLocks noGrp="1" noChangeArrowheads="1"/>
          </p:cNvSpPr>
          <p:nvPr>
            <p:ph idx="1"/>
          </p:nvPr>
        </p:nvSpPr>
        <p:spPr bwMode="auto">
          <a:xfrm>
            <a:off x="152400" y="1045395"/>
            <a:ext cx="6442411" cy="59093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Media Savvy: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Attracts followers through his adept use of media and publicity.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Creates a sense of drama and excitement around his ventures.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Cult of Personality: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Develops a loyal base of followers who admire his boldness and success.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Projects an image of success and confidence that appeals to many.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Brand Loyalty: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Strong brand recognition and loyalty from customers and supporters.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Utilizes his name as a brand, enhancing the appeal of his ventures.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169154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AF42D-AC3D-D1F4-219C-C3B7C3539BA9}"/>
              </a:ext>
            </a:extLst>
          </p:cNvPr>
          <p:cNvSpPr>
            <a:spLocks noGrp="1"/>
          </p:cNvSpPr>
          <p:nvPr>
            <p:ph type="title"/>
          </p:nvPr>
        </p:nvSpPr>
        <p:spPr>
          <a:xfrm>
            <a:off x="268262" y="114796"/>
            <a:ext cx="8596668" cy="701842"/>
          </a:xfrm>
        </p:spPr>
        <p:txBody>
          <a:bodyPr>
            <a:normAutofit fontScale="90000"/>
          </a:bodyPr>
          <a:lstStyle/>
          <a:p>
            <a:r>
              <a:rPr lang="en-US" dirty="0"/>
              <a:t>Conclusion and evaluation:</a:t>
            </a:r>
            <a:endParaRPr lang="en-GB" dirty="0"/>
          </a:p>
        </p:txBody>
      </p:sp>
      <p:sp>
        <p:nvSpPr>
          <p:cNvPr id="4" name="Rectangle 1">
            <a:extLst>
              <a:ext uri="{FF2B5EF4-FFF2-40B4-BE49-F238E27FC236}">
                <a16:creationId xmlns:a16="http://schemas.microsoft.com/office/drawing/2014/main" id="{A10FBF54-12FD-8FE2-A177-B7437C7D73E8}"/>
              </a:ext>
            </a:extLst>
          </p:cNvPr>
          <p:cNvSpPr>
            <a:spLocks noGrp="1" noChangeArrowheads="1"/>
          </p:cNvSpPr>
          <p:nvPr>
            <p:ph type="body" idx="1"/>
          </p:nvPr>
        </p:nvSpPr>
        <p:spPr bwMode="auto">
          <a:xfrm>
            <a:off x="268261" y="2026303"/>
            <a:ext cx="11534718"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Conclusion: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Donald Trump's leadership style is a </a:t>
            </a: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mix of transactional, charismatic, and authoritarian elements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His approach is marked by </a:t>
            </a:r>
            <a:r>
              <a:rPr kumimoji="0" lang="en-US" altLang="en-US" sz="1800" b="1" i="0" u="none" strike="noStrike" cap="none" normalizeH="0" baseline="0" dirty="0">
                <a:ln>
                  <a:noFill/>
                </a:ln>
                <a:solidFill>
                  <a:schemeClr val="tx1"/>
                </a:solidFill>
                <a:effectLst>
                  <a:outerShdw blurRad="38100" dist="38100" dir="2700000" algn="tl">
                    <a:srgbClr val="000000">
                      <a:alpha val="43137"/>
                    </a:srgbClr>
                  </a:outerShdw>
                </a:effectLst>
                <a:latin typeface="Arial" panose="020B0604020202020204" pitchFamily="34" charset="0"/>
              </a:rPr>
              <a:t>aggressive business tactics, high-stakes risk-taking, and effective self-promotion</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Evaluation: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Trump's leadership has led to notable business successes and </a:t>
            </a:r>
            <a:r>
              <a:rPr lang="en-US" altLang="en-US" dirty="0">
                <a:solidFill>
                  <a:schemeClr val="tx1"/>
                </a:solidFill>
                <a:latin typeface="Arial" panose="020B0604020202020204" pitchFamily="34" charset="0"/>
              </a:rPr>
              <a:t>some </a:t>
            </a:r>
            <a:r>
              <a:rPr kumimoji="0" lang="en-US" altLang="en-US" sz="1800" b="0" i="0" u="none" strike="noStrike" cap="none" normalizeH="0" baseline="0" dirty="0">
                <a:ln>
                  <a:noFill/>
                </a:ln>
                <a:solidFill>
                  <a:schemeClr val="tx1"/>
                </a:solidFill>
                <a:effectLst/>
                <a:latin typeface="Arial" panose="020B0604020202020204" pitchFamily="34" charset="0"/>
              </a:rPr>
              <a:t>high-profile failures.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His style can be polarizing, generating strong loyalty among followers but also significant criticism.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Overall, his impact on business leadership is significant, providing valuable lessons in both the benefits and pitfalls of his approach.</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12291" name="Picture 3" descr="Please Don't Buy Books Just to Send to Trump ‹ Literary Hub">
            <a:extLst>
              <a:ext uri="{FF2B5EF4-FFF2-40B4-BE49-F238E27FC236}">
                <a16:creationId xmlns:a16="http://schemas.microsoft.com/office/drawing/2014/main" id="{5A51DF7C-44E5-3645-3283-89E679AA00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93306" y="-5523"/>
            <a:ext cx="5598694" cy="26663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2132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AF42D-AC3D-D1F4-219C-C3B7C3539BA9}"/>
              </a:ext>
            </a:extLst>
          </p:cNvPr>
          <p:cNvSpPr>
            <a:spLocks noGrp="1"/>
          </p:cNvSpPr>
          <p:nvPr>
            <p:ph type="title"/>
          </p:nvPr>
        </p:nvSpPr>
        <p:spPr>
          <a:xfrm>
            <a:off x="268261" y="114796"/>
            <a:ext cx="10836885" cy="701842"/>
          </a:xfrm>
        </p:spPr>
        <p:txBody>
          <a:bodyPr>
            <a:normAutofit fontScale="90000"/>
          </a:bodyPr>
          <a:lstStyle/>
          <a:p>
            <a:r>
              <a:rPr lang="en-US" dirty="0">
                <a:solidFill>
                  <a:schemeClr val="accent2">
                    <a:lumMod val="50000"/>
                  </a:schemeClr>
                </a:solidFill>
              </a:rPr>
              <a:t>References (Donald Trump by Vladimir Bara: </a:t>
            </a:r>
            <a:endParaRPr lang="en-GB" dirty="0">
              <a:solidFill>
                <a:schemeClr val="accent2">
                  <a:lumMod val="50000"/>
                </a:schemeClr>
              </a:solidFill>
            </a:endParaRPr>
          </a:p>
        </p:txBody>
      </p:sp>
      <p:sp>
        <p:nvSpPr>
          <p:cNvPr id="4" name="Rectangle 1">
            <a:extLst>
              <a:ext uri="{FF2B5EF4-FFF2-40B4-BE49-F238E27FC236}">
                <a16:creationId xmlns:a16="http://schemas.microsoft.com/office/drawing/2014/main" id="{A10FBF54-12FD-8FE2-A177-B7437C7D73E8}"/>
              </a:ext>
            </a:extLst>
          </p:cNvPr>
          <p:cNvSpPr>
            <a:spLocks noGrp="1" noChangeArrowheads="1"/>
          </p:cNvSpPr>
          <p:nvPr>
            <p:ph type="body" idx="1"/>
          </p:nvPr>
        </p:nvSpPr>
        <p:spPr bwMode="auto">
          <a:xfrm>
            <a:off x="268262" y="970314"/>
            <a:ext cx="11655476" cy="60837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US" dirty="0"/>
              <a:t>1. Bass, B. M. (1990). </a:t>
            </a:r>
            <a:r>
              <a:rPr lang="en-US" i="1" dirty="0"/>
              <a:t>From Transactional to Transformational Leadership: Learning to Share the Vision</a:t>
            </a:r>
            <a:r>
              <a:rPr lang="en-US" dirty="0"/>
              <a:t>. Organizational Dynamics, 18(3), 19-31.</a:t>
            </a:r>
          </a:p>
          <a:p>
            <a:endParaRPr lang="en-US" dirty="0"/>
          </a:p>
          <a:p>
            <a:r>
              <a:rPr lang="en-US" dirty="0"/>
              <a:t>2. Conger, J. A., &amp; Kanungo, R. N. (1987). </a:t>
            </a:r>
            <a:r>
              <a:rPr lang="en-US" i="1" dirty="0"/>
              <a:t>Toward a Behavioral Theory of Charismatic Leadership in Organizational Settings</a:t>
            </a:r>
            <a:r>
              <a:rPr lang="en-US" dirty="0"/>
              <a:t>. Academy of Management Review, 12(4), 637-647.</a:t>
            </a:r>
          </a:p>
          <a:p>
            <a:endParaRPr lang="en-US" dirty="0"/>
          </a:p>
          <a:p>
            <a:r>
              <a:rPr lang="en-US" dirty="0"/>
              <a:t>3. Kellerman, B. (2004). </a:t>
            </a:r>
            <a:r>
              <a:rPr lang="en-US" i="1" dirty="0"/>
              <a:t>Bad Leadership: What It Is, How It Happens, Why It Matters</a:t>
            </a:r>
            <a:r>
              <a:rPr lang="en-US" dirty="0"/>
              <a:t>. Boston: Harvard Business School Press.</a:t>
            </a:r>
          </a:p>
          <a:p>
            <a:endParaRPr lang="en-US" dirty="0"/>
          </a:p>
          <a:p>
            <a:r>
              <a:rPr lang="en-US" dirty="0"/>
              <a:t>4.Gardner, H., &amp; </a:t>
            </a:r>
            <a:r>
              <a:rPr lang="en-US" dirty="0" err="1"/>
              <a:t>Laskin</a:t>
            </a:r>
            <a:r>
              <a:rPr lang="en-US" dirty="0"/>
              <a:t>, E. (2011). </a:t>
            </a:r>
            <a:r>
              <a:rPr lang="en-US" i="1" dirty="0"/>
              <a:t>Leading Minds: An Anatomy of Leadership</a:t>
            </a:r>
            <a:r>
              <a:rPr lang="en-US" dirty="0"/>
              <a:t>. New York: Basic Books.</a:t>
            </a:r>
          </a:p>
          <a:p>
            <a:endParaRPr lang="en-US" dirty="0"/>
          </a:p>
          <a:p>
            <a:r>
              <a:rPr lang="en-US" dirty="0"/>
              <a:t>5. Hogan, R., &amp; Kaiser, R. B. (2005). </a:t>
            </a:r>
            <a:r>
              <a:rPr lang="en-US" i="1" dirty="0"/>
              <a:t>What We Know About Leadership</a:t>
            </a:r>
            <a:r>
              <a:rPr lang="en-US" dirty="0"/>
              <a:t>. Review of General Psychology, 9(2), 169-180.</a:t>
            </a:r>
          </a:p>
          <a:p>
            <a:endParaRPr lang="en-US" dirty="0"/>
          </a:p>
          <a:p>
            <a:r>
              <a:rPr lang="en-US" dirty="0"/>
              <a:t>6. Maccoby, M. (2000). </a:t>
            </a:r>
            <a:r>
              <a:rPr lang="en-US" i="1" dirty="0"/>
              <a:t>Narcissistic Leaders: The Incredible Pros, the Inevitable Cons</a:t>
            </a:r>
            <a:r>
              <a:rPr lang="en-US" dirty="0"/>
              <a:t>. Harvard Business Review, 78(1), 69-77.</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37438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25786</TotalTime>
  <Words>2819</Words>
  <Application>Microsoft Office PowerPoint</Application>
  <PresentationFormat>Widescreen</PresentationFormat>
  <Paragraphs>267</Paragraphs>
  <Slides>30</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30</vt:i4>
      </vt:variant>
    </vt:vector>
  </HeadingPairs>
  <TitlesOfParts>
    <vt:vector size="38" baseType="lpstr">
      <vt:lpstr>Amasis MT Pro Light</vt:lpstr>
      <vt:lpstr>-apple-system</vt:lpstr>
      <vt:lpstr>Aptos</vt:lpstr>
      <vt:lpstr>Arial</vt:lpstr>
      <vt:lpstr>Calibri</vt:lpstr>
      <vt:lpstr>Trebuchet MS</vt:lpstr>
      <vt:lpstr>Wingdings 3</vt:lpstr>
      <vt:lpstr>Facet</vt:lpstr>
      <vt:lpstr>PowerPoint Presentation</vt:lpstr>
      <vt:lpstr>PowerPoint Presentation</vt:lpstr>
      <vt:lpstr>PowerPoint Presentation</vt:lpstr>
      <vt:lpstr>Leadership Style -Visionary Leadership:</vt:lpstr>
      <vt:lpstr>Transformational Leadership:</vt:lpstr>
      <vt:lpstr>Autocratic and Democratic Blend:</vt:lpstr>
      <vt:lpstr>Leadership Behavior: Empowering Employees</vt:lpstr>
      <vt:lpstr>Resilience and Determination:</vt:lpstr>
      <vt:lpstr>Followers' Appeal *Cultivating Loyalty:*</vt:lpstr>
      <vt:lpstr>Conclusion:</vt:lpstr>
      <vt:lpstr>References:</vt:lpstr>
      <vt:lpstr>PowerPoint Presentation</vt:lpstr>
      <vt:lpstr>PowerPoint Presentation</vt:lpstr>
      <vt:lpstr>PowerPoint Presentation</vt:lpstr>
      <vt:lpstr>Followers’ Appeal     Inspiring Vision:  &gt; Articulated a clear and compelling vision for the future of technology. &gt; Motivated employees to strive for innovation and excellence.  Emotional Connection:  &gt; Built strong relationships with employees and customers through his passion and enthusiasm. &gt; Fostered loyalty and dedication among his team.  Cult of Personality:  &gt; Attracted a loyal following who were inspired by his charisma and visionary outlook. &gt; Cultivated a company culture that was deeply aligned with his vision.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I’ve chosen Donald Trump:</vt:lpstr>
      <vt:lpstr>Donald Trump's Leadership Style:</vt:lpstr>
      <vt:lpstr>Donald Trump's Leadership Behaviour:</vt:lpstr>
      <vt:lpstr>Donald Trump’s Followers’ Appeal:</vt:lpstr>
      <vt:lpstr>Conclusion and evaluation:</vt:lpstr>
      <vt:lpstr>References (Donald Trump by Vladimir Bara: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2830</dc:creator>
  <cp:lastModifiedBy>Vladimir Bara (2110942)</cp:lastModifiedBy>
  <cp:revision>28</cp:revision>
  <dcterms:created xsi:type="dcterms:W3CDTF">2022-07-20T18:32:26Z</dcterms:created>
  <dcterms:modified xsi:type="dcterms:W3CDTF">2024-07-27T19:43:05Z</dcterms:modified>
</cp:coreProperties>
</file>