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9.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notesSlides/notesSlide10.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notesSlides/notesSlide11.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notesSlides/notesSlide12.xml" ContentType="application/vnd.openxmlformats-officedocument.presentationml.notesSlide+xml"/>
  <Override PartName="/ppt/tags/tag10.xml" ContentType="application/vnd.openxmlformats-officedocument.presentationml.tags+xml"/>
  <Override PartName="/ppt/notesSlides/notesSlide13.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notesSlides/notesSlide14.xml" ContentType="application/vnd.openxmlformats-officedocument.presentationml.notesSlide+xml"/>
  <Override PartName="/ppt/tags/tag13.xml" ContentType="application/vnd.openxmlformats-officedocument.presentationml.tags+xml"/>
  <Override PartName="/ppt/notesSlides/notesSlide15.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notesSlides/notesSlide16.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19.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5" r:id="rId1"/>
  </p:sldMasterIdLst>
  <p:notesMasterIdLst>
    <p:notesMasterId r:id="rId25"/>
  </p:notesMasterIdLst>
  <p:handoutMasterIdLst>
    <p:handoutMasterId r:id="rId26"/>
  </p:handoutMasterIdLst>
  <p:sldIdLst>
    <p:sldId id="455" r:id="rId2"/>
    <p:sldId id="456" r:id="rId3"/>
    <p:sldId id="471" r:id="rId4"/>
    <p:sldId id="472" r:id="rId5"/>
    <p:sldId id="474" r:id="rId6"/>
    <p:sldId id="470" r:id="rId7"/>
    <p:sldId id="475" r:id="rId8"/>
    <p:sldId id="473" r:id="rId9"/>
    <p:sldId id="457" r:id="rId10"/>
    <p:sldId id="458" r:id="rId11"/>
    <p:sldId id="459" r:id="rId12"/>
    <p:sldId id="460" r:id="rId13"/>
    <p:sldId id="461" r:id="rId14"/>
    <p:sldId id="462" r:id="rId15"/>
    <p:sldId id="463" r:id="rId16"/>
    <p:sldId id="464" r:id="rId17"/>
    <p:sldId id="465" r:id="rId18"/>
    <p:sldId id="466" r:id="rId19"/>
    <p:sldId id="477" r:id="rId20"/>
    <p:sldId id="467" r:id="rId21"/>
    <p:sldId id="476" r:id="rId22"/>
    <p:sldId id="469" r:id="rId23"/>
    <p:sldId id="468" r:id="rId24"/>
  </p:sldIdLst>
  <p:sldSz cx="9144000" cy="6858000" type="screen4x3"/>
  <p:notesSz cx="6797675" cy="9926638"/>
  <p:custDataLst>
    <p:tags r:id="rId27"/>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modifyVerifier cryptProviderType="rsaAES" cryptAlgorithmClass="hash" cryptAlgorithmType="typeAny" cryptAlgorithmSid="14" spinCount="100000" saltData="FPNzNhSwMK8lEEef5+fRAg==" hashData="yXy1ZRgodFLsAPx0vvx8fL7RxAUaPnLK3zwNyXpLAJ23VFWNzn873d1OzT1tlSwXKUrsHuN/rPIhH1OmOQHtzQ=="/>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2">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nill,Rachel swp4237"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0000FF"/>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34" autoAdjust="0"/>
    <p:restoredTop sz="55474" autoAdjust="0"/>
  </p:normalViewPr>
  <p:slideViewPr>
    <p:cSldViewPr>
      <p:cViewPr varScale="1">
        <p:scale>
          <a:sx n="64" d="100"/>
          <a:sy n="64" d="100"/>
        </p:scale>
        <p:origin x="2946" y="60"/>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notesViewPr>
    <p:cSldViewPr>
      <p:cViewPr varScale="1">
        <p:scale>
          <a:sx n="76" d="100"/>
          <a:sy n="76" d="100"/>
        </p:scale>
        <p:origin x="2184" y="11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gs" Target="tags/tag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6400" cy="496888"/>
          </a:xfrm>
          <a:prstGeom prst="rect">
            <a:avLst/>
          </a:prstGeom>
        </p:spPr>
        <p:txBody>
          <a:bodyPr vert="horz" lIns="91458" tIns="45729" rIns="91458" bIns="45729" rtlCol="0"/>
          <a:lstStyle>
            <a:lvl1pPr algn="l">
              <a:defRPr sz="1200"/>
            </a:lvl1pPr>
          </a:lstStyle>
          <a:p>
            <a:pPr>
              <a:defRPr/>
            </a:pPr>
            <a:endParaRPr lang="en-GB"/>
          </a:p>
        </p:txBody>
      </p:sp>
      <p:sp>
        <p:nvSpPr>
          <p:cNvPr id="3" name="Date Placeholder 2"/>
          <p:cNvSpPr>
            <a:spLocks noGrp="1"/>
          </p:cNvSpPr>
          <p:nvPr>
            <p:ph type="dt" sz="quarter" idx="1"/>
          </p:nvPr>
        </p:nvSpPr>
        <p:spPr>
          <a:xfrm>
            <a:off x="3849688" y="1"/>
            <a:ext cx="2946400" cy="496888"/>
          </a:xfrm>
          <a:prstGeom prst="rect">
            <a:avLst/>
          </a:prstGeom>
        </p:spPr>
        <p:txBody>
          <a:bodyPr vert="horz" lIns="91458" tIns="45729" rIns="91458" bIns="45729" rtlCol="0"/>
          <a:lstStyle>
            <a:lvl1pPr algn="r">
              <a:defRPr sz="1200"/>
            </a:lvl1pPr>
          </a:lstStyle>
          <a:p>
            <a:pPr>
              <a:defRPr/>
            </a:pPr>
            <a:fld id="{C3CE5716-2FD9-4580-8AC3-C5BE72467677}" type="datetimeFigureOut">
              <a:rPr lang="en-US"/>
              <a:pPr>
                <a:defRPr/>
              </a:pPr>
              <a:t>3/26/2019</a:t>
            </a:fld>
            <a:endParaRPr lang="en-GB"/>
          </a:p>
        </p:txBody>
      </p:sp>
      <p:sp>
        <p:nvSpPr>
          <p:cNvPr id="4" name="Footer Placeholder 3"/>
          <p:cNvSpPr>
            <a:spLocks noGrp="1"/>
          </p:cNvSpPr>
          <p:nvPr>
            <p:ph type="ftr" sz="quarter" idx="2"/>
          </p:nvPr>
        </p:nvSpPr>
        <p:spPr>
          <a:xfrm>
            <a:off x="0" y="9428164"/>
            <a:ext cx="2946400" cy="496887"/>
          </a:xfrm>
          <a:prstGeom prst="rect">
            <a:avLst/>
          </a:prstGeom>
        </p:spPr>
        <p:txBody>
          <a:bodyPr vert="horz" lIns="91458" tIns="45729" rIns="91458" bIns="45729"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49688" y="9428164"/>
            <a:ext cx="2946400" cy="496887"/>
          </a:xfrm>
          <a:prstGeom prst="rect">
            <a:avLst/>
          </a:prstGeom>
        </p:spPr>
        <p:txBody>
          <a:bodyPr vert="horz" lIns="91458" tIns="45729" rIns="91458" bIns="45729" rtlCol="0" anchor="b"/>
          <a:lstStyle>
            <a:lvl1pPr algn="r">
              <a:defRPr sz="1200"/>
            </a:lvl1pPr>
          </a:lstStyle>
          <a:p>
            <a:pPr>
              <a:defRPr/>
            </a:pPr>
            <a:fld id="{8F5D2C1B-32D0-4256-AD02-BB9432626814}" type="slidenum">
              <a:rPr lang="en-GB"/>
              <a:pPr>
                <a:defRPr/>
              </a:pPr>
              <a:t>‹#›</a:t>
            </a:fld>
            <a:endParaRPr lang="en-GB"/>
          </a:p>
        </p:txBody>
      </p:sp>
    </p:spTree>
    <p:extLst>
      <p:ext uri="{BB962C8B-B14F-4D97-AF65-F5344CB8AC3E}">
        <p14:creationId xmlns:p14="http://schemas.microsoft.com/office/powerpoint/2010/main" val="21873535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1"/>
            <a:ext cx="2946400" cy="496888"/>
          </a:xfrm>
          <a:prstGeom prst="rect">
            <a:avLst/>
          </a:prstGeom>
          <a:noFill/>
          <a:ln w="9525">
            <a:noFill/>
            <a:miter lim="800000"/>
            <a:headEnd/>
            <a:tailEnd/>
          </a:ln>
          <a:effectLst/>
        </p:spPr>
        <p:txBody>
          <a:bodyPr vert="horz" wrap="square" lIns="91458" tIns="45729" rIns="91458" bIns="45729" numCol="1" anchor="t" anchorCtr="0" compatLnSpc="1">
            <a:prstTxWarp prst="textNoShape">
              <a:avLst/>
            </a:prstTxWarp>
          </a:bodyPr>
          <a:lstStyle>
            <a:lvl1pPr>
              <a:defRPr sz="1200"/>
            </a:lvl1pPr>
          </a:lstStyle>
          <a:p>
            <a:pPr>
              <a:defRPr/>
            </a:pPr>
            <a:endParaRPr lang="en-GB"/>
          </a:p>
        </p:txBody>
      </p:sp>
      <p:sp>
        <p:nvSpPr>
          <p:cNvPr id="23555" name="Rectangle 3"/>
          <p:cNvSpPr>
            <a:spLocks noGrp="1" noChangeArrowheads="1"/>
          </p:cNvSpPr>
          <p:nvPr>
            <p:ph type="dt" idx="1"/>
          </p:nvPr>
        </p:nvSpPr>
        <p:spPr bwMode="auto">
          <a:xfrm>
            <a:off x="3849688" y="1"/>
            <a:ext cx="2946400" cy="496888"/>
          </a:xfrm>
          <a:prstGeom prst="rect">
            <a:avLst/>
          </a:prstGeom>
          <a:noFill/>
          <a:ln w="9525">
            <a:noFill/>
            <a:miter lim="800000"/>
            <a:headEnd/>
            <a:tailEnd/>
          </a:ln>
          <a:effectLst/>
        </p:spPr>
        <p:txBody>
          <a:bodyPr vert="horz" wrap="square" lIns="91458" tIns="45729" rIns="91458" bIns="45729" numCol="1" anchor="t" anchorCtr="0" compatLnSpc="1">
            <a:prstTxWarp prst="textNoShape">
              <a:avLst/>
            </a:prstTxWarp>
          </a:bodyPr>
          <a:lstStyle>
            <a:lvl1pPr algn="r">
              <a:defRPr sz="1200"/>
            </a:lvl1pPr>
          </a:lstStyle>
          <a:p>
            <a:pPr>
              <a:defRPr/>
            </a:pPr>
            <a:endParaRPr lang="en-GB"/>
          </a:p>
        </p:txBody>
      </p:sp>
      <p:sp>
        <p:nvSpPr>
          <p:cNvPr id="65540" name="Rectangle 4"/>
          <p:cNvSpPr>
            <a:spLocks noGrp="1" noRot="1" noChangeAspect="1" noChangeArrowheads="1" noTextEdit="1"/>
          </p:cNvSpPr>
          <p:nvPr>
            <p:ph type="sldImg" idx="2"/>
          </p:nvPr>
        </p:nvSpPr>
        <p:spPr bwMode="auto">
          <a:xfrm>
            <a:off x="2124075" y="428625"/>
            <a:ext cx="2495550" cy="18732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7" name="Rectangle 5"/>
          <p:cNvSpPr>
            <a:spLocks noGrp="1" noChangeArrowheads="1"/>
          </p:cNvSpPr>
          <p:nvPr>
            <p:ph type="body" sz="quarter" idx="3"/>
          </p:nvPr>
        </p:nvSpPr>
        <p:spPr bwMode="auto">
          <a:xfrm>
            <a:off x="679450" y="2540001"/>
            <a:ext cx="5438776" cy="6642100"/>
          </a:xfrm>
          <a:prstGeom prst="rect">
            <a:avLst/>
          </a:prstGeom>
          <a:noFill/>
          <a:ln w="9525">
            <a:noFill/>
            <a:miter lim="800000"/>
            <a:headEnd/>
            <a:tailEnd/>
          </a:ln>
          <a:effectLst/>
        </p:spPr>
        <p:txBody>
          <a:bodyPr vert="horz" wrap="square" lIns="91458" tIns="45729" rIns="91458" bIns="45729" numCol="1" anchor="t" anchorCtr="0" compatLnSpc="1">
            <a:prstTxWarp prst="textNoShape">
              <a:avLst/>
            </a:prstTxWarp>
          </a:bodyPr>
          <a:lstStyle/>
          <a:p>
            <a:pPr lvl="0"/>
            <a:r>
              <a:rPr lang="en-GB" noProof="0" dirty="0" smtClean="0"/>
              <a:t>Click to edit Master text styles</a:t>
            </a:r>
          </a:p>
          <a:p>
            <a:pPr lvl="1"/>
            <a:r>
              <a:rPr lang="en-GB" noProof="0" dirty="0" smtClean="0"/>
              <a:t>Second level</a:t>
            </a:r>
          </a:p>
          <a:p>
            <a:pPr lvl="2"/>
            <a:r>
              <a:rPr lang="en-GB" noProof="0" dirty="0" smtClean="0"/>
              <a:t>Third level</a:t>
            </a:r>
          </a:p>
          <a:p>
            <a:pPr lvl="3"/>
            <a:r>
              <a:rPr lang="en-GB" noProof="0" dirty="0" smtClean="0"/>
              <a:t>Fourth level</a:t>
            </a:r>
          </a:p>
          <a:p>
            <a:pPr lvl="4"/>
            <a:r>
              <a:rPr lang="en-GB" noProof="0" dirty="0" smtClean="0"/>
              <a:t>Fifth level</a:t>
            </a:r>
          </a:p>
        </p:txBody>
      </p:sp>
      <p:sp>
        <p:nvSpPr>
          <p:cNvPr id="23558" name="Rectangle 6"/>
          <p:cNvSpPr>
            <a:spLocks noGrp="1" noChangeArrowheads="1"/>
          </p:cNvSpPr>
          <p:nvPr>
            <p:ph type="ftr" sz="quarter" idx="4"/>
          </p:nvPr>
        </p:nvSpPr>
        <p:spPr bwMode="auto">
          <a:xfrm>
            <a:off x="0" y="9428164"/>
            <a:ext cx="2946400" cy="496887"/>
          </a:xfrm>
          <a:prstGeom prst="rect">
            <a:avLst/>
          </a:prstGeom>
          <a:noFill/>
          <a:ln w="9525">
            <a:noFill/>
            <a:miter lim="800000"/>
            <a:headEnd/>
            <a:tailEnd/>
          </a:ln>
          <a:effectLst/>
        </p:spPr>
        <p:txBody>
          <a:bodyPr vert="horz" wrap="square" lIns="91458" tIns="45729" rIns="91458" bIns="45729" numCol="1" anchor="b" anchorCtr="0" compatLnSpc="1">
            <a:prstTxWarp prst="textNoShape">
              <a:avLst/>
            </a:prstTxWarp>
          </a:bodyPr>
          <a:lstStyle>
            <a:lvl1pPr>
              <a:defRPr sz="1200"/>
            </a:lvl1pPr>
          </a:lstStyle>
          <a:p>
            <a:pPr>
              <a:defRPr/>
            </a:pPr>
            <a:endParaRPr lang="en-GB"/>
          </a:p>
        </p:txBody>
      </p:sp>
      <p:sp>
        <p:nvSpPr>
          <p:cNvPr id="23559" name="Rectangle 7"/>
          <p:cNvSpPr>
            <a:spLocks noGrp="1" noChangeArrowheads="1"/>
          </p:cNvSpPr>
          <p:nvPr>
            <p:ph type="sldNum" sz="quarter" idx="5"/>
          </p:nvPr>
        </p:nvSpPr>
        <p:spPr bwMode="auto">
          <a:xfrm>
            <a:off x="3849688" y="9428164"/>
            <a:ext cx="2946400" cy="496887"/>
          </a:xfrm>
          <a:prstGeom prst="rect">
            <a:avLst/>
          </a:prstGeom>
          <a:noFill/>
          <a:ln w="9525">
            <a:noFill/>
            <a:miter lim="800000"/>
            <a:headEnd/>
            <a:tailEnd/>
          </a:ln>
          <a:effectLst/>
        </p:spPr>
        <p:txBody>
          <a:bodyPr vert="horz" wrap="square" lIns="91458" tIns="45729" rIns="91458" bIns="45729" numCol="1" anchor="b" anchorCtr="0" compatLnSpc="1">
            <a:prstTxWarp prst="textNoShape">
              <a:avLst/>
            </a:prstTxWarp>
          </a:bodyPr>
          <a:lstStyle>
            <a:lvl1pPr algn="r">
              <a:defRPr sz="1200"/>
            </a:lvl1pPr>
          </a:lstStyle>
          <a:p>
            <a:pPr>
              <a:defRPr/>
            </a:pPr>
            <a:fld id="{7279F223-0E9A-4A97-B623-3E882A234C75}" type="slidenum">
              <a:rPr lang="en-GB"/>
              <a:pPr>
                <a:defRPr/>
              </a:pPr>
              <a:t>‹#›</a:t>
            </a:fld>
            <a:endParaRPr lang="en-GB"/>
          </a:p>
        </p:txBody>
      </p:sp>
    </p:spTree>
    <p:extLst>
      <p:ext uri="{BB962C8B-B14F-4D97-AF65-F5344CB8AC3E}">
        <p14:creationId xmlns:p14="http://schemas.microsoft.com/office/powerpoint/2010/main" val="36175884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18492790467799924&amp;bct=A&amp;service=citation&amp;risb=&amp;langcountry=GB&amp;linkInfo=F#GB#UK_ACTS#num%1984_60a_Title%&amp;ps=" TargetMode="External"/><Relationship Id="rId7" Type="http://schemas.openxmlformats.org/officeDocument/2006/relationships/hyperlink" Target="https://www.lexisnexis.com/uk/lexispsl/corporatecrime/document/391421/55KB-9471-F188-N193-00000-00/linkHandler.faces?psldocinfo=Arrest_and_detention_overview&amp;A=0.5113846335645472&amp;bct=A&amp;service=citation&amp;risb=&amp;langcountry=GB&amp;linkInfo=F#GB#UK_ACTS#num%1984_60a_Title%&amp;ps="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GB#UK_ACTS#num%1984_60a_Title%&amp;ps=" TargetMode="External"/><Relationship Id="rId5"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GB#UK_ACTS#num%1984_60a_Title%&amp;ps=" TargetMode="External"/><Relationship Id="rId4" Type="http://schemas.openxmlformats.org/officeDocument/2006/relationships/hyperlink" Target="https://www.lexisnexis.com/uk/lexispsl/corporatecrime/document/391421/55KB-9471-F188-N193-00000-00/linkHandler.faces?psldocinfo=Arrest_and_detention_overview&amp;A=0.44085416541202715&amp;bct=A&amp;service=citation&amp;risb=&amp;langcountry=GB&amp;linkInfo=F#GB#UK_ACTS#num%1984_60a_Title%&amp;ps="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b="0" kern="1200" dirty="0" smtClean="0">
                <a:solidFill>
                  <a:schemeClr val="tx1"/>
                </a:solidFill>
                <a:effectLst/>
                <a:latin typeface="Arial" charset="0"/>
                <a:ea typeface="+mn-ea"/>
                <a:cs typeface="+mn-cs"/>
              </a:rPr>
              <a:t>On successful completion of this module, learners will be able to:</a:t>
            </a:r>
          </a:p>
          <a:p>
            <a:pPr marL="0" indent="0">
              <a:buNone/>
            </a:pPr>
            <a:endParaRPr lang="en-GB" sz="1100" b="0" i="0" u="none" strike="noStrike" kern="1200" baseline="0" dirty="0" smtClean="0">
              <a:solidFill>
                <a:schemeClr val="tx1"/>
              </a:solidFill>
              <a:latin typeface="Arial" charset="0"/>
              <a:ea typeface="+mn-ea"/>
              <a:cs typeface="+mn-cs"/>
            </a:endParaRPr>
          </a:p>
          <a:p>
            <a:pPr marL="342900" lvl="0" indent="-342900">
              <a:buFont typeface="+mj-lt"/>
              <a:buAutoNum type="arabicPeriod"/>
            </a:pPr>
            <a:r>
              <a:rPr lang="en-GB" sz="1100" b="0" kern="1200" dirty="0" smtClean="0">
                <a:solidFill>
                  <a:schemeClr val="tx1"/>
                </a:solidFill>
                <a:effectLst/>
                <a:latin typeface="Arial" charset="0"/>
                <a:ea typeface="+mn-ea"/>
                <a:cs typeface="+mn-cs"/>
              </a:rPr>
              <a:t>Describe the seating plan in a police vehicle when escorting detained persons whilst promoting maximum security and safety.</a:t>
            </a:r>
          </a:p>
          <a:p>
            <a:pPr marL="342900" lvl="0" indent="-342900">
              <a:buFont typeface="+mj-lt"/>
              <a:buAutoNum type="arabicPeriod"/>
            </a:pPr>
            <a:r>
              <a:rPr lang="en-GB" sz="1100" b="0" kern="1200" dirty="0" smtClean="0">
                <a:solidFill>
                  <a:schemeClr val="tx1"/>
                </a:solidFill>
                <a:effectLst/>
                <a:latin typeface="Arial" charset="0"/>
                <a:ea typeface="+mn-ea"/>
                <a:cs typeface="+mn-cs"/>
              </a:rPr>
              <a:t>Outline the principles of cross-contamination of evidence.</a:t>
            </a:r>
          </a:p>
          <a:p>
            <a:pPr marL="342900" lvl="0" indent="-342900">
              <a:buFont typeface="+mj-lt"/>
              <a:buAutoNum type="arabicPeriod"/>
            </a:pPr>
            <a:r>
              <a:rPr lang="en-GB" sz="1100" b="0" kern="1200" dirty="0" smtClean="0">
                <a:solidFill>
                  <a:schemeClr val="tx1"/>
                </a:solidFill>
                <a:effectLst/>
                <a:latin typeface="Arial" charset="0"/>
                <a:ea typeface="+mn-ea"/>
                <a:cs typeface="+mn-cs"/>
              </a:rPr>
              <a:t>Explain what constitutes detention including the detention clock, designated stations, non-designated stations and dealing with voluntary attendees.</a:t>
            </a:r>
          </a:p>
          <a:p>
            <a:pPr marL="342900" lvl="0" indent="-342900">
              <a:buFont typeface="+mj-lt"/>
              <a:buAutoNum type="arabicPeriod"/>
            </a:pPr>
            <a:r>
              <a:rPr lang="en-GB" sz="1100" b="0" kern="1200" dirty="0" smtClean="0">
                <a:solidFill>
                  <a:schemeClr val="tx1"/>
                </a:solidFill>
                <a:effectLst/>
                <a:latin typeface="Arial" charset="0"/>
                <a:ea typeface="+mn-ea"/>
                <a:cs typeface="+mn-cs"/>
              </a:rPr>
              <a:t>Explain how to transport violent and drunken prisoners and prisoner suffering with mental health.</a:t>
            </a:r>
          </a:p>
          <a:p>
            <a:pPr marL="342900" lvl="0" indent="-342900">
              <a:buFont typeface="+mj-lt"/>
              <a:buAutoNum type="arabicPeriod"/>
            </a:pPr>
            <a:r>
              <a:rPr lang="en-GB" sz="1100" b="0" kern="1200" dirty="0" smtClean="0">
                <a:solidFill>
                  <a:schemeClr val="tx1"/>
                </a:solidFill>
                <a:effectLst/>
                <a:latin typeface="Arial" charset="0"/>
                <a:ea typeface="+mn-ea"/>
                <a:cs typeface="+mn-cs"/>
              </a:rPr>
              <a:t>Summarise the roles, rights and responsibilities at custody including information to be given to the detained person.</a:t>
            </a:r>
          </a:p>
          <a:p>
            <a:pPr marL="342900" lvl="0" indent="-342900">
              <a:buFont typeface="+mj-lt"/>
              <a:buAutoNum type="arabicPeriod"/>
            </a:pPr>
            <a:r>
              <a:rPr lang="en-GB" sz="1100" b="0" kern="1200" dirty="0" smtClean="0">
                <a:solidFill>
                  <a:schemeClr val="tx1"/>
                </a:solidFill>
                <a:effectLst/>
                <a:latin typeface="Arial" charset="0"/>
                <a:ea typeface="+mn-ea"/>
                <a:cs typeface="+mn-cs"/>
              </a:rPr>
              <a:t>Describe searches of detained persons and seizing of items including strip and intimate searches.</a:t>
            </a:r>
          </a:p>
          <a:p>
            <a:pPr marL="342900" indent="-342900">
              <a:buFont typeface="+mj-lt"/>
              <a:buAutoNum type="arabicPeriod"/>
            </a:pPr>
            <a:r>
              <a:rPr lang="en-GB" sz="1100" b="0" kern="1200" dirty="0" smtClean="0">
                <a:solidFill>
                  <a:schemeClr val="tx1"/>
                </a:solidFill>
                <a:effectLst/>
                <a:latin typeface="Arial" charset="0"/>
                <a:ea typeface="+mn-ea"/>
                <a:cs typeface="+mn-cs"/>
              </a:rPr>
              <a:t>Explain the role of an appropriate adult within the police custody process.</a:t>
            </a:r>
            <a:endParaRPr lang="en-GB" sz="1100" b="0" i="0" u="none" strike="noStrike" kern="1200" baseline="0" dirty="0" smtClean="0">
              <a:solidFill>
                <a:schemeClr val="tx1"/>
              </a:solidFill>
              <a:latin typeface="Arial" charset="0"/>
              <a:ea typeface="+mn-ea"/>
              <a:cs typeface="+mn-cs"/>
            </a:endParaRPr>
          </a:p>
          <a:p>
            <a:endParaRPr lang="en-GB" sz="1100" b="0" i="0" u="none" strike="noStrike" kern="1200" baseline="0" dirty="0" smtClean="0">
              <a:solidFill>
                <a:schemeClr val="tx1"/>
              </a:solidFill>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615495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t>Trainer should familiarise themselves with DPP Custody Policy 2.1 which concerns the transportation of prisoners – direct students to the same document for further reading</a:t>
            </a:r>
          </a:p>
          <a:p>
            <a:pPr marL="228600" indent="-228600" eaLnBrk="1" hangingPunct="1">
              <a:lnSpc>
                <a:spcPct val="100000"/>
              </a:lnSpc>
              <a:buClr>
                <a:srgbClr val="000000"/>
              </a:buClr>
              <a:defRPr/>
            </a:pPr>
            <a:endParaRPr lang="en-GB" sz="1100" b="1" dirty="0" smtClean="0"/>
          </a:p>
          <a:p>
            <a:pPr>
              <a:lnSpc>
                <a:spcPct val="100000"/>
              </a:lnSpc>
            </a:pPr>
            <a:r>
              <a:rPr lang="en-GB" sz="1100" b="1" kern="1200" dirty="0" smtClean="0">
                <a:solidFill>
                  <a:schemeClr val="tx1"/>
                </a:solidFill>
                <a:effectLst/>
                <a:latin typeface="Arial" charset="0"/>
                <a:ea typeface="+mn-ea"/>
                <a:cs typeface="+mn-cs"/>
              </a:rPr>
              <a:t>Q. How are detained persons (DP) transported to police station custody suites?</a:t>
            </a:r>
            <a:endParaRPr lang="en-GB" sz="1100" kern="1200" dirty="0" smtClean="0">
              <a:solidFill>
                <a:schemeClr val="tx1"/>
              </a:solidFill>
              <a:effectLst/>
              <a:latin typeface="Arial" charset="0"/>
              <a:ea typeface="+mn-ea"/>
              <a:cs typeface="+mn-cs"/>
            </a:endParaRPr>
          </a:p>
          <a:p>
            <a:pPr>
              <a:lnSpc>
                <a:spcPct val="100000"/>
              </a:lnSpc>
            </a:pPr>
            <a:r>
              <a:rPr lang="en-GB" sz="1100" kern="1200" dirty="0" smtClean="0">
                <a:solidFill>
                  <a:schemeClr val="tx1"/>
                </a:solidFill>
                <a:effectLst/>
                <a:latin typeface="Arial" charset="0"/>
                <a:ea typeface="+mn-ea"/>
                <a:cs typeface="+mn-cs"/>
              </a:rPr>
              <a:t> </a:t>
            </a:r>
          </a:p>
          <a:p>
            <a:pPr>
              <a:lnSpc>
                <a:spcPct val="100000"/>
              </a:lnSpc>
            </a:pPr>
            <a:r>
              <a:rPr lang="en-GB" sz="1100" b="1" kern="1200" dirty="0" smtClean="0">
                <a:solidFill>
                  <a:schemeClr val="tx1"/>
                </a:solidFill>
                <a:effectLst/>
                <a:latin typeface="Arial" charset="0"/>
                <a:ea typeface="+mn-ea"/>
                <a:cs typeface="+mn-cs"/>
              </a:rPr>
              <a:t>Q. How is security and safety of the detained person (DP) and police officers maintained? </a:t>
            </a:r>
            <a:endParaRPr lang="en-GB" sz="1100" kern="1200" dirty="0" smtClean="0">
              <a:solidFill>
                <a:schemeClr val="tx1"/>
              </a:solidFill>
              <a:effectLst/>
              <a:latin typeface="Arial" charset="0"/>
              <a:ea typeface="+mn-ea"/>
              <a:cs typeface="+mn-cs"/>
            </a:endParaRPr>
          </a:p>
          <a:p>
            <a:pPr marL="228600" indent="-228600" eaLnBrk="1" hangingPunct="1">
              <a:lnSpc>
                <a:spcPct val="100000"/>
              </a:lnSpc>
              <a:buClr>
                <a:srgbClr val="000000"/>
              </a:buClr>
              <a:defRPr/>
            </a:pPr>
            <a:endParaRPr lang="en-GB" sz="1100" dirty="0" smtClean="0"/>
          </a:p>
          <a:p>
            <a:pPr marL="228600" indent="-228600" eaLnBrk="1" hangingPunct="1">
              <a:lnSpc>
                <a:spcPct val="100000"/>
              </a:lnSpc>
              <a:buClr>
                <a:srgbClr val="000000"/>
              </a:buClr>
              <a:defRPr/>
            </a:pPr>
            <a:r>
              <a:rPr lang="en-GB" sz="1100" b="1" dirty="0" smtClean="0"/>
              <a:t>Q.</a:t>
            </a:r>
            <a:r>
              <a:rPr lang="en-GB" sz="1100" b="0" dirty="0" smtClean="0"/>
              <a:t> ‘</a:t>
            </a:r>
            <a:r>
              <a:rPr lang="en-GB" sz="1100" b="1" dirty="0" smtClean="0"/>
              <a:t>Can you think of any situations when escorting a detained person on foot would be more appropriate than using a vehicle?’</a:t>
            </a:r>
          </a:p>
          <a:p>
            <a:pPr marL="228600" indent="-228600" eaLnBrk="1" hangingPunct="1">
              <a:lnSpc>
                <a:spcPct val="100000"/>
              </a:lnSpc>
              <a:buClr>
                <a:srgbClr val="000000"/>
              </a:buClr>
              <a:defRPr/>
            </a:pPr>
            <a:endParaRPr lang="en-GB" sz="1100" b="1" dirty="0" smtClean="0"/>
          </a:p>
          <a:p>
            <a:pPr marL="228600" indent="-228600" eaLnBrk="1" hangingPunct="1">
              <a:lnSpc>
                <a:spcPct val="100000"/>
              </a:lnSpc>
              <a:defRPr/>
            </a:pPr>
            <a:r>
              <a:rPr lang="en-GB" sz="1100" dirty="0" smtClean="0"/>
              <a:t>Explain Seating plan in a police car / van. (Prisoner should be sat behind front passenger seat with escorting officer sat next to them behind driver) </a:t>
            </a:r>
            <a:r>
              <a:rPr lang="en-GB" sz="1100" b="1" dirty="0" smtClean="0"/>
              <a:t>Why?</a:t>
            </a:r>
          </a:p>
          <a:p>
            <a:pPr marL="228600" indent="-228600" eaLnBrk="1" hangingPunct="1">
              <a:lnSpc>
                <a:spcPct val="100000"/>
              </a:lnSpc>
              <a:defRPr/>
            </a:pPr>
            <a:endParaRPr lang="en-GB" sz="1100" dirty="0" smtClean="0"/>
          </a:p>
          <a:p>
            <a:pPr marL="228600" indent="-228600" eaLnBrk="1" hangingPunct="1">
              <a:lnSpc>
                <a:spcPct val="100000"/>
              </a:lnSpc>
              <a:defRPr/>
            </a:pPr>
            <a:r>
              <a:rPr lang="en-GB" sz="1100" b="1" dirty="0" smtClean="0"/>
              <a:t>At this stage the trainer could draw on the whiteboard: </a:t>
            </a:r>
            <a:r>
              <a:rPr lang="en-GB" sz="1100" dirty="0" smtClean="0"/>
              <a:t>suggested seating plan in a vehicle, or to have a vehicle available and demonstrate ‘live’ (time constraints may play a factor in this)</a:t>
            </a:r>
          </a:p>
          <a:p>
            <a:pPr>
              <a:spcBef>
                <a:spcPts val="0"/>
              </a:spcBef>
              <a:spcAft>
                <a:spcPts val="600"/>
              </a:spcAft>
            </a:pPr>
            <a:endParaRPr lang="en-GB"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73280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100" b="1" dirty="0" smtClean="0">
                <a:latin typeface="Arial" panose="020B0604020202020204" pitchFamily="34" charset="0"/>
                <a:ea typeface="ＭＳ Ｐゴシック" panose="020B0600070205080204" pitchFamily="34" charset="-128"/>
              </a:rPr>
              <a:t>Q. Why are you searching the police vehicle? </a:t>
            </a:r>
            <a:r>
              <a:rPr lang="en-US" altLang="en-US" sz="1100" dirty="0" smtClean="0">
                <a:latin typeface="Arial" panose="020B0604020202020204" pitchFamily="34" charset="0"/>
                <a:ea typeface="ＭＳ Ｐゴシック" panose="020B0600070205080204" pitchFamily="34" charset="-128"/>
              </a:rPr>
              <a:t>– evidence / weapons </a:t>
            </a:r>
            <a:r>
              <a:rPr lang="en-US" altLang="en-US" sz="1100" dirty="0" err="1" smtClean="0">
                <a:latin typeface="Arial" panose="020B0604020202020204" pitchFamily="34" charset="0"/>
                <a:ea typeface="ＭＳ Ｐゴシック" panose="020B0600070205080204" pitchFamily="34" charset="-128"/>
              </a:rPr>
              <a:t>etc</a:t>
            </a:r>
            <a:endParaRPr lang="en-GB" altLang="en-US" sz="1100" dirty="0" smtClean="0">
              <a:latin typeface="Arial" panose="020B0604020202020204" pitchFamily="34" charset="0"/>
              <a:ea typeface="ＭＳ Ｐゴシック" panose="020B0600070205080204" pitchFamily="34" charset="-128"/>
            </a:endParaRPr>
          </a:p>
          <a:p>
            <a:pPr eaLnBrk="1" hangingPunct="1"/>
            <a:endParaRPr lang="en-GB" altLang="en-US" sz="1100" dirty="0" smtClean="0">
              <a:latin typeface="Arial" panose="020B0604020202020204" pitchFamily="34" charset="0"/>
              <a:ea typeface="ＭＳ Ｐゴシック" panose="020B0600070205080204" pitchFamily="34" charset="-128"/>
            </a:endParaRPr>
          </a:p>
          <a:p>
            <a:pPr eaLnBrk="1" hangingPunct="1"/>
            <a:r>
              <a:rPr lang="en-GB" altLang="en-US" sz="1100" dirty="0" smtClean="0">
                <a:latin typeface="Arial" panose="020B0604020202020204" pitchFamily="34" charset="0"/>
                <a:ea typeface="ＭＳ Ｐゴシック" panose="020B0600070205080204" pitchFamily="34" charset="-128"/>
              </a:rPr>
              <a:t>Any equipment could be used by the prisoner as a weapon.</a:t>
            </a:r>
          </a:p>
          <a:p>
            <a:pPr eaLnBrk="1" hangingPunct="1"/>
            <a:endParaRPr lang="en-GB" altLang="en-US" sz="1100" dirty="0" smtClean="0">
              <a:latin typeface="Arial" panose="020B0604020202020204" pitchFamily="34" charset="0"/>
              <a:ea typeface="ＭＳ Ｐゴシック" panose="020B0600070205080204" pitchFamily="34" charset="-128"/>
            </a:endParaRPr>
          </a:p>
          <a:p>
            <a:pPr eaLnBrk="1" hangingPunct="1"/>
            <a:r>
              <a:rPr lang="en-GB" altLang="en-US" sz="1100" dirty="0" smtClean="0">
                <a:latin typeface="Arial" panose="020B0604020202020204" pitchFamily="34" charset="0"/>
                <a:ea typeface="ＭＳ Ｐゴシック" panose="020B0600070205080204" pitchFamily="34" charset="-128"/>
              </a:rPr>
              <a:t>If a prisoner were handcuffed to a vehicle and the vehicle was involved in an accident the prisoner would be unable to get out.</a:t>
            </a:r>
          </a:p>
          <a:p>
            <a:pPr eaLnBrk="1" hangingPunct="1"/>
            <a:endParaRPr lang="en-GB" altLang="en-US" sz="1100" dirty="0" smtClean="0">
              <a:latin typeface="Arial" panose="020B0604020202020204" pitchFamily="34" charset="0"/>
              <a:ea typeface="ＭＳ Ｐゴシック" panose="020B0600070205080204" pitchFamily="34" charset="-128"/>
            </a:endParaRPr>
          </a:p>
          <a:p>
            <a:pPr eaLnBrk="1" hangingPunct="1"/>
            <a:r>
              <a:rPr lang="en-GB" altLang="en-US" sz="1100" dirty="0" smtClean="0">
                <a:latin typeface="Arial" panose="020B0604020202020204" pitchFamily="34" charset="0"/>
                <a:ea typeface="ＭＳ Ｐゴシック" panose="020B0600070205080204" pitchFamily="34" charset="-128"/>
              </a:rPr>
              <a:t>It is also important to get the students to think about the various health and safety issues involved with escorting and presenting suspects.  </a:t>
            </a:r>
          </a:p>
          <a:p>
            <a:pPr eaLnBrk="1" hangingPunct="1"/>
            <a:r>
              <a:rPr lang="en-GB" altLang="en-US" sz="1100" dirty="0" smtClean="0">
                <a:latin typeface="Arial" panose="020B0604020202020204" pitchFamily="34" charset="0"/>
                <a:ea typeface="ＭＳ Ｐゴシック" panose="020B0600070205080204" pitchFamily="34" charset="-128"/>
              </a:rPr>
              <a:t>Some suggestions for questions you could pose to focus the discussion:</a:t>
            </a:r>
          </a:p>
          <a:p>
            <a:pPr eaLnBrk="1" hangingPunct="1">
              <a:buFontTx/>
              <a:buChar char="•"/>
            </a:pPr>
            <a:r>
              <a:rPr lang="en-GB" altLang="en-US" sz="1100" dirty="0" smtClean="0">
                <a:latin typeface="Arial" panose="020B0604020202020204" pitchFamily="34" charset="0"/>
                <a:ea typeface="ＭＳ Ｐゴシック" panose="020B0600070205080204" pitchFamily="34" charset="-128"/>
              </a:rPr>
              <a:t>What do you think are the most important considerations for you as an officer when escorting a suspect to custody?</a:t>
            </a:r>
          </a:p>
          <a:p>
            <a:pPr eaLnBrk="1" hangingPunct="1">
              <a:buFontTx/>
              <a:buChar char="•"/>
            </a:pPr>
            <a:r>
              <a:rPr lang="en-GB" altLang="en-US" sz="1100" dirty="0" smtClean="0">
                <a:latin typeface="Arial" panose="020B0604020202020204" pitchFamily="34" charset="0"/>
                <a:ea typeface="ＭＳ Ｐゴシック" panose="020B0600070205080204" pitchFamily="34" charset="-128"/>
              </a:rPr>
              <a:t>Would these considerations change if your suspect was behaving in an aggressive manner?</a:t>
            </a:r>
          </a:p>
          <a:p>
            <a:pPr eaLnBrk="1" hangingPunct="1">
              <a:buFontTx/>
              <a:buChar char="•"/>
            </a:pPr>
            <a:r>
              <a:rPr lang="en-GB" altLang="en-US" sz="1100" dirty="0" smtClean="0">
                <a:latin typeface="Arial" panose="020B0604020202020204" pitchFamily="34" charset="0"/>
                <a:ea typeface="ＭＳ Ｐゴシック" panose="020B0600070205080204" pitchFamily="34" charset="-128"/>
              </a:rPr>
              <a:t>What if the suspect had a physical disability?</a:t>
            </a:r>
          </a:p>
          <a:p>
            <a:pPr eaLnBrk="1" hangingPunct="1">
              <a:buFontTx/>
              <a:buChar char="•"/>
            </a:pPr>
            <a:r>
              <a:rPr lang="en-GB" altLang="en-US" sz="1100" dirty="0" smtClean="0">
                <a:latin typeface="Arial" panose="020B0604020202020204" pitchFamily="34" charset="0"/>
                <a:ea typeface="ＭＳ Ｐゴシック" panose="020B0600070205080204" pitchFamily="34" charset="-128"/>
              </a:rPr>
              <a:t>What if the suspect had a mental disability?</a:t>
            </a:r>
          </a:p>
          <a:p>
            <a:pPr>
              <a:spcBef>
                <a:spcPts val="0"/>
              </a:spcBef>
              <a:spcAft>
                <a:spcPts val="600"/>
              </a:spcAft>
            </a:pPr>
            <a:endParaRPr lang="en-GB"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820671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defRPr/>
            </a:pPr>
            <a:r>
              <a:rPr lang="en-GB" sz="1100" b="1" dirty="0" smtClean="0">
                <a:ea typeface="ＭＳ Ｐゴシック" pitchFamily="34" charset="-128"/>
              </a:rPr>
              <a:t>Preventing cross-contamination</a:t>
            </a:r>
          </a:p>
          <a:p>
            <a:pPr marL="228600" indent="-228600" eaLnBrk="1" hangingPunct="1">
              <a:defRPr/>
            </a:pPr>
            <a:r>
              <a:rPr lang="en-GB" sz="1100" b="0" dirty="0" smtClean="0">
                <a:ea typeface="ＭＳ Ｐゴシック" pitchFamily="34" charset="-128"/>
              </a:rPr>
              <a:t>Ask the class the following questions, providing them with the information where required:</a:t>
            </a:r>
          </a:p>
          <a:p>
            <a:pPr marL="228600" indent="-228600" eaLnBrk="1" hangingPunct="1">
              <a:buFontTx/>
              <a:buChar char="•"/>
              <a:defRPr/>
            </a:pPr>
            <a:r>
              <a:rPr lang="en-GB" sz="1100" b="1" dirty="0" smtClean="0">
                <a:ea typeface="ＭＳ Ｐゴシック" pitchFamily="34" charset="-128"/>
              </a:rPr>
              <a:t>What evidence do you think may need to be transported with a detained person?</a:t>
            </a:r>
          </a:p>
          <a:p>
            <a:pPr marL="228600" indent="-228600" eaLnBrk="1" hangingPunct="1">
              <a:buFontTx/>
              <a:buChar char="•"/>
              <a:defRPr/>
            </a:pPr>
            <a:r>
              <a:rPr lang="en-GB" sz="1100" b="1" dirty="0" smtClean="0">
                <a:ea typeface="ＭＳ Ｐゴシック" pitchFamily="34" charset="-128"/>
              </a:rPr>
              <a:t>What personal property might need to be transported with a detained person?</a:t>
            </a:r>
          </a:p>
          <a:p>
            <a:pPr marL="228600" indent="-228600" eaLnBrk="1" hangingPunct="1">
              <a:buFontTx/>
              <a:buChar char="•"/>
              <a:defRPr/>
            </a:pPr>
            <a:r>
              <a:rPr lang="en-GB" sz="1100" b="1" dirty="0" smtClean="0">
                <a:ea typeface="ＭＳ Ｐゴシック" pitchFamily="34" charset="-128"/>
              </a:rPr>
              <a:t>Can you think of any examples of how evidence might get lost during the escort of a prisoner?</a:t>
            </a:r>
          </a:p>
          <a:p>
            <a:pPr marL="228600" indent="-228600" eaLnBrk="1" hangingPunct="1">
              <a:buFontTx/>
              <a:buChar char="•"/>
              <a:defRPr/>
            </a:pPr>
            <a:r>
              <a:rPr lang="en-GB" sz="1100" b="1" dirty="0" smtClean="0">
                <a:ea typeface="ＭＳ Ｐゴシック" pitchFamily="34" charset="-128"/>
              </a:rPr>
              <a:t>Can you think of any examples of how evidence can be contaminated during the escort of a prisoner? Same vehicle as victim was conveyed in.</a:t>
            </a:r>
          </a:p>
          <a:p>
            <a:pPr marL="228600" indent="-228600" eaLnBrk="1" hangingPunct="1">
              <a:buFontTx/>
              <a:buChar char="•"/>
              <a:defRPr/>
            </a:pPr>
            <a:r>
              <a:rPr lang="en-GB" sz="1100" b="1" dirty="0" smtClean="0">
                <a:ea typeface="ＭＳ Ｐゴシック" pitchFamily="34" charset="-128"/>
              </a:rPr>
              <a:t>How might you prevent the loss, damage, destruction or contamination of evidence during the escort of your prisoner? </a:t>
            </a:r>
          </a:p>
          <a:p>
            <a:pPr marL="228600" indent="-228600" eaLnBrk="1" hangingPunct="1">
              <a:buFontTx/>
              <a:buChar char="•"/>
              <a:defRPr/>
            </a:pPr>
            <a:endParaRPr lang="en-GB" sz="1100" dirty="0" smtClean="0">
              <a:ea typeface="ＭＳ Ｐゴシック" pitchFamily="34" charset="-128"/>
            </a:endParaRPr>
          </a:p>
          <a:p>
            <a:pPr eaLnBrk="1" hangingPunct="1">
              <a:defRPr/>
            </a:pPr>
            <a:r>
              <a:rPr lang="en-GB" sz="1100" dirty="0" smtClean="0">
                <a:ea typeface="ＭＳ Ｐゴシック" pitchFamily="34" charset="-128"/>
              </a:rPr>
              <a:t>This subject will be later covered in other subjects too</a:t>
            </a:r>
          </a:p>
          <a:p>
            <a:pPr eaLnBrk="1" hangingPunct="1">
              <a:defRPr/>
            </a:pPr>
            <a:endParaRPr lang="en-GB" sz="1100" dirty="0" smtClean="0">
              <a:ea typeface="ＭＳ Ｐゴシック" pitchFamily="34" charset="-128"/>
            </a:endParaRPr>
          </a:p>
          <a:p>
            <a:pPr eaLnBrk="1" hangingPunct="1">
              <a:defRPr/>
            </a:pPr>
            <a:r>
              <a:rPr lang="en-GB" sz="1100" dirty="0" smtClean="0">
                <a:ea typeface="ＭＳ Ｐゴシック" pitchFamily="34" charset="-128"/>
              </a:rPr>
              <a:t>Advice within the custody environment : also consider people shaking hands with each other and then having hand swabs taken (cross contamination between solicitor and client)</a:t>
            </a:r>
          </a:p>
          <a:p>
            <a:pPr eaLnBrk="1" hangingPunct="1">
              <a:defRPr/>
            </a:pPr>
            <a:endParaRPr lang="en-GB" sz="1100" dirty="0" smtClean="0">
              <a:ea typeface="ＭＳ Ｐゴシック" pitchFamily="34" charset="-128"/>
            </a:endParaRPr>
          </a:p>
          <a:p>
            <a:pPr eaLnBrk="1" hangingPunct="1">
              <a:defRPr/>
            </a:pPr>
            <a:r>
              <a:rPr lang="en-GB" sz="1100" dirty="0" smtClean="0">
                <a:ea typeface="ＭＳ Ｐゴシック" pitchFamily="34" charset="-128"/>
              </a:rPr>
              <a:t>Suspect leaning on the counter in their clothing and then clothing being seized from them (cross contamination on clothing?)</a:t>
            </a:r>
          </a:p>
          <a:p>
            <a:pPr>
              <a:spcBef>
                <a:spcPts val="0"/>
              </a:spcBef>
              <a:spcAft>
                <a:spcPts val="600"/>
              </a:spcAft>
            </a:pPr>
            <a:endParaRPr lang="en-GB"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519603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976112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t>Trainer should familiarise themselves with DPP Custody Policy 2.1 which concerns the transportation of prisoners – direct students to the same document for further reading</a:t>
            </a:r>
          </a:p>
          <a:p>
            <a:pPr>
              <a:lnSpc>
                <a:spcPct val="100000"/>
              </a:lnSpc>
            </a:pPr>
            <a:endParaRPr lang="en-GB" sz="1100" b="0" i="0" u="none" strike="noStrike" kern="1200" baseline="0" dirty="0" smtClean="0">
              <a:solidFill>
                <a:schemeClr val="tx1"/>
              </a:solidFill>
              <a:latin typeface="Arial" charset="0"/>
              <a:ea typeface="+mn-ea"/>
              <a:cs typeface="+mn-cs"/>
            </a:endParaRPr>
          </a:p>
          <a:p>
            <a:pPr>
              <a:lnSpc>
                <a:spcPct val="100000"/>
              </a:lnSpc>
            </a:pPr>
            <a:r>
              <a:rPr lang="en-GB" sz="1100" b="0" i="0" u="none" strike="noStrike" kern="1200" baseline="0" dirty="0" smtClean="0">
                <a:solidFill>
                  <a:schemeClr val="tx1"/>
                </a:solidFill>
                <a:latin typeface="Arial" charset="0"/>
                <a:ea typeface="+mn-ea"/>
                <a:cs typeface="+mn-cs"/>
              </a:rPr>
              <a:t>A person is detained when they: </a:t>
            </a:r>
          </a:p>
          <a:p>
            <a:pPr marL="285750" indent="-285750">
              <a:lnSpc>
                <a:spcPct val="100000"/>
              </a:lnSpc>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have been arrested for an offence and brought to a police station, or </a:t>
            </a:r>
          </a:p>
          <a:p>
            <a:pPr marL="285750" indent="-285750">
              <a:lnSpc>
                <a:spcPct val="100000"/>
              </a:lnSpc>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have voluntarily attended a police station and been subsequently arrested, and is detained there or elsewhere in the charge of a police officer. </a:t>
            </a:r>
          </a:p>
          <a:p>
            <a:pPr eaLnBrk="1" hangingPunct="1">
              <a:lnSpc>
                <a:spcPct val="100000"/>
              </a:lnSpc>
              <a:spcBef>
                <a:spcPts val="0"/>
              </a:spcBef>
              <a:spcAft>
                <a:spcPts val="2400"/>
              </a:spcAft>
            </a:pPr>
            <a:endParaRPr lang="en-US" altLang="en-US" sz="1100" dirty="0" smtClean="0"/>
          </a:p>
          <a:p>
            <a:pPr eaLnBrk="1" hangingPunct="1">
              <a:lnSpc>
                <a:spcPct val="100000"/>
              </a:lnSpc>
              <a:spcBef>
                <a:spcPts val="0"/>
              </a:spcBef>
              <a:spcAft>
                <a:spcPts val="2400"/>
              </a:spcAft>
            </a:pPr>
            <a:r>
              <a:rPr lang="en-GB" sz="1100" b="0" i="0" u="none" strike="noStrike" kern="1200" baseline="0" dirty="0" smtClean="0">
                <a:solidFill>
                  <a:schemeClr val="tx1"/>
                </a:solidFill>
                <a:latin typeface="Arial" charset="0"/>
                <a:ea typeface="+mn-ea"/>
                <a:cs typeface="+mn-cs"/>
              </a:rPr>
              <a:t>Once detained, PACE Codes of Practice protect the basic rights of those in detention and give guidance on how a person must be treated. </a:t>
            </a:r>
          </a:p>
          <a:p>
            <a:pPr eaLnBrk="1" hangingPunct="1">
              <a:lnSpc>
                <a:spcPct val="100000"/>
              </a:lnSpc>
              <a:spcBef>
                <a:spcPts val="0"/>
              </a:spcBef>
              <a:spcAft>
                <a:spcPts val="2400"/>
              </a:spcAft>
            </a:pPr>
            <a:r>
              <a:rPr lang="en-GB" sz="1100" b="0" i="0" u="none" strike="noStrike" kern="1200" baseline="0" dirty="0" smtClean="0">
                <a:solidFill>
                  <a:schemeClr val="tx1"/>
                </a:solidFill>
                <a:latin typeface="Arial" charset="0"/>
                <a:ea typeface="+mn-ea"/>
                <a:cs typeface="+mn-cs"/>
              </a:rPr>
              <a:t>Failure to adhere to the Codes means that it is more likely that evidence obtained while people are in custody will be inadmissible in court, also there could be civil claims against forces or bad publicity and potential disciplinary or criminal proceedings against officers. </a:t>
            </a:r>
          </a:p>
          <a:p>
            <a:pPr>
              <a:lnSpc>
                <a:spcPct val="100000"/>
              </a:lnSpc>
            </a:pPr>
            <a:endParaRPr lang="en-GB" sz="1100" b="0" i="0" u="none" strike="noStrike" kern="1200" baseline="0" dirty="0" smtClean="0">
              <a:solidFill>
                <a:schemeClr val="tx1"/>
              </a:solidFill>
              <a:latin typeface="Arial" charset="0"/>
              <a:ea typeface="+mn-ea"/>
              <a:cs typeface="+mn-cs"/>
            </a:endParaRPr>
          </a:p>
          <a:p>
            <a:pPr>
              <a:lnSpc>
                <a:spcPct val="100000"/>
              </a:lnSpc>
            </a:pPr>
            <a:r>
              <a:rPr lang="en-GB" sz="1100" b="0" i="0" u="none" strike="noStrike" kern="1200" baseline="0" dirty="0" smtClean="0">
                <a:solidFill>
                  <a:schemeClr val="tx1"/>
                </a:solidFill>
                <a:latin typeface="Arial" charset="0"/>
                <a:ea typeface="+mn-ea"/>
                <a:cs typeface="+mn-cs"/>
              </a:rPr>
              <a:t>A designated station is one which a chief officer of police has decided can provide suitable accommodation for the purpose of detaining arrested persons. </a:t>
            </a:r>
          </a:p>
          <a:p>
            <a:pPr>
              <a:lnSpc>
                <a:spcPct val="100000"/>
              </a:lnSpc>
            </a:pPr>
            <a:endParaRPr lang="en-GB" sz="1100" dirty="0" smtClean="0"/>
          </a:p>
          <a:p>
            <a:pPr>
              <a:lnSpc>
                <a:spcPct val="100000"/>
              </a:lnSpc>
            </a:pPr>
            <a:r>
              <a:rPr lang="en-GB" sz="1100" dirty="0" smtClean="0"/>
              <a:t>Sec 30(1) PACE 1984 &amp; Code C of PACE Codes of Practice state that </a:t>
            </a:r>
          </a:p>
          <a:p>
            <a:pPr>
              <a:lnSpc>
                <a:spcPct val="100000"/>
              </a:lnSpc>
              <a:spcBef>
                <a:spcPts val="0"/>
              </a:spcBef>
              <a:spcAft>
                <a:spcPts val="600"/>
              </a:spcAft>
            </a:pPr>
            <a:r>
              <a:rPr lang="en-GB" sz="1100" dirty="0" smtClean="0"/>
              <a:t>A person who has been: </a:t>
            </a:r>
          </a:p>
          <a:p>
            <a:pPr marL="285750" indent="-285750">
              <a:lnSpc>
                <a:spcPct val="100000"/>
              </a:lnSpc>
              <a:spcBef>
                <a:spcPts val="0"/>
              </a:spcBef>
              <a:spcAft>
                <a:spcPts val="600"/>
              </a:spcAft>
              <a:buFont typeface="Arial" panose="020B0604020202020204" pitchFamily="34" charset="0"/>
              <a:buChar char="•"/>
            </a:pPr>
            <a:r>
              <a:rPr lang="en-GB" sz="1100" dirty="0" smtClean="0"/>
              <a:t>arrested by a police officer for an offence, or </a:t>
            </a:r>
          </a:p>
          <a:p>
            <a:pPr marL="285750" indent="-285750">
              <a:lnSpc>
                <a:spcPct val="100000"/>
              </a:lnSpc>
              <a:spcBef>
                <a:spcPts val="0"/>
              </a:spcBef>
              <a:spcAft>
                <a:spcPts val="600"/>
              </a:spcAft>
              <a:buFont typeface="Arial" panose="020B0604020202020204" pitchFamily="34" charset="0"/>
              <a:buChar char="•"/>
            </a:pPr>
            <a:r>
              <a:rPr lang="en-GB" sz="1100" dirty="0" smtClean="0"/>
              <a:t>taken into custody by a police officer after being arrested for an offence by a person other than a police officer (i.e. a 'hand-over'), </a:t>
            </a:r>
          </a:p>
          <a:p>
            <a:pPr>
              <a:lnSpc>
                <a:spcPct val="100000"/>
              </a:lnSpc>
              <a:spcBef>
                <a:spcPts val="0"/>
              </a:spcBef>
              <a:spcAft>
                <a:spcPts val="600"/>
              </a:spcAft>
            </a:pPr>
            <a:r>
              <a:rPr lang="en-GB" sz="1100" b="1" dirty="0" smtClean="0"/>
              <a:t>must</a:t>
            </a:r>
            <a:r>
              <a:rPr lang="en-GB" sz="1100" dirty="0" smtClean="0"/>
              <a:t> be taken to a police station, as soon as practicable after the arrest. </a:t>
            </a:r>
          </a:p>
          <a:p>
            <a:pPr>
              <a:lnSpc>
                <a:spcPct val="100000"/>
              </a:lnSpc>
              <a:spcBef>
                <a:spcPts val="0"/>
              </a:spcBef>
              <a:spcAft>
                <a:spcPts val="600"/>
              </a:spcAft>
            </a:pPr>
            <a:endParaRPr lang="en-GB" sz="1100" dirty="0" smtClean="0"/>
          </a:p>
          <a:p>
            <a:pPr>
              <a:lnSpc>
                <a:spcPct val="100000"/>
              </a:lnSpc>
              <a:spcBef>
                <a:spcPts val="0"/>
              </a:spcBef>
              <a:spcAft>
                <a:spcPts val="600"/>
              </a:spcAft>
            </a:pPr>
            <a:r>
              <a:rPr lang="en-GB" sz="1100" dirty="0" smtClean="0"/>
              <a:t>The only exception is (Sec 30(10) if a delay could:</a:t>
            </a:r>
          </a:p>
          <a:p>
            <a:pPr marL="285750" indent="-285750">
              <a:lnSpc>
                <a:spcPct val="100000"/>
              </a:lnSpc>
              <a:spcBef>
                <a:spcPts val="0"/>
              </a:spcBef>
              <a:spcAft>
                <a:spcPts val="600"/>
              </a:spcAft>
              <a:buFont typeface="Arial" panose="020B0604020202020204" pitchFamily="34" charset="0"/>
              <a:buChar char="•"/>
            </a:pPr>
            <a:r>
              <a:rPr lang="en-GB" sz="1100" dirty="0" smtClean="0"/>
              <a:t>Cause interference or harm to evidence, people or damage to property</a:t>
            </a:r>
          </a:p>
          <a:p>
            <a:pPr>
              <a:lnSpc>
                <a:spcPct val="100000"/>
              </a:lnSpc>
              <a:spcBef>
                <a:spcPts val="0"/>
              </a:spcBef>
              <a:spcAft>
                <a:spcPts val="600"/>
              </a:spcAft>
            </a:pPr>
            <a:r>
              <a:rPr lang="en-GB" sz="1100" dirty="0" smtClean="0"/>
              <a:t>       (</a:t>
            </a:r>
            <a:r>
              <a:rPr lang="en-GB" sz="1100" dirty="0" err="1" smtClean="0"/>
              <a:t>eg</a:t>
            </a:r>
            <a:r>
              <a:rPr lang="en-GB" sz="1100" dirty="0" smtClean="0"/>
              <a:t> in the time it takes to travel to the police station for interview, an accomplice may destroy stolen property)</a:t>
            </a:r>
          </a:p>
          <a:p>
            <a:pPr marL="285750" indent="-285750">
              <a:lnSpc>
                <a:spcPct val="100000"/>
              </a:lnSpc>
              <a:spcBef>
                <a:spcPts val="0"/>
              </a:spcBef>
              <a:spcAft>
                <a:spcPts val="600"/>
              </a:spcAft>
              <a:buFont typeface="Arial" panose="020B0604020202020204" pitchFamily="34" charset="0"/>
              <a:buChar char="•"/>
            </a:pPr>
            <a:r>
              <a:rPr lang="en-GB" sz="1100" dirty="0" smtClean="0"/>
              <a:t>Lead to alerting other people suspected of committing an offence but not yet arrested for it</a:t>
            </a:r>
          </a:p>
          <a:p>
            <a:pPr>
              <a:lnSpc>
                <a:spcPct val="100000"/>
              </a:lnSpc>
              <a:spcBef>
                <a:spcPts val="0"/>
              </a:spcBef>
              <a:spcAft>
                <a:spcPts val="600"/>
              </a:spcAft>
            </a:pPr>
            <a:r>
              <a:rPr lang="en-GB" sz="1100" dirty="0" smtClean="0"/>
              <a:t>       (</a:t>
            </a:r>
            <a:r>
              <a:rPr lang="en-GB" sz="1100" dirty="0" err="1" smtClean="0"/>
              <a:t>eg</a:t>
            </a:r>
            <a:r>
              <a:rPr lang="en-GB" sz="1100" dirty="0" smtClean="0"/>
              <a:t> the suspect was due to meet other people involved in the offence and now that the suspect is not going to meet them because of being arrested, this</a:t>
            </a:r>
          </a:p>
          <a:p>
            <a:pPr>
              <a:lnSpc>
                <a:spcPct val="100000"/>
              </a:lnSpc>
              <a:spcBef>
                <a:spcPts val="0"/>
              </a:spcBef>
              <a:spcAft>
                <a:spcPts val="600"/>
              </a:spcAft>
            </a:pPr>
            <a:r>
              <a:rPr lang="en-GB" sz="1100" dirty="0" smtClean="0"/>
              <a:t>       may alert others)</a:t>
            </a:r>
          </a:p>
          <a:p>
            <a:pPr marL="285750" indent="-285750">
              <a:lnSpc>
                <a:spcPct val="100000"/>
              </a:lnSpc>
              <a:spcBef>
                <a:spcPts val="0"/>
              </a:spcBef>
              <a:spcAft>
                <a:spcPts val="600"/>
              </a:spcAft>
              <a:buFont typeface="Arial" panose="020B0604020202020204" pitchFamily="34" charset="0"/>
              <a:buChar char="•"/>
            </a:pPr>
            <a:r>
              <a:rPr lang="en-GB" sz="1100" dirty="0" smtClean="0"/>
              <a:t>Hinder the recovery of property obtained in consequence of the commission of an offence</a:t>
            </a:r>
          </a:p>
          <a:p>
            <a:pPr>
              <a:lnSpc>
                <a:spcPct val="100000"/>
              </a:lnSpc>
              <a:spcBef>
                <a:spcPts val="0"/>
              </a:spcBef>
              <a:spcAft>
                <a:spcPts val="600"/>
              </a:spcAft>
            </a:pPr>
            <a:r>
              <a:rPr lang="en-GB" sz="1100" dirty="0" smtClean="0"/>
              <a:t>       (</a:t>
            </a:r>
            <a:r>
              <a:rPr lang="en-GB" sz="1100" dirty="0" err="1" smtClean="0"/>
              <a:t>eg</a:t>
            </a:r>
            <a:r>
              <a:rPr lang="en-GB" sz="1100" dirty="0" smtClean="0"/>
              <a:t> the suspect was arrested at a port and the stolen vehicle was due to be loaded on a ferry which was about to leave)</a:t>
            </a:r>
          </a:p>
          <a:p>
            <a:pPr>
              <a:lnSpc>
                <a:spcPct val="100000"/>
              </a:lnSpc>
              <a:spcBef>
                <a:spcPts val="0"/>
              </a:spcBef>
              <a:spcAft>
                <a:spcPts val="600"/>
              </a:spcAft>
            </a:pPr>
            <a:endParaRPr lang="en-GB" sz="1100" dirty="0" smtClean="0"/>
          </a:p>
          <a:p>
            <a:pPr>
              <a:lnSpc>
                <a:spcPct val="100000"/>
              </a:lnSpc>
              <a:spcBef>
                <a:spcPts val="0"/>
              </a:spcBef>
              <a:spcAft>
                <a:spcPts val="600"/>
              </a:spcAft>
            </a:pPr>
            <a:r>
              <a:rPr lang="en-GB" sz="1100" dirty="0" smtClean="0"/>
              <a:t>Delay in transporting the suspect to a police station would be considered:</a:t>
            </a:r>
          </a:p>
          <a:p>
            <a:pPr marL="285750" indent="-285750">
              <a:lnSpc>
                <a:spcPct val="100000"/>
              </a:lnSpc>
              <a:spcBef>
                <a:spcPts val="0"/>
              </a:spcBef>
              <a:spcAft>
                <a:spcPts val="600"/>
              </a:spcAft>
              <a:buFont typeface="Arial" panose="020B0604020202020204" pitchFamily="34" charset="0"/>
              <a:buChar char="•"/>
            </a:pPr>
            <a:r>
              <a:rPr lang="en-GB" sz="1100" dirty="0" smtClean="0"/>
              <a:t>where there is a need to make immediate enquiries e.g. to conduct a search after arrest </a:t>
            </a:r>
          </a:p>
          <a:p>
            <a:pPr marL="285750" indent="-285750">
              <a:lnSpc>
                <a:spcPct val="100000"/>
              </a:lnSpc>
              <a:spcBef>
                <a:spcPts val="0"/>
              </a:spcBef>
              <a:spcAft>
                <a:spcPts val="600"/>
              </a:spcAft>
              <a:buFont typeface="Arial" panose="020B0604020202020204" pitchFamily="34" charset="0"/>
              <a:buChar char="•"/>
            </a:pPr>
            <a:r>
              <a:rPr lang="en-GB" sz="1100" dirty="0" smtClean="0"/>
              <a:t>when there is a need to wait for suitable transport e.g. due to a large number of people being arrested </a:t>
            </a:r>
          </a:p>
          <a:p>
            <a:pPr marL="285750" indent="-285750">
              <a:lnSpc>
                <a:spcPct val="100000"/>
              </a:lnSpc>
              <a:spcBef>
                <a:spcPts val="0"/>
              </a:spcBef>
              <a:spcAft>
                <a:spcPts val="600"/>
              </a:spcAft>
              <a:buFont typeface="Arial" panose="020B0604020202020204" pitchFamily="34" charset="0"/>
              <a:buChar char="•"/>
            </a:pPr>
            <a:r>
              <a:rPr lang="en-GB" sz="1100" dirty="0" smtClean="0"/>
              <a:t>medical emergencies e.g. where the detainee is taken directly to hospital for urgent treatment </a:t>
            </a:r>
          </a:p>
          <a:p>
            <a:pPr>
              <a:lnSpc>
                <a:spcPct val="100000"/>
              </a:lnSpc>
              <a:spcBef>
                <a:spcPts val="0"/>
              </a:spcBef>
              <a:spcAft>
                <a:spcPts val="600"/>
              </a:spcAft>
            </a:pPr>
            <a:endParaRPr lang="en-GB" sz="1100" dirty="0" smtClean="0"/>
          </a:p>
          <a:p>
            <a:pPr>
              <a:lnSpc>
                <a:spcPct val="100000"/>
              </a:lnSpc>
              <a:spcBef>
                <a:spcPts val="0"/>
              </a:spcBef>
              <a:spcAft>
                <a:spcPts val="600"/>
              </a:spcAft>
            </a:pPr>
            <a:r>
              <a:rPr lang="en-GB" sz="1100" dirty="0" smtClean="0"/>
              <a:t>Where it appears to the officer that it may be necessary to detain them for more than six hours, they should be taken to a designated police station. </a:t>
            </a:r>
          </a:p>
          <a:p>
            <a:pPr>
              <a:lnSpc>
                <a:spcPct val="100000"/>
              </a:lnSpc>
            </a:pPr>
            <a:endParaRPr lang="en-GB" sz="1100" dirty="0" smtClean="0"/>
          </a:p>
          <a:p>
            <a:pPr>
              <a:lnSpc>
                <a:spcPct val="100000"/>
              </a:lnSpc>
            </a:pPr>
            <a:r>
              <a:rPr lang="en-GB" sz="1100" dirty="0" smtClean="0"/>
              <a:t>Any discussion of the alleged offence on the way to the police station should be avoided - this is because any questioning of a person regarding their involvement or suspected involvement in a criminal offence is considered to be an interview, and interviews must be carried out under caution in a suitable place (Code C, para 11.1A) However, if the suspect freely provides information then this should be treated as for significant statements and relevant comments.</a:t>
            </a:r>
          </a:p>
          <a:p>
            <a:pPr>
              <a:spcBef>
                <a:spcPts val="0"/>
              </a:spcBef>
              <a:spcAft>
                <a:spcPts val="600"/>
              </a:spcAft>
            </a:pPr>
            <a:endParaRPr lang="en-GB"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839771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ct val="50000"/>
              </a:spcBef>
            </a:pPr>
            <a:r>
              <a:rPr lang="en-GB" altLang="en-US" sz="1100" dirty="0" smtClean="0">
                <a:solidFill>
                  <a:srgbClr val="0000FF"/>
                </a:solidFill>
                <a:latin typeface="Arial" panose="020B0604020202020204" pitchFamily="34" charset="0"/>
              </a:rPr>
              <a:t>A constable may take an arrested person to any police station unless it appears that it may be necessary to keep the arrested person in police detention for more than six hours </a:t>
            </a:r>
            <a:r>
              <a:rPr lang="en-GB" altLang="en-US" sz="1100" i="1" dirty="0" smtClean="0">
                <a:solidFill>
                  <a:srgbClr val="0000FF"/>
                </a:solidFill>
                <a:latin typeface="Arial" panose="020B0604020202020204" pitchFamily="34" charset="0"/>
              </a:rPr>
              <a:t>if:</a:t>
            </a:r>
          </a:p>
          <a:p>
            <a:pPr marL="285750" indent="-285750" eaLnBrk="1" hangingPunct="1">
              <a:lnSpc>
                <a:spcPct val="100000"/>
              </a:lnSpc>
              <a:spcBef>
                <a:spcPct val="50000"/>
              </a:spcBef>
              <a:buFont typeface="Arial" panose="020B0604020202020204" pitchFamily="34" charset="0"/>
              <a:buChar char="•"/>
            </a:pPr>
            <a:r>
              <a:rPr lang="en-GB" altLang="en-US" sz="1100" dirty="0" smtClean="0">
                <a:solidFill>
                  <a:srgbClr val="0000FF"/>
                </a:solidFill>
                <a:latin typeface="Arial" panose="020B0604020202020204" pitchFamily="34" charset="0"/>
              </a:rPr>
              <a:t>The constable is working in a locality covered by a police station which is not a designated police station </a:t>
            </a:r>
          </a:p>
          <a:p>
            <a:pPr marL="0" indent="0" eaLnBrk="1" hangingPunct="1">
              <a:lnSpc>
                <a:spcPct val="100000"/>
              </a:lnSpc>
              <a:buFont typeface="Arial" panose="020B0604020202020204" pitchFamily="34" charset="0"/>
              <a:buNone/>
              <a:defRPr/>
            </a:pPr>
            <a:endParaRPr lang="en-GB" sz="1100" dirty="0" smtClean="0">
              <a:solidFill>
                <a:srgbClr val="0000FF"/>
              </a:solidFill>
              <a:latin typeface="Arial" charset="0"/>
            </a:endParaRPr>
          </a:p>
          <a:p>
            <a:pPr marL="0" indent="0" eaLnBrk="1" hangingPunct="1">
              <a:lnSpc>
                <a:spcPct val="100000"/>
              </a:lnSpc>
              <a:buFont typeface="Arial" panose="020B0604020202020204" pitchFamily="34" charset="0"/>
              <a:buNone/>
              <a:defRPr/>
            </a:pPr>
            <a:r>
              <a:rPr lang="en-GB" sz="1100" dirty="0" smtClean="0">
                <a:solidFill>
                  <a:srgbClr val="0000FF"/>
                </a:solidFill>
                <a:latin typeface="Arial" charset="0"/>
              </a:rPr>
              <a:t>A constable may take an arrested person to any police station if -</a:t>
            </a:r>
          </a:p>
          <a:p>
            <a:pPr marL="285750" indent="-285750" eaLnBrk="1" hangingPunct="1">
              <a:lnSpc>
                <a:spcPct val="100000"/>
              </a:lnSpc>
              <a:buFont typeface="Arial" panose="020B0604020202020204" pitchFamily="34" charset="0"/>
              <a:buChar char="•"/>
              <a:defRPr/>
            </a:pPr>
            <a:r>
              <a:rPr lang="en-GB" sz="1100" dirty="0" smtClean="0">
                <a:solidFill>
                  <a:srgbClr val="0000FF"/>
                </a:solidFill>
                <a:latin typeface="Arial" charset="0"/>
              </a:rPr>
              <a:t>The constable has arrested him without the assistance of any other constable and none are available to assist him OR</a:t>
            </a:r>
          </a:p>
          <a:p>
            <a:pPr marL="285750" indent="-285750" eaLnBrk="1" hangingPunct="1">
              <a:lnSpc>
                <a:spcPct val="100000"/>
              </a:lnSpc>
              <a:buFont typeface="Arial" panose="020B0604020202020204" pitchFamily="34" charset="0"/>
              <a:buChar char="•"/>
              <a:defRPr/>
            </a:pPr>
            <a:r>
              <a:rPr lang="en-GB" sz="1100" dirty="0" smtClean="0">
                <a:solidFill>
                  <a:srgbClr val="0000FF"/>
                </a:solidFill>
                <a:latin typeface="Arial" charset="0"/>
              </a:rPr>
              <a:t>The constable has taken him into custody from a person other than a constable without the assistance of any other constable and none are available to assist him; AND</a:t>
            </a:r>
          </a:p>
          <a:p>
            <a:pPr marL="285750" indent="-285750" eaLnBrk="1" hangingPunct="1">
              <a:lnSpc>
                <a:spcPct val="100000"/>
              </a:lnSpc>
              <a:buFont typeface="Arial" panose="020B0604020202020204" pitchFamily="34" charset="0"/>
              <a:buChar char="•"/>
              <a:defRPr/>
            </a:pPr>
            <a:r>
              <a:rPr lang="en-GB" sz="1100" dirty="0" smtClean="0">
                <a:solidFill>
                  <a:srgbClr val="0000FF"/>
                </a:solidFill>
                <a:latin typeface="Arial" charset="0"/>
              </a:rPr>
              <a:t>It appears he will be unable to take the arrested person to a designated police station without the arrested person injuring himself, the constable or other person.</a:t>
            </a:r>
          </a:p>
          <a:p>
            <a:pPr>
              <a:lnSpc>
                <a:spcPct val="100000"/>
              </a:lnSpc>
              <a:spcBef>
                <a:spcPts val="0"/>
              </a:spcBef>
              <a:spcAft>
                <a:spcPts val="600"/>
              </a:spcAft>
            </a:pPr>
            <a:endParaRPr lang="en-GB" sz="1100" dirty="0" smtClean="0"/>
          </a:p>
          <a:p>
            <a:pPr marL="0" marR="0" lvl="0" indent="0" algn="l" defTabSz="914400" rtl="0" eaLnBrk="0" fontAlgn="base" latinLnBrk="0" hangingPunct="0">
              <a:lnSpc>
                <a:spcPct val="100000"/>
              </a:lnSpc>
              <a:spcBef>
                <a:spcPts val="0"/>
              </a:spcBef>
              <a:spcAft>
                <a:spcPts val="600"/>
              </a:spcAft>
              <a:buClrTx/>
              <a:buSzTx/>
              <a:buFontTx/>
              <a:buNone/>
              <a:tabLst/>
              <a:defRPr/>
            </a:pPr>
            <a:r>
              <a:rPr lang="en-GB" altLang="en-US" sz="1100" dirty="0" smtClean="0">
                <a:latin typeface="Arial" panose="020B0604020202020204" pitchFamily="34" charset="0"/>
                <a:ea typeface="ＭＳ Ｐゴシック" panose="020B0600070205080204" pitchFamily="34" charset="-128"/>
              </a:rPr>
              <a:t>If the first police station to which an arrested person is taken after his arrest is not a designated police station, he shall be taken to a designated police station not more than six hours after his arrival at the first police station unless he is released previously. </a:t>
            </a:r>
          </a:p>
          <a:p>
            <a:pPr>
              <a:spcBef>
                <a:spcPts val="0"/>
              </a:spcBef>
              <a:spcAft>
                <a:spcPts val="600"/>
              </a:spcAft>
            </a:pPr>
            <a:endParaRPr lang="en-GB"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604122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ea typeface="ＭＳ Ｐゴシック" panose="020B0600070205080204" pitchFamily="34" charset="-128"/>
              </a:rPr>
              <a:t>ACPO Position Statement - Voluntary Interviews</a:t>
            </a:r>
          </a:p>
          <a:p>
            <a:pPr eaLnBrk="1" hangingPunct="1"/>
            <a:endParaRPr lang="en-GB" altLang="en-US" sz="1100" dirty="0" smtClean="0">
              <a:latin typeface="Arial" panose="020B0604020202020204" pitchFamily="34" charset="0"/>
              <a:ea typeface="ＭＳ Ｐゴシック" panose="020B0600070205080204" pitchFamily="34" charset="-128"/>
            </a:endParaRPr>
          </a:p>
          <a:p>
            <a:pPr eaLnBrk="1" hangingPunct="1"/>
            <a:r>
              <a:rPr lang="en-GB" altLang="en-US" sz="1100" dirty="0" smtClean="0">
                <a:latin typeface="Arial" panose="020B0604020202020204" pitchFamily="34" charset="0"/>
                <a:ea typeface="ＭＳ Ｐゴシック" panose="020B0600070205080204" pitchFamily="34" charset="-128"/>
              </a:rPr>
              <a:t>The revised Code G clarifies the necessity to arrest versus necessity to interview debate which was often influenced by what action to take should the suspect leave the interview before its completion. In these circumstances the police are entitled to consider whether arrest is necessary to carry out or to complete the interview, this is a matter of judgement and will depend on whether the objectives of the interview have already been achieved – should a decision be made to arrest, officers are to comply with arrest conditions </a:t>
            </a:r>
          </a:p>
          <a:p>
            <a:pPr eaLnBrk="1" hangingPunct="1"/>
            <a:endParaRPr lang="en-GB" sz="1100" dirty="0" smtClean="0">
              <a:latin typeface="Arial" panose="020B0604020202020204" pitchFamily="34" charset="0"/>
              <a:ea typeface="ＭＳ Ｐゴシック" panose="020B0600070205080204" pitchFamily="34" charset="-128"/>
            </a:endParaRPr>
          </a:p>
          <a:p>
            <a:pPr eaLnBrk="1" hangingPunct="1"/>
            <a:r>
              <a:rPr lang="en-GB" sz="1100" b="1" u="sng" dirty="0" smtClean="0">
                <a:latin typeface="Arial" panose="020B0604020202020204" pitchFamily="34" charset="0"/>
                <a:ea typeface="ＭＳ Ｐゴシック" panose="020B0600070205080204" pitchFamily="34" charset="-128"/>
              </a:rPr>
              <a:t>Detention</a:t>
            </a:r>
            <a:r>
              <a:rPr lang="en-GB" sz="1100" b="1" u="sng" baseline="0" dirty="0" smtClean="0">
                <a:latin typeface="Arial" panose="020B0604020202020204" pitchFamily="34" charset="0"/>
                <a:ea typeface="ＭＳ Ｐゴシック" panose="020B0600070205080204" pitchFamily="34" charset="-128"/>
              </a:rPr>
              <a:t> Clock </a:t>
            </a:r>
          </a:p>
          <a:p>
            <a:pPr eaLnBrk="1" hangingPunct="1"/>
            <a:endParaRPr lang="en-GB" sz="1100" baseline="0" dirty="0" smtClean="0">
              <a:latin typeface="Arial" panose="020B0604020202020204" pitchFamily="34" charset="0"/>
              <a:ea typeface="ＭＳ Ｐゴシック" panose="020B0600070205080204" pitchFamily="34" charset="-128"/>
            </a:endParaRPr>
          </a:p>
          <a:p>
            <a:r>
              <a:rPr lang="en-GB" sz="1100" dirty="0" smtClean="0"/>
              <a:t>Once a person has been arrested for an offence he will usually be taken to a police station. At the police station a custody officer will determine whether there is sufficient evidence to charge the suspect with the offence. </a:t>
            </a:r>
          </a:p>
          <a:p>
            <a:endParaRPr lang="en-GB" sz="1100" dirty="0" smtClean="0"/>
          </a:p>
          <a:p>
            <a:r>
              <a:rPr lang="en-GB" sz="1100" dirty="0" smtClean="0"/>
              <a:t>Under </a:t>
            </a:r>
            <a:r>
              <a:rPr lang="en-GB" sz="1100" dirty="0" smtClean="0">
                <a:hlinkClick r:id="rId3"/>
              </a:rPr>
              <a:t>PACE 1984, </a:t>
            </a:r>
            <a:r>
              <a:rPr lang="en-GB" sz="1100" dirty="0" smtClean="0"/>
              <a:t>if the custody officer decides that there is insufficient evidence to charge, the person must be released unless the officer has reasonable grounds for believing that detention without charge is necessary to secure or preserve evidence or to obtain evidence by questioning. </a:t>
            </a:r>
          </a:p>
          <a:p>
            <a:endParaRPr lang="en-GB" sz="1100" dirty="0" smtClean="0"/>
          </a:p>
          <a:p>
            <a:r>
              <a:rPr lang="en-GB" sz="1100" dirty="0" smtClean="0"/>
              <a:t>The maximum period of detention </a:t>
            </a:r>
            <a:r>
              <a:rPr lang="en-GB" sz="1100" b="1" dirty="0" smtClean="0"/>
              <a:t>without charge</a:t>
            </a:r>
            <a:r>
              <a:rPr lang="en-GB" sz="1100" dirty="0" smtClean="0"/>
              <a:t> is generally </a:t>
            </a:r>
            <a:r>
              <a:rPr lang="en-GB" sz="1100" b="1" dirty="0" smtClean="0"/>
              <a:t>24 hours from the relevant tim</a:t>
            </a:r>
            <a:r>
              <a:rPr lang="en-GB" sz="1100" dirty="0" smtClean="0"/>
              <a:t>e. </a:t>
            </a:r>
          </a:p>
          <a:p>
            <a:endParaRPr lang="en-GB" sz="1100" dirty="0" smtClean="0"/>
          </a:p>
          <a:p>
            <a:r>
              <a:rPr lang="en-GB" sz="1100" dirty="0" smtClean="0"/>
              <a:t>The definition of 'relevant time' is set out in </a:t>
            </a:r>
            <a:r>
              <a:rPr lang="en-GB" sz="1100" dirty="0" smtClean="0">
                <a:hlinkClick r:id="rId4"/>
              </a:rPr>
              <a:t>PACE 1984</a:t>
            </a:r>
            <a:r>
              <a:rPr lang="en-GB" sz="1100" dirty="0" smtClean="0"/>
              <a:t>. It generally means the time an arrested person arrives at the first police station he is taken to.</a:t>
            </a:r>
          </a:p>
          <a:p>
            <a:endParaRPr lang="en-GB" sz="1100" dirty="0" smtClean="0"/>
          </a:p>
          <a:p>
            <a:endParaRPr lang="en-GB" sz="1100" dirty="0" smtClean="0"/>
          </a:p>
          <a:p>
            <a:r>
              <a:rPr lang="en-GB" sz="1100" dirty="0" smtClean="0"/>
              <a:t>The period of detention without charge may be extended for up to a period of 36 hours from the relevant time. The extension can only be granted if the requirements of </a:t>
            </a:r>
            <a:r>
              <a:rPr lang="en-GB" sz="1100" dirty="0" smtClean="0">
                <a:hlinkClick r:id="rId5"/>
              </a:rPr>
              <a:t>PACE 1984</a:t>
            </a:r>
            <a:r>
              <a:rPr lang="en-GB" sz="1100" dirty="0" smtClean="0"/>
              <a:t> are satisfied. </a:t>
            </a:r>
          </a:p>
          <a:p>
            <a:endParaRPr lang="en-GB" sz="1100" dirty="0" smtClean="0"/>
          </a:p>
          <a:p>
            <a:r>
              <a:rPr lang="en-GB" sz="1100" dirty="0" smtClean="0"/>
              <a:t>Detention </a:t>
            </a:r>
            <a:r>
              <a:rPr lang="en-GB" sz="1100" b="1" dirty="0" smtClean="0"/>
              <a:t>beyond 36 hours </a:t>
            </a:r>
            <a:r>
              <a:rPr lang="en-GB" sz="1100" dirty="0" smtClean="0"/>
              <a:t>is only permitted under </a:t>
            </a:r>
            <a:r>
              <a:rPr lang="en-GB" sz="1100" dirty="0" smtClean="0">
                <a:hlinkClick r:id="rId6"/>
              </a:rPr>
              <a:t>PACE 1984</a:t>
            </a:r>
            <a:r>
              <a:rPr lang="en-GB" sz="1100" dirty="0" smtClean="0"/>
              <a:t> where a magistrates' court issues </a:t>
            </a:r>
            <a:r>
              <a:rPr lang="en-GB" sz="1100" b="1" dirty="0" smtClean="0"/>
              <a:t>a warrant of further detention</a:t>
            </a:r>
            <a:r>
              <a:rPr lang="en-GB" sz="1100" dirty="0" smtClean="0"/>
              <a:t>. </a:t>
            </a:r>
          </a:p>
          <a:p>
            <a:endParaRPr lang="en-GB" sz="1100" dirty="0" smtClean="0"/>
          </a:p>
          <a:p>
            <a:r>
              <a:rPr lang="en-GB" sz="1100" dirty="0" smtClean="0"/>
              <a:t>The procedure and statutory requirements are governed by </a:t>
            </a:r>
            <a:r>
              <a:rPr lang="en-GB" sz="1100" dirty="0" smtClean="0">
                <a:hlinkClick r:id="rId7"/>
              </a:rPr>
              <a:t>PACE 1984</a:t>
            </a:r>
            <a:r>
              <a:rPr lang="en-GB" sz="1100" dirty="0" smtClean="0"/>
              <a:t>. </a:t>
            </a:r>
          </a:p>
          <a:p>
            <a:endParaRPr lang="en-GB" sz="1100" dirty="0" smtClean="0"/>
          </a:p>
          <a:p>
            <a:r>
              <a:rPr lang="en-GB" sz="1100" dirty="0" smtClean="0"/>
              <a:t>If the court grants the application, the warrant can be issued up to a maximum of 36 hours. However, this is subject to an overall maximum period of detention without charge of </a:t>
            </a:r>
            <a:r>
              <a:rPr lang="en-GB" sz="1100" b="1" dirty="0" smtClean="0"/>
              <a:t>96 hours from the relevant time.</a:t>
            </a:r>
          </a:p>
          <a:p>
            <a:pPr eaLnBrk="1" hangingPunct="1"/>
            <a:endParaRPr lang="en-GB" sz="1100"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43305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0" i="0" u="none" strike="noStrike" kern="1200" baseline="0" dirty="0" smtClean="0">
                <a:solidFill>
                  <a:schemeClr val="tx1"/>
                </a:solidFill>
                <a:latin typeface="Arial" charset="0"/>
                <a:ea typeface="+mn-ea"/>
                <a:cs typeface="+mn-cs"/>
              </a:rPr>
              <a:t>Suspects will normally be taken to the police station in a police van. </a:t>
            </a:r>
          </a:p>
          <a:p>
            <a:pPr>
              <a:lnSpc>
                <a:spcPct val="100000"/>
              </a:lnSpc>
              <a:spcBef>
                <a:spcPts val="0"/>
              </a:spcBef>
              <a:spcAft>
                <a:spcPts val="1800"/>
              </a:spcAft>
            </a:pPr>
            <a:r>
              <a:rPr lang="en-GB" sz="1100" b="0" i="0" u="none" strike="noStrike" kern="1200" baseline="0" dirty="0" smtClean="0">
                <a:solidFill>
                  <a:schemeClr val="tx1"/>
                </a:solidFill>
                <a:latin typeface="Arial" charset="0"/>
                <a:ea typeface="+mn-ea"/>
                <a:cs typeface="+mn-cs"/>
              </a:rPr>
              <a:t>A suspect should not be left alone and unsupervised in a vehicle - an officer should be able to monitor the person and respond to any situation which might arise. </a:t>
            </a:r>
            <a:endParaRPr lang="en-GB" sz="1100"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1" u="none" dirty="0" smtClean="0"/>
              <a:t>Never</a:t>
            </a:r>
            <a:r>
              <a:rPr lang="en-GB" altLang="en-US" sz="1100" dirty="0" smtClean="0"/>
              <a:t> put a person into a police vehicle if they haven’t been searched</a:t>
            </a:r>
          </a:p>
          <a:p>
            <a:pPr>
              <a:lnSpc>
                <a:spcPct val="100000"/>
              </a:lnSpc>
            </a:pPr>
            <a:r>
              <a:rPr lang="en-GB" sz="1100" dirty="0" smtClean="0"/>
              <a:t>The </a:t>
            </a:r>
            <a:r>
              <a:rPr lang="en-GB" sz="1100" b="1" dirty="0" smtClean="0"/>
              <a:t>vehicle</a:t>
            </a:r>
            <a:r>
              <a:rPr lang="en-GB" sz="1100" dirty="0" smtClean="0"/>
              <a:t> should be </a:t>
            </a:r>
            <a:r>
              <a:rPr lang="en-GB" sz="1100" b="1" dirty="0" smtClean="0"/>
              <a:t>searched</a:t>
            </a:r>
            <a:r>
              <a:rPr lang="en-GB" sz="1100" dirty="0" smtClean="0"/>
              <a:t> in their presence and all </a:t>
            </a:r>
            <a:r>
              <a:rPr lang="en-GB" sz="1100" b="1" dirty="0" smtClean="0"/>
              <a:t>equipment removed </a:t>
            </a:r>
            <a:r>
              <a:rPr lang="en-GB" sz="1100" dirty="0" smtClean="0"/>
              <a:t>from the area in the vehicle that the prisoner will be placed. </a:t>
            </a:r>
            <a:r>
              <a:rPr lang="en-GB" altLang="en-US" sz="1100" dirty="0" smtClean="0"/>
              <a:t>Any equipment could be used by the prisoner as a weapon.</a:t>
            </a:r>
          </a:p>
          <a:p>
            <a:pPr>
              <a:lnSpc>
                <a:spcPct val="100000"/>
              </a:lnSpc>
            </a:pPr>
            <a:endParaRPr lang="en-GB" sz="1100" b="0" i="0" u="none" strike="noStrike" kern="1200" baseline="0" dirty="0" smtClean="0">
              <a:solidFill>
                <a:schemeClr val="tx1"/>
              </a:solidFill>
              <a:latin typeface="Arial" charset="0"/>
              <a:ea typeface="+mn-ea"/>
              <a:cs typeface="+mn-cs"/>
            </a:endParaRPr>
          </a:p>
          <a:p>
            <a:pPr>
              <a:lnSpc>
                <a:spcPct val="100000"/>
              </a:lnSpc>
            </a:pPr>
            <a:r>
              <a:rPr lang="en-GB" sz="1100" b="0" i="0" u="none" strike="noStrike" kern="1200" baseline="0" dirty="0" smtClean="0">
                <a:solidFill>
                  <a:schemeClr val="tx1"/>
                </a:solidFill>
                <a:latin typeface="Arial" charset="0"/>
                <a:ea typeface="+mn-ea"/>
                <a:cs typeface="+mn-cs"/>
              </a:rPr>
              <a:t>A </a:t>
            </a:r>
            <a:r>
              <a:rPr lang="en-GB" sz="1100" b="1" i="0" u="none" strike="noStrike" kern="1200" baseline="0" dirty="0" smtClean="0">
                <a:solidFill>
                  <a:schemeClr val="tx1"/>
                </a:solidFill>
                <a:latin typeface="Arial" charset="0"/>
                <a:ea typeface="+mn-ea"/>
                <a:cs typeface="+mn-cs"/>
              </a:rPr>
              <a:t>risk assessment </a:t>
            </a:r>
            <a:r>
              <a:rPr lang="en-GB" sz="1100" b="0" i="0" u="none" strike="noStrike" kern="1200" baseline="0" dirty="0" smtClean="0">
                <a:solidFill>
                  <a:schemeClr val="tx1"/>
                </a:solidFill>
                <a:latin typeface="Arial" charset="0"/>
                <a:ea typeface="+mn-ea"/>
                <a:cs typeface="+mn-cs"/>
              </a:rPr>
              <a:t>will help to determine how many officers may be required for escort and the level of any restraint required.</a:t>
            </a:r>
          </a:p>
          <a:p>
            <a:pPr>
              <a:lnSpc>
                <a:spcPct val="100000"/>
              </a:lnSpc>
            </a:pPr>
            <a:r>
              <a:rPr lang="en-GB" sz="1100" b="0" i="0" u="none" strike="noStrike" kern="1200" baseline="0" dirty="0" smtClean="0">
                <a:solidFill>
                  <a:schemeClr val="tx1"/>
                </a:solidFill>
                <a:latin typeface="Arial" charset="0"/>
                <a:ea typeface="+mn-ea"/>
                <a:cs typeface="+mn-cs"/>
              </a:rPr>
              <a:t>Consideration should be made to: </a:t>
            </a:r>
          </a:p>
          <a:p>
            <a:pPr marL="285750" indent="-285750">
              <a:lnSpc>
                <a:spcPct val="100000"/>
              </a:lnSpc>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Information that suggests an individual may be violent or aggressive – have any weapons been used?</a:t>
            </a:r>
          </a:p>
          <a:p>
            <a:pPr marL="285750" indent="-285750">
              <a:lnSpc>
                <a:spcPct val="100000"/>
              </a:lnSpc>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Information that suggests an individual may be vulnerable, ill or at risk.</a:t>
            </a:r>
          </a:p>
          <a:p>
            <a:pPr marL="285750" indent="-285750">
              <a:lnSpc>
                <a:spcPct val="100000"/>
              </a:lnSpc>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Any PNC warning markers or local intelligence – is there a history of violence? </a:t>
            </a:r>
          </a:p>
          <a:p>
            <a:pPr marL="285750" indent="-285750">
              <a:lnSpc>
                <a:spcPct val="100000"/>
              </a:lnSpc>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On searching - the result of the search </a:t>
            </a:r>
          </a:p>
          <a:p>
            <a:pPr marL="285750" marR="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0" i="0" u="none" strike="noStrike" kern="1200" baseline="0" dirty="0" smtClean="0">
                <a:solidFill>
                  <a:schemeClr val="tx1"/>
                </a:solidFill>
                <a:latin typeface="Arial" charset="0"/>
                <a:ea typeface="+mn-ea"/>
                <a:cs typeface="+mn-cs"/>
              </a:rPr>
              <a:t>The vehicle being used to transport the suspect and the length of the journey to custody </a:t>
            </a:r>
          </a:p>
          <a:p>
            <a:pPr marL="285750" indent="-285750">
              <a:lnSpc>
                <a:spcPct val="100000"/>
              </a:lnSpc>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Whether the detainee has a disability</a:t>
            </a:r>
          </a:p>
          <a:p>
            <a:pPr>
              <a:lnSpc>
                <a:spcPct val="100000"/>
              </a:lnSpc>
            </a:pPr>
            <a:r>
              <a:rPr lang="en-GB" sz="1100" b="0" i="0" u="none" strike="noStrike" kern="1200" baseline="0" dirty="0" smtClean="0">
                <a:solidFill>
                  <a:schemeClr val="tx1"/>
                </a:solidFill>
                <a:latin typeface="Arial" charset="0"/>
                <a:ea typeface="+mn-ea"/>
                <a:cs typeface="+mn-cs"/>
              </a:rPr>
              <a:t>A detainee should be constantly monitored when they are: </a:t>
            </a:r>
          </a:p>
          <a:p>
            <a:pPr marL="285750" indent="-285750">
              <a:lnSpc>
                <a:spcPct val="100000"/>
              </a:lnSpc>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drunk and incapable, believed or know to have used or swallowed drugs, at risk of suicide or self-harm, susceptible to positional asphyxia </a:t>
            </a:r>
          </a:p>
          <a:p>
            <a:pPr>
              <a:lnSpc>
                <a:spcPct val="100000"/>
              </a:lnSpc>
            </a:pPr>
            <a:endParaRPr lang="en-GB" sz="1100" b="0" i="0" u="none" strike="noStrike" kern="1200" baseline="0" dirty="0" smtClean="0">
              <a:solidFill>
                <a:schemeClr val="tx1"/>
              </a:solidFill>
              <a:latin typeface="Arial" charset="0"/>
              <a:ea typeface="+mn-ea"/>
              <a:cs typeface="+mn-cs"/>
            </a:endParaRPr>
          </a:p>
          <a:p>
            <a:pPr>
              <a:lnSpc>
                <a:spcPct val="100000"/>
              </a:lnSpc>
            </a:pPr>
            <a:r>
              <a:rPr lang="en-GB" sz="1100" b="0" i="0" u="none" strike="noStrike" kern="1200" baseline="0" dirty="0" smtClean="0">
                <a:solidFill>
                  <a:schemeClr val="tx1"/>
                </a:solidFill>
                <a:latin typeface="Arial" charset="0"/>
                <a:ea typeface="+mn-ea"/>
                <a:cs typeface="+mn-cs"/>
              </a:rPr>
              <a:t>Any information about a persons use of medication or any underlying medical or mental ill health problems need to be identified and monitored and medical assistance called if it is not appropriate to transport the suspect.</a:t>
            </a:r>
          </a:p>
          <a:p>
            <a:pPr>
              <a:lnSpc>
                <a:spcPct val="100000"/>
              </a:lnSpc>
            </a:pPr>
            <a:r>
              <a:rPr lang="en-GB" sz="1100" b="0" i="0" u="none" strike="noStrike" kern="1200" baseline="0" dirty="0" smtClean="0">
                <a:solidFill>
                  <a:schemeClr val="tx1"/>
                </a:solidFill>
                <a:latin typeface="Arial" charset="0"/>
                <a:ea typeface="+mn-ea"/>
                <a:cs typeface="+mn-cs"/>
              </a:rPr>
              <a:t>A person who appears drunk, may be suffering a stroke, be diabetic or have mental ill health. </a:t>
            </a:r>
          </a:p>
          <a:p>
            <a:pPr>
              <a:lnSpc>
                <a:spcPct val="100000"/>
              </a:lnSpc>
            </a:pPr>
            <a:r>
              <a:rPr lang="en-GB" sz="1100" b="0" i="0" u="none" strike="noStrike" kern="1200" baseline="0" dirty="0" smtClean="0">
                <a:solidFill>
                  <a:schemeClr val="tx1"/>
                </a:solidFill>
                <a:latin typeface="Arial" charset="0"/>
                <a:ea typeface="+mn-ea"/>
                <a:cs typeface="+mn-cs"/>
              </a:rPr>
              <a:t>Female suspects should be accompanied by a female, if they are available. If there is not one available, at least two male officers should act as escort.</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dirty="0" smtClean="0"/>
              <a:t>Activate</a:t>
            </a:r>
            <a:r>
              <a:rPr lang="en-GB" sz="1100" dirty="0" smtClean="0"/>
              <a:t> Child locks on vehicle if applicable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683829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t>Officers need to be aware of the need to prevent </a:t>
            </a:r>
            <a:r>
              <a:rPr lang="en-GB" sz="1100" dirty="0" smtClean="0">
                <a:solidFill>
                  <a:srgbClr val="0000FF"/>
                </a:solidFill>
              </a:rPr>
              <a:t>cross contamination </a:t>
            </a:r>
            <a:r>
              <a:rPr lang="en-GB" sz="1100" dirty="0" smtClean="0"/>
              <a:t>between officers, the suspect(s) and exhibit(s).</a:t>
            </a:r>
          </a:p>
          <a:p>
            <a:pPr>
              <a:lnSpc>
                <a:spcPct val="100000"/>
              </a:lnSpc>
            </a:pPr>
            <a:r>
              <a:rPr lang="en-GB" sz="1100" dirty="0" smtClean="0"/>
              <a:t>The suspect should not be transported in the same vehicle as that used for: </a:t>
            </a:r>
          </a:p>
          <a:p>
            <a:pPr marL="285750" marR="0" indent="-285750" algn="l" defTabSz="914400" rtl="0" eaLnBrk="0" fontAlgn="base" latinLnBrk="0" hangingPunct="0">
              <a:lnSpc>
                <a:spcPct val="100000"/>
              </a:lnSpc>
              <a:spcBef>
                <a:spcPts val="0"/>
              </a:spcBef>
              <a:spcAft>
                <a:spcPts val="1800"/>
              </a:spcAft>
              <a:buClrTx/>
              <a:buSzTx/>
              <a:buFont typeface="Arial" panose="020B0604020202020204" pitchFamily="34" charset="0"/>
              <a:buChar char="•"/>
              <a:tabLst/>
              <a:defRPr/>
            </a:pPr>
            <a:r>
              <a:rPr lang="en-GB" sz="1100" dirty="0" smtClean="0"/>
              <a:t>other suspects in the same case – they may </a:t>
            </a:r>
            <a:r>
              <a:rPr lang="en-GB" sz="1100" b="0" i="0" u="none" strike="noStrike" kern="1200" baseline="0" dirty="0" smtClean="0">
                <a:solidFill>
                  <a:schemeClr val="tx1"/>
                </a:solidFill>
                <a:latin typeface="Arial" charset="0"/>
                <a:ea typeface="+mn-ea"/>
                <a:cs typeface="+mn-cs"/>
              </a:rPr>
              <a:t>confer on how they can explain their presence at the scene of the crime or trace material may be transferred from one to the other and wrongly link one with a crime scene. </a:t>
            </a:r>
          </a:p>
          <a:p>
            <a:pPr marL="285750" marR="0" indent="-285750" algn="l" defTabSz="914400" rtl="0" eaLnBrk="0" fontAlgn="base" latinLnBrk="0" hangingPunct="0">
              <a:lnSpc>
                <a:spcPct val="100000"/>
              </a:lnSpc>
              <a:spcBef>
                <a:spcPts val="0"/>
              </a:spcBef>
              <a:spcAft>
                <a:spcPts val="1800"/>
              </a:spcAft>
              <a:buClrTx/>
              <a:buSzTx/>
              <a:buFont typeface="Arial" panose="020B0604020202020204" pitchFamily="34" charset="0"/>
              <a:buChar char="•"/>
              <a:tabLst/>
              <a:defRPr/>
            </a:pPr>
            <a:r>
              <a:rPr lang="en-GB" sz="1100" dirty="0" smtClean="0"/>
              <a:t>victims or witnesses, </a:t>
            </a:r>
            <a:r>
              <a:rPr lang="en-GB" sz="1100" b="0" i="0" u="none" strike="noStrike" kern="1200" baseline="0" dirty="0" smtClean="0">
                <a:solidFill>
                  <a:schemeClr val="tx1"/>
                </a:solidFill>
                <a:latin typeface="Arial" charset="0"/>
                <a:ea typeface="+mn-ea"/>
                <a:cs typeface="+mn-cs"/>
              </a:rPr>
              <a:t>any contact between them may result in trace material being transferred from one to the other. </a:t>
            </a:r>
          </a:p>
          <a:p>
            <a:pPr marL="285750" marR="0" indent="-285750" algn="l" defTabSz="914400" rtl="0" eaLnBrk="0" fontAlgn="base" latinLnBrk="0" hangingPunct="0">
              <a:lnSpc>
                <a:spcPct val="100000"/>
              </a:lnSpc>
              <a:spcBef>
                <a:spcPts val="0"/>
              </a:spcBef>
              <a:spcAft>
                <a:spcPts val="1800"/>
              </a:spcAft>
              <a:buClrTx/>
              <a:buSzTx/>
              <a:buFont typeface="Arial" panose="020B0604020202020204" pitchFamily="34" charset="0"/>
              <a:buChar char="•"/>
              <a:tabLst/>
              <a:defRPr/>
            </a:pPr>
            <a:r>
              <a:rPr lang="en-GB" sz="1100" b="0" i="0" u="none" strike="noStrike" kern="1200" baseline="0" dirty="0" smtClean="0">
                <a:solidFill>
                  <a:schemeClr val="tx1"/>
                </a:solidFill>
                <a:latin typeface="Arial" charset="0"/>
                <a:ea typeface="+mn-ea"/>
                <a:cs typeface="+mn-cs"/>
              </a:rPr>
              <a:t>exhibits or</a:t>
            </a:r>
          </a:p>
          <a:p>
            <a:pPr marL="285750" marR="0" indent="-285750" algn="l" defTabSz="914400" rtl="0" eaLnBrk="0" fontAlgn="base" latinLnBrk="0" hangingPunct="0">
              <a:lnSpc>
                <a:spcPct val="100000"/>
              </a:lnSpc>
              <a:spcBef>
                <a:spcPts val="0"/>
              </a:spcBef>
              <a:spcAft>
                <a:spcPts val="1800"/>
              </a:spcAft>
              <a:buClrTx/>
              <a:buSzTx/>
              <a:buFont typeface="Arial" panose="020B0604020202020204" pitchFamily="34" charset="0"/>
              <a:buChar char="•"/>
              <a:tabLst/>
              <a:defRPr/>
            </a:pPr>
            <a:r>
              <a:rPr lang="en-GB" sz="1100" b="0" i="0" u="none" strike="noStrike" kern="1200" baseline="0" dirty="0" smtClean="0">
                <a:solidFill>
                  <a:schemeClr val="tx1"/>
                </a:solidFill>
                <a:latin typeface="Arial" charset="0"/>
                <a:ea typeface="+mn-ea"/>
                <a:cs typeface="+mn-cs"/>
              </a:rPr>
              <a:t>other officers in the case</a:t>
            </a:r>
          </a:p>
          <a:p>
            <a:pPr lvl="1">
              <a:lnSpc>
                <a:spcPct val="100000"/>
              </a:lnSpc>
            </a:pPr>
            <a:endParaRPr lang="en-GB" sz="1100" dirty="0" smtClean="0"/>
          </a:p>
          <a:p>
            <a:pPr>
              <a:lnSpc>
                <a:spcPct val="100000"/>
              </a:lnSpc>
              <a:spcBef>
                <a:spcPts val="0"/>
              </a:spcBef>
              <a:spcAft>
                <a:spcPts val="1800"/>
              </a:spcAft>
            </a:pPr>
            <a:r>
              <a:rPr lang="en-GB" sz="1100" dirty="0" smtClean="0">
                <a:solidFill>
                  <a:srgbClr val="0000FF"/>
                </a:solidFill>
              </a:rPr>
              <a:t>Officers need to inform the custody suite o</a:t>
            </a:r>
            <a:r>
              <a:rPr lang="en-GB" sz="1100" dirty="0" smtClean="0"/>
              <a:t>f</a:t>
            </a:r>
          </a:p>
          <a:p>
            <a:pPr marL="285750" indent="-285750">
              <a:lnSpc>
                <a:spcPct val="100000"/>
              </a:lnSpc>
              <a:spcBef>
                <a:spcPts val="0"/>
              </a:spcBef>
              <a:spcAft>
                <a:spcPts val="1800"/>
              </a:spcAft>
              <a:buFont typeface="Arial" panose="020B0604020202020204" pitchFamily="34" charset="0"/>
              <a:buChar char="•"/>
            </a:pPr>
            <a:r>
              <a:rPr lang="en-GB" sz="1100" dirty="0" smtClean="0"/>
              <a:t>the arrest, </a:t>
            </a:r>
          </a:p>
          <a:p>
            <a:pPr marL="285750" indent="-285750">
              <a:lnSpc>
                <a:spcPct val="100000"/>
              </a:lnSpc>
              <a:spcBef>
                <a:spcPts val="0"/>
              </a:spcBef>
              <a:spcAft>
                <a:spcPts val="1800"/>
              </a:spcAft>
              <a:buFont typeface="Arial" panose="020B0604020202020204" pitchFamily="34" charset="0"/>
              <a:buChar char="•"/>
            </a:pPr>
            <a:r>
              <a:rPr lang="en-GB" sz="1100" dirty="0" smtClean="0"/>
              <a:t>the expected time of arrival (ETA) and </a:t>
            </a:r>
          </a:p>
          <a:p>
            <a:pPr marL="285750" indent="-285750">
              <a:lnSpc>
                <a:spcPct val="100000"/>
              </a:lnSpc>
              <a:spcBef>
                <a:spcPts val="0"/>
              </a:spcBef>
              <a:spcAft>
                <a:spcPts val="1800"/>
              </a:spcAft>
              <a:buFont typeface="Arial" panose="020B0604020202020204" pitchFamily="34" charset="0"/>
              <a:buChar char="•"/>
            </a:pPr>
            <a:r>
              <a:rPr lang="en-GB" sz="1100" dirty="0" smtClean="0"/>
              <a:t>any information about the demeanour, e.g. whether detainee is suffering the effects of drink or drugs, or is aggressive or resistant.</a:t>
            </a:r>
          </a:p>
          <a:p>
            <a:pPr>
              <a:lnSpc>
                <a:spcPct val="100000"/>
              </a:lnSpc>
              <a:spcBef>
                <a:spcPts val="0"/>
              </a:spcBef>
              <a:spcAft>
                <a:spcPts val="1800"/>
              </a:spcAft>
            </a:pPr>
            <a:r>
              <a:rPr lang="en-GB" sz="1100" dirty="0" smtClean="0"/>
              <a:t>Consideration also needs to be given to whether they speak and understand English.</a:t>
            </a:r>
          </a:p>
          <a:p>
            <a:pPr>
              <a:lnSpc>
                <a:spcPct val="100000"/>
              </a:lnSpc>
            </a:pPr>
            <a:r>
              <a:rPr lang="en-GB" sz="1100" dirty="0" smtClean="0"/>
              <a:t>On arrival at the station, the vehicle should be searched again in their presence of the suspect to make sure they haven’t hidden anything such as drugs, weapons or evidence of the offence.</a:t>
            </a:r>
          </a:p>
          <a:p>
            <a:pPr>
              <a:lnSpc>
                <a:spcPct val="100000"/>
              </a:lnSpc>
            </a:pPr>
            <a:r>
              <a:rPr lang="en-GB" sz="1100" dirty="0" smtClean="0"/>
              <a:t>Arrested persons must </a:t>
            </a:r>
            <a:r>
              <a:rPr lang="en-GB" sz="1100" b="1" dirty="0" smtClean="0"/>
              <a:t>never</a:t>
            </a:r>
            <a:r>
              <a:rPr lang="en-GB" sz="1100" dirty="0" smtClean="0"/>
              <a:t> be handcuffed to a vehicle or fixed object </a:t>
            </a:r>
          </a:p>
          <a:p>
            <a:pPr>
              <a:lnSpc>
                <a:spcPct val="100000"/>
              </a:lnSpc>
            </a:pPr>
            <a:r>
              <a:rPr lang="en-GB" altLang="en-US" sz="1100" dirty="0" smtClean="0"/>
              <a:t>Any health and safety issues involved with escorting and presenting suspects need to be considered.  </a:t>
            </a:r>
          </a:p>
          <a:p>
            <a:pPr>
              <a:lnSpc>
                <a:spcPct val="100000"/>
              </a:lnSpc>
            </a:pPr>
            <a:endParaRPr lang="en-GB" sz="1100" dirty="0" smtClean="0"/>
          </a:p>
          <a:p>
            <a:pPr>
              <a:lnSpc>
                <a:spcPct val="100000"/>
              </a:lnSpc>
            </a:pPr>
            <a:r>
              <a:rPr lang="en-GB" sz="1100" b="0" i="0" u="none" strike="noStrike" kern="1200" baseline="0" dirty="0" smtClean="0">
                <a:solidFill>
                  <a:schemeClr val="tx1"/>
                </a:solidFill>
                <a:latin typeface="Arial" charset="0"/>
                <a:ea typeface="+mn-ea"/>
                <a:cs typeface="+mn-cs"/>
              </a:rPr>
              <a:t>All decisions, actions, options and rationale made, including any relevant comments made by them, whilst transporting suspects should be fully documented in accordance with current policy and legislation</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814703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t>Any use of handcuffs or any restraint during transport needs to be JPLANE. </a:t>
            </a:r>
          </a:p>
          <a:p>
            <a:r>
              <a:rPr lang="en-GB" sz="1100" dirty="0" smtClean="0"/>
              <a:t>Consider S117 PACE &amp; S3 Criminal Law Act </a:t>
            </a:r>
          </a:p>
          <a:p>
            <a:r>
              <a:rPr lang="en-GB" sz="1100" b="0" i="0" u="none" strike="noStrike" kern="1200" baseline="0" dirty="0" smtClean="0">
                <a:solidFill>
                  <a:schemeClr val="tx1"/>
                </a:solidFill>
                <a:latin typeface="Arial" charset="0"/>
                <a:ea typeface="+mn-ea"/>
                <a:cs typeface="+mn-cs"/>
              </a:rPr>
              <a:t>A suspect should not be left alone and unsupervised in a vehicle - an officer should be able to monitor the person and respond to any situation which might arise.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5087708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0"/>
              </a:spcBef>
              <a:spcAft>
                <a:spcPts val="1200"/>
              </a:spcAft>
            </a:pPr>
            <a:r>
              <a:rPr lang="en-GB" altLang="en-US" sz="1100" dirty="0" smtClean="0"/>
              <a:t>When </a:t>
            </a:r>
            <a:r>
              <a:rPr lang="en-GB" altLang="en-US" sz="1100" b="1" dirty="0" smtClean="0">
                <a:solidFill>
                  <a:srgbClr val="0000FF"/>
                </a:solidFill>
              </a:rPr>
              <a:t>assessing the level of consciousness </a:t>
            </a:r>
            <a:r>
              <a:rPr lang="en-GB" altLang="en-US" sz="1100" dirty="0" smtClean="0"/>
              <a:t>of a drunken prisoner, consider:</a:t>
            </a:r>
            <a:endParaRPr lang="en-GB" altLang="en-US" sz="1100" i="1" dirty="0" smtClean="0"/>
          </a:p>
          <a:p>
            <a:pPr eaLnBrk="1" hangingPunct="1">
              <a:spcBef>
                <a:spcPts val="0"/>
              </a:spcBef>
              <a:spcAft>
                <a:spcPts val="1200"/>
              </a:spcAft>
            </a:pPr>
            <a:r>
              <a:rPr lang="en-GB" altLang="en-US" sz="1100" b="1" i="0" u="none" dirty="0" smtClean="0"/>
              <a:t>Response to questions</a:t>
            </a:r>
            <a:r>
              <a:rPr lang="en-GB" altLang="en-US" sz="1100" i="0" u="none" dirty="0" smtClean="0"/>
              <a:t> - can they give appropriate answers to questions such as: What's your name? Where do you live? Where do think you are?</a:t>
            </a:r>
          </a:p>
          <a:p>
            <a:pPr eaLnBrk="1" hangingPunct="1">
              <a:spcBef>
                <a:spcPts val="0"/>
              </a:spcBef>
              <a:spcAft>
                <a:spcPts val="1200"/>
              </a:spcAft>
            </a:pPr>
            <a:r>
              <a:rPr lang="en-GB" altLang="en-US" sz="1100" b="1" i="0" u="none" dirty="0" smtClean="0"/>
              <a:t>Response to commands</a:t>
            </a:r>
            <a:r>
              <a:rPr lang="en-GB" altLang="en-US" sz="1100" i="0" u="none" dirty="0" smtClean="0"/>
              <a:t> </a:t>
            </a:r>
            <a:r>
              <a:rPr lang="en-GB" altLang="en-US" sz="1100" dirty="0" smtClean="0"/>
              <a:t>- can they respond appropriately to commands such as: Open your eyes! Lift one arm, now the other arm!</a:t>
            </a:r>
          </a:p>
          <a:p>
            <a:r>
              <a:rPr lang="en-GB" sz="1100" b="0" i="0" u="none" strike="noStrike" kern="1200" baseline="0" dirty="0" smtClean="0">
                <a:solidFill>
                  <a:schemeClr val="tx1"/>
                </a:solidFill>
                <a:latin typeface="Arial" charset="0"/>
                <a:ea typeface="+mn-ea"/>
                <a:cs typeface="+mn-cs"/>
              </a:rPr>
              <a:t>Remember that an individual who appears drunk, may actually be suffering a stroke, be diabetic or have mental ill health. Consideration needs to be given to these underlying issues which could be causing their behaviour. </a:t>
            </a:r>
          </a:p>
          <a:p>
            <a:pPr eaLnBrk="1" hangingPunct="1">
              <a:spcBef>
                <a:spcPts val="0"/>
              </a:spcBef>
              <a:spcAft>
                <a:spcPts val="1200"/>
              </a:spcAft>
            </a:pPr>
            <a:endParaRPr lang="en-GB" altLang="en-US" sz="1100" dirty="0" smtClean="0"/>
          </a:p>
          <a:p>
            <a:pPr>
              <a:spcBef>
                <a:spcPts val="0"/>
              </a:spcBef>
              <a:spcAft>
                <a:spcPts val="1200"/>
              </a:spcAft>
            </a:pPr>
            <a:r>
              <a:rPr lang="en-GB" altLang="en-US" sz="1100" b="0" dirty="0" smtClean="0">
                <a:solidFill>
                  <a:srgbClr val="0000FF"/>
                </a:solidFill>
              </a:rPr>
              <a:t>If any detainee fails to respond an appropriate health care professional or an ambulance must be called. </a:t>
            </a:r>
          </a:p>
          <a:p>
            <a:pPr>
              <a:spcBef>
                <a:spcPts val="0"/>
              </a:spcBef>
              <a:spcAft>
                <a:spcPts val="1200"/>
              </a:spcAft>
            </a:pPr>
            <a:r>
              <a:rPr lang="en-GB" altLang="en-US" sz="1100" b="0" dirty="0" smtClean="0"/>
              <a:t>If a prisoner is unconscious they must be taken to hospital by ambulance.</a:t>
            </a:r>
          </a:p>
          <a:p>
            <a:pPr eaLnBrk="1" hangingPunct="1">
              <a:spcBef>
                <a:spcPts val="0"/>
              </a:spcBef>
              <a:spcAft>
                <a:spcPts val="1200"/>
              </a:spcAft>
            </a:pPr>
            <a:r>
              <a:rPr lang="en-GB" altLang="en-US" sz="1100" b="0" dirty="0" smtClean="0">
                <a:solidFill>
                  <a:srgbClr val="0000FF"/>
                </a:solidFill>
              </a:rPr>
              <a:t>The officer is responsible for the safe custody of the prisoner until they are handed over to the custody officer.</a:t>
            </a:r>
          </a:p>
          <a:p>
            <a:pPr eaLnBrk="1" hangingPunct="1">
              <a:spcBef>
                <a:spcPts val="0"/>
              </a:spcBef>
              <a:spcAft>
                <a:spcPts val="1200"/>
              </a:spcAft>
            </a:pPr>
            <a:endParaRPr lang="en-GB" altLang="en-US" sz="1100" b="0" dirty="0" smtClean="0">
              <a:solidFill>
                <a:srgbClr val="0000FF"/>
              </a:solidFill>
            </a:endParaRPr>
          </a:p>
          <a:p>
            <a:pPr eaLnBrk="1" hangingPunct="1">
              <a:spcBef>
                <a:spcPts val="0"/>
              </a:spcBef>
              <a:spcAft>
                <a:spcPts val="1200"/>
              </a:spcAft>
            </a:pPr>
            <a:r>
              <a:rPr lang="en-GB" altLang="en-US" sz="1100" b="0" dirty="0" smtClean="0"/>
              <a:t>If they respond but are very drunk consider placing them in the recovery position on the floor of the police vehicle </a:t>
            </a:r>
          </a:p>
          <a:p>
            <a:pPr eaLnBrk="1" hangingPunct="1">
              <a:spcBef>
                <a:spcPts val="0"/>
              </a:spcBef>
              <a:spcAft>
                <a:spcPts val="1200"/>
              </a:spcAft>
            </a:pPr>
            <a:endParaRPr lang="en-GB" altLang="en-US" sz="1100" dirty="0" smtClean="0"/>
          </a:p>
          <a:p>
            <a:pPr eaLnBrk="1" hangingPunct="1"/>
            <a:r>
              <a:rPr lang="en-GB" altLang="en-US" sz="1100" dirty="0" smtClean="0"/>
              <a:t>If the custody officer authorises the detention of a drunk, the prisoner should be checked &amp; roused at regular intervals.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3270528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charset="0"/>
                <a:ea typeface="+mn-ea"/>
                <a:cs typeface="+mn-cs"/>
              </a:rPr>
              <a:t>Section 135 of the Act refers to a “place of safety” as any residential accommodation provided by a local social services authority, a hospital, an independent hospital or care home for mentally disordered persons or any other suitable place where the occupier is willing to receive the patient temporarily or a police station ( but a police station should not be the automatic option for a ‘place of safety’). </a:t>
            </a:r>
          </a:p>
          <a:p>
            <a:endParaRPr lang="en-GB" sz="1100" b="0" i="0" u="none" strike="noStrike" kern="1200" baseline="0" dirty="0" smtClean="0">
              <a:solidFill>
                <a:schemeClr val="tx1"/>
              </a:solidFill>
              <a:latin typeface="Arial" charset="0"/>
              <a:ea typeface="+mn-ea"/>
              <a:cs typeface="+mn-cs"/>
            </a:endParaRPr>
          </a:p>
          <a:p>
            <a:r>
              <a:rPr lang="en-GB" sz="1100" b="0" i="0" u="none" strike="noStrike" kern="1200" baseline="0" dirty="0" smtClean="0">
                <a:solidFill>
                  <a:schemeClr val="tx1"/>
                </a:solidFill>
                <a:latin typeface="Arial" charset="0"/>
                <a:ea typeface="+mn-ea"/>
                <a:cs typeface="+mn-cs"/>
              </a:rPr>
              <a:t>If a person is detained under Section 136, they have the right to have somebody informed of their removal and whereabouts. In the case of a juvenile or a person experiencing mental ill health, the appropriate adult must be informed, and asked to come to the police station to see the detainee </a:t>
            </a:r>
          </a:p>
          <a:p>
            <a:r>
              <a:rPr lang="en-GB" sz="1100" b="0" i="0" u="none" strike="noStrike" kern="1200" baseline="0" dirty="0" smtClean="0">
                <a:solidFill>
                  <a:schemeClr val="tx1"/>
                </a:solidFill>
                <a:latin typeface="Arial" charset="0"/>
                <a:ea typeface="+mn-ea"/>
                <a:cs typeface="+mn-cs"/>
              </a:rPr>
              <a:t>A record of the person’s time of arrival must be made immediately upon arrival, at the place of safety. A person removed to a place of safety from a public place may be detained for a period not exceeding 72 hours. This enables the patient to be interviewed by an approved mental health professional and examined by a registered medical practitioner for the purpose of making any necessary arrangements for treatment and care. As soon as the person is no longer detained, they must be informed. </a:t>
            </a:r>
          </a:p>
          <a:p>
            <a:r>
              <a:rPr lang="en-GB" sz="1100" b="0" i="0" u="none" strike="noStrike" kern="1200" baseline="0" dirty="0" smtClean="0">
                <a:solidFill>
                  <a:schemeClr val="tx1"/>
                </a:solidFill>
                <a:latin typeface="Arial" charset="0"/>
                <a:ea typeface="+mn-ea"/>
                <a:cs typeface="+mn-cs"/>
              </a:rPr>
              <a:t>Where a person is removed to a hospital (or in exceptional circumstances a police station), immediate contact should be made with health and social services departments to ensure the person is examined with the minimum delay. </a:t>
            </a:r>
            <a:endParaRPr lang="en-GB" sz="1100" dirty="0" smtClean="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740498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ts val="2400"/>
              </a:spcAft>
              <a:buClrTx/>
              <a:buSzTx/>
              <a:buFontTx/>
              <a:buNone/>
              <a:tabLst/>
              <a:defRPr/>
            </a:pPr>
            <a:r>
              <a:rPr lang="en-GB" altLang="en-US" sz="1100" dirty="0" smtClean="0"/>
              <a:t>Upon arrival at a police station the arrested person will be taken directly to the custody area and will report to the custody officer to ensure that a custody record, usually a computer-based programme, is opened as soon as reasonably practicable.</a:t>
            </a:r>
          </a:p>
          <a:p>
            <a:pPr rtl="0">
              <a:lnSpc>
                <a:spcPct val="100000"/>
              </a:lnSpc>
              <a:spcAft>
                <a:spcPts val="2400"/>
              </a:spcAft>
            </a:pPr>
            <a:endParaRPr lang="en-GB" sz="1100" dirty="0" smtClean="0"/>
          </a:p>
          <a:p>
            <a:pPr rtl="0">
              <a:lnSpc>
                <a:spcPct val="100000"/>
              </a:lnSpc>
              <a:spcAft>
                <a:spcPts val="2400"/>
              </a:spcAft>
            </a:pPr>
            <a:r>
              <a:rPr lang="en-GB" sz="1100" dirty="0" smtClean="0"/>
              <a:t>A custody area is a </a:t>
            </a:r>
            <a:r>
              <a:rPr lang="en-GB" sz="1100" b="1" dirty="0" smtClean="0"/>
              <a:t>designated</a:t>
            </a:r>
            <a:r>
              <a:rPr lang="en-GB" sz="1100" dirty="0" smtClean="0"/>
              <a:t> area within a police station designed and adapted to process and detain arrested persons. These tend to now be located in large police stations and are known as </a:t>
            </a:r>
            <a:r>
              <a:rPr lang="en-GB" sz="1100" dirty="0" err="1" smtClean="0"/>
              <a:t>Bridewells</a:t>
            </a:r>
            <a:r>
              <a:rPr lang="en-GB" sz="1100" dirty="0" smtClean="0"/>
              <a:t>.</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5531028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r>
              <a:rPr lang="en-GB" altLang="en-US" sz="1100" dirty="0" smtClean="0"/>
              <a:t>The Custody Officer will be at least the rank of </a:t>
            </a:r>
            <a:r>
              <a:rPr lang="en-GB" altLang="en-US" sz="1100" b="1" dirty="0" smtClean="0"/>
              <a:t>Sergeant</a:t>
            </a:r>
            <a:r>
              <a:rPr lang="en-GB" altLang="en-US" sz="1100" dirty="0" smtClean="0"/>
              <a:t> and is a key individual in protecting an </a:t>
            </a:r>
            <a:r>
              <a:rPr lang="en-GB" altLang="en-US" sz="1100" b="1" dirty="0" smtClean="0"/>
              <a:t>arrested person’s right </a:t>
            </a:r>
            <a:r>
              <a:rPr lang="en-GB" altLang="en-US" sz="1100" dirty="0" smtClean="0"/>
              <a:t>to liberty .</a:t>
            </a:r>
          </a:p>
          <a:p>
            <a:pPr>
              <a:spcBef>
                <a:spcPts val="0"/>
              </a:spcBef>
              <a:spcAft>
                <a:spcPts val="0"/>
              </a:spcAft>
            </a:pPr>
            <a:r>
              <a:rPr lang="en-GB" altLang="en-US" sz="1100" dirty="0" smtClean="0"/>
              <a:t>Their main duty is to ensure that any person in police detention is treated in accordance with PACE 1984 and the Codes of Practice, and that such treatment is recorded on a custody record.</a:t>
            </a:r>
          </a:p>
          <a:p>
            <a:pPr>
              <a:spcBef>
                <a:spcPts val="0"/>
              </a:spcBef>
              <a:spcAft>
                <a:spcPts val="0"/>
              </a:spcAft>
            </a:pPr>
            <a:endParaRPr lang="en-GB" altLang="en-US" sz="1100" dirty="0" smtClean="0"/>
          </a:p>
          <a:p>
            <a:pPr>
              <a:spcBef>
                <a:spcPts val="0"/>
              </a:spcBef>
              <a:spcAft>
                <a:spcPts val="0"/>
              </a:spcAft>
            </a:pPr>
            <a:r>
              <a:rPr lang="en-GB" sz="1100" dirty="0" smtClean="0"/>
              <a:t>The Custody Officer may, in some cases, determine whether there is sufficient evidence to charge the suspect with the offence for which arrested and if the evidence is insufficient, to determine whether detention is necessary to obtain that evidence and to monitor the grounds for detention and release an arrested person if the grounds for detention cease to exist and no other grounds apply.</a:t>
            </a:r>
          </a:p>
          <a:p>
            <a:pPr>
              <a:spcBef>
                <a:spcPts val="0"/>
              </a:spcBef>
              <a:spcAft>
                <a:spcPts val="0"/>
              </a:spcAft>
            </a:pPr>
            <a:endParaRPr lang="en-GB" altLang="en-US" sz="1100" dirty="0" smtClean="0"/>
          </a:p>
          <a:p>
            <a:pPr>
              <a:spcBef>
                <a:spcPts val="0"/>
              </a:spcBef>
              <a:spcAft>
                <a:spcPts val="0"/>
              </a:spcAft>
            </a:pPr>
            <a:r>
              <a:rPr lang="en-GB" altLang="en-US" sz="1100" dirty="0" smtClean="0"/>
              <a:t>A recent revision to PACE means that </a:t>
            </a:r>
            <a:r>
              <a:rPr lang="en-GB" sz="1100" dirty="0" smtClean="0"/>
              <a:t>custody officers will have to allow the custody records to be made available to the detainee, his/her solicitor, or the appropriate adult for inspection.  It will allow them to challenge the lawfulness of arrests. </a:t>
            </a:r>
          </a:p>
          <a:p>
            <a:pPr>
              <a:spcBef>
                <a:spcPts val="0"/>
              </a:spcBef>
              <a:spcAft>
                <a:spcPts val="0"/>
              </a:spcAft>
            </a:pPr>
            <a:endParaRPr lang="en-GB" altLang="en-US" sz="1100" dirty="0" smtClean="0"/>
          </a:p>
          <a:p>
            <a:pPr>
              <a:spcBef>
                <a:spcPts val="0"/>
              </a:spcBef>
              <a:spcAft>
                <a:spcPts val="0"/>
              </a:spcAft>
            </a:pPr>
            <a:r>
              <a:rPr lang="en-GB" altLang="en-US" sz="1100" dirty="0" smtClean="0"/>
              <a:t>PACE says that the Custody Officer must remain </a:t>
            </a:r>
            <a:r>
              <a:rPr lang="en-GB" altLang="en-US" sz="1100" b="1" dirty="0" smtClean="0"/>
              <a:t>impartial and independent </a:t>
            </a:r>
            <a:r>
              <a:rPr lang="en-GB" altLang="en-US" sz="1100" dirty="0" smtClean="0"/>
              <a:t>from the investigation of a person in police detention.  </a:t>
            </a:r>
          </a:p>
          <a:p>
            <a:pPr>
              <a:spcBef>
                <a:spcPts val="0"/>
              </a:spcBef>
              <a:spcAft>
                <a:spcPts val="0"/>
              </a:spcAft>
            </a:pPr>
            <a:endParaRPr lang="en-GB" altLang="en-US" sz="1100" dirty="0" smtClean="0"/>
          </a:p>
          <a:p>
            <a:pPr>
              <a:spcBef>
                <a:spcPts val="0"/>
              </a:spcBef>
              <a:spcAft>
                <a:spcPts val="0"/>
              </a:spcAft>
            </a:pPr>
            <a:r>
              <a:rPr lang="en-GB" altLang="en-US" sz="1100" dirty="0" smtClean="0"/>
              <a:t>The Police Reform Act 2002 allowed the ‘civilianisation’ of custody staff and allowed police forces to appoint ‘detention officers’, often called CDO’s, mostly to allow police officers to return to the front line of policing.  </a:t>
            </a:r>
          </a:p>
          <a:p>
            <a:pPr>
              <a:spcBef>
                <a:spcPts val="0"/>
              </a:spcBef>
              <a:spcAft>
                <a:spcPts val="0"/>
              </a:spcAft>
            </a:pPr>
            <a:endParaRPr lang="en-GB" altLang="en-US" sz="1100" dirty="0" smtClean="0"/>
          </a:p>
          <a:p>
            <a:pPr>
              <a:spcBef>
                <a:spcPts val="0"/>
              </a:spcBef>
              <a:spcAft>
                <a:spcPts val="0"/>
              </a:spcAft>
            </a:pPr>
            <a:r>
              <a:rPr lang="en-GB" altLang="en-US" sz="1100" dirty="0" smtClean="0"/>
              <a:t>These police staff are generally there to look after the welfare of detained persons.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495329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800"/>
              </a:spcAft>
            </a:pPr>
            <a:r>
              <a:rPr lang="en-GB" altLang="en-US" sz="1100" dirty="0" smtClean="0"/>
              <a:t>The Custody Officer is responsible for making the decision to authorise a person’s detention.  </a:t>
            </a:r>
            <a:endParaRPr lang="en-US" altLang="en-US" sz="1100" dirty="0" smtClean="0"/>
          </a:p>
          <a:p>
            <a:pPr eaLnBrk="1" hangingPunct="1">
              <a:spcBef>
                <a:spcPts val="0"/>
              </a:spcBef>
              <a:spcAft>
                <a:spcPts val="1800"/>
              </a:spcAft>
            </a:pPr>
            <a:r>
              <a:rPr lang="en-GB" altLang="en-US" sz="1100" dirty="0" smtClean="0"/>
              <a:t>This decision will be based on the information given to them by the arresting officer. </a:t>
            </a:r>
          </a:p>
          <a:p>
            <a:pPr eaLnBrk="1" hangingPunct="1">
              <a:spcBef>
                <a:spcPts val="0"/>
              </a:spcBef>
              <a:spcAft>
                <a:spcPts val="1800"/>
              </a:spcAft>
            </a:pPr>
            <a:r>
              <a:rPr lang="en-GB" altLang="en-US" sz="1100" b="1" dirty="0" smtClean="0"/>
              <a:t>The custody officer must be informed of: </a:t>
            </a:r>
          </a:p>
          <a:p>
            <a:pPr marL="285750" indent="-285750" eaLnBrk="1" hangingPunct="1">
              <a:spcBef>
                <a:spcPts val="0"/>
              </a:spcBef>
              <a:spcAft>
                <a:spcPts val="1800"/>
              </a:spcAft>
              <a:buFont typeface="Arial" panose="020B0604020202020204" pitchFamily="34" charset="0"/>
              <a:buChar char="•"/>
            </a:pPr>
            <a:r>
              <a:rPr lang="en-GB" altLang="en-US" sz="1100" dirty="0" smtClean="0"/>
              <a:t>the relevant circumstances of the arrest – time of arrest, offence and reasons for arrest.</a:t>
            </a:r>
          </a:p>
          <a:p>
            <a:pPr marL="285750" indent="-285750" eaLnBrk="1" hangingPunct="1">
              <a:spcBef>
                <a:spcPts val="0"/>
              </a:spcBef>
              <a:spcAft>
                <a:spcPts val="1800"/>
              </a:spcAft>
              <a:buFont typeface="Arial" panose="020B0604020202020204" pitchFamily="34" charset="0"/>
              <a:buChar char="•"/>
            </a:pPr>
            <a:r>
              <a:rPr lang="en-GB" altLang="en-US" sz="1100" dirty="0" smtClean="0"/>
              <a:t>why arrest was necessary</a:t>
            </a:r>
          </a:p>
          <a:p>
            <a:pPr marL="285750" indent="-285750" eaLnBrk="1" hangingPunct="1">
              <a:spcBef>
                <a:spcPts val="0"/>
              </a:spcBef>
              <a:spcAft>
                <a:spcPts val="1800"/>
              </a:spcAft>
              <a:buFont typeface="Arial" panose="020B0604020202020204" pitchFamily="34" charset="0"/>
              <a:buChar char="•"/>
            </a:pPr>
            <a:r>
              <a:rPr lang="en-GB" altLang="en-US" sz="1100" dirty="0" smtClean="0"/>
              <a:t>time of arrest</a:t>
            </a:r>
          </a:p>
          <a:p>
            <a:pPr marL="285750" indent="-285750" eaLnBrk="1" hangingPunct="1">
              <a:spcBef>
                <a:spcPts val="0"/>
              </a:spcBef>
              <a:spcAft>
                <a:spcPts val="1800"/>
              </a:spcAft>
              <a:buFont typeface="Arial" panose="020B0604020202020204" pitchFamily="34" charset="0"/>
              <a:buChar char="•"/>
            </a:pPr>
            <a:r>
              <a:rPr lang="en-GB" altLang="en-US" sz="1100" b="0" dirty="0" smtClean="0"/>
              <a:t>time of arrival at the station - ‘</a:t>
            </a:r>
            <a:r>
              <a:rPr lang="en-GB" altLang="en-US" sz="1100" b="1" dirty="0" smtClean="0">
                <a:solidFill>
                  <a:srgbClr val="0000FF"/>
                </a:solidFill>
              </a:rPr>
              <a:t>relevant time’</a:t>
            </a:r>
            <a:endParaRPr lang="en-GB" altLang="en-US" sz="1100" b="0" dirty="0" smtClean="0"/>
          </a:p>
          <a:p>
            <a:pPr marL="285750" indent="-285750" eaLnBrk="1" hangingPunct="1">
              <a:spcBef>
                <a:spcPts val="0"/>
              </a:spcBef>
              <a:spcAft>
                <a:spcPts val="1800"/>
              </a:spcAft>
              <a:buFont typeface="Arial" panose="020B0604020202020204" pitchFamily="34" charset="0"/>
              <a:buChar char="•"/>
            </a:pPr>
            <a:r>
              <a:rPr lang="en-GB" altLang="en-US" sz="1100" dirty="0" smtClean="0"/>
              <a:t>use of any force or restraint used during arrest</a:t>
            </a:r>
          </a:p>
          <a:p>
            <a:pPr marL="285750" indent="-285750" eaLnBrk="1" hangingPunct="1">
              <a:spcBef>
                <a:spcPts val="0"/>
              </a:spcBef>
              <a:spcAft>
                <a:spcPts val="1800"/>
              </a:spcAft>
              <a:buFont typeface="Arial" panose="020B0604020202020204" pitchFamily="34" charset="0"/>
              <a:buChar char="•"/>
            </a:pPr>
            <a:r>
              <a:rPr lang="en-GB" altLang="en-US" sz="1100" dirty="0" smtClean="0"/>
              <a:t>any knowledge of medical, religious or other needs</a:t>
            </a:r>
          </a:p>
          <a:p>
            <a:pPr eaLnBrk="1" hangingPunct="1">
              <a:spcBef>
                <a:spcPts val="0"/>
              </a:spcBef>
              <a:spcAft>
                <a:spcPts val="1800"/>
              </a:spcAft>
            </a:pPr>
            <a:endParaRPr lang="en-GB" altLang="en-US" sz="1100" dirty="0" smtClean="0"/>
          </a:p>
          <a:p>
            <a:pPr>
              <a:spcBef>
                <a:spcPct val="0"/>
              </a:spcBef>
              <a:spcAft>
                <a:spcPts val="2400"/>
              </a:spcAft>
            </a:pPr>
            <a:r>
              <a:rPr lang="en-GB" altLang="en-US" sz="1100" b="0" dirty="0" smtClean="0"/>
              <a:t>The time that the arrested person arrives </a:t>
            </a:r>
            <a:r>
              <a:rPr lang="en-GB" altLang="en-US" sz="1100" dirty="0" smtClean="0"/>
              <a:t>at the police station is relevant because they can only be kept in custody for 24 hours after arrival.  The arrival time is referred to as the ‘</a:t>
            </a:r>
            <a:r>
              <a:rPr lang="en-GB" altLang="en-US" sz="1100" b="1" dirty="0" smtClean="0">
                <a:solidFill>
                  <a:srgbClr val="0000FF"/>
                </a:solidFill>
              </a:rPr>
              <a:t>relevant time’.  </a:t>
            </a:r>
          </a:p>
          <a:p>
            <a:pPr>
              <a:spcBef>
                <a:spcPct val="0"/>
              </a:spcBef>
              <a:spcAft>
                <a:spcPts val="2400"/>
              </a:spcAft>
            </a:pPr>
            <a:r>
              <a:rPr lang="en-GB" altLang="en-US" sz="1100" dirty="0" smtClean="0"/>
              <a:t>This time needs to be entered in the PNB to provide continuity of evidence between time of arrest, arrival at the police station, and subsequent authorisation and detention by the custody officer.</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4250756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0"/>
              </a:spcBef>
              <a:spcAft>
                <a:spcPts val="1800"/>
              </a:spcAft>
            </a:pPr>
            <a:r>
              <a:rPr lang="en-GB" altLang="en-US" sz="1100" dirty="0" smtClean="0"/>
              <a:t>If the custody officer decides to detain the arrested person they must record the grounds for detention in their presence and also inform them of the grounds.</a:t>
            </a:r>
          </a:p>
          <a:p>
            <a:pPr eaLnBrk="1" hangingPunct="1">
              <a:spcBef>
                <a:spcPts val="0"/>
              </a:spcBef>
              <a:spcAft>
                <a:spcPts val="1800"/>
              </a:spcAft>
            </a:pPr>
            <a:r>
              <a:rPr lang="en-GB" altLang="en-US" sz="1100" dirty="0" smtClean="0"/>
              <a:t>If they are incapable of understanding, violent or in need of medical attention, the grounds must be given </a:t>
            </a:r>
            <a:r>
              <a:rPr lang="en-GB" altLang="en-US" sz="1100" b="1" dirty="0" smtClean="0"/>
              <a:t>as soon as practicable</a:t>
            </a:r>
            <a:r>
              <a:rPr lang="en-GB" altLang="en-US" sz="1100" dirty="0" smtClean="0"/>
              <a:t>. </a:t>
            </a:r>
          </a:p>
          <a:p>
            <a:pPr eaLnBrk="1" hangingPunct="1">
              <a:spcBef>
                <a:spcPts val="0"/>
              </a:spcBef>
              <a:spcAft>
                <a:spcPts val="1800"/>
              </a:spcAft>
            </a:pPr>
            <a:r>
              <a:rPr lang="en-GB" altLang="en-US" sz="1100" dirty="0" smtClean="0"/>
              <a:t>The statutory rights of a person under arrest at a police station or other premises are:</a:t>
            </a:r>
            <a:endParaRPr lang="en-US" altLang="en-US" sz="1100" dirty="0" smtClean="0"/>
          </a:p>
          <a:p>
            <a:pPr marL="285750" indent="-285750" eaLnBrk="1" hangingPunct="1">
              <a:spcBef>
                <a:spcPts val="0"/>
              </a:spcBef>
              <a:spcAft>
                <a:spcPts val="600"/>
              </a:spcAft>
              <a:buFont typeface="Arial" panose="020B0604020202020204" pitchFamily="34" charset="0"/>
              <a:buChar char="•"/>
            </a:pPr>
            <a:r>
              <a:rPr lang="en-US" altLang="en-US" sz="1100" dirty="0" smtClean="0"/>
              <a:t>the right to have somebody informed of their arrest </a:t>
            </a:r>
          </a:p>
          <a:p>
            <a:pPr marL="285750" indent="-285750" eaLnBrk="1" hangingPunct="1">
              <a:spcBef>
                <a:spcPts val="0"/>
              </a:spcBef>
              <a:spcAft>
                <a:spcPts val="600"/>
              </a:spcAft>
              <a:buFont typeface="Arial" panose="020B0604020202020204" pitchFamily="34" charset="0"/>
              <a:buChar char="•"/>
            </a:pPr>
            <a:r>
              <a:rPr lang="en-US" altLang="en-US" sz="1100" dirty="0" smtClean="0"/>
              <a:t>the right to free independent legal advice and consult with a solicitor, </a:t>
            </a:r>
            <a:r>
              <a:rPr lang="en-GB" altLang="en-US" sz="1100" dirty="0" smtClean="0"/>
              <a:t>in person or by telephone.</a:t>
            </a:r>
            <a:endParaRPr lang="en-US" altLang="en-US" sz="1100" dirty="0" smtClean="0"/>
          </a:p>
          <a:p>
            <a:pPr marL="285750" indent="-285750" eaLnBrk="1" hangingPunct="1">
              <a:spcBef>
                <a:spcPts val="0"/>
              </a:spcBef>
              <a:spcAft>
                <a:spcPts val="600"/>
              </a:spcAft>
              <a:buFont typeface="Arial" panose="020B0604020202020204" pitchFamily="34" charset="0"/>
              <a:buChar char="•"/>
            </a:pPr>
            <a:r>
              <a:rPr lang="en-US" altLang="en-US" sz="1100" dirty="0" smtClean="0"/>
              <a:t>the right to consult the PACE Codes of Practice</a:t>
            </a:r>
          </a:p>
          <a:p>
            <a:pPr eaLnBrk="1" hangingPunct="1">
              <a:spcBef>
                <a:spcPts val="0"/>
              </a:spcBef>
              <a:spcAft>
                <a:spcPts val="1800"/>
              </a:spcAft>
            </a:pPr>
            <a:r>
              <a:rPr lang="en-GB" altLang="en-US" sz="1100" dirty="0" smtClean="0"/>
              <a:t>These are continuing rights which may be exercised at any stage during the period in custody.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0262324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spcAft>
                <a:spcPts val="2400"/>
              </a:spcAft>
            </a:pPr>
            <a:r>
              <a:rPr lang="en-GB" altLang="en-US" sz="1100" dirty="0" smtClean="0"/>
              <a:t>Custody records must be completed for each suspect and will contain personal information about the person and will act as a diary of events for the whole time the person is in detention.</a:t>
            </a:r>
          </a:p>
          <a:p>
            <a:pPr eaLnBrk="1" hangingPunct="1">
              <a:spcBef>
                <a:spcPct val="0"/>
              </a:spcBef>
              <a:spcAft>
                <a:spcPts val="2400"/>
              </a:spcAft>
            </a:pPr>
            <a:r>
              <a:rPr lang="en-GB" altLang="en-US" sz="1100" dirty="0" smtClean="0"/>
              <a:t>The record must be updated each time a decision is made about the suspect and the record must be timed and signed for accuracy.</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4196758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defRPr/>
            </a:pPr>
            <a:r>
              <a:rPr lang="en-GB" sz="1100" b="1" dirty="0" smtClean="0">
                <a:ea typeface="ＭＳ Ｐゴシック" pitchFamily="34" charset="-128"/>
              </a:rPr>
              <a:t>You could ask the class the following questions, providing them with the information where required:</a:t>
            </a:r>
            <a:endParaRPr lang="en-GB" sz="1100" dirty="0" smtClean="0">
              <a:ea typeface="ＭＳ Ｐゴシック" pitchFamily="34" charset="-128"/>
            </a:endParaRPr>
          </a:p>
          <a:p>
            <a:pPr marL="228600" indent="-228600" eaLnBrk="1" hangingPunct="1">
              <a:defRPr/>
            </a:pPr>
            <a:r>
              <a:rPr lang="en-GB" sz="1100" dirty="0" smtClean="0">
                <a:ea typeface="ＭＳ Ｐゴシック" pitchFamily="34" charset="-128"/>
              </a:rPr>
              <a:t>What consequences do you think failing to deal with a detained person in an ethical manner might have for:</a:t>
            </a:r>
          </a:p>
          <a:p>
            <a:pPr marL="228600" indent="-228600" eaLnBrk="1" hangingPunct="1">
              <a:buFontTx/>
              <a:buChar char="•"/>
              <a:defRPr/>
            </a:pPr>
            <a:r>
              <a:rPr lang="en-GB" sz="1100" dirty="0" smtClean="0">
                <a:ea typeface="ＭＳ Ｐゴシック" pitchFamily="34" charset="-128"/>
              </a:rPr>
              <a:t>The detained person?</a:t>
            </a:r>
          </a:p>
          <a:p>
            <a:pPr marL="228600" indent="-228600" eaLnBrk="1" hangingPunct="1">
              <a:buFontTx/>
              <a:buChar char="•"/>
              <a:defRPr/>
            </a:pPr>
            <a:r>
              <a:rPr lang="en-GB" sz="1100" dirty="0" smtClean="0">
                <a:ea typeface="ＭＳ Ｐゴシック" pitchFamily="34" charset="-128"/>
              </a:rPr>
              <a:t>You as an officer?</a:t>
            </a:r>
          </a:p>
          <a:p>
            <a:pPr marL="228600" indent="-228600" eaLnBrk="1" hangingPunct="1">
              <a:buFontTx/>
              <a:buChar char="•"/>
              <a:defRPr/>
            </a:pPr>
            <a:r>
              <a:rPr lang="en-GB" sz="1100" dirty="0" smtClean="0">
                <a:ea typeface="ＭＳ Ｐゴシック" pitchFamily="34" charset="-128"/>
              </a:rPr>
              <a:t>Your force?</a:t>
            </a:r>
          </a:p>
          <a:p>
            <a:pPr marL="228600" indent="-228600" eaLnBrk="1" hangingPunct="1">
              <a:buFontTx/>
              <a:buChar char="•"/>
              <a:defRPr/>
            </a:pPr>
            <a:r>
              <a:rPr lang="en-GB" sz="1100" dirty="0" smtClean="0">
                <a:ea typeface="ＭＳ Ｐゴシック" pitchFamily="34" charset="-128"/>
              </a:rPr>
              <a:t>The community? </a:t>
            </a:r>
          </a:p>
          <a:p>
            <a:pPr marL="228600" indent="-228600" eaLnBrk="1" hangingPunct="1">
              <a:buFontTx/>
              <a:buChar char="•"/>
              <a:defRPr/>
            </a:pPr>
            <a:endParaRPr lang="en-GB" sz="1100" dirty="0" smtClean="0">
              <a:ea typeface="ＭＳ Ｐゴシック" pitchFamily="34" charset="-128"/>
            </a:endParaRPr>
          </a:p>
          <a:p>
            <a:pPr marL="228600" indent="-228600" eaLnBrk="1" hangingPunct="1">
              <a:defRPr/>
            </a:pPr>
            <a:r>
              <a:rPr lang="en-GB" sz="1100" b="1" i="1" dirty="0" smtClean="0">
                <a:ea typeface="ＭＳ Ｐゴシック" pitchFamily="34" charset="-128"/>
              </a:rPr>
              <a:t>Student Centred Learning</a:t>
            </a:r>
          </a:p>
          <a:p>
            <a:pPr marL="228600" indent="-228600" eaLnBrk="1" hangingPunct="1">
              <a:defRPr/>
            </a:pPr>
            <a:r>
              <a:rPr lang="en-GB" sz="1100" i="1" dirty="0" smtClean="0">
                <a:ea typeface="ＭＳ Ｐゴシック" pitchFamily="34" charset="-128"/>
              </a:rPr>
              <a:t>	Revision for students to look at PACE:</a:t>
            </a:r>
            <a:endParaRPr lang="en-US" sz="1100" i="1" dirty="0" smtClean="0">
              <a:ea typeface="ＭＳ Ｐゴシック" pitchFamily="34" charset="-128"/>
            </a:endParaRPr>
          </a:p>
          <a:p>
            <a:pPr marL="685800" lvl="1" indent="-228600" eaLnBrk="1" hangingPunct="1">
              <a:buFontTx/>
              <a:buChar char="•"/>
              <a:defRPr/>
            </a:pPr>
            <a:r>
              <a:rPr lang="en-US" sz="1100" i="1" dirty="0" smtClean="0">
                <a:ea typeface="ＭＳ Ｐゴシック" pitchFamily="34" charset="-128"/>
              </a:rPr>
              <a:t>Right to have somebody informed of their arrest </a:t>
            </a:r>
          </a:p>
          <a:p>
            <a:pPr marL="685800" lvl="1" indent="-228600" eaLnBrk="1" hangingPunct="1">
              <a:buFontTx/>
              <a:buChar char="•"/>
              <a:defRPr/>
            </a:pPr>
            <a:r>
              <a:rPr lang="en-US" sz="1100" i="1" dirty="0" smtClean="0">
                <a:ea typeface="ＭＳ Ｐゴシック" pitchFamily="34" charset="-128"/>
              </a:rPr>
              <a:t>Right to free independent legal advice and consult with a solicitor </a:t>
            </a:r>
          </a:p>
          <a:p>
            <a:pPr marL="685800" lvl="1" indent="-228600" eaLnBrk="1" hangingPunct="1">
              <a:buFontTx/>
              <a:buChar char="•"/>
              <a:defRPr/>
            </a:pPr>
            <a:r>
              <a:rPr lang="en-US" sz="1100" i="1" dirty="0" smtClean="0">
                <a:ea typeface="ＭＳ Ｐゴシック" pitchFamily="34" charset="-128"/>
              </a:rPr>
              <a:t>Right to consult the codes of practice </a:t>
            </a:r>
          </a:p>
          <a:p>
            <a:pPr marL="685800" lvl="1" indent="-228600" eaLnBrk="1" hangingPunct="1">
              <a:buFontTx/>
              <a:buChar char="•"/>
              <a:defRPr/>
            </a:pPr>
            <a:endParaRPr lang="en-US" sz="1100" dirty="0" smtClean="0">
              <a:ea typeface="ＭＳ Ｐゴシック" pitchFamily="34" charset="-128"/>
            </a:endParaRPr>
          </a:p>
          <a:p>
            <a:pPr lvl="1" eaLnBrk="1" hangingPunct="1">
              <a:defRPr/>
            </a:pPr>
            <a:endParaRPr lang="en-US" sz="1100" dirty="0" smtClean="0">
              <a:ea typeface="ＭＳ Ｐゴシック" pitchFamily="34" charset="-128"/>
            </a:endParaRPr>
          </a:p>
          <a:p>
            <a:pPr>
              <a:defRPr/>
            </a:pPr>
            <a:r>
              <a:rPr lang="en-GB" sz="1100" b="1" dirty="0" smtClean="0"/>
              <a:t>At this stage the trainer could role play</a:t>
            </a:r>
            <a:r>
              <a:rPr lang="en-GB" sz="1100" dirty="0" smtClean="0"/>
              <a:t>: Continuing with the ‘same arrest’, chose a student to ‘book’ in their prisoner (trainer should play the role of the custody sergeant)</a:t>
            </a:r>
          </a:p>
          <a:p>
            <a:pPr>
              <a:defRPr/>
            </a:pPr>
            <a:r>
              <a:rPr lang="en-GB" sz="1100" dirty="0" smtClean="0"/>
              <a:t>Debrief and then re-run with another officer, or / and continue with presentation</a:t>
            </a:r>
          </a:p>
          <a:p>
            <a:pPr>
              <a:spcBef>
                <a:spcPts val="0"/>
              </a:spcBef>
              <a:spcAft>
                <a:spcPts val="600"/>
              </a:spcAft>
            </a:pPr>
            <a:endParaRPr lang="en-GB"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111025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spcAft>
                <a:spcPts val="2400"/>
              </a:spcAft>
            </a:pPr>
            <a:r>
              <a:rPr lang="en-GB" sz="1100" dirty="0" smtClean="0"/>
              <a:t>Section 54 of PACE provides a custody officer with a power to search, seize and retain any items which have been found during the search of detained persons.</a:t>
            </a:r>
          </a:p>
          <a:p>
            <a:pPr>
              <a:lnSpc>
                <a:spcPct val="100000"/>
              </a:lnSpc>
              <a:spcBef>
                <a:spcPts val="0"/>
              </a:spcBef>
              <a:spcAft>
                <a:spcPts val="2400"/>
              </a:spcAft>
            </a:pPr>
            <a:r>
              <a:rPr lang="en-GB" sz="1100" dirty="0" smtClean="0"/>
              <a:t>The officer will ascertain &amp; record everything that a person has with them when they are brought to the station after being arrested elsewhere or brought in on a warrant.</a:t>
            </a:r>
          </a:p>
          <a:p>
            <a:pPr>
              <a:lnSpc>
                <a:spcPct val="100000"/>
              </a:lnSpc>
              <a:spcBef>
                <a:spcPts val="0"/>
              </a:spcBef>
              <a:spcAft>
                <a:spcPts val="2400"/>
              </a:spcAft>
            </a:pPr>
            <a:r>
              <a:rPr lang="en-GB" sz="1100" dirty="0" smtClean="0"/>
              <a:t>A custody officer may seize and retain any of the items found but clothes and personal effects may only be seized if the custody officer believes that the person may use them to </a:t>
            </a:r>
          </a:p>
          <a:p>
            <a:pPr marL="285750" indent="-285750">
              <a:lnSpc>
                <a:spcPct val="100000"/>
              </a:lnSpc>
              <a:spcBef>
                <a:spcPts val="0"/>
              </a:spcBef>
              <a:spcAft>
                <a:spcPts val="2400"/>
              </a:spcAft>
              <a:buFont typeface="Arial" panose="020B0604020202020204" pitchFamily="34" charset="0"/>
              <a:buChar char="•"/>
            </a:pPr>
            <a:r>
              <a:rPr lang="en-GB" sz="1100" dirty="0" smtClean="0"/>
              <a:t>cause physical injury to themselves or any other person </a:t>
            </a:r>
          </a:p>
          <a:p>
            <a:pPr marL="285750" indent="-285750">
              <a:lnSpc>
                <a:spcPct val="100000"/>
              </a:lnSpc>
              <a:spcBef>
                <a:spcPts val="0"/>
              </a:spcBef>
              <a:spcAft>
                <a:spcPts val="2400"/>
              </a:spcAft>
              <a:buFont typeface="Arial" panose="020B0604020202020204" pitchFamily="34" charset="0"/>
              <a:buChar char="•"/>
            </a:pPr>
            <a:r>
              <a:rPr lang="en-GB" sz="1100" dirty="0" smtClean="0"/>
              <a:t>damage property </a:t>
            </a:r>
          </a:p>
          <a:p>
            <a:pPr marL="285750" indent="-285750">
              <a:lnSpc>
                <a:spcPct val="100000"/>
              </a:lnSpc>
              <a:spcBef>
                <a:spcPts val="0"/>
              </a:spcBef>
              <a:spcAft>
                <a:spcPts val="2400"/>
              </a:spcAft>
              <a:buFont typeface="Arial" panose="020B0604020202020204" pitchFamily="34" charset="0"/>
              <a:buChar char="•"/>
            </a:pPr>
            <a:r>
              <a:rPr lang="en-GB" sz="1100" dirty="0" smtClean="0"/>
              <a:t>interfere with evidence</a:t>
            </a:r>
          </a:p>
          <a:p>
            <a:pPr marL="285750" indent="-285750">
              <a:lnSpc>
                <a:spcPct val="100000"/>
              </a:lnSpc>
              <a:spcBef>
                <a:spcPts val="0"/>
              </a:spcBef>
              <a:spcAft>
                <a:spcPts val="2400"/>
              </a:spcAft>
              <a:buFont typeface="Arial" panose="020B0604020202020204" pitchFamily="34" charset="0"/>
              <a:buChar char="•"/>
            </a:pPr>
            <a:r>
              <a:rPr lang="en-GB" sz="1100" dirty="0" smtClean="0"/>
              <a:t>assist them to escape or </a:t>
            </a:r>
          </a:p>
          <a:p>
            <a:pPr marL="285750" indent="-285750">
              <a:lnSpc>
                <a:spcPct val="100000"/>
              </a:lnSpc>
              <a:spcBef>
                <a:spcPts val="0"/>
              </a:spcBef>
              <a:spcAft>
                <a:spcPts val="2400"/>
              </a:spcAft>
              <a:buFont typeface="Arial" panose="020B0604020202020204" pitchFamily="34" charset="0"/>
              <a:buChar char="•"/>
            </a:pPr>
            <a:r>
              <a:rPr lang="en-GB" sz="1100" dirty="0" smtClean="0"/>
              <a:t>there are reasonable grounds for believing that they may be evidence relating to an offence.</a:t>
            </a:r>
          </a:p>
          <a:p>
            <a:pPr>
              <a:lnSpc>
                <a:spcPct val="100000"/>
              </a:lnSpc>
            </a:pPr>
            <a:endParaRPr lang="en-GB" sz="1100" dirty="0" smtClean="0"/>
          </a:p>
          <a:p>
            <a:pPr eaLnBrk="1" hangingPunct="1">
              <a:lnSpc>
                <a:spcPct val="100000"/>
              </a:lnSpc>
            </a:pPr>
            <a:r>
              <a:rPr lang="en-GB" altLang="en-US" sz="1100" dirty="0" smtClean="0">
                <a:latin typeface="Arial" panose="020B0604020202020204" pitchFamily="34" charset="0"/>
                <a:ea typeface="ＭＳ Ｐゴシック" panose="020B0600070205080204" pitchFamily="34" charset="-128"/>
              </a:rPr>
              <a:t>Trainer should familiarise themselves with DPP Custody Policy 3.3 which concerns property retention in custody - direct students to the same document for further reading</a:t>
            </a:r>
          </a:p>
          <a:p>
            <a:pPr eaLnBrk="1" hangingPunct="1">
              <a:lnSpc>
                <a:spcPct val="100000"/>
              </a:lnSpc>
            </a:pPr>
            <a:r>
              <a:rPr lang="en-GB" altLang="en-US" sz="1100" i="1" dirty="0" smtClean="0">
                <a:latin typeface="Arial" panose="020B0604020202020204" pitchFamily="34" charset="0"/>
                <a:ea typeface="ＭＳ Ｐゴシック" panose="020B0600070205080204" pitchFamily="34" charset="-128"/>
              </a:rPr>
              <a:t>http://hailstone/cju/documents/Policies%20Procedures/custody%20policy%20August%2010v2.pdf</a:t>
            </a:r>
          </a:p>
          <a:p>
            <a:pPr eaLnBrk="1" hangingPunct="1">
              <a:lnSpc>
                <a:spcPct val="100000"/>
              </a:lnSpc>
            </a:pPr>
            <a:endParaRPr lang="en-GB" altLang="en-US" sz="1100" dirty="0" smtClean="0">
              <a:latin typeface="Arial" panose="020B0604020202020204" pitchFamily="34" charset="0"/>
              <a:ea typeface="ＭＳ Ｐゴシック" panose="020B0600070205080204" pitchFamily="34" charset="-128"/>
            </a:endParaRPr>
          </a:p>
          <a:p>
            <a:pPr eaLnBrk="1" hangingPunct="1">
              <a:lnSpc>
                <a:spcPct val="100000"/>
              </a:lnSpc>
            </a:pPr>
            <a:r>
              <a:rPr lang="en-GB" altLang="en-US" sz="1100" b="1" dirty="0" smtClean="0">
                <a:latin typeface="Arial" panose="020B0604020202020204" pitchFamily="34" charset="0"/>
                <a:ea typeface="ＭＳ Ｐゴシック" panose="020B0600070205080204" pitchFamily="34" charset="-128"/>
              </a:rPr>
              <a:t>Trainer to specifically ensure understanding of the following and provide examples where necessary:</a:t>
            </a:r>
          </a:p>
          <a:p>
            <a:pPr eaLnBrk="1" hangingPunct="1">
              <a:lnSpc>
                <a:spcPct val="100000"/>
              </a:lnSpc>
            </a:pPr>
            <a:r>
              <a:rPr lang="en-US" altLang="en-US" sz="1100" dirty="0" smtClean="0">
                <a:latin typeface="Arial" panose="020B0604020202020204" pitchFamily="34" charset="0"/>
                <a:ea typeface="ＭＳ Ｐゴシック" panose="020B0600070205080204" pitchFamily="34" charset="-128"/>
              </a:rPr>
              <a:t>Any items ascertained will be recorded on the custody record (s54 PACE) &amp; the </a:t>
            </a:r>
            <a:r>
              <a:rPr lang="en-GB" altLang="en-US" sz="1100" dirty="0" smtClean="0">
                <a:latin typeface="Arial" panose="020B0604020202020204" pitchFamily="34" charset="0"/>
                <a:ea typeface="ＭＳ Ｐゴシック" panose="020B0600070205080204" pitchFamily="34" charset="-128"/>
              </a:rPr>
              <a:t>arrested person should be asked to sign list of such items. If declined then a note of such will be recorded</a:t>
            </a:r>
            <a:endParaRPr lang="en-US" altLang="en-US" sz="1100" dirty="0" smtClean="0">
              <a:latin typeface="Arial" panose="020B0604020202020204" pitchFamily="34" charset="0"/>
              <a:ea typeface="ＭＳ Ｐゴシック" panose="020B0600070205080204" pitchFamily="34" charset="-128"/>
            </a:endParaRPr>
          </a:p>
          <a:p>
            <a:pPr eaLnBrk="1" hangingPunct="1">
              <a:lnSpc>
                <a:spcPct val="100000"/>
              </a:lnSpc>
            </a:pPr>
            <a:r>
              <a:rPr lang="en-GB" altLang="en-US" sz="1100" dirty="0" smtClean="0">
                <a:latin typeface="Arial" panose="020B0604020202020204" pitchFamily="34" charset="0"/>
                <a:ea typeface="ＭＳ Ｐゴシック" panose="020B0600070205080204" pitchFamily="34" charset="-128"/>
              </a:rPr>
              <a:t>DPP Policy states:</a:t>
            </a:r>
          </a:p>
          <a:p>
            <a:pPr eaLnBrk="1" hangingPunct="1">
              <a:lnSpc>
                <a:spcPct val="100000"/>
              </a:lnSpc>
            </a:pPr>
            <a:r>
              <a:rPr lang="en-GB" altLang="en-US" sz="1100" i="1" dirty="0" smtClean="0">
                <a:latin typeface="Arial" panose="020B0604020202020204" pitchFamily="34" charset="0"/>
                <a:ea typeface="ＭＳ Ｐゴシック" panose="020B0600070205080204" pitchFamily="34" charset="-128"/>
              </a:rPr>
              <a:t>3.3.1</a:t>
            </a:r>
            <a:r>
              <a:rPr lang="en-GB" altLang="en-US" sz="1100" dirty="0" smtClean="0">
                <a:latin typeface="Arial" panose="020B0604020202020204" pitchFamily="34" charset="0"/>
                <a:ea typeface="ＭＳ Ｐゴシック" panose="020B0600070205080204" pitchFamily="34" charset="-128"/>
              </a:rPr>
              <a:t>   -  Responsibility for the safekeeping of any detainee’s property seized whilst in detention will always be with the Custody Officer who will ensure it is securely sealed and stored in the respective property lockers.</a:t>
            </a:r>
          </a:p>
          <a:p>
            <a:pPr eaLnBrk="1" hangingPunct="1">
              <a:lnSpc>
                <a:spcPct val="100000"/>
              </a:lnSpc>
            </a:pPr>
            <a:r>
              <a:rPr lang="en-GB" altLang="en-US" sz="1100" i="1" dirty="0" smtClean="0">
                <a:latin typeface="Arial" panose="020B0604020202020204" pitchFamily="34" charset="0"/>
                <a:ea typeface="ＭＳ Ｐゴシック" panose="020B0600070205080204" pitchFamily="34" charset="-128"/>
              </a:rPr>
              <a:t>3.3.2</a:t>
            </a:r>
            <a:r>
              <a:rPr lang="en-GB" altLang="en-US" sz="1100" dirty="0" smtClean="0">
                <a:latin typeface="Arial" panose="020B0604020202020204" pitchFamily="34" charset="0"/>
                <a:ea typeface="ＭＳ Ｐゴシック" panose="020B0600070205080204" pitchFamily="34" charset="-128"/>
              </a:rPr>
              <a:t>   -  Details of the property and the security seal number will be entered onto the custody record.</a:t>
            </a:r>
          </a:p>
          <a:p>
            <a:pPr eaLnBrk="1" hangingPunct="1">
              <a:lnSpc>
                <a:spcPct val="100000"/>
              </a:lnSpc>
            </a:pPr>
            <a:r>
              <a:rPr lang="en-GB" altLang="en-US" sz="1100" i="1" dirty="0" smtClean="0">
                <a:latin typeface="Arial" panose="020B0604020202020204" pitchFamily="34" charset="0"/>
                <a:ea typeface="ＭＳ Ｐゴシック" panose="020B0600070205080204" pitchFamily="34" charset="-128"/>
              </a:rPr>
              <a:t>3.3.10</a:t>
            </a:r>
            <a:r>
              <a:rPr lang="en-GB" altLang="en-US" sz="1100" dirty="0" smtClean="0">
                <a:latin typeface="Arial" panose="020B0604020202020204" pitchFamily="34" charset="0"/>
                <a:ea typeface="ＭＳ Ｐゴシック" panose="020B0600070205080204" pitchFamily="34" charset="-128"/>
              </a:rPr>
              <a:t>  - Should the detainee refuse to sign then the Custody Officer should seek a counter-signature from a witnessing officer.</a:t>
            </a:r>
          </a:p>
          <a:p>
            <a:pPr eaLnBrk="1" hangingPunct="1">
              <a:lnSpc>
                <a:spcPct val="100000"/>
              </a:lnSpc>
            </a:pPr>
            <a:endParaRPr lang="en-GB" altLang="en-US" sz="1100" dirty="0" smtClean="0">
              <a:latin typeface="Arial" panose="020B0604020202020204" pitchFamily="34" charset="0"/>
              <a:ea typeface="ＭＳ Ｐゴシック" panose="020B0600070205080204" pitchFamily="34" charset="-128"/>
            </a:endParaRPr>
          </a:p>
          <a:p>
            <a:pPr eaLnBrk="1" hangingPunct="1">
              <a:lnSpc>
                <a:spcPct val="100000"/>
              </a:lnSpc>
            </a:pPr>
            <a:r>
              <a:rPr lang="en-GB" altLang="en-US" sz="1100" dirty="0" smtClean="0">
                <a:latin typeface="Arial" panose="020B0604020202020204" pitchFamily="34" charset="0"/>
                <a:ea typeface="ＭＳ Ｐゴシック" panose="020B0600070205080204" pitchFamily="34" charset="-128"/>
              </a:rPr>
              <a:t>All items taken from a person when they come into custody will be given back to them when they leave and signed  for except any evidence of an offence would not be returned to the arrested person.</a:t>
            </a:r>
          </a:p>
          <a:p>
            <a:pPr eaLnBrk="1" hangingPunct="1">
              <a:lnSpc>
                <a:spcPct val="100000"/>
              </a:lnSpc>
            </a:pPr>
            <a:r>
              <a:rPr lang="en-GB" altLang="en-US" sz="1100" dirty="0" smtClean="0">
                <a:latin typeface="Arial" panose="020B0604020202020204" pitchFamily="34" charset="0"/>
                <a:ea typeface="ＭＳ Ｐゴシック" panose="020B0600070205080204" pitchFamily="34" charset="-128"/>
              </a:rPr>
              <a:t>DPP Policy states:</a:t>
            </a:r>
          </a:p>
          <a:p>
            <a:pPr eaLnBrk="1" hangingPunct="1">
              <a:lnSpc>
                <a:spcPct val="100000"/>
              </a:lnSpc>
            </a:pPr>
            <a:r>
              <a:rPr lang="en-GB" altLang="en-US" sz="1100" i="1" dirty="0" smtClean="0">
                <a:latin typeface="Arial" panose="020B0604020202020204" pitchFamily="34" charset="0"/>
                <a:ea typeface="ＭＳ Ｐゴシック" panose="020B0600070205080204" pitchFamily="34" charset="-128"/>
              </a:rPr>
              <a:t>3.3.3</a:t>
            </a:r>
            <a:r>
              <a:rPr lang="en-GB" altLang="en-US" sz="1100" dirty="0" smtClean="0">
                <a:latin typeface="Arial" panose="020B0604020202020204" pitchFamily="34" charset="0"/>
                <a:ea typeface="ＭＳ Ｐゴシック" panose="020B0600070205080204" pitchFamily="34" charset="-128"/>
              </a:rPr>
              <a:t>   -  Any property subject of the enquiry which has been retained/seized as evidence shall be exhibited accordingly and details placed within the station Miscellaneous Property Book </a:t>
            </a:r>
          </a:p>
          <a:p>
            <a:pPr eaLnBrk="1" hangingPunct="1">
              <a:lnSpc>
                <a:spcPct val="100000"/>
              </a:lnSpc>
            </a:pPr>
            <a:r>
              <a:rPr lang="en-GB" altLang="en-US" sz="1100" i="1" dirty="0" smtClean="0">
                <a:latin typeface="Arial" panose="020B0604020202020204" pitchFamily="34" charset="0"/>
                <a:ea typeface="ＭＳ Ｐゴシック" panose="020B0600070205080204" pitchFamily="34" charset="-128"/>
              </a:rPr>
              <a:t>3.3.11 -  </a:t>
            </a:r>
            <a:r>
              <a:rPr lang="en-GB" altLang="en-US" sz="1100" dirty="0" smtClean="0">
                <a:latin typeface="Arial" panose="020B0604020202020204" pitchFamily="34" charset="0"/>
                <a:ea typeface="ＭＳ Ｐゴシック" panose="020B0600070205080204" pitchFamily="34" charset="-128"/>
              </a:rPr>
              <a:t> On the release of the detainee the property bag seal numbers will be checked with the number recorded on the custody record and when confirmed, removed by a member of the custody staff and witnessed by the detained person. Items of property will be checked individually against the property list and the detainee will be invited by the Custody Officer to sign receipt on the custody record property sheet.</a:t>
            </a:r>
          </a:p>
          <a:p>
            <a:pPr eaLnBrk="1" hangingPunct="1">
              <a:lnSpc>
                <a:spcPct val="100000"/>
              </a:lnSpc>
            </a:pPr>
            <a:endParaRPr lang="en-US" altLang="en-US" sz="1100" dirty="0" smtClean="0">
              <a:latin typeface="Arial" panose="020B0604020202020204" pitchFamily="34" charset="0"/>
              <a:ea typeface="ＭＳ Ｐゴシック" panose="020B0600070205080204" pitchFamily="34" charset="-128"/>
            </a:endParaRPr>
          </a:p>
          <a:p>
            <a:pPr eaLnBrk="1" hangingPunct="1">
              <a:lnSpc>
                <a:spcPct val="100000"/>
              </a:lnSpc>
            </a:pPr>
            <a:r>
              <a:rPr lang="en-US" altLang="en-US" sz="1100" dirty="0" smtClean="0">
                <a:latin typeface="Arial" panose="020B0604020202020204" pitchFamily="34" charset="0"/>
                <a:ea typeface="ＭＳ Ｐゴシック" panose="020B0600070205080204" pitchFamily="34" charset="-128"/>
              </a:rPr>
              <a:t>Highlight the need for safety when searching prisoners and storing valuable &amp; dangerous items; provide some examples of precautionary actions</a:t>
            </a:r>
          </a:p>
          <a:p>
            <a:pPr eaLnBrk="1" hangingPunct="1">
              <a:lnSpc>
                <a:spcPct val="100000"/>
              </a:lnSpc>
            </a:pPr>
            <a:endParaRPr lang="en-US" altLang="en-US" sz="1100" dirty="0" smtClean="0">
              <a:latin typeface="Arial" panose="020B0604020202020204" pitchFamily="34" charset="0"/>
              <a:ea typeface="ＭＳ Ｐゴシック" panose="020B0600070205080204" pitchFamily="34" charset="-128"/>
            </a:endParaRPr>
          </a:p>
          <a:p>
            <a:pPr eaLnBrk="1" hangingPunct="1">
              <a:lnSpc>
                <a:spcPct val="100000"/>
              </a:lnSpc>
            </a:pPr>
            <a:r>
              <a:rPr lang="en-GB" altLang="en-US" sz="1100" dirty="0" smtClean="0">
                <a:latin typeface="Arial" panose="020B0604020202020204" pitchFamily="34" charset="0"/>
                <a:ea typeface="ＭＳ Ｐゴシック" panose="020B0600070205080204" pitchFamily="34" charset="-128"/>
              </a:rPr>
              <a:t>Clothes and personal effects may only be seized if the custody officer </a:t>
            </a:r>
          </a:p>
          <a:p>
            <a:pPr eaLnBrk="1" hangingPunct="1">
              <a:lnSpc>
                <a:spcPct val="100000"/>
              </a:lnSpc>
            </a:pPr>
            <a:r>
              <a:rPr lang="en-GB" altLang="en-US" sz="1100" dirty="0" smtClean="0">
                <a:latin typeface="Arial" panose="020B0604020202020204" pitchFamily="34" charset="0"/>
                <a:ea typeface="ＭＳ Ｐゴシック" panose="020B0600070205080204" pitchFamily="34" charset="-128"/>
              </a:rPr>
              <a:t>(a) believes that the person from whom they are seized may use them -</a:t>
            </a:r>
          </a:p>
          <a:p>
            <a:pPr lvl="1" eaLnBrk="1" hangingPunct="1">
              <a:lnSpc>
                <a:spcPct val="100000"/>
              </a:lnSpc>
            </a:pPr>
            <a:r>
              <a:rPr lang="en-GB" altLang="en-US" sz="1100" dirty="0" smtClean="0">
                <a:latin typeface="Arial" panose="020B0604020202020204" pitchFamily="34" charset="0"/>
                <a:ea typeface="ＭＳ Ｐゴシック" panose="020B0600070205080204" pitchFamily="34" charset="-128"/>
              </a:rPr>
              <a:t>to cause physical injury to himself or any other person</a:t>
            </a:r>
          </a:p>
          <a:p>
            <a:pPr lvl="1" eaLnBrk="1" hangingPunct="1">
              <a:lnSpc>
                <a:spcPct val="100000"/>
              </a:lnSpc>
            </a:pPr>
            <a:r>
              <a:rPr lang="en-GB" altLang="en-US" sz="1100" dirty="0" smtClean="0">
                <a:latin typeface="Arial" panose="020B0604020202020204" pitchFamily="34" charset="0"/>
                <a:ea typeface="ＭＳ Ｐゴシック" panose="020B0600070205080204" pitchFamily="34" charset="-128"/>
              </a:rPr>
              <a:t>to damage property</a:t>
            </a:r>
          </a:p>
          <a:p>
            <a:pPr lvl="1" eaLnBrk="1" hangingPunct="1">
              <a:lnSpc>
                <a:spcPct val="100000"/>
              </a:lnSpc>
            </a:pPr>
            <a:r>
              <a:rPr lang="en-GB" altLang="en-US" sz="1100" dirty="0" smtClean="0">
                <a:latin typeface="Arial" panose="020B0604020202020204" pitchFamily="34" charset="0"/>
                <a:ea typeface="ＭＳ Ｐゴシック" panose="020B0600070205080204" pitchFamily="34" charset="-128"/>
              </a:rPr>
              <a:t>to interfere with evidence</a:t>
            </a:r>
          </a:p>
          <a:p>
            <a:pPr lvl="1" eaLnBrk="1" hangingPunct="1">
              <a:lnSpc>
                <a:spcPct val="100000"/>
              </a:lnSpc>
            </a:pPr>
            <a:r>
              <a:rPr lang="en-GB" altLang="en-US" sz="1100" dirty="0" smtClean="0">
                <a:latin typeface="Arial" panose="020B0604020202020204" pitchFamily="34" charset="0"/>
                <a:ea typeface="ＭＳ Ｐゴシック" panose="020B0600070205080204" pitchFamily="34" charset="-128"/>
              </a:rPr>
              <a:t>to assist him to escape</a:t>
            </a:r>
          </a:p>
          <a:p>
            <a:pPr eaLnBrk="1" hangingPunct="1">
              <a:lnSpc>
                <a:spcPct val="100000"/>
              </a:lnSpc>
            </a:pPr>
            <a:r>
              <a:rPr lang="en-GB" altLang="en-US" sz="1100" dirty="0" smtClean="0">
                <a:latin typeface="Arial" panose="020B0604020202020204" pitchFamily="34" charset="0"/>
                <a:ea typeface="ＭＳ Ｐゴシック" panose="020B0600070205080204" pitchFamily="34" charset="-128"/>
              </a:rPr>
              <a:t>(b) has reasonable grounds for believing that they may be evidence relating to an offence.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5612789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lnSpc>
                <a:spcPct val="100000"/>
              </a:lnSpc>
              <a:defRPr/>
            </a:pPr>
            <a:r>
              <a:rPr lang="en-GB" sz="1100" dirty="0" smtClean="0"/>
              <a:t>These have their own procedure and requirements prescribed in Annex A in the Codes of Practice – Trainer to task students to research this code</a:t>
            </a:r>
          </a:p>
          <a:p>
            <a:pPr>
              <a:lnSpc>
                <a:spcPct val="100000"/>
              </a:lnSpc>
              <a:defRPr/>
            </a:pPr>
            <a:r>
              <a:rPr lang="en-GB" sz="1100" b="1" dirty="0" smtClean="0"/>
              <a:t>At this stage the trainer could role play</a:t>
            </a:r>
            <a:r>
              <a:rPr lang="en-GB" sz="1100" dirty="0" smtClean="0"/>
              <a:t>: Chose a pair of students to conduct a search of the prisoner. Have the students identify personal property and what property/clothing might cause harm</a:t>
            </a:r>
          </a:p>
          <a:p>
            <a:pPr>
              <a:lnSpc>
                <a:spcPct val="100000"/>
              </a:lnSpc>
              <a:defRPr/>
            </a:pPr>
            <a:r>
              <a:rPr lang="en-GB" sz="1100" dirty="0" smtClean="0"/>
              <a:t>Debrief and continue with presentation</a:t>
            </a:r>
          </a:p>
          <a:p>
            <a:pPr eaLnBrk="1" hangingPunct="1">
              <a:lnSpc>
                <a:spcPct val="100000"/>
              </a:lnSpc>
              <a:defRPr/>
            </a:pPr>
            <a:endParaRPr lang="en-GB" sz="1100" dirty="0" smtClean="0"/>
          </a:p>
          <a:p>
            <a:pPr eaLnBrk="1" hangingPunct="1">
              <a:lnSpc>
                <a:spcPct val="100000"/>
              </a:lnSpc>
              <a:defRPr/>
            </a:pPr>
            <a:r>
              <a:rPr lang="en-GB" sz="1100" u="sng" dirty="0" smtClean="0"/>
              <a:t>Trainer Notes – Strip Search and Intimate Search</a:t>
            </a:r>
          </a:p>
          <a:p>
            <a:pPr eaLnBrk="1" hangingPunct="1">
              <a:lnSpc>
                <a:spcPct val="100000"/>
              </a:lnSpc>
              <a:defRPr/>
            </a:pPr>
            <a:r>
              <a:rPr lang="en-GB" sz="1100" dirty="0" smtClean="0"/>
              <a:t>Strip search - Codes of Practice Code C Annex A </a:t>
            </a:r>
          </a:p>
          <a:p>
            <a:pPr marL="171450" indent="-171450" eaLnBrk="1" hangingPunct="1">
              <a:lnSpc>
                <a:spcPct val="100000"/>
              </a:lnSpc>
              <a:buFont typeface="Wingdings" pitchFamily="2" charset="2"/>
              <a:buChar char="q"/>
              <a:defRPr/>
            </a:pPr>
            <a:r>
              <a:rPr lang="en-GB" sz="1100" dirty="0" smtClean="0"/>
              <a:t>A strip search is a search involving the removal of more than outer clothing.  Under the Code of Practice outer clothing includes shoes and socks.</a:t>
            </a:r>
          </a:p>
          <a:p>
            <a:pPr marL="171450" indent="-171450" eaLnBrk="1" hangingPunct="1">
              <a:lnSpc>
                <a:spcPct val="100000"/>
              </a:lnSpc>
              <a:buFont typeface="Wingdings" pitchFamily="2" charset="2"/>
              <a:buChar char="q"/>
              <a:defRPr/>
            </a:pPr>
            <a:r>
              <a:rPr lang="en-GB" sz="1100" dirty="0" smtClean="0"/>
              <a:t>A strip search may only take place if it is considered necessary to remove an article which a detainee would not be allowed to keep, and the officer reasonably considers they may have concealed such an article.  </a:t>
            </a:r>
            <a:r>
              <a:rPr lang="en-GB" sz="1100" b="1" dirty="0" smtClean="0"/>
              <a:t>Strip searches should not routinely be carried out if you can’t justify this.</a:t>
            </a:r>
          </a:p>
          <a:p>
            <a:pPr marL="171450" indent="-171450" eaLnBrk="1" hangingPunct="1">
              <a:lnSpc>
                <a:spcPct val="100000"/>
              </a:lnSpc>
              <a:buFont typeface="Wingdings" pitchFamily="2" charset="2"/>
              <a:buChar char="q"/>
              <a:defRPr/>
            </a:pPr>
            <a:r>
              <a:rPr lang="en-GB" sz="1100" dirty="0" smtClean="0"/>
              <a:t>Strip searches must be conducted by a police officer of the same sex as the person being searched.</a:t>
            </a:r>
          </a:p>
          <a:p>
            <a:pPr marL="171450" indent="-171450" eaLnBrk="1" hangingPunct="1">
              <a:lnSpc>
                <a:spcPct val="100000"/>
              </a:lnSpc>
              <a:buFont typeface="Wingdings" pitchFamily="2" charset="2"/>
              <a:buChar char="q"/>
              <a:defRPr/>
            </a:pPr>
            <a:r>
              <a:rPr lang="en-GB" sz="1100" dirty="0" smtClean="0"/>
              <a:t>The search should be conducted in an area where the detainee cannot be seen by anyone who does not need to be present, nor by a member of the opposite sex, except an appropriate adult, who has been specifically requested by the detainee.</a:t>
            </a:r>
          </a:p>
          <a:p>
            <a:pPr marL="171450" indent="-171450" eaLnBrk="1" hangingPunct="1">
              <a:lnSpc>
                <a:spcPct val="100000"/>
              </a:lnSpc>
              <a:buFont typeface="Wingdings" pitchFamily="2" charset="2"/>
              <a:buChar char="q"/>
              <a:defRPr/>
            </a:pPr>
            <a:r>
              <a:rPr lang="en-GB" sz="1100" dirty="0" smtClean="0"/>
              <a:t>Except in cases of urgency, where there is a risk of serious harm to the detainee or to others and the search involves exposure of intimate body parts, there must be at least two people present other than the detainee and if the search is of a juvenile or mentally disordered or mentally vulnerable person, one of these people must be the appropriate adult.</a:t>
            </a:r>
          </a:p>
          <a:p>
            <a:pPr marL="171450" indent="-171450" eaLnBrk="1" hangingPunct="1">
              <a:lnSpc>
                <a:spcPct val="100000"/>
              </a:lnSpc>
              <a:buFont typeface="Wingdings" pitchFamily="2" charset="2"/>
              <a:buChar char="q"/>
              <a:defRPr/>
            </a:pPr>
            <a:r>
              <a:rPr lang="en-GB" sz="1100" dirty="0" smtClean="0"/>
              <a:t>Other than in urgent cases, the search of a juvenile may take place in the absence of the appropriate adult only if the juvenile signifies in the presence of the appropriate adult that they do not want the adult to be present.  For example, a female juvenile may not want her father or elder brother, who is acting as the appropriate adult, to be present. Then only if she states in the presence of her father/brother as the case may be, that she does not want him to be present, may a search be conducted in the absence of the appropriate adult.  In such circumstances a record should be made of the juvenile’s decision and be signed by the appropriate adult.</a:t>
            </a:r>
          </a:p>
          <a:p>
            <a:pPr marL="171450" indent="-171450" eaLnBrk="1" hangingPunct="1">
              <a:lnSpc>
                <a:spcPct val="100000"/>
              </a:lnSpc>
              <a:buFont typeface="Wingdings" pitchFamily="2" charset="2"/>
              <a:buChar char="q"/>
              <a:defRPr/>
            </a:pPr>
            <a:r>
              <a:rPr lang="en-GB" sz="1100" dirty="0" smtClean="0"/>
              <a:t>The presence of more than two people, other than an appropriate adult, is permitted in only the most exceptional circumstances.</a:t>
            </a:r>
          </a:p>
          <a:p>
            <a:pPr marL="171450" indent="-171450" eaLnBrk="1" hangingPunct="1">
              <a:lnSpc>
                <a:spcPct val="100000"/>
              </a:lnSpc>
              <a:buFont typeface="Wingdings" pitchFamily="2" charset="2"/>
              <a:buChar char="q"/>
              <a:defRPr/>
            </a:pPr>
            <a:r>
              <a:rPr lang="en-GB" sz="1100" dirty="0" smtClean="0"/>
              <a:t>Searches should be conducted with proper regard to the sensitivity and vulnerability of the person being searched.  Every reasonable effort should be made to secure co-operation and minimise embarrassment. People being searched should not normally be asked to remove all their clothing at once.</a:t>
            </a:r>
          </a:p>
          <a:p>
            <a:pPr marL="171450" indent="-171450" eaLnBrk="1" hangingPunct="1">
              <a:lnSpc>
                <a:spcPct val="100000"/>
              </a:lnSpc>
              <a:buFont typeface="Wingdings" pitchFamily="2" charset="2"/>
              <a:buChar char="q"/>
              <a:defRPr/>
            </a:pPr>
            <a:r>
              <a:rPr lang="en-GB" sz="1100" dirty="0" smtClean="0"/>
              <a:t>If necessary, to assist the search, the detainee may be asked to hold their arms in the air or to stand with their legs apart and bend forward so a visual examination of the genital and anal areas may be made, </a:t>
            </a:r>
            <a:r>
              <a:rPr lang="en-GB" sz="1100" b="1" dirty="0" smtClean="0"/>
              <a:t>provided</a:t>
            </a:r>
            <a:r>
              <a:rPr lang="en-GB" sz="1100" dirty="0" smtClean="0"/>
              <a:t> there is no physical contact with any body orifice.</a:t>
            </a:r>
          </a:p>
          <a:p>
            <a:pPr marL="171450" indent="-171450" eaLnBrk="1" hangingPunct="1">
              <a:lnSpc>
                <a:spcPct val="100000"/>
              </a:lnSpc>
              <a:buFont typeface="Wingdings" pitchFamily="2" charset="2"/>
              <a:buChar char="q"/>
              <a:defRPr/>
            </a:pPr>
            <a:r>
              <a:rPr lang="en-GB" sz="1100" dirty="0" smtClean="0"/>
              <a:t>If articles are found, the detainee should be asked to hand them over.  If they are found in any body orifice other than the mouth, and the detainee refuses to hand them over, their removal would constitute an intimate search, which must be carried out as prescribed in Code C, Annex A, Part A.</a:t>
            </a:r>
          </a:p>
          <a:p>
            <a:pPr marL="171450" indent="-171450" eaLnBrk="1" hangingPunct="1">
              <a:lnSpc>
                <a:spcPct val="100000"/>
              </a:lnSpc>
              <a:buFont typeface="Wingdings" pitchFamily="2" charset="2"/>
              <a:buChar char="q"/>
              <a:defRPr/>
            </a:pPr>
            <a:r>
              <a:rPr lang="en-GB" sz="1100" dirty="0" smtClean="0"/>
              <a:t>A record of a strip search must be made on the custody record and include the reason it was considered necessary, the persons present and the result of the search. </a:t>
            </a:r>
          </a:p>
          <a:p>
            <a:pPr marL="228600" indent="-228600" eaLnBrk="1" hangingPunct="1">
              <a:lnSpc>
                <a:spcPct val="100000"/>
              </a:lnSpc>
              <a:defRPr/>
            </a:pPr>
            <a:endParaRPr lang="en-GB" sz="1100" b="1" dirty="0" smtClean="0"/>
          </a:p>
          <a:p>
            <a:pPr marL="228600" indent="-228600" eaLnBrk="1" hangingPunct="1">
              <a:lnSpc>
                <a:spcPct val="100000"/>
              </a:lnSpc>
              <a:defRPr/>
            </a:pPr>
            <a:r>
              <a:rPr lang="en-GB" sz="1100" dirty="0" smtClean="0"/>
              <a:t>Intimate search - Codes of Practice Code C Annex A </a:t>
            </a:r>
          </a:p>
          <a:p>
            <a:pPr marL="228600" indent="-228600" eaLnBrk="1" hangingPunct="1">
              <a:lnSpc>
                <a:spcPct val="100000"/>
              </a:lnSpc>
              <a:buFont typeface="Wingdings" pitchFamily="2" charset="2"/>
              <a:buChar char="q"/>
              <a:defRPr/>
            </a:pPr>
            <a:r>
              <a:rPr lang="en-GB" sz="1100" dirty="0" smtClean="0"/>
              <a:t>The intrusive nature of such searches means the actual and potential risks must never be underestimated.</a:t>
            </a:r>
          </a:p>
          <a:p>
            <a:pPr marL="228600" indent="-228600" eaLnBrk="1" hangingPunct="1">
              <a:lnSpc>
                <a:spcPct val="100000"/>
              </a:lnSpc>
              <a:buFont typeface="Wingdings" pitchFamily="2" charset="2"/>
              <a:buChar char="q"/>
              <a:defRPr/>
            </a:pPr>
            <a:r>
              <a:rPr lang="en-GB" sz="1100" dirty="0" smtClean="0"/>
              <a:t>Body orifices other than the mouth may be searched only if </a:t>
            </a:r>
            <a:r>
              <a:rPr lang="en-GB" sz="1100" b="1" dirty="0" smtClean="0"/>
              <a:t>authorised by an officer of at least the rank of inspector </a:t>
            </a:r>
            <a:r>
              <a:rPr lang="en-GB" sz="1100" dirty="0" smtClean="0"/>
              <a:t>or above who has reasonable grounds for </a:t>
            </a:r>
            <a:r>
              <a:rPr lang="en-GB" sz="1100" b="1" dirty="0" smtClean="0"/>
              <a:t>believing that the person may have concealed </a:t>
            </a:r>
            <a:r>
              <a:rPr lang="en-GB" sz="1100" dirty="0" smtClean="0"/>
              <a:t>on themselves: </a:t>
            </a:r>
          </a:p>
          <a:p>
            <a:pPr marL="228600" indent="-228600" eaLnBrk="1" hangingPunct="1">
              <a:lnSpc>
                <a:spcPct val="100000"/>
              </a:lnSpc>
              <a:buFont typeface="Arial" pitchFamily="34" charset="0"/>
              <a:buChar char="•"/>
              <a:defRPr/>
            </a:pPr>
            <a:r>
              <a:rPr lang="en-GB" sz="1100" dirty="0" smtClean="0"/>
              <a:t>anything which they could and might use to cause physical injury to themselves or others at the station; or</a:t>
            </a:r>
          </a:p>
          <a:p>
            <a:pPr marL="228600" indent="-228600" eaLnBrk="1" hangingPunct="1">
              <a:lnSpc>
                <a:spcPct val="100000"/>
              </a:lnSpc>
              <a:buFont typeface="Arial" pitchFamily="34" charset="0"/>
              <a:buChar char="•"/>
              <a:defRPr/>
            </a:pPr>
            <a:r>
              <a:rPr lang="en-GB" sz="1100" dirty="0" smtClean="0"/>
              <a:t>a class A drug and;</a:t>
            </a:r>
          </a:p>
          <a:p>
            <a:pPr marL="228600" indent="-228600" eaLnBrk="1" hangingPunct="1">
              <a:lnSpc>
                <a:spcPct val="100000"/>
              </a:lnSpc>
              <a:buFont typeface="Arial" pitchFamily="34" charset="0"/>
              <a:buChar char="•"/>
              <a:defRPr/>
            </a:pPr>
            <a:r>
              <a:rPr lang="en-GB" sz="1100" dirty="0" smtClean="0"/>
              <a:t>an intimate search is the only means of removing those items; and</a:t>
            </a:r>
          </a:p>
          <a:p>
            <a:pPr marL="228600" indent="-228600" eaLnBrk="1" hangingPunct="1">
              <a:lnSpc>
                <a:spcPct val="100000"/>
              </a:lnSpc>
              <a:buFont typeface="Arial" pitchFamily="34" charset="0"/>
              <a:buChar char="•"/>
              <a:defRPr/>
            </a:pPr>
            <a:r>
              <a:rPr lang="en-GB" sz="1100" dirty="0" smtClean="0"/>
              <a:t>If the search is under point 2 above (a drug offence search), the detainee’s appropriate consent has been given in writing.</a:t>
            </a:r>
          </a:p>
          <a:p>
            <a:pPr marL="228600" indent="-228600" eaLnBrk="1" hangingPunct="1">
              <a:lnSpc>
                <a:spcPct val="100000"/>
              </a:lnSpc>
              <a:buFont typeface="Wingdings" pitchFamily="2" charset="2"/>
              <a:buChar char="q"/>
              <a:defRPr/>
            </a:pPr>
            <a:r>
              <a:rPr lang="en-GB" sz="1100" dirty="0" smtClean="0"/>
              <a:t>The reasons for an intimate </a:t>
            </a:r>
            <a:r>
              <a:rPr lang="en-GB" sz="1100" b="1" dirty="0" smtClean="0"/>
              <a:t>search being considered necessary must be explained to the person</a:t>
            </a:r>
            <a:r>
              <a:rPr lang="en-GB" sz="1100" dirty="0" smtClean="0"/>
              <a:t> before the search and if the search is to take place under 2) above the detainee must also be told:</a:t>
            </a:r>
          </a:p>
          <a:p>
            <a:pPr marL="228600" indent="-228600" eaLnBrk="1" hangingPunct="1">
              <a:lnSpc>
                <a:spcPct val="100000"/>
              </a:lnSpc>
              <a:buFont typeface="Arial" pitchFamily="34" charset="0"/>
              <a:buChar char="•"/>
              <a:defRPr/>
            </a:pPr>
            <a:r>
              <a:rPr lang="en-GB" sz="1100" dirty="0" smtClean="0"/>
              <a:t>that the authority to carry out the search has been given and</a:t>
            </a:r>
          </a:p>
          <a:p>
            <a:pPr marL="228600" indent="-228600" eaLnBrk="1" hangingPunct="1">
              <a:lnSpc>
                <a:spcPct val="100000"/>
              </a:lnSpc>
              <a:buFont typeface="Arial" pitchFamily="34" charset="0"/>
              <a:buChar char="•"/>
              <a:defRPr/>
            </a:pPr>
            <a:r>
              <a:rPr lang="en-GB" sz="1100" dirty="0" smtClean="0"/>
              <a:t>the officer’s grounds for giving the authorisation</a:t>
            </a:r>
          </a:p>
          <a:p>
            <a:pPr marL="228600" indent="-228600" eaLnBrk="1" hangingPunct="1">
              <a:lnSpc>
                <a:spcPct val="100000"/>
              </a:lnSpc>
              <a:buFont typeface="Wingdings" pitchFamily="2" charset="2"/>
              <a:buChar char="q"/>
              <a:defRPr/>
            </a:pPr>
            <a:r>
              <a:rPr lang="en-GB" sz="1100" dirty="0" smtClean="0"/>
              <a:t>Before a detainee is asked to give their appropriate consent to search at ii) above a police officer must warn them that if they refuse without good cause their refusal may harm their case if it comes to trial.  If the detainee is not legally represented, they must also be reminded of their entitlement to have free legal advice.  This fact should be recorded on the custody record.</a:t>
            </a:r>
          </a:p>
          <a:p>
            <a:pPr marL="228600" indent="-228600" eaLnBrk="1" hangingPunct="1">
              <a:lnSpc>
                <a:spcPct val="100000"/>
              </a:lnSpc>
              <a:buFont typeface="Wingdings" pitchFamily="2" charset="2"/>
              <a:buChar char="q"/>
              <a:defRPr/>
            </a:pPr>
            <a:r>
              <a:rPr lang="en-GB" sz="1100" dirty="0" smtClean="0"/>
              <a:t>An intimate search </a:t>
            </a:r>
            <a:r>
              <a:rPr lang="en-GB" sz="1100" b="1" dirty="0" smtClean="0"/>
              <a:t>may only be carried out by a registered medical practitioner or registered nurse</a:t>
            </a:r>
            <a:r>
              <a:rPr lang="en-GB" sz="1100" dirty="0" smtClean="0"/>
              <a:t>, unless an officer of at least the rank of inspector considers this is not practicable and the search is to take place to find anything the detainee could and might use to cause physical injury to themselves or others, in which case a police officer of the same sex as the detainee may carry out the search.  A search by a police officer must only be considered as a last resort and when the authorising officer is satisfied the risks associated with allowing the item to remain with the detainee outweighs the risk associated with removing it.</a:t>
            </a:r>
          </a:p>
          <a:p>
            <a:pPr marL="228600" indent="-228600" eaLnBrk="1" hangingPunct="1">
              <a:lnSpc>
                <a:spcPct val="100000"/>
              </a:lnSpc>
              <a:buFont typeface="Wingdings" pitchFamily="2" charset="2"/>
              <a:buChar char="q"/>
              <a:defRPr/>
            </a:pPr>
            <a:r>
              <a:rPr lang="en-GB" sz="1100" dirty="0" smtClean="0"/>
              <a:t>An intimate search at a police station of a juvenile or mentally disordered or mentally vulnerable person may take place only in the presence of an appropriate adult of the same sex, unless the detainee specifically requests a particular adult of the opposite sex who is readily available.  For example, a mentally vulnerable person may ask for their spouse to be present.</a:t>
            </a:r>
          </a:p>
          <a:p>
            <a:pPr marL="228600" indent="-228600" eaLnBrk="1" hangingPunct="1">
              <a:lnSpc>
                <a:spcPct val="100000"/>
              </a:lnSpc>
              <a:buFont typeface="Wingdings" pitchFamily="2" charset="2"/>
              <a:buChar char="q"/>
              <a:defRPr/>
            </a:pPr>
            <a:r>
              <a:rPr lang="en-GB" sz="1100" dirty="0" smtClean="0"/>
              <a:t>In the case of a juvenile the search may take place in the absence of the appropriate adult only if the juvenile signifies in the presence of the appropriate adult they do not want the adult to be present during the search and the adult agrees.  A record should be made of the juvenile’s decision and be signed by the appropriate adult. </a:t>
            </a:r>
          </a:p>
          <a:p>
            <a:pPr marL="228600" indent="-228600" eaLnBrk="1" hangingPunct="1">
              <a:lnSpc>
                <a:spcPct val="100000"/>
              </a:lnSpc>
              <a:buFont typeface="Wingdings" pitchFamily="2" charset="2"/>
              <a:buChar char="q"/>
              <a:defRPr/>
            </a:pPr>
            <a:r>
              <a:rPr lang="en-GB" sz="1100" dirty="0" smtClean="0"/>
              <a:t>When an intimate search is carried out, in exceptional circumstances by a police officer a minimum of two people, other than the detainee, must be present.  No person of the opposite sex who is not a medical practitioner or nurse shall be present, nor anyone whose presence is unnecessary.  The search shall be conducted with proper regard to the sensitivity and vulnerability of the detainee.</a:t>
            </a:r>
          </a:p>
          <a:p>
            <a:pPr eaLnBrk="1" hangingPunct="1">
              <a:lnSpc>
                <a:spcPct val="100000"/>
              </a:lnSpc>
              <a:buFont typeface="Wingdings" pitchFamily="2" charset="2"/>
              <a:buNone/>
              <a:defRPr/>
            </a:pPr>
            <a:endParaRPr lang="en-GB" sz="1100" dirty="0" smtClean="0"/>
          </a:p>
          <a:p>
            <a:pPr marL="228600" indent="-228600" eaLnBrk="1" hangingPunct="1">
              <a:lnSpc>
                <a:spcPct val="100000"/>
              </a:lnSpc>
              <a:buFont typeface="Wingdings" pitchFamily="2" charset="2"/>
              <a:buChar char="q"/>
              <a:defRPr/>
            </a:pPr>
            <a:r>
              <a:rPr lang="en-GB" sz="1100" dirty="0" smtClean="0"/>
              <a:t>The custody officer shall, as soon as practicable, record:</a:t>
            </a:r>
          </a:p>
          <a:p>
            <a:pPr marL="171450" indent="-171450" eaLnBrk="1" hangingPunct="1">
              <a:lnSpc>
                <a:spcPct val="100000"/>
              </a:lnSpc>
              <a:buFont typeface="Arial" pitchFamily="34" charset="0"/>
              <a:buChar char="•"/>
              <a:defRPr/>
            </a:pPr>
            <a:r>
              <a:rPr lang="en-GB" sz="1100" dirty="0" smtClean="0"/>
              <a:t>which parts of the detainee’s body were searched</a:t>
            </a:r>
          </a:p>
          <a:p>
            <a:pPr marL="171450" indent="-171450" eaLnBrk="1" hangingPunct="1">
              <a:lnSpc>
                <a:spcPct val="100000"/>
              </a:lnSpc>
              <a:buFont typeface="Arial" pitchFamily="34" charset="0"/>
              <a:buChar char="•"/>
              <a:defRPr/>
            </a:pPr>
            <a:r>
              <a:rPr lang="en-GB" sz="1100" dirty="0" smtClean="0"/>
              <a:t>who carried out the search</a:t>
            </a:r>
          </a:p>
          <a:p>
            <a:pPr marL="171450" indent="-171450" eaLnBrk="1" hangingPunct="1">
              <a:lnSpc>
                <a:spcPct val="100000"/>
              </a:lnSpc>
              <a:buFont typeface="Arial" pitchFamily="34" charset="0"/>
              <a:buChar char="•"/>
              <a:defRPr/>
            </a:pPr>
            <a:r>
              <a:rPr lang="en-GB" sz="1100" dirty="0" smtClean="0"/>
              <a:t>who was present</a:t>
            </a:r>
          </a:p>
          <a:p>
            <a:pPr marL="171450" indent="-171450" eaLnBrk="1" hangingPunct="1">
              <a:lnSpc>
                <a:spcPct val="100000"/>
              </a:lnSpc>
              <a:buFont typeface="Arial" pitchFamily="34" charset="0"/>
              <a:buChar char="•"/>
              <a:defRPr/>
            </a:pPr>
            <a:r>
              <a:rPr lang="en-GB" sz="1100" dirty="0" smtClean="0"/>
              <a:t>the reasons for the search including the reasons to believe the article could not otherwise be removed</a:t>
            </a:r>
          </a:p>
          <a:p>
            <a:pPr marL="171450" indent="-171450" eaLnBrk="1" hangingPunct="1">
              <a:lnSpc>
                <a:spcPct val="100000"/>
              </a:lnSpc>
              <a:buFont typeface="Arial" pitchFamily="34" charset="0"/>
              <a:buChar char="•"/>
              <a:defRPr/>
            </a:pPr>
            <a:r>
              <a:rPr lang="en-GB" sz="1100" dirty="0" smtClean="0"/>
              <a:t>the result</a:t>
            </a:r>
          </a:p>
          <a:p>
            <a:pPr marL="228600" indent="-228600" eaLnBrk="1" hangingPunct="1">
              <a:lnSpc>
                <a:spcPct val="100000"/>
              </a:lnSpc>
              <a:buFont typeface="Wingdings" pitchFamily="2" charset="2"/>
              <a:buChar char="q"/>
              <a:defRPr/>
            </a:pPr>
            <a:r>
              <a:rPr lang="en-GB" sz="1100" dirty="0" smtClean="0"/>
              <a:t>If an intimate search was carried out by a police officer, the reason why it was impracticable for a registered medical practitioner or registered nurse to conduct it must be recorded. </a:t>
            </a:r>
          </a:p>
          <a:p>
            <a:pPr>
              <a:spcBef>
                <a:spcPts val="0"/>
              </a:spcBef>
              <a:spcAft>
                <a:spcPts val="600"/>
              </a:spcAft>
            </a:pPr>
            <a:endParaRPr lang="en-GB" dirty="0" smtClean="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354429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sz="1100" b="0" i="0" u="none" strike="noStrike" kern="1200" baseline="0" dirty="0" smtClean="0">
                <a:solidFill>
                  <a:schemeClr val="tx1"/>
                </a:solidFill>
                <a:latin typeface="Arial" charset="0"/>
                <a:ea typeface="+mn-ea"/>
                <a:cs typeface="+mn-cs"/>
              </a:rPr>
              <a:t>PACE, Code C gives the definition of appropriate adult.</a:t>
            </a:r>
            <a:endParaRPr lang="en-GB" altLang="en-US" sz="1100" b="0" i="0" u="none" strike="noStrike" kern="1200" baseline="0" dirty="0" smtClean="0">
              <a:solidFill>
                <a:schemeClr val="tx1"/>
              </a:solidFill>
              <a:latin typeface="Arial" charset="0"/>
              <a:ea typeface="+mn-ea"/>
              <a:cs typeface="+mn-cs"/>
            </a:endParaRPr>
          </a:p>
          <a:p>
            <a:pPr eaLnBrk="1" hangingPunct="1"/>
            <a:r>
              <a:rPr lang="en-GB" altLang="en-US" sz="1100" b="1" i="0" u="none" strike="noStrike" kern="1200" baseline="0" dirty="0" smtClean="0">
                <a:solidFill>
                  <a:schemeClr val="tx1"/>
                </a:solidFill>
                <a:latin typeface="Arial" charset="0"/>
                <a:ea typeface="+mn-ea"/>
                <a:cs typeface="+mn-cs"/>
              </a:rPr>
              <a:t>Juveniles</a:t>
            </a:r>
          </a:p>
          <a:p>
            <a:pPr eaLnBrk="1" hangingPunct="1"/>
            <a:r>
              <a:rPr lang="en-GB" sz="1100" b="0" i="0" u="none" strike="noStrike" kern="1200" baseline="0" dirty="0" smtClean="0">
                <a:solidFill>
                  <a:schemeClr val="tx1"/>
                </a:solidFill>
                <a:latin typeface="Arial" charset="0"/>
                <a:ea typeface="+mn-ea"/>
                <a:cs typeface="+mn-cs"/>
              </a:rPr>
              <a:t>A juvenile is anyone who appears to be </a:t>
            </a:r>
            <a:r>
              <a:rPr lang="en-GB" sz="1100" b="1" i="0" u="none" strike="noStrike" kern="1200" baseline="0" dirty="0" smtClean="0">
                <a:solidFill>
                  <a:schemeClr val="tx1"/>
                </a:solidFill>
                <a:latin typeface="Arial" charset="0"/>
                <a:ea typeface="+mn-ea"/>
                <a:cs typeface="+mn-cs"/>
              </a:rPr>
              <a:t>under the age of 18,</a:t>
            </a:r>
            <a:r>
              <a:rPr lang="en-GB" sz="1100" b="0" i="0" u="none" strike="noStrike" kern="1200" baseline="0" dirty="0" smtClean="0">
                <a:solidFill>
                  <a:schemeClr val="tx1"/>
                </a:solidFill>
                <a:latin typeface="Arial" charset="0"/>
                <a:ea typeface="+mn-ea"/>
                <a:cs typeface="+mn-cs"/>
              </a:rPr>
              <a:t> unless there is clear evidence that they are older. </a:t>
            </a:r>
          </a:p>
          <a:p>
            <a:pPr eaLnBrk="1" hangingPunct="1"/>
            <a:r>
              <a:rPr lang="en-GB" sz="1100" b="1" i="0" u="none" strike="noStrike" kern="1200" baseline="0" dirty="0" smtClean="0">
                <a:solidFill>
                  <a:schemeClr val="tx1"/>
                </a:solidFill>
                <a:latin typeface="Arial" charset="0"/>
                <a:ea typeface="+mn-ea"/>
                <a:cs typeface="+mn-cs"/>
              </a:rPr>
              <a:t>Mentally vulnerable</a:t>
            </a:r>
            <a:endParaRPr lang="en-GB" sz="1100" b="0" i="0" u="none" strike="noStrike" kern="1200" baseline="0" dirty="0" smtClean="0">
              <a:solidFill>
                <a:schemeClr val="tx1"/>
              </a:solidFill>
              <a:latin typeface="Arial" charset="0"/>
              <a:ea typeface="+mn-ea"/>
              <a:cs typeface="+mn-cs"/>
            </a:endParaRPr>
          </a:p>
          <a:p>
            <a:r>
              <a:rPr lang="en-GB" sz="1100" b="0" i="0" u="none" strike="noStrike" kern="1200" baseline="0" dirty="0" smtClean="0">
                <a:solidFill>
                  <a:schemeClr val="tx1"/>
                </a:solidFill>
                <a:latin typeface="Arial" charset="0"/>
                <a:ea typeface="+mn-ea"/>
                <a:cs typeface="+mn-cs"/>
              </a:rPr>
              <a:t>If there is any suspicion that a person of any age may be mentally disordered or otherwise mentally vulnerable, in the absence of clear evidence to suggest otherwise, the person shall be treated as such.          </a:t>
            </a:r>
          </a:p>
          <a:p>
            <a:r>
              <a:rPr lang="en-GB" sz="1100" b="0" i="0" u="none" strike="noStrike" kern="1200" baseline="0" dirty="0" smtClean="0">
                <a:solidFill>
                  <a:schemeClr val="tx1"/>
                </a:solidFill>
                <a:latin typeface="Arial" charset="0"/>
                <a:ea typeface="+mn-ea"/>
                <a:cs typeface="+mn-cs"/>
              </a:rPr>
              <a:t>‘Mentally vulnerable’ applies to any detainee who, because of their mental state or capacity, may not understand the significance of what is said, of questions or of their replies. </a:t>
            </a:r>
          </a:p>
          <a:p>
            <a:r>
              <a:rPr lang="en-GB" sz="1100" b="0" i="0" u="none" strike="noStrike" kern="1200" baseline="0" dirty="0" smtClean="0">
                <a:solidFill>
                  <a:schemeClr val="tx1"/>
                </a:solidFill>
                <a:latin typeface="Arial" charset="0"/>
                <a:ea typeface="+mn-ea"/>
                <a:cs typeface="+mn-cs"/>
              </a:rPr>
              <a:t>‘Mental disorder’ is defined in the Mental Health Act 1983 as ‘any disorder or disability of mind’. </a:t>
            </a:r>
          </a:p>
          <a:p>
            <a:endParaRPr lang="en-GB" altLang="en-US" sz="1100" b="0" i="0" u="none" strike="noStrike" kern="1200" baseline="0" dirty="0" smtClean="0">
              <a:solidFill>
                <a:schemeClr val="tx1"/>
              </a:solidFill>
              <a:latin typeface="Arial" charset="0"/>
              <a:ea typeface="+mn-ea"/>
              <a:cs typeface="+mn-cs"/>
            </a:endParaRPr>
          </a:p>
          <a:p>
            <a:pPr eaLnBrk="1" hangingPunct="1"/>
            <a:r>
              <a:rPr lang="en-GB" sz="1100" b="0" i="0" u="none" strike="noStrike" kern="1200" baseline="0" dirty="0" smtClean="0">
                <a:solidFill>
                  <a:schemeClr val="tx1"/>
                </a:solidFill>
                <a:latin typeface="Arial" charset="0"/>
                <a:ea typeface="+mn-ea"/>
                <a:cs typeface="+mn-cs"/>
              </a:rPr>
              <a:t>The </a:t>
            </a:r>
            <a:r>
              <a:rPr lang="en-GB" sz="1100" b="1" i="0" u="none" strike="noStrike" kern="1200" baseline="0" dirty="0" smtClean="0">
                <a:solidFill>
                  <a:schemeClr val="tx1"/>
                </a:solidFill>
                <a:latin typeface="Arial" charset="0"/>
                <a:ea typeface="+mn-ea"/>
                <a:cs typeface="+mn-cs"/>
              </a:rPr>
              <a:t>appropriate adult </a:t>
            </a:r>
            <a:r>
              <a:rPr lang="en-GB" sz="1100" b="0" i="0" u="none" strike="noStrike" kern="1200" baseline="0" dirty="0" smtClean="0">
                <a:solidFill>
                  <a:schemeClr val="tx1"/>
                </a:solidFill>
                <a:latin typeface="Arial" charset="0"/>
                <a:ea typeface="+mn-ea"/>
                <a:cs typeface="+mn-cs"/>
              </a:rPr>
              <a:t>should be involved in aspects of the detainee’s care including being present when the detainee is cautioned, supporting any decision about whether to take legal advice and being present during searches and interviews. </a:t>
            </a:r>
            <a:endParaRPr lang="en-US" altLang="en-US" sz="1100" dirty="0" smtClean="0"/>
          </a:p>
          <a:p>
            <a:endParaRPr lang="en-GB" sz="1100" dirty="0" smtClean="0"/>
          </a:p>
          <a:p>
            <a:pPr eaLnBrk="1" hangingPunct="1">
              <a:defRPr/>
            </a:pPr>
            <a:r>
              <a:rPr lang="en-GB" sz="1100" dirty="0" smtClean="0"/>
              <a:t>The role of the appropriate adult is to assist and advise the detained person; to ensure the welfare and rights of the detained person; to facilitate communication &amp; observe whether any interview is being conducted properly and fairly</a:t>
            </a:r>
          </a:p>
          <a:p>
            <a:pPr eaLnBrk="1" hangingPunct="1">
              <a:defRPr/>
            </a:pPr>
            <a:endParaRPr lang="en-GB" sz="1100" dirty="0" smtClean="0"/>
          </a:p>
          <a:p>
            <a:pPr eaLnBrk="1" hangingPunct="1">
              <a:defRPr/>
            </a:pPr>
            <a:r>
              <a:rPr lang="en-GB" sz="1100" dirty="0" smtClean="0"/>
              <a:t>No person ‘at risk’ can be interviewed or asked to sign a written statement without an appropriate adult being present</a:t>
            </a:r>
          </a:p>
          <a:p>
            <a:pPr eaLnBrk="1" hangingPunct="1">
              <a:defRPr/>
            </a:pPr>
            <a:endParaRPr lang="en-GB" sz="1100" dirty="0" smtClean="0"/>
          </a:p>
          <a:p>
            <a:pPr eaLnBrk="1" hangingPunct="1">
              <a:defRPr/>
            </a:pPr>
            <a:r>
              <a:rPr lang="en-GB" sz="1100" dirty="0" smtClean="0"/>
              <a:t>The appropriate adult' means, in the case of a juvenile:</a:t>
            </a:r>
          </a:p>
          <a:p>
            <a:pPr marL="171450" indent="-171450" eaLnBrk="1" hangingPunct="1">
              <a:buFont typeface="Arial" pitchFamily="34" charset="0"/>
              <a:buChar char="•"/>
              <a:defRPr/>
            </a:pPr>
            <a:r>
              <a:rPr lang="en-GB" sz="1100" dirty="0" smtClean="0"/>
              <a:t>the parent, guardian or, if the juvenile is in the care of a local authority or voluntary organisation, a person representing that authority or organisation;</a:t>
            </a:r>
          </a:p>
          <a:p>
            <a:pPr marL="171450" indent="-171450" eaLnBrk="1" hangingPunct="1">
              <a:buFont typeface="Arial" pitchFamily="34" charset="0"/>
              <a:buChar char="•"/>
              <a:defRPr/>
            </a:pPr>
            <a:r>
              <a:rPr lang="en-GB" sz="1100" dirty="0" smtClean="0"/>
              <a:t>a social worker of a local authority;</a:t>
            </a:r>
          </a:p>
          <a:p>
            <a:pPr marL="171450" indent="-171450" eaLnBrk="1" hangingPunct="1">
              <a:buFont typeface="Arial" pitchFamily="34" charset="0"/>
              <a:buChar char="•"/>
              <a:defRPr/>
            </a:pPr>
            <a:r>
              <a:rPr lang="en-GB" sz="1100" dirty="0" smtClean="0"/>
              <a:t>failing these, some other responsible adult aged 18 or over who is not a police officer or employed by the police</a:t>
            </a:r>
          </a:p>
          <a:p>
            <a:pPr eaLnBrk="1" hangingPunct="1">
              <a:defRPr/>
            </a:pPr>
            <a:endParaRPr lang="en-GB" sz="1100" dirty="0" smtClean="0"/>
          </a:p>
          <a:p>
            <a:pPr eaLnBrk="1" hangingPunct="1">
              <a:defRPr/>
            </a:pPr>
            <a:r>
              <a:rPr lang="en-GB" sz="1100" dirty="0" smtClean="0"/>
              <a:t>In the case of a person who is mentally disordered or otherwise mentally vulnerable, "the appropriate adult" means:</a:t>
            </a:r>
          </a:p>
          <a:p>
            <a:pPr marL="171450" indent="-171450" eaLnBrk="1" hangingPunct="1">
              <a:buFont typeface="Arial" pitchFamily="34" charset="0"/>
              <a:buChar char="•"/>
              <a:defRPr/>
            </a:pPr>
            <a:r>
              <a:rPr lang="en-GB" sz="1100" dirty="0" smtClean="0"/>
              <a:t>a relative, guardian or some other person responsible for their care or custody;</a:t>
            </a:r>
          </a:p>
          <a:p>
            <a:pPr marL="171450" indent="-171450" eaLnBrk="1" hangingPunct="1">
              <a:buFont typeface="Arial" pitchFamily="34" charset="0"/>
              <a:buChar char="•"/>
              <a:defRPr/>
            </a:pPr>
            <a:r>
              <a:rPr lang="en-GB" sz="1100" dirty="0" smtClean="0"/>
              <a:t>someone experienced in dealing with mentally disordered or mentally vulnerable people but who is not a police officer or employed by the police; or</a:t>
            </a:r>
          </a:p>
          <a:p>
            <a:pPr marL="171450" indent="-171450" eaLnBrk="1" hangingPunct="1">
              <a:buFont typeface="Arial" pitchFamily="34" charset="0"/>
              <a:buChar char="•"/>
              <a:defRPr/>
            </a:pPr>
            <a:r>
              <a:rPr lang="en-GB" sz="1100" dirty="0" smtClean="0"/>
              <a:t>failing these, some other responsible adult aged 18 or over who is not a police officer or employed by the police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219721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455711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24235661"/>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1918234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64255823"/>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80812241"/>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335154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3315767"/>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66057550"/>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1361787"/>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8294762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65229365"/>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11819278"/>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26/03/2019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1503318127"/>
      </p:ext>
    </p:extLst>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10.jpeg"/><Relationship Id="rId5" Type="http://schemas.openxmlformats.org/officeDocument/2006/relationships/image" Target="../media/image3.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10.jpeg"/><Relationship Id="rId5" Type="http://schemas.openxmlformats.org/officeDocument/2006/relationships/image" Target="../media/image3.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image" Target="../media/image10.jpeg"/><Relationship Id="rId5" Type="http://schemas.openxmlformats.org/officeDocument/2006/relationships/image" Target="../media/image3.jp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9.xml"/><Relationship Id="rId1" Type="http://schemas.openxmlformats.org/officeDocument/2006/relationships/tags" Target="../tags/tag8.xml"/><Relationship Id="rId6" Type="http://schemas.openxmlformats.org/officeDocument/2006/relationships/image" Target="../media/image11.jpeg"/><Relationship Id="rId5" Type="http://schemas.openxmlformats.org/officeDocument/2006/relationships/image" Target="../media/image3.jp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10.xml"/><Relationship Id="rId4" Type="http://schemas.openxmlformats.org/officeDocument/2006/relationships/image" Target="../media/image3.jp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microsoft.com/office/2007/relationships/hdphoto" Target="../media/hdphoto1.wdp"/><Relationship Id="rId2" Type="http://schemas.openxmlformats.org/officeDocument/2006/relationships/tags" Target="../tags/tag12.xml"/><Relationship Id="rId1" Type="http://schemas.openxmlformats.org/officeDocument/2006/relationships/tags" Target="../tags/tag11.xml"/><Relationship Id="rId6" Type="http://schemas.openxmlformats.org/officeDocument/2006/relationships/image" Target="../media/image12.jpeg"/><Relationship Id="rId5" Type="http://schemas.openxmlformats.org/officeDocument/2006/relationships/image" Target="../media/image3.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13.xml"/><Relationship Id="rId5" Type="http://schemas.openxmlformats.org/officeDocument/2006/relationships/image" Target="../media/image13.jpg"/><Relationship Id="rId4" Type="http://schemas.openxmlformats.org/officeDocument/2006/relationships/image" Target="../media/image3.jp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5.xml"/><Relationship Id="rId1" Type="http://schemas.openxmlformats.org/officeDocument/2006/relationships/tags" Target="../tags/tag14.xml"/><Relationship Id="rId6" Type="http://schemas.openxmlformats.org/officeDocument/2006/relationships/image" Target="../media/image14.jpeg"/><Relationship Id="rId5" Type="http://schemas.openxmlformats.org/officeDocument/2006/relationships/image" Target="../media/image3.jp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7.xml"/><Relationship Id="rId1" Type="http://schemas.openxmlformats.org/officeDocument/2006/relationships/tags" Target="../tags/tag16.xml"/><Relationship Id="rId6" Type="http://schemas.openxmlformats.org/officeDocument/2006/relationships/image" Target="../media/image15.jpeg"/><Relationship Id="rId5" Type="http://schemas.openxmlformats.org/officeDocument/2006/relationships/image" Target="../media/image3.jp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18.xml"/><Relationship Id="rId5" Type="http://schemas.openxmlformats.org/officeDocument/2006/relationships/image" Target="../media/image16.png"/><Relationship Id="rId4" Type="http://schemas.openxmlformats.org/officeDocument/2006/relationships/image" Target="../media/image3.jp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19.xml"/><Relationship Id="rId5" Type="http://schemas.openxmlformats.org/officeDocument/2006/relationships/image" Target="../media/image16.png"/><Relationship Id="rId4" Type="http://schemas.openxmlformats.org/officeDocument/2006/relationships/image" Target="../media/image3.jp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68957" y="1916832"/>
            <a:ext cx="3413927" cy="2046714"/>
          </a:xfrm>
          <a:prstGeom prst="rect">
            <a:avLst/>
          </a:prstGeom>
          <a:noFill/>
        </p:spPr>
        <p:txBody>
          <a:bodyPr wrap="square" rtlCol="0">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GB" altLang="en-US" sz="2800" b="1" dirty="0" smtClean="0">
                <a:solidFill>
                  <a:srgbClr val="FFFFFF"/>
                </a:solidFill>
                <a:latin typeface="Tahoma" panose="020B0604030504040204" pitchFamily="34" charset="0"/>
                <a:cs typeface="Tahoma" panose="020B0604030504040204" pitchFamily="34" charset="0"/>
              </a:rPr>
              <a:t>Escorting </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800" b="1" i="0" u="none" strike="noStrike" kern="1200" cap="none" spc="0" normalizeH="0" baseline="0" noProof="0" dirty="0" smtClean="0">
                <a:ln>
                  <a:noFill/>
                </a:ln>
                <a:solidFill>
                  <a:srgbClr val="FFFFFF"/>
                </a:solidFill>
                <a:effectLst/>
                <a:uLnTx/>
                <a:uFillTx/>
                <a:latin typeface="Tahoma" panose="020B0604030504040204" pitchFamily="34" charset="0"/>
                <a:ea typeface="+mn-ea"/>
                <a:cs typeface="Tahoma" panose="020B0604030504040204" pitchFamily="34" charset="0"/>
              </a:rPr>
              <a:t>&amp;</a:t>
            </a:r>
          </a:p>
          <a:p>
            <a:pPr marL="0" marR="0" lvl="0" indent="0" algn="ctr" defTabSz="914400" rtl="0" eaLnBrk="1" fontAlgn="base" latinLnBrk="0" hangingPunct="1">
              <a:lnSpc>
                <a:spcPct val="100000"/>
              </a:lnSpc>
              <a:spcBef>
                <a:spcPct val="0"/>
              </a:spcBef>
              <a:spcAft>
                <a:spcPct val="0"/>
              </a:spcAft>
              <a:buClrTx/>
              <a:buSzTx/>
              <a:buFontTx/>
              <a:buNone/>
              <a:tabLst/>
              <a:defRPr/>
            </a:pPr>
            <a:r>
              <a:rPr lang="en-GB" altLang="en-US" sz="2800" b="1" dirty="0" smtClean="0">
                <a:solidFill>
                  <a:srgbClr val="FFFFFF"/>
                </a:solidFill>
                <a:latin typeface="Tahoma" panose="020B0604030504040204" pitchFamily="34" charset="0"/>
                <a:cs typeface="Tahoma" panose="020B0604030504040204" pitchFamily="34" charset="0"/>
              </a:rPr>
              <a:t>Presenting to </a:t>
            </a:r>
          </a:p>
          <a:p>
            <a:pPr marL="0" marR="0" lvl="0" indent="0" algn="ctr" defTabSz="914400" rtl="0" eaLnBrk="1" fontAlgn="base" latinLnBrk="0" hangingPunct="1">
              <a:lnSpc>
                <a:spcPct val="100000"/>
              </a:lnSpc>
              <a:spcBef>
                <a:spcPct val="0"/>
              </a:spcBef>
              <a:spcAft>
                <a:spcPct val="0"/>
              </a:spcAft>
              <a:buClrTx/>
              <a:buSzTx/>
              <a:buFontTx/>
              <a:buNone/>
              <a:tabLst/>
              <a:defRPr/>
            </a:pPr>
            <a:r>
              <a:rPr lang="en-GB" altLang="en-US" sz="2800" b="1" dirty="0" smtClean="0">
                <a:solidFill>
                  <a:srgbClr val="FFFFFF"/>
                </a:solidFill>
                <a:latin typeface="Tahoma" panose="020B0604030504040204" pitchFamily="34" charset="0"/>
                <a:cs typeface="Tahoma" panose="020B0604030504040204" pitchFamily="34" charset="0"/>
              </a:rPr>
              <a:t>Custody </a:t>
            </a:r>
            <a:r>
              <a:rPr kumimoji="0" lang="en-GB" altLang="en-US" sz="2800" b="1" i="0" u="none" strike="noStrike" kern="1200" cap="none" spc="0" normalizeH="0" baseline="0" noProof="0" dirty="0" smtClean="0">
                <a:ln>
                  <a:noFill/>
                </a:ln>
                <a:solidFill>
                  <a:srgbClr val="FFFFFF"/>
                </a:solidFill>
                <a:effectLst/>
                <a:uLnTx/>
                <a:uFillTx/>
                <a:latin typeface="Tahoma" panose="020B0604030504040204" pitchFamily="34" charset="0"/>
                <a:ea typeface="+mn-ea"/>
                <a:cs typeface="Tahoma" panose="020B0604030504040204" pitchFamily="34" charset="0"/>
              </a:rPr>
              <a:t> </a:t>
            </a:r>
            <a:endParaRPr kumimoji="0" lang="en-GB" altLang="en-US" sz="2800" b="1" i="0" u="none" strike="noStrike" kern="1200" cap="none" spc="0" normalizeH="0" baseline="0" noProof="0" dirty="0">
              <a:ln>
                <a:noFill/>
              </a:ln>
              <a:solidFill>
                <a:srgbClr val="FFFFFF"/>
              </a:solidFill>
              <a:effectLst/>
              <a:uLnTx/>
              <a:uFillTx/>
              <a:latin typeface="Tahoma" panose="020B0604030504040204" pitchFamily="34" charset="0"/>
              <a:ea typeface="+mn-ea"/>
              <a:cs typeface="Tahoma" panose="020B06040305040402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15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44807" y="188640"/>
            <a:ext cx="501458" cy="605607"/>
          </a:xfrm>
          <a:prstGeom prst="rect">
            <a:avLst/>
          </a:prstGeom>
        </p:spPr>
      </p:pic>
    </p:spTree>
    <p:extLst>
      <p:ext uri="{BB962C8B-B14F-4D97-AF65-F5344CB8AC3E}">
        <p14:creationId xmlns:p14="http://schemas.microsoft.com/office/powerpoint/2010/main" val="23900891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5" descr="police van 1a"/>
          <p:cNvPicPr>
            <a:picLocks noChangeAspect="1" noChangeArrowheads="1"/>
          </p:cNvPicPr>
          <p:nvPr/>
        </p:nvPicPr>
        <p:blipFill>
          <a:blip r:embed="rId4">
            <a:lum bright="60000" contrast="-60000"/>
            <a:extLst>
              <a:ext uri="{28A0092B-C50C-407E-A947-70E740481C1C}">
                <a14:useLocalDpi xmlns:a14="http://schemas.microsoft.com/office/drawing/2010/main" val="0"/>
              </a:ext>
            </a:extLst>
          </a:blip>
          <a:srcRect/>
          <a:stretch>
            <a:fillRect/>
          </a:stretch>
        </p:blipFill>
        <p:spPr bwMode="auto">
          <a:xfrm>
            <a:off x="1268644" y="1628800"/>
            <a:ext cx="6627400" cy="4058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3"/>
          <p:cNvSpPr txBox="1">
            <a:spLocks noChangeArrowheads="1"/>
          </p:cNvSpPr>
          <p:nvPr/>
        </p:nvSpPr>
        <p:spPr>
          <a:xfrm>
            <a:off x="1222296" y="1628801"/>
            <a:ext cx="6627400" cy="40581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lgn="ctr" fontAlgn="auto">
              <a:spcAft>
                <a:spcPts val="0"/>
              </a:spcAft>
              <a:buNone/>
            </a:pPr>
            <a:endParaRPr lang="en-GB" altLang="en-US" sz="2400" dirty="0" smtClean="0">
              <a:solidFill>
                <a:srgbClr val="002060"/>
              </a:solidFill>
              <a:latin typeface="Arial" panose="020B0604020202020204" pitchFamily="34" charset="0"/>
            </a:endParaRPr>
          </a:p>
          <a:p>
            <a:pPr marL="0" indent="0" algn="ctr" fontAlgn="auto">
              <a:spcAft>
                <a:spcPts val="0"/>
              </a:spcAft>
              <a:buNone/>
            </a:pPr>
            <a:r>
              <a:rPr lang="en-GB" altLang="en-US" dirty="0" smtClean="0">
                <a:solidFill>
                  <a:srgbClr val="002060"/>
                </a:solidFill>
                <a:latin typeface="Arial" panose="020B0604020202020204" pitchFamily="34" charset="0"/>
              </a:rPr>
              <a:t>If station no great </a:t>
            </a:r>
          </a:p>
          <a:p>
            <a:pPr marL="0" indent="0" algn="ctr" fontAlgn="auto">
              <a:spcAft>
                <a:spcPts val="0"/>
              </a:spcAft>
              <a:buNone/>
            </a:pPr>
            <a:r>
              <a:rPr lang="en-GB" altLang="en-US" dirty="0" smtClean="0">
                <a:solidFill>
                  <a:srgbClr val="002060"/>
                </a:solidFill>
                <a:latin typeface="Arial" panose="020B0604020202020204" pitchFamily="34" charset="0"/>
              </a:rPr>
              <a:t>distance away, the prisoner can be walked </a:t>
            </a:r>
          </a:p>
          <a:p>
            <a:pPr marL="0" indent="0" algn="ctr" fontAlgn="auto">
              <a:spcAft>
                <a:spcPts val="0"/>
              </a:spcAft>
              <a:buNone/>
            </a:pPr>
            <a:endParaRPr lang="en-GB" altLang="en-US" dirty="0" smtClean="0">
              <a:solidFill>
                <a:srgbClr val="002060"/>
              </a:solidFill>
              <a:latin typeface="Arial" panose="020B0604020202020204" pitchFamily="34" charset="0"/>
            </a:endParaRPr>
          </a:p>
          <a:p>
            <a:pPr marL="0" indent="0" algn="ctr" fontAlgn="auto">
              <a:spcAft>
                <a:spcPts val="0"/>
              </a:spcAft>
              <a:buNone/>
            </a:pPr>
            <a:r>
              <a:rPr lang="en-GB" altLang="en-US" dirty="0" smtClean="0">
                <a:solidFill>
                  <a:srgbClr val="002060"/>
                </a:solidFill>
                <a:latin typeface="Arial" panose="020B0604020202020204" pitchFamily="34" charset="0"/>
              </a:rPr>
              <a:t>Public transport must not be used                                      </a:t>
            </a:r>
          </a:p>
        </p:txBody>
      </p:sp>
      <p:sp>
        <p:nvSpPr>
          <p:cNvPr id="5" name="TextBox 4"/>
          <p:cNvSpPr txBox="1"/>
          <p:nvPr/>
        </p:nvSpPr>
        <p:spPr>
          <a:xfrm>
            <a:off x="395536" y="620688"/>
            <a:ext cx="8280920" cy="523220"/>
          </a:xfrm>
          <a:prstGeom prst="rect">
            <a:avLst/>
          </a:prstGeom>
          <a:solidFill>
            <a:srgbClr val="002060"/>
          </a:solidFill>
        </p:spPr>
        <p:txBody>
          <a:bodyPr wrap="square" rtlCol="0">
            <a:spAutoFit/>
          </a:bodyPr>
          <a:lstStyle/>
          <a:p>
            <a:pPr algn="ctr"/>
            <a:r>
              <a:rPr lang="en-GB" sz="2800" b="1" dirty="0" smtClean="0">
                <a:solidFill>
                  <a:schemeClr val="bg1"/>
                </a:solidFill>
              </a:rPr>
              <a:t>Transporting a Prisoner to the Police Station</a:t>
            </a:r>
            <a:endParaRPr lang="en-GB" sz="2800" b="1" dirty="0">
              <a:solidFill>
                <a:schemeClr val="bg1"/>
              </a:solidFill>
            </a:endParaRPr>
          </a:p>
        </p:txBody>
      </p:sp>
    </p:spTree>
    <p:extLst>
      <p:ext uri="{BB962C8B-B14F-4D97-AF65-F5344CB8AC3E}">
        <p14:creationId xmlns:p14="http://schemas.microsoft.com/office/powerpoint/2010/main" val="527087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Effect transition="in" filter="fade">
                                      <p:cBhvr>
                                        <p:cTn id="7" dur="500"/>
                                        <p:tgtEl>
                                          <p:spTgt spid="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Effect transition="in" filter="fade">
                                      <p:cBhvr>
                                        <p:cTn id="17"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4" descr="police van 2a"/>
          <p:cNvPicPr>
            <a:picLocks noChangeAspect="1" noChangeArrowheads="1"/>
          </p:cNvPicPr>
          <p:nvPr/>
        </p:nvPicPr>
        <p:blipFill>
          <a:blip r:embed="rId4" cstate="print">
            <a:lum bright="60000" contrast="-60000"/>
            <a:extLst>
              <a:ext uri="{28A0092B-C50C-407E-A947-70E740481C1C}">
                <a14:useLocalDpi xmlns:a14="http://schemas.microsoft.com/office/drawing/2010/main" val="0"/>
              </a:ext>
            </a:extLst>
          </a:blip>
          <a:srcRect/>
          <a:stretch>
            <a:fillRect/>
          </a:stretch>
        </p:blipFill>
        <p:spPr bwMode="auto">
          <a:xfrm>
            <a:off x="827584" y="1484784"/>
            <a:ext cx="7416824" cy="44414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3"/>
          <p:cNvSpPr>
            <a:spLocks noChangeArrowheads="1"/>
          </p:cNvSpPr>
          <p:nvPr/>
        </p:nvSpPr>
        <p:spPr bwMode="auto">
          <a:xfrm>
            <a:off x="852689" y="1628800"/>
            <a:ext cx="7560840" cy="44414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fontAlgn="auto">
              <a:spcBef>
                <a:spcPct val="50000"/>
              </a:spcBef>
              <a:spcAft>
                <a:spcPts val="0"/>
              </a:spcAft>
            </a:pPr>
            <a:r>
              <a:rPr lang="en-GB" altLang="en-US" b="0"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Before you put a prisoner into a vehicle, search it in their presence</a:t>
            </a:r>
          </a:p>
          <a:p>
            <a:pPr fontAlgn="auto">
              <a:spcBef>
                <a:spcPct val="50000"/>
              </a:spcBef>
              <a:spcAft>
                <a:spcPts val="0"/>
              </a:spcAft>
            </a:pPr>
            <a:r>
              <a:rPr lang="en-GB" altLang="en-US" b="0"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Remove all equipment from area in vehicle that prisoner will be placed.</a:t>
            </a:r>
          </a:p>
          <a:p>
            <a:pPr fontAlgn="auto">
              <a:spcBef>
                <a:spcPct val="50000"/>
              </a:spcBef>
              <a:spcAft>
                <a:spcPts val="0"/>
              </a:spcAft>
            </a:pPr>
            <a:r>
              <a:rPr lang="en-GB" altLang="en-US" b="0"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Activate Child locks on vehicle if applicable</a:t>
            </a:r>
          </a:p>
          <a:p>
            <a:pPr fontAlgn="auto">
              <a:spcBef>
                <a:spcPct val="50000"/>
              </a:spcBef>
              <a:spcAft>
                <a:spcPts val="0"/>
              </a:spcAft>
            </a:pPr>
            <a:r>
              <a:rPr lang="en-GB" altLang="en-US" b="0"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On arrival at the station, search the vehicle again in their presence</a:t>
            </a:r>
          </a:p>
          <a:p>
            <a:pPr fontAlgn="auto">
              <a:spcBef>
                <a:spcPct val="50000"/>
              </a:spcBef>
              <a:spcAft>
                <a:spcPts val="0"/>
              </a:spcAft>
            </a:pPr>
            <a:r>
              <a:rPr lang="en-GB" altLang="en-US" b="0" dirty="0">
                <a:solidFill>
                  <a:srgbClr val="002060"/>
                </a:solidFill>
                <a:latin typeface="Arial" panose="020B0604020202020204" pitchFamily="34" charset="0"/>
                <a:ea typeface="ＭＳ Ｐゴシック" panose="020B0600070205080204" pitchFamily="34" charset="-128"/>
                <a:cs typeface="Arial" panose="020B0604020202020204" pitchFamily="34" charset="0"/>
              </a:rPr>
              <a:t>Arrested persons must never be handcuffed to a vehicle or fixed object.</a:t>
            </a:r>
          </a:p>
        </p:txBody>
      </p:sp>
      <p:sp>
        <p:nvSpPr>
          <p:cNvPr id="5" name="TextBox 4"/>
          <p:cNvSpPr txBox="1"/>
          <p:nvPr/>
        </p:nvSpPr>
        <p:spPr>
          <a:xfrm>
            <a:off x="395536" y="627946"/>
            <a:ext cx="8280920" cy="523220"/>
          </a:xfrm>
          <a:prstGeom prst="rect">
            <a:avLst/>
          </a:prstGeom>
          <a:solidFill>
            <a:srgbClr val="002060"/>
          </a:solidFill>
        </p:spPr>
        <p:txBody>
          <a:bodyPr wrap="square" rtlCol="0">
            <a:spAutoFit/>
          </a:bodyPr>
          <a:lstStyle/>
          <a:p>
            <a:pPr algn="ctr"/>
            <a:r>
              <a:rPr lang="en-GB" sz="2800" b="1" dirty="0" smtClean="0">
                <a:solidFill>
                  <a:schemeClr val="bg1"/>
                </a:solidFill>
              </a:rPr>
              <a:t>Transporting a Prisoner to the Police Station</a:t>
            </a:r>
            <a:endParaRPr lang="en-GB" sz="2800" b="1" dirty="0">
              <a:solidFill>
                <a:schemeClr val="bg1"/>
              </a:solidFill>
            </a:endParaRPr>
          </a:p>
        </p:txBody>
      </p:sp>
    </p:spTree>
    <p:extLst>
      <p:ext uri="{BB962C8B-B14F-4D97-AF65-F5344CB8AC3E}">
        <p14:creationId xmlns:p14="http://schemas.microsoft.com/office/powerpoint/2010/main" val="365011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Rectangle 3"/>
          <p:cNvSpPr txBox="1">
            <a:spLocks noChangeArrowheads="1"/>
          </p:cNvSpPr>
          <p:nvPr/>
        </p:nvSpPr>
        <p:spPr>
          <a:xfrm>
            <a:off x="861234" y="1757713"/>
            <a:ext cx="7344816" cy="1728787"/>
          </a:xfrm>
          <a:prstGeom prst="rect">
            <a:avLst/>
          </a:prstGeom>
          <a:no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82563" lvl="1" indent="-3175" algn="ctr" fontAlgn="auto">
              <a:spcAft>
                <a:spcPts val="0"/>
              </a:spcAft>
              <a:buFontTx/>
              <a:buNone/>
            </a:pPr>
            <a:r>
              <a:rPr lang="en-GB" altLang="en-US" dirty="0" smtClean="0">
                <a:solidFill>
                  <a:srgbClr val="002060"/>
                </a:solidFill>
                <a:latin typeface="Arial" panose="020B0604020202020204" pitchFamily="34" charset="0"/>
              </a:rPr>
              <a:t>“Anyone who enters the scene both takes something of the scene with them and leaves something of themselves behind”</a:t>
            </a:r>
          </a:p>
        </p:txBody>
      </p:sp>
      <p:pic>
        <p:nvPicPr>
          <p:cNvPr id="8" name="Picture 4" descr="Fingerprin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3311860" y="3501008"/>
            <a:ext cx="2443564" cy="22632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6" name="TextBox 5"/>
          <p:cNvSpPr txBox="1"/>
          <p:nvPr/>
        </p:nvSpPr>
        <p:spPr>
          <a:xfrm>
            <a:off x="539552" y="855294"/>
            <a:ext cx="8134550" cy="584775"/>
          </a:xfrm>
          <a:prstGeom prst="rect">
            <a:avLst/>
          </a:prstGeom>
          <a:solidFill>
            <a:srgbClr val="002060"/>
          </a:solidFill>
        </p:spPr>
        <p:txBody>
          <a:bodyPr wrap="square" rtlCol="0">
            <a:spAutoFit/>
          </a:bodyPr>
          <a:lstStyle/>
          <a:p>
            <a:pPr algn="ctr"/>
            <a:r>
              <a:rPr lang="en-GB" sz="3200" b="1" dirty="0" smtClean="0">
                <a:solidFill>
                  <a:schemeClr val="bg1"/>
                </a:solidFill>
              </a:rPr>
              <a:t>Preventing Cross-Contamination</a:t>
            </a:r>
            <a:endParaRPr lang="en-GB" sz="3200" b="1" dirty="0">
              <a:solidFill>
                <a:schemeClr val="bg1"/>
              </a:solidFill>
            </a:endParaRPr>
          </a:p>
        </p:txBody>
      </p:sp>
    </p:spTree>
    <p:extLst>
      <p:ext uri="{BB962C8B-B14F-4D97-AF65-F5344CB8AC3E}">
        <p14:creationId xmlns:p14="http://schemas.microsoft.com/office/powerpoint/2010/main" val="27205988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Oval 3"/>
          <p:cNvSpPr>
            <a:spLocks noChangeArrowheads="1"/>
          </p:cNvSpPr>
          <p:nvPr/>
        </p:nvSpPr>
        <p:spPr bwMode="auto">
          <a:xfrm>
            <a:off x="549275" y="1628800"/>
            <a:ext cx="8137525" cy="3744912"/>
          </a:xfrm>
          <a:prstGeom prst="ellipse">
            <a:avLst/>
          </a:prstGeom>
          <a:solidFill>
            <a:srgbClr val="4F81BD"/>
          </a:solidFill>
          <a:ln w="9525">
            <a:solidFill>
              <a:sysClr val="windowText" lastClr="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600" i="0" u="none" strike="noStrike" kern="0" cap="none" spc="0" normalizeH="0" baseline="0" noProof="0" dirty="0">
                <a:ln>
                  <a:noFill/>
                </a:ln>
                <a:solidFill>
                  <a:schemeClr val="bg1"/>
                </a:solidFill>
                <a:effectLst/>
                <a:uLnTx/>
                <a:uFillTx/>
                <a:latin typeface="Arial" panose="020B0604020202020204" pitchFamily="34" charset="0"/>
                <a:ea typeface="ＭＳ Ｐゴシック" panose="020B0600070205080204" pitchFamily="34" charset="-128"/>
              </a:rPr>
              <a:t>Female prisoners must be accompanied </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600" i="0" u="none" strike="noStrike" kern="0" cap="none" spc="0" normalizeH="0" baseline="0" noProof="0" dirty="0">
                <a:ln>
                  <a:noFill/>
                </a:ln>
                <a:solidFill>
                  <a:schemeClr val="bg1"/>
                </a:solidFill>
                <a:effectLst/>
                <a:uLnTx/>
                <a:uFillTx/>
                <a:latin typeface="Arial" panose="020B0604020202020204" pitchFamily="34" charset="0"/>
                <a:ea typeface="ＭＳ Ｐゴシック" panose="020B0600070205080204" pitchFamily="34" charset="-128"/>
              </a:rPr>
              <a:t>by a female police officer if one is available. </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600" i="0" u="none" strike="noStrike" kern="0" cap="none" spc="0" normalizeH="0" baseline="0" noProof="0" dirty="0">
                <a:ln>
                  <a:noFill/>
                </a:ln>
                <a:solidFill>
                  <a:schemeClr val="bg1"/>
                </a:solidFill>
                <a:effectLst/>
                <a:uLnTx/>
                <a:uFillTx/>
                <a:latin typeface="Arial" panose="020B0604020202020204" pitchFamily="34" charset="0"/>
                <a:ea typeface="ＭＳ Ｐゴシック" panose="020B0600070205080204" pitchFamily="34" charset="-128"/>
              </a:rPr>
              <a:t>If not available, at least two male officers must</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600" i="0" u="none" strike="noStrike" kern="0" cap="none" spc="0" normalizeH="0" baseline="0" noProof="0" dirty="0">
                <a:ln>
                  <a:noFill/>
                </a:ln>
                <a:solidFill>
                  <a:schemeClr val="bg1"/>
                </a:solidFill>
                <a:effectLst/>
                <a:uLnTx/>
                <a:uFillTx/>
                <a:latin typeface="Arial" panose="020B0604020202020204" pitchFamily="34" charset="0"/>
                <a:ea typeface="ＭＳ Ｐゴシック" panose="020B0600070205080204" pitchFamily="34" charset="-128"/>
              </a:rPr>
              <a:t> act as escort. The same course of action applies</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600" i="0" u="none" strike="noStrike" kern="0" cap="none" spc="0" normalizeH="0" baseline="0" noProof="0" dirty="0">
                <a:ln>
                  <a:noFill/>
                </a:ln>
                <a:solidFill>
                  <a:schemeClr val="bg1"/>
                </a:solidFill>
                <a:effectLst/>
                <a:uLnTx/>
                <a:uFillTx/>
                <a:latin typeface="Arial" panose="020B0604020202020204" pitchFamily="34" charset="0"/>
                <a:ea typeface="ＭＳ Ｐゴシック" panose="020B0600070205080204" pitchFamily="34" charset="-128"/>
              </a:rPr>
              <a:t>to male prisoners and female officers</a:t>
            </a:r>
          </a:p>
        </p:txBody>
      </p:sp>
      <p:sp>
        <p:nvSpPr>
          <p:cNvPr id="4" name="TextBox 3"/>
          <p:cNvSpPr txBox="1"/>
          <p:nvPr/>
        </p:nvSpPr>
        <p:spPr>
          <a:xfrm>
            <a:off x="477577" y="548680"/>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Prisoners of the Opposite Sex</a:t>
            </a:r>
            <a:endParaRPr lang="en-GB" sz="3200" b="1" dirty="0">
              <a:solidFill>
                <a:schemeClr val="bg1"/>
              </a:solidFill>
            </a:endParaRPr>
          </a:p>
        </p:txBody>
      </p:sp>
    </p:spTree>
    <p:extLst>
      <p:ext uri="{BB962C8B-B14F-4D97-AF65-F5344CB8AC3E}">
        <p14:creationId xmlns:p14="http://schemas.microsoft.com/office/powerpoint/2010/main" val="2239676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 Placeholder 2"/>
          <p:cNvSpPr txBox="1">
            <a:spLocks/>
          </p:cNvSpPr>
          <p:nvPr/>
        </p:nvSpPr>
        <p:spPr bwMode="auto">
          <a:xfrm>
            <a:off x="379917" y="2132855"/>
            <a:ext cx="4388296" cy="3168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The suspect </a:t>
            </a:r>
            <a:r>
              <a:rPr kumimoji="0" lang="en-GB" sz="2800" b="1"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MUST</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be taken to</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a </a:t>
            </a:r>
            <a:r>
              <a:rPr kumimoji="0" lang="en-GB" sz="28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designated</a:t>
            </a:r>
            <a:r>
              <a:rPr kumimoji="0" lang="en-GB"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 </a:t>
            </a:r>
            <a:r>
              <a:rPr kumimoji="0" lang="en-GB"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police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station as soon as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practicable </a:t>
            </a:r>
            <a:r>
              <a:rPr kumimoji="0" lang="en-GB"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after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arrest</a:t>
            </a:r>
            <a:endParaRPr kumimoji="0" lang="en-GB" sz="28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p:txBody>
      </p:sp>
      <p:pic>
        <p:nvPicPr>
          <p:cNvPr id="6" name="Content Placeholder 4"/>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5029200" y="1844824"/>
            <a:ext cx="3088075" cy="3744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398032" y="69269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Taking a Suspect to the Police Station</a:t>
            </a:r>
            <a:endParaRPr lang="en-GB" sz="3200" b="1" dirty="0">
              <a:solidFill>
                <a:schemeClr val="bg1"/>
              </a:solidFill>
            </a:endParaRPr>
          </a:p>
        </p:txBody>
      </p:sp>
    </p:spTree>
    <p:extLst>
      <p:ext uri="{BB962C8B-B14F-4D97-AF65-F5344CB8AC3E}">
        <p14:creationId xmlns:p14="http://schemas.microsoft.com/office/powerpoint/2010/main" val="31884872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a:xfrm>
            <a:off x="467544" y="1772242"/>
            <a:ext cx="4032448" cy="2664296"/>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4000" b="0" i="0" u="none" strike="noStrike" kern="1200" cap="none" spc="0" normalizeH="0" baseline="0" noProof="0" dirty="0" smtClean="0">
                <a:ln>
                  <a:noFill/>
                </a:ln>
                <a:solidFill>
                  <a:srgbClr val="002060"/>
                </a:solidFill>
                <a:effectLst/>
                <a:uLnTx/>
                <a:uFillTx/>
                <a:latin typeface="Calibri"/>
                <a:ea typeface="+mj-ea"/>
                <a:cs typeface="+mj-cs"/>
              </a:rPr>
              <a:t>Non Designated Police Stations</a:t>
            </a:r>
            <a:endParaRPr kumimoji="0" lang="en-GB" altLang="en-US" sz="4000" b="0" i="0" u="none" strike="noStrike" kern="1200" cap="none" spc="0" normalizeH="0" baseline="0" noProof="0" dirty="0" smtClean="0">
              <a:ln>
                <a:noFill/>
              </a:ln>
              <a:solidFill>
                <a:srgbClr val="002060"/>
              </a:solidFill>
              <a:effectLst/>
              <a:uLnTx/>
              <a:uFillTx/>
              <a:latin typeface="Calibri"/>
              <a:ea typeface="+mj-ea"/>
              <a:cs typeface="+mj-cs"/>
            </a:endParaRPr>
          </a:p>
        </p:txBody>
      </p:sp>
      <p:pic>
        <p:nvPicPr>
          <p:cNvPr id="3" name="Picture 2"/>
          <p:cNvPicPr>
            <a:picLocks noChangeAspect="1"/>
          </p:cNvPicPr>
          <p:nvPr/>
        </p:nvPicPr>
        <p:blipFill>
          <a:blip r:embed="rId4"/>
          <a:stretch>
            <a:fillRect/>
          </a:stretch>
        </p:blipFill>
        <p:spPr>
          <a:xfrm>
            <a:off x="4644008" y="836712"/>
            <a:ext cx="3475366" cy="4535356"/>
          </a:xfrm>
          <a:prstGeom prst="rect">
            <a:avLst/>
          </a:prstGeom>
        </p:spPr>
      </p:pic>
    </p:spTree>
    <p:extLst>
      <p:ext uri="{BB962C8B-B14F-4D97-AF65-F5344CB8AC3E}">
        <p14:creationId xmlns:p14="http://schemas.microsoft.com/office/powerpoint/2010/main" val="25473943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descr="man_in_cell_1"/>
          <p:cNvPicPr>
            <a:picLocks noChangeAspect="1" noChangeArrowheads="1"/>
          </p:cNvPicPr>
          <p:nvPr/>
        </p:nvPicPr>
        <p:blipFill>
          <a:blip r:embed="rId4">
            <a:lum bright="60000" contrast="-60000"/>
            <a:extLst>
              <a:ext uri="{28A0092B-C50C-407E-A947-70E740481C1C}">
                <a14:useLocalDpi xmlns:a14="http://schemas.microsoft.com/office/drawing/2010/main" val="0"/>
              </a:ext>
            </a:extLst>
          </a:blip>
          <a:srcRect/>
          <a:stretch>
            <a:fillRect/>
          </a:stretch>
        </p:blipFill>
        <p:spPr bwMode="auto">
          <a:xfrm>
            <a:off x="899591" y="1124744"/>
            <a:ext cx="7272809" cy="4754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txBox="1">
            <a:spLocks noChangeArrowheads="1"/>
          </p:cNvSpPr>
          <p:nvPr/>
        </p:nvSpPr>
        <p:spPr>
          <a:xfrm>
            <a:off x="906763" y="1665742"/>
            <a:ext cx="7272809" cy="3672408"/>
          </a:xfrm>
          <a:prstGeom prst="rect">
            <a:avLst/>
          </a:prstGeom>
          <a:no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65125" lvl="1" indent="-185738" fontAlgn="auto">
              <a:spcAft>
                <a:spcPts val="0"/>
              </a:spcAft>
              <a:buFontTx/>
              <a:buNone/>
            </a:pPr>
            <a:r>
              <a:rPr lang="en-GB" altLang="en-US" dirty="0" smtClean="0">
                <a:solidFill>
                  <a:srgbClr val="002060"/>
                </a:solidFill>
                <a:latin typeface="Arial" panose="020B0604020202020204" pitchFamily="34" charset="0"/>
              </a:rPr>
              <a:t>A person is in detention when he or she:</a:t>
            </a:r>
          </a:p>
          <a:p>
            <a:pPr marL="1150938" lvl="2" fontAlgn="auto">
              <a:spcAft>
                <a:spcPts val="0"/>
              </a:spcAft>
            </a:pPr>
            <a:r>
              <a:rPr lang="en-GB" altLang="en-US" sz="2800" dirty="0" smtClean="0">
                <a:solidFill>
                  <a:srgbClr val="002060"/>
                </a:solidFill>
                <a:latin typeface="Arial" panose="020B0604020202020204" pitchFamily="34" charset="0"/>
              </a:rPr>
              <a:t>has been arrested for an offence and brought to a police station, or</a:t>
            </a:r>
          </a:p>
          <a:p>
            <a:pPr marL="1150938" lvl="2" fontAlgn="auto">
              <a:spcAft>
                <a:spcPts val="0"/>
              </a:spcAft>
            </a:pPr>
            <a:r>
              <a:rPr lang="en-GB" altLang="en-US" sz="2800" dirty="0" smtClean="0">
                <a:solidFill>
                  <a:srgbClr val="002060"/>
                </a:solidFill>
                <a:latin typeface="Arial" panose="020B0604020202020204" pitchFamily="34" charset="0"/>
              </a:rPr>
              <a:t>has voluntarily attended a police station and is subsequently arrested, and is detained there or elsewhere in the charge of a constable.</a:t>
            </a:r>
          </a:p>
        </p:txBody>
      </p:sp>
      <p:sp>
        <p:nvSpPr>
          <p:cNvPr id="5" name="TextBox 4"/>
          <p:cNvSpPr txBox="1"/>
          <p:nvPr/>
        </p:nvSpPr>
        <p:spPr>
          <a:xfrm>
            <a:off x="395536" y="2153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Detention</a:t>
            </a:r>
            <a:endParaRPr lang="en-GB" sz="3200" b="1" dirty="0">
              <a:solidFill>
                <a:schemeClr val="bg1"/>
              </a:solidFill>
            </a:endParaRPr>
          </a:p>
        </p:txBody>
      </p:sp>
    </p:spTree>
    <p:extLst>
      <p:ext uri="{BB962C8B-B14F-4D97-AF65-F5344CB8AC3E}">
        <p14:creationId xmlns:p14="http://schemas.microsoft.com/office/powerpoint/2010/main" val="2423917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935596" y="1415680"/>
            <a:ext cx="7200800" cy="4483648"/>
          </a:xfrm>
          <a:prstGeom prst="rect">
            <a:avLst/>
          </a:prstGeom>
          <a:ln>
            <a:noFill/>
          </a:ln>
          <a:effectLst>
            <a:softEdge rad="112500"/>
          </a:effectLst>
        </p:spPr>
      </p:pic>
      <p:sp>
        <p:nvSpPr>
          <p:cNvPr id="3" name="Rectangle 5"/>
          <p:cNvSpPr txBox="1">
            <a:spLocks noChangeArrowheads="1"/>
          </p:cNvSpPr>
          <p:nvPr>
            <p:custDataLst>
              <p:tags r:id="rId2"/>
            </p:custDataLst>
          </p:nvPr>
        </p:nvSpPr>
        <p:spPr bwMode="auto">
          <a:xfrm>
            <a:off x="1910369" y="1628800"/>
            <a:ext cx="5251254" cy="4270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R="0" lvl="0" algn="ctr" defTabSz="914400" rtl="0" eaLnBrk="0" fontAlgn="base" latinLnBrk="0" hangingPunct="0">
              <a:lnSpc>
                <a:spcPct val="100000"/>
              </a:lnSpc>
              <a:spcBef>
                <a:spcPts val="0"/>
              </a:spcBef>
              <a:spcAft>
                <a:spcPts val="3600"/>
              </a:spcAft>
              <a:buClrTx/>
              <a:buSzTx/>
              <a:tabLst/>
              <a:defRPr/>
            </a:pPr>
            <a:r>
              <a:rPr kumimoji="0" lang="en-GB" altLang="en-US" sz="2800" b="1"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Risk assessment</a:t>
            </a:r>
          </a:p>
          <a:p>
            <a:pPr marR="0" lvl="0" algn="ctr" defTabSz="914400" rtl="0" eaLnBrk="0" fontAlgn="base" latinLnBrk="0" hangingPunct="0">
              <a:lnSpc>
                <a:spcPct val="100000"/>
              </a:lnSpc>
              <a:spcBef>
                <a:spcPts val="0"/>
              </a:spcBef>
              <a:spcAft>
                <a:spcPts val="3600"/>
              </a:spcAft>
              <a:buClrTx/>
              <a:buSzTx/>
              <a:tabLst/>
              <a:defRPr/>
            </a:pPr>
            <a:r>
              <a:rPr kumimoji="0" lang="en-GB" altLang="en-US" sz="2800" b="1"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Search Vehicle</a:t>
            </a:r>
          </a:p>
          <a:p>
            <a:pPr marR="0" lvl="0" algn="ctr" defTabSz="914400" rtl="0" eaLnBrk="0" fontAlgn="base" latinLnBrk="0" hangingPunct="0">
              <a:lnSpc>
                <a:spcPct val="100000"/>
              </a:lnSpc>
              <a:spcBef>
                <a:spcPts val="0"/>
              </a:spcBef>
              <a:spcAft>
                <a:spcPts val="3600"/>
              </a:spcAft>
              <a:buClrTx/>
              <a:buSzTx/>
              <a:tabLst/>
              <a:defRPr/>
            </a:pPr>
            <a:r>
              <a:rPr kumimoji="0" lang="en-GB" altLang="en-US" sz="2800" b="1"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Remove equipment </a:t>
            </a:r>
          </a:p>
          <a:p>
            <a:pPr marR="0" lvl="0" algn="ctr" defTabSz="914400" rtl="0" eaLnBrk="0" fontAlgn="base" latinLnBrk="0" hangingPunct="0">
              <a:lnSpc>
                <a:spcPct val="100000"/>
              </a:lnSpc>
              <a:spcBef>
                <a:spcPts val="0"/>
              </a:spcBef>
              <a:spcAft>
                <a:spcPts val="3600"/>
              </a:spcAft>
              <a:buClrTx/>
              <a:buSzTx/>
              <a:tabLst/>
              <a:defRPr/>
            </a:pPr>
            <a:r>
              <a:rPr kumimoji="0" lang="en-GB" altLang="en-US" sz="2800" b="1"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Search person</a:t>
            </a:r>
          </a:p>
          <a:p>
            <a:pPr marR="0" lvl="0" algn="ctr" defTabSz="914400" rtl="0" eaLnBrk="0" fontAlgn="base" latinLnBrk="0" hangingPunct="0">
              <a:lnSpc>
                <a:spcPct val="100000"/>
              </a:lnSpc>
              <a:spcBef>
                <a:spcPts val="0"/>
              </a:spcBef>
              <a:spcAft>
                <a:spcPts val="3600"/>
              </a:spcAft>
              <a:buClrTx/>
              <a:buSzTx/>
              <a:tabLst/>
              <a:defRPr/>
            </a:pPr>
            <a:r>
              <a:rPr kumimoji="0" lang="en-GB" altLang="en-US" sz="2800" b="1"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Activate child locks </a:t>
            </a:r>
            <a:endParaRPr kumimoji="0" lang="en-GB" altLang="en-US" sz="2800" b="1" i="0" u="none" strike="noStrike" kern="0" cap="none" spc="0" normalizeH="0" baseline="0" noProof="0" dirty="0">
              <a:ln>
                <a:noFill/>
              </a:ln>
              <a:solidFill>
                <a:srgbClr val="333399"/>
              </a:solidFill>
              <a:effectLst/>
              <a:uLnTx/>
              <a:uFillTx/>
              <a:latin typeface="Arial" panose="020B0604020202020204" pitchFamily="34" charset="0"/>
              <a:cs typeface="Arial" panose="020B0604020202020204" pitchFamily="34" charset="0"/>
            </a:endParaRPr>
          </a:p>
        </p:txBody>
      </p:sp>
      <p:sp>
        <p:nvSpPr>
          <p:cNvPr id="5" name="TextBox 4"/>
          <p:cNvSpPr txBox="1"/>
          <p:nvPr/>
        </p:nvSpPr>
        <p:spPr>
          <a:xfrm>
            <a:off x="395536" y="64507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Transporting Suspects to a Police Station</a:t>
            </a:r>
            <a:endParaRPr lang="en-GB" sz="3200" b="1" dirty="0">
              <a:solidFill>
                <a:schemeClr val="bg1"/>
              </a:solidFill>
            </a:endParaRPr>
          </a:p>
        </p:txBody>
      </p:sp>
    </p:spTree>
    <p:extLst>
      <p:ext uri="{BB962C8B-B14F-4D97-AF65-F5344CB8AC3E}">
        <p14:creationId xmlns:p14="http://schemas.microsoft.com/office/powerpoint/2010/main" val="1057623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1013791" y="1415680"/>
            <a:ext cx="7158608" cy="4439885"/>
          </a:xfrm>
          <a:prstGeom prst="rect">
            <a:avLst/>
          </a:prstGeom>
          <a:ln>
            <a:noFill/>
          </a:ln>
          <a:effectLst>
            <a:softEdge rad="112500"/>
          </a:effectLst>
        </p:spPr>
      </p:pic>
      <p:sp>
        <p:nvSpPr>
          <p:cNvPr id="4" name="Rectangle 5"/>
          <p:cNvSpPr txBox="1">
            <a:spLocks noChangeArrowheads="1"/>
          </p:cNvSpPr>
          <p:nvPr>
            <p:custDataLst>
              <p:tags r:id="rId2"/>
            </p:custDataLst>
          </p:nvPr>
        </p:nvSpPr>
        <p:spPr bwMode="auto">
          <a:xfrm>
            <a:off x="1331640" y="1799418"/>
            <a:ext cx="6131024" cy="3672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0" marR="0" lvl="0" indent="0" algn="ctr" defTabSz="914400" rtl="0" eaLnBrk="0" fontAlgn="base" latinLnBrk="0" hangingPunct="0">
              <a:lnSpc>
                <a:spcPct val="100000"/>
              </a:lnSpc>
              <a:spcBef>
                <a:spcPts val="0"/>
              </a:spcBef>
              <a:spcAft>
                <a:spcPts val="3600"/>
              </a:spcAft>
              <a:buClrTx/>
              <a:buSzTx/>
              <a:buFontTx/>
              <a:buNone/>
              <a:tabLst/>
              <a:defRPr/>
            </a:pPr>
            <a:r>
              <a:rPr kumimoji="0" lang="en-GB"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Prevent cross contamination</a:t>
            </a:r>
          </a:p>
          <a:p>
            <a:pPr marL="0" marR="0" lvl="0" indent="0" algn="ctr" defTabSz="914400" rtl="0" eaLnBrk="0" fontAlgn="base" latinLnBrk="0" hangingPunct="0">
              <a:lnSpc>
                <a:spcPct val="100000"/>
              </a:lnSpc>
              <a:spcBef>
                <a:spcPts val="0"/>
              </a:spcBef>
              <a:spcAft>
                <a:spcPts val="3600"/>
              </a:spcAft>
              <a:buClrTx/>
              <a:buSzTx/>
              <a:buFontTx/>
              <a:buNone/>
              <a:tabLst/>
              <a:defRPr/>
            </a:pPr>
            <a:r>
              <a:rPr kumimoji="0" lang="en-GB"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Inform custody</a:t>
            </a:r>
          </a:p>
          <a:p>
            <a:pPr marL="0" marR="0" lvl="0" indent="0" algn="ctr" defTabSz="914400" rtl="0" eaLnBrk="0" fontAlgn="base" latinLnBrk="0" hangingPunct="0">
              <a:lnSpc>
                <a:spcPct val="100000"/>
              </a:lnSpc>
              <a:spcBef>
                <a:spcPts val="0"/>
              </a:spcBef>
              <a:spcAft>
                <a:spcPts val="3600"/>
              </a:spcAft>
              <a:buClrTx/>
              <a:buSzTx/>
              <a:buFontTx/>
              <a:buNone/>
              <a:tabLst/>
              <a:defRPr/>
            </a:pPr>
            <a:r>
              <a:rPr kumimoji="0" lang="en-GB"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Search vehicle again on arrival</a:t>
            </a:r>
          </a:p>
          <a:p>
            <a:pPr marL="0" marR="0" lvl="0" indent="0" algn="ctr" defTabSz="914400" rtl="0" eaLnBrk="0" fontAlgn="base" latinLnBrk="0" hangingPunct="0">
              <a:lnSpc>
                <a:spcPct val="100000"/>
              </a:lnSpc>
              <a:spcBef>
                <a:spcPts val="0"/>
              </a:spcBef>
              <a:spcAft>
                <a:spcPts val="3600"/>
              </a:spcAft>
              <a:buClrTx/>
              <a:buSzTx/>
              <a:buFontTx/>
              <a:buNone/>
              <a:tabLst/>
              <a:defRPr/>
            </a:pPr>
            <a:r>
              <a:rPr kumimoji="0" lang="en-GB" altLang="en-US" sz="28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Never</a:t>
            </a:r>
            <a:r>
              <a:rPr kumimoji="0" lang="en-GB"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 handcuff prisoner to a vehicle</a:t>
            </a:r>
            <a:r>
              <a:rPr kumimoji="0" lang="en-GB" altLang="en-US" sz="2800" b="0" i="0" u="none" strike="noStrike" kern="0" cap="none" spc="0" normalizeH="0" noProof="0" dirty="0" smtClean="0">
                <a:ln>
                  <a:noFill/>
                </a:ln>
                <a:solidFill>
                  <a:srgbClr val="333399"/>
                </a:solidFill>
                <a:effectLst/>
                <a:uLnTx/>
                <a:uFillTx/>
                <a:latin typeface="Arial" panose="020B0604020202020204" pitchFamily="34" charset="0"/>
                <a:cs typeface="Arial" panose="020B0604020202020204" pitchFamily="34" charset="0"/>
              </a:rPr>
              <a:t> </a:t>
            </a:r>
            <a:r>
              <a:rPr kumimoji="0" lang="en-GB"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or fixed object</a:t>
            </a:r>
          </a:p>
        </p:txBody>
      </p:sp>
      <p:sp>
        <p:nvSpPr>
          <p:cNvPr id="5" name="TextBox 4"/>
          <p:cNvSpPr txBox="1"/>
          <p:nvPr/>
        </p:nvSpPr>
        <p:spPr>
          <a:xfrm>
            <a:off x="452635" y="700591"/>
            <a:ext cx="8280920" cy="523220"/>
          </a:xfrm>
          <a:prstGeom prst="rect">
            <a:avLst/>
          </a:prstGeom>
          <a:solidFill>
            <a:srgbClr val="002060"/>
          </a:solidFill>
        </p:spPr>
        <p:txBody>
          <a:bodyPr wrap="square" rtlCol="0">
            <a:spAutoFit/>
          </a:bodyPr>
          <a:lstStyle/>
          <a:p>
            <a:pPr algn="ctr"/>
            <a:r>
              <a:rPr lang="en-GB" sz="2800" b="1" dirty="0" smtClean="0">
                <a:solidFill>
                  <a:schemeClr val="bg1"/>
                </a:solidFill>
              </a:rPr>
              <a:t>Transporting Suspects to a Police Station</a:t>
            </a:r>
            <a:endParaRPr lang="en-GB" sz="2800" b="1" dirty="0">
              <a:solidFill>
                <a:schemeClr val="bg1"/>
              </a:solidFill>
            </a:endParaRPr>
          </a:p>
        </p:txBody>
      </p:sp>
    </p:spTree>
    <p:extLst>
      <p:ext uri="{BB962C8B-B14F-4D97-AF65-F5344CB8AC3E}">
        <p14:creationId xmlns:p14="http://schemas.microsoft.com/office/powerpoint/2010/main" val="1201810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971599" y="1052736"/>
            <a:ext cx="7200800" cy="4802829"/>
          </a:xfrm>
          <a:prstGeom prst="rect">
            <a:avLst/>
          </a:prstGeom>
          <a:ln>
            <a:noFill/>
          </a:ln>
          <a:effectLst>
            <a:softEdge rad="112500"/>
          </a:effectLst>
        </p:spPr>
      </p:pic>
      <p:sp>
        <p:nvSpPr>
          <p:cNvPr id="5" name="Rectangle 5"/>
          <p:cNvSpPr txBox="1">
            <a:spLocks noChangeArrowheads="1"/>
          </p:cNvSpPr>
          <p:nvPr>
            <p:custDataLst>
              <p:tags r:id="rId2"/>
            </p:custDataLst>
          </p:nvPr>
        </p:nvSpPr>
        <p:spPr bwMode="auto">
          <a:xfrm>
            <a:off x="971599" y="2186609"/>
            <a:ext cx="7200800" cy="2290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R="0" lvl="0" algn="ctr" defTabSz="914400" rtl="0" eaLnBrk="0" fontAlgn="base" latinLnBrk="0" hangingPunct="0">
              <a:lnSpc>
                <a:spcPct val="100000"/>
              </a:lnSpc>
              <a:spcBef>
                <a:spcPts val="0"/>
              </a:spcBef>
              <a:spcAft>
                <a:spcPts val="3600"/>
              </a:spcAft>
              <a:buClrTx/>
              <a:buSzTx/>
              <a:tabLst/>
              <a:defRPr/>
            </a:pPr>
            <a:r>
              <a:rPr kumimoji="0" lang="en-GB" altLang="en-US" sz="32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Police powers regarding use of force </a:t>
            </a:r>
          </a:p>
          <a:p>
            <a:pPr marR="0" lvl="0" algn="ctr" defTabSz="914400" rtl="0" eaLnBrk="0" fontAlgn="base" latinLnBrk="0" hangingPunct="0">
              <a:lnSpc>
                <a:spcPct val="100000"/>
              </a:lnSpc>
              <a:spcBef>
                <a:spcPts val="0"/>
              </a:spcBef>
              <a:spcAft>
                <a:spcPts val="3600"/>
              </a:spcAft>
              <a:buClrTx/>
              <a:buSzTx/>
              <a:tabLst/>
              <a:defRPr/>
            </a:pPr>
            <a:r>
              <a:rPr kumimoji="0" lang="en-GB" altLang="en-US" sz="32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Never leave a suspect alone and    unsupervised in a police vehicle</a:t>
            </a:r>
          </a:p>
          <a:p>
            <a:pPr marL="0" marR="0" lvl="0" indent="0" algn="l" defTabSz="914400" rtl="0" eaLnBrk="0" fontAlgn="base" latinLnBrk="0" hangingPunct="0">
              <a:lnSpc>
                <a:spcPct val="100000"/>
              </a:lnSpc>
              <a:spcBef>
                <a:spcPts val="0"/>
              </a:spcBef>
              <a:spcAft>
                <a:spcPts val="3600"/>
              </a:spcAft>
              <a:buClrTx/>
              <a:buSzTx/>
              <a:buFontTx/>
              <a:buNone/>
              <a:tabLst/>
              <a:defRPr/>
            </a:pPr>
            <a:r>
              <a:rPr kumimoji="0" lang="en-GB" altLang="en-US" sz="3200" b="0" i="0" u="none" strike="noStrike" kern="0" cap="none" spc="0" normalizeH="0" baseline="0" noProof="0" dirty="0" smtClean="0">
                <a:ln>
                  <a:noFill/>
                </a:ln>
                <a:solidFill>
                  <a:srgbClr val="333399"/>
                </a:solidFill>
                <a:effectLst/>
                <a:uLnTx/>
                <a:uFillTx/>
                <a:latin typeface="Verdana" pitchFamily="34" charset="0"/>
                <a:ea typeface="+mn-ea"/>
                <a:cs typeface="+mn-cs"/>
              </a:rPr>
              <a:t> </a:t>
            </a:r>
          </a:p>
        </p:txBody>
      </p:sp>
      <p:sp>
        <p:nvSpPr>
          <p:cNvPr id="6" name="TextBox 5"/>
          <p:cNvSpPr txBox="1"/>
          <p:nvPr/>
        </p:nvSpPr>
        <p:spPr>
          <a:xfrm>
            <a:off x="431539" y="51563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Violent Suspects</a:t>
            </a:r>
            <a:endParaRPr lang="en-GB" sz="3200" b="1" dirty="0">
              <a:solidFill>
                <a:schemeClr val="bg1"/>
              </a:solidFill>
            </a:endParaRPr>
          </a:p>
        </p:txBody>
      </p:sp>
    </p:spTree>
    <p:extLst>
      <p:ext uri="{BB962C8B-B14F-4D97-AF65-F5344CB8AC3E}">
        <p14:creationId xmlns:p14="http://schemas.microsoft.com/office/powerpoint/2010/main" val="1526229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7" name="Picture 6"/>
          <p:cNvPicPr>
            <a:picLocks noChangeAspect="1"/>
          </p:cNvPicPr>
          <p:nvPr>
            <p:custDataLst>
              <p:tags r:id="rId1"/>
            </p:custDataLst>
          </p:nvPr>
        </p:nvPicPr>
        <p:blipFill rotWithShape="1">
          <a:blip r:embed="rId6" cstate="print">
            <a:extLst>
              <a:ext uri="{28A0092B-C50C-407E-A947-70E740481C1C}">
                <a14:useLocalDpi xmlns:a14="http://schemas.microsoft.com/office/drawing/2010/main" val="0"/>
              </a:ext>
            </a:extLst>
          </a:blip>
          <a:srcRect l="25699" t="27891" r="31507"/>
          <a:stretch/>
        </p:blipFill>
        <p:spPr>
          <a:xfrm>
            <a:off x="4932040" y="1412776"/>
            <a:ext cx="3563521" cy="4127501"/>
          </a:xfrm>
          <a:prstGeom prst="rect">
            <a:avLst/>
          </a:prstGeom>
          <a:ln>
            <a:noFill/>
          </a:ln>
          <a:effectLst>
            <a:softEdge rad="317500"/>
          </a:effectLst>
        </p:spPr>
      </p:pic>
      <p:sp>
        <p:nvSpPr>
          <p:cNvPr id="8" name="Content Placeholder 2"/>
          <p:cNvSpPr txBox="1">
            <a:spLocks/>
          </p:cNvSpPr>
          <p:nvPr>
            <p:custDataLst>
              <p:tags r:id="rId2"/>
            </p:custDataLst>
          </p:nvPr>
        </p:nvSpPr>
        <p:spPr bwMode="auto">
          <a:xfrm>
            <a:off x="447402" y="1964357"/>
            <a:ext cx="4392488" cy="302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352425" marR="0" lvl="0" indent="-352425" algn="ctr" defTabSz="914400" rtl="0" eaLnBrk="0" fontAlgn="base" latinLnBrk="0" hangingPunct="0">
              <a:lnSpc>
                <a:spcPct val="100000"/>
              </a:lnSpc>
              <a:spcBef>
                <a:spcPct val="0"/>
              </a:spcBef>
              <a:spcAft>
                <a:spcPts val="1800"/>
              </a:spcAft>
              <a:buClrTx/>
              <a:buSzTx/>
              <a:buFontTx/>
              <a:buNone/>
              <a:tabLst/>
              <a:defRPr/>
            </a:pPr>
            <a:r>
              <a:rPr kumimoji="0" lang="en-GB"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Assess response</a:t>
            </a:r>
          </a:p>
          <a:p>
            <a:pPr marL="352425" marR="0" lvl="0" indent="-352425" algn="ctr" defTabSz="914400" rtl="0" eaLnBrk="0" fontAlgn="base" latinLnBrk="0" hangingPunct="0">
              <a:lnSpc>
                <a:spcPct val="100000"/>
              </a:lnSpc>
              <a:spcBef>
                <a:spcPct val="0"/>
              </a:spcBef>
              <a:spcAft>
                <a:spcPts val="1800"/>
              </a:spcAft>
              <a:buClrTx/>
              <a:buSzTx/>
              <a:buFontTx/>
              <a:buNone/>
              <a:tabLst/>
              <a:defRPr/>
            </a:pPr>
            <a:r>
              <a:rPr kumimoji="0" lang="en-GB"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Consider illness</a:t>
            </a:r>
          </a:p>
          <a:p>
            <a:pPr marL="352425" marR="0" lvl="0" indent="-352425" algn="ctr" defTabSz="914400" rtl="0" eaLnBrk="0" fontAlgn="base" latinLnBrk="0" hangingPunct="0">
              <a:lnSpc>
                <a:spcPct val="100000"/>
              </a:lnSpc>
              <a:spcBef>
                <a:spcPct val="0"/>
              </a:spcBef>
              <a:spcAft>
                <a:spcPts val="1800"/>
              </a:spcAft>
              <a:buClrTx/>
              <a:buSzTx/>
              <a:buFontTx/>
              <a:buNone/>
              <a:tabLst/>
              <a:defRPr/>
            </a:pPr>
            <a:r>
              <a:rPr kumimoji="0" lang="en-GB"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Call ambulance</a:t>
            </a:r>
          </a:p>
          <a:p>
            <a:pPr marL="352425" marR="0" lvl="0" indent="-352425" algn="ctr" defTabSz="914400" rtl="0" eaLnBrk="0" fontAlgn="base" latinLnBrk="0" hangingPunct="0">
              <a:lnSpc>
                <a:spcPct val="100000"/>
              </a:lnSpc>
              <a:spcBef>
                <a:spcPct val="0"/>
              </a:spcBef>
              <a:spcAft>
                <a:spcPts val="1800"/>
              </a:spcAft>
              <a:buClrTx/>
              <a:buSzTx/>
              <a:buFontTx/>
              <a:buNone/>
              <a:tabLst/>
              <a:defRPr/>
            </a:pPr>
            <a:r>
              <a:rPr kumimoji="0" lang="en-GB"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Duty of care</a:t>
            </a:r>
          </a:p>
        </p:txBody>
      </p:sp>
      <p:sp>
        <p:nvSpPr>
          <p:cNvPr id="5" name="TextBox 4"/>
          <p:cNvSpPr txBox="1"/>
          <p:nvPr/>
        </p:nvSpPr>
        <p:spPr>
          <a:xfrm>
            <a:off x="444917" y="476672"/>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Drunken Suspects</a:t>
            </a:r>
            <a:endParaRPr lang="en-GB" sz="3200" b="1" dirty="0">
              <a:solidFill>
                <a:schemeClr val="bg1"/>
              </a:solidFill>
            </a:endParaRPr>
          </a:p>
        </p:txBody>
      </p:sp>
    </p:spTree>
    <p:extLst>
      <p:ext uri="{BB962C8B-B14F-4D97-AF65-F5344CB8AC3E}">
        <p14:creationId xmlns:p14="http://schemas.microsoft.com/office/powerpoint/2010/main" val="3270328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Rectangle 5"/>
          <p:cNvSpPr txBox="1">
            <a:spLocks noChangeArrowheads="1"/>
          </p:cNvSpPr>
          <p:nvPr>
            <p:custDataLst>
              <p:tags r:id="rId1"/>
            </p:custDataLst>
          </p:nvPr>
        </p:nvSpPr>
        <p:spPr bwMode="auto">
          <a:xfrm>
            <a:off x="534380" y="1700808"/>
            <a:ext cx="7926052" cy="3960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0" marR="0" lvl="0" indent="0" algn="l" defTabSz="914400" rtl="0" eaLnBrk="0" fontAlgn="base" latinLnBrk="0" hangingPunct="0">
              <a:lnSpc>
                <a:spcPct val="100000"/>
              </a:lnSpc>
              <a:spcBef>
                <a:spcPts val="0"/>
              </a:spcBef>
              <a:spcAft>
                <a:spcPts val="3600"/>
              </a:spcAft>
              <a:buClrTx/>
              <a:buSzTx/>
              <a:buFontTx/>
              <a:buNone/>
              <a:tabLst/>
              <a:defRPr/>
            </a:pPr>
            <a:r>
              <a:rPr kumimoji="0" lang="en-GB" altLang="en-US" sz="26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Section 136 Mental Health Act 1983 states:</a:t>
            </a:r>
          </a:p>
          <a:p>
            <a:pPr marL="0" marR="0" lvl="0" indent="0" algn="ctr" defTabSz="914400" rtl="0" eaLnBrk="0" fontAlgn="base" latinLnBrk="0" hangingPunct="0">
              <a:lnSpc>
                <a:spcPct val="100000"/>
              </a:lnSpc>
              <a:spcBef>
                <a:spcPts val="0"/>
              </a:spcBef>
              <a:spcAft>
                <a:spcPts val="3600"/>
              </a:spcAft>
              <a:buClrTx/>
              <a:buSzTx/>
              <a:buFontTx/>
              <a:buNone/>
              <a:tabLst/>
              <a:defRPr/>
            </a:pPr>
            <a:r>
              <a:rPr kumimoji="0" lang="en-GB" sz="26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‘If a police officer finds a person in a public place who appears to be suffering from mental disorder and to be in immediate need of care or control, the police officer may, if they think it necessary to do so in the interests of that person or for the protection of other persons, remove that person to a place of safety’. </a:t>
            </a:r>
            <a:endParaRPr kumimoji="0" lang="en-GB" altLang="en-US" sz="26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endParaRPr>
          </a:p>
        </p:txBody>
      </p:sp>
      <p:sp>
        <p:nvSpPr>
          <p:cNvPr id="4" name="TextBox 3"/>
          <p:cNvSpPr txBox="1"/>
          <p:nvPr/>
        </p:nvSpPr>
        <p:spPr>
          <a:xfrm>
            <a:off x="395536" y="215351"/>
            <a:ext cx="8280920" cy="1200329"/>
          </a:xfrm>
          <a:prstGeom prst="rect">
            <a:avLst/>
          </a:prstGeom>
          <a:solidFill>
            <a:srgbClr val="002060"/>
          </a:solidFill>
        </p:spPr>
        <p:txBody>
          <a:bodyPr wrap="square" rtlCol="0">
            <a:spAutoFit/>
          </a:bodyPr>
          <a:lstStyle/>
          <a:p>
            <a:pPr algn="ctr"/>
            <a:r>
              <a:rPr lang="en-GB" sz="3600" b="1" dirty="0" smtClean="0">
                <a:solidFill>
                  <a:schemeClr val="bg1"/>
                </a:solidFill>
              </a:rPr>
              <a:t>Transporting Suspects to a Police Station</a:t>
            </a:r>
            <a:endParaRPr lang="en-GB" sz="3600" b="1" dirty="0">
              <a:solidFill>
                <a:schemeClr val="bg1"/>
              </a:solidFill>
            </a:endParaRPr>
          </a:p>
        </p:txBody>
      </p:sp>
    </p:spTree>
    <p:extLst>
      <p:ext uri="{BB962C8B-B14F-4D97-AF65-F5344CB8AC3E}">
        <p14:creationId xmlns:p14="http://schemas.microsoft.com/office/powerpoint/2010/main" val="139586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BEBA8EAE-BF5A-486C-A8C5-ECC9F3942E4B}">
                <a14:imgProps xmlns:a14="http://schemas.microsoft.com/office/drawing/2010/main">
                  <a14:imgLayer r:embed="rId7">
                    <a14:imgEffect>
                      <a14:colorTemperature colorTemp="8800"/>
                    </a14:imgEffect>
                  </a14:imgLayer>
                </a14:imgProps>
              </a:ext>
              <a:ext uri="{28A0092B-C50C-407E-A947-70E740481C1C}">
                <a14:useLocalDpi xmlns:a14="http://schemas.microsoft.com/office/drawing/2010/main" val="0"/>
              </a:ext>
            </a:extLst>
          </a:blip>
          <a:stretch>
            <a:fillRect/>
          </a:stretch>
        </p:blipFill>
        <p:spPr>
          <a:xfrm>
            <a:off x="467544" y="548680"/>
            <a:ext cx="8100901" cy="4925348"/>
          </a:xfrm>
          <a:prstGeom prst="rect">
            <a:avLst/>
          </a:prstGeom>
          <a:ln>
            <a:noFill/>
          </a:ln>
          <a:effectLst>
            <a:softEdge rad="112500"/>
          </a:effectLst>
        </p:spPr>
      </p:pic>
      <p:sp>
        <p:nvSpPr>
          <p:cNvPr id="3" name="Title 1"/>
          <p:cNvSpPr txBox="1">
            <a:spLocks/>
          </p:cNvSpPr>
          <p:nvPr>
            <p:custDataLst>
              <p:tags r:id="rId2"/>
            </p:custDataLst>
          </p:nvPr>
        </p:nvSpPr>
        <p:spPr bwMode="auto">
          <a:xfrm>
            <a:off x="631794" y="1772816"/>
            <a:ext cx="7772400"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rgbClr val="0070C0"/>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1"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Arrival at the Police Station</a:t>
            </a:r>
            <a:br>
              <a:rPr kumimoji="0" lang="en-GB" altLang="en-US" sz="3200" b="1"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br>
            <a:r>
              <a:rPr kumimoji="0" lang="en-GB" altLang="en-US" sz="3200" b="1"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
            </a:r>
            <a:br>
              <a:rPr kumimoji="0" lang="en-GB" altLang="en-US" sz="3200" b="1"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br>
            <a:r>
              <a:rPr kumimoji="0" lang="en-GB" altLang="en-US" sz="3200" b="1"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&amp; </a:t>
            </a:r>
            <a:br>
              <a:rPr kumimoji="0" lang="en-GB" altLang="en-US" sz="3200" b="1"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br>
            <a:r>
              <a:rPr kumimoji="0" lang="en-GB" altLang="en-US" sz="3200" b="1"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
            </a:r>
            <a:br>
              <a:rPr kumimoji="0" lang="en-GB" altLang="en-US" sz="3200" b="1"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br>
            <a:r>
              <a:rPr kumimoji="0" lang="en-GB" altLang="en-US" sz="3200" b="1"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Attending the Custody Area</a:t>
            </a:r>
          </a:p>
        </p:txBody>
      </p:sp>
    </p:spTree>
    <p:extLst>
      <p:ext uri="{BB962C8B-B14F-4D97-AF65-F5344CB8AC3E}">
        <p14:creationId xmlns:p14="http://schemas.microsoft.com/office/powerpoint/2010/main" val="35677905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5">
            <a:extLst>
              <a:ext uri="{28A0092B-C50C-407E-A947-70E740481C1C}">
                <a14:useLocalDpi xmlns:a14="http://schemas.microsoft.com/office/drawing/2010/main" val="0"/>
              </a:ext>
            </a:extLst>
          </a:blip>
          <a:srcRect t="3908" b="11292"/>
          <a:stretch/>
        </p:blipFill>
        <p:spPr>
          <a:xfrm>
            <a:off x="4861964" y="1700808"/>
            <a:ext cx="3454152" cy="3734580"/>
          </a:xfrm>
          <a:prstGeom prst="rect">
            <a:avLst/>
          </a:prstGeom>
          <a:effectLst>
            <a:softEdge rad="317500"/>
          </a:effectLst>
        </p:spPr>
      </p:pic>
      <p:sp>
        <p:nvSpPr>
          <p:cNvPr id="4" name="Rectangle 3"/>
          <p:cNvSpPr/>
          <p:nvPr>
            <p:custDataLst>
              <p:tags r:id="rId1"/>
            </p:custDataLst>
          </p:nvPr>
        </p:nvSpPr>
        <p:spPr>
          <a:xfrm>
            <a:off x="467544" y="2276872"/>
            <a:ext cx="4392488" cy="2000548"/>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2400"/>
              </a:spcAft>
              <a:buClrTx/>
              <a:buSzTx/>
              <a:buFontTx/>
              <a:buNone/>
              <a:tabLst/>
              <a:defRPr/>
            </a:pPr>
            <a:r>
              <a:rPr kumimoji="0" lang="en-US" altLang="en-US" sz="2800" b="0" i="0" u="none" strike="noStrike" kern="0" cap="none" spc="0" normalizeH="0" baseline="0" noProof="0" dirty="0" smtClean="0">
                <a:ln>
                  <a:noFill/>
                </a:ln>
                <a:solidFill>
                  <a:srgbClr val="002060"/>
                </a:solidFill>
                <a:effectLst/>
                <a:uLnTx/>
                <a:uFillTx/>
              </a:rPr>
              <a:t>Sergeant</a:t>
            </a:r>
          </a:p>
          <a:p>
            <a:pPr marL="0" marR="0" lvl="0" indent="0" algn="ctr" defTabSz="914400" eaLnBrk="1" fontAlgn="auto" latinLnBrk="0" hangingPunct="1">
              <a:lnSpc>
                <a:spcPct val="100000"/>
              </a:lnSpc>
              <a:spcBef>
                <a:spcPts val="0"/>
              </a:spcBef>
              <a:spcAft>
                <a:spcPts val="2400"/>
              </a:spcAft>
              <a:buClrTx/>
              <a:buSzTx/>
              <a:buFontTx/>
              <a:buNone/>
              <a:tabLst/>
              <a:defRPr/>
            </a:pPr>
            <a:r>
              <a:rPr kumimoji="0" lang="en-US" altLang="en-US" sz="2800" b="0" i="0" u="none" strike="noStrike" kern="0" cap="none" spc="0" normalizeH="0" baseline="0" noProof="0" dirty="0" smtClean="0">
                <a:ln>
                  <a:noFill/>
                </a:ln>
                <a:solidFill>
                  <a:srgbClr val="002060"/>
                </a:solidFill>
                <a:effectLst/>
                <a:uLnTx/>
                <a:uFillTx/>
              </a:rPr>
              <a:t>Impartial &amp;</a:t>
            </a:r>
            <a:r>
              <a:rPr kumimoji="0" lang="en-US" altLang="en-US" sz="2800" b="0" i="0" u="none" strike="noStrike" kern="0" cap="none" spc="0" normalizeH="0" noProof="0" dirty="0" smtClean="0">
                <a:ln>
                  <a:noFill/>
                </a:ln>
                <a:solidFill>
                  <a:srgbClr val="002060"/>
                </a:solidFill>
                <a:effectLst/>
                <a:uLnTx/>
                <a:uFillTx/>
              </a:rPr>
              <a:t> </a:t>
            </a:r>
            <a:r>
              <a:rPr kumimoji="0" lang="en-US" altLang="en-US" sz="2800" b="0" i="0" u="none" strike="noStrike" kern="0" cap="none" spc="0" normalizeH="0" baseline="0" noProof="0" dirty="0" smtClean="0">
                <a:ln>
                  <a:noFill/>
                </a:ln>
                <a:solidFill>
                  <a:srgbClr val="002060"/>
                </a:solidFill>
                <a:effectLst/>
                <a:uLnTx/>
                <a:uFillTx/>
              </a:rPr>
              <a:t>Independent</a:t>
            </a:r>
          </a:p>
          <a:p>
            <a:pPr marL="0" marR="0" lvl="0" indent="0" algn="ctr" defTabSz="914400" eaLnBrk="1" fontAlgn="auto" latinLnBrk="0" hangingPunct="1">
              <a:lnSpc>
                <a:spcPct val="100000"/>
              </a:lnSpc>
              <a:spcBef>
                <a:spcPts val="0"/>
              </a:spcBef>
              <a:spcAft>
                <a:spcPts val="2400"/>
              </a:spcAft>
              <a:buClrTx/>
              <a:buSzTx/>
              <a:buFontTx/>
              <a:buNone/>
              <a:tabLst/>
              <a:defRPr/>
            </a:pPr>
            <a:r>
              <a:rPr kumimoji="0" lang="en-US" altLang="en-US" sz="2800" b="0" i="0" u="none" strike="noStrike" kern="0" cap="none" spc="0" normalizeH="0" baseline="0" noProof="0" dirty="0" smtClean="0">
                <a:ln>
                  <a:noFill/>
                </a:ln>
                <a:solidFill>
                  <a:srgbClr val="002060"/>
                </a:solidFill>
                <a:effectLst/>
                <a:uLnTx/>
                <a:uFillTx/>
              </a:rPr>
              <a:t>Prisoner’s rights</a:t>
            </a:r>
            <a:endParaRPr kumimoji="0" lang="en-GB" altLang="en-US" sz="2800" b="0" i="0" u="none" strike="noStrike" kern="0" cap="none" spc="0" normalizeH="0" baseline="0" noProof="0" dirty="0" smtClean="0">
              <a:ln>
                <a:noFill/>
              </a:ln>
              <a:solidFill>
                <a:srgbClr val="002060"/>
              </a:solidFill>
              <a:effectLst/>
              <a:uLnTx/>
              <a:uFillTx/>
            </a:endParaRPr>
          </a:p>
        </p:txBody>
      </p:sp>
      <p:sp>
        <p:nvSpPr>
          <p:cNvPr id="5" name="TextBox 4"/>
          <p:cNvSpPr txBox="1"/>
          <p:nvPr/>
        </p:nvSpPr>
        <p:spPr>
          <a:xfrm>
            <a:off x="467544" y="534129"/>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Custody Officer</a:t>
            </a:r>
            <a:endParaRPr lang="en-GB" sz="3200" b="1" dirty="0">
              <a:solidFill>
                <a:schemeClr val="bg1"/>
              </a:solidFill>
            </a:endParaRPr>
          </a:p>
        </p:txBody>
      </p:sp>
    </p:spTree>
    <p:extLst>
      <p:ext uri="{BB962C8B-B14F-4D97-AF65-F5344CB8AC3E}">
        <p14:creationId xmlns:p14="http://schemas.microsoft.com/office/powerpoint/2010/main" val="10207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custDataLst>
              <p:tags r:id="rId1"/>
            </p:custDataLst>
          </p:nvPr>
        </p:nvSpPr>
        <p:spPr>
          <a:xfrm>
            <a:off x="675591" y="1340768"/>
            <a:ext cx="5616624" cy="3847207"/>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2400"/>
              </a:spcAft>
              <a:buClrTx/>
              <a:buSzTx/>
              <a:buFontTx/>
              <a:buNone/>
              <a:tabLst/>
              <a:defRPr/>
            </a:pPr>
            <a:r>
              <a:rPr kumimoji="0" lang="en-US" altLang="en-US" sz="2400" b="0" i="0" u="none" strike="noStrike" kern="0" cap="none" spc="0" normalizeH="0" baseline="0" noProof="0" dirty="0" smtClean="0">
                <a:ln>
                  <a:noFill/>
                </a:ln>
                <a:solidFill>
                  <a:srgbClr val="002060"/>
                </a:solidFill>
                <a:effectLst/>
                <a:uLnTx/>
                <a:uFillTx/>
              </a:rPr>
              <a:t>Must be informed of:</a:t>
            </a:r>
          </a:p>
          <a:p>
            <a:pPr marL="571500" marR="0" lvl="0" indent="-571500" defTabSz="914400" eaLnBrk="1" fontAlgn="auto" latinLnBrk="0" hangingPunct="1">
              <a:lnSpc>
                <a:spcPct val="100000"/>
              </a:lnSpc>
              <a:spcBef>
                <a:spcPts val="0"/>
              </a:spcBef>
              <a:spcAft>
                <a:spcPts val="2400"/>
              </a:spcAft>
              <a:buClrTx/>
              <a:buSzTx/>
              <a:buFont typeface="Arial" panose="020B0604020202020204" pitchFamily="34" charset="0"/>
              <a:buChar char="•"/>
              <a:tabLst/>
              <a:defRPr/>
            </a:pPr>
            <a:r>
              <a:rPr kumimoji="0" lang="en-US" altLang="en-US" sz="2400" b="0" i="0" u="none" strike="noStrike" kern="0" cap="none" spc="0" normalizeH="0" baseline="0" noProof="0" dirty="0" smtClean="0">
                <a:ln>
                  <a:noFill/>
                </a:ln>
                <a:solidFill>
                  <a:srgbClr val="002060"/>
                </a:solidFill>
                <a:effectLst/>
                <a:uLnTx/>
                <a:uFillTx/>
              </a:rPr>
              <a:t>Circumstances of the arrest</a:t>
            </a:r>
          </a:p>
          <a:p>
            <a:pPr marL="571500" marR="0" lvl="0" indent="-571500" defTabSz="914400" eaLnBrk="1" fontAlgn="auto" latinLnBrk="0" hangingPunct="1">
              <a:lnSpc>
                <a:spcPct val="100000"/>
              </a:lnSpc>
              <a:spcBef>
                <a:spcPts val="0"/>
              </a:spcBef>
              <a:spcAft>
                <a:spcPts val="2400"/>
              </a:spcAft>
              <a:buClrTx/>
              <a:buSzTx/>
              <a:buFont typeface="Arial" panose="020B0604020202020204" pitchFamily="34" charset="0"/>
              <a:buChar char="•"/>
              <a:tabLst/>
              <a:defRPr/>
            </a:pPr>
            <a:r>
              <a:rPr kumimoji="0" lang="en-US" altLang="en-US" sz="2400" b="0" i="0" u="none" strike="noStrike" kern="0" cap="none" spc="0" normalizeH="0" baseline="0" noProof="0" dirty="0" smtClean="0">
                <a:ln>
                  <a:noFill/>
                </a:ln>
                <a:solidFill>
                  <a:srgbClr val="002060"/>
                </a:solidFill>
                <a:effectLst/>
                <a:uLnTx/>
                <a:uFillTx/>
              </a:rPr>
              <a:t>Involvement of the suspect</a:t>
            </a:r>
          </a:p>
          <a:p>
            <a:pPr marL="571500" marR="0" lvl="0" indent="-571500" defTabSz="914400" eaLnBrk="1" fontAlgn="auto" latinLnBrk="0" hangingPunct="1">
              <a:lnSpc>
                <a:spcPct val="100000"/>
              </a:lnSpc>
              <a:spcBef>
                <a:spcPts val="0"/>
              </a:spcBef>
              <a:spcAft>
                <a:spcPts val="2400"/>
              </a:spcAft>
              <a:buClrTx/>
              <a:buSzTx/>
              <a:buFont typeface="Arial" panose="020B0604020202020204" pitchFamily="34" charset="0"/>
              <a:buChar char="•"/>
              <a:tabLst/>
              <a:defRPr/>
            </a:pPr>
            <a:r>
              <a:rPr kumimoji="0" lang="en-US" altLang="en-US" sz="2400" b="0" i="0" u="none" strike="noStrike" kern="0" cap="none" spc="0" normalizeH="0" baseline="0" noProof="0" dirty="0" smtClean="0">
                <a:ln>
                  <a:noFill/>
                </a:ln>
                <a:solidFill>
                  <a:srgbClr val="002060"/>
                </a:solidFill>
                <a:effectLst/>
                <a:uLnTx/>
                <a:uFillTx/>
              </a:rPr>
              <a:t>Necessity for arrest</a:t>
            </a:r>
          </a:p>
          <a:p>
            <a:pPr marL="571500" marR="0" lvl="0" indent="-571500" defTabSz="914400" eaLnBrk="1" fontAlgn="auto" latinLnBrk="0" hangingPunct="1">
              <a:lnSpc>
                <a:spcPct val="100000"/>
              </a:lnSpc>
              <a:spcBef>
                <a:spcPts val="0"/>
              </a:spcBef>
              <a:spcAft>
                <a:spcPts val="2400"/>
              </a:spcAft>
              <a:buClrTx/>
              <a:buSzTx/>
              <a:buFont typeface="Arial" panose="020B0604020202020204" pitchFamily="34" charset="0"/>
              <a:buChar char="•"/>
              <a:tabLst/>
              <a:defRPr/>
            </a:pPr>
            <a:r>
              <a:rPr kumimoji="0" lang="en-US" altLang="en-US" sz="2400" b="0" i="0" u="none" strike="noStrike" kern="0" cap="none" spc="0" normalizeH="0" baseline="0" noProof="0" dirty="0" smtClean="0">
                <a:ln>
                  <a:noFill/>
                </a:ln>
                <a:solidFill>
                  <a:srgbClr val="002060"/>
                </a:solidFill>
                <a:effectLst/>
                <a:uLnTx/>
                <a:uFillTx/>
              </a:rPr>
              <a:t>Use of any force</a:t>
            </a:r>
          </a:p>
          <a:p>
            <a:pPr marL="571500" marR="0" lvl="0" indent="-571500" defTabSz="914400" eaLnBrk="1" fontAlgn="auto" latinLnBrk="0" hangingPunct="1">
              <a:lnSpc>
                <a:spcPct val="100000"/>
              </a:lnSpc>
              <a:spcBef>
                <a:spcPts val="0"/>
              </a:spcBef>
              <a:spcAft>
                <a:spcPts val="2400"/>
              </a:spcAft>
              <a:buClrTx/>
              <a:buSzTx/>
              <a:buFont typeface="Arial" panose="020B0604020202020204" pitchFamily="34" charset="0"/>
              <a:buChar char="•"/>
              <a:tabLst/>
              <a:defRPr/>
            </a:pPr>
            <a:r>
              <a:rPr kumimoji="0" lang="en-US" altLang="en-US" sz="2400" b="0" i="0" u="none" strike="noStrike" kern="0" cap="none" spc="0" normalizeH="0" baseline="0" noProof="0" dirty="0" smtClean="0">
                <a:ln>
                  <a:noFill/>
                </a:ln>
                <a:solidFill>
                  <a:srgbClr val="002060"/>
                </a:solidFill>
                <a:effectLst/>
                <a:uLnTx/>
                <a:uFillTx/>
              </a:rPr>
              <a:t>Other needs </a:t>
            </a:r>
            <a:endParaRPr kumimoji="0" lang="en-GB" altLang="en-US" sz="2400" b="0" i="0" u="none" strike="noStrike" kern="0" cap="none" spc="0" normalizeH="0" baseline="0" noProof="0" dirty="0" smtClean="0">
              <a:ln>
                <a:noFill/>
              </a:ln>
              <a:solidFill>
                <a:srgbClr val="002060"/>
              </a:solidFill>
              <a:effectLst/>
              <a:uLnTx/>
              <a:uFillTx/>
            </a:endParaRPr>
          </a:p>
        </p:txBody>
      </p:sp>
      <p:pic>
        <p:nvPicPr>
          <p:cNvPr id="4" name="Picture 3"/>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5868144" y="1231525"/>
            <a:ext cx="2736303" cy="4301159"/>
          </a:xfrm>
          <a:prstGeom prst="rect">
            <a:avLst/>
          </a:prstGeom>
          <a:effectLst>
            <a:softEdge rad="317500"/>
          </a:effectLst>
        </p:spPr>
      </p:pic>
      <p:sp>
        <p:nvSpPr>
          <p:cNvPr id="5" name="TextBox 4"/>
          <p:cNvSpPr txBox="1"/>
          <p:nvPr/>
        </p:nvSpPr>
        <p:spPr>
          <a:xfrm>
            <a:off x="395536" y="2153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Custody Officer</a:t>
            </a:r>
            <a:endParaRPr lang="en-GB" sz="3200" b="1" dirty="0">
              <a:solidFill>
                <a:schemeClr val="bg1"/>
              </a:solidFill>
            </a:endParaRPr>
          </a:p>
        </p:txBody>
      </p:sp>
    </p:spTree>
    <p:extLst>
      <p:ext uri="{BB962C8B-B14F-4D97-AF65-F5344CB8AC3E}">
        <p14:creationId xmlns:p14="http://schemas.microsoft.com/office/powerpoint/2010/main" val="114247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6" cstate="print">
            <a:extLst>
              <a:ext uri="{28A0092B-C50C-407E-A947-70E740481C1C}">
                <a14:useLocalDpi xmlns:a14="http://schemas.microsoft.com/office/drawing/2010/main" val="0"/>
              </a:ext>
            </a:extLst>
          </a:blip>
          <a:srcRect l="24405"/>
          <a:stretch/>
        </p:blipFill>
        <p:spPr>
          <a:xfrm>
            <a:off x="5220072" y="1410315"/>
            <a:ext cx="3024336" cy="4129382"/>
          </a:xfrm>
          <a:prstGeom prst="rect">
            <a:avLst/>
          </a:prstGeom>
          <a:ln>
            <a:noFill/>
          </a:ln>
          <a:effectLst>
            <a:softEdge rad="112500"/>
          </a:effectLst>
        </p:spPr>
      </p:pic>
      <p:sp>
        <p:nvSpPr>
          <p:cNvPr id="4" name="Rectangle 4"/>
          <p:cNvSpPr txBox="1">
            <a:spLocks noChangeArrowheads="1"/>
          </p:cNvSpPr>
          <p:nvPr>
            <p:custDataLst>
              <p:tags r:id="rId2"/>
            </p:custDataLst>
          </p:nvPr>
        </p:nvSpPr>
        <p:spPr bwMode="auto">
          <a:xfrm>
            <a:off x="323528" y="1410315"/>
            <a:ext cx="4608512" cy="4129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1" fontAlgn="base" latinLnBrk="0" hangingPunct="1">
              <a:lnSpc>
                <a:spcPct val="100000"/>
              </a:lnSpc>
              <a:spcBef>
                <a:spcPct val="50000"/>
              </a:spcBef>
              <a:spcAft>
                <a:spcPts val="1800"/>
              </a:spcAft>
              <a:buClrTx/>
              <a:buSzTx/>
              <a:buFontTx/>
              <a:buNone/>
              <a:tabLst/>
              <a:defRPr/>
            </a:pPr>
            <a:r>
              <a:rPr kumimoji="0" lang="en-US" altLang="en-US"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Someone informed </a:t>
            </a:r>
          </a:p>
          <a:p>
            <a:pPr marL="0" marR="0" lvl="0" indent="0" algn="ctr" defTabSz="914400" rtl="0" eaLnBrk="1" fontAlgn="base" latinLnBrk="0" hangingPunct="1">
              <a:lnSpc>
                <a:spcPct val="100000"/>
              </a:lnSpc>
              <a:spcBef>
                <a:spcPct val="50000"/>
              </a:spcBef>
              <a:spcAft>
                <a:spcPts val="1800"/>
              </a:spcAft>
              <a:buClrTx/>
              <a:buSzTx/>
              <a:buFontTx/>
              <a:buNone/>
              <a:tabLst/>
              <a:defRPr/>
            </a:pPr>
            <a:r>
              <a:rPr kumimoji="0" lang="en-US" altLang="en-US"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Free independent legal advice </a:t>
            </a:r>
          </a:p>
          <a:p>
            <a:pPr marL="0" marR="0" lvl="0" indent="0" algn="ctr" defTabSz="914400" rtl="0" eaLnBrk="1" fontAlgn="base" latinLnBrk="0" hangingPunct="1">
              <a:lnSpc>
                <a:spcPct val="100000"/>
              </a:lnSpc>
              <a:spcBef>
                <a:spcPct val="50000"/>
              </a:spcBef>
              <a:spcAft>
                <a:spcPts val="1800"/>
              </a:spcAft>
              <a:buClrTx/>
              <a:buSzTx/>
              <a:buFontTx/>
              <a:buNone/>
              <a:tabLst/>
              <a:defRPr/>
            </a:pPr>
            <a:r>
              <a:rPr kumimoji="0" lang="en-US" altLang="en-US"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Consult the Codes of Practice</a:t>
            </a:r>
          </a:p>
          <a:p>
            <a:pPr marL="0" marR="0" lvl="0" indent="0" algn="ctr" defTabSz="914400" rtl="0" eaLnBrk="1" fontAlgn="base" latinLnBrk="0" hangingPunct="1">
              <a:lnSpc>
                <a:spcPct val="100000"/>
              </a:lnSpc>
              <a:spcBef>
                <a:spcPct val="50000"/>
              </a:spcBef>
              <a:spcAft>
                <a:spcPts val="1800"/>
              </a:spcAft>
              <a:buClrTx/>
              <a:buSzTx/>
              <a:buFontTx/>
              <a:buNone/>
              <a:tabLst/>
              <a:defRPr/>
            </a:pPr>
            <a:r>
              <a:rPr kumimoji="0" lang="en-US" altLang="en-US"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View custody record</a:t>
            </a:r>
            <a:endParaRPr kumimoji="0" lang="en-GB" altLang="en-US" sz="2800" b="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endParaRPr>
          </a:p>
        </p:txBody>
      </p:sp>
      <p:sp>
        <p:nvSpPr>
          <p:cNvPr id="6" name="TextBox 5"/>
          <p:cNvSpPr txBox="1"/>
          <p:nvPr/>
        </p:nvSpPr>
        <p:spPr>
          <a:xfrm>
            <a:off x="395536" y="2153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Information Given to the Suspect</a:t>
            </a:r>
            <a:endParaRPr lang="en-GB" sz="3200" b="1" dirty="0">
              <a:solidFill>
                <a:schemeClr val="bg1"/>
              </a:solidFill>
            </a:endParaRPr>
          </a:p>
        </p:txBody>
      </p:sp>
    </p:spTree>
    <p:extLst>
      <p:ext uri="{BB962C8B-B14F-4D97-AF65-F5344CB8AC3E}">
        <p14:creationId xmlns:p14="http://schemas.microsoft.com/office/powerpoint/2010/main" val="3654693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539552" y="116632"/>
            <a:ext cx="7852329" cy="5950212"/>
          </a:xfrm>
          <a:prstGeom prst="rect">
            <a:avLst/>
          </a:prstGeom>
        </p:spPr>
      </p:pic>
      <p:sp>
        <p:nvSpPr>
          <p:cNvPr id="4" name="Rectangle 4"/>
          <p:cNvSpPr txBox="1">
            <a:spLocks noChangeArrowheads="1"/>
          </p:cNvSpPr>
          <p:nvPr>
            <p:custDataLst>
              <p:tags r:id="rId1"/>
            </p:custDataLst>
          </p:nvPr>
        </p:nvSpPr>
        <p:spPr bwMode="auto">
          <a:xfrm>
            <a:off x="1547663" y="1386071"/>
            <a:ext cx="6844217"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1" fontAlgn="base" latinLnBrk="0" hangingPunct="1">
              <a:lnSpc>
                <a:spcPct val="100000"/>
              </a:lnSpc>
              <a:spcBef>
                <a:spcPct val="0"/>
              </a:spcBef>
              <a:spcAft>
                <a:spcPts val="4800"/>
              </a:spcAft>
              <a:buClrTx/>
              <a:buSzTx/>
              <a:buFontTx/>
              <a:buNone/>
              <a:tabLst/>
              <a:defRPr/>
            </a:pPr>
            <a:r>
              <a:rPr kumimoji="0" lang="en-US" altLang="en-US" sz="320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Will contain;</a:t>
            </a:r>
          </a:p>
          <a:p>
            <a:pPr marL="571500" marR="0" lvl="0" indent="-571500" algn="l" defTabSz="914400" rtl="0" eaLnBrk="1" fontAlgn="base" latinLnBrk="0" hangingPunct="1">
              <a:lnSpc>
                <a:spcPct val="100000"/>
              </a:lnSpc>
              <a:spcBef>
                <a:spcPct val="0"/>
              </a:spcBef>
              <a:spcAft>
                <a:spcPts val="4800"/>
              </a:spcAft>
              <a:buClrTx/>
              <a:buSzTx/>
              <a:buFont typeface="Arial" panose="020B0604020202020204" pitchFamily="34" charset="0"/>
              <a:buChar char="•"/>
              <a:tabLst/>
              <a:defRPr/>
            </a:pPr>
            <a:r>
              <a:rPr kumimoji="0" lang="en-US" altLang="en-US" sz="320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Personal information</a:t>
            </a:r>
          </a:p>
          <a:p>
            <a:pPr marL="571500" marR="0" lvl="0" indent="-571500" algn="l" defTabSz="914400" rtl="0" eaLnBrk="1" fontAlgn="base" latinLnBrk="0" hangingPunct="1">
              <a:lnSpc>
                <a:spcPct val="100000"/>
              </a:lnSpc>
              <a:spcBef>
                <a:spcPct val="0"/>
              </a:spcBef>
              <a:spcAft>
                <a:spcPts val="4800"/>
              </a:spcAft>
              <a:buClrTx/>
              <a:buSzTx/>
              <a:buFont typeface="Arial" panose="020B0604020202020204" pitchFamily="34" charset="0"/>
              <a:buChar char="•"/>
              <a:tabLst/>
              <a:defRPr/>
            </a:pPr>
            <a:r>
              <a:rPr kumimoji="0" lang="en-US" altLang="en-US" sz="320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Every action or decision</a:t>
            </a:r>
          </a:p>
          <a:p>
            <a:pPr marL="571500" marR="0" lvl="0" indent="-571500" algn="l" defTabSz="914400" rtl="0" eaLnBrk="1" fontAlgn="base" latinLnBrk="0" hangingPunct="1">
              <a:lnSpc>
                <a:spcPct val="100000"/>
              </a:lnSpc>
              <a:spcBef>
                <a:spcPct val="0"/>
              </a:spcBef>
              <a:spcAft>
                <a:spcPts val="4800"/>
              </a:spcAft>
              <a:buClrTx/>
              <a:buSzTx/>
              <a:buFont typeface="Arial" panose="020B0604020202020204" pitchFamily="34" charset="0"/>
              <a:buChar char="•"/>
              <a:tabLst/>
              <a:defRPr/>
            </a:pPr>
            <a:r>
              <a:rPr kumimoji="0" lang="en-US" altLang="en-US" sz="320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Every entry signed and timed</a:t>
            </a:r>
            <a:endParaRPr kumimoji="0" lang="en-GB" altLang="en-US" sz="3200"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endParaRPr>
          </a:p>
        </p:txBody>
      </p:sp>
      <p:sp>
        <p:nvSpPr>
          <p:cNvPr id="5" name="TextBox 4"/>
          <p:cNvSpPr txBox="1"/>
          <p:nvPr/>
        </p:nvSpPr>
        <p:spPr>
          <a:xfrm>
            <a:off x="755576" y="215351"/>
            <a:ext cx="7636304" cy="584775"/>
          </a:xfrm>
          <a:prstGeom prst="rect">
            <a:avLst/>
          </a:prstGeom>
          <a:solidFill>
            <a:srgbClr val="002060"/>
          </a:solidFill>
        </p:spPr>
        <p:txBody>
          <a:bodyPr wrap="square" rtlCol="0">
            <a:spAutoFit/>
          </a:bodyPr>
          <a:lstStyle/>
          <a:p>
            <a:pPr algn="ctr"/>
            <a:r>
              <a:rPr lang="en-GB" sz="3200" b="1" dirty="0" smtClean="0">
                <a:solidFill>
                  <a:schemeClr val="bg1"/>
                </a:solidFill>
              </a:rPr>
              <a:t>The Custody Record</a:t>
            </a:r>
            <a:endParaRPr lang="en-GB" sz="3200" b="1" dirty="0">
              <a:solidFill>
                <a:schemeClr val="bg1"/>
              </a:solidFill>
            </a:endParaRPr>
          </a:p>
        </p:txBody>
      </p:sp>
    </p:spTree>
    <p:extLst>
      <p:ext uri="{BB962C8B-B14F-4D97-AF65-F5344CB8AC3E}">
        <p14:creationId xmlns:p14="http://schemas.microsoft.com/office/powerpoint/2010/main" val="101302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descr="custody_cell2"/>
          <p:cNvPicPr>
            <a:picLocks noChangeAspect="1" noChangeArrowheads="1"/>
          </p:cNvPicPr>
          <p:nvPr/>
        </p:nvPicPr>
        <p:blipFill>
          <a:blip r:embed="rId4">
            <a:lum bright="60000" contrast="-60000"/>
            <a:extLst>
              <a:ext uri="{28A0092B-C50C-407E-A947-70E740481C1C}">
                <a14:useLocalDpi xmlns:a14="http://schemas.microsoft.com/office/drawing/2010/main" val="0"/>
              </a:ext>
            </a:extLst>
          </a:blip>
          <a:srcRect/>
          <a:stretch>
            <a:fillRect/>
          </a:stretch>
        </p:blipFill>
        <p:spPr bwMode="auto">
          <a:xfrm>
            <a:off x="791580" y="1124743"/>
            <a:ext cx="7488832" cy="465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txBox="1">
            <a:spLocks noChangeArrowheads="1"/>
          </p:cNvSpPr>
          <p:nvPr/>
        </p:nvSpPr>
        <p:spPr>
          <a:xfrm>
            <a:off x="971600" y="2060848"/>
            <a:ext cx="7488832" cy="361478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spcBef>
                <a:spcPct val="50000"/>
              </a:spcBef>
              <a:spcAft>
                <a:spcPts val="0"/>
              </a:spcAft>
            </a:pPr>
            <a:r>
              <a:rPr lang="en-US" altLang="en-US" sz="2800" dirty="0" smtClean="0">
                <a:solidFill>
                  <a:srgbClr val="002060"/>
                </a:solidFill>
                <a:latin typeface="Arial" panose="020B0604020202020204" pitchFamily="34" charset="0"/>
              </a:rPr>
              <a:t>Right to have somebody informed of their arrest</a:t>
            </a:r>
          </a:p>
          <a:p>
            <a:pPr fontAlgn="auto">
              <a:spcBef>
                <a:spcPct val="50000"/>
              </a:spcBef>
              <a:spcAft>
                <a:spcPts val="0"/>
              </a:spcAft>
            </a:pPr>
            <a:r>
              <a:rPr lang="en-US" altLang="en-US" sz="2800" dirty="0" smtClean="0">
                <a:solidFill>
                  <a:srgbClr val="002060"/>
                </a:solidFill>
                <a:latin typeface="Arial" panose="020B0604020202020204" pitchFamily="34" charset="0"/>
              </a:rPr>
              <a:t>Right to free independent legal advice and consult with a solicitor</a:t>
            </a:r>
          </a:p>
          <a:p>
            <a:pPr fontAlgn="auto">
              <a:spcBef>
                <a:spcPct val="50000"/>
              </a:spcBef>
              <a:spcAft>
                <a:spcPts val="0"/>
              </a:spcAft>
            </a:pPr>
            <a:r>
              <a:rPr lang="en-US" altLang="en-US" sz="2800" dirty="0" smtClean="0">
                <a:solidFill>
                  <a:srgbClr val="002060"/>
                </a:solidFill>
                <a:latin typeface="Arial" panose="020B0604020202020204" pitchFamily="34" charset="0"/>
              </a:rPr>
              <a:t>Right to consult the codes of practice</a:t>
            </a:r>
          </a:p>
        </p:txBody>
      </p:sp>
      <p:sp>
        <p:nvSpPr>
          <p:cNvPr id="5" name="TextBox 4"/>
          <p:cNvSpPr txBox="1"/>
          <p:nvPr/>
        </p:nvSpPr>
        <p:spPr>
          <a:xfrm>
            <a:off x="395536" y="539968"/>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Prisoner Rights</a:t>
            </a:r>
            <a:endParaRPr lang="en-GB" sz="3200" b="1" dirty="0">
              <a:solidFill>
                <a:schemeClr val="bg1"/>
              </a:solidFill>
            </a:endParaRPr>
          </a:p>
        </p:txBody>
      </p:sp>
    </p:spTree>
    <p:extLst>
      <p:ext uri="{BB962C8B-B14F-4D97-AF65-F5344CB8AC3E}">
        <p14:creationId xmlns:p14="http://schemas.microsoft.com/office/powerpoint/2010/main" val="206026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5159" b="6682"/>
          <a:stretch/>
        </p:blipFill>
        <p:spPr bwMode="auto">
          <a:xfrm>
            <a:off x="5940152" y="1333774"/>
            <a:ext cx="2473932" cy="4325290"/>
          </a:xfrm>
          <a:prstGeom prst="rect">
            <a:avLst/>
          </a:prstGeom>
          <a:noFill/>
          <a:ln>
            <a:noFill/>
          </a:ln>
          <a:effectLst>
            <a:softEdge rad="317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 Placeholder 2"/>
          <p:cNvSpPr txBox="1">
            <a:spLocks/>
          </p:cNvSpPr>
          <p:nvPr/>
        </p:nvSpPr>
        <p:spPr bwMode="auto">
          <a:xfrm>
            <a:off x="899592" y="1110755"/>
            <a:ext cx="5040560" cy="4771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0" fontAlgn="base" latinLnBrk="0" hangingPunct="0">
              <a:lnSpc>
                <a:spcPct val="100000"/>
              </a:lnSpc>
              <a:spcBef>
                <a:spcPts val="0"/>
              </a:spcBef>
              <a:spcAft>
                <a:spcPts val="3000"/>
              </a:spcAft>
              <a:buClrTx/>
              <a:buSzTx/>
              <a:buFontTx/>
              <a:buNone/>
              <a:tabLst/>
              <a:defRPr/>
            </a:pPr>
            <a:r>
              <a:rPr kumimoji="0" lang="en-GB"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Any property may be seized if              it is believed it may be used to;</a:t>
            </a:r>
          </a:p>
          <a:p>
            <a:pPr marL="342900" marR="0" lvl="0" indent="-342900" algn="l" defTabSz="914400" rtl="0" eaLnBrk="0" fontAlgn="base" latinLnBrk="0" hangingPunct="0">
              <a:lnSpc>
                <a:spcPct val="100000"/>
              </a:lnSpc>
              <a:spcBef>
                <a:spcPts val="0"/>
              </a:spcBef>
              <a:spcAft>
                <a:spcPts val="3000"/>
              </a:spcAft>
              <a:buClrTx/>
              <a:buSzTx/>
              <a:buFontTx/>
              <a:buChar char="•"/>
              <a:tabLst/>
              <a:defRPr/>
            </a:pPr>
            <a:r>
              <a:rPr kumimoji="0" lang="en-GB"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Cause physical injury</a:t>
            </a:r>
          </a:p>
          <a:p>
            <a:pPr marL="342900" marR="0" lvl="0" indent="-342900" algn="l" defTabSz="914400" rtl="0" eaLnBrk="0" fontAlgn="base" latinLnBrk="0" hangingPunct="0">
              <a:lnSpc>
                <a:spcPct val="100000"/>
              </a:lnSpc>
              <a:spcBef>
                <a:spcPts val="0"/>
              </a:spcBef>
              <a:spcAft>
                <a:spcPts val="3000"/>
              </a:spcAft>
              <a:buClrTx/>
              <a:buSzTx/>
              <a:buFontTx/>
              <a:buChar char="•"/>
              <a:tabLst/>
              <a:defRPr/>
            </a:pPr>
            <a:r>
              <a:rPr kumimoji="0" lang="en-GB"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Damage property</a:t>
            </a:r>
          </a:p>
          <a:p>
            <a:pPr marL="342900" marR="0" lvl="0" indent="-342900" algn="l" defTabSz="914400" rtl="0" eaLnBrk="0" fontAlgn="base" latinLnBrk="0" hangingPunct="0">
              <a:lnSpc>
                <a:spcPct val="100000"/>
              </a:lnSpc>
              <a:spcBef>
                <a:spcPts val="0"/>
              </a:spcBef>
              <a:spcAft>
                <a:spcPts val="3000"/>
              </a:spcAft>
              <a:buClrTx/>
              <a:buSzTx/>
              <a:buFontTx/>
              <a:buChar char="•"/>
              <a:tabLst/>
              <a:defRPr/>
            </a:pPr>
            <a:r>
              <a:rPr kumimoji="0" lang="en-GB"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Interfere with evidence</a:t>
            </a:r>
          </a:p>
          <a:p>
            <a:pPr marL="342900" marR="0" lvl="0" indent="-342900" algn="l" defTabSz="914400" rtl="0" eaLnBrk="0" fontAlgn="base" latinLnBrk="0" hangingPunct="0">
              <a:lnSpc>
                <a:spcPct val="100000"/>
              </a:lnSpc>
              <a:spcBef>
                <a:spcPts val="0"/>
              </a:spcBef>
              <a:spcAft>
                <a:spcPts val="3000"/>
              </a:spcAft>
              <a:buClrTx/>
              <a:buSzTx/>
              <a:buFontTx/>
              <a:buChar char="•"/>
              <a:tabLst/>
              <a:defRPr/>
            </a:pPr>
            <a:r>
              <a:rPr kumimoji="0" lang="en-GB"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Assist escape</a:t>
            </a:r>
          </a:p>
          <a:p>
            <a:pPr marL="342900" marR="0" lvl="0" indent="-342900" algn="l" defTabSz="914400" rtl="0" eaLnBrk="0" fontAlgn="base" latinLnBrk="0" hangingPunct="0">
              <a:lnSpc>
                <a:spcPct val="100000"/>
              </a:lnSpc>
              <a:spcBef>
                <a:spcPts val="0"/>
              </a:spcBef>
              <a:spcAft>
                <a:spcPts val="3000"/>
              </a:spcAft>
              <a:buClrTx/>
              <a:buSzTx/>
              <a:buFontTx/>
              <a:buChar char="•"/>
              <a:tabLst/>
              <a:defRPr/>
            </a:pPr>
            <a:r>
              <a:rPr kumimoji="0" lang="en-GB"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Evidence relating to an offence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99"/>
              </a:solidFill>
              <a:effectLst/>
              <a:uLnTx/>
              <a:uFillTx/>
              <a:latin typeface="Verdana" pitchFamily="34" charset="0"/>
              <a:ea typeface="+mn-ea"/>
              <a:cs typeface="+mn-cs"/>
            </a:endParaRPr>
          </a:p>
        </p:txBody>
      </p:sp>
      <p:sp>
        <p:nvSpPr>
          <p:cNvPr id="5" name="TextBox 4"/>
          <p:cNvSpPr txBox="1"/>
          <p:nvPr/>
        </p:nvSpPr>
        <p:spPr>
          <a:xfrm>
            <a:off x="395536" y="2153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Searches of Detained Persons</a:t>
            </a:r>
            <a:endParaRPr lang="en-GB" sz="3200" b="1" dirty="0">
              <a:solidFill>
                <a:schemeClr val="bg1"/>
              </a:solidFill>
            </a:endParaRPr>
          </a:p>
        </p:txBody>
      </p:sp>
    </p:spTree>
    <p:extLst>
      <p:ext uri="{BB962C8B-B14F-4D97-AF65-F5344CB8AC3E}">
        <p14:creationId xmlns:p14="http://schemas.microsoft.com/office/powerpoint/2010/main" val="51152956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descr="A photograph of someone sat in a police cell"/>
          <p:cNvPicPr>
            <a:picLocks noChangeAspect="1" noChangeArrowheads="1"/>
          </p:cNvPicPr>
          <p:nvPr/>
        </p:nvPicPr>
        <p:blipFill>
          <a:blip r:embed="rId4">
            <a:lum bright="60000" contrast="-60000"/>
            <a:extLst>
              <a:ext uri="{28A0092B-C50C-407E-A947-70E740481C1C}">
                <a14:useLocalDpi xmlns:a14="http://schemas.microsoft.com/office/drawing/2010/main" val="0"/>
              </a:ext>
            </a:extLst>
          </a:blip>
          <a:srcRect t="31496"/>
          <a:stretch>
            <a:fillRect/>
          </a:stretch>
        </p:blipFill>
        <p:spPr bwMode="auto">
          <a:xfrm>
            <a:off x="803456" y="1052735"/>
            <a:ext cx="7404440" cy="4753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txBox="1">
            <a:spLocks noChangeArrowheads="1"/>
          </p:cNvSpPr>
          <p:nvPr/>
        </p:nvSpPr>
        <p:spPr>
          <a:xfrm>
            <a:off x="1043608" y="2061380"/>
            <a:ext cx="7404439" cy="273630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fontAlgn="auto">
              <a:lnSpc>
                <a:spcPct val="90000"/>
              </a:lnSpc>
              <a:spcAft>
                <a:spcPts val="0"/>
              </a:spcAft>
              <a:defRPr/>
            </a:pPr>
            <a:r>
              <a:rPr lang="en-GB" sz="2800" dirty="0" smtClean="0">
                <a:solidFill>
                  <a:srgbClr val="002060"/>
                </a:solidFill>
                <a:latin typeface="Arial" charset="0"/>
              </a:rPr>
              <a:t>Strip searches involve removal of more than the outer clothing</a:t>
            </a:r>
          </a:p>
          <a:p>
            <a:pPr marL="0" indent="0" fontAlgn="auto">
              <a:lnSpc>
                <a:spcPct val="90000"/>
              </a:lnSpc>
              <a:spcAft>
                <a:spcPts val="0"/>
              </a:spcAft>
              <a:buFontTx/>
              <a:buNone/>
              <a:defRPr/>
            </a:pPr>
            <a:endParaRPr lang="en-GB" sz="2800" dirty="0" smtClean="0">
              <a:solidFill>
                <a:srgbClr val="002060"/>
              </a:solidFill>
              <a:latin typeface="Arial" charset="0"/>
            </a:endParaRPr>
          </a:p>
          <a:p>
            <a:pPr fontAlgn="auto">
              <a:lnSpc>
                <a:spcPct val="90000"/>
              </a:lnSpc>
              <a:spcAft>
                <a:spcPts val="0"/>
              </a:spcAft>
              <a:defRPr/>
            </a:pPr>
            <a:r>
              <a:rPr lang="en-GB" sz="2800" dirty="0" smtClean="0">
                <a:solidFill>
                  <a:srgbClr val="002060"/>
                </a:solidFill>
                <a:latin typeface="Arial" charset="0"/>
              </a:rPr>
              <a:t>Intimate searches consist of a physical examination of a person’s body orifices other than the mouth </a:t>
            </a:r>
          </a:p>
        </p:txBody>
      </p:sp>
      <p:sp>
        <p:nvSpPr>
          <p:cNvPr id="5" name="TextBox 4"/>
          <p:cNvSpPr txBox="1"/>
          <p:nvPr/>
        </p:nvSpPr>
        <p:spPr>
          <a:xfrm>
            <a:off x="395536" y="2153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Strip and Intimate Searches</a:t>
            </a:r>
            <a:endParaRPr lang="en-GB" sz="3200" b="1" dirty="0">
              <a:solidFill>
                <a:schemeClr val="bg1"/>
              </a:solidFill>
            </a:endParaRPr>
          </a:p>
        </p:txBody>
      </p:sp>
    </p:spTree>
    <p:extLst>
      <p:ext uri="{BB962C8B-B14F-4D97-AF65-F5344CB8AC3E}">
        <p14:creationId xmlns:p14="http://schemas.microsoft.com/office/powerpoint/2010/main" val="3344358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971599" y="861682"/>
            <a:ext cx="7056785" cy="5015590"/>
          </a:xfrm>
          <a:prstGeom prst="rect">
            <a:avLst/>
          </a:prstGeom>
        </p:spPr>
      </p:pic>
      <p:sp>
        <p:nvSpPr>
          <p:cNvPr id="5" name="Rectangle 4"/>
          <p:cNvSpPr txBox="1">
            <a:spLocks noChangeArrowheads="1"/>
          </p:cNvSpPr>
          <p:nvPr>
            <p:custDataLst>
              <p:tags r:id="rId1"/>
            </p:custDataLst>
          </p:nvPr>
        </p:nvSpPr>
        <p:spPr bwMode="auto">
          <a:xfrm>
            <a:off x="1006082" y="2289357"/>
            <a:ext cx="7056785"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1" fontAlgn="base" latinLnBrk="0" hangingPunct="1">
              <a:lnSpc>
                <a:spcPct val="100000"/>
              </a:lnSpc>
              <a:spcBef>
                <a:spcPct val="0"/>
              </a:spcBef>
              <a:spcAft>
                <a:spcPts val="4800"/>
              </a:spcAft>
              <a:buClrTx/>
              <a:buSzTx/>
              <a:buFontTx/>
              <a:buNone/>
              <a:tabLst/>
              <a:defRPr/>
            </a:pPr>
            <a:r>
              <a:rPr kumimoji="0" lang="en-GB" sz="3600" b="1" i="0" u="none" strike="noStrike" kern="1200" cap="none" spc="0" normalizeH="0" baseline="0" noProof="0" dirty="0" smtClean="0">
                <a:ln>
                  <a:noFill/>
                </a:ln>
                <a:solidFill>
                  <a:srgbClr val="002060"/>
                </a:solidFill>
                <a:effectLst/>
                <a:uLnTx/>
                <a:uFillTx/>
                <a:latin typeface="Arial" panose="020B0604020202020204" pitchFamily="34" charset="0"/>
                <a:ea typeface="Verdana" panose="020B0604030504040204" pitchFamily="34" charset="0"/>
                <a:cs typeface="Arial" panose="020B0604020202020204" pitchFamily="34" charset="0"/>
              </a:rPr>
              <a:t>Juveniles and detainees who are mentally vulnerable are entitled to the support of</a:t>
            </a:r>
            <a:r>
              <a:rPr kumimoji="0" lang="en-GB" sz="3600" b="1" i="0" u="none" strike="noStrike" kern="1200" cap="none" spc="0" normalizeH="0" noProof="0" dirty="0" smtClean="0">
                <a:ln>
                  <a:noFill/>
                </a:ln>
                <a:solidFill>
                  <a:srgbClr val="002060"/>
                </a:solidFill>
                <a:effectLst/>
                <a:uLnTx/>
                <a:uFillTx/>
                <a:latin typeface="Arial" panose="020B0604020202020204" pitchFamily="34" charset="0"/>
                <a:ea typeface="Verdana" panose="020B0604030504040204" pitchFamily="34" charset="0"/>
                <a:cs typeface="Arial" panose="020B0604020202020204" pitchFamily="34" charset="0"/>
              </a:rPr>
              <a:t> </a:t>
            </a:r>
            <a:r>
              <a:rPr kumimoji="0" lang="en-GB" sz="3600" b="1" i="0" u="none" strike="noStrike" kern="1200" cap="none" spc="0" normalizeH="0" baseline="0" noProof="0" dirty="0" smtClean="0">
                <a:ln>
                  <a:noFill/>
                </a:ln>
                <a:solidFill>
                  <a:srgbClr val="002060"/>
                </a:solidFill>
                <a:effectLst/>
                <a:uLnTx/>
                <a:uFillTx/>
                <a:latin typeface="Arial" panose="020B0604020202020204" pitchFamily="34" charset="0"/>
                <a:ea typeface="Verdana" panose="020B0604030504040204" pitchFamily="34" charset="0"/>
                <a:cs typeface="Arial" panose="020B0604020202020204" pitchFamily="34" charset="0"/>
              </a:rPr>
              <a:t>an appropriate adult. </a:t>
            </a:r>
          </a:p>
          <a:p>
            <a:pPr marL="0" marR="0" lvl="0" indent="0" algn="l" defTabSz="914400" rtl="0" eaLnBrk="1" fontAlgn="base" latinLnBrk="0" hangingPunct="1">
              <a:lnSpc>
                <a:spcPct val="100000"/>
              </a:lnSpc>
              <a:spcBef>
                <a:spcPct val="0"/>
              </a:spcBef>
              <a:spcAft>
                <a:spcPts val="4800"/>
              </a:spcAft>
              <a:buClrTx/>
              <a:buSzTx/>
              <a:buFontTx/>
              <a:buNone/>
              <a:tabLst/>
              <a:defRPr/>
            </a:pPr>
            <a:endParaRPr kumimoji="0" lang="en-GB" altLang="en-US" sz="3600" b="0" i="0" u="none" strike="noStrike" kern="0" cap="none" spc="0" normalizeH="0" baseline="0" noProof="0" dirty="0" smtClean="0">
              <a:ln>
                <a:noFill/>
              </a:ln>
              <a:solidFill>
                <a:srgbClr val="333399"/>
              </a:solidFill>
              <a:effectLst/>
              <a:uLnTx/>
              <a:uFillTx/>
              <a:latin typeface="Verdana" pitchFamily="34" charset="0"/>
              <a:ea typeface="+mn-ea"/>
              <a:cs typeface="+mn-cs"/>
            </a:endParaRPr>
          </a:p>
        </p:txBody>
      </p:sp>
      <p:sp>
        <p:nvSpPr>
          <p:cNvPr id="6" name="TextBox 5"/>
          <p:cNvSpPr txBox="1"/>
          <p:nvPr/>
        </p:nvSpPr>
        <p:spPr>
          <a:xfrm>
            <a:off x="395536" y="215351"/>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Appropriate Adult</a:t>
            </a:r>
            <a:endParaRPr lang="en-GB" sz="3200" b="1" dirty="0">
              <a:solidFill>
                <a:schemeClr val="bg1"/>
              </a:solidFill>
            </a:endParaRPr>
          </a:p>
        </p:txBody>
      </p:sp>
    </p:spTree>
    <p:extLst>
      <p:ext uri="{BB962C8B-B14F-4D97-AF65-F5344CB8AC3E}">
        <p14:creationId xmlns:p14="http://schemas.microsoft.com/office/powerpoint/2010/main" val="2479889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1907704" y="1268760"/>
            <a:ext cx="5459760" cy="3982212"/>
          </a:xfrm>
          <a:prstGeom prst="rect">
            <a:avLst/>
          </a:prstGeom>
        </p:spPr>
      </p:pic>
    </p:spTree>
    <p:extLst>
      <p:ext uri="{BB962C8B-B14F-4D97-AF65-F5344CB8AC3E}">
        <p14:creationId xmlns:p14="http://schemas.microsoft.com/office/powerpoint/2010/main" val="261252412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Arial&amp;quot; IsBold=&amp;quot;0&amp;quot; IsItalic=&amp;quot;0&amp;quot; IsUnderline=&amp;quot;0&amp;quot; FontSize=&amp;quot;28&amp;quot;/&amp;gt;&amp;lt;Answer FontName=&amp;quot;Verdana&amp;quot; IsBold=&amp;quot;0&amp;quot; IsItalic=&amp;quot;0&amp;quot; IsUnderline=&amp;quot;0&amp;quot; FontSize=&amp;quot;24&amp;quot;/&amp;gt;&amp;lt;Button FontName=&amp;quot;Arial&amp;quot; IsBold=&amp;quot;0&amp;quot; IsItalic=&amp;quot;0&amp;quot; IsUnderline=&amp;quot;0&amp;quot; FontSize=&amp;quot;14&amp;quot;/&amp;gt;&amp;lt;Message FontName=&amp;quot;Arial&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MMPROD_UIDATA" val="&lt;database version=&quot;8.0&quot;&gt;&lt;object type=&quot;1&quot; unique_id=&quot;10001&quot;&gt;&lt;property id=&quot;20141&quot; value=&quot;Unit 304 Arrest &amp;amp; Detention&quot;/&gt;&lt;property id=&quot;20148&quot; value=&quot;5&quot;/&gt;&lt;property id=&quot;20184&quot; value=&quot;7&quot;/&gt;&lt;property id=&quot;20224&quot; value=&quot;R:\SWPKDIVLDSCKP\Shared\Course Material\Unit 304 Arrest &amp;amp; Detention\Lesson material&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296&quot;/&gt;&lt;property id=&quot;20309&quot; value=&quot;-1&quot;/&gt;&lt;property id=&quot;20312&quot; value=&quot;0&quot;/&gt;&lt;/object&gt;&lt;object type=&quot;3&quot; unique_id=&quot;10004&quot;&gt;&lt;property id=&quot;20148&quot; value=&quot;5&quot;/&gt;&lt;property id=&quot;20300&quot; value=&quot;Slide 2 - &amp;quot;Considerations&amp;quot;&quot;/&gt;&lt;property id=&quot;20302&quot; value=&quot;1&quot;/&gt;&lt;property id=&quot;20303&quot; value=&quot;-1&quot;/&gt;&lt;property id=&quot;20307&quot; value=&quot;388&quot;/&gt;&lt;property id=&quot;20309&quot; value=&quot;-1&quot;/&gt;&lt;property id=&quot;20312&quot; value=&quot;0&quot;/&gt;&lt;/object&gt;&lt;object type=&quot;3&quot; unique_id=&quot;10005&quot;&gt;&lt;property id=&quot;20148&quot; value=&quot;5&quot;/&gt;&lt;property id=&quot;20300&quot; value=&quot;Slide 3 - &amp;quot;What is an arrest?&amp;quot;&quot;/&gt;&lt;property id=&quot;20302&quot; value=&quot;1&quot;/&gt;&lt;property id=&quot;20303&quot; value=&quot;-1&quot;/&gt;&lt;property id=&quot;20307&quot; value=&quot;361&quot;/&gt;&lt;property id=&quot;20309&quot; value=&quot;-1&quot;/&gt;&lt;property id=&quot;20312&quot; value=&quot;0&quot;/&gt;&lt;/object&gt;&lt;object type=&quot;3&quot; unique_id=&quot;10006&quot;&gt;&lt;property id=&quot;20148&quot; value=&quot;5&quot;/&gt;&lt;property id=&quot;20300&quot; value=&quot;Slide 4 - &amp;quot; &amp;quot;&quot;/&gt;&lt;property id=&quot;20302&quot; value=&quot;1&quot;/&gt;&lt;property id=&quot;20303&quot; value=&quot;-1&quot;/&gt;&lt;property id=&quot;20307&quot; value=&quot;364&quot;/&gt;&lt;property id=&quot;20309&quot; value=&quot;-1&quot;/&gt;&lt;property id=&quot;20312&quot; value=&quot;0&quot;/&gt;&lt;/object&gt;&lt;object type=&quot;3&quot; unique_id=&quot;10007&quot;&gt;&lt;property id=&quot;20148&quot; value=&quot;5&quot;/&gt;&lt;property id=&quot;20300&quot; value=&quot;Slide 5 - &amp;quot; &amp;quot;&quot;/&gt;&lt;property id=&quot;20302&quot; value=&quot;1&quot;/&gt;&lt;property id=&quot;20303&quot; value=&quot;-1&quot;/&gt;&lt;property id=&quot;20307&quot; value=&quot;389&quot;/&gt;&lt;property id=&quot;20309&quot; value=&quot;-1&quot;/&gt;&lt;property id=&quot;20312&quot; value=&quot;0&quot;/&gt;&lt;/object&gt;&lt;object type=&quot;3&quot; unique_id=&quot;10008&quot;&gt;&lt;property id=&quot;20148&quot; value=&quot;5&quot;/&gt;&lt;property id=&quot;20300&quot; value=&quot;Slide 6 - &amp;quot; &amp;quot;&quot;/&gt;&lt;property id=&quot;20302&quot; value=&quot;1&quot;/&gt;&lt;property id=&quot;20303&quot; value=&quot;-1&quot;/&gt;&lt;property id=&quot;20307&quot; value=&quot;390&quot;/&gt;&lt;property id=&quot;20309&quot; value=&quot;-1&quot;/&gt;&lt;property id=&quot;20312&quot; value=&quot;0&quot;/&gt;&lt;/object&gt;&lt;object type=&quot;3&quot; unique_id=&quot;10009&quot;&gt;&lt;property id=&quot;20148&quot; value=&quot;5&quot;/&gt;&lt;property id=&quot;20300&quot; value=&quot;Slide 7 - &amp;quot;Making the arrest&amp;quot;&quot;/&gt;&lt;property id=&quot;20302&quot; value=&quot;1&quot;/&gt;&lt;property id=&quot;20303&quot; value=&quot;-1&quot;/&gt;&lt;property id=&quot;20307&quot; value=&quot;397&quot;/&gt;&lt;property id=&quot;20309&quot; value=&quot;-1&quot;/&gt;&lt;property id=&quot;20312&quot; value=&quot;0&quot;/&gt;&lt;/object&gt;&lt;object type=&quot;3&quot; unique_id=&quot;10010&quot;&gt;&lt;property id=&quot;20148&quot; value=&quot;5&quot;/&gt;&lt;property id=&quot;20300&quot; value=&quot;Slide 8 - &amp;quot;Information to be given on arrest&amp;quot;&quot;/&gt;&lt;property id=&quot;20302&quot; value=&quot;1&quot;/&gt;&lt;property id=&quot;20303&quot; value=&quot;-1&quot;/&gt;&lt;property id=&quot;20307&quot; value=&quot;376&quot;/&gt;&lt;property id=&quot;20309&quot; value=&quot;-1&quot;/&gt;&lt;property id=&quot;20312&quot; value=&quot;0&quot;/&gt;&lt;/object&gt;&lt;object type=&quot;3&quot; unique_id=&quot;10011&quot;&gt;&lt;property id=&quot;20148&quot; value=&quot;5&quot;/&gt;&lt;property id=&quot;20300&quot; value=&quot;Slide 9 - &amp;quot;Reasonable Force&amp;quot;&quot;/&gt;&lt;property id=&quot;20302&quot; value=&quot;1&quot;/&gt;&lt;property id=&quot;20303&quot; value=&quot;-1&quot;/&gt;&lt;property id=&quot;20307&quot; value=&quot;368&quot;/&gt;&lt;property id=&quot;20309&quot; value=&quot;-1&quot;/&gt;&lt;property id=&quot;20312&quot; value=&quot;0&quot;/&gt;&lt;/object&gt;&lt;object type=&quot;3&quot; unique_id=&quot;10012&quot;&gt;&lt;property id=&quot;20148&quot; value=&quot;5&quot;/&gt;&lt;property id=&quot;20300&quot; value=&quot;Slide 10&quot;/&gt;&lt;property id=&quot;20302&quot; value=&quot;1&quot;/&gt;&lt;property id=&quot;20303&quot; value=&quot;-1&quot;/&gt;&lt;property id=&quot;20307&quot; value=&quot;299&quot;/&gt;&lt;property id=&quot;20309&quot; value=&quot;-1&quot;/&gt;&lt;property id=&quot;20312&quot; value=&quot;0&quot;/&gt;&lt;/object&gt;&lt;object type=&quot;3&quot; unique_id=&quot;10013&quot;&gt;&lt;property id=&quot;20148&quot; value=&quot;5&quot;/&gt;&lt;property id=&quot;20300&quot; value=&quot;Slide 11 - &amp;quot;Balancing Competing Rights &amp;amp; Needs&amp;quot;&quot;/&gt;&lt;property id=&quot;20302&quot; value=&quot;1&quot;/&gt;&lt;property id=&quot;20303&quot; value=&quot;-1&quot;/&gt;&lt;property id=&quot;20307&quot; value=&quot;300&quot;/&gt;&lt;property id=&quot;20309&quot; value=&quot;-1&quot;/&gt;&lt;property id=&quot;20312&quot; value=&quot;0&quot;/&gt;&lt;/object&gt;&lt;object type=&quot;3&quot; unique_id=&quot;10014&quot;&gt;&lt;property id=&quot;20148&quot; value=&quot;5&quot;/&gt;&lt;property id=&quot;20300&quot; value=&quot;Slide 12&quot;/&gt;&lt;property id=&quot;20302&quot; value=&quot;1&quot;/&gt;&lt;property id=&quot;20303&quot; value=&quot;-1&quot;/&gt;&lt;property id=&quot;20307&quot; value=&quot;304&quot;/&gt;&lt;property id=&quot;20309&quot; value=&quot;-1&quot;/&gt;&lt;property id=&quot;20312&quot; value=&quot;0&quot;/&gt;&lt;/object&gt;&lt;object type=&quot;3&quot; unique_id=&quot;10015&quot;&gt;&lt;property id=&quot;20148&quot; value=&quot;5&quot;/&gt;&lt;property id=&quot;20300&quot; value=&quot;Slide 13&quot;/&gt;&lt;property id=&quot;20302&quot; value=&quot;1&quot;/&gt;&lt;property id=&quot;20303&quot; value=&quot;-1&quot;/&gt;&lt;property id=&quot;20307&quot; value=&quot;306&quot;/&gt;&lt;property id=&quot;20309&quot; value=&quot;-1&quot;/&gt;&lt;property id=&quot;20312&quot; value=&quot;0&quot;/&gt;&lt;/object&gt;&lt;object type=&quot;3&quot; unique_id=&quot;10016&quot;&gt;&lt;property id=&quot;20148&quot; value=&quot;5&quot;/&gt;&lt;property id=&quot;20300&quot; value=&quot;Slide 14 - &amp;quot;Section 24 PACE 1984&amp;quot;&quot;/&gt;&lt;property id=&quot;20302&quot; value=&quot;1&quot;/&gt;&lt;property id=&quot;20303&quot; value=&quot;-1&quot;/&gt;&lt;property id=&quot;20307&quot; value=&quot;307&quot;/&gt;&lt;property id=&quot;20309&quot; value=&quot;-1&quot;/&gt;&lt;property id=&quot;20312&quot; value=&quot;0&quot;/&gt;&lt;/object&gt;&lt;object type=&quot;3&quot; unique_id=&quot;10017&quot;&gt;&lt;property id=&quot;20148&quot; value=&quot;5&quot;/&gt;&lt;property id=&quot;20300&quot; value=&quot;Slide 15 - &amp;quot;Section 24 PACE 1984&amp;quot;&quot;/&gt;&lt;property id=&quot;20302&quot; value=&quot;1&quot;/&gt;&lt;property id=&quot;20303&quot; value=&quot;-1&quot;/&gt;&lt;property id=&quot;20307&quot; value=&quot;308&quot;/&gt;&lt;property id=&quot;20309&quot; value=&quot;-1&quot;/&gt;&lt;property id=&quot;20312&quot; value=&quot;0&quot;/&gt;&lt;/object&gt;&lt;object type=&quot;3&quot; unique_id=&quot;10018&quot;&gt;&lt;property id=&quot;20148&quot; value=&quot;5&quot;/&gt;&lt;property id=&quot;20300&quot; value=&quot;Slide 16&quot;/&gt;&lt;property id=&quot;20302&quot; value=&quot;1&quot;/&gt;&lt;property id=&quot;20303&quot; value=&quot;-1&quot;/&gt;&lt;property id=&quot;20307&quot; value=&quot;391&quot;/&gt;&lt;property id=&quot;20309&quot; value=&quot;-1&quot;/&gt;&lt;property id=&quot;20312&quot; value=&quot;0&quot;/&gt;&lt;/object&gt;&lt;object type=&quot;3&quot; unique_id=&quot;10019&quot;&gt;&lt;property id=&quot;20148&quot; value=&quot;5&quot;/&gt;&lt;property id=&quot;20300&quot; value=&quot;Slide 17 - &amp;quot;Reasonable Grounds&amp;quot;&quot;/&gt;&lt;property id=&quot;20302&quot; value=&quot;1&quot;/&gt;&lt;property id=&quot;20303&quot; value=&quot;-1&quot;/&gt;&lt;property id=&quot;20307&quot; value=&quot;365&quot;/&gt;&lt;property id=&quot;20309&quot; value=&quot;-1&quot;/&gt;&lt;property id=&quot;20312&quot; value=&quot;0&quot;/&gt;&lt;/object&gt;&lt;object type=&quot;3&quot; unique_id=&quot;10020&quot;&gt;&lt;property id=&quot;20148&quot; value=&quot;5&quot;/&gt;&lt;property id=&quot;20300&quot; value=&quot;Slide 18 - &amp;quot;Types of offences&amp;quot;&quot;/&gt;&lt;property id=&quot;20302&quot; value=&quot;1&quot;/&gt;&lt;property id=&quot;20303&quot; value=&quot;-1&quot;/&gt;&lt;property id=&quot;20307&quot; value=&quot;387&quot;/&gt;&lt;property id=&quot;20309&quot; value=&quot;-1&quot;/&gt;&lt;property id=&quot;20312&quot; value=&quot;0&quot;/&gt;&lt;/object&gt;&lt;object type=&quot;3&quot; unique_id=&quot;10021&quot;&gt;&lt;property id=&quot;20148&quot; value=&quot;5&quot;/&gt;&lt;property id=&quot;20300&quot; value=&quot;Slide 19 - &amp;quot;Power of arrest - other persons&amp;quot;&quot;/&gt;&lt;property id=&quot;20302&quot; value=&quot;1&quot;/&gt;&lt;property id=&quot;20303&quot; value=&quot;-1&quot;/&gt;&lt;property id=&quot;20307&quot; value=&quot;379&quot;/&gt;&lt;property id=&quot;20309&quot; value=&quot;-1&quot;/&gt;&lt;property id=&quot;20312&quot; value=&quot;0&quot;/&gt;&lt;/object&gt;&lt;object type=&quot;3&quot; unique_id=&quot;10022&quot;&gt;&lt;property id=&quot;20148&quot; value=&quot;5&quot;/&gt;&lt;property id=&quot;20300&quot; value=&quot;Slide 20 - &amp;quot;Power of arrest - other persons&amp;quot;&quot;/&gt;&lt;property id=&quot;20302&quot; value=&quot;1&quot;/&gt;&lt;property id=&quot;20303&quot; value=&quot;-1&quot;/&gt;&lt;property id=&quot;20307&quot; value=&quot;392&quot;/&gt;&lt;property id=&quot;20309&quot; value=&quot;-1&quot;/&gt;&lt;property id=&quot;20312&quot; value=&quot;0&quot;/&gt;&lt;/object&gt;&lt;object type=&quot;3&quot; unique_id=&quot;10023&quot;&gt;&lt;property id=&quot;20148&quot; value=&quot;5&quot;/&gt;&lt;property id=&quot;20300&quot; value=&quot;Slide 21 - &amp;quot;Arrest reasons&amp;quot;&quot;/&gt;&lt;property id=&quot;20302&quot; value=&quot;1&quot;/&gt;&lt;property id=&quot;20303&quot; value=&quot;-1&quot;/&gt;&lt;property id=&quot;20307&quot; value=&quot;383&quot;/&gt;&lt;property id=&quot;20309&quot; value=&quot;-1&quot;/&gt;&lt;property id=&quot;20312&quot; value=&quot;0&quot;/&gt;&lt;/object&gt;&lt;object type=&quot;3&quot; unique_id=&quot;10024&quot;&gt;&lt;property id=&quot;20148&quot; value=&quot;5&quot;/&gt;&lt;property id=&quot;20300&quot; value=&quot;Slide 22 - &amp;quot;Section 24 PACE 1984 &amp;amp; PACE Code G   Necessity to arrest &amp;quot;&quot;/&gt;&lt;property id=&quot;20302&quot; value=&quot;1&quot;/&gt;&lt;property id=&quot;20303&quot; value=&quot;-1&quot;/&gt;&lt;property id=&quot;20307&quot; value=&quot;317&quot;/&gt;&lt;property id=&quot;20309&quot; value=&quot;-1&quot;/&gt;&lt;property id=&quot;20312&quot; value=&quot;0&quot;/&gt;&lt;/object&gt;&lt;object type=&quot;3&quot; unique_id=&quot;10025&quot;&gt;&lt;property id=&quot;20148&quot; value=&quot;5&quot;/&gt;&lt;property id=&quot;20300&quot; value=&quot;Slide 23 - &amp;quot;Balancing Competing Rights &amp;amp; Needs&amp;quot;&quot;/&gt;&lt;property id=&quot;20302&quot; value=&quot;1&quot;/&gt;&lt;property id=&quot;20303&quot; value=&quot;-1&quot;/&gt;&lt;property id=&quot;20307&quot; value=&quot;393&quot;/&gt;&lt;property id=&quot;20309&quot; value=&quot;-1&quot;/&gt;&lt;property id=&quot;20312&quot; value=&quot;0&quot;/&gt;&lt;/object&gt;&lt;object type=&quot;3&quot; unique_id=&quot;10026&quot;&gt;&lt;property id=&quot;20148&quot; value=&quot;5&quot;/&gt;&lt;property id=&quot;20300&quot; value=&quot;Slide 24 - &amp;quot;Investigation Objectives&amp;quot;&quot;/&gt;&lt;property id=&quot;20302&quot; value=&quot;1&quot;/&gt;&lt;property id=&quot;20303&quot; value=&quot;-1&quot;/&gt;&lt;property id=&quot;20307&quot; value=&quot;319&quot;/&gt;&lt;property id=&quot;20309&quot; value=&quot;-1&quot;/&gt;&lt;property id=&quot;20312&quot; value=&quot;0&quot;/&gt;&lt;/object&gt;&lt;object type=&quot;3&quot; unique_id=&quot;10027&quot;&gt;&lt;property id=&quot;20148&quot; value=&quot;5&quot;/&gt;&lt;property id=&quot;20300&quot; value=&quot;Slide 25&quot;/&gt;&lt;property id=&quot;20302&quot; value=&quot;1&quot;/&gt;&lt;property id=&quot;20303&quot; value=&quot;-1&quot;/&gt;&lt;property id=&quot;20307&quot; value=&quot;320&quot;/&gt;&lt;property id=&quot;20309&quot; value=&quot;-1&quot;/&gt;&lt;property id=&quot;20312&quot; value=&quot;0&quot;/&gt;&lt;/object&gt;&lt;object type=&quot;3&quot; unique_id=&quot;10028&quot;&gt;&lt;property id=&quot;20148&quot; value=&quot;5&quot;/&gt;&lt;property id=&quot;20300&quot; value=&quot;Slide 26&quot;/&gt;&lt;property id=&quot;20302&quot; value=&quot;1&quot;/&gt;&lt;property id=&quot;20303&quot; value=&quot;-1&quot;/&gt;&lt;property id=&quot;20307&quot; value=&quot;394&quot;/&gt;&lt;property id=&quot;20309&quot; value=&quot;-1&quot;/&gt;&lt;property id=&quot;20312&quot; value=&quot;0&quot;/&gt;&lt;/object&gt;&lt;object type=&quot;3&quot; unique_id=&quot;10029&quot;&gt;&lt;property id=&quot;20148&quot; value=&quot;5&quot;/&gt;&lt;property id=&quot;20300&quot; value=&quot;Slide 27 - &amp;quot;COP PLANNED&amp;quot;&quot;/&gt;&lt;property id=&quot;20302&quot; value=&quot;1&quot;/&gt;&lt;property id=&quot;20303&quot; value=&quot;-1&quot;/&gt;&lt;property id=&quot;20307&quot; value=&quot;363&quot;/&gt;&lt;property id=&quot;20309&quot; value=&quot;-1&quot;/&gt;&lt;property id=&quot;20312&quot; value=&quot;0&quot;/&gt;&lt;/object&gt;&lt;object type=&quot;3&quot; unique_id=&quot;10030&quot;&gt;&lt;property id=&quot;20148&quot; value=&quot;5&quot;/&gt;&lt;property id=&quot;20300&quot; value=&quot;Slide 28&quot;/&gt;&lt;property id=&quot;20302&quot; value=&quot;1&quot;/&gt;&lt;property id=&quot;20303&quot; value=&quot;-1&quot;/&gt;&lt;property id=&quot;20307&quot; value=&quot;321&quot;/&gt;&lt;property id=&quot;20309&quot; value=&quot;-1&quot;/&gt;&lt;property id=&quot;20312&quot; value=&quot;0&quot;/&gt;&lt;/object&gt;&lt;object type=&quot;3&quot; unique_id=&quot;10031&quot;&gt;&lt;property id=&quot;20148&quot; value=&quot;5&quot;/&gt;&lt;property id=&quot;20300&quot; value=&quot;Slide 29 - &amp;quot;To enable the name and/or address of the person in question to be ascertained. &amp;quot;&quot;/&gt;&lt;property id=&quot;20302&quot; value=&quot;1&quot;/&gt;&lt;property id=&quot;20303&quot; value=&quot;-1&quot;/&gt;&lt;property id=&quot;20307&quot; value=&quot;322&quot;/&gt;&lt;property id=&quot;20309&quot; value=&quot;-1&quot;/&gt;&lt;property id=&quot;20312&quot; value=&quot;0&quot;/&gt;&lt;/object&gt;&lt;object type=&quot;3&quot; unique_id=&quot;10032&quot;&gt;&lt;property id=&quot;20148&quot; value=&quot;5&quot;/&gt;&lt;property id=&quot;20300&quot; value=&quot;Slide 30 - &amp;quot;To prevent the person in question causing physical injury to:&amp;quot;&quot;/&gt;&lt;property id=&quot;20302&quot; value=&quot;1&quot;/&gt;&lt;property id=&quot;20303&quot; value=&quot;-1&quot;/&gt;&lt;property id=&quot;20307&quot; value=&quot;395&quot;/&gt;&lt;property id=&quot;20309&quot; value=&quot;-1&quot;/&gt;&lt;property id=&quot;20312&quot; value=&quot;0&quot;/&gt;&lt;/object&gt;&lt;object type=&quot;3&quot; unique_id=&quot;10033&quot;&gt;&lt;property id=&quot;20148&quot; value=&quot;5&quot;/&gt;&lt;property id=&quot;20300&quot; value=&quot;Slide 31 - &amp;quot;To prevent the person in question suffering physical injury&amp;quot;&quot;/&gt;&lt;property id=&quot;20302&quot; value=&quot;1&quot;/&gt;&lt;property id=&quot;20303&quot; value=&quot;-1&quot;/&gt;&lt;property id=&quot;20307&quot; value=&quot;324&quot;/&gt;&lt;property id=&quot;20309&quot; value=&quot;-1&quot;/&gt;&lt;property id=&quot;20312&quot; value=&quot;0&quot;/&gt;&lt;/object&gt;&lt;object type=&quot;3&quot; unique_id=&quot;10034&quot;&gt;&lt;property id=&quot;20148&quot; value=&quot;5&quot;/&gt;&lt;property id=&quot;20300&quot; value=&quot;Slide 32 - &amp;quot;To prevent the person causing loss or damage to property&amp;quot;&quot;/&gt;&lt;property id=&quot;20302&quot; value=&quot;1&quot;/&gt;&lt;property id=&quot;20303&quot; value=&quot;-1&quot;/&gt;&lt;property id=&quot;20307&quot; value=&quot;325&quot;/&gt;&lt;property id=&quot;20309&quot; value=&quot;-1&quot;/&gt;&lt;property id=&quot;20312&quot; value=&quot;0&quot;/&gt;&lt;/object&gt;&lt;object type=&quot;3&quot; unique_id=&quot;10035&quot;&gt;&lt;property id=&quot;20148&quot; value=&quot;5&quot;/&gt;&lt;property id=&quot;20300&quot; value=&quot;Slide 33 - &amp;quot;To prevent the person in question:&amp;quot;&quot;/&gt;&lt;property id=&quot;20302&quot; value=&quot;1&quot;/&gt;&lt;property id=&quot;20303&quot; value=&quot;-1&quot;/&gt;&lt;property id=&quot;20307&quot; value=&quot;326&quot;/&gt;&lt;property id=&quot;20309&quot; value=&quot;-1&quot;/&gt;&lt;property id=&quot;20312&quot; value=&quot;0&quot;/&gt;&lt;/object&gt;&lt;object type=&quot;3&quot; unique_id=&quot;10036&quot;&gt;&lt;property id=&quot;20148&quot; value=&quot;5&quot;/&gt;&lt;property id=&quot;20300&quot; value=&quot;Slide 34&quot;/&gt;&lt;property id=&quot;20302&quot; value=&quot;1&quot;/&gt;&lt;property id=&quot;20303&quot; value=&quot;-1&quot;/&gt;&lt;property id=&quot;20307&quot; value=&quot;328&quot;/&gt;&lt;property id=&quot;20309&quot; value=&quot;-1&quot;/&gt;&lt;property id=&quot;20312&quot; value=&quot;0&quot;/&gt;&lt;/object&gt;&lt;object type=&quot;3&quot; unique_id=&quot;10037&quot;&gt;&lt;property id=&quot;20148&quot; value=&quot;5&quot;/&gt;&lt;property id=&quot;20300&quot; value=&quot;Slide 35 - &amp;quot;To prevent any prosecution for the   offence from being hindered by the disappearance of the person in question.&amp;quot;&quot;/&gt;&lt;property id=&quot;20302&quot; value=&quot;1&quot;/&gt;&lt;property id=&quot;20303&quot; value=&quot;-1&quot;/&gt;&lt;property id=&quot;20307&quot; value=&quot;329&quot;/&gt;&lt;property id=&quot;20309&quot; value=&quot;-1&quot;/&gt;&lt;property id=&quot;20312&quot; value=&quot;0&quot;/&gt;&lt;/object&gt;&lt;object type=&quot;3&quot; unique_id=&quot;10038&quot;&gt;&lt;property id=&quot;20148&quot; value=&quot;5&quot;/&gt;&lt;property id=&quot;20300&quot; value=&quot;Slide 36 - &amp;quot;To allow the prompt and effective investigation of the offence or of the conduct of the person in question.&amp;quot;&quot;/&gt;&lt;property id=&quot;20302&quot; value=&quot;1&quot;/&gt;&lt;property id=&quot;20303&quot; value=&quot;-1&quot;/&gt;&lt;property id=&quot;20307&quot; value=&quot;330&quot;/&gt;&lt;property id=&quot;20309&quot; value=&quot;-1&quot;/&gt;&lt;property id=&quot;20312&quot; value=&quot;0&quot;/&gt;&lt;/object&gt;&lt;object type=&quot;3&quot; unique_id=&quot;10039&quot;&gt;&lt;property id=&quot;20148&quot; value=&quot;5&quot;/&gt;&lt;property id=&quot;20300&quot; value=&quot;Slide 37 - &amp;quot;Investigatory Purposes:&amp;quot;&quot;/&gt;&lt;property id=&quot;20302&quot; value=&quot;1&quot;/&gt;&lt;property id=&quot;20303&quot; value=&quot;-1&quot;/&gt;&lt;property id=&quot;20307&quot; value=&quot;332&quot;/&gt;&lt;property id=&quot;20309&quot; value=&quot;-1&quot;/&gt;&lt;property id=&quot;20312&quot; value=&quot;0&quot;/&gt;&lt;/object&gt;&lt;object type=&quot;3&quot; unique_id=&quot;10040&quot;&gt;&lt;property id=&quot;20148&quot; value=&quot;5&quot;/&gt;&lt;property id=&quot;20300&quot; value=&quot;Slide 38 - &amp;quot;Investigatory Purposes&amp;quot;&quot;/&gt;&lt;property id=&quot;20302&quot; value=&quot;1&quot;/&gt;&lt;property id=&quot;20303&quot; value=&quot;-1&quot;/&gt;&lt;property id=&quot;20307&quot; value=&quot;396&quot;/&gt;&lt;property id=&quot;20309&quot; value=&quot;-1&quot;/&gt;&lt;property id=&quot;20312&quot; value=&quot;0&quot;/&gt;&lt;/object&gt;&lt;object type=&quot;3&quot; unique_id=&quot;10041&quot;&gt;&lt;property id=&quot;20148&quot; value=&quot;5&quot;/&gt;&lt;property id=&quot;20300&quot; value=&quot;Slide 39 - &amp;quot;Investigatory Purposes&amp;quot;&quot;/&gt;&lt;property id=&quot;20302&quot; value=&quot;1&quot;/&gt;&lt;property id=&quot;20303&quot; value=&quot;-1&quot;/&gt;&lt;property id=&quot;20307&quot; value=&quot;334&quot;/&gt;&lt;property id=&quot;20309&quot; value=&quot;-1&quot;/&gt;&lt;property id=&quot;20312&quot; value=&quot;0&quot;/&gt;&lt;/object&gt;&lt;object type=&quot;3&quot; unique_id=&quot;10042&quot;&gt;&lt;property id=&quot;20148&quot; value=&quot;5&quot;/&gt;&lt;property id=&quot;20300&quot; value=&quot;Slide 40 - &amp;quot;Investigatory Purposes&amp;quot;&quot;/&gt;&lt;property id=&quot;20302&quot; value=&quot;1&quot;/&gt;&lt;property id=&quot;20303&quot; value=&quot;-1&quot;/&gt;&lt;property id=&quot;20307&quot; value=&quot;373&quot;/&gt;&lt;property id=&quot;20309&quot; value=&quot;-1&quot;/&gt;&lt;property id=&quot;20312&quot; value=&quot;0&quot;/&gt;&lt;/object&gt;&lt;object type=&quot;3&quot; unique_id=&quot;10043&quot;&gt;&lt;property id=&quot;20148&quot; value=&quot;5&quot;/&gt;&lt;property id=&quot;20300&quot; value=&quot;Slide 41 - &amp;quot;Investigatory Purposes&amp;quot;&quot;/&gt;&lt;property id=&quot;20302&quot; value=&quot;1&quot;/&gt;&lt;property id=&quot;20303&quot; value=&quot;-1&quot;/&gt;&lt;property id=&quot;20307&quot; value=&quot;374&quot;/&gt;&lt;property id=&quot;20309&quot; value=&quot;-1&quot;/&gt;&lt;property id=&quot;20312&quot; value=&quot;0&quot;/&gt;&lt;/object&gt;&lt;object type=&quot;3&quot; unique_id=&quot;10044&quot;&gt;&lt;property id=&quot;20148&quot; value=&quot;5&quot;/&gt;&lt;property id=&quot;20300&quot; value=&quot;Slide 42 - &amp;quot;Investigatory Purposes&amp;quot;&quot;/&gt;&lt;property id=&quot;20302&quot; value=&quot;1&quot;/&gt;&lt;property id=&quot;20303&quot; value=&quot;-1&quot;/&gt;&lt;property id=&quot;20307&quot; value=&quot;375&quot;/&gt;&lt;property id=&quot;20309&quot; value=&quot;-1&quot;/&gt;&lt;property id=&quot;20312&quot; value=&quot;0&quot;/&gt;&lt;/object&gt;&lt;object type=&quot;3&quot; unique_id=&quot;10045&quot;&gt;&lt;property id=&quot;20148&quot; value=&quot;5&quot;/&gt;&lt;property id=&quot;20300&quot; value=&quot;Slide 43 - &amp;quot;De-Arresting&amp;quot;&quot;/&gt;&lt;property id=&quot;20302&quot; value=&quot;1&quot;/&gt;&lt;property id=&quot;20303&quot; value=&quot;-1&quot;/&gt;&lt;property id=&quot;20307&quot; value=&quot;277&quot;/&gt;&lt;property id=&quot;20309&quot; value=&quot;-1&quot;/&gt;&lt;property id=&quot;20312&quot; value=&quot;0&quot;/&gt;&lt;/object&gt;&lt;object type=&quot;3&quot; unique_id=&quot;10046&quot;&gt;&lt;property id=&quot;20148&quot; value=&quot;5&quot;/&gt;&lt;property id=&quot;20300&quot; value=&quot;Slide 44 - &amp;quot;Transporting Prisoners to a Police Station&amp;quot;&quot;/&gt;&lt;property id=&quot;20302&quot; value=&quot;1&quot;/&gt;&lt;property id=&quot;20303&quot; value=&quot;-1&quot;/&gt;&lt;property id=&quot;20307&quot; value=&quot;272&quot;/&gt;&lt;property id=&quot;20309&quot; value=&quot;-1&quot;/&gt;&lt;property id=&quot;20312&quot; value=&quot;0&quot;/&gt;&lt;/object&gt;&lt;object type=&quot;3&quot; unique_id=&quot;10047&quot;&gt;&lt;property id=&quot;20148&quot; value=&quot;5&quot;/&gt;&lt;property id=&quot;20300&quot; value=&quot;Slide 45 - &amp;quot;Prisoners of the Opposite Sex&amp;quot;&quot;/&gt;&lt;property id=&quot;20302&quot; value=&quot;1&quot;/&gt;&lt;property id=&quot;20303&quot; value=&quot;-1&quot;/&gt;&lt;property id=&quot;20307&quot; value=&quot;366&quot;/&gt;&lt;property id=&quot;20309&quot; value=&quot;-1&quot;/&gt;&lt;property id=&quot;20312&quot; value=&quot;0&quot;/&gt;&lt;/object&gt;&lt;object type=&quot;3&quot; unique_id=&quot;10048&quot;&gt;&lt;property id=&quot;20148&quot; value=&quot;5&quot;/&gt;&lt;property id=&quot;20300&quot; value=&quot;Slide 46 - &amp;quot;Drunken Prisoners&amp;quot;&quot;/&gt;&lt;property id=&quot;20302&quot; value=&quot;1&quot;/&gt;&lt;property id=&quot;20303&quot; value=&quot;-1&quot;/&gt;&lt;property id=&quot;20307&quot; value=&quot;399&quot;/&gt;&lt;property id=&quot;20309&quot; value=&quot;-1&quot;/&gt;&lt;property id=&quot;20312&quot; value=&quot;0&quot;/&gt;&lt;/object&gt;&lt;object type=&quot;3&quot; unique_id=&quot;10049&quot;&gt;&lt;property id=&quot;20148&quot; value=&quot;5&quot;/&gt;&lt;property id=&quot;20300&quot; value=&quot;Slide 47 - &amp;quot;Arrival at the Police Station&amp;quot;&quot;/&gt;&lt;property id=&quot;20302&quot; value=&quot;1&quot;/&gt;&lt;property id=&quot;20303&quot; value=&quot;-1&quot;/&gt;&lt;property id=&quot;20307&quot; value=&quot;367&quot;/&gt;&lt;property id=&quot;20309&quot; value=&quot;-1&quot;/&gt;&lt;property id=&quot;20312&quot; value=&quot;0&quot;/&gt;&lt;/object&gt;&lt;object type=&quot;3&quot; unique_id=&quot;10050&quot;&gt;&lt;property id=&quot;20148&quot; value=&quot;5&quot;/&gt;&lt;property id=&quot;20300&quot; value=&quot;Slide 48 - &amp;quot;The Custody Officer&amp;quot;&quot;/&gt;&lt;property id=&quot;20302&quot; value=&quot;1&quot;/&gt;&lt;property id=&quot;20303&quot; value=&quot;-1&quot;/&gt;&lt;property id=&quot;20307&quot; value=&quot;340&quot;/&gt;&lt;property id=&quot;20309&quot; value=&quot;-1&quot;/&gt;&lt;property id=&quot;20312&quot; value=&quot;0&quot;/&gt;&lt;/object&gt;&lt;object type=&quot;3&quot; unique_id=&quot;10051&quot;&gt;&lt;property id=&quot;20148&quot; value=&quot;5&quot;/&gt;&lt;property id=&quot;20300&quot; value=&quot;Slide 49 - &amp;quot;The Custody Officer&amp;quot;&quot;/&gt;&lt;property id=&quot;20302&quot; value=&quot;1&quot;/&gt;&lt;property id=&quot;20303&quot; value=&quot;-1&quot;/&gt;&lt;property id=&quot;20307&quot; value=&quot;400&quot;/&gt;&lt;property id=&quot;20309&quot; value=&quot;-1&quot;/&gt;&lt;property id=&quot;20312&quot; value=&quot;0&quot;/&gt;&lt;/object&gt;&lt;object type=&quot;3&quot; unique_id=&quot;10052&quot;&gt;&lt;property id=&quot;20148&quot; value=&quot;5&quot;/&gt;&lt;property id=&quot;20300&quot; value=&quot;Slide 50 - &amp;quot;Prisoners Rights&amp;quot;&quot;/&gt;&lt;property id=&quot;20302&quot; value=&quot;1&quot;/&gt;&lt;property id=&quot;20303&quot; value=&quot;-1&quot;/&gt;&lt;property id=&quot;20307&quot; value=&quot;285&quot;/&gt;&lt;property id=&quot;20309&quot; value=&quot;-1&quot;/&gt;&lt;property id=&quot;20312&quot; value=&quot;0&quot;/&gt;&lt;/object&gt;&lt;object type=&quot;3&quot; unique_id=&quot;10053&quot;&gt;&lt;property id=&quot;20148&quot; value=&quot;5&quot;/&gt;&lt;property id=&quot;20300&quot; value=&quot;Slide 51 - &amp;quot;The Custody Record&amp;quot;&quot;/&gt;&lt;property id=&quot;20302&quot; value=&quot;1&quot;/&gt;&lt;property id=&quot;20303&quot; value=&quot;-1&quot;/&gt;&lt;property id=&quot;20307&quot; value=&quot;283&quot;/&gt;&lt;property id=&quot;20309&quot; value=&quot;-1&quot;/&gt;&lt;property id=&quot;20312&quot; value=&quot;0&quot;/&gt;&lt;/object&gt;&lt;object type=&quot;3&quot; unique_id=&quot;10054&quot;&gt;&lt;property id=&quot;20148&quot; value=&quot;5&quot;/&gt;&lt;property id=&quot;20300&quot; value=&quot;Slide 52 - &amp;quot;Record of Arrest&amp;quot;&quot;/&gt;&lt;property id=&quot;20302&quot; value=&quot;1&quot;/&gt;&lt;property id=&quot;20303&quot; value=&quot;-1&quot;/&gt;&lt;property id=&quot;20307&quot; value=&quot;341&quot;/&gt;&lt;property id=&quot;20309&quot; value=&quot;-1&quot;/&gt;&lt;property id=&quot;20312&quot; value=&quot;0&quot;/&gt;&lt;/object&gt;&lt;object type=&quot;3&quot; unique_id=&quot;10055&quot;&gt;&lt;property id=&quot;20148&quot; value=&quot;5&quot;/&gt;&lt;property id=&quot;20300&quot; value=&quot;Slide 53&quot;/&gt;&lt;property id=&quot;20302&quot; value=&quot;1&quot;/&gt;&lt;property id=&quot;20303&quot; value=&quot;-1&quot;/&gt;&lt;property id=&quot;20307&quot; value=&quot;344&quot;/&gt;&lt;property id=&quot;20309&quot; value=&quot;-1&quot;/&gt;&lt;property id=&quot;20312&quot; value=&quot;0&quot;/&gt;&lt;/object&gt;&lt;object type=&quot;3&quot; unique_id=&quot;10056&quot;&gt;&lt;property id=&quot;20148&quot; value=&quot;5&quot;/&gt;&lt;property id=&quot;20300&quot; value=&quot;Slide 54&quot;/&gt;&lt;property id=&quot;20302&quot; value=&quot;1&quot;/&gt;&lt;property id=&quot;20303&quot; value=&quot;-1&quot;/&gt;&lt;property id=&quot;20307&quot; value=&quot;345&quot;/&gt;&lt;property id=&quot;20309&quot; value=&quot;-1&quot;/&gt;&lt;property id=&quot;20312&quot; value=&quot;0&quot;/&gt;&lt;/object&gt;&lt;object type=&quot;3&quot; unique_id=&quot;10057&quot;&gt;&lt;property id=&quot;20148&quot; value=&quot;5&quot;/&gt;&lt;property id=&quot;20300&quot; value=&quot;Slide 55&quot;/&gt;&lt;property id=&quot;20302&quot; value=&quot;1&quot;/&gt;&lt;property id=&quot;20303&quot; value=&quot;-1&quot;/&gt;&lt;property id=&quot;20307&quot; value=&quot;347&quot;/&gt;&lt;property id=&quot;20309&quot; value=&quot;-1&quot;/&gt;&lt;property id=&quot;20312&quot; value=&quot;0&quot;/&gt;&lt;/object&gt;&lt;object type=&quot;3&quot; unique_id=&quot;10058&quot;&gt;&lt;property id=&quot;20148&quot; value=&quot;5&quot;/&gt;&lt;property id=&quot;20300&quot; value=&quot;Slide 56&quot;/&gt;&lt;property id=&quot;20302&quot; value=&quot;1&quot;/&gt;&lt;property id=&quot;20303&quot; value=&quot;-1&quot;/&gt;&lt;property id=&quot;20307&quot; value=&quot;352&quot;/&gt;&lt;property id=&quot;20309&quot; value=&quot;-1&quot;/&gt;&lt;property id=&quot;20312&quot; value=&quot;0&quot;/&gt;&lt;/object&gt;&lt;/object&gt;&lt;object type=&quot;8&quot; unique_id=&quot;10116&quot;&gt;&lt;/object&gt;&lt;object type=&quot;4&quot; unique_id=&quot;10175&quot;&gt;&lt;/object&gt;&lt;object type=&quot;10&quot; unique_id=&quot;10235&quot;&gt;&lt;object type=&quot;11&quot; unique_id=&quot;10236&quot;&gt;&lt;/object&gt;&lt;/object&gt;&lt;/object&gt;&lt;/database&gt;"/>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076C7D07-10E1-4119-94EE-6A6E18A7124B}&quot;/&gt;&lt;isInvalidForFieldText val=&quot;0&quot;/&gt;&lt;Image&gt;&lt;filename val=&quot;C:\DOCUME~1\swp54152\LOCALS~1\Temp\PR\data\asimages\{076C7D07-10E1-4119-94EE-6A6E18A7124B}_44.png&quot;/&gt;&lt;left val=&quot;141&quot;/&gt;&lt;top val=&quot;87&quot;/&gt;&lt;width val=&quot;563&quot;/&gt;&lt;height val=&quot;353&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076C7D07-10E1-4119-94EE-6A6E18A7124B}&quot;/&gt;&lt;isInvalidForFieldText val=&quot;0&quot;/&gt;&lt;Image&gt;&lt;filename val=&quot;C:\DOCUME~1\swp54152\LOCALS~1\Temp\PR\data\asimages\{076C7D07-10E1-4119-94EE-6A6E18A7124B}_44.png&quot;/&gt;&lt;left val=&quot;141&quot;/&gt;&lt;top val=&quot;87&quot;/&gt;&lt;width val=&quot;563&quot;/&gt;&lt;height val=&quot;353&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076C7D07-10E1-4119-94EE-6A6E18A7124B}&quot;/&gt;&lt;isInvalidForFieldText val=&quot;0&quot;/&gt;&lt;Image&gt;&lt;filename val=&quot;C:\DOCUME~1\swp54152\LOCALS~1\Temp\PR\data\asimages\{076C7D07-10E1-4119-94EE-6A6E18A7124B}_44.png&quot;/&gt;&lt;left val=&quot;141&quot;/&gt;&lt;top val=&quot;87&quot;/&gt;&lt;width val=&quot;563&quot;/&gt;&lt;height val=&quot;353&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INFO" val="&lt;ThreeDShapeInfo&gt;&lt;uuid val=&quot;{3128450E-5C4E-4107-B829-6FEA3263DC68}&quot;/&gt;&lt;isInvalidForFieldText val=&quot;0&quot;/&gt;&lt;Image&gt;&lt;filename val=&quot;C:\DOCUME~1\swp54152\LOCALS~1\Temp\PR\data\asimages\{3128450E-5C4E-4107-B829-6FEA3263DC68}_46.png&quot;/&gt;&lt;left val=&quot;370&quot;/&gt;&lt;top val=&quot;106&quot;/&gt;&lt;width val=&quot;333&quot;/&gt;&lt;height val=&quot;374&quot;/&gt;&lt;hasText val=&quot;1&quot;/&gt;&lt;/Image&gt;&lt;/ThreeDShape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6&quot;/&gt;&lt;lineCharCount val=&quot;1&quot;/&gt;&lt;lineCharCount val=&quot;17&quot;/&gt;&lt;lineCharCount val=&quot;1&quot;/&gt;&lt;lineCharCount val=&quot;15&quot;/&gt;&lt;lineCharCount val=&quot;1&quot;/&gt;&lt;lineCharCount val=&quot;12&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3B869E-A089-43E3-88E9-15E634CF6DDC}&quot;/&gt;&lt;isInvalidForFieldText val=&quot;0&quot;/&gt;&lt;Image&gt;&lt;filename val=&quot;C:\DOCUME~1\swp54152\LOCALS~1\Temp\PR\data\asimages\{5C3B869E-A089-43E3-88E9-15E634CF6DDC}_47.png&quot;/&gt;&lt;left val=&quot;0&quot;/&gt;&lt;top val=&quot;54&quot;/&gt;&lt;width val=&quot;715&quot;/&gt;&lt;height val=&quot;435&quot;/&gt;&lt;hasText val=&quot;1&quot;/&gt;&lt;/Image&gt;&lt;/ThreeDShape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INFO" val="&lt;ThreeDShapeInfo&gt;&lt;uuid val=&quot;{CF73D21A-DE4D-498C-99D7-5C6C024F2BDD}&quot;/&gt;&lt;isInvalidForFieldText val=&quot;0&quot;/&gt;&lt;Image&gt;&lt;filename val=&quot;C:\DOCUME~1\swp54152\LOCALS~1\Temp\PR\data\asimages\{CF73D21A-DE4D-498C-99D7-5C6C024F2BDD}_48.png&quot;/&gt;&lt;left val=&quot;195&quot;/&gt;&lt;top val=&quot;133&quot;/&gt;&lt;width val=&quot;481&quot;/&gt;&lt;height val=&quot;271&quot;/&gt;&lt;hasText val=&quot;1&quot;/&gt;&lt;/Image&gt;&lt;/ThreeDShapeInfo&gt;"/>
</p:tagLst>
</file>

<file path=ppt/tags/tag16.xml><?xml version="1.0" encoding="utf-8"?>
<p:tagLst xmlns:a="http://schemas.openxmlformats.org/drawingml/2006/main" xmlns:r="http://schemas.openxmlformats.org/officeDocument/2006/relationships" xmlns:p="http://schemas.openxmlformats.org/presentationml/2006/main">
  <p:tag name="PRESENTER_SHAPEINFO" val="&lt;ThreeDShapeInfo&gt;&lt;uuid val=&quot;{7E42AA6A-9B9A-4E79-94C6-4ECE4D2A9FB3}&quot;/&gt;&lt;isInvalidForFieldText val=&quot;0&quot;/&gt;&lt;Image&gt;&lt;filename val=&quot;C:\DOCUME~1\swp54152\LOCALS~1\Temp\PR\data\asimages\{7E42AA6A-9B9A-4E79-94C6-4ECE4D2A9FB3}_50.png&quot;/&gt;&lt;left val=&quot;247&quot;/&gt;&lt;top val=&quot;127&quot;/&gt;&lt;width val=&quot;465&quot;/&gt;&lt;height val=&quot;279&quot;/&gt;&lt;hasText val=&quot;1&quot;/&gt;&lt;/Image&gt;&lt;/ThreeDShape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8&quot;/&gt;&lt;lineCharCount val=&quot;10&quot;/&gt;&lt;lineCharCount val=&quot;5&quot;/&gt;&lt;lineCharCount val=&quot;12&quot;/&gt;&lt;lineCharCount val=&quot;14&quot;/&gt;&lt;lineCharCount val=&quot;12&quot;/&gt;&lt;lineCharCount val=&quot;9&quot;/&gt;&lt;lineCharCount val=&quot;8&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 presentation</Template>
  <TotalTime>4959</TotalTime>
  <Words>6246</Words>
  <Application>Microsoft Office PowerPoint</Application>
  <PresentationFormat>On-screen Show (4:3)</PresentationFormat>
  <Paragraphs>437</Paragraphs>
  <Slides>23</Slides>
  <Notes>23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ＭＳ Ｐゴシック</vt:lpstr>
      <vt:lpstr>Arial</vt:lpstr>
      <vt:lpstr>Calibri</vt:lpstr>
      <vt:lpstr>Calibri Light</vt:lpstr>
      <vt:lpstr>Microsoft Sans Serif</vt:lpstr>
      <vt:lpstr>Tahoma</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SWP53810</dc:creator>
  <cp:lastModifiedBy>Jones,Sarah swp5354</cp:lastModifiedBy>
  <cp:revision>372</cp:revision>
  <cp:lastPrinted>2014-08-06T14:43:40Z</cp:lastPrinted>
  <dcterms:created xsi:type="dcterms:W3CDTF">2009-11-13T12:16:13Z</dcterms:created>
  <dcterms:modified xsi:type="dcterms:W3CDTF">2019-03-26T09:20:58Z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115317d1-29dc-4c4e-b583-086e08e1b25d</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ies>
</file>