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347" r:id="rId2"/>
    <p:sldId id="271" r:id="rId3"/>
    <p:sldId id="346" r:id="rId4"/>
    <p:sldId id="259" r:id="rId5"/>
    <p:sldId id="285" r:id="rId6"/>
    <p:sldId id="286" r:id="rId7"/>
    <p:sldId id="34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A944B8-7C71-4B2A-BEFE-A65A9FE1F467}" v="3" dt="2025-07-09T15:15:05.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2" d="100"/>
          <a:sy n="102" d="100"/>
        </p:scale>
        <p:origin x="87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EA944B8-7C71-4B2A-BEFE-A65A9FE1F467}"/>
    <pc:docChg chg="addSld modSld">
      <pc:chgData name="Paul Tinkler" userId="bcebf29c-73c2-433d-80d2-6bad896374bf" providerId="ADAL" clId="{1EA944B8-7C71-4B2A-BEFE-A65A9FE1F467}" dt="2025-07-09T15:15:05.416" v="2"/>
      <pc:docMkLst>
        <pc:docMk/>
      </pc:docMkLst>
      <pc:sldChg chg="add">
        <pc:chgData name="Paul Tinkler" userId="bcebf29c-73c2-433d-80d2-6bad896374bf" providerId="ADAL" clId="{1EA944B8-7C71-4B2A-BEFE-A65A9FE1F467}" dt="2025-07-09T15:14:48.316" v="0"/>
        <pc:sldMkLst>
          <pc:docMk/>
          <pc:sldMk cId="1505981543" sldId="285"/>
        </pc:sldMkLst>
      </pc:sldChg>
      <pc:sldChg chg="add">
        <pc:chgData name="Paul Tinkler" userId="bcebf29c-73c2-433d-80d2-6bad896374bf" providerId="ADAL" clId="{1EA944B8-7C71-4B2A-BEFE-A65A9FE1F467}" dt="2025-07-09T15:14:57.969" v="1"/>
        <pc:sldMkLst>
          <pc:docMk/>
          <pc:sldMk cId="2223317762" sldId="286"/>
        </pc:sldMkLst>
      </pc:sldChg>
      <pc:sldChg chg="add">
        <pc:chgData name="Paul Tinkler" userId="bcebf29c-73c2-433d-80d2-6bad896374bf" providerId="ADAL" clId="{1EA944B8-7C71-4B2A-BEFE-A65A9FE1F467}" dt="2025-07-09T15:15:05.416" v="2"/>
        <pc:sldMkLst>
          <pc:docMk/>
          <pc:sldMk cId="2515274340" sldId="34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96D4B-006A-476D-B1E2-21B3D11B65A9}"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3A7A49-CE4B-41AB-8CDA-E2642FE0AB33}" type="slidenum">
              <a:rPr lang="en-GB" smtClean="0"/>
              <a:t>‹#›</a:t>
            </a:fld>
            <a:endParaRPr lang="en-GB"/>
          </a:p>
        </p:txBody>
      </p:sp>
    </p:spTree>
    <p:extLst>
      <p:ext uri="{BB962C8B-B14F-4D97-AF65-F5344CB8AC3E}">
        <p14:creationId xmlns:p14="http://schemas.microsoft.com/office/powerpoint/2010/main" val="3819327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9772-DFCC-755F-13E7-C5AAA8C59A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C0C40F-F206-385B-0D7F-3969D56E60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32017B-19EC-2B54-E7B2-5ADEDB502347}"/>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07ACA98C-D8BE-FA0B-16DD-56D9BC94E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F06B1-1D95-A50C-A45B-2E9210A4A747}"/>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661455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89BAE-2BBA-7D5E-D2AC-199C5DFEA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AD5AB1-CDF7-EA1B-E7B4-15F8F9C6EA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4BC51A-F1E5-38B7-024D-46CA5ABD8BE2}"/>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12C90D28-6A4D-C5E0-F51C-7354693EF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4A4B8-6616-0379-3D05-7564E065CCA8}"/>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848374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5D253-A888-BE32-DA5C-565848E6B5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6BFCBA-A771-2A4E-16DB-999232B71B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8E0860-0F08-C6D7-C586-FB1172A89A5E}"/>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B593F374-8DAC-8CFF-FA10-2B0217156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9EC66-DEBD-B76A-D308-42356DDAE863}"/>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01019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ACB5-D1DA-ABAD-9679-E997F0B781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DAA968-51ED-81E5-EF92-95A4CAA294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E55AA1-F442-628E-4EBC-802E9FF892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0D22A6-7B0A-2819-DC7D-92946C4A294A}"/>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6" name="Footer Placeholder 5">
            <a:extLst>
              <a:ext uri="{FF2B5EF4-FFF2-40B4-BE49-F238E27FC236}">
                <a16:creationId xmlns:a16="http://schemas.microsoft.com/office/drawing/2014/main" id="{6D7DAB7B-B7D8-3F74-D1DB-1E6FEA12AF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89CFEA-B245-3A9E-ECB3-A753F336D04F}"/>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334016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FA22-5A1A-1E45-46CF-D8E4EA930A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FCD064-0AA1-702F-0978-B7BAA5A05C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449A64-EC55-289A-F79F-E433BC16D1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12FC87-526B-66A8-0E13-789C1E4A44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7DA69-2E18-DD08-1F7B-A49BC275DE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327848-0A1D-CDDC-A61D-40896454AFBE}"/>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8" name="Footer Placeholder 7">
            <a:extLst>
              <a:ext uri="{FF2B5EF4-FFF2-40B4-BE49-F238E27FC236}">
                <a16:creationId xmlns:a16="http://schemas.microsoft.com/office/drawing/2014/main" id="{D7C20609-B974-08BC-28BB-F53B0CAA4F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EFBF7A-BBB3-3A5D-8791-F4FFA5ACC82E}"/>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403522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4F86-1B72-B389-E62B-9DB79810EA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2EEE756-5827-E5FE-4810-86C86E4E85F3}"/>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4" name="Footer Placeholder 3">
            <a:extLst>
              <a:ext uri="{FF2B5EF4-FFF2-40B4-BE49-F238E27FC236}">
                <a16:creationId xmlns:a16="http://schemas.microsoft.com/office/drawing/2014/main" id="{136A67C1-9435-55BD-29C2-A17C437700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B49DE6-95B8-F28C-4943-DCE377E44475}"/>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173740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86AB28-F6CD-7156-A011-1BBB502BEBA7}"/>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3" name="Footer Placeholder 2">
            <a:extLst>
              <a:ext uri="{FF2B5EF4-FFF2-40B4-BE49-F238E27FC236}">
                <a16:creationId xmlns:a16="http://schemas.microsoft.com/office/drawing/2014/main" id="{C5AFA3D2-4EFD-9A88-10D5-4BF6FD5623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6D790C-7310-458D-8753-2D139F796953}"/>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31723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1E1C-0B12-1E77-84F2-EE65BD5CE5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7BE798-D273-868B-E40F-9ECC5D9D27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D9CB8F-A96F-37D0-D1A4-8A166AD4A1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509EBB-14E3-410D-C645-8FB32325D4A6}"/>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6" name="Footer Placeholder 5">
            <a:extLst>
              <a:ext uri="{FF2B5EF4-FFF2-40B4-BE49-F238E27FC236}">
                <a16:creationId xmlns:a16="http://schemas.microsoft.com/office/drawing/2014/main" id="{0E7B8AA2-A05E-D4EE-889A-D6809557CA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12EEB-BFBC-4725-7F10-E64FDAF7638E}"/>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420181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296B0-240F-4F1F-AE93-31721343DC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D8847E-8EB5-A63F-D243-AFD291D613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8234C5-6640-D204-DD2A-7905436E57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FA402-219E-0101-EB55-6C076C8C20F5}"/>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6" name="Footer Placeholder 5">
            <a:extLst>
              <a:ext uri="{FF2B5EF4-FFF2-40B4-BE49-F238E27FC236}">
                <a16:creationId xmlns:a16="http://schemas.microsoft.com/office/drawing/2014/main" id="{CFA51AF0-EB2B-78C6-2498-4022B440EA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ADF97D-B693-CE8E-3819-011D81A485B1}"/>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0874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2163-9902-4987-B852-3C2D74939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89D6BB-9BFA-6278-8B7A-D9C8E87CE9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055E18-74FD-B9E1-2B2E-C582598AD1F8}"/>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536BFA1F-9DD7-5F9F-27BC-E8CD277DA1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80F70D-D406-46E3-4406-0BBCA2FB9B9E}"/>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013584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496B57-AD44-3FCA-2BC2-7029D20602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BA5CFE-09B6-C5FD-3E9A-B918A0DEC6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F70EB6-4BD3-E683-5C20-F8FF5BC9AE06}"/>
              </a:ext>
            </a:extLst>
          </p:cNvPr>
          <p:cNvSpPr>
            <a:spLocks noGrp="1"/>
          </p:cNvSpPr>
          <p:nvPr>
            <p:ph type="dt" sz="half" idx="10"/>
          </p:nvPr>
        </p:nvSpPr>
        <p:spPr/>
        <p:txBody>
          <a:body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076DBBA9-4335-72E7-9FDA-C92A0E87C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FECD8-90F6-9194-67E1-AF8AF568A12B}"/>
              </a:ext>
            </a:extLst>
          </p:cNvPr>
          <p:cNvSpPr>
            <a:spLocks noGrp="1"/>
          </p:cNvSpPr>
          <p:nvPr>
            <p:ph type="sldNum" sz="quarter" idx="12"/>
          </p:nvPr>
        </p:nvSpPr>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685490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933DA-088F-B4E1-A709-B5850A56D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D59444-4588-1998-9FD4-812807800E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F32F2E-02C8-3073-E907-B8F3B4283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068665-A65B-4CA5-9486-9EB22DCDD443}" type="datetimeFigureOut">
              <a:rPr lang="en-GB" smtClean="0"/>
              <a:t>09/07/2025</a:t>
            </a:fld>
            <a:endParaRPr lang="en-GB"/>
          </a:p>
        </p:txBody>
      </p:sp>
      <p:sp>
        <p:nvSpPr>
          <p:cNvPr id="5" name="Footer Placeholder 4">
            <a:extLst>
              <a:ext uri="{FF2B5EF4-FFF2-40B4-BE49-F238E27FC236}">
                <a16:creationId xmlns:a16="http://schemas.microsoft.com/office/drawing/2014/main" id="{D51B5C5E-779D-10D2-3883-50E772A2AB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711AB20-30DD-0810-6E7E-A1E1A59BE4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21F7FB2-80BC-442F-8E4F-F9E33B36AD23}" type="slidenum">
              <a:rPr lang="en-GB" smtClean="0"/>
              <a:t>‹#›</a:t>
            </a:fld>
            <a:endParaRPr lang="en-GB"/>
          </a:p>
        </p:txBody>
      </p:sp>
    </p:spTree>
    <p:extLst>
      <p:ext uri="{BB962C8B-B14F-4D97-AF65-F5344CB8AC3E}">
        <p14:creationId xmlns:p14="http://schemas.microsoft.com/office/powerpoint/2010/main" val="1541157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opentextbc.ca/introductiontosociology/chapter/chapter9-social-stratification-in-the-united-states/"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C7D551-A5BF-9C16-85A4-ACF1AF15467E}"/>
              </a:ext>
            </a:extLst>
          </p:cNvPr>
          <p:cNvSpPr txBox="1"/>
          <p:nvPr/>
        </p:nvSpPr>
        <p:spPr>
          <a:xfrm>
            <a:off x="4209907" y="0"/>
            <a:ext cx="3772186" cy="2308324"/>
          </a:xfrm>
          <a:prstGeom prst="rect">
            <a:avLst/>
          </a:prstGeom>
          <a:noFill/>
        </p:spPr>
        <p:txBody>
          <a:bodyPr wrap="none" rtlCol="0">
            <a:spAutoFit/>
          </a:bodyPr>
          <a:lstStyle/>
          <a:p>
            <a:pPr algn="ctr"/>
            <a:r>
              <a:rPr lang="en-GB" sz="6000">
                <a:solidFill>
                  <a:srgbClr val="0000CC"/>
                </a:solidFill>
              </a:rPr>
              <a:t>BMSK6012</a:t>
            </a:r>
          </a:p>
          <a:p>
            <a:pPr algn="ctr"/>
            <a:endParaRPr lang="en-GB" sz="2400" dirty="0">
              <a:solidFill>
                <a:srgbClr val="0000CC"/>
              </a:solidFill>
            </a:endParaRPr>
          </a:p>
          <a:p>
            <a:pPr algn="ctr"/>
            <a:r>
              <a:rPr lang="en-GB" sz="6000" dirty="0">
                <a:solidFill>
                  <a:srgbClr val="0000CC"/>
                </a:solidFill>
              </a:rPr>
              <a:t>Session 1</a:t>
            </a:r>
          </a:p>
        </p:txBody>
      </p:sp>
      <p:pic>
        <p:nvPicPr>
          <p:cNvPr id="6" name="Picture 5" descr="A light in the dark&#10;&#10;Description automatically generated">
            <a:extLst>
              <a:ext uri="{FF2B5EF4-FFF2-40B4-BE49-F238E27FC236}">
                <a16:creationId xmlns:a16="http://schemas.microsoft.com/office/drawing/2014/main" id="{854E00A0-C94F-E6C1-0034-FCC49FABDF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590800"/>
            <a:ext cx="12192000" cy="4267200"/>
          </a:xfrm>
          <a:prstGeom prst="rect">
            <a:avLst/>
          </a:prstGeom>
        </p:spPr>
      </p:pic>
    </p:spTree>
    <p:extLst>
      <p:ext uri="{BB962C8B-B14F-4D97-AF65-F5344CB8AC3E}">
        <p14:creationId xmlns:p14="http://schemas.microsoft.com/office/powerpoint/2010/main" val="661681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5182B-EA4C-4E9C-8FBB-B97638C670D3}"/>
              </a:ext>
            </a:extLst>
          </p:cNvPr>
          <p:cNvSpPr>
            <a:spLocks noGrp="1"/>
          </p:cNvSpPr>
          <p:nvPr>
            <p:ph type="title"/>
          </p:nvPr>
        </p:nvSpPr>
        <p:spPr>
          <a:xfrm>
            <a:off x="1981201" y="274638"/>
            <a:ext cx="4248615" cy="818182"/>
          </a:xfrm>
        </p:spPr>
        <p:txBody>
          <a:bodyPr/>
          <a:lstStyle/>
          <a:p>
            <a:r>
              <a:rPr lang="en-GB" dirty="0"/>
              <a:t>Introductions</a:t>
            </a:r>
          </a:p>
        </p:txBody>
      </p:sp>
      <p:pic>
        <p:nvPicPr>
          <p:cNvPr id="5" name="Picture 4" descr="A group of people sitting at a table with wine glasses&#10;&#10;Description automatically generated">
            <a:extLst>
              <a:ext uri="{FF2B5EF4-FFF2-40B4-BE49-F238E27FC236}">
                <a16:creationId xmlns:a16="http://schemas.microsoft.com/office/drawing/2014/main" id="{5A5CBADA-2CBD-4383-B17A-D70942B661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1417638"/>
            <a:ext cx="6096000" cy="4047744"/>
          </a:xfrm>
          <a:prstGeom prst="rect">
            <a:avLst/>
          </a:prstGeom>
        </p:spPr>
      </p:pic>
      <p:sp>
        <p:nvSpPr>
          <p:cNvPr id="7" name="TextBox 6">
            <a:extLst>
              <a:ext uri="{FF2B5EF4-FFF2-40B4-BE49-F238E27FC236}">
                <a16:creationId xmlns:a16="http://schemas.microsoft.com/office/drawing/2014/main" id="{DCF1755F-180A-41C1-B285-D04DD1ED3DED}"/>
              </a:ext>
            </a:extLst>
          </p:cNvPr>
          <p:cNvSpPr txBox="1"/>
          <p:nvPr/>
        </p:nvSpPr>
        <p:spPr>
          <a:xfrm>
            <a:off x="7712928" y="512956"/>
            <a:ext cx="2843561" cy="4247317"/>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Name</a:t>
            </a:r>
          </a:p>
          <a:p>
            <a:pPr marL="285750" indent="-285750">
              <a:buFont typeface="Arial" panose="020B0604020202020204" pitchFamily="34" charset="0"/>
              <a:buChar char="•"/>
            </a:pPr>
            <a:r>
              <a:rPr lang="en-GB" dirty="0">
                <a:solidFill>
                  <a:srgbClr val="E91135"/>
                </a:solidFill>
              </a:rPr>
              <a:t>Occupation</a:t>
            </a:r>
          </a:p>
          <a:p>
            <a:pPr marL="285750" indent="-285750">
              <a:buFont typeface="Arial" panose="020B0604020202020204" pitchFamily="34" charset="0"/>
              <a:buChar char="•"/>
            </a:pPr>
            <a:r>
              <a:rPr lang="en-GB" dirty="0">
                <a:solidFill>
                  <a:srgbClr val="009900"/>
                </a:solidFill>
              </a:rPr>
              <a:t>Reason for studying</a:t>
            </a:r>
          </a:p>
          <a:p>
            <a:pPr marL="285750" indent="-285750">
              <a:buFont typeface="Arial" panose="020B0604020202020204" pitchFamily="34" charset="0"/>
              <a:buChar char="•"/>
            </a:pPr>
            <a:r>
              <a:rPr lang="en-GB" dirty="0">
                <a:solidFill>
                  <a:srgbClr val="0000FF"/>
                </a:solidFill>
              </a:rPr>
              <a:t>Reflections on the course so far – love/don’t love so much</a:t>
            </a:r>
          </a:p>
          <a:p>
            <a:pPr marL="285750" indent="-285750">
              <a:buFont typeface="Arial" panose="020B0604020202020204" pitchFamily="34" charset="0"/>
              <a:buChar char="•"/>
            </a:pPr>
            <a:r>
              <a:rPr lang="en-GB" dirty="0">
                <a:solidFill>
                  <a:srgbClr val="D60093"/>
                </a:solidFill>
              </a:rPr>
              <a:t>Objectives for the weekend</a:t>
            </a:r>
          </a:p>
          <a:p>
            <a:pPr marL="285750" indent="-285750">
              <a:buFont typeface="Arial" panose="020B0604020202020204" pitchFamily="34" charset="0"/>
              <a:buChar char="•"/>
            </a:pPr>
            <a:r>
              <a:rPr lang="en-GB" dirty="0">
                <a:solidFill>
                  <a:srgbClr val="002060"/>
                </a:solidFill>
              </a:rPr>
              <a:t>What you need/want from the tutor team</a:t>
            </a:r>
          </a:p>
          <a:p>
            <a:pPr marL="285750" indent="-285750">
              <a:buFont typeface="Arial" panose="020B0604020202020204" pitchFamily="34" charset="0"/>
              <a:buChar char="•"/>
            </a:pPr>
            <a:endParaRPr lang="en-GB" dirty="0">
              <a:solidFill>
                <a:srgbClr val="002060"/>
              </a:solidFill>
            </a:endParaRPr>
          </a:p>
          <a:p>
            <a:pPr algn="ctr"/>
            <a:r>
              <a:rPr lang="en-GB" dirty="0">
                <a:solidFill>
                  <a:srgbClr val="7030A0"/>
                </a:solidFill>
              </a:rPr>
              <a:t>2 mins prep. and then feedback to the group</a:t>
            </a:r>
          </a:p>
          <a:p>
            <a:endParaRPr lang="en-GB" dirty="0"/>
          </a:p>
        </p:txBody>
      </p:sp>
    </p:spTree>
    <p:extLst>
      <p:ext uri="{BB962C8B-B14F-4D97-AF65-F5344CB8AC3E}">
        <p14:creationId xmlns:p14="http://schemas.microsoft.com/office/powerpoint/2010/main" val="1835690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Effect transition="in" filter="fade">
                                      <p:cBhvr>
                                        <p:cTn id="27" dur="500"/>
                                        <p:tgtEl>
                                          <p:spTgt spid="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Effect transition="in" filter="fade">
                                      <p:cBhvr>
                                        <p:cTn id="3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AA660E7-04B6-4F48-94B2-4E5C76E05772}"/>
              </a:ext>
            </a:extLst>
          </p:cNvPr>
          <p:cNvSpPr/>
          <p:nvPr/>
        </p:nvSpPr>
        <p:spPr>
          <a:xfrm>
            <a:off x="1613210" y="836341"/>
            <a:ext cx="8965582" cy="477272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D2F36BE-C996-40C3-8699-F80413C8668D}"/>
              </a:ext>
            </a:extLst>
          </p:cNvPr>
          <p:cNvSpPr>
            <a:spLocks noGrp="1"/>
          </p:cNvSpPr>
          <p:nvPr>
            <p:ph type="title"/>
          </p:nvPr>
        </p:nvSpPr>
        <p:spPr>
          <a:xfrm>
            <a:off x="2059258" y="-14589"/>
            <a:ext cx="8229600" cy="1143000"/>
          </a:xfrm>
        </p:spPr>
        <p:txBody>
          <a:bodyPr>
            <a:normAutofit/>
          </a:bodyPr>
          <a:lstStyle/>
          <a:p>
            <a:r>
              <a:rPr lang="en-GB" dirty="0"/>
              <a:t>What you should realise by now…..</a:t>
            </a:r>
          </a:p>
        </p:txBody>
      </p:sp>
      <p:sp>
        <p:nvSpPr>
          <p:cNvPr id="7" name="Oval 6">
            <a:extLst>
              <a:ext uri="{FF2B5EF4-FFF2-40B4-BE49-F238E27FC236}">
                <a16:creationId xmlns:a16="http://schemas.microsoft.com/office/drawing/2014/main" id="{C1A5049F-8B6E-446A-AF5E-51B207B3D280}"/>
              </a:ext>
            </a:extLst>
          </p:cNvPr>
          <p:cNvSpPr/>
          <p:nvPr/>
        </p:nvSpPr>
        <p:spPr>
          <a:xfrm>
            <a:off x="1621113" y="109403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Academic &amp; Research Skills</a:t>
            </a:r>
            <a:endParaRPr lang="en-GB" sz="1200" dirty="0">
              <a:ea typeface="Calibri"/>
              <a:cs typeface="Calibri"/>
            </a:endParaRPr>
          </a:p>
        </p:txBody>
      </p:sp>
      <p:sp>
        <p:nvSpPr>
          <p:cNvPr id="22" name="Oval 21">
            <a:extLst>
              <a:ext uri="{FF2B5EF4-FFF2-40B4-BE49-F238E27FC236}">
                <a16:creationId xmlns:a16="http://schemas.microsoft.com/office/drawing/2014/main" id="{D951DA77-975A-4321-9932-6D5627AD5964}"/>
              </a:ext>
            </a:extLst>
          </p:cNvPr>
          <p:cNvSpPr/>
          <p:nvPr/>
        </p:nvSpPr>
        <p:spPr>
          <a:xfrm>
            <a:off x="3027092" y="105202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Professional Career Development</a:t>
            </a:r>
          </a:p>
        </p:txBody>
      </p:sp>
      <p:sp>
        <p:nvSpPr>
          <p:cNvPr id="24" name="Oval 23">
            <a:extLst>
              <a:ext uri="{FF2B5EF4-FFF2-40B4-BE49-F238E27FC236}">
                <a16:creationId xmlns:a16="http://schemas.microsoft.com/office/drawing/2014/main" id="{F8E16DE8-ACE6-40C3-9216-0858809A8F74}"/>
              </a:ext>
            </a:extLst>
          </p:cNvPr>
          <p:cNvSpPr/>
          <p:nvPr/>
        </p:nvSpPr>
        <p:spPr>
          <a:xfrm>
            <a:off x="4479306" y="106156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Digital Skills &amp; Research Methods</a:t>
            </a:r>
          </a:p>
        </p:txBody>
      </p:sp>
      <p:sp>
        <p:nvSpPr>
          <p:cNvPr id="9" name="Oval 8">
            <a:extLst>
              <a:ext uri="{FF2B5EF4-FFF2-40B4-BE49-F238E27FC236}">
                <a16:creationId xmlns:a16="http://schemas.microsoft.com/office/drawing/2014/main" id="{4A4AEA98-D76B-4ACA-B11A-3D2B3139B534}"/>
              </a:ext>
            </a:extLst>
          </p:cNvPr>
          <p:cNvSpPr/>
          <p:nvPr/>
        </p:nvSpPr>
        <p:spPr>
          <a:xfrm>
            <a:off x="1638301" y="248127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Critical Thinking</a:t>
            </a:r>
          </a:p>
        </p:txBody>
      </p:sp>
      <p:sp>
        <p:nvSpPr>
          <p:cNvPr id="14" name="Oval 13">
            <a:extLst>
              <a:ext uri="{FF2B5EF4-FFF2-40B4-BE49-F238E27FC236}">
                <a16:creationId xmlns:a16="http://schemas.microsoft.com/office/drawing/2014/main" id="{2C77986B-511B-4211-A1AA-6B8669315397}"/>
              </a:ext>
            </a:extLst>
          </p:cNvPr>
          <p:cNvSpPr/>
          <p:nvPr/>
        </p:nvSpPr>
        <p:spPr>
          <a:xfrm>
            <a:off x="1685114" y="386668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Emotional Intelligence</a:t>
            </a:r>
          </a:p>
        </p:txBody>
      </p:sp>
      <p:sp>
        <p:nvSpPr>
          <p:cNvPr id="17" name="Oval 16">
            <a:extLst>
              <a:ext uri="{FF2B5EF4-FFF2-40B4-BE49-F238E27FC236}">
                <a16:creationId xmlns:a16="http://schemas.microsoft.com/office/drawing/2014/main" id="{1B6E976C-68EF-420A-B2FF-75E0DE4C5BC0}"/>
              </a:ext>
            </a:extLst>
          </p:cNvPr>
          <p:cNvSpPr/>
          <p:nvPr/>
        </p:nvSpPr>
        <p:spPr>
          <a:xfrm>
            <a:off x="5819080" y="1043519"/>
            <a:ext cx="1777225" cy="15121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Teamworking </a:t>
            </a:r>
          </a:p>
          <a:p>
            <a:pPr algn="ctr"/>
            <a:r>
              <a:rPr lang="en-GB" sz="1200" dirty="0"/>
              <a:t>&amp; Communication</a:t>
            </a:r>
          </a:p>
        </p:txBody>
      </p:sp>
      <p:sp>
        <p:nvSpPr>
          <p:cNvPr id="21" name="Oval 20">
            <a:extLst>
              <a:ext uri="{FF2B5EF4-FFF2-40B4-BE49-F238E27FC236}">
                <a16:creationId xmlns:a16="http://schemas.microsoft.com/office/drawing/2014/main" id="{28F50C82-FD24-4C34-A4C5-FAAA6ACFF756}"/>
              </a:ext>
            </a:extLst>
          </p:cNvPr>
          <p:cNvSpPr/>
          <p:nvPr/>
        </p:nvSpPr>
        <p:spPr>
          <a:xfrm>
            <a:off x="7296153" y="103966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Problem Solving &amp; Decision </a:t>
            </a:r>
          </a:p>
          <a:p>
            <a:pPr algn="ctr"/>
            <a:r>
              <a:rPr lang="en-GB" sz="1200" dirty="0"/>
              <a:t>Making</a:t>
            </a:r>
            <a:endParaRPr lang="en-GB" sz="1200" dirty="0">
              <a:ea typeface="Calibri"/>
              <a:cs typeface="Calibri"/>
            </a:endParaRPr>
          </a:p>
        </p:txBody>
      </p:sp>
      <p:sp>
        <p:nvSpPr>
          <p:cNvPr id="8" name="Oval 7">
            <a:extLst>
              <a:ext uri="{FF2B5EF4-FFF2-40B4-BE49-F238E27FC236}">
                <a16:creationId xmlns:a16="http://schemas.microsoft.com/office/drawing/2014/main" id="{4396F7F4-2BAF-4AB8-B845-230388938744}"/>
              </a:ext>
            </a:extLst>
          </p:cNvPr>
          <p:cNvSpPr/>
          <p:nvPr/>
        </p:nvSpPr>
        <p:spPr>
          <a:xfrm>
            <a:off x="8810627" y="1049209"/>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Managing Enterprises in the 21</a:t>
            </a:r>
            <a:r>
              <a:rPr lang="en-GB" sz="1200" baseline="30000" dirty="0"/>
              <a:t>st</a:t>
            </a:r>
            <a:r>
              <a:rPr lang="en-GB" sz="1200" dirty="0"/>
              <a:t> Century</a:t>
            </a:r>
          </a:p>
        </p:txBody>
      </p:sp>
      <p:sp>
        <p:nvSpPr>
          <p:cNvPr id="20" name="Oval 19">
            <a:extLst>
              <a:ext uri="{FF2B5EF4-FFF2-40B4-BE49-F238E27FC236}">
                <a16:creationId xmlns:a16="http://schemas.microsoft.com/office/drawing/2014/main" id="{9C6F10D4-99B4-4A86-8253-19CA51D7DBFD}"/>
              </a:ext>
            </a:extLst>
          </p:cNvPr>
          <p:cNvSpPr/>
          <p:nvPr/>
        </p:nvSpPr>
        <p:spPr>
          <a:xfrm>
            <a:off x="3085637" y="2509811"/>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Knowledge Management</a:t>
            </a:r>
          </a:p>
        </p:txBody>
      </p:sp>
      <p:sp>
        <p:nvSpPr>
          <p:cNvPr id="10" name="Oval 9">
            <a:extLst>
              <a:ext uri="{FF2B5EF4-FFF2-40B4-BE49-F238E27FC236}">
                <a16:creationId xmlns:a16="http://schemas.microsoft.com/office/drawing/2014/main" id="{2C3CD168-9D21-43AA-8856-59E6AB4CA611}"/>
              </a:ext>
            </a:extLst>
          </p:cNvPr>
          <p:cNvSpPr/>
          <p:nvPr/>
        </p:nvSpPr>
        <p:spPr>
          <a:xfrm>
            <a:off x="4532973" y="248203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Engaging in the Customer Experience</a:t>
            </a:r>
          </a:p>
        </p:txBody>
      </p:sp>
      <p:sp>
        <p:nvSpPr>
          <p:cNvPr id="18" name="Oval 17">
            <a:extLst>
              <a:ext uri="{FF2B5EF4-FFF2-40B4-BE49-F238E27FC236}">
                <a16:creationId xmlns:a16="http://schemas.microsoft.com/office/drawing/2014/main" id="{9918B802-AC69-427A-8E43-0A9DF1F207F2}"/>
              </a:ext>
            </a:extLst>
          </p:cNvPr>
          <p:cNvSpPr/>
          <p:nvPr/>
        </p:nvSpPr>
        <p:spPr>
          <a:xfrm>
            <a:off x="5915260" y="248127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Workplace Relationships</a:t>
            </a:r>
          </a:p>
        </p:txBody>
      </p:sp>
      <p:sp>
        <p:nvSpPr>
          <p:cNvPr id="16" name="Oval 15">
            <a:extLst>
              <a:ext uri="{FF2B5EF4-FFF2-40B4-BE49-F238E27FC236}">
                <a16:creationId xmlns:a16="http://schemas.microsoft.com/office/drawing/2014/main" id="{6383C32D-0C70-4232-AE36-F1459168DEDD}"/>
              </a:ext>
            </a:extLst>
          </p:cNvPr>
          <p:cNvSpPr/>
          <p:nvPr/>
        </p:nvSpPr>
        <p:spPr>
          <a:xfrm>
            <a:off x="7310555" y="24456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Project Management</a:t>
            </a:r>
          </a:p>
        </p:txBody>
      </p:sp>
      <p:sp>
        <p:nvSpPr>
          <p:cNvPr id="19" name="Oval 18">
            <a:extLst>
              <a:ext uri="{FF2B5EF4-FFF2-40B4-BE49-F238E27FC236}">
                <a16:creationId xmlns:a16="http://schemas.microsoft.com/office/drawing/2014/main" id="{9102AE7E-07CD-4C94-A401-A0A599F2CE6F}"/>
              </a:ext>
            </a:extLst>
          </p:cNvPr>
          <p:cNvSpPr/>
          <p:nvPr/>
        </p:nvSpPr>
        <p:spPr>
          <a:xfrm>
            <a:off x="8857440" y="247384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Workplace Culture &amp; its Impact</a:t>
            </a:r>
          </a:p>
        </p:txBody>
      </p:sp>
      <p:sp>
        <p:nvSpPr>
          <p:cNvPr id="12" name="Oval 11">
            <a:extLst>
              <a:ext uri="{FF2B5EF4-FFF2-40B4-BE49-F238E27FC236}">
                <a16:creationId xmlns:a16="http://schemas.microsoft.com/office/drawing/2014/main" id="{9DD80602-E696-4ABA-98E2-08F04E7D2823}"/>
              </a:ext>
            </a:extLst>
          </p:cNvPr>
          <p:cNvSpPr/>
          <p:nvPr/>
        </p:nvSpPr>
        <p:spPr>
          <a:xfrm>
            <a:off x="3175600" y="380452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Coaching &amp; Mentoring</a:t>
            </a:r>
          </a:p>
        </p:txBody>
      </p:sp>
      <p:sp>
        <p:nvSpPr>
          <p:cNvPr id="13" name="Oval 12">
            <a:extLst>
              <a:ext uri="{FF2B5EF4-FFF2-40B4-BE49-F238E27FC236}">
                <a16:creationId xmlns:a16="http://schemas.microsoft.com/office/drawing/2014/main" id="{A1B74B48-A5BE-47DA-ABF2-997C8CAA6B2C}"/>
              </a:ext>
            </a:extLst>
          </p:cNvPr>
          <p:cNvSpPr/>
          <p:nvPr/>
        </p:nvSpPr>
        <p:spPr>
          <a:xfrm>
            <a:off x="4669748" y="37763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Emergent Leadership Skills</a:t>
            </a:r>
          </a:p>
        </p:txBody>
      </p:sp>
      <p:sp>
        <p:nvSpPr>
          <p:cNvPr id="23" name="Oval 22">
            <a:extLst>
              <a:ext uri="{FF2B5EF4-FFF2-40B4-BE49-F238E27FC236}">
                <a16:creationId xmlns:a16="http://schemas.microsoft.com/office/drawing/2014/main" id="{49330035-F198-4B7D-B0A0-FDC952A6AD06}"/>
              </a:ext>
            </a:extLst>
          </p:cNvPr>
          <p:cNvSpPr/>
          <p:nvPr/>
        </p:nvSpPr>
        <p:spPr>
          <a:xfrm>
            <a:off x="5981240" y="37763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Leading &amp; Implementing Change</a:t>
            </a:r>
          </a:p>
        </p:txBody>
      </p:sp>
      <p:sp>
        <p:nvSpPr>
          <p:cNvPr id="15" name="Oval 14">
            <a:extLst>
              <a:ext uri="{FF2B5EF4-FFF2-40B4-BE49-F238E27FC236}">
                <a16:creationId xmlns:a16="http://schemas.microsoft.com/office/drawing/2014/main" id="{61CF3E48-A8BE-4611-BC86-91269CD9C294}"/>
              </a:ext>
            </a:extLst>
          </p:cNvPr>
          <p:cNvSpPr/>
          <p:nvPr/>
        </p:nvSpPr>
        <p:spPr>
          <a:xfrm>
            <a:off x="7425148" y="3748135"/>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Innovation &amp; Creativity</a:t>
            </a:r>
          </a:p>
        </p:txBody>
      </p:sp>
      <p:sp>
        <p:nvSpPr>
          <p:cNvPr id="11" name="Oval 10">
            <a:extLst>
              <a:ext uri="{FF2B5EF4-FFF2-40B4-BE49-F238E27FC236}">
                <a16:creationId xmlns:a16="http://schemas.microsoft.com/office/drawing/2014/main" id="{C970B003-092E-4EDF-92BD-ECA8BBB527F7}"/>
              </a:ext>
            </a:extLst>
          </p:cNvPr>
          <p:cNvSpPr/>
          <p:nvPr/>
        </p:nvSpPr>
        <p:spPr>
          <a:xfrm>
            <a:off x="8857440" y="3717739"/>
            <a:ext cx="1616926"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Strategic Management</a:t>
            </a:r>
          </a:p>
        </p:txBody>
      </p:sp>
    </p:spTree>
    <p:extLst>
      <p:ext uri="{BB962C8B-B14F-4D97-AF65-F5344CB8AC3E}">
        <p14:creationId xmlns:p14="http://schemas.microsoft.com/office/powerpoint/2010/main" val="4177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500"/>
                                        <p:tgtEl>
                                          <p:spTgt spid="1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500"/>
                                        <p:tgtEl>
                                          <p:spTgt spid="13"/>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3"/>
                                        </p:tgtEl>
                                        <p:attrNameLst>
                                          <p:attrName>style.visibility</p:attrName>
                                        </p:attrNameLst>
                                      </p:cBhvr>
                                      <p:to>
                                        <p:strVal val="visible"/>
                                      </p:to>
                                    </p:set>
                                    <p:animEffect transition="in" filter="fade">
                                      <p:cBhvr>
                                        <p:cTn id="72" dur="500"/>
                                        <p:tgtEl>
                                          <p:spTgt spid="23"/>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5"/>
                                        </p:tgtEl>
                                        <p:attrNameLst>
                                          <p:attrName>style.visibility</p:attrName>
                                        </p:attrNameLst>
                                      </p:cBhvr>
                                      <p:to>
                                        <p:strVal val="visible"/>
                                      </p:to>
                                    </p:set>
                                    <p:animEffect transition="in" filter="fade">
                                      <p:cBhvr>
                                        <p:cTn id="77" dur="500"/>
                                        <p:tgtEl>
                                          <p:spTgt spid="15"/>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fade">
                                      <p:cBhvr>
                                        <p:cTn id="82" dur="500"/>
                                        <p:tgtEl>
                                          <p:spTgt spid="11"/>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gtEl>
                                        <p:attrNameLst>
                                          <p:attrName>style.visibility</p:attrName>
                                        </p:attrNameLst>
                                      </p:cBhvr>
                                      <p:to>
                                        <p:strVal val="visible"/>
                                      </p:to>
                                    </p:set>
                                    <p:animEffect transition="in" filter="fade">
                                      <p:cBhvr>
                                        <p:cTn id="8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7" grpId="0" animBg="1"/>
      <p:bldP spid="22" grpId="0" animBg="1"/>
      <p:bldP spid="24" grpId="0" animBg="1"/>
      <p:bldP spid="9" grpId="0" animBg="1"/>
      <p:bldP spid="14" grpId="0" animBg="1"/>
      <p:bldP spid="17" grpId="0" animBg="1"/>
      <p:bldP spid="21" grpId="0" animBg="1"/>
      <p:bldP spid="8" grpId="0" animBg="1"/>
      <p:bldP spid="20" grpId="0" animBg="1"/>
      <p:bldP spid="10" grpId="0" animBg="1"/>
      <p:bldP spid="18" grpId="0" animBg="1"/>
      <p:bldP spid="16" grpId="0" animBg="1"/>
      <p:bldP spid="19" grpId="0" animBg="1"/>
      <p:bldP spid="12" grpId="0" animBg="1"/>
      <p:bldP spid="13" grpId="0" animBg="1"/>
      <p:bldP spid="23" grpId="0" animBg="1"/>
      <p:bldP spid="15"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060" y="316574"/>
            <a:ext cx="7429499" cy="770552"/>
          </a:xfrm>
        </p:spPr>
        <p:txBody>
          <a:bodyPr>
            <a:normAutofit fontScale="90000"/>
          </a:bodyPr>
          <a:lstStyle/>
          <a:p>
            <a:r>
              <a:rPr lang="en-GB" dirty="0"/>
              <a:t>Leaning into difficulty – </a:t>
            </a:r>
            <a:r>
              <a:rPr lang="en-GB" i="1" dirty="0"/>
              <a:t>Pushing </a:t>
            </a:r>
            <a:r>
              <a:rPr lang="en-GB" dirty="0"/>
              <a:t>Your Learning</a:t>
            </a:r>
          </a:p>
        </p:txBody>
      </p:sp>
      <p:sp>
        <p:nvSpPr>
          <p:cNvPr id="3" name="Content Placeholder 2"/>
          <p:cNvSpPr>
            <a:spLocks noGrp="1"/>
          </p:cNvSpPr>
          <p:nvPr>
            <p:ph idx="1"/>
          </p:nvPr>
        </p:nvSpPr>
        <p:spPr>
          <a:xfrm>
            <a:off x="189189" y="1396089"/>
            <a:ext cx="6635817" cy="5372850"/>
          </a:xfrm>
        </p:spPr>
        <p:txBody>
          <a:bodyPr>
            <a:normAutofit/>
          </a:bodyPr>
          <a:lstStyle/>
          <a:p>
            <a:r>
              <a:rPr lang="en-GB" sz="2600" dirty="0">
                <a:solidFill>
                  <a:srgbClr val="0000CC"/>
                </a:solidFill>
              </a:rPr>
              <a:t>The weekend is about your learning experience</a:t>
            </a:r>
          </a:p>
          <a:p>
            <a:r>
              <a:rPr lang="en-GB" sz="2600" dirty="0">
                <a:solidFill>
                  <a:srgbClr val="0000CC"/>
                </a:solidFill>
              </a:rPr>
              <a:t>It’s about developing your understanding of creativity and innovation</a:t>
            </a:r>
          </a:p>
          <a:p>
            <a:r>
              <a:rPr lang="en-GB" sz="2600" dirty="0">
                <a:solidFill>
                  <a:srgbClr val="0000CC"/>
                </a:solidFill>
              </a:rPr>
              <a:t>Together, we’re going to focus on leaning into difficulty or pushing your learning experience...</a:t>
            </a:r>
          </a:p>
          <a:p>
            <a:r>
              <a:rPr lang="en-GB" sz="2600" dirty="0">
                <a:solidFill>
                  <a:srgbClr val="0000CC"/>
                </a:solidFill>
              </a:rPr>
              <a:t>We’re not expecting to be doing too much teaching, but we are going to use more of a facilitative approach, drawing upon some activities and conversations to help everyone explore and develop their own understanding</a:t>
            </a:r>
          </a:p>
        </p:txBody>
      </p:sp>
      <p:pic>
        <p:nvPicPr>
          <p:cNvPr id="5" name="Picture 4">
            <a:extLst>
              <a:ext uri="{FF2B5EF4-FFF2-40B4-BE49-F238E27FC236}">
                <a16:creationId xmlns:a16="http://schemas.microsoft.com/office/drawing/2014/main" id="{9AC6590C-1F11-68D4-A6B5-D1AE2C1924CB}"/>
              </a:ext>
            </a:extLst>
          </p:cNvPr>
          <p:cNvPicPr>
            <a:picLocks noChangeAspect="1"/>
          </p:cNvPicPr>
          <p:nvPr/>
        </p:nvPicPr>
        <p:blipFill>
          <a:blip r:embed="rId2"/>
          <a:stretch>
            <a:fillRect/>
          </a:stretch>
        </p:blipFill>
        <p:spPr>
          <a:xfrm>
            <a:off x="7409783" y="1471962"/>
            <a:ext cx="4782217" cy="5372850"/>
          </a:xfrm>
          <a:prstGeom prst="rect">
            <a:avLst/>
          </a:prstGeom>
        </p:spPr>
      </p:pic>
    </p:spTree>
    <p:extLst>
      <p:ext uri="{BB962C8B-B14F-4D97-AF65-F5344CB8AC3E}">
        <p14:creationId xmlns:p14="http://schemas.microsoft.com/office/powerpoint/2010/main" val="142118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DC988A2F-937C-4CBB-8C85-2F822EE300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0"/>
            <a:ext cx="2157984" cy="1618488"/>
          </a:xfrm>
          <a:prstGeom prst="rect">
            <a:avLst/>
          </a:prstGeom>
        </p:spPr>
      </p:pic>
      <p:sp>
        <p:nvSpPr>
          <p:cNvPr id="2" name="Title 1">
            <a:extLst>
              <a:ext uri="{FF2B5EF4-FFF2-40B4-BE49-F238E27FC236}">
                <a16:creationId xmlns:a16="http://schemas.microsoft.com/office/drawing/2014/main" id="{CB0616C5-ADB6-4478-87F0-B2E5DC293484}"/>
              </a:ext>
            </a:extLst>
          </p:cNvPr>
          <p:cNvSpPr>
            <a:spLocks noGrp="1"/>
          </p:cNvSpPr>
          <p:nvPr>
            <p:ph type="title"/>
          </p:nvPr>
        </p:nvSpPr>
        <p:spPr/>
        <p:txBody>
          <a:bodyPr/>
          <a:lstStyle/>
          <a:p>
            <a:pPr algn="ctr"/>
            <a:r>
              <a:rPr lang="en-GB" dirty="0"/>
              <a:t>A first look……..</a:t>
            </a:r>
          </a:p>
        </p:txBody>
      </p:sp>
      <p:sp>
        <p:nvSpPr>
          <p:cNvPr id="3" name="Content Placeholder 2">
            <a:extLst>
              <a:ext uri="{FF2B5EF4-FFF2-40B4-BE49-F238E27FC236}">
                <a16:creationId xmlns:a16="http://schemas.microsoft.com/office/drawing/2014/main" id="{B85187F6-46F6-4767-8E15-898395F27B07}"/>
              </a:ext>
            </a:extLst>
          </p:cNvPr>
          <p:cNvSpPr>
            <a:spLocks noGrp="1"/>
          </p:cNvSpPr>
          <p:nvPr>
            <p:ph idx="1"/>
          </p:nvPr>
        </p:nvSpPr>
        <p:spPr>
          <a:xfrm>
            <a:off x="1981200" y="1600201"/>
            <a:ext cx="8564880" cy="3917032"/>
          </a:xfrm>
        </p:spPr>
        <p:txBody>
          <a:bodyPr>
            <a:noAutofit/>
          </a:bodyPr>
          <a:lstStyle/>
          <a:p>
            <a:r>
              <a:rPr lang="en-GB" sz="4000" dirty="0">
                <a:solidFill>
                  <a:srgbClr val="0000CC"/>
                </a:solidFill>
              </a:rPr>
              <a:t>Using </a:t>
            </a:r>
            <a:r>
              <a:rPr lang="en-GB" sz="4000" i="1" u="sng" dirty="0">
                <a:solidFill>
                  <a:srgbClr val="0000CC"/>
                </a:solidFill>
              </a:rPr>
              <a:t>at least two</a:t>
            </a:r>
            <a:r>
              <a:rPr lang="en-GB" sz="4000" u="sng" dirty="0">
                <a:solidFill>
                  <a:srgbClr val="0000CC"/>
                </a:solidFill>
              </a:rPr>
              <a:t> </a:t>
            </a:r>
            <a:r>
              <a:rPr lang="en-GB" sz="4000" dirty="0">
                <a:solidFill>
                  <a:srgbClr val="0000CC"/>
                </a:solidFill>
              </a:rPr>
              <a:t>recognised models of innovation, critically examine the ability of the organisation to innovate effectively. </a:t>
            </a:r>
            <a:endParaRPr lang="en-GB" sz="4000" b="1" dirty="0">
              <a:solidFill>
                <a:srgbClr val="0000CC"/>
              </a:solidFill>
            </a:endParaRPr>
          </a:p>
          <a:p>
            <a:r>
              <a:rPr lang="en-GB" sz="4000" dirty="0">
                <a:solidFill>
                  <a:srgbClr val="002060"/>
                </a:solidFill>
              </a:rPr>
              <a:t>Evaluate an organisations’ ability to harness  creativity and foster a creative culture in the workplace</a:t>
            </a:r>
          </a:p>
        </p:txBody>
      </p:sp>
    </p:spTree>
    <p:extLst>
      <p:ext uri="{BB962C8B-B14F-4D97-AF65-F5344CB8AC3E}">
        <p14:creationId xmlns:p14="http://schemas.microsoft.com/office/powerpoint/2010/main" val="150598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0BF18933-4060-4BE1-A81D-1028AE047D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9786590" y="0"/>
            <a:ext cx="2279904" cy="1714214"/>
          </a:xfrm>
          <a:prstGeom prst="rect">
            <a:avLst/>
          </a:prstGeom>
        </p:spPr>
      </p:pic>
      <p:sp>
        <p:nvSpPr>
          <p:cNvPr id="2" name="Title 1">
            <a:extLst>
              <a:ext uri="{FF2B5EF4-FFF2-40B4-BE49-F238E27FC236}">
                <a16:creationId xmlns:a16="http://schemas.microsoft.com/office/drawing/2014/main" id="{46D679AB-5FE6-451D-AC34-A845420D33DB}"/>
              </a:ext>
            </a:extLst>
          </p:cNvPr>
          <p:cNvSpPr>
            <a:spLocks noGrp="1"/>
          </p:cNvSpPr>
          <p:nvPr>
            <p:ph type="title"/>
          </p:nvPr>
        </p:nvSpPr>
        <p:spPr>
          <a:xfrm>
            <a:off x="0" y="42398"/>
            <a:ext cx="5691692" cy="742912"/>
          </a:xfrm>
        </p:spPr>
        <p:txBody>
          <a:bodyPr/>
          <a:lstStyle/>
          <a:p>
            <a:r>
              <a:rPr lang="en-GB" dirty="0"/>
              <a:t>A first look……..</a:t>
            </a:r>
          </a:p>
        </p:txBody>
      </p:sp>
      <p:sp>
        <p:nvSpPr>
          <p:cNvPr id="3" name="Content Placeholder 2">
            <a:extLst>
              <a:ext uri="{FF2B5EF4-FFF2-40B4-BE49-F238E27FC236}">
                <a16:creationId xmlns:a16="http://schemas.microsoft.com/office/drawing/2014/main" id="{14010B67-F485-4658-85A9-908082C1F48F}"/>
              </a:ext>
            </a:extLst>
          </p:cNvPr>
          <p:cNvSpPr>
            <a:spLocks noGrp="1"/>
          </p:cNvSpPr>
          <p:nvPr>
            <p:ph idx="1"/>
          </p:nvPr>
        </p:nvSpPr>
        <p:spPr>
          <a:xfrm>
            <a:off x="125506" y="857107"/>
            <a:ext cx="10277139" cy="3971216"/>
          </a:xfrm>
        </p:spPr>
        <p:txBody>
          <a:bodyPr>
            <a:noAutofit/>
          </a:bodyPr>
          <a:lstStyle/>
          <a:p>
            <a:endParaRPr lang="en-GB" sz="2000" u="sng" dirty="0">
              <a:solidFill>
                <a:srgbClr val="0000FF"/>
              </a:solidFill>
              <a:cs typeface="Arial" panose="020B0604020202020204" pitchFamily="34" charset="0"/>
            </a:endParaRPr>
          </a:p>
          <a:p>
            <a:pPr marL="0" indent="0">
              <a:buNone/>
            </a:pPr>
            <a:r>
              <a:rPr lang="en-GB" sz="2000" u="sng" dirty="0">
                <a:solidFill>
                  <a:srgbClr val="0000FF"/>
                </a:solidFill>
                <a:cs typeface="Arial" panose="020B0604020202020204" pitchFamily="34" charset="0"/>
              </a:rPr>
              <a:t>General advice for this assignment is to </a:t>
            </a:r>
            <a:r>
              <a:rPr lang="en-GB" sz="2000" i="1" dirty="0">
                <a:solidFill>
                  <a:srgbClr val="0000FF"/>
                </a:solidFill>
                <a:cs typeface="Arial" panose="020B0604020202020204" pitchFamily="34" charset="0"/>
              </a:rPr>
              <a:t>focus on your chosen organisation as the foundation for your assignment</a:t>
            </a:r>
            <a:r>
              <a:rPr lang="en-GB" sz="2000" dirty="0">
                <a:solidFill>
                  <a:srgbClr val="0000FF"/>
                </a:solidFill>
                <a:cs typeface="Arial" panose="020B0604020202020204" pitchFamily="34" charset="0"/>
              </a:rPr>
              <a:t> and look to address the questions as you write your answers.</a:t>
            </a:r>
          </a:p>
          <a:p>
            <a:r>
              <a:rPr lang="en-GB" sz="2000" dirty="0">
                <a:solidFill>
                  <a:srgbClr val="0000FF"/>
                </a:solidFill>
                <a:cs typeface="Arial" panose="020B0604020202020204" pitchFamily="34" charset="0"/>
              </a:rPr>
              <a:t>Treat the first question as having two parts.  The first part requires you to identify and analyse at </a:t>
            </a:r>
            <a:r>
              <a:rPr lang="en-GB" sz="2000" u="sng" dirty="0">
                <a:solidFill>
                  <a:srgbClr val="0000FF"/>
                </a:solidFill>
                <a:cs typeface="Arial" panose="020B0604020202020204" pitchFamily="34" charset="0"/>
              </a:rPr>
              <a:t>least two recognised models of innovation (to do this draw upon the available module resources, which cover some models, as well as your own research and reading).  </a:t>
            </a:r>
            <a:r>
              <a:rPr lang="en-GB" sz="2000" dirty="0">
                <a:solidFill>
                  <a:srgbClr val="0000FF"/>
                </a:solidFill>
                <a:cs typeface="Arial" panose="020B0604020202020204" pitchFamily="34" charset="0"/>
              </a:rPr>
              <a:t>This should provide you with an opportunity to write about at least two models of innovation (drawing upon relevant theorists).  If you only look at two that’s fine, just do them well, which might be easier than looking at three, for example.  There is a PowerPoint presentation on Models of Innovation available on Moodle.  </a:t>
            </a:r>
          </a:p>
          <a:p>
            <a:r>
              <a:rPr lang="en-GB" sz="2000" dirty="0">
                <a:solidFill>
                  <a:srgbClr val="0000FF"/>
                </a:solidFill>
                <a:cs typeface="Arial" panose="020B0604020202020204" pitchFamily="34" charset="0"/>
              </a:rPr>
              <a:t>The second part of the question requires you to critically examine (provide an analysis) of the ability of your organisation to innovate.  This should provide you with an opportunity to write about the ability of your organisation to successfully innovate in your workplace.  What factors contribute to this do you think?  The ability to innovate may be linked to culture and creativity, for example.</a:t>
            </a:r>
          </a:p>
          <a:p>
            <a:endParaRPr lang="en-GB" sz="2000" dirty="0">
              <a:solidFill>
                <a:srgbClr val="0000FF"/>
              </a:solidFill>
              <a:cs typeface="Arial" panose="020B0604020202020204" pitchFamily="34" charset="0"/>
            </a:endParaRPr>
          </a:p>
          <a:p>
            <a:endParaRPr lang="en-GB" sz="2000" dirty="0">
              <a:solidFill>
                <a:srgbClr val="0000FF"/>
              </a:solidFill>
              <a:cs typeface="Arial" panose="020B0604020202020204" pitchFamily="34" charset="0"/>
            </a:endParaRPr>
          </a:p>
        </p:txBody>
      </p:sp>
    </p:spTree>
    <p:extLst>
      <p:ext uri="{BB962C8B-B14F-4D97-AF65-F5344CB8AC3E}">
        <p14:creationId xmlns:p14="http://schemas.microsoft.com/office/powerpoint/2010/main" val="222331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1C68-22C6-4BF5-833A-42E21D13C324}"/>
              </a:ext>
            </a:extLst>
          </p:cNvPr>
          <p:cNvSpPr>
            <a:spLocks noGrp="1"/>
          </p:cNvSpPr>
          <p:nvPr>
            <p:ph type="title"/>
          </p:nvPr>
        </p:nvSpPr>
        <p:spPr>
          <a:xfrm>
            <a:off x="1899009" y="149369"/>
            <a:ext cx="4607959" cy="630388"/>
          </a:xfrm>
        </p:spPr>
        <p:txBody>
          <a:bodyPr>
            <a:normAutofit fontScale="90000"/>
          </a:bodyPr>
          <a:lstStyle/>
          <a:p>
            <a:r>
              <a:rPr lang="en-GB" dirty="0"/>
              <a:t>A first look……..</a:t>
            </a:r>
            <a:r>
              <a:rPr lang="en-GB" i="1" dirty="0"/>
              <a:t>cont.</a:t>
            </a:r>
          </a:p>
        </p:txBody>
      </p:sp>
      <p:sp>
        <p:nvSpPr>
          <p:cNvPr id="3" name="Content Placeholder 2">
            <a:extLst>
              <a:ext uri="{FF2B5EF4-FFF2-40B4-BE49-F238E27FC236}">
                <a16:creationId xmlns:a16="http://schemas.microsoft.com/office/drawing/2014/main" id="{C7C1D54B-5F12-BAA6-B959-750A5059C7A0}"/>
              </a:ext>
            </a:extLst>
          </p:cNvPr>
          <p:cNvSpPr>
            <a:spLocks noGrp="1"/>
          </p:cNvSpPr>
          <p:nvPr>
            <p:ph idx="1"/>
          </p:nvPr>
        </p:nvSpPr>
        <p:spPr>
          <a:xfrm>
            <a:off x="322730" y="903818"/>
            <a:ext cx="9967243" cy="3917032"/>
          </a:xfrm>
        </p:spPr>
        <p:txBody>
          <a:bodyPr>
            <a:noAutofit/>
          </a:bodyPr>
          <a:lstStyle/>
          <a:p>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As previously, treat the second question as having two parts.  The first part requires you to evaluate your organisation’s ability to harness creativity.  This should provide you with an opportunity to write about the concept of creativity (drawing upon relevant theorists) and how effectively (or not) your organisation successfully harnesses (channels) creativity in the workplace.  What factors contribute to creativity in an organisation and whether your organisation successfully harnesses (supports) creativity in your workplace?  There </a:t>
            </a:r>
            <a:r>
              <a:rPr lang="en-GB" sz="2200" i="1" dirty="0">
                <a:solidFill>
                  <a:srgbClr val="0000FF"/>
                </a:solidFill>
                <a:latin typeface="Calibri" panose="020F0502020204030204" pitchFamily="34" charset="0"/>
                <a:ea typeface="Times New Roman" panose="02020603050405020304" pitchFamily="18" charset="0"/>
                <a:cs typeface="Calibri" panose="020F0502020204030204" pitchFamily="34" charset="0"/>
              </a:rPr>
              <a:t>is a link </a:t>
            </a:r>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between creativity and culture.  </a:t>
            </a:r>
          </a:p>
          <a:p>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The second part requires you to evaluate your organisation’s ability to foster a creative culture in the workplace. This should provide you with an opportunity to write about the concept of culture (drawing upon relevant theorists) and how effectively (or not) your organisation fosters (supports) culture in the workplace.  Think about what factors contribute to culture in an organisation and whether your organisation fosters (encourages, nurtures and supports) a positive creative culture in your workplace.</a:t>
            </a:r>
          </a:p>
          <a:p>
            <a:endParaRPr lang="en-GB" sz="2200" dirty="0">
              <a:solidFill>
                <a:srgbClr val="0000FF"/>
              </a:solidFill>
              <a:latin typeface="Calibri" panose="020F0502020204030204" pitchFamily="34" charset="0"/>
              <a:cs typeface="Calibri" panose="020F0502020204030204" pitchFamily="34" charset="0"/>
            </a:endParaRPr>
          </a:p>
        </p:txBody>
      </p:sp>
      <p:pic>
        <p:nvPicPr>
          <p:cNvPr id="4" name="Picture 3" descr="A close up of a person&#10;&#10;Description automatically generated">
            <a:extLst>
              <a:ext uri="{FF2B5EF4-FFF2-40B4-BE49-F238E27FC236}">
                <a16:creationId xmlns:a16="http://schemas.microsoft.com/office/drawing/2014/main" id="{72A05599-5CFD-201F-E622-413406C9CB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10478235" y="0"/>
            <a:ext cx="1545228" cy="1161826"/>
          </a:xfrm>
          <a:prstGeom prst="rect">
            <a:avLst/>
          </a:prstGeom>
        </p:spPr>
      </p:pic>
    </p:spTree>
    <p:extLst>
      <p:ext uri="{BB962C8B-B14F-4D97-AF65-F5344CB8AC3E}">
        <p14:creationId xmlns:p14="http://schemas.microsoft.com/office/powerpoint/2010/main" val="251527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634</Words>
  <Application>Microsoft Office PowerPoint</Application>
  <PresentationFormat>Widescreen</PresentationFormat>
  <Paragraphs>50</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PowerPoint Presentation</vt:lpstr>
      <vt:lpstr>Introductions</vt:lpstr>
      <vt:lpstr>What you should realise by now…..</vt:lpstr>
      <vt:lpstr>Leaning into difficulty – Pushing Your Learning</vt:lpstr>
      <vt:lpstr>A first look……..</vt:lpstr>
      <vt:lpstr>A first look……..</vt:lpstr>
      <vt:lpstr>A first look……..cont.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2</cp:revision>
  <dcterms:created xsi:type="dcterms:W3CDTF">2024-08-05T08:57:50Z</dcterms:created>
  <dcterms:modified xsi:type="dcterms:W3CDTF">2025-07-09T15:15:06Z</dcterms:modified>
</cp:coreProperties>
</file>