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0"/>
  </p:notesMasterIdLst>
  <p:handoutMasterIdLst>
    <p:handoutMasterId r:id="rId21"/>
  </p:handoutMasterIdLst>
  <p:sldIdLst>
    <p:sldId id="277" r:id="rId2"/>
    <p:sldId id="278" r:id="rId3"/>
    <p:sldId id="263" r:id="rId4"/>
    <p:sldId id="957" r:id="rId5"/>
    <p:sldId id="958" r:id="rId6"/>
    <p:sldId id="383" r:id="rId7"/>
    <p:sldId id="376" r:id="rId8"/>
    <p:sldId id="384" r:id="rId9"/>
    <p:sldId id="377" r:id="rId10"/>
    <p:sldId id="271" r:id="rId11"/>
    <p:sldId id="382" r:id="rId12"/>
    <p:sldId id="311" r:id="rId13"/>
    <p:sldId id="379" r:id="rId14"/>
    <p:sldId id="385" r:id="rId15"/>
    <p:sldId id="380" r:id="rId16"/>
    <p:sldId id="273" r:id="rId17"/>
    <p:sldId id="363" r:id="rId18"/>
    <p:sldId id="375" r:id="rId19"/>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Animation="0"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188" autoAdjust="0"/>
    <p:restoredTop sz="94576" autoAdjust="0"/>
  </p:normalViewPr>
  <p:slideViewPr>
    <p:cSldViewPr>
      <p:cViewPr varScale="1">
        <p:scale>
          <a:sx n="67" d="100"/>
          <a:sy n="67" d="100"/>
        </p:scale>
        <p:origin x="1312"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73BF1E1E-3F47-47AC-AA8B-8B60BB7CCC8E}"/>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266B7C3C-EDDA-49BD-921A-81E222D550EC}"/>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B6123A53-B8DF-4035-BC57-9FDC090BCC0C}"/>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7AD5527-4E1B-40C5-8BB1-7501FBED4F0F}"/>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2C3D7AE-BF0B-40D5-8992-02C2B7B56E81}"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9D1197BC-9014-45AC-A7BA-3054158FD086}"/>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E56FB5B3-FB9F-4F07-BF8C-769386918A4D}"/>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8DDD2AA4-DB13-4F27-AE74-0676349017C5}"/>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40EB3B66-4572-40F3-AAED-FF834BD75CB7}"/>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D0311383-FE83-4547-BCDA-3567726A023C}"/>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8FA6CD1-66CA-4834-A0B3-47550EC86536}"/>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16519242-0D11-48B6-8DEE-27E4A0A987BC}"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BDEF0D4-BF26-4C18-B72A-0786172A18CB}"/>
              </a:ext>
            </a:extLst>
          </p:cNvPr>
          <p:cNvSpPr>
            <a:spLocks noGrp="1"/>
          </p:cNvSpPr>
          <p:nvPr>
            <p:ph type="dt" sz="half" idx="10"/>
          </p:nvPr>
        </p:nvSpPr>
        <p:spPr>
          <a:xfrm>
            <a:off x="395288" y="6524625"/>
            <a:ext cx="971550" cy="219075"/>
          </a:xfrm>
        </p:spPr>
        <p:txBody>
          <a:bodyPr/>
          <a:lstStyle>
            <a:lvl1pPr>
              <a:defRPr/>
            </a:lvl1pPr>
          </a:lstStyle>
          <a:p>
            <a:pPr>
              <a:defRPr/>
            </a:pPr>
            <a:fld id="{2BD5EE38-CA3A-44C6-991A-D6EFFFC69E06}" type="datetime1">
              <a:rPr lang="en-GB" altLang="en-US" smtClean="0"/>
              <a:t>09/11/2021</a:t>
            </a:fld>
            <a:endParaRPr lang="en-GB" altLang="en-US" dirty="0"/>
          </a:p>
        </p:txBody>
      </p:sp>
      <p:sp>
        <p:nvSpPr>
          <p:cNvPr id="5" name="Footer Placeholder 4">
            <a:extLst>
              <a:ext uri="{FF2B5EF4-FFF2-40B4-BE49-F238E27FC236}">
                <a16:creationId xmlns:a16="http://schemas.microsoft.com/office/drawing/2014/main" id="{ECEEC6B9-BEE4-4211-B2AC-890256777162}"/>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AA8DA11-BB31-4B6E-80BF-C52F704CF201}"/>
              </a:ext>
            </a:extLst>
          </p:cNvPr>
          <p:cNvSpPr>
            <a:spLocks noGrp="1"/>
          </p:cNvSpPr>
          <p:nvPr>
            <p:ph type="sldNum" sz="quarter" idx="12"/>
          </p:nvPr>
        </p:nvSpPr>
        <p:spPr/>
        <p:txBody>
          <a:bodyPr/>
          <a:lstStyle>
            <a:lvl1pPr>
              <a:defRPr/>
            </a:lvl1pPr>
          </a:lstStyle>
          <a:p>
            <a:pPr>
              <a:defRPr/>
            </a:pPr>
            <a:fld id="{81F1B1AF-4765-4621-99CE-DA150808AF22}" type="slidenum">
              <a:rPr lang="en-GB" altLang="en-US"/>
              <a:pPr>
                <a:defRPr/>
              </a:pPr>
              <a:t>‹#›</a:t>
            </a:fld>
            <a:endParaRPr lang="en-GB" altLang="en-US"/>
          </a:p>
        </p:txBody>
      </p:sp>
    </p:spTree>
    <p:extLst>
      <p:ext uri="{BB962C8B-B14F-4D97-AF65-F5344CB8AC3E}">
        <p14:creationId xmlns:p14="http://schemas.microsoft.com/office/powerpoint/2010/main" val="1835644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D984A5-3091-4274-BDE6-411D9DA10AC7}"/>
              </a:ext>
            </a:extLst>
          </p:cNvPr>
          <p:cNvSpPr>
            <a:spLocks noGrp="1"/>
          </p:cNvSpPr>
          <p:nvPr>
            <p:ph type="dt" sz="half" idx="10"/>
          </p:nvPr>
        </p:nvSpPr>
        <p:spPr/>
        <p:txBody>
          <a:bodyPr/>
          <a:lstStyle>
            <a:lvl1pPr>
              <a:defRPr/>
            </a:lvl1pPr>
          </a:lstStyle>
          <a:p>
            <a:pPr>
              <a:defRPr/>
            </a:pPr>
            <a:fld id="{3867CE19-C16F-4BE5-A49F-B49866EF47E0}" type="datetime1">
              <a:rPr lang="en-GB" altLang="en-US" smtClean="0"/>
              <a:t>09/11/2021</a:t>
            </a:fld>
            <a:endParaRPr lang="en-GB" altLang="en-US" dirty="0"/>
          </a:p>
        </p:txBody>
      </p:sp>
      <p:sp>
        <p:nvSpPr>
          <p:cNvPr id="5" name="Footer Placeholder 4">
            <a:extLst>
              <a:ext uri="{FF2B5EF4-FFF2-40B4-BE49-F238E27FC236}">
                <a16:creationId xmlns:a16="http://schemas.microsoft.com/office/drawing/2014/main" id="{34B29E66-ADD9-4D34-BC3E-C1E25158293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8DC9098B-F4AC-409C-B9A4-6A061B253F2D}"/>
              </a:ext>
            </a:extLst>
          </p:cNvPr>
          <p:cNvSpPr>
            <a:spLocks noGrp="1"/>
          </p:cNvSpPr>
          <p:nvPr>
            <p:ph type="sldNum" sz="quarter" idx="12"/>
          </p:nvPr>
        </p:nvSpPr>
        <p:spPr/>
        <p:txBody>
          <a:bodyPr/>
          <a:lstStyle>
            <a:lvl1pPr>
              <a:defRPr/>
            </a:lvl1pPr>
          </a:lstStyle>
          <a:p>
            <a:pPr>
              <a:defRPr/>
            </a:pPr>
            <a:fld id="{173A1FC8-8386-482B-AED0-74C24C2711CB}" type="slidenum">
              <a:rPr lang="en-GB" altLang="en-US"/>
              <a:pPr>
                <a:defRPr/>
              </a:pPr>
              <a:t>‹#›</a:t>
            </a:fld>
            <a:endParaRPr lang="en-GB" altLang="en-US"/>
          </a:p>
        </p:txBody>
      </p:sp>
    </p:spTree>
    <p:extLst>
      <p:ext uri="{BB962C8B-B14F-4D97-AF65-F5344CB8AC3E}">
        <p14:creationId xmlns:p14="http://schemas.microsoft.com/office/powerpoint/2010/main" val="4289213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8258CB13-5E9B-4B6F-9560-2C87E777F901}"/>
              </a:ext>
            </a:extLst>
          </p:cNvPr>
          <p:cNvSpPr>
            <a:spLocks noGrp="1"/>
          </p:cNvSpPr>
          <p:nvPr>
            <p:ph type="dt" sz="half" idx="10"/>
          </p:nvPr>
        </p:nvSpPr>
        <p:spPr/>
        <p:txBody>
          <a:bodyPr/>
          <a:lstStyle>
            <a:lvl1pPr>
              <a:defRPr/>
            </a:lvl1pPr>
          </a:lstStyle>
          <a:p>
            <a:pPr>
              <a:defRPr/>
            </a:pPr>
            <a:fld id="{CD378F53-BD42-4DCE-9342-02F395B77FC8}" type="datetime1">
              <a:rPr lang="en-GB" altLang="en-US" smtClean="0"/>
              <a:t>09/11/2021</a:t>
            </a:fld>
            <a:endParaRPr lang="en-GB" altLang="en-US" dirty="0"/>
          </a:p>
        </p:txBody>
      </p:sp>
      <p:sp>
        <p:nvSpPr>
          <p:cNvPr id="5" name="Slide Number Placeholder 5">
            <a:extLst>
              <a:ext uri="{FF2B5EF4-FFF2-40B4-BE49-F238E27FC236}">
                <a16:creationId xmlns:a16="http://schemas.microsoft.com/office/drawing/2014/main" id="{07ED13AB-23FD-4CC2-858F-C72DC4961ACB}"/>
              </a:ext>
            </a:extLst>
          </p:cNvPr>
          <p:cNvSpPr>
            <a:spLocks noGrp="1"/>
          </p:cNvSpPr>
          <p:nvPr>
            <p:ph type="sldNum" sz="quarter" idx="11"/>
          </p:nvPr>
        </p:nvSpPr>
        <p:spPr/>
        <p:txBody>
          <a:bodyPr/>
          <a:lstStyle>
            <a:lvl1pPr>
              <a:defRPr/>
            </a:lvl1pPr>
          </a:lstStyle>
          <a:p>
            <a:pPr>
              <a:defRPr/>
            </a:pPr>
            <a:fld id="{DC61F19D-4845-40A2-AB83-F721E05B2169}" type="slidenum">
              <a:rPr lang="en-GB" altLang="en-US"/>
              <a:pPr>
                <a:defRPr/>
              </a:pPr>
              <a:t>‹#›</a:t>
            </a:fld>
            <a:endParaRPr lang="en-GB" altLang="en-US"/>
          </a:p>
        </p:txBody>
      </p:sp>
    </p:spTree>
    <p:extLst>
      <p:ext uri="{BB962C8B-B14F-4D97-AF65-F5344CB8AC3E}">
        <p14:creationId xmlns:p14="http://schemas.microsoft.com/office/powerpoint/2010/main" val="3564120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90695DB-E95D-4FB2-A5E1-F2597FA11E04}"/>
              </a:ext>
            </a:extLst>
          </p:cNvPr>
          <p:cNvSpPr>
            <a:spLocks noGrp="1"/>
          </p:cNvSpPr>
          <p:nvPr>
            <p:ph type="dt" sz="half" idx="10"/>
          </p:nvPr>
        </p:nvSpPr>
        <p:spPr/>
        <p:txBody>
          <a:bodyPr/>
          <a:lstStyle>
            <a:lvl1pPr>
              <a:defRPr/>
            </a:lvl1pPr>
          </a:lstStyle>
          <a:p>
            <a:pPr>
              <a:defRPr/>
            </a:pPr>
            <a:fld id="{CC00ABE3-6601-49F2-A955-47789293A6DB}" type="datetime1">
              <a:rPr lang="en-GB" altLang="en-US" smtClean="0"/>
              <a:t>09/11/2021</a:t>
            </a:fld>
            <a:endParaRPr lang="en-GB" altLang="en-US" dirty="0"/>
          </a:p>
        </p:txBody>
      </p:sp>
      <p:sp>
        <p:nvSpPr>
          <p:cNvPr id="6" name="Slide Number Placeholder 5">
            <a:extLst>
              <a:ext uri="{FF2B5EF4-FFF2-40B4-BE49-F238E27FC236}">
                <a16:creationId xmlns:a16="http://schemas.microsoft.com/office/drawing/2014/main" id="{4B1AF792-F566-4B5E-986A-C98463B9B63C}"/>
              </a:ext>
            </a:extLst>
          </p:cNvPr>
          <p:cNvSpPr>
            <a:spLocks noGrp="1"/>
          </p:cNvSpPr>
          <p:nvPr>
            <p:ph type="sldNum" sz="quarter" idx="11"/>
          </p:nvPr>
        </p:nvSpPr>
        <p:spPr/>
        <p:txBody>
          <a:bodyPr/>
          <a:lstStyle>
            <a:lvl1pPr>
              <a:defRPr/>
            </a:lvl1pPr>
          </a:lstStyle>
          <a:p>
            <a:pPr>
              <a:defRPr/>
            </a:pPr>
            <a:fld id="{E42FA2F3-6F9D-4C6F-A275-000B4CE08C73}" type="slidenum">
              <a:rPr lang="en-GB" altLang="en-US"/>
              <a:pPr>
                <a:defRPr/>
              </a:pPr>
              <a:t>‹#›</a:t>
            </a:fld>
            <a:endParaRPr lang="en-GB" altLang="en-US"/>
          </a:p>
        </p:txBody>
      </p:sp>
    </p:spTree>
    <p:extLst>
      <p:ext uri="{BB962C8B-B14F-4D97-AF65-F5344CB8AC3E}">
        <p14:creationId xmlns:p14="http://schemas.microsoft.com/office/powerpoint/2010/main" val="2080453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AB10AD41-B52C-4047-9A7A-6F9604399905}"/>
              </a:ext>
            </a:extLst>
          </p:cNvPr>
          <p:cNvSpPr>
            <a:spLocks noGrp="1"/>
          </p:cNvSpPr>
          <p:nvPr>
            <p:ph type="dt" sz="half" idx="10"/>
          </p:nvPr>
        </p:nvSpPr>
        <p:spPr/>
        <p:txBody>
          <a:bodyPr/>
          <a:lstStyle>
            <a:lvl1pPr>
              <a:defRPr/>
            </a:lvl1pPr>
          </a:lstStyle>
          <a:p>
            <a:pPr>
              <a:defRPr/>
            </a:pPr>
            <a:fld id="{0E2963AA-B4EC-4450-9728-4AACD3D79842}" type="datetime1">
              <a:rPr lang="en-GB" altLang="en-US" smtClean="0"/>
              <a:t>09/11/2021</a:t>
            </a:fld>
            <a:endParaRPr lang="en-GB" altLang="en-US" dirty="0"/>
          </a:p>
        </p:txBody>
      </p:sp>
      <p:sp>
        <p:nvSpPr>
          <p:cNvPr id="8" name="Slide Number Placeholder 5">
            <a:extLst>
              <a:ext uri="{FF2B5EF4-FFF2-40B4-BE49-F238E27FC236}">
                <a16:creationId xmlns:a16="http://schemas.microsoft.com/office/drawing/2014/main" id="{3FE03709-E3AE-4EA6-A9F6-83967793A560}"/>
              </a:ext>
            </a:extLst>
          </p:cNvPr>
          <p:cNvSpPr>
            <a:spLocks noGrp="1"/>
          </p:cNvSpPr>
          <p:nvPr>
            <p:ph type="sldNum" sz="quarter" idx="11"/>
          </p:nvPr>
        </p:nvSpPr>
        <p:spPr/>
        <p:txBody>
          <a:bodyPr/>
          <a:lstStyle>
            <a:lvl1pPr>
              <a:defRPr/>
            </a:lvl1pPr>
          </a:lstStyle>
          <a:p>
            <a:pPr>
              <a:defRPr/>
            </a:pPr>
            <a:fld id="{765A9218-DDA5-4CD9-B342-D0ADD03A3A8D}" type="slidenum">
              <a:rPr lang="en-GB" altLang="en-US"/>
              <a:pPr>
                <a:defRPr/>
              </a:pPr>
              <a:t>‹#›</a:t>
            </a:fld>
            <a:endParaRPr lang="en-GB" altLang="en-US"/>
          </a:p>
        </p:txBody>
      </p:sp>
    </p:spTree>
    <p:extLst>
      <p:ext uri="{BB962C8B-B14F-4D97-AF65-F5344CB8AC3E}">
        <p14:creationId xmlns:p14="http://schemas.microsoft.com/office/powerpoint/2010/main" val="1283274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1568D4E2-1616-4887-9C3A-4BC99763F540}"/>
              </a:ext>
            </a:extLst>
          </p:cNvPr>
          <p:cNvSpPr>
            <a:spLocks noGrp="1"/>
          </p:cNvSpPr>
          <p:nvPr>
            <p:ph type="dt" sz="half" idx="10"/>
          </p:nvPr>
        </p:nvSpPr>
        <p:spPr/>
        <p:txBody>
          <a:bodyPr/>
          <a:lstStyle>
            <a:lvl1pPr>
              <a:defRPr/>
            </a:lvl1pPr>
          </a:lstStyle>
          <a:p>
            <a:pPr>
              <a:defRPr/>
            </a:pPr>
            <a:fld id="{F0E380BF-7C22-4959-9A6A-93DF815C1A78}" type="datetime1">
              <a:rPr lang="en-GB" altLang="en-US" smtClean="0"/>
              <a:t>09/11/2021</a:t>
            </a:fld>
            <a:endParaRPr lang="en-GB" altLang="en-US" dirty="0"/>
          </a:p>
        </p:txBody>
      </p:sp>
      <p:sp>
        <p:nvSpPr>
          <p:cNvPr id="4" name="Slide Number Placeholder 5">
            <a:extLst>
              <a:ext uri="{FF2B5EF4-FFF2-40B4-BE49-F238E27FC236}">
                <a16:creationId xmlns:a16="http://schemas.microsoft.com/office/drawing/2014/main" id="{178D6228-45D0-4E5D-B465-6A450FE2A991}"/>
              </a:ext>
            </a:extLst>
          </p:cNvPr>
          <p:cNvSpPr>
            <a:spLocks noGrp="1"/>
          </p:cNvSpPr>
          <p:nvPr>
            <p:ph type="sldNum" sz="quarter" idx="11"/>
          </p:nvPr>
        </p:nvSpPr>
        <p:spPr/>
        <p:txBody>
          <a:bodyPr/>
          <a:lstStyle>
            <a:lvl1pPr>
              <a:defRPr/>
            </a:lvl1pPr>
          </a:lstStyle>
          <a:p>
            <a:pPr>
              <a:defRPr/>
            </a:pPr>
            <a:fld id="{B08919CE-C701-4FCB-B99E-1670F5321C72}" type="slidenum">
              <a:rPr lang="en-GB" altLang="en-US"/>
              <a:pPr>
                <a:defRPr/>
              </a:pPr>
              <a:t>‹#›</a:t>
            </a:fld>
            <a:endParaRPr lang="en-GB" altLang="en-US"/>
          </a:p>
        </p:txBody>
      </p:sp>
    </p:spTree>
    <p:extLst>
      <p:ext uri="{BB962C8B-B14F-4D97-AF65-F5344CB8AC3E}">
        <p14:creationId xmlns:p14="http://schemas.microsoft.com/office/powerpoint/2010/main" val="24855864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25BC7D7-494B-447E-A216-C01817834D68}"/>
              </a:ext>
            </a:extLst>
          </p:cNvPr>
          <p:cNvSpPr>
            <a:spLocks noGrp="1"/>
          </p:cNvSpPr>
          <p:nvPr>
            <p:ph type="dt" sz="half" idx="10"/>
          </p:nvPr>
        </p:nvSpPr>
        <p:spPr/>
        <p:txBody>
          <a:bodyPr/>
          <a:lstStyle>
            <a:lvl1pPr>
              <a:defRPr/>
            </a:lvl1pPr>
          </a:lstStyle>
          <a:p>
            <a:pPr>
              <a:defRPr/>
            </a:pPr>
            <a:fld id="{6CC49AFA-BADA-461B-816B-46B03FAF13E9}" type="datetime1">
              <a:rPr lang="en-GB" altLang="en-US" smtClean="0"/>
              <a:t>09/11/2021</a:t>
            </a:fld>
            <a:endParaRPr lang="en-GB" altLang="en-US" dirty="0"/>
          </a:p>
        </p:txBody>
      </p:sp>
      <p:sp>
        <p:nvSpPr>
          <p:cNvPr id="3" name="Slide Number Placeholder 5">
            <a:extLst>
              <a:ext uri="{FF2B5EF4-FFF2-40B4-BE49-F238E27FC236}">
                <a16:creationId xmlns:a16="http://schemas.microsoft.com/office/drawing/2014/main" id="{39DAA1C9-5A6E-4E62-BEE0-AEA878CD61A9}"/>
              </a:ext>
            </a:extLst>
          </p:cNvPr>
          <p:cNvSpPr>
            <a:spLocks noGrp="1"/>
          </p:cNvSpPr>
          <p:nvPr>
            <p:ph type="sldNum" sz="quarter" idx="11"/>
          </p:nvPr>
        </p:nvSpPr>
        <p:spPr/>
        <p:txBody>
          <a:bodyPr/>
          <a:lstStyle>
            <a:lvl1pPr>
              <a:defRPr/>
            </a:lvl1pPr>
          </a:lstStyle>
          <a:p>
            <a:pPr>
              <a:defRPr/>
            </a:pPr>
            <a:fld id="{200FC502-85CB-45FB-98FB-DAE28AACA5EE}" type="slidenum">
              <a:rPr lang="en-GB" altLang="en-US"/>
              <a:pPr>
                <a:defRPr/>
              </a:pPr>
              <a:t>‹#›</a:t>
            </a:fld>
            <a:endParaRPr lang="en-GB" altLang="en-US"/>
          </a:p>
        </p:txBody>
      </p:sp>
    </p:spTree>
    <p:extLst>
      <p:ext uri="{BB962C8B-B14F-4D97-AF65-F5344CB8AC3E}">
        <p14:creationId xmlns:p14="http://schemas.microsoft.com/office/powerpoint/2010/main" val="31850095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0B65BD3B-5217-4020-BBA5-C8ECFFF23C6A}"/>
              </a:ext>
            </a:extLst>
          </p:cNvPr>
          <p:cNvSpPr>
            <a:spLocks noGrp="1"/>
          </p:cNvSpPr>
          <p:nvPr>
            <p:ph type="dt" sz="half" idx="10"/>
          </p:nvPr>
        </p:nvSpPr>
        <p:spPr/>
        <p:txBody>
          <a:bodyPr/>
          <a:lstStyle>
            <a:lvl1pPr>
              <a:defRPr/>
            </a:lvl1pPr>
          </a:lstStyle>
          <a:p>
            <a:pPr>
              <a:defRPr/>
            </a:pPr>
            <a:fld id="{27417F1A-BF5F-4CD3-9E04-5F62F0765FF2}" type="datetime1">
              <a:rPr lang="en-GB" altLang="en-US" smtClean="0"/>
              <a:t>09/11/2021</a:t>
            </a:fld>
            <a:endParaRPr lang="en-GB" altLang="en-US" dirty="0"/>
          </a:p>
        </p:txBody>
      </p:sp>
      <p:sp>
        <p:nvSpPr>
          <p:cNvPr id="6" name="Slide Number Placeholder 5">
            <a:extLst>
              <a:ext uri="{FF2B5EF4-FFF2-40B4-BE49-F238E27FC236}">
                <a16:creationId xmlns:a16="http://schemas.microsoft.com/office/drawing/2014/main" id="{E1F2B8C1-9987-4BFB-9506-6DBEEE52BE78}"/>
              </a:ext>
            </a:extLst>
          </p:cNvPr>
          <p:cNvSpPr>
            <a:spLocks noGrp="1"/>
          </p:cNvSpPr>
          <p:nvPr>
            <p:ph type="sldNum" sz="quarter" idx="11"/>
          </p:nvPr>
        </p:nvSpPr>
        <p:spPr/>
        <p:txBody>
          <a:bodyPr/>
          <a:lstStyle>
            <a:lvl1pPr>
              <a:defRPr/>
            </a:lvl1pPr>
          </a:lstStyle>
          <a:p>
            <a:pPr>
              <a:defRPr/>
            </a:pPr>
            <a:fld id="{EFB428F5-F416-4502-B746-8A6A0257BE88}" type="slidenum">
              <a:rPr lang="en-GB" altLang="en-US"/>
              <a:pPr>
                <a:defRPr/>
              </a:pPr>
              <a:t>‹#›</a:t>
            </a:fld>
            <a:endParaRPr lang="en-GB" altLang="en-US"/>
          </a:p>
        </p:txBody>
      </p:sp>
    </p:spTree>
    <p:extLst>
      <p:ext uri="{BB962C8B-B14F-4D97-AF65-F5344CB8AC3E}">
        <p14:creationId xmlns:p14="http://schemas.microsoft.com/office/powerpoint/2010/main" val="354113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endParaRPr lang="en-GB" noProof="0" dirty="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40DF61AF-F3A1-46C5-98B6-E288F2FD37BD}"/>
              </a:ext>
            </a:extLst>
          </p:cNvPr>
          <p:cNvSpPr>
            <a:spLocks noGrp="1"/>
          </p:cNvSpPr>
          <p:nvPr>
            <p:ph type="dt" sz="half" idx="10"/>
          </p:nvPr>
        </p:nvSpPr>
        <p:spPr/>
        <p:txBody>
          <a:bodyPr/>
          <a:lstStyle>
            <a:lvl1pPr>
              <a:defRPr/>
            </a:lvl1pPr>
          </a:lstStyle>
          <a:p>
            <a:pPr>
              <a:defRPr/>
            </a:pPr>
            <a:fld id="{9FC6D7CE-847B-4211-918D-1F5CA35D56C2}" type="datetime1">
              <a:rPr lang="en-GB" altLang="en-US" smtClean="0"/>
              <a:t>09/11/2021</a:t>
            </a:fld>
            <a:endParaRPr lang="en-GB" altLang="en-US" dirty="0"/>
          </a:p>
        </p:txBody>
      </p:sp>
      <p:sp>
        <p:nvSpPr>
          <p:cNvPr id="6" name="Slide Number Placeholder 5">
            <a:extLst>
              <a:ext uri="{FF2B5EF4-FFF2-40B4-BE49-F238E27FC236}">
                <a16:creationId xmlns:a16="http://schemas.microsoft.com/office/drawing/2014/main" id="{92384E30-3302-4C3A-B60D-8BD00E619664}"/>
              </a:ext>
            </a:extLst>
          </p:cNvPr>
          <p:cNvSpPr>
            <a:spLocks noGrp="1"/>
          </p:cNvSpPr>
          <p:nvPr>
            <p:ph type="sldNum" sz="quarter" idx="11"/>
          </p:nvPr>
        </p:nvSpPr>
        <p:spPr/>
        <p:txBody>
          <a:bodyPr/>
          <a:lstStyle>
            <a:lvl1pPr>
              <a:defRPr/>
            </a:lvl1pPr>
          </a:lstStyle>
          <a:p>
            <a:pPr>
              <a:defRPr/>
            </a:pPr>
            <a:fld id="{FAC71FE3-E10A-43FC-9BB4-381683E7EF19}" type="slidenum">
              <a:rPr lang="en-GB" altLang="en-US"/>
              <a:pPr>
                <a:defRPr/>
              </a:pPr>
              <a:t>‹#›</a:t>
            </a:fld>
            <a:endParaRPr lang="en-GB" altLang="en-US"/>
          </a:p>
        </p:txBody>
      </p:sp>
    </p:spTree>
    <p:extLst>
      <p:ext uri="{BB962C8B-B14F-4D97-AF65-F5344CB8AC3E}">
        <p14:creationId xmlns:p14="http://schemas.microsoft.com/office/powerpoint/2010/main" val="7124443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D852FC9-EB17-4FF6-AFDF-94EE69A39331}"/>
              </a:ext>
            </a:extLst>
          </p:cNvPr>
          <p:cNvSpPr>
            <a:spLocks noGrp="1"/>
          </p:cNvSpPr>
          <p:nvPr>
            <p:ph type="dt" sz="half" idx="10"/>
          </p:nvPr>
        </p:nvSpPr>
        <p:spPr/>
        <p:txBody>
          <a:bodyPr/>
          <a:lstStyle>
            <a:lvl1pPr>
              <a:defRPr/>
            </a:lvl1pPr>
          </a:lstStyle>
          <a:p>
            <a:pPr>
              <a:defRPr/>
            </a:pPr>
            <a:fld id="{0389CFF3-FCF8-4F4D-8C10-BC013B9A0C26}" type="datetime1">
              <a:rPr lang="en-GB" altLang="en-US" smtClean="0"/>
              <a:t>09/11/2021</a:t>
            </a:fld>
            <a:endParaRPr lang="en-GB" altLang="en-US" dirty="0"/>
          </a:p>
        </p:txBody>
      </p:sp>
      <p:sp>
        <p:nvSpPr>
          <p:cNvPr id="5" name="Slide Number Placeholder 5">
            <a:extLst>
              <a:ext uri="{FF2B5EF4-FFF2-40B4-BE49-F238E27FC236}">
                <a16:creationId xmlns:a16="http://schemas.microsoft.com/office/drawing/2014/main" id="{983DF036-F9DA-4E72-8048-DAFD7C7DB1B9}"/>
              </a:ext>
            </a:extLst>
          </p:cNvPr>
          <p:cNvSpPr>
            <a:spLocks noGrp="1"/>
          </p:cNvSpPr>
          <p:nvPr>
            <p:ph type="sldNum" sz="quarter" idx="11"/>
          </p:nvPr>
        </p:nvSpPr>
        <p:spPr/>
        <p:txBody>
          <a:bodyPr/>
          <a:lstStyle>
            <a:lvl1pPr>
              <a:defRPr/>
            </a:lvl1pPr>
          </a:lstStyle>
          <a:p>
            <a:pPr>
              <a:defRPr/>
            </a:pPr>
            <a:fld id="{59CF1B87-02C7-48AE-90FF-E2B6FAE95B35}" type="slidenum">
              <a:rPr lang="en-GB" altLang="en-US"/>
              <a:pPr>
                <a:defRPr/>
              </a:pPr>
              <a:t>‹#›</a:t>
            </a:fld>
            <a:endParaRPr lang="en-GB" altLang="en-US"/>
          </a:p>
        </p:txBody>
      </p:sp>
    </p:spTree>
    <p:extLst>
      <p:ext uri="{BB962C8B-B14F-4D97-AF65-F5344CB8AC3E}">
        <p14:creationId xmlns:p14="http://schemas.microsoft.com/office/powerpoint/2010/main" val="13685672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5E297AF-21A8-4656-890F-9E6C02D2E571}"/>
              </a:ext>
            </a:extLst>
          </p:cNvPr>
          <p:cNvSpPr>
            <a:spLocks noGrp="1"/>
          </p:cNvSpPr>
          <p:nvPr>
            <p:ph type="dt" sz="half" idx="10"/>
          </p:nvPr>
        </p:nvSpPr>
        <p:spPr/>
        <p:txBody>
          <a:bodyPr/>
          <a:lstStyle>
            <a:lvl1pPr>
              <a:defRPr/>
            </a:lvl1pPr>
          </a:lstStyle>
          <a:p>
            <a:pPr>
              <a:defRPr/>
            </a:pPr>
            <a:fld id="{72E2C4BB-8722-478A-B4BB-D2606CB4E1B4}" type="datetime1">
              <a:rPr lang="en-GB" altLang="en-US" smtClean="0"/>
              <a:t>09/11/2021</a:t>
            </a:fld>
            <a:endParaRPr lang="en-GB" altLang="en-US" dirty="0"/>
          </a:p>
        </p:txBody>
      </p:sp>
      <p:sp>
        <p:nvSpPr>
          <p:cNvPr id="5" name="Slide Number Placeholder 5">
            <a:extLst>
              <a:ext uri="{FF2B5EF4-FFF2-40B4-BE49-F238E27FC236}">
                <a16:creationId xmlns:a16="http://schemas.microsoft.com/office/drawing/2014/main" id="{618836FD-79E6-434B-A134-46DEAF3CA189}"/>
              </a:ext>
            </a:extLst>
          </p:cNvPr>
          <p:cNvSpPr>
            <a:spLocks noGrp="1"/>
          </p:cNvSpPr>
          <p:nvPr>
            <p:ph type="sldNum" sz="quarter" idx="11"/>
          </p:nvPr>
        </p:nvSpPr>
        <p:spPr/>
        <p:txBody>
          <a:bodyPr/>
          <a:lstStyle>
            <a:lvl1pPr>
              <a:defRPr/>
            </a:lvl1pPr>
          </a:lstStyle>
          <a:p>
            <a:pPr>
              <a:defRPr/>
            </a:pPr>
            <a:fld id="{D7A243F2-D098-46CC-AF56-85183E81F7AE}" type="slidenum">
              <a:rPr lang="en-GB" altLang="en-US"/>
              <a:pPr>
                <a:defRPr/>
              </a:pPr>
              <a:t>‹#›</a:t>
            </a:fld>
            <a:endParaRPr lang="en-GB" altLang="en-US"/>
          </a:p>
        </p:txBody>
      </p:sp>
    </p:spTree>
    <p:extLst>
      <p:ext uri="{BB962C8B-B14F-4D97-AF65-F5344CB8AC3E}">
        <p14:creationId xmlns:p14="http://schemas.microsoft.com/office/powerpoint/2010/main" val="7577932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BBE515C4-37E6-4E20-AEA0-7749B5A1C30C}"/>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09A5E682-DDF0-4062-B5FE-9F044E094863}"/>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5249298-7CDA-45C3-9E6E-5137CDDAFE6B}"/>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BBA170F3-330E-472F-903F-779DF1AE4E37}" type="datetime1">
              <a:rPr lang="en-GB" altLang="en-US" smtClean="0"/>
              <a:t>09/11/2021</a:t>
            </a:fld>
            <a:endParaRPr lang="en-GB" altLang="en-US" dirty="0"/>
          </a:p>
        </p:txBody>
      </p:sp>
      <p:sp>
        <p:nvSpPr>
          <p:cNvPr id="6" name="Slide Number Placeholder 5">
            <a:extLst>
              <a:ext uri="{FF2B5EF4-FFF2-40B4-BE49-F238E27FC236}">
                <a16:creationId xmlns:a16="http://schemas.microsoft.com/office/drawing/2014/main" id="{AE113488-76E4-4C8B-9080-B0B3FBC599E3}"/>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132B1398-B1C4-4B2C-994B-99EABBF3B273}"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934" r:id="rId1"/>
    <p:sldLayoutId id="2147483935" r:id="rId2"/>
    <p:sldLayoutId id="2147483925" r:id="rId3"/>
    <p:sldLayoutId id="2147483926" r:id="rId4"/>
    <p:sldLayoutId id="2147483927" r:id="rId5"/>
    <p:sldLayoutId id="2147483928" r:id="rId6"/>
    <p:sldLayoutId id="2147483929" r:id="rId7"/>
    <p:sldLayoutId id="2147483930" r:id="rId8"/>
    <p:sldLayoutId id="2147483931" r:id="rId9"/>
    <p:sldLayoutId id="2147483932" r:id="rId10"/>
    <p:sldLayoutId id="2147483933"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40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1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1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uiExpand="1" build="p" autoUpdateAnimBg="0">
        <p:tmplLst>
          <p:tmpl lvl="1">
            <p:tnLst>
              <p:par>
                <p:cTn presetID="2" presetClass="entr" presetSubtype="8" fill="hold" nodeType="clickEffect">
                  <p:stCondLst>
                    <p:cond delay="40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100" fill="hold"/>
                        <p:tgtEl>
                          <p:spTgt spid="1027"/>
                        </p:tgtEl>
                        <p:attrNameLst>
                          <p:attrName>ppt_x</p:attrName>
                        </p:attrNameLst>
                      </p:cBhvr>
                      <p:tavLst>
                        <p:tav tm="0">
                          <p:val>
                            <p:strVal val="0-#ppt_w/2"/>
                          </p:val>
                        </p:tav>
                        <p:tav tm="100000">
                          <p:val>
                            <p:strVal val="#ppt_x"/>
                          </p:val>
                        </p:tav>
                      </p:tavLst>
                    </p:anim>
                    <p:anim calcmode="lin" valueType="num">
                      <p:cBhvr additive="base">
                        <p:cTn dur="1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nZR0xQmZVQg"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icv-BBtNpEU" TargetMode="External"/><Relationship Id="rId2" Type="http://schemas.openxmlformats.org/officeDocument/2006/relationships/hyperlink" Target="https://www.youtube.com/watch?v=HnJ1bqXUnI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ahrc.ukri.org/documents/guides/understanding-your-project-a-guide-to-self-evaluation/"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ahrc.ukri.org/documents/guides/understanding-your-project-a-guide-to-self-evaluation/"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ahrc.ukri.org/documents/guides/understanding-your-project-a-guide-to-self-evaluation/"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youtube.com/watch?v=ikuVmCtBvF0" TargetMode="External"/><Relationship Id="rId2" Type="http://schemas.openxmlformats.org/officeDocument/2006/relationships/hyperlink" Target="https://www.youtube.com/watch?v=H8Y-yfi3vp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ahrc.ukri.org/documents/guides/understanding-your-project-a-guide-to-self-evaluation/"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https://ahrc.ukri.org/documents/guides/understanding-your-project-a-guide-to-self-evaluation/"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s://ahrc.ukri.org/documents/guides/understanding-your-project-a-guide-to-self-evaluation/"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Subtitle 4">
            <a:extLst>
              <a:ext uri="{FF2B5EF4-FFF2-40B4-BE49-F238E27FC236}">
                <a16:creationId xmlns:a16="http://schemas.microsoft.com/office/drawing/2014/main" id="{F5803DEA-64B4-407C-A875-A8D9DD322CAE}"/>
              </a:ext>
            </a:extLst>
          </p:cNvPr>
          <p:cNvSpPr>
            <a:spLocks noGrp="1"/>
          </p:cNvSpPr>
          <p:nvPr>
            <p:ph type="subTitle" idx="1"/>
          </p:nvPr>
        </p:nvSpPr>
        <p:spPr>
          <a:xfrm>
            <a:off x="539750" y="1844675"/>
            <a:ext cx="7912100" cy="4176713"/>
          </a:xfrm>
        </p:spPr>
        <p:txBody>
          <a:bodyPr/>
          <a:lstStyle/>
          <a:p>
            <a:pPr eaLnBrk="1" hangingPunct="1"/>
            <a:r>
              <a:rPr lang="en-GB" altLang="en-US" sz="4400" b="1" dirty="0">
                <a:solidFill>
                  <a:schemeClr val="bg1"/>
                </a:solidFill>
              </a:rPr>
              <a:t>BMHP5005 - Introduction to Research</a:t>
            </a:r>
          </a:p>
          <a:p>
            <a:pPr eaLnBrk="1" hangingPunct="1"/>
            <a:r>
              <a:rPr lang="en-GB" altLang="en-US" sz="3600" b="1" dirty="0">
                <a:solidFill>
                  <a:schemeClr val="bg1"/>
                </a:solidFill>
              </a:rPr>
              <a:t> </a:t>
            </a:r>
            <a:endParaRPr lang="en-GB" altLang="en-US" b="1" dirty="0">
              <a:solidFill>
                <a:schemeClr val="bg1"/>
              </a:solidFill>
            </a:endParaRPr>
          </a:p>
          <a:p>
            <a:pPr eaLnBrk="1" hangingPunct="1"/>
            <a:r>
              <a:rPr lang="en-GB" altLang="en-US" b="1" dirty="0">
                <a:solidFill>
                  <a:schemeClr val="bg1"/>
                </a:solidFill>
              </a:rPr>
              <a:t>Week 5: Reporting the Findings </a:t>
            </a:r>
            <a:endParaRPr lang="en-GB" altLang="en-US" sz="2800" b="1" dirty="0">
              <a:solidFill>
                <a:schemeClr val="bg1"/>
              </a:solidFill>
            </a:endParaRPr>
          </a:p>
          <a:p>
            <a:pPr algn="r" eaLnBrk="1" hangingPunct="1"/>
            <a:endParaRPr lang="en-GB" altLang="en-US" sz="2800" b="1" dirty="0">
              <a:solidFill>
                <a:schemeClr val="bg1"/>
              </a:solidFill>
            </a:endParaRPr>
          </a:p>
          <a:p>
            <a:pPr eaLnBrk="1" hangingPunct="1"/>
            <a:endParaRPr lang="en-GB" altLang="en-US" sz="2800" b="1" dirty="0">
              <a:solidFill>
                <a:schemeClr val="bg1"/>
              </a:solidFill>
            </a:endParaRPr>
          </a:p>
          <a:p>
            <a:endParaRPr lang="en-GB" altLang="en-US" sz="1800" b="1" dirty="0">
              <a:solidFill>
                <a:schemeClr val="bg1"/>
              </a:solidFill>
            </a:endParaRPr>
          </a:p>
          <a:p>
            <a:pPr eaLnBrk="1" hangingPunct="1"/>
            <a:endParaRPr lang="en-GB" altLang="en-US" b="1" dirty="0">
              <a:solidFill>
                <a:schemeClr val="bg1"/>
              </a:solidFill>
            </a:endParaRPr>
          </a:p>
          <a:p>
            <a:pPr eaLnBrk="1" hangingPunct="1"/>
            <a:r>
              <a:rPr lang="en-GB" altLang="en-US" b="1" dirty="0">
                <a:solidFill>
                  <a:schemeClr val="bg1"/>
                </a:solidFill>
              </a:rPr>
              <a:t>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a:extLst>
              <a:ext uri="{FF2B5EF4-FFF2-40B4-BE49-F238E27FC236}">
                <a16:creationId xmlns:a16="http://schemas.microsoft.com/office/drawing/2014/main" id="{220A2420-439C-4640-A55C-49BBBDC9B2FE}"/>
              </a:ext>
            </a:extLst>
          </p:cNvPr>
          <p:cNvSpPr>
            <a:spLocks noGrp="1"/>
          </p:cNvSpPr>
          <p:nvPr>
            <p:ph type="title"/>
          </p:nvPr>
        </p:nvSpPr>
        <p:spPr>
          <a:xfrm>
            <a:off x="341784" y="116632"/>
            <a:ext cx="8460432" cy="1196975"/>
          </a:xfrm>
        </p:spPr>
        <p:txBody>
          <a:bodyPr/>
          <a:lstStyle/>
          <a:p>
            <a:br>
              <a:rPr lang="en-GB" altLang="en-US" sz="3600" dirty="0">
                <a:cs typeface="Arial" panose="020B0604020202020204" pitchFamily="34" charset="0"/>
              </a:rPr>
            </a:br>
            <a:r>
              <a:rPr lang="en-GB" altLang="en-US" sz="3600" dirty="0">
                <a:cs typeface="Arial" panose="020B0604020202020204" pitchFamily="34" charset="0"/>
              </a:rPr>
              <a:t>Module Aim &amp; Learning Outcomes</a:t>
            </a:r>
            <a:br>
              <a:rPr lang="en-GB" altLang="en-US" sz="3600" dirty="0"/>
            </a:br>
            <a:endParaRPr lang="en-GB" altLang="en-US" sz="3600" dirty="0"/>
          </a:p>
        </p:txBody>
      </p:sp>
      <p:sp>
        <p:nvSpPr>
          <p:cNvPr id="7171" name="Content Placeholder 2">
            <a:extLst>
              <a:ext uri="{FF2B5EF4-FFF2-40B4-BE49-F238E27FC236}">
                <a16:creationId xmlns:a16="http://schemas.microsoft.com/office/drawing/2014/main" id="{C95CC43F-C1DC-4B3A-A2B0-CE14B9BDD6E2}"/>
              </a:ext>
            </a:extLst>
          </p:cNvPr>
          <p:cNvSpPr>
            <a:spLocks noGrp="1"/>
          </p:cNvSpPr>
          <p:nvPr>
            <p:ph idx="1"/>
          </p:nvPr>
        </p:nvSpPr>
        <p:spPr>
          <a:xfrm>
            <a:off x="494674" y="1196752"/>
            <a:ext cx="8154652" cy="4144391"/>
          </a:xfrm>
        </p:spPr>
        <p:txBody>
          <a:bodyPr/>
          <a:lstStyle/>
          <a:p>
            <a:pPr marL="0" indent="0">
              <a:buFont typeface="Arial" panose="020B0604020202020204" pitchFamily="34" charset="0"/>
              <a:buNone/>
              <a:defRPr/>
            </a:pPr>
            <a:r>
              <a:rPr lang="en-US" altLang="en-US" sz="2000" b="1" dirty="0">
                <a:cs typeface="Arial" panose="020B0604020202020204" pitchFamily="34" charset="0"/>
              </a:rPr>
              <a:t>Aim of the Module</a:t>
            </a:r>
          </a:p>
          <a:p>
            <a:pPr>
              <a:buFont typeface="Wingdings" panose="05000000000000000000" pitchFamily="2" charset="2"/>
              <a:buChar char="v"/>
              <a:defRPr/>
            </a:pPr>
            <a:r>
              <a:rPr lang="en-US" altLang="en-US" sz="2000" dirty="0">
                <a:cs typeface="Arial" panose="020B0604020202020204" pitchFamily="34" charset="0"/>
              </a:rPr>
              <a:t>To develop skills of independent enquiry and crucial analysis by undertaking a sustained research project and investigate a topic with relevance to their professional development in Health and Social care. </a:t>
            </a:r>
          </a:p>
          <a:p>
            <a:pPr>
              <a:buFont typeface="Wingdings" panose="05000000000000000000" pitchFamily="2" charset="2"/>
              <a:buChar char="v"/>
              <a:defRPr/>
            </a:pPr>
            <a:endParaRPr lang="en-US" altLang="en-US" sz="2000" dirty="0">
              <a:cs typeface="Arial" panose="020B0604020202020204" pitchFamily="34" charset="0"/>
            </a:endParaRPr>
          </a:p>
          <a:p>
            <a:pPr marL="0" indent="0">
              <a:buFont typeface="Arial" panose="020B0604020202020204" pitchFamily="34" charset="0"/>
              <a:buNone/>
              <a:defRPr/>
            </a:pPr>
            <a:r>
              <a:rPr lang="en-US" altLang="en-US" sz="2000" dirty="0">
                <a:cs typeface="Arial" panose="020B0604020202020204" pitchFamily="34" charset="0"/>
              </a:rPr>
              <a:t>Upon the successful completion of this module, the student should be able to:</a:t>
            </a:r>
          </a:p>
          <a:p>
            <a:pPr marL="457200" indent="-457200">
              <a:buFont typeface="+mj-lt"/>
              <a:buAutoNum type="arabicPeriod"/>
              <a:defRPr/>
            </a:pPr>
            <a:r>
              <a:rPr lang="en-US" altLang="en-US" sz="2000" dirty="0">
                <a:cs typeface="Arial" panose="020B0604020202020204" pitchFamily="34" charset="0"/>
              </a:rPr>
              <a:t>Use academic research and examination of literature to formulate an area of study.</a:t>
            </a:r>
          </a:p>
          <a:p>
            <a:pPr marL="457200" indent="-457200">
              <a:buFont typeface="+mj-lt"/>
              <a:buAutoNum type="arabicPeriod"/>
              <a:defRPr/>
            </a:pPr>
            <a:r>
              <a:rPr lang="en-US" altLang="en-US" sz="2000" dirty="0">
                <a:cs typeface="Arial" panose="020B0604020202020204" pitchFamily="34" charset="0"/>
              </a:rPr>
              <a:t>Undertake a research project within agreed procedures and specifications while </a:t>
            </a:r>
            <a:r>
              <a:rPr lang="en-US" altLang="en-US" sz="2000" dirty="0" err="1">
                <a:cs typeface="Arial" panose="020B0604020202020204" pitchFamily="34" charset="0"/>
              </a:rPr>
              <a:t>analysing</a:t>
            </a:r>
            <a:r>
              <a:rPr lang="en-US" altLang="en-US" sz="2000" dirty="0">
                <a:cs typeface="Arial" panose="020B0604020202020204" pitchFamily="34" charset="0"/>
              </a:rPr>
              <a:t> and justifying methods.</a:t>
            </a:r>
          </a:p>
          <a:p>
            <a:pPr marL="457200" indent="-457200">
              <a:buFont typeface="+mj-lt"/>
              <a:buAutoNum type="arabicPeriod"/>
              <a:defRPr/>
            </a:pPr>
            <a:r>
              <a:rPr lang="en-US" altLang="en-US" sz="2000" dirty="0">
                <a:cs typeface="Arial" panose="020B0604020202020204" pitchFamily="34" charset="0"/>
              </a:rPr>
              <a:t>Evaluate and present research outcomes.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C198C973-4F20-4B90-8A47-6E3F3BC93377}"/>
              </a:ext>
            </a:extLst>
          </p:cNvPr>
          <p:cNvSpPr>
            <a:spLocks noGrp="1"/>
          </p:cNvSpPr>
          <p:nvPr>
            <p:ph type="title"/>
          </p:nvPr>
        </p:nvSpPr>
        <p:spPr>
          <a:xfrm>
            <a:off x="1475656" y="332656"/>
            <a:ext cx="6192688" cy="936104"/>
          </a:xfrm>
        </p:spPr>
        <p:txBody>
          <a:bodyPr/>
          <a:lstStyle/>
          <a:p>
            <a:r>
              <a:rPr lang="en-GB" altLang="en-US" sz="4000" dirty="0">
                <a:cs typeface="Arial" panose="020B0604020202020204" pitchFamily="34" charset="0"/>
              </a:rPr>
              <a:t>Lesson Objectives</a:t>
            </a:r>
          </a:p>
        </p:txBody>
      </p:sp>
      <p:sp>
        <p:nvSpPr>
          <p:cNvPr id="7171" name="Content Placeholder 2">
            <a:extLst>
              <a:ext uri="{FF2B5EF4-FFF2-40B4-BE49-F238E27FC236}">
                <a16:creationId xmlns:a16="http://schemas.microsoft.com/office/drawing/2014/main" id="{620EF349-0E7F-46A8-B505-BE0AB7438167}"/>
              </a:ext>
            </a:extLst>
          </p:cNvPr>
          <p:cNvSpPr>
            <a:spLocks noGrp="1"/>
          </p:cNvSpPr>
          <p:nvPr>
            <p:ph idx="1"/>
          </p:nvPr>
        </p:nvSpPr>
        <p:spPr>
          <a:xfrm>
            <a:off x="755576" y="1772817"/>
            <a:ext cx="7416824" cy="3600400"/>
          </a:xfrm>
        </p:spPr>
        <p:txBody>
          <a:bodyPr/>
          <a:lstStyle/>
          <a:p>
            <a:pPr marL="0" indent="0">
              <a:buNone/>
              <a:defRPr/>
            </a:pPr>
            <a:r>
              <a:rPr lang="en-US" altLang="en-US" sz="2800" dirty="0"/>
              <a:t>Understand the meaning and processes of:</a:t>
            </a:r>
          </a:p>
          <a:p>
            <a:pPr>
              <a:defRPr/>
            </a:pPr>
            <a:r>
              <a:rPr lang="en-US" altLang="en-US" sz="2800" dirty="0"/>
              <a:t>Evidence synthesis</a:t>
            </a:r>
          </a:p>
          <a:p>
            <a:pPr>
              <a:defRPr/>
            </a:pPr>
            <a:r>
              <a:rPr lang="en-US" altLang="en-US" sz="2800" dirty="0"/>
              <a:t>Critical thinking</a:t>
            </a:r>
          </a:p>
          <a:p>
            <a:pPr>
              <a:defRPr/>
            </a:pPr>
            <a:r>
              <a:rPr lang="en-US" altLang="en-US" sz="2800" dirty="0"/>
              <a:t>Evaluating research</a:t>
            </a:r>
          </a:p>
          <a:p>
            <a:pPr>
              <a:defRPr/>
            </a:pPr>
            <a:r>
              <a:rPr lang="en-US" altLang="en-US" sz="2800" dirty="0"/>
              <a:t>Critical appraisal </a:t>
            </a:r>
          </a:p>
          <a:p>
            <a:pPr>
              <a:defRPr/>
            </a:pPr>
            <a:r>
              <a:rPr lang="en-US" altLang="en-US" sz="2800" dirty="0"/>
              <a:t>Reporting results</a:t>
            </a:r>
          </a:p>
          <a:p>
            <a:pPr>
              <a:defRPr/>
            </a:pPr>
            <a:endParaRPr lang="en-US" altLang="en-US" sz="2800" dirty="0"/>
          </a:p>
          <a:p>
            <a:pPr>
              <a:defRPr/>
            </a:pPr>
            <a:endParaRPr lang="en-US" altLang="en-US" sz="2800" dirty="0"/>
          </a:p>
          <a:p>
            <a:pPr>
              <a:defRPr/>
            </a:pPr>
            <a:endParaRPr lang="en-US" altLang="en-US" sz="2800" dirty="0"/>
          </a:p>
          <a:p>
            <a:pPr>
              <a:defRPr/>
            </a:pPr>
            <a:endParaRPr lang="en-US" altLang="en-US" sz="2800" dirty="0"/>
          </a:p>
          <a:p>
            <a:pPr marL="0" indent="0">
              <a:buFont typeface="Arial" panose="020B0604020202020204" pitchFamily="34" charset="0"/>
              <a:buNone/>
              <a:defRPr/>
            </a:pPr>
            <a:endParaRPr lang="en-US" altLang="en-US" sz="2800" dirty="0"/>
          </a:p>
          <a:p>
            <a:pPr marL="0" indent="0">
              <a:buFont typeface="Arial" panose="020B0604020202020204" pitchFamily="34" charset="0"/>
              <a:buNone/>
              <a:defRPr/>
            </a:pPr>
            <a:endParaRPr lang="en-US" altLang="en-US" sz="2800" dirty="0"/>
          </a:p>
          <a:p>
            <a:pPr marL="0" indent="0">
              <a:buFont typeface="Arial" panose="020B0604020202020204" pitchFamily="34" charset="0"/>
              <a:buNone/>
              <a:defRPr/>
            </a:pPr>
            <a:endParaRPr lang="en-US" altLang="en-US" sz="2800" dirty="0"/>
          </a:p>
          <a:p>
            <a:pPr marL="0" indent="0">
              <a:buFont typeface="Arial" panose="020B0604020202020204" pitchFamily="34" charset="0"/>
              <a:buNone/>
              <a:defRPr/>
            </a:pPr>
            <a:endParaRPr lang="en-GB" altLang="en-U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35F96-473C-40A8-B7AB-86C5F04A2D59}"/>
              </a:ext>
            </a:extLst>
          </p:cNvPr>
          <p:cNvSpPr>
            <a:spLocks noGrp="1"/>
          </p:cNvSpPr>
          <p:nvPr>
            <p:ph type="title"/>
          </p:nvPr>
        </p:nvSpPr>
        <p:spPr/>
        <p:txBody>
          <a:bodyPr/>
          <a:lstStyle/>
          <a:p>
            <a:r>
              <a:rPr lang="en-GB" dirty="0"/>
              <a:t>Recap</a:t>
            </a:r>
          </a:p>
        </p:txBody>
      </p:sp>
      <p:sp>
        <p:nvSpPr>
          <p:cNvPr id="3" name="Content Placeholder 2">
            <a:extLst>
              <a:ext uri="{FF2B5EF4-FFF2-40B4-BE49-F238E27FC236}">
                <a16:creationId xmlns:a16="http://schemas.microsoft.com/office/drawing/2014/main" id="{32791582-3200-4A59-A8A2-FA240936D49E}"/>
              </a:ext>
            </a:extLst>
          </p:cNvPr>
          <p:cNvSpPr>
            <a:spLocks noGrp="1"/>
          </p:cNvSpPr>
          <p:nvPr>
            <p:ph idx="1"/>
          </p:nvPr>
        </p:nvSpPr>
        <p:spPr>
          <a:xfrm>
            <a:off x="457200" y="1844823"/>
            <a:ext cx="8229600" cy="3672409"/>
          </a:xfrm>
        </p:spPr>
        <p:txBody>
          <a:bodyPr>
            <a:normAutofit fontScale="77500" lnSpcReduction="20000"/>
          </a:bodyPr>
          <a:lstStyle/>
          <a:p>
            <a:r>
              <a:rPr lang="en-US" dirty="0"/>
              <a:t>According to thematic analysis, all the text collected should be thoroughly read, and then text segments (i.e. sentences or paragraphs of meaning) should be coded under appropriate themes, based on the key concept/meaning of the text segment in relation to the aim of the study (Flick, von </a:t>
            </a:r>
            <a:r>
              <a:rPr lang="en-US" dirty="0" err="1"/>
              <a:t>Kardorff</a:t>
            </a:r>
            <a:r>
              <a:rPr lang="en-US" dirty="0"/>
              <a:t>, &amp; Steinke, 2004).</a:t>
            </a:r>
          </a:p>
          <a:p>
            <a:pPr marL="0" indent="0">
              <a:buNone/>
            </a:pPr>
            <a:r>
              <a:rPr lang="en-US" dirty="0"/>
              <a:t> </a:t>
            </a:r>
          </a:p>
          <a:p>
            <a:r>
              <a:rPr lang="en-US" dirty="0"/>
              <a:t>More specifically, coding is the process during which the researcher codes the text in order to answer the research question(s) (Joffe &amp; Yardley, 2004). </a:t>
            </a:r>
          </a:p>
          <a:p>
            <a:endParaRPr lang="en-GB" dirty="0"/>
          </a:p>
        </p:txBody>
      </p:sp>
    </p:spTree>
    <p:extLst>
      <p:ext uri="{BB962C8B-B14F-4D97-AF65-F5344CB8AC3E}">
        <p14:creationId xmlns:p14="http://schemas.microsoft.com/office/powerpoint/2010/main" val="10042843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3D713-F9EB-4285-81F7-B7E02EE68528}"/>
              </a:ext>
            </a:extLst>
          </p:cNvPr>
          <p:cNvSpPr>
            <a:spLocks noGrp="1"/>
          </p:cNvSpPr>
          <p:nvPr>
            <p:ph type="title"/>
          </p:nvPr>
        </p:nvSpPr>
        <p:spPr/>
        <p:txBody>
          <a:bodyPr/>
          <a:lstStyle/>
          <a:p>
            <a:r>
              <a:rPr lang="en-US" dirty="0"/>
              <a:t>Evidence Synthesis </a:t>
            </a:r>
            <a:endParaRPr lang="en-GB" dirty="0"/>
          </a:p>
        </p:txBody>
      </p:sp>
      <p:sp>
        <p:nvSpPr>
          <p:cNvPr id="3" name="Content Placeholder 2">
            <a:extLst>
              <a:ext uri="{FF2B5EF4-FFF2-40B4-BE49-F238E27FC236}">
                <a16:creationId xmlns:a16="http://schemas.microsoft.com/office/drawing/2014/main" id="{8D00D0A1-75D5-4819-A1B0-A810743432F8}"/>
              </a:ext>
            </a:extLst>
          </p:cNvPr>
          <p:cNvSpPr>
            <a:spLocks noGrp="1"/>
          </p:cNvSpPr>
          <p:nvPr>
            <p:ph idx="1"/>
          </p:nvPr>
        </p:nvSpPr>
        <p:spPr/>
        <p:txBody>
          <a:bodyPr/>
          <a:lstStyle/>
          <a:p>
            <a:r>
              <a:rPr lang="en-US" dirty="0"/>
              <a:t>What is it and why do we need it?</a:t>
            </a:r>
          </a:p>
          <a:p>
            <a:endParaRPr lang="en-US" dirty="0"/>
          </a:p>
          <a:p>
            <a:r>
              <a:rPr lang="en-US" dirty="0"/>
              <a:t>Answer: </a:t>
            </a:r>
            <a:r>
              <a:rPr lang="en-US" dirty="0">
                <a:hlinkClick r:id="rId2"/>
              </a:rPr>
              <a:t>https://www.youtube.com/watch?v=nZR0xQmZVQg</a:t>
            </a:r>
            <a:r>
              <a:rPr lang="en-US" dirty="0"/>
              <a:t> </a:t>
            </a:r>
            <a:endParaRPr lang="en-GB" dirty="0"/>
          </a:p>
        </p:txBody>
      </p:sp>
    </p:spTree>
    <p:extLst>
      <p:ext uri="{BB962C8B-B14F-4D97-AF65-F5344CB8AC3E}">
        <p14:creationId xmlns:p14="http://schemas.microsoft.com/office/powerpoint/2010/main" val="1973834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1C9C3-51C8-4497-B9F8-D8794E276CF8}"/>
              </a:ext>
            </a:extLst>
          </p:cNvPr>
          <p:cNvSpPr>
            <a:spLocks noGrp="1"/>
          </p:cNvSpPr>
          <p:nvPr>
            <p:ph type="title"/>
          </p:nvPr>
        </p:nvSpPr>
        <p:spPr/>
        <p:txBody>
          <a:bodyPr/>
          <a:lstStyle/>
          <a:p>
            <a:r>
              <a:rPr lang="en-GB" dirty="0"/>
              <a:t>Critical thinking</a:t>
            </a:r>
          </a:p>
        </p:txBody>
      </p:sp>
      <p:sp>
        <p:nvSpPr>
          <p:cNvPr id="3" name="Content Placeholder 2">
            <a:extLst>
              <a:ext uri="{FF2B5EF4-FFF2-40B4-BE49-F238E27FC236}">
                <a16:creationId xmlns:a16="http://schemas.microsoft.com/office/drawing/2014/main" id="{B88E2276-1303-4B77-B55E-8D872667E91D}"/>
              </a:ext>
            </a:extLst>
          </p:cNvPr>
          <p:cNvSpPr>
            <a:spLocks noGrp="1"/>
          </p:cNvSpPr>
          <p:nvPr>
            <p:ph idx="1"/>
          </p:nvPr>
        </p:nvSpPr>
        <p:spPr/>
        <p:txBody>
          <a:bodyPr/>
          <a:lstStyle/>
          <a:p>
            <a:r>
              <a:rPr lang="en-GB" sz="2400" dirty="0"/>
              <a:t>Let’s watch these videos to understand what critical thinking is and how we can use it in practice.</a:t>
            </a:r>
          </a:p>
          <a:p>
            <a:endParaRPr lang="en-GB" sz="2400" b="1" dirty="0"/>
          </a:p>
          <a:p>
            <a:r>
              <a:rPr lang="en-GB" sz="2400" b="1" dirty="0"/>
              <a:t>What is Critical Thinking?</a:t>
            </a:r>
            <a:endParaRPr lang="en-GB" sz="2400" dirty="0"/>
          </a:p>
          <a:p>
            <a:r>
              <a:rPr lang="en-GB" sz="2400" dirty="0">
                <a:hlinkClick r:id="rId2"/>
              </a:rPr>
              <a:t>https://www.youtube.com/watch?v=HnJ1bqXUnIM</a:t>
            </a:r>
            <a:r>
              <a:rPr lang="en-GB" sz="2400" dirty="0"/>
              <a:t> </a:t>
            </a:r>
          </a:p>
          <a:p>
            <a:endParaRPr lang="en-GB" sz="2400" dirty="0"/>
          </a:p>
          <a:p>
            <a:r>
              <a:rPr lang="en-GB" sz="2400" b="1" dirty="0"/>
              <a:t>A Critical Thinking Model</a:t>
            </a:r>
          </a:p>
          <a:p>
            <a:r>
              <a:rPr lang="en-GB" sz="2400" dirty="0">
                <a:hlinkClick r:id="rId3"/>
              </a:rPr>
              <a:t>https://www.youtube.com/watch?v=icv-BBtNpEU</a:t>
            </a:r>
            <a:r>
              <a:rPr lang="en-GB" sz="2400" dirty="0"/>
              <a:t> </a:t>
            </a:r>
          </a:p>
          <a:p>
            <a:endParaRPr lang="en-GB" sz="2400" b="1" dirty="0"/>
          </a:p>
        </p:txBody>
      </p:sp>
    </p:spTree>
    <p:extLst>
      <p:ext uri="{BB962C8B-B14F-4D97-AF65-F5344CB8AC3E}">
        <p14:creationId xmlns:p14="http://schemas.microsoft.com/office/powerpoint/2010/main" val="3920311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D1DBE-7787-4732-AE54-A51F938CAD01}"/>
              </a:ext>
            </a:extLst>
          </p:cNvPr>
          <p:cNvSpPr>
            <a:spLocks noGrp="1"/>
          </p:cNvSpPr>
          <p:nvPr>
            <p:ph type="title"/>
          </p:nvPr>
        </p:nvSpPr>
        <p:spPr>
          <a:xfrm>
            <a:off x="457200" y="274638"/>
            <a:ext cx="8229600" cy="634082"/>
          </a:xfrm>
        </p:spPr>
        <p:txBody>
          <a:bodyPr/>
          <a:lstStyle/>
          <a:p>
            <a:r>
              <a:rPr lang="en-GB" dirty="0"/>
              <a:t>Evaluation</a:t>
            </a:r>
          </a:p>
        </p:txBody>
      </p:sp>
      <p:sp>
        <p:nvSpPr>
          <p:cNvPr id="3" name="Content Placeholder 2">
            <a:extLst>
              <a:ext uri="{FF2B5EF4-FFF2-40B4-BE49-F238E27FC236}">
                <a16:creationId xmlns:a16="http://schemas.microsoft.com/office/drawing/2014/main" id="{A00DAB0E-D0B9-458D-B6F0-079A2CE54348}"/>
              </a:ext>
            </a:extLst>
          </p:cNvPr>
          <p:cNvSpPr>
            <a:spLocks noGrp="1"/>
          </p:cNvSpPr>
          <p:nvPr>
            <p:ph idx="1"/>
          </p:nvPr>
        </p:nvSpPr>
        <p:spPr>
          <a:xfrm>
            <a:off x="464096" y="1556792"/>
            <a:ext cx="8363272" cy="3888432"/>
          </a:xfrm>
        </p:spPr>
        <p:txBody>
          <a:bodyPr/>
          <a:lstStyle/>
          <a:p>
            <a:r>
              <a:rPr lang="en-US" sz="1900" dirty="0"/>
              <a:t>Evaluation involves looking at the information gathered and making informed judgements about the </a:t>
            </a:r>
            <a:r>
              <a:rPr lang="en-US" sz="1900" dirty="0" err="1"/>
              <a:t>programme</a:t>
            </a:r>
            <a:r>
              <a:rPr lang="en-US" sz="1900" dirty="0"/>
              <a:t>/project in relation to its aims and objectives. You will usually be asking the following type of questions: </a:t>
            </a:r>
          </a:p>
          <a:p>
            <a:endParaRPr lang="en-US" sz="1900" dirty="0"/>
          </a:p>
          <a:p>
            <a:pPr>
              <a:buFont typeface="Wingdings" panose="05000000000000000000" pitchFamily="2" charset="2"/>
              <a:buChar char="q"/>
            </a:pPr>
            <a:r>
              <a:rPr lang="en-US" sz="1900" dirty="0"/>
              <a:t>Did the project achieve its aims? Did it achieve its objectives? If not, why not? What worked well, what didn’t? </a:t>
            </a:r>
          </a:p>
          <a:p>
            <a:pPr>
              <a:buFont typeface="Wingdings" panose="05000000000000000000" pitchFamily="2" charset="2"/>
              <a:buChar char="q"/>
            </a:pPr>
            <a:r>
              <a:rPr lang="en-US" sz="1900" dirty="0"/>
              <a:t>Did the activities run as planned? Were the outcomes and outputs of an acceptable quality? Did it reach its target groups? Has the </a:t>
            </a:r>
            <a:r>
              <a:rPr lang="en-US" sz="1900" dirty="0" err="1"/>
              <a:t>programme</a:t>
            </a:r>
            <a:r>
              <a:rPr lang="en-US" sz="1900" dirty="0"/>
              <a:t>/project advanced knowledge in the area? </a:t>
            </a:r>
          </a:p>
          <a:p>
            <a:pPr>
              <a:buFont typeface="Wingdings" panose="05000000000000000000" pitchFamily="2" charset="2"/>
              <a:buChar char="q"/>
            </a:pPr>
            <a:r>
              <a:rPr lang="en-US" sz="1900" dirty="0"/>
              <a:t>What added benefits did the </a:t>
            </a:r>
            <a:r>
              <a:rPr lang="en-US" sz="1900" dirty="0" err="1"/>
              <a:t>programme</a:t>
            </a:r>
            <a:r>
              <a:rPr lang="en-US" sz="1900" dirty="0"/>
              <a:t>/project achieve? </a:t>
            </a:r>
          </a:p>
        </p:txBody>
      </p:sp>
      <p:sp>
        <p:nvSpPr>
          <p:cNvPr id="6" name="TextBox 5">
            <a:extLst>
              <a:ext uri="{FF2B5EF4-FFF2-40B4-BE49-F238E27FC236}">
                <a16:creationId xmlns:a16="http://schemas.microsoft.com/office/drawing/2014/main" id="{8BECF79B-C5AF-4E9E-B274-3EB1801CCFF4}"/>
              </a:ext>
            </a:extLst>
          </p:cNvPr>
          <p:cNvSpPr txBox="1"/>
          <p:nvPr/>
        </p:nvSpPr>
        <p:spPr>
          <a:xfrm>
            <a:off x="930424" y="5394122"/>
            <a:ext cx="7283152" cy="246221"/>
          </a:xfrm>
          <a:prstGeom prst="rect">
            <a:avLst/>
          </a:prstGeom>
          <a:noFill/>
        </p:spPr>
        <p:txBody>
          <a:bodyPr wrap="square">
            <a:spAutoFit/>
          </a:bodyPr>
          <a:lstStyle/>
          <a:p>
            <a:r>
              <a:rPr lang="en-GB" sz="1000" dirty="0"/>
              <a:t>Source: </a:t>
            </a:r>
            <a:r>
              <a:rPr lang="en-GB" sz="1000" dirty="0">
                <a:hlinkClick r:id="rId2"/>
              </a:rPr>
              <a:t>https://ahrc.ukri.org/documents/guides/understanding-your-project-a-guide-to-self-evaluation/</a:t>
            </a:r>
            <a:r>
              <a:rPr lang="en-GB" sz="1000" dirty="0"/>
              <a:t>  </a:t>
            </a:r>
          </a:p>
        </p:txBody>
      </p:sp>
    </p:spTree>
    <p:extLst>
      <p:ext uri="{BB962C8B-B14F-4D97-AF65-F5344CB8AC3E}">
        <p14:creationId xmlns:p14="http://schemas.microsoft.com/office/powerpoint/2010/main" val="4918638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CD1DBE-7787-4732-AE54-A51F938CAD01}"/>
              </a:ext>
            </a:extLst>
          </p:cNvPr>
          <p:cNvSpPr>
            <a:spLocks noGrp="1"/>
          </p:cNvSpPr>
          <p:nvPr>
            <p:ph type="title"/>
          </p:nvPr>
        </p:nvSpPr>
        <p:spPr>
          <a:xfrm>
            <a:off x="457200" y="274638"/>
            <a:ext cx="8229600" cy="634082"/>
          </a:xfrm>
        </p:spPr>
        <p:txBody>
          <a:bodyPr/>
          <a:lstStyle/>
          <a:p>
            <a:r>
              <a:rPr lang="en-GB" dirty="0"/>
              <a:t>Evaluation</a:t>
            </a:r>
          </a:p>
        </p:txBody>
      </p:sp>
      <p:sp>
        <p:nvSpPr>
          <p:cNvPr id="3" name="Content Placeholder 2">
            <a:extLst>
              <a:ext uri="{FF2B5EF4-FFF2-40B4-BE49-F238E27FC236}">
                <a16:creationId xmlns:a16="http://schemas.microsoft.com/office/drawing/2014/main" id="{A00DAB0E-D0B9-458D-B6F0-079A2CE54348}"/>
              </a:ext>
            </a:extLst>
          </p:cNvPr>
          <p:cNvSpPr>
            <a:spLocks noGrp="1"/>
          </p:cNvSpPr>
          <p:nvPr>
            <p:ph idx="1"/>
          </p:nvPr>
        </p:nvSpPr>
        <p:spPr>
          <a:xfrm>
            <a:off x="457200" y="1268760"/>
            <a:ext cx="8363272" cy="4392488"/>
          </a:xfrm>
        </p:spPr>
        <p:txBody>
          <a:bodyPr/>
          <a:lstStyle/>
          <a:p>
            <a:r>
              <a:rPr lang="en-US" sz="2400" dirty="0"/>
              <a:t>The emphasis is likely to be on numerical data but depth of understanding is important at this stage. </a:t>
            </a:r>
          </a:p>
          <a:p>
            <a:endParaRPr lang="en-US" sz="2400" dirty="0"/>
          </a:p>
          <a:p>
            <a:r>
              <a:rPr lang="en-US" sz="2400" dirty="0"/>
              <a:t>Qualitative data can be crucial in explaining what lies behind your quantitative data. </a:t>
            </a:r>
          </a:p>
          <a:p>
            <a:endParaRPr lang="en-US" sz="2400" dirty="0"/>
          </a:p>
          <a:p>
            <a:r>
              <a:rPr lang="en-US" sz="2400" dirty="0"/>
              <a:t>Impacts must be measurable if they are to be evaluated. You will need to think about the realistic level of impact that you can make and the practicalities of identifying that impact. </a:t>
            </a:r>
            <a:endParaRPr lang="en-GB" sz="2400" dirty="0"/>
          </a:p>
        </p:txBody>
      </p:sp>
      <p:sp>
        <p:nvSpPr>
          <p:cNvPr id="4" name="TextBox 3">
            <a:extLst>
              <a:ext uri="{FF2B5EF4-FFF2-40B4-BE49-F238E27FC236}">
                <a16:creationId xmlns:a16="http://schemas.microsoft.com/office/drawing/2014/main" id="{2F18247C-DAB2-4F72-B055-DF8172CDF95B}"/>
              </a:ext>
            </a:extLst>
          </p:cNvPr>
          <p:cNvSpPr txBox="1"/>
          <p:nvPr/>
        </p:nvSpPr>
        <p:spPr>
          <a:xfrm>
            <a:off x="930424" y="5394122"/>
            <a:ext cx="7283152" cy="246221"/>
          </a:xfrm>
          <a:prstGeom prst="rect">
            <a:avLst/>
          </a:prstGeom>
          <a:noFill/>
        </p:spPr>
        <p:txBody>
          <a:bodyPr wrap="square">
            <a:spAutoFit/>
          </a:bodyPr>
          <a:lstStyle/>
          <a:p>
            <a:r>
              <a:rPr lang="en-GB" sz="1000" dirty="0"/>
              <a:t>Source: </a:t>
            </a:r>
            <a:r>
              <a:rPr lang="en-GB" sz="1000" dirty="0">
                <a:hlinkClick r:id="rId2"/>
              </a:rPr>
              <a:t>https://ahrc.ukri.org/documents/guides/understanding-your-project-a-guide-to-self-evaluation/</a:t>
            </a:r>
            <a:r>
              <a:rPr lang="en-GB" sz="1000" dirty="0"/>
              <a:t>  </a:t>
            </a:r>
          </a:p>
        </p:txBody>
      </p:sp>
    </p:spTree>
    <p:extLst>
      <p:ext uri="{BB962C8B-B14F-4D97-AF65-F5344CB8AC3E}">
        <p14:creationId xmlns:p14="http://schemas.microsoft.com/office/powerpoint/2010/main" val="18521629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9B7A1B-A287-42D2-BFB1-59C3A94544E7}"/>
              </a:ext>
            </a:extLst>
          </p:cNvPr>
          <p:cNvSpPr>
            <a:spLocks noGrp="1"/>
          </p:cNvSpPr>
          <p:nvPr>
            <p:ph type="title"/>
          </p:nvPr>
        </p:nvSpPr>
        <p:spPr/>
        <p:txBody>
          <a:bodyPr/>
          <a:lstStyle/>
          <a:p>
            <a:r>
              <a:rPr lang="en-GB" dirty="0"/>
              <a:t>The Kirkpatrick Model </a:t>
            </a:r>
          </a:p>
        </p:txBody>
      </p:sp>
      <p:sp>
        <p:nvSpPr>
          <p:cNvPr id="3" name="Content Placeholder 2">
            <a:extLst>
              <a:ext uri="{FF2B5EF4-FFF2-40B4-BE49-F238E27FC236}">
                <a16:creationId xmlns:a16="http://schemas.microsoft.com/office/drawing/2014/main" id="{5F5DB0DA-36A5-40CE-9848-549EEC31F900}"/>
              </a:ext>
            </a:extLst>
          </p:cNvPr>
          <p:cNvSpPr>
            <a:spLocks noGrp="1"/>
          </p:cNvSpPr>
          <p:nvPr>
            <p:ph idx="1"/>
          </p:nvPr>
        </p:nvSpPr>
        <p:spPr/>
        <p:txBody>
          <a:bodyPr/>
          <a:lstStyle/>
          <a:p>
            <a:r>
              <a:rPr lang="en-US" sz="2000" dirty="0"/>
              <a:t>The Kirkpatrick Model – four levels of potential impact: </a:t>
            </a:r>
          </a:p>
          <a:p>
            <a:pPr marL="0" indent="0">
              <a:buNone/>
            </a:pPr>
            <a:endParaRPr lang="en-US" sz="2000" dirty="0"/>
          </a:p>
          <a:p>
            <a:pPr>
              <a:buFont typeface="Wingdings" panose="05000000000000000000" pitchFamily="2" charset="2"/>
              <a:buChar char="Ø"/>
            </a:pPr>
            <a:r>
              <a:rPr lang="en-US" sz="2000" b="1" dirty="0"/>
              <a:t>reaction</a:t>
            </a:r>
            <a:r>
              <a:rPr lang="en-US" sz="2000" dirty="0"/>
              <a:t> – the initial response to participation </a:t>
            </a:r>
          </a:p>
          <a:p>
            <a:pPr>
              <a:buFont typeface="Wingdings" panose="05000000000000000000" pitchFamily="2" charset="2"/>
              <a:buChar char="Ø"/>
            </a:pPr>
            <a:r>
              <a:rPr lang="en-US" sz="2000" b="1" dirty="0"/>
              <a:t>learning</a:t>
            </a:r>
            <a:r>
              <a:rPr lang="en-US" sz="2000" dirty="0"/>
              <a:t> – changes in people’s understanding, or raising their awareness of an issue </a:t>
            </a:r>
          </a:p>
          <a:p>
            <a:pPr>
              <a:buFont typeface="Wingdings" panose="05000000000000000000" pitchFamily="2" charset="2"/>
              <a:buChar char="Ø"/>
            </a:pPr>
            <a:r>
              <a:rPr lang="en-US" sz="2000" b="1" dirty="0" err="1"/>
              <a:t>behaviour</a:t>
            </a:r>
            <a:r>
              <a:rPr lang="en-US" sz="2000" dirty="0"/>
              <a:t> – whether people subsequently modify what they do </a:t>
            </a:r>
          </a:p>
          <a:p>
            <a:pPr>
              <a:buFont typeface="Wingdings" panose="05000000000000000000" pitchFamily="2" charset="2"/>
              <a:buChar char="Ø"/>
            </a:pPr>
            <a:r>
              <a:rPr lang="en-US" sz="2000" b="1" dirty="0"/>
              <a:t>results </a:t>
            </a:r>
            <a:r>
              <a:rPr lang="en-US" sz="2000" dirty="0"/>
              <a:t>– to track the long-term impacts of the project on measurable outcomes.</a:t>
            </a:r>
            <a:endParaRPr lang="en-GB" sz="2000" dirty="0"/>
          </a:p>
        </p:txBody>
      </p:sp>
      <p:sp>
        <p:nvSpPr>
          <p:cNvPr id="4" name="TextBox 3">
            <a:extLst>
              <a:ext uri="{FF2B5EF4-FFF2-40B4-BE49-F238E27FC236}">
                <a16:creationId xmlns:a16="http://schemas.microsoft.com/office/drawing/2014/main" id="{CF68F6FF-581C-47DA-8377-6D12DEE80260}"/>
              </a:ext>
            </a:extLst>
          </p:cNvPr>
          <p:cNvSpPr txBox="1"/>
          <p:nvPr/>
        </p:nvSpPr>
        <p:spPr>
          <a:xfrm>
            <a:off x="930424" y="5394122"/>
            <a:ext cx="7283152" cy="246221"/>
          </a:xfrm>
          <a:prstGeom prst="rect">
            <a:avLst/>
          </a:prstGeom>
          <a:noFill/>
        </p:spPr>
        <p:txBody>
          <a:bodyPr wrap="square">
            <a:spAutoFit/>
          </a:bodyPr>
          <a:lstStyle/>
          <a:p>
            <a:r>
              <a:rPr lang="en-GB" sz="1000" dirty="0"/>
              <a:t>Source: </a:t>
            </a:r>
            <a:r>
              <a:rPr lang="en-GB" sz="1000" dirty="0">
                <a:hlinkClick r:id="rId2"/>
              </a:rPr>
              <a:t>https://ahrc.ukri.org/documents/guides/understanding-your-project-a-guide-to-self-evaluation/</a:t>
            </a:r>
            <a:r>
              <a:rPr lang="en-GB" sz="1000" dirty="0"/>
              <a:t>  </a:t>
            </a:r>
          </a:p>
        </p:txBody>
      </p:sp>
    </p:spTree>
    <p:extLst>
      <p:ext uri="{BB962C8B-B14F-4D97-AF65-F5344CB8AC3E}">
        <p14:creationId xmlns:p14="http://schemas.microsoft.com/office/powerpoint/2010/main" val="24711004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1E0FEF36-1712-4674-96EB-39265702CF0D}"/>
              </a:ext>
            </a:extLst>
          </p:cNvPr>
          <p:cNvSpPr>
            <a:spLocks noGrp="1"/>
          </p:cNvSpPr>
          <p:nvPr>
            <p:ph type="title"/>
          </p:nvPr>
        </p:nvSpPr>
        <p:spPr>
          <a:xfrm>
            <a:off x="457200" y="274638"/>
            <a:ext cx="8229600" cy="706437"/>
          </a:xfrm>
        </p:spPr>
        <p:txBody>
          <a:bodyPr/>
          <a:lstStyle/>
          <a:p>
            <a:r>
              <a:rPr lang="en-GB" altLang="en-US" dirty="0"/>
              <a:t>Seminar task</a:t>
            </a:r>
          </a:p>
        </p:txBody>
      </p:sp>
      <p:sp>
        <p:nvSpPr>
          <p:cNvPr id="8195" name="Content Placeholder 2">
            <a:extLst>
              <a:ext uri="{FF2B5EF4-FFF2-40B4-BE49-F238E27FC236}">
                <a16:creationId xmlns:a16="http://schemas.microsoft.com/office/drawing/2014/main" id="{68A59991-A7DD-43BD-A725-F5ED354D9E93}"/>
              </a:ext>
            </a:extLst>
          </p:cNvPr>
          <p:cNvSpPr>
            <a:spLocks noGrp="1"/>
          </p:cNvSpPr>
          <p:nvPr>
            <p:ph idx="1"/>
          </p:nvPr>
        </p:nvSpPr>
        <p:spPr>
          <a:xfrm>
            <a:off x="457200" y="1125538"/>
            <a:ext cx="8229600" cy="4535710"/>
          </a:xfrm>
        </p:spPr>
        <p:txBody>
          <a:bodyPr/>
          <a:lstStyle/>
          <a:p>
            <a:pPr>
              <a:defRPr/>
            </a:pPr>
            <a:r>
              <a:rPr lang="en-GB" altLang="en-US" sz="2400" dirty="0"/>
              <a:t>Select </a:t>
            </a:r>
            <a:r>
              <a:rPr lang="en-GB" altLang="en-US" sz="2400" b="1" dirty="0"/>
              <a:t>one relevant research article </a:t>
            </a:r>
            <a:r>
              <a:rPr lang="en-GB" altLang="en-US" sz="2400" dirty="0"/>
              <a:t>based on the research question/aim of your study</a:t>
            </a:r>
          </a:p>
          <a:p>
            <a:pPr>
              <a:defRPr/>
            </a:pPr>
            <a:r>
              <a:rPr lang="en-GB" altLang="en-US" sz="2400" dirty="0"/>
              <a:t>Develop </a:t>
            </a:r>
            <a:r>
              <a:rPr lang="en-GB" altLang="en-US" sz="2400" b="1" dirty="0"/>
              <a:t>a summary </a:t>
            </a:r>
            <a:r>
              <a:rPr lang="en-GB" altLang="en-US" sz="2400" dirty="0"/>
              <a:t>of the article (you have 45 minutes).</a:t>
            </a:r>
          </a:p>
          <a:p>
            <a:pPr>
              <a:defRPr/>
            </a:pPr>
            <a:r>
              <a:rPr lang="en-GB" altLang="en-US" sz="2400" dirty="0"/>
              <a:t>Present your </a:t>
            </a:r>
            <a:r>
              <a:rPr lang="en-GB" altLang="en-US" sz="2400" b="1" dirty="0"/>
              <a:t>critique</a:t>
            </a:r>
            <a:r>
              <a:rPr lang="en-GB" altLang="en-US" sz="2400" dirty="0"/>
              <a:t> in class.</a:t>
            </a:r>
          </a:p>
          <a:p>
            <a:pPr marL="457200" lvl="1" indent="0">
              <a:buFont typeface="Arial" panose="020B0604020202020204" pitchFamily="34" charset="0"/>
              <a:buNone/>
              <a:defRPr/>
            </a:pPr>
            <a:r>
              <a:rPr lang="en-GB" altLang="en-US" sz="1400" b="1" dirty="0">
                <a:solidFill>
                  <a:srgbClr val="00B050"/>
                </a:solidFill>
              </a:rPr>
              <a:t>Article information needed: </a:t>
            </a:r>
          </a:p>
          <a:p>
            <a:pPr lvl="1">
              <a:defRPr/>
            </a:pPr>
            <a:r>
              <a:rPr lang="en-GB" altLang="en-US" sz="1400" b="1" dirty="0">
                <a:solidFill>
                  <a:srgbClr val="00B050"/>
                </a:solidFill>
              </a:rPr>
              <a:t>Author(s), Title, Journal name, and Year of publication</a:t>
            </a:r>
          </a:p>
          <a:p>
            <a:pPr lvl="1">
              <a:defRPr/>
            </a:pPr>
            <a:r>
              <a:rPr lang="en-GB" altLang="en-US" sz="1400" b="1" dirty="0">
                <a:solidFill>
                  <a:srgbClr val="00B050"/>
                </a:solidFill>
              </a:rPr>
              <a:t>Aim </a:t>
            </a:r>
          </a:p>
          <a:p>
            <a:pPr lvl="1">
              <a:defRPr/>
            </a:pPr>
            <a:r>
              <a:rPr lang="en-GB" altLang="en-US" sz="1400" b="1" dirty="0">
                <a:solidFill>
                  <a:srgbClr val="00B050"/>
                </a:solidFill>
              </a:rPr>
              <a:t>Methods (e.g. Setting, Tools used, Sample size and characteristics)</a:t>
            </a:r>
          </a:p>
          <a:p>
            <a:pPr lvl="1">
              <a:defRPr/>
            </a:pPr>
            <a:r>
              <a:rPr lang="en-GB" altLang="en-US" sz="1400" b="1" dirty="0">
                <a:solidFill>
                  <a:srgbClr val="00B050"/>
                </a:solidFill>
              </a:rPr>
              <a:t>Main findings</a:t>
            </a:r>
          </a:p>
          <a:p>
            <a:pPr lvl="1">
              <a:defRPr/>
            </a:pPr>
            <a:r>
              <a:rPr lang="en-GB" altLang="en-US" sz="1400" b="1" dirty="0">
                <a:solidFill>
                  <a:srgbClr val="00B050"/>
                </a:solidFill>
              </a:rPr>
              <a:t>Conclusions</a:t>
            </a:r>
          </a:p>
          <a:p>
            <a:pPr lvl="1">
              <a:defRPr/>
            </a:pPr>
            <a:r>
              <a:rPr lang="en-GB" altLang="en-US" sz="1400" b="1" dirty="0">
                <a:solidFill>
                  <a:srgbClr val="00B050"/>
                </a:solidFill>
              </a:rPr>
              <a:t>Strengths and limitations of the study.</a:t>
            </a:r>
          </a:p>
          <a:p>
            <a:pPr lvl="1">
              <a:defRPr/>
            </a:pPr>
            <a:endParaRPr lang="en-GB" altLang="en-US" sz="1400" b="1" dirty="0">
              <a:solidFill>
                <a:schemeClr val="accent6">
                  <a:lumMod val="75000"/>
                </a:schemeClr>
              </a:solidFill>
            </a:endParaRPr>
          </a:p>
          <a:p>
            <a:pPr marL="457200" lvl="1" indent="0">
              <a:buNone/>
              <a:defRPr/>
            </a:pPr>
            <a:endParaRPr lang="en-GB" altLang="en-US" sz="1400" b="1" dirty="0">
              <a:solidFill>
                <a:schemeClr val="accent6">
                  <a:lumMod val="75000"/>
                </a:schemeClr>
              </a:solidFill>
            </a:endParaRPr>
          </a:p>
          <a:p>
            <a:pPr>
              <a:defRPr/>
            </a:pPr>
            <a:r>
              <a:rPr lang="en-GB" altLang="en-US" sz="2400" b="1" i="1" dirty="0"/>
              <a:t>Have you identified any themes?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F3A09-2C03-4EC4-B6C9-489AC127C75B}"/>
              </a:ext>
            </a:extLst>
          </p:cNvPr>
          <p:cNvSpPr>
            <a:spLocks noGrp="1"/>
          </p:cNvSpPr>
          <p:nvPr>
            <p:ph type="title"/>
          </p:nvPr>
        </p:nvSpPr>
        <p:spPr/>
        <p:txBody>
          <a:bodyPr/>
          <a:lstStyle/>
          <a:p>
            <a:r>
              <a:rPr lang="en-GB" dirty="0"/>
              <a:t>Critical appraisal</a:t>
            </a:r>
          </a:p>
        </p:txBody>
      </p:sp>
      <p:sp>
        <p:nvSpPr>
          <p:cNvPr id="3" name="Content Placeholder 2">
            <a:extLst>
              <a:ext uri="{FF2B5EF4-FFF2-40B4-BE49-F238E27FC236}">
                <a16:creationId xmlns:a16="http://schemas.microsoft.com/office/drawing/2014/main" id="{EF14CEFB-22C1-4A6C-8BFC-852EADBDC303}"/>
              </a:ext>
            </a:extLst>
          </p:cNvPr>
          <p:cNvSpPr>
            <a:spLocks noGrp="1"/>
          </p:cNvSpPr>
          <p:nvPr>
            <p:ph idx="1"/>
          </p:nvPr>
        </p:nvSpPr>
        <p:spPr/>
        <p:txBody>
          <a:bodyPr/>
          <a:lstStyle/>
          <a:p>
            <a:r>
              <a:rPr lang="en-US" sz="2800" b="1" dirty="0"/>
              <a:t> Introduction to critical appraisal</a:t>
            </a:r>
          </a:p>
          <a:p>
            <a:r>
              <a:rPr lang="en-US" sz="2800" dirty="0">
                <a:hlinkClick r:id="rId2"/>
              </a:rPr>
              <a:t>https://www.youtube.com/watch?v=H8Y-yfi3vp4</a:t>
            </a:r>
            <a:r>
              <a:rPr lang="en-US" sz="2800" dirty="0"/>
              <a:t> </a:t>
            </a:r>
          </a:p>
          <a:p>
            <a:endParaRPr lang="en-US" sz="2800" b="1" dirty="0"/>
          </a:p>
          <a:p>
            <a:r>
              <a:rPr lang="en-US" sz="2800" b="1" dirty="0"/>
              <a:t>How to Critically Appraise Articles</a:t>
            </a:r>
            <a:endParaRPr lang="en-GB" sz="2800" dirty="0">
              <a:hlinkClick r:id="rId3"/>
            </a:endParaRPr>
          </a:p>
          <a:p>
            <a:r>
              <a:rPr lang="en-GB" sz="2800" dirty="0">
                <a:hlinkClick r:id="rId3"/>
              </a:rPr>
              <a:t>https://www.youtube.com/watch?v=ikuVmCtBvF0</a:t>
            </a:r>
            <a:r>
              <a:rPr lang="en-GB" sz="2800" dirty="0"/>
              <a:t> </a:t>
            </a:r>
          </a:p>
        </p:txBody>
      </p:sp>
    </p:spTree>
    <p:extLst>
      <p:ext uri="{BB962C8B-B14F-4D97-AF65-F5344CB8AC3E}">
        <p14:creationId xmlns:p14="http://schemas.microsoft.com/office/powerpoint/2010/main" val="26935729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B0DB6-47FC-E541-BD1F-4BFFAEA3430F}"/>
              </a:ext>
            </a:extLst>
          </p:cNvPr>
          <p:cNvSpPr>
            <a:spLocks noGrp="1"/>
          </p:cNvSpPr>
          <p:nvPr>
            <p:ph type="title"/>
          </p:nvPr>
        </p:nvSpPr>
        <p:spPr/>
        <p:txBody>
          <a:bodyPr/>
          <a:lstStyle/>
          <a:p>
            <a:r>
              <a:rPr lang="en-US" dirty="0"/>
              <a:t>CASP</a:t>
            </a:r>
          </a:p>
        </p:txBody>
      </p:sp>
      <p:sp>
        <p:nvSpPr>
          <p:cNvPr id="3" name="Content Placeholder 2">
            <a:extLst>
              <a:ext uri="{FF2B5EF4-FFF2-40B4-BE49-F238E27FC236}">
                <a16:creationId xmlns:a16="http://schemas.microsoft.com/office/drawing/2014/main" id="{F635CD76-42D0-924E-A376-D20543E68187}"/>
              </a:ext>
            </a:extLst>
          </p:cNvPr>
          <p:cNvSpPr>
            <a:spLocks noGrp="1"/>
          </p:cNvSpPr>
          <p:nvPr>
            <p:ph idx="1"/>
          </p:nvPr>
        </p:nvSpPr>
        <p:spPr/>
        <p:txBody>
          <a:bodyPr/>
          <a:lstStyle/>
          <a:p>
            <a:r>
              <a:rPr lang="en-US" dirty="0"/>
              <a:t>CASP is a checklist to use when evaluating studies.</a:t>
            </a:r>
          </a:p>
          <a:p>
            <a:endParaRPr lang="en-US" dirty="0"/>
          </a:p>
          <a:p>
            <a:r>
              <a:rPr lang="en-US" dirty="0"/>
              <a:t>The CASP checklist is on Moodle, alongside this presentation.</a:t>
            </a:r>
          </a:p>
        </p:txBody>
      </p:sp>
    </p:spTree>
    <p:extLst>
      <p:ext uri="{BB962C8B-B14F-4D97-AF65-F5344CB8AC3E}">
        <p14:creationId xmlns:p14="http://schemas.microsoft.com/office/powerpoint/2010/main" val="3190904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81547-00E2-4026-8694-6C7A35455F87}"/>
              </a:ext>
            </a:extLst>
          </p:cNvPr>
          <p:cNvSpPr>
            <a:spLocks noGrp="1"/>
          </p:cNvSpPr>
          <p:nvPr>
            <p:ph type="title"/>
          </p:nvPr>
        </p:nvSpPr>
        <p:spPr>
          <a:xfrm>
            <a:off x="457200" y="274638"/>
            <a:ext cx="8229600" cy="562074"/>
          </a:xfrm>
        </p:spPr>
        <p:txBody>
          <a:bodyPr/>
          <a:lstStyle/>
          <a:p>
            <a:r>
              <a:rPr lang="en-GB" dirty="0"/>
              <a:t>Reporting results</a:t>
            </a:r>
          </a:p>
        </p:txBody>
      </p:sp>
      <p:sp>
        <p:nvSpPr>
          <p:cNvPr id="3" name="Content Placeholder 2">
            <a:extLst>
              <a:ext uri="{FF2B5EF4-FFF2-40B4-BE49-F238E27FC236}">
                <a16:creationId xmlns:a16="http://schemas.microsoft.com/office/drawing/2014/main" id="{C7B138C1-31DE-484D-A132-6CBD1E9AE571}"/>
              </a:ext>
            </a:extLst>
          </p:cNvPr>
          <p:cNvSpPr>
            <a:spLocks noGrp="1"/>
          </p:cNvSpPr>
          <p:nvPr>
            <p:ph idx="1"/>
          </p:nvPr>
        </p:nvSpPr>
        <p:spPr>
          <a:xfrm>
            <a:off x="457200" y="1217656"/>
            <a:ext cx="8229600" cy="3752111"/>
          </a:xfrm>
        </p:spPr>
        <p:txBody>
          <a:bodyPr/>
          <a:lstStyle/>
          <a:p>
            <a:r>
              <a:rPr lang="en-US" sz="2400" dirty="0"/>
              <a:t>You should carefully consider the evidence you have collected, thinking about what it tells you.</a:t>
            </a:r>
          </a:p>
          <a:p>
            <a:endParaRPr lang="en-US" sz="2400" dirty="0"/>
          </a:p>
          <a:p>
            <a:r>
              <a:rPr lang="en-US" sz="2400" dirty="0"/>
              <a:t>Negative outcomes should not be ignored – they may be helpful in providing ‘lessons learned’ for future </a:t>
            </a:r>
            <a:r>
              <a:rPr lang="en-US" sz="2400" dirty="0" err="1"/>
              <a:t>programmes</a:t>
            </a:r>
            <a:r>
              <a:rPr lang="en-US" sz="2400" dirty="0"/>
              <a:t>/projects.</a:t>
            </a:r>
          </a:p>
          <a:p>
            <a:endParaRPr lang="en-US" sz="2400" dirty="0"/>
          </a:p>
          <a:p>
            <a:r>
              <a:rPr lang="en-US" sz="2400" dirty="0"/>
              <a:t>The positive and negative findings from an evaluation should be fed back into the decision-making process for future </a:t>
            </a:r>
            <a:r>
              <a:rPr lang="en-US" sz="2400" dirty="0" err="1"/>
              <a:t>programmes</a:t>
            </a:r>
            <a:r>
              <a:rPr lang="en-US" sz="2400" dirty="0"/>
              <a:t>/projects. </a:t>
            </a:r>
          </a:p>
        </p:txBody>
      </p:sp>
      <p:sp>
        <p:nvSpPr>
          <p:cNvPr id="4" name="TextBox 3">
            <a:extLst>
              <a:ext uri="{FF2B5EF4-FFF2-40B4-BE49-F238E27FC236}">
                <a16:creationId xmlns:a16="http://schemas.microsoft.com/office/drawing/2014/main" id="{F8701B52-258C-4441-A3C7-D7298F83EE98}"/>
              </a:ext>
            </a:extLst>
          </p:cNvPr>
          <p:cNvSpPr txBox="1"/>
          <p:nvPr/>
        </p:nvSpPr>
        <p:spPr>
          <a:xfrm>
            <a:off x="930424" y="5394122"/>
            <a:ext cx="7283152" cy="246221"/>
          </a:xfrm>
          <a:prstGeom prst="rect">
            <a:avLst/>
          </a:prstGeom>
          <a:noFill/>
        </p:spPr>
        <p:txBody>
          <a:bodyPr wrap="square">
            <a:spAutoFit/>
          </a:bodyPr>
          <a:lstStyle/>
          <a:p>
            <a:r>
              <a:rPr lang="en-GB" sz="1000" dirty="0"/>
              <a:t>Source: </a:t>
            </a:r>
            <a:r>
              <a:rPr lang="en-GB" sz="1000" dirty="0">
                <a:hlinkClick r:id="rId2"/>
              </a:rPr>
              <a:t>https://ahrc.ukri.org/documents/guides/understanding-your-project-a-guide-to-self-evaluation/</a:t>
            </a:r>
            <a:r>
              <a:rPr lang="en-GB" sz="1000" dirty="0"/>
              <a:t>  </a:t>
            </a:r>
          </a:p>
        </p:txBody>
      </p:sp>
    </p:spTree>
    <p:extLst>
      <p:ext uri="{BB962C8B-B14F-4D97-AF65-F5344CB8AC3E}">
        <p14:creationId xmlns:p14="http://schemas.microsoft.com/office/powerpoint/2010/main" val="3513997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281547-00E2-4026-8694-6C7A35455F87}"/>
              </a:ext>
            </a:extLst>
          </p:cNvPr>
          <p:cNvSpPr>
            <a:spLocks noGrp="1"/>
          </p:cNvSpPr>
          <p:nvPr>
            <p:ph type="title"/>
          </p:nvPr>
        </p:nvSpPr>
        <p:spPr>
          <a:xfrm>
            <a:off x="457200" y="274638"/>
            <a:ext cx="8229600" cy="562074"/>
          </a:xfrm>
        </p:spPr>
        <p:txBody>
          <a:bodyPr/>
          <a:lstStyle/>
          <a:p>
            <a:r>
              <a:rPr lang="en-GB" dirty="0"/>
              <a:t>Reporting results</a:t>
            </a:r>
          </a:p>
        </p:txBody>
      </p:sp>
      <p:sp>
        <p:nvSpPr>
          <p:cNvPr id="3" name="Content Placeholder 2">
            <a:extLst>
              <a:ext uri="{FF2B5EF4-FFF2-40B4-BE49-F238E27FC236}">
                <a16:creationId xmlns:a16="http://schemas.microsoft.com/office/drawing/2014/main" id="{C7B138C1-31DE-484D-A132-6CBD1E9AE571}"/>
              </a:ext>
            </a:extLst>
          </p:cNvPr>
          <p:cNvSpPr>
            <a:spLocks noGrp="1"/>
          </p:cNvSpPr>
          <p:nvPr>
            <p:ph idx="1"/>
          </p:nvPr>
        </p:nvSpPr>
        <p:spPr>
          <a:xfrm>
            <a:off x="457200" y="1217657"/>
            <a:ext cx="8229600" cy="3752111"/>
          </a:xfrm>
        </p:spPr>
        <p:txBody>
          <a:bodyPr/>
          <a:lstStyle/>
          <a:p>
            <a:r>
              <a:rPr lang="en-US" sz="2400" dirty="0"/>
              <a:t>Once the evaluation is completed, you may also like to consider the process itself. </a:t>
            </a:r>
          </a:p>
          <a:p>
            <a:endParaRPr lang="en-US" sz="2400" dirty="0"/>
          </a:p>
          <a:p>
            <a:r>
              <a:rPr lang="en-US" sz="2400" dirty="0"/>
              <a:t>There may be things you have learnt from the process and things you would like to change for future evaluation cycles – perhaps your aims were too vague so you would like to think about making them more measurable in the future; or a monitoring tool worked particularly well.</a:t>
            </a:r>
            <a:endParaRPr lang="en-GB" sz="2400" dirty="0"/>
          </a:p>
        </p:txBody>
      </p:sp>
      <p:sp>
        <p:nvSpPr>
          <p:cNvPr id="4" name="TextBox 3">
            <a:extLst>
              <a:ext uri="{FF2B5EF4-FFF2-40B4-BE49-F238E27FC236}">
                <a16:creationId xmlns:a16="http://schemas.microsoft.com/office/drawing/2014/main" id="{F8701B52-258C-4441-A3C7-D7298F83EE98}"/>
              </a:ext>
            </a:extLst>
          </p:cNvPr>
          <p:cNvSpPr txBox="1"/>
          <p:nvPr/>
        </p:nvSpPr>
        <p:spPr>
          <a:xfrm>
            <a:off x="930424" y="5394122"/>
            <a:ext cx="7283152" cy="246221"/>
          </a:xfrm>
          <a:prstGeom prst="rect">
            <a:avLst/>
          </a:prstGeom>
          <a:noFill/>
        </p:spPr>
        <p:txBody>
          <a:bodyPr wrap="square">
            <a:spAutoFit/>
          </a:bodyPr>
          <a:lstStyle/>
          <a:p>
            <a:r>
              <a:rPr lang="en-GB" sz="1000" dirty="0"/>
              <a:t>Source: </a:t>
            </a:r>
            <a:r>
              <a:rPr lang="en-GB" sz="1000" dirty="0">
                <a:hlinkClick r:id="rId2"/>
              </a:rPr>
              <a:t>https://ahrc.ukri.org/documents/guides/understanding-your-project-a-guide-to-self-evaluation/</a:t>
            </a:r>
            <a:r>
              <a:rPr lang="en-GB" sz="1000" dirty="0"/>
              <a:t>  </a:t>
            </a:r>
          </a:p>
        </p:txBody>
      </p:sp>
    </p:spTree>
    <p:extLst>
      <p:ext uri="{BB962C8B-B14F-4D97-AF65-F5344CB8AC3E}">
        <p14:creationId xmlns:p14="http://schemas.microsoft.com/office/powerpoint/2010/main" val="21352617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965C9A-6AB8-4EC2-8CAD-BBAAB4D2FD75}"/>
              </a:ext>
            </a:extLst>
          </p:cNvPr>
          <p:cNvSpPr>
            <a:spLocks noGrp="1"/>
          </p:cNvSpPr>
          <p:nvPr>
            <p:ph type="title"/>
          </p:nvPr>
        </p:nvSpPr>
        <p:spPr/>
        <p:txBody>
          <a:bodyPr/>
          <a:lstStyle/>
          <a:p>
            <a:r>
              <a:rPr lang="en-US" dirty="0"/>
              <a:t>Conclusions</a:t>
            </a:r>
            <a:endParaRPr lang="en-GB" dirty="0"/>
          </a:p>
        </p:txBody>
      </p:sp>
      <p:sp>
        <p:nvSpPr>
          <p:cNvPr id="3" name="Content Placeholder 2">
            <a:extLst>
              <a:ext uri="{FF2B5EF4-FFF2-40B4-BE49-F238E27FC236}">
                <a16:creationId xmlns:a16="http://schemas.microsoft.com/office/drawing/2014/main" id="{301408C0-A195-4FB9-844C-4348FB125DF2}"/>
              </a:ext>
            </a:extLst>
          </p:cNvPr>
          <p:cNvSpPr>
            <a:spLocks noGrp="1"/>
          </p:cNvSpPr>
          <p:nvPr>
            <p:ph idx="1"/>
          </p:nvPr>
        </p:nvSpPr>
        <p:spPr/>
        <p:txBody>
          <a:bodyPr/>
          <a:lstStyle/>
          <a:p>
            <a:r>
              <a:rPr lang="en-US" sz="2000" dirty="0"/>
              <a:t>A summing up of the key achievements of the </a:t>
            </a:r>
            <a:r>
              <a:rPr lang="en-US" sz="2000" dirty="0" err="1"/>
              <a:t>programme</a:t>
            </a:r>
            <a:r>
              <a:rPr lang="en-US" sz="2000" dirty="0"/>
              <a:t>/project, its strengths and weaknesses. </a:t>
            </a:r>
          </a:p>
          <a:p>
            <a:endParaRPr lang="en-US" sz="2000" dirty="0"/>
          </a:p>
          <a:p>
            <a:r>
              <a:rPr lang="en-US" sz="2000" dirty="0"/>
              <a:t>Lessons learnt: </a:t>
            </a:r>
          </a:p>
          <a:p>
            <a:endParaRPr lang="en-US" sz="2000" dirty="0"/>
          </a:p>
          <a:p>
            <a:pPr>
              <a:buFont typeface="Wingdings" panose="05000000000000000000" pitchFamily="2" charset="2"/>
              <a:buChar char="Ø"/>
            </a:pPr>
            <a:r>
              <a:rPr lang="en-US" sz="2000" dirty="0"/>
              <a:t>What you would do differently and why </a:t>
            </a:r>
          </a:p>
          <a:p>
            <a:pPr>
              <a:buFont typeface="Wingdings" panose="05000000000000000000" pitchFamily="2" charset="2"/>
              <a:buChar char="Ø"/>
            </a:pPr>
            <a:r>
              <a:rPr lang="en-US" sz="2000" dirty="0"/>
              <a:t>Key learning points for others </a:t>
            </a:r>
          </a:p>
          <a:p>
            <a:pPr>
              <a:buFont typeface="Wingdings" panose="05000000000000000000" pitchFamily="2" charset="2"/>
              <a:buChar char="Ø"/>
            </a:pPr>
            <a:r>
              <a:rPr lang="en-US" sz="2000" dirty="0"/>
              <a:t>Include discussion of unexpected outcomes and how to ensure they either occur again or not, as appropriate. </a:t>
            </a:r>
            <a:endParaRPr lang="en-GB" sz="2000" dirty="0"/>
          </a:p>
        </p:txBody>
      </p:sp>
      <p:sp>
        <p:nvSpPr>
          <p:cNvPr id="5" name="TextBox 4">
            <a:extLst>
              <a:ext uri="{FF2B5EF4-FFF2-40B4-BE49-F238E27FC236}">
                <a16:creationId xmlns:a16="http://schemas.microsoft.com/office/drawing/2014/main" id="{4D0BBD6E-5B97-4273-AD56-CDD268B22EE3}"/>
              </a:ext>
            </a:extLst>
          </p:cNvPr>
          <p:cNvSpPr txBox="1"/>
          <p:nvPr/>
        </p:nvSpPr>
        <p:spPr>
          <a:xfrm>
            <a:off x="930424" y="5394122"/>
            <a:ext cx="7283152" cy="246221"/>
          </a:xfrm>
          <a:prstGeom prst="rect">
            <a:avLst/>
          </a:prstGeom>
          <a:noFill/>
        </p:spPr>
        <p:txBody>
          <a:bodyPr wrap="square">
            <a:spAutoFit/>
          </a:bodyPr>
          <a:lstStyle/>
          <a:p>
            <a:r>
              <a:rPr lang="en-GB" sz="1000" dirty="0"/>
              <a:t>Source: </a:t>
            </a:r>
            <a:r>
              <a:rPr lang="en-GB" sz="1000" dirty="0">
                <a:hlinkClick r:id="rId2"/>
              </a:rPr>
              <a:t>https://ahrc.ukri.org/documents/guides/understanding-your-project-a-guide-to-self-evaluation/</a:t>
            </a:r>
            <a:r>
              <a:rPr lang="en-GB" sz="1000" dirty="0"/>
              <a:t>  </a:t>
            </a:r>
          </a:p>
        </p:txBody>
      </p:sp>
    </p:spTree>
    <p:extLst>
      <p:ext uri="{BB962C8B-B14F-4D97-AF65-F5344CB8AC3E}">
        <p14:creationId xmlns:p14="http://schemas.microsoft.com/office/powerpoint/2010/main" val="323470536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CFA87238-E91C-4882-B7A1-B241E789DAE9}"/>
              </a:ext>
            </a:extLst>
          </p:cNvPr>
          <p:cNvSpPr>
            <a:spLocks noGrp="1"/>
          </p:cNvSpPr>
          <p:nvPr>
            <p:ph type="title"/>
          </p:nvPr>
        </p:nvSpPr>
        <p:spPr/>
        <p:txBody>
          <a:bodyPr/>
          <a:lstStyle/>
          <a:p>
            <a:r>
              <a:rPr lang="en-GB" altLang="en-US" sz="4000" dirty="0"/>
              <a:t>Seminar: Individual work</a:t>
            </a:r>
          </a:p>
        </p:txBody>
      </p:sp>
      <p:sp>
        <p:nvSpPr>
          <p:cNvPr id="3" name="Content Placeholder 2">
            <a:extLst>
              <a:ext uri="{FF2B5EF4-FFF2-40B4-BE49-F238E27FC236}">
                <a16:creationId xmlns:a16="http://schemas.microsoft.com/office/drawing/2014/main" id="{24594BC3-0164-4DCC-A4D0-1F36B55C5895}"/>
              </a:ext>
            </a:extLst>
          </p:cNvPr>
          <p:cNvSpPr>
            <a:spLocks noGrp="1"/>
          </p:cNvSpPr>
          <p:nvPr>
            <p:ph idx="1"/>
          </p:nvPr>
        </p:nvSpPr>
        <p:spPr>
          <a:xfrm>
            <a:off x="457200" y="1628800"/>
            <a:ext cx="8229600" cy="3556323"/>
          </a:xfrm>
        </p:spPr>
        <p:txBody>
          <a:bodyPr/>
          <a:lstStyle/>
          <a:p>
            <a:pPr>
              <a:defRPr/>
            </a:pPr>
            <a:r>
              <a:rPr lang="en-GB" sz="2400" dirty="0"/>
              <a:t>Present your research question, aim and objectives</a:t>
            </a:r>
          </a:p>
          <a:p>
            <a:pPr>
              <a:defRPr/>
            </a:pPr>
            <a:r>
              <a:rPr lang="en-GB" sz="2400" dirty="0"/>
              <a:t>Identify two research articles for your secondary data analysis.</a:t>
            </a:r>
          </a:p>
          <a:p>
            <a:pPr>
              <a:defRPr/>
            </a:pPr>
            <a:r>
              <a:rPr lang="en-GB" sz="2400" dirty="0"/>
              <a:t>Using your selected studies sheet, present the main information of each article. </a:t>
            </a:r>
          </a:p>
          <a:p>
            <a:pPr>
              <a:defRPr/>
            </a:pPr>
            <a:endParaRPr lang="en-GB" sz="2400" dirty="0"/>
          </a:p>
          <a:p>
            <a:pPr marL="0" indent="0">
              <a:buFont typeface="Arial" panose="020B0604020202020204" pitchFamily="34" charset="0"/>
              <a:buNone/>
              <a:defRPr/>
            </a:pPr>
            <a:r>
              <a:rPr lang="en-GB" sz="2400" dirty="0"/>
              <a:t>- Any key themes identified?</a:t>
            </a:r>
          </a:p>
          <a:p>
            <a:pPr>
              <a:defRPr/>
            </a:pPr>
            <a:endParaRPr lang="en-GB"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5D1A47B9-C36A-4D3C-B871-B2C512FA17B4}"/>
              </a:ext>
            </a:extLst>
          </p:cNvPr>
          <p:cNvSpPr>
            <a:spLocks noGrp="1"/>
          </p:cNvSpPr>
          <p:nvPr>
            <p:ph type="title"/>
          </p:nvPr>
        </p:nvSpPr>
        <p:spPr>
          <a:xfrm>
            <a:off x="457200" y="274638"/>
            <a:ext cx="8229600" cy="922114"/>
          </a:xfrm>
        </p:spPr>
        <p:txBody>
          <a:bodyPr/>
          <a:lstStyle/>
          <a:p>
            <a:r>
              <a:rPr lang="en-GB" altLang="en-US" dirty="0"/>
              <a:t>Next week…</a:t>
            </a:r>
          </a:p>
        </p:txBody>
      </p:sp>
      <p:sp>
        <p:nvSpPr>
          <p:cNvPr id="9219" name="Content Placeholder 2">
            <a:extLst>
              <a:ext uri="{FF2B5EF4-FFF2-40B4-BE49-F238E27FC236}">
                <a16:creationId xmlns:a16="http://schemas.microsoft.com/office/drawing/2014/main" id="{9F5050E2-F7D7-4119-9B13-78B7CF534769}"/>
              </a:ext>
            </a:extLst>
          </p:cNvPr>
          <p:cNvSpPr>
            <a:spLocks noGrp="1"/>
          </p:cNvSpPr>
          <p:nvPr>
            <p:ph idx="1"/>
          </p:nvPr>
        </p:nvSpPr>
        <p:spPr>
          <a:xfrm>
            <a:off x="457200" y="1417638"/>
            <a:ext cx="8229600" cy="3917950"/>
          </a:xfrm>
        </p:spPr>
        <p:txBody>
          <a:bodyPr/>
          <a:lstStyle/>
          <a:p>
            <a:r>
              <a:rPr lang="en-GB" altLang="en-US" sz="2600" dirty="0"/>
              <a:t>In Week 6, we will discuss how we can provide research recommendations.</a:t>
            </a:r>
          </a:p>
          <a:p>
            <a:r>
              <a:rPr lang="en-GB" altLang="en-US" sz="2600" dirty="0"/>
              <a:t>You should have started to analyse the studies that you have chosen and themes that have emerged.</a:t>
            </a:r>
          </a:p>
          <a:p>
            <a:r>
              <a:rPr lang="en-GB" altLang="en-US" sz="2600" dirty="0"/>
              <a:t>Bring these articles and notes on your themes with you. </a:t>
            </a:r>
          </a:p>
          <a:p>
            <a:r>
              <a:rPr lang="en-GB" altLang="en-US" sz="2600" dirty="0"/>
              <a:t>It is suggested to bring your device/laptop with you in class.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3">
            <a:extLst>
              <a:ext uri="{FF2B5EF4-FFF2-40B4-BE49-F238E27FC236}">
                <a16:creationId xmlns:a16="http://schemas.microsoft.com/office/drawing/2014/main" id="{83163A22-5B42-486F-926E-9F7912B1F01B}"/>
              </a:ext>
            </a:extLst>
          </p:cNvPr>
          <p:cNvSpPr>
            <a:spLocks noGrp="1"/>
          </p:cNvSpPr>
          <p:nvPr>
            <p:ph type="title"/>
          </p:nvPr>
        </p:nvSpPr>
        <p:spPr>
          <a:xfrm>
            <a:off x="457200" y="1844675"/>
            <a:ext cx="8229600" cy="1143000"/>
          </a:xfrm>
        </p:spPr>
        <p:txBody>
          <a:bodyPr/>
          <a:lstStyle/>
          <a:p>
            <a:r>
              <a:rPr lang="en-GB" altLang="en-US" sz="6600" dirty="0"/>
              <a:t>Any Questions?</a:t>
            </a:r>
          </a:p>
        </p:txBody>
      </p:sp>
      <p:sp>
        <p:nvSpPr>
          <p:cNvPr id="11268" name="TextBox 1">
            <a:extLst>
              <a:ext uri="{FF2B5EF4-FFF2-40B4-BE49-F238E27FC236}">
                <a16:creationId xmlns:a16="http://schemas.microsoft.com/office/drawing/2014/main" id="{DB302ED3-1B1F-4ED3-91E2-60344FADACA6}"/>
              </a:ext>
            </a:extLst>
          </p:cNvPr>
          <p:cNvSpPr txBox="1">
            <a:spLocks noChangeArrowheads="1"/>
          </p:cNvSpPr>
          <p:nvPr/>
        </p:nvSpPr>
        <p:spPr bwMode="auto">
          <a:xfrm>
            <a:off x="2286000" y="3687763"/>
            <a:ext cx="1841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endParaRPr lang="en-US" altLang="en-US" sz="1800">
              <a:latin typeface="Arial" panose="020B0604020202020204" pitchFamily="34" charset="0"/>
            </a:endParaRP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364</TotalTime>
  <Words>1070</Words>
  <Application>Microsoft Office PowerPoint</Application>
  <PresentationFormat>On-screen Show (4:3)</PresentationFormat>
  <Paragraphs>124</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Myriad Pro</vt:lpstr>
      <vt:lpstr>Verdana</vt:lpstr>
      <vt:lpstr>Wingdings</vt:lpstr>
      <vt:lpstr>20140311PresentationUWTSDTemplate</vt:lpstr>
      <vt:lpstr>PowerPoint Presentation</vt:lpstr>
      <vt:lpstr> Module Aim &amp; Learning Outcomes </vt:lpstr>
      <vt:lpstr>Lesson Objectives</vt:lpstr>
      <vt:lpstr>Recap</vt:lpstr>
      <vt:lpstr>Evidence Synthesis </vt:lpstr>
      <vt:lpstr>Critical thinking</vt:lpstr>
      <vt:lpstr>Evaluation</vt:lpstr>
      <vt:lpstr>Evaluation</vt:lpstr>
      <vt:lpstr>The Kirkpatrick Model </vt:lpstr>
      <vt:lpstr>Seminar task</vt:lpstr>
      <vt:lpstr>Critical appraisal</vt:lpstr>
      <vt:lpstr>CASP</vt:lpstr>
      <vt:lpstr>Reporting results</vt:lpstr>
      <vt:lpstr>Reporting results</vt:lpstr>
      <vt:lpstr>Conclusions</vt:lpstr>
      <vt:lpstr>Seminar: Individual work</vt:lpstr>
      <vt:lpstr>Next week…</vt:lpstr>
      <vt:lpstr>Any Questions?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Eleni Koutsogeorgou</cp:lastModifiedBy>
  <cp:revision>77</cp:revision>
  <cp:lastPrinted>1601-01-01T00:00:00Z</cp:lastPrinted>
  <dcterms:created xsi:type="dcterms:W3CDTF">2002-10-07T19:43:58Z</dcterms:created>
  <dcterms:modified xsi:type="dcterms:W3CDTF">2021-11-10T01:23:44Z</dcterms:modified>
</cp:coreProperties>
</file>