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59" r:id="rId5"/>
    <p:sldId id="260" r:id="rId6"/>
    <p:sldId id="261" r:id="rId7"/>
    <p:sldId id="262" r:id="rId8"/>
    <p:sldId id="269" r:id="rId9"/>
    <p:sldId id="263" r:id="rId10"/>
    <p:sldId id="268" r:id="rId11"/>
    <p:sldId id="264" r:id="rId12"/>
    <p:sldId id="265" r:id="rId13"/>
    <p:sldId id="266"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C89280-A9C4-2F07-4159-F1F48ADAD372}" v="85" dt="2025-10-01T18:33:13.016"/>
    <p1510:client id="{4F73C01B-1090-0F7C-3BCD-4C4FE68F207D}" v="272" dt="2025-10-02T21:37:35.372"/>
    <p1510:client id="{7F84EC22-CB0D-8BC5-CC5B-86707478D69A}" v="186" dt="2025-10-03T09:38:21.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252EED-F59B-44D4-BD8A-C89F942BA91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9C37FBF-39A6-44DF-A92A-5F0196FE3590}">
      <dgm:prSet/>
      <dgm:spPr/>
      <dgm:t>
        <a:bodyPr/>
        <a:lstStyle/>
        <a:p>
          <a:r>
            <a:rPr lang="en-GB" dirty="0"/>
            <a:t>Aims: </a:t>
          </a:r>
          <a:endParaRPr lang="en-US" dirty="0"/>
        </a:p>
      </dgm:t>
    </dgm:pt>
    <dgm:pt modelId="{BBE7371C-0228-4BEA-8447-8A2AD59DDF3C}" type="parTrans" cxnId="{3C7C5381-BE61-4270-A79B-1E2FE7CC0C3B}">
      <dgm:prSet/>
      <dgm:spPr/>
      <dgm:t>
        <a:bodyPr/>
        <a:lstStyle/>
        <a:p>
          <a:endParaRPr lang="en-US"/>
        </a:p>
      </dgm:t>
    </dgm:pt>
    <dgm:pt modelId="{FA96B18B-C32F-48C4-916D-8A72EE2C5547}" type="sibTrans" cxnId="{3C7C5381-BE61-4270-A79B-1E2FE7CC0C3B}">
      <dgm:prSet/>
      <dgm:spPr/>
      <dgm:t>
        <a:bodyPr/>
        <a:lstStyle/>
        <a:p>
          <a:endParaRPr lang="en-US"/>
        </a:p>
      </dgm:t>
    </dgm:pt>
    <dgm:pt modelId="{6F69A7AC-A035-48B9-B9B8-6F74C7989091}">
      <dgm:prSet/>
      <dgm:spPr/>
      <dgm:t>
        <a:bodyPr/>
        <a:lstStyle/>
        <a:p>
          <a:r>
            <a:rPr lang="en-GB" dirty="0"/>
            <a:t>To develop an intelligent financial management application that tracks household expenditure, analyses purchasing behaviour</a:t>
          </a:r>
          <a:r>
            <a:rPr lang="en-GB" dirty="0">
              <a:latin typeface="Aptos Display" panose="020F0302020204030204"/>
            </a:rPr>
            <a:t>,</a:t>
          </a:r>
          <a:r>
            <a:rPr lang="en-GB" dirty="0"/>
            <a:t> </a:t>
          </a:r>
          <a:endParaRPr lang="en-US" dirty="0"/>
        </a:p>
      </dgm:t>
    </dgm:pt>
    <dgm:pt modelId="{8195E46D-81B8-4DB0-98F4-9F85A317093A}" type="parTrans" cxnId="{15C5D1D1-C3A4-44D5-A9F8-AD136E9D5DAD}">
      <dgm:prSet/>
      <dgm:spPr/>
      <dgm:t>
        <a:bodyPr/>
        <a:lstStyle/>
        <a:p>
          <a:endParaRPr lang="en-US"/>
        </a:p>
      </dgm:t>
    </dgm:pt>
    <dgm:pt modelId="{435CB400-5677-44DA-91D2-36D9F68C20F3}" type="sibTrans" cxnId="{15C5D1D1-C3A4-44D5-A9F8-AD136E9D5DAD}">
      <dgm:prSet/>
      <dgm:spPr/>
      <dgm:t>
        <a:bodyPr/>
        <a:lstStyle/>
        <a:p>
          <a:endParaRPr lang="en-US"/>
        </a:p>
      </dgm:t>
    </dgm:pt>
    <dgm:pt modelId="{D69E6BA8-02BE-435E-9837-B787B249A22A}">
      <dgm:prSet/>
      <dgm:spPr/>
      <dgm:t>
        <a:bodyPr/>
        <a:lstStyle/>
        <a:p>
          <a:r>
            <a:rPr lang="en-GB" dirty="0"/>
            <a:t>Objectives</a:t>
          </a:r>
          <a:r>
            <a:rPr lang="en-GB" b="1" dirty="0"/>
            <a:t>:</a:t>
          </a:r>
          <a:r>
            <a:rPr lang="en-GB" dirty="0"/>
            <a:t> </a:t>
          </a:r>
          <a:endParaRPr lang="en-US" dirty="0"/>
        </a:p>
      </dgm:t>
    </dgm:pt>
    <dgm:pt modelId="{DA3FEEF5-13E8-4618-9C71-E3E4C3EDA457}" type="parTrans" cxnId="{2F229573-9BA3-4010-95D5-58472CE217A8}">
      <dgm:prSet/>
      <dgm:spPr/>
      <dgm:t>
        <a:bodyPr/>
        <a:lstStyle/>
        <a:p>
          <a:endParaRPr lang="en-US"/>
        </a:p>
      </dgm:t>
    </dgm:pt>
    <dgm:pt modelId="{994B10C1-F71F-49F5-A02B-4FBB1CE166E9}" type="sibTrans" cxnId="{2F229573-9BA3-4010-95D5-58472CE217A8}">
      <dgm:prSet/>
      <dgm:spPr/>
      <dgm:t>
        <a:bodyPr/>
        <a:lstStyle/>
        <a:p>
          <a:endParaRPr lang="en-US"/>
        </a:p>
      </dgm:t>
    </dgm:pt>
    <dgm:pt modelId="{A72FA1B4-E2A9-4FA9-B31B-16874BBA4D7B}">
      <dgm:prSet/>
      <dgm:spPr/>
      <dgm:t>
        <a:bodyPr/>
        <a:lstStyle/>
        <a:p>
          <a:pPr rtl="0"/>
          <a:r>
            <a:rPr lang="en-GB" dirty="0">
              <a:latin typeface="Aptos Display" panose="020F0302020204030204"/>
            </a:rPr>
            <a:t>Transactions</a:t>
          </a:r>
          <a:r>
            <a:rPr lang="en-GB" dirty="0"/>
            <a:t> in one place.</a:t>
          </a:r>
          <a:r>
            <a:rPr lang="en-GB" dirty="0">
              <a:latin typeface="Aptos Display" panose="020F0302020204030204"/>
            </a:rPr>
            <a:t> </a:t>
          </a:r>
          <a:r>
            <a:rPr lang="en-GB" dirty="0"/>
            <a:t>In considering objectives the following for desired results to investigate, analyse and evaluate to assist in design</a:t>
          </a:r>
          <a:r>
            <a:rPr lang="en-GB" dirty="0">
              <a:latin typeface="Aptos Display" panose="020F0302020204030204"/>
            </a:rPr>
            <a:t>,</a:t>
          </a:r>
          <a:endParaRPr lang="en-GB" dirty="0"/>
        </a:p>
      </dgm:t>
    </dgm:pt>
    <dgm:pt modelId="{E69539A6-EC7E-4F82-9B1E-9477A6608125}" type="parTrans" cxnId="{449BC2B2-22A9-4E55-BE1A-6DD7329ACBC9}">
      <dgm:prSet/>
      <dgm:spPr/>
      <dgm:t>
        <a:bodyPr/>
        <a:lstStyle/>
        <a:p>
          <a:endParaRPr lang="en-US"/>
        </a:p>
      </dgm:t>
    </dgm:pt>
    <dgm:pt modelId="{69A4EDFA-91E5-4C46-9B35-B05326BF0B24}" type="sibTrans" cxnId="{449BC2B2-22A9-4E55-BE1A-6DD7329ACBC9}">
      <dgm:prSet/>
      <dgm:spPr/>
      <dgm:t>
        <a:bodyPr/>
        <a:lstStyle/>
        <a:p>
          <a:endParaRPr lang="en-US"/>
        </a:p>
      </dgm:t>
    </dgm:pt>
    <dgm:pt modelId="{C0303656-AFA2-4885-A30E-6E1E299EDCB5}">
      <dgm:prSet/>
      <dgm:spPr/>
      <dgm:t>
        <a:bodyPr/>
        <a:lstStyle/>
        <a:p>
          <a:r>
            <a:rPr lang="en-GB" dirty="0"/>
            <a:t>Move these to design phase,</a:t>
          </a:r>
          <a:endParaRPr lang="en-US" dirty="0"/>
        </a:p>
      </dgm:t>
    </dgm:pt>
    <dgm:pt modelId="{A432A30F-6521-4023-9790-F9E55CA39FB3}" type="parTrans" cxnId="{5ACC0BE0-EC8D-4FD6-993A-87E06B2AA9FC}">
      <dgm:prSet/>
      <dgm:spPr/>
      <dgm:t>
        <a:bodyPr/>
        <a:lstStyle/>
        <a:p>
          <a:endParaRPr lang="en-US"/>
        </a:p>
      </dgm:t>
    </dgm:pt>
    <dgm:pt modelId="{5248F0D8-FB3E-44FF-92CB-506BC29A58DA}" type="sibTrans" cxnId="{5ACC0BE0-EC8D-4FD6-993A-87E06B2AA9FC}">
      <dgm:prSet/>
      <dgm:spPr/>
      <dgm:t>
        <a:bodyPr/>
        <a:lstStyle/>
        <a:p>
          <a:endParaRPr lang="en-US"/>
        </a:p>
      </dgm:t>
    </dgm:pt>
    <dgm:pt modelId="{0A9ECD65-2F93-4BAE-8FD2-669A24196437}">
      <dgm:prSet/>
      <dgm:spPr/>
      <dgm:t>
        <a:bodyPr/>
        <a:lstStyle/>
        <a:p>
          <a:r>
            <a:rPr lang="en-GB" dirty="0"/>
            <a:t>Helping people track spending in one place</a:t>
          </a:r>
          <a:r>
            <a:rPr lang="en-GB" dirty="0">
              <a:latin typeface="Aptos Display" panose="020F0302020204030204"/>
            </a:rPr>
            <a:t>,</a:t>
          </a:r>
          <a:endParaRPr lang="en-US" dirty="0"/>
        </a:p>
      </dgm:t>
    </dgm:pt>
    <dgm:pt modelId="{4DDE4780-F2B9-4DB3-B250-E5C6E74D1D30}" type="parTrans" cxnId="{14DE88CD-BA4A-46EF-B3DB-4980A3731025}">
      <dgm:prSet/>
      <dgm:spPr/>
      <dgm:t>
        <a:bodyPr/>
        <a:lstStyle/>
        <a:p>
          <a:endParaRPr lang="en-US"/>
        </a:p>
      </dgm:t>
    </dgm:pt>
    <dgm:pt modelId="{E6EA7314-F0F2-483D-AF87-3CF253160753}" type="sibTrans" cxnId="{14DE88CD-BA4A-46EF-B3DB-4980A3731025}">
      <dgm:prSet/>
      <dgm:spPr/>
      <dgm:t>
        <a:bodyPr/>
        <a:lstStyle/>
        <a:p>
          <a:endParaRPr lang="en-US"/>
        </a:p>
      </dgm:t>
    </dgm:pt>
    <dgm:pt modelId="{E896442B-A81C-4007-A8EC-718B860BC101}">
      <dgm:prSet/>
      <dgm:spPr/>
      <dgm:t>
        <a:bodyPr/>
        <a:lstStyle/>
        <a:p>
          <a:r>
            <a:rPr lang="en-GB" dirty="0"/>
            <a:t>The heart of spending is bank transactions</a:t>
          </a:r>
          <a:r>
            <a:rPr lang="en-GB" dirty="0">
              <a:latin typeface="Aptos Display" panose="020F0302020204030204"/>
            </a:rPr>
            <a:t>,</a:t>
          </a:r>
          <a:endParaRPr lang="en-US" dirty="0"/>
        </a:p>
      </dgm:t>
    </dgm:pt>
    <dgm:pt modelId="{D5CFE6DC-0709-40E4-BFFE-43111273E9D5}" type="parTrans" cxnId="{19C1BC9F-2516-4503-9A3C-2E55EDDF1B33}">
      <dgm:prSet/>
      <dgm:spPr/>
      <dgm:t>
        <a:bodyPr/>
        <a:lstStyle/>
        <a:p>
          <a:endParaRPr lang="en-US"/>
        </a:p>
      </dgm:t>
    </dgm:pt>
    <dgm:pt modelId="{80554642-D814-48C5-AEE6-5729DD017AF3}" type="sibTrans" cxnId="{19C1BC9F-2516-4503-9A3C-2E55EDDF1B33}">
      <dgm:prSet/>
      <dgm:spPr/>
      <dgm:t>
        <a:bodyPr/>
        <a:lstStyle/>
        <a:p>
          <a:endParaRPr lang="en-US"/>
        </a:p>
      </dgm:t>
    </dgm:pt>
    <dgm:pt modelId="{2DCCDDD3-2FC0-474D-A039-51E3F858622D}">
      <dgm:prSet/>
      <dgm:spPr/>
      <dgm:t>
        <a:bodyPr/>
        <a:lstStyle/>
        <a:p>
          <a:r>
            <a:rPr lang="en-GB" dirty="0"/>
            <a:t>The ability to scan receipts within the banking app and to hold the product price and place to track spending habits</a:t>
          </a:r>
          <a:r>
            <a:rPr lang="en-GB" dirty="0">
              <a:latin typeface="Aptos Display" panose="020F0302020204030204"/>
            </a:rPr>
            <a:t>,</a:t>
          </a:r>
          <a:endParaRPr lang="en-US" dirty="0"/>
        </a:p>
      </dgm:t>
    </dgm:pt>
    <dgm:pt modelId="{BC0FC0AE-CDC4-4197-A8EE-ADC24645BC5C}" type="parTrans" cxnId="{5E54AE42-2981-4CF3-8240-251ADFFBE0DE}">
      <dgm:prSet/>
      <dgm:spPr/>
      <dgm:t>
        <a:bodyPr/>
        <a:lstStyle/>
        <a:p>
          <a:endParaRPr lang="en-US"/>
        </a:p>
      </dgm:t>
    </dgm:pt>
    <dgm:pt modelId="{C7EBAE3E-A9C5-436A-B5AE-48A7AD06FB0D}" type="sibTrans" cxnId="{5E54AE42-2981-4CF3-8240-251ADFFBE0DE}">
      <dgm:prSet/>
      <dgm:spPr/>
      <dgm:t>
        <a:bodyPr/>
        <a:lstStyle/>
        <a:p>
          <a:endParaRPr lang="en-US"/>
        </a:p>
      </dgm:t>
    </dgm:pt>
    <dgm:pt modelId="{7DB9B20C-7684-43A2-9F12-6A0613F6F5FF}">
      <dgm:prSet/>
      <dgm:spPr/>
      <dgm:t>
        <a:bodyPr/>
        <a:lstStyle/>
        <a:p>
          <a:pPr rtl="0"/>
          <a:r>
            <a:rPr lang="en-GB" dirty="0"/>
            <a:t>Resulting in a price comparison of the pattern of </a:t>
          </a:r>
          <a:r>
            <a:rPr lang="en-GB" dirty="0">
              <a:latin typeface="Aptos Display" panose="020F0302020204030204"/>
            </a:rPr>
            <a:t>products bought.</a:t>
          </a:r>
          <a:endParaRPr lang="en-GB" dirty="0"/>
        </a:p>
      </dgm:t>
    </dgm:pt>
    <dgm:pt modelId="{81E3A4EA-0024-4AF0-A6B3-EED0854075DE}" type="parTrans" cxnId="{908E3173-0995-43F9-B816-9F39E13E04EB}">
      <dgm:prSet/>
      <dgm:spPr/>
      <dgm:t>
        <a:bodyPr/>
        <a:lstStyle/>
        <a:p>
          <a:endParaRPr lang="en-US"/>
        </a:p>
      </dgm:t>
    </dgm:pt>
    <dgm:pt modelId="{0601898A-938E-4CFE-AC14-FC9AB5477F1E}" type="sibTrans" cxnId="{908E3173-0995-43F9-B816-9F39E13E04EB}">
      <dgm:prSet/>
      <dgm:spPr/>
      <dgm:t>
        <a:bodyPr/>
        <a:lstStyle/>
        <a:p>
          <a:endParaRPr lang="en-US"/>
        </a:p>
      </dgm:t>
    </dgm:pt>
    <dgm:pt modelId="{AC035E04-020E-4A2E-A5D4-07442B4F77E3}" type="pres">
      <dgm:prSet presAssocID="{A0252EED-F59B-44D4-BD8A-C89F942BA917}" presName="Name0" presStyleCnt="0">
        <dgm:presLayoutVars>
          <dgm:dir/>
          <dgm:resizeHandles val="exact"/>
        </dgm:presLayoutVars>
      </dgm:prSet>
      <dgm:spPr/>
    </dgm:pt>
    <dgm:pt modelId="{3C65B0DB-8658-4B35-841E-A4FECAC3D44C}" type="pres">
      <dgm:prSet presAssocID="{59C37FBF-39A6-44DF-A92A-5F0196FE3590}" presName="node" presStyleLbl="node1" presStyleIdx="0" presStyleCnt="9">
        <dgm:presLayoutVars>
          <dgm:bulletEnabled val="1"/>
        </dgm:presLayoutVars>
      </dgm:prSet>
      <dgm:spPr/>
    </dgm:pt>
    <dgm:pt modelId="{A8B22007-0F23-4844-837A-0A2E808A422F}" type="pres">
      <dgm:prSet presAssocID="{FA96B18B-C32F-48C4-916D-8A72EE2C5547}" presName="sibTrans" presStyleLbl="sibTrans1D1" presStyleIdx="0" presStyleCnt="8"/>
      <dgm:spPr/>
    </dgm:pt>
    <dgm:pt modelId="{3BDC36A9-2CC0-40A9-BADA-A7AE83304C98}" type="pres">
      <dgm:prSet presAssocID="{FA96B18B-C32F-48C4-916D-8A72EE2C5547}" presName="connectorText" presStyleLbl="sibTrans1D1" presStyleIdx="0" presStyleCnt="8"/>
      <dgm:spPr/>
    </dgm:pt>
    <dgm:pt modelId="{916A7482-4B87-467A-8791-327028ED0C95}" type="pres">
      <dgm:prSet presAssocID="{6F69A7AC-A035-48B9-B9B8-6F74C7989091}" presName="node" presStyleLbl="node1" presStyleIdx="1" presStyleCnt="9">
        <dgm:presLayoutVars>
          <dgm:bulletEnabled val="1"/>
        </dgm:presLayoutVars>
      </dgm:prSet>
      <dgm:spPr/>
    </dgm:pt>
    <dgm:pt modelId="{15EF8B20-4005-46F1-9797-F222B4B33522}" type="pres">
      <dgm:prSet presAssocID="{435CB400-5677-44DA-91D2-36D9F68C20F3}" presName="sibTrans" presStyleLbl="sibTrans1D1" presStyleIdx="1" presStyleCnt="8"/>
      <dgm:spPr/>
    </dgm:pt>
    <dgm:pt modelId="{0B68D81A-7387-4B24-8B16-3E9AF4D89170}" type="pres">
      <dgm:prSet presAssocID="{435CB400-5677-44DA-91D2-36D9F68C20F3}" presName="connectorText" presStyleLbl="sibTrans1D1" presStyleIdx="1" presStyleCnt="8"/>
      <dgm:spPr/>
    </dgm:pt>
    <dgm:pt modelId="{3A7E0305-D4B9-4C5D-8FDA-66D4875A6C04}" type="pres">
      <dgm:prSet presAssocID="{D69E6BA8-02BE-435E-9837-B787B249A22A}" presName="node" presStyleLbl="node1" presStyleIdx="2" presStyleCnt="9">
        <dgm:presLayoutVars>
          <dgm:bulletEnabled val="1"/>
        </dgm:presLayoutVars>
      </dgm:prSet>
      <dgm:spPr/>
    </dgm:pt>
    <dgm:pt modelId="{8D2BEEAD-E19A-4236-A0B5-075283EBE5FB}" type="pres">
      <dgm:prSet presAssocID="{994B10C1-F71F-49F5-A02B-4FBB1CE166E9}" presName="sibTrans" presStyleLbl="sibTrans1D1" presStyleIdx="2" presStyleCnt="8"/>
      <dgm:spPr/>
    </dgm:pt>
    <dgm:pt modelId="{A06E8D1C-73F4-4BBE-87E3-90EA1CE6FC38}" type="pres">
      <dgm:prSet presAssocID="{994B10C1-F71F-49F5-A02B-4FBB1CE166E9}" presName="connectorText" presStyleLbl="sibTrans1D1" presStyleIdx="2" presStyleCnt="8"/>
      <dgm:spPr/>
    </dgm:pt>
    <dgm:pt modelId="{C1A7AE61-E12F-426D-8841-C80D883137CD}" type="pres">
      <dgm:prSet presAssocID="{A72FA1B4-E2A9-4FA9-B31B-16874BBA4D7B}" presName="node" presStyleLbl="node1" presStyleIdx="3" presStyleCnt="9">
        <dgm:presLayoutVars>
          <dgm:bulletEnabled val="1"/>
        </dgm:presLayoutVars>
      </dgm:prSet>
      <dgm:spPr/>
    </dgm:pt>
    <dgm:pt modelId="{5511BBFE-6B5A-40BD-A3C2-22243DD0975C}" type="pres">
      <dgm:prSet presAssocID="{69A4EDFA-91E5-4C46-9B35-B05326BF0B24}" presName="sibTrans" presStyleLbl="sibTrans1D1" presStyleIdx="3" presStyleCnt="8"/>
      <dgm:spPr/>
    </dgm:pt>
    <dgm:pt modelId="{464B6E3B-FA47-49ED-89C9-1138FF6B6DFF}" type="pres">
      <dgm:prSet presAssocID="{69A4EDFA-91E5-4C46-9B35-B05326BF0B24}" presName="connectorText" presStyleLbl="sibTrans1D1" presStyleIdx="3" presStyleCnt="8"/>
      <dgm:spPr/>
    </dgm:pt>
    <dgm:pt modelId="{170B1A56-DA0E-4242-9C65-943D9C7BF8AF}" type="pres">
      <dgm:prSet presAssocID="{C0303656-AFA2-4885-A30E-6E1E299EDCB5}" presName="node" presStyleLbl="node1" presStyleIdx="4" presStyleCnt="9">
        <dgm:presLayoutVars>
          <dgm:bulletEnabled val="1"/>
        </dgm:presLayoutVars>
      </dgm:prSet>
      <dgm:spPr/>
    </dgm:pt>
    <dgm:pt modelId="{9CBCE399-D36E-440B-A5F6-8C0F629924B0}" type="pres">
      <dgm:prSet presAssocID="{5248F0D8-FB3E-44FF-92CB-506BC29A58DA}" presName="sibTrans" presStyleLbl="sibTrans1D1" presStyleIdx="4" presStyleCnt="8"/>
      <dgm:spPr/>
    </dgm:pt>
    <dgm:pt modelId="{C498B810-48BD-4A1F-A06D-C77C53E01FB4}" type="pres">
      <dgm:prSet presAssocID="{5248F0D8-FB3E-44FF-92CB-506BC29A58DA}" presName="connectorText" presStyleLbl="sibTrans1D1" presStyleIdx="4" presStyleCnt="8"/>
      <dgm:spPr/>
    </dgm:pt>
    <dgm:pt modelId="{98544939-9D1C-4886-BA48-4A36D51F42A0}" type="pres">
      <dgm:prSet presAssocID="{0A9ECD65-2F93-4BAE-8FD2-669A24196437}" presName="node" presStyleLbl="node1" presStyleIdx="5" presStyleCnt="9">
        <dgm:presLayoutVars>
          <dgm:bulletEnabled val="1"/>
        </dgm:presLayoutVars>
      </dgm:prSet>
      <dgm:spPr/>
    </dgm:pt>
    <dgm:pt modelId="{E314D948-BAC3-443B-A270-79748F6B45E9}" type="pres">
      <dgm:prSet presAssocID="{E6EA7314-F0F2-483D-AF87-3CF253160753}" presName="sibTrans" presStyleLbl="sibTrans1D1" presStyleIdx="5" presStyleCnt="8"/>
      <dgm:spPr/>
    </dgm:pt>
    <dgm:pt modelId="{C1B95D9C-1735-48B5-A31C-29A658717736}" type="pres">
      <dgm:prSet presAssocID="{E6EA7314-F0F2-483D-AF87-3CF253160753}" presName="connectorText" presStyleLbl="sibTrans1D1" presStyleIdx="5" presStyleCnt="8"/>
      <dgm:spPr/>
    </dgm:pt>
    <dgm:pt modelId="{205C9D33-5D94-43E9-B455-0D221DF223F1}" type="pres">
      <dgm:prSet presAssocID="{E896442B-A81C-4007-A8EC-718B860BC101}" presName="node" presStyleLbl="node1" presStyleIdx="6" presStyleCnt="9">
        <dgm:presLayoutVars>
          <dgm:bulletEnabled val="1"/>
        </dgm:presLayoutVars>
      </dgm:prSet>
      <dgm:spPr/>
    </dgm:pt>
    <dgm:pt modelId="{BF31EE42-1979-42E4-949B-E83E370E9225}" type="pres">
      <dgm:prSet presAssocID="{80554642-D814-48C5-AEE6-5729DD017AF3}" presName="sibTrans" presStyleLbl="sibTrans1D1" presStyleIdx="6" presStyleCnt="8"/>
      <dgm:spPr/>
    </dgm:pt>
    <dgm:pt modelId="{1856125F-B462-492A-BA49-6889121A5208}" type="pres">
      <dgm:prSet presAssocID="{80554642-D814-48C5-AEE6-5729DD017AF3}" presName="connectorText" presStyleLbl="sibTrans1D1" presStyleIdx="6" presStyleCnt="8"/>
      <dgm:spPr/>
    </dgm:pt>
    <dgm:pt modelId="{361896CD-5231-4199-B468-1B2006B2841D}" type="pres">
      <dgm:prSet presAssocID="{2DCCDDD3-2FC0-474D-A039-51E3F858622D}" presName="node" presStyleLbl="node1" presStyleIdx="7" presStyleCnt="9">
        <dgm:presLayoutVars>
          <dgm:bulletEnabled val="1"/>
        </dgm:presLayoutVars>
      </dgm:prSet>
      <dgm:spPr/>
    </dgm:pt>
    <dgm:pt modelId="{ED804E41-58D7-4620-9513-C79932A66E18}" type="pres">
      <dgm:prSet presAssocID="{C7EBAE3E-A9C5-436A-B5AE-48A7AD06FB0D}" presName="sibTrans" presStyleLbl="sibTrans1D1" presStyleIdx="7" presStyleCnt="8"/>
      <dgm:spPr/>
    </dgm:pt>
    <dgm:pt modelId="{D62311F5-F178-4F10-9BCB-C0E18A6640C6}" type="pres">
      <dgm:prSet presAssocID="{C7EBAE3E-A9C5-436A-B5AE-48A7AD06FB0D}" presName="connectorText" presStyleLbl="sibTrans1D1" presStyleIdx="7" presStyleCnt="8"/>
      <dgm:spPr/>
    </dgm:pt>
    <dgm:pt modelId="{FCF4B05B-23A7-4D26-8862-871F3F3EA004}" type="pres">
      <dgm:prSet presAssocID="{7DB9B20C-7684-43A2-9F12-6A0613F6F5FF}" presName="node" presStyleLbl="node1" presStyleIdx="8" presStyleCnt="9">
        <dgm:presLayoutVars>
          <dgm:bulletEnabled val="1"/>
        </dgm:presLayoutVars>
      </dgm:prSet>
      <dgm:spPr/>
    </dgm:pt>
  </dgm:ptLst>
  <dgm:cxnLst>
    <dgm:cxn modelId="{37F0B90A-477B-4F4E-ABBC-CB69E454B3A5}" type="presOf" srcId="{7DB9B20C-7684-43A2-9F12-6A0613F6F5FF}" destId="{FCF4B05B-23A7-4D26-8862-871F3F3EA004}" srcOrd="0" destOrd="0" presId="urn:microsoft.com/office/officeart/2016/7/layout/RepeatingBendingProcessNew"/>
    <dgm:cxn modelId="{0946890D-8D58-4EFE-B3E3-05B62CEE4BC8}" type="presOf" srcId="{59C37FBF-39A6-44DF-A92A-5F0196FE3590}" destId="{3C65B0DB-8658-4B35-841E-A4FECAC3D44C}" srcOrd="0" destOrd="0" presId="urn:microsoft.com/office/officeart/2016/7/layout/RepeatingBendingProcessNew"/>
    <dgm:cxn modelId="{ECADC70F-54F4-4C22-A0F8-CC35FB55BA11}" type="presOf" srcId="{C7EBAE3E-A9C5-436A-B5AE-48A7AD06FB0D}" destId="{D62311F5-F178-4F10-9BCB-C0E18A6640C6}" srcOrd="1" destOrd="0" presId="urn:microsoft.com/office/officeart/2016/7/layout/RepeatingBendingProcessNew"/>
    <dgm:cxn modelId="{7CEA7713-5C48-4B98-86F5-7FA2E7BB4F01}" type="presOf" srcId="{D69E6BA8-02BE-435E-9837-B787B249A22A}" destId="{3A7E0305-D4B9-4C5D-8FDA-66D4875A6C04}" srcOrd="0" destOrd="0" presId="urn:microsoft.com/office/officeart/2016/7/layout/RepeatingBendingProcessNew"/>
    <dgm:cxn modelId="{D59C9C37-18F5-42CB-A2EF-6888F3B34211}" type="presOf" srcId="{FA96B18B-C32F-48C4-916D-8A72EE2C5547}" destId="{A8B22007-0F23-4844-837A-0A2E808A422F}" srcOrd="0" destOrd="0" presId="urn:microsoft.com/office/officeart/2016/7/layout/RepeatingBendingProcessNew"/>
    <dgm:cxn modelId="{A929845E-EE10-4111-9A1D-85E9DC54D46E}" type="presOf" srcId="{C0303656-AFA2-4885-A30E-6E1E299EDCB5}" destId="{170B1A56-DA0E-4242-9C65-943D9C7BF8AF}" srcOrd="0" destOrd="0" presId="urn:microsoft.com/office/officeart/2016/7/layout/RepeatingBendingProcessNew"/>
    <dgm:cxn modelId="{95D1E761-E5A7-412D-8576-A9D27F8E4C58}" type="presOf" srcId="{5248F0D8-FB3E-44FF-92CB-506BC29A58DA}" destId="{9CBCE399-D36E-440B-A5F6-8C0F629924B0}" srcOrd="0" destOrd="0" presId="urn:microsoft.com/office/officeart/2016/7/layout/RepeatingBendingProcessNew"/>
    <dgm:cxn modelId="{5E54AE42-2981-4CF3-8240-251ADFFBE0DE}" srcId="{A0252EED-F59B-44D4-BD8A-C89F942BA917}" destId="{2DCCDDD3-2FC0-474D-A039-51E3F858622D}" srcOrd="7" destOrd="0" parTransId="{BC0FC0AE-CDC4-4197-A8EE-ADC24645BC5C}" sibTransId="{C7EBAE3E-A9C5-436A-B5AE-48A7AD06FB0D}"/>
    <dgm:cxn modelId="{77573467-B2EC-499B-AF77-6B2716EFFCFE}" type="presOf" srcId="{994B10C1-F71F-49F5-A02B-4FBB1CE166E9}" destId="{A06E8D1C-73F4-4BBE-87E3-90EA1CE6FC38}" srcOrd="1" destOrd="0" presId="urn:microsoft.com/office/officeart/2016/7/layout/RepeatingBendingProcessNew"/>
    <dgm:cxn modelId="{56B5D94B-F202-4E0E-909A-3F04D1F1CCD3}" type="presOf" srcId="{435CB400-5677-44DA-91D2-36D9F68C20F3}" destId="{15EF8B20-4005-46F1-9797-F222B4B33522}" srcOrd="0" destOrd="0" presId="urn:microsoft.com/office/officeart/2016/7/layout/RepeatingBendingProcessNew"/>
    <dgm:cxn modelId="{E715764E-5DDA-4FFC-BE9F-989323E681BA}" type="presOf" srcId="{69A4EDFA-91E5-4C46-9B35-B05326BF0B24}" destId="{5511BBFE-6B5A-40BD-A3C2-22243DD0975C}" srcOrd="0" destOrd="0" presId="urn:microsoft.com/office/officeart/2016/7/layout/RepeatingBendingProcessNew"/>
    <dgm:cxn modelId="{1CCD5D71-2B6F-4B69-BB88-F69A81B26D6E}" type="presOf" srcId="{E6EA7314-F0F2-483D-AF87-3CF253160753}" destId="{E314D948-BAC3-443B-A270-79748F6B45E9}" srcOrd="0" destOrd="0" presId="urn:microsoft.com/office/officeart/2016/7/layout/RepeatingBendingProcessNew"/>
    <dgm:cxn modelId="{908E3173-0995-43F9-B816-9F39E13E04EB}" srcId="{A0252EED-F59B-44D4-BD8A-C89F942BA917}" destId="{7DB9B20C-7684-43A2-9F12-6A0613F6F5FF}" srcOrd="8" destOrd="0" parTransId="{81E3A4EA-0024-4AF0-A6B3-EED0854075DE}" sibTransId="{0601898A-938E-4CFE-AC14-FC9AB5477F1E}"/>
    <dgm:cxn modelId="{221F6153-8143-4088-BE9A-A4AD3798C8F6}" type="presOf" srcId="{80554642-D814-48C5-AEE6-5729DD017AF3}" destId="{1856125F-B462-492A-BA49-6889121A5208}" srcOrd="1" destOrd="0" presId="urn:microsoft.com/office/officeart/2016/7/layout/RepeatingBendingProcessNew"/>
    <dgm:cxn modelId="{2F229573-9BA3-4010-95D5-58472CE217A8}" srcId="{A0252EED-F59B-44D4-BD8A-C89F942BA917}" destId="{D69E6BA8-02BE-435E-9837-B787B249A22A}" srcOrd="2" destOrd="0" parTransId="{DA3FEEF5-13E8-4618-9C71-E3E4C3EDA457}" sibTransId="{994B10C1-F71F-49F5-A02B-4FBB1CE166E9}"/>
    <dgm:cxn modelId="{5B08AB78-0001-478C-BBBA-9ED3490FCDDE}" type="presOf" srcId="{69A4EDFA-91E5-4C46-9B35-B05326BF0B24}" destId="{464B6E3B-FA47-49ED-89C9-1138FF6B6DFF}" srcOrd="1" destOrd="0" presId="urn:microsoft.com/office/officeart/2016/7/layout/RepeatingBendingProcessNew"/>
    <dgm:cxn modelId="{2133CA5A-E6FB-4D98-B950-A3E477003012}" type="presOf" srcId="{A0252EED-F59B-44D4-BD8A-C89F942BA917}" destId="{AC035E04-020E-4A2E-A5D4-07442B4F77E3}" srcOrd="0" destOrd="0" presId="urn:microsoft.com/office/officeart/2016/7/layout/RepeatingBendingProcessNew"/>
    <dgm:cxn modelId="{3C7C5381-BE61-4270-A79B-1E2FE7CC0C3B}" srcId="{A0252EED-F59B-44D4-BD8A-C89F942BA917}" destId="{59C37FBF-39A6-44DF-A92A-5F0196FE3590}" srcOrd="0" destOrd="0" parTransId="{BBE7371C-0228-4BEA-8447-8A2AD59DDF3C}" sibTransId="{FA96B18B-C32F-48C4-916D-8A72EE2C5547}"/>
    <dgm:cxn modelId="{1F838F86-1772-4A48-A42A-245B2AAB7539}" type="presOf" srcId="{2DCCDDD3-2FC0-474D-A039-51E3F858622D}" destId="{361896CD-5231-4199-B468-1B2006B2841D}" srcOrd="0" destOrd="0" presId="urn:microsoft.com/office/officeart/2016/7/layout/RepeatingBendingProcessNew"/>
    <dgm:cxn modelId="{88C6388C-8ECC-4C7B-9323-DBB4A982A983}" type="presOf" srcId="{C7EBAE3E-A9C5-436A-B5AE-48A7AD06FB0D}" destId="{ED804E41-58D7-4620-9513-C79932A66E18}" srcOrd="0" destOrd="0" presId="urn:microsoft.com/office/officeart/2016/7/layout/RepeatingBendingProcessNew"/>
    <dgm:cxn modelId="{92F14D90-7909-4F9A-AB0B-B305ABE096F7}" type="presOf" srcId="{E6EA7314-F0F2-483D-AF87-3CF253160753}" destId="{C1B95D9C-1735-48B5-A31C-29A658717736}" srcOrd="1" destOrd="0" presId="urn:microsoft.com/office/officeart/2016/7/layout/RepeatingBendingProcessNew"/>
    <dgm:cxn modelId="{7C8B9B93-E763-4EBF-AB12-CB5FBE569C45}" type="presOf" srcId="{A72FA1B4-E2A9-4FA9-B31B-16874BBA4D7B}" destId="{C1A7AE61-E12F-426D-8841-C80D883137CD}" srcOrd="0" destOrd="0" presId="urn:microsoft.com/office/officeart/2016/7/layout/RepeatingBendingProcessNew"/>
    <dgm:cxn modelId="{19C1BC9F-2516-4503-9A3C-2E55EDDF1B33}" srcId="{A0252EED-F59B-44D4-BD8A-C89F942BA917}" destId="{E896442B-A81C-4007-A8EC-718B860BC101}" srcOrd="6" destOrd="0" parTransId="{D5CFE6DC-0709-40E4-BFFE-43111273E9D5}" sibTransId="{80554642-D814-48C5-AEE6-5729DD017AF3}"/>
    <dgm:cxn modelId="{449BC2B2-22A9-4E55-BE1A-6DD7329ACBC9}" srcId="{A0252EED-F59B-44D4-BD8A-C89F942BA917}" destId="{A72FA1B4-E2A9-4FA9-B31B-16874BBA4D7B}" srcOrd="3" destOrd="0" parTransId="{E69539A6-EC7E-4F82-9B1E-9477A6608125}" sibTransId="{69A4EDFA-91E5-4C46-9B35-B05326BF0B24}"/>
    <dgm:cxn modelId="{4D7A17BB-CAA5-4EA0-930F-BF563FE877D9}" type="presOf" srcId="{5248F0D8-FB3E-44FF-92CB-506BC29A58DA}" destId="{C498B810-48BD-4A1F-A06D-C77C53E01FB4}" srcOrd="1" destOrd="0" presId="urn:microsoft.com/office/officeart/2016/7/layout/RepeatingBendingProcessNew"/>
    <dgm:cxn modelId="{14DE88CD-BA4A-46EF-B3DB-4980A3731025}" srcId="{A0252EED-F59B-44D4-BD8A-C89F942BA917}" destId="{0A9ECD65-2F93-4BAE-8FD2-669A24196437}" srcOrd="5" destOrd="0" parTransId="{4DDE4780-F2B9-4DB3-B250-E5C6E74D1D30}" sibTransId="{E6EA7314-F0F2-483D-AF87-3CF253160753}"/>
    <dgm:cxn modelId="{15C5D1D1-C3A4-44D5-A9F8-AD136E9D5DAD}" srcId="{A0252EED-F59B-44D4-BD8A-C89F942BA917}" destId="{6F69A7AC-A035-48B9-B9B8-6F74C7989091}" srcOrd="1" destOrd="0" parTransId="{8195E46D-81B8-4DB0-98F4-9F85A317093A}" sibTransId="{435CB400-5677-44DA-91D2-36D9F68C20F3}"/>
    <dgm:cxn modelId="{5ACC0BE0-EC8D-4FD6-993A-87E06B2AA9FC}" srcId="{A0252EED-F59B-44D4-BD8A-C89F942BA917}" destId="{C0303656-AFA2-4885-A30E-6E1E299EDCB5}" srcOrd="4" destOrd="0" parTransId="{A432A30F-6521-4023-9790-F9E55CA39FB3}" sibTransId="{5248F0D8-FB3E-44FF-92CB-506BC29A58DA}"/>
    <dgm:cxn modelId="{59F479E5-A90F-46ED-8C3E-9C90F6A723FD}" type="presOf" srcId="{6F69A7AC-A035-48B9-B9B8-6F74C7989091}" destId="{916A7482-4B87-467A-8791-327028ED0C95}" srcOrd="0" destOrd="0" presId="urn:microsoft.com/office/officeart/2016/7/layout/RepeatingBendingProcessNew"/>
    <dgm:cxn modelId="{F016A3ED-231B-4FA7-BF87-F476EFD5E3B8}" type="presOf" srcId="{0A9ECD65-2F93-4BAE-8FD2-669A24196437}" destId="{98544939-9D1C-4886-BA48-4A36D51F42A0}" srcOrd="0" destOrd="0" presId="urn:microsoft.com/office/officeart/2016/7/layout/RepeatingBendingProcessNew"/>
    <dgm:cxn modelId="{D92F90F3-5A13-4896-BAA4-A29238712AA1}" type="presOf" srcId="{435CB400-5677-44DA-91D2-36D9F68C20F3}" destId="{0B68D81A-7387-4B24-8B16-3E9AF4D89170}" srcOrd="1" destOrd="0" presId="urn:microsoft.com/office/officeart/2016/7/layout/RepeatingBendingProcessNew"/>
    <dgm:cxn modelId="{FE9BE0F7-18FB-4DD9-8568-0F926190E074}" type="presOf" srcId="{994B10C1-F71F-49F5-A02B-4FBB1CE166E9}" destId="{8D2BEEAD-E19A-4236-A0B5-075283EBE5FB}" srcOrd="0" destOrd="0" presId="urn:microsoft.com/office/officeart/2016/7/layout/RepeatingBendingProcessNew"/>
    <dgm:cxn modelId="{C111E6FB-E5A2-46EF-B48C-D9CE79D2B78C}" type="presOf" srcId="{E896442B-A81C-4007-A8EC-718B860BC101}" destId="{205C9D33-5D94-43E9-B455-0D221DF223F1}" srcOrd="0" destOrd="0" presId="urn:microsoft.com/office/officeart/2016/7/layout/RepeatingBendingProcessNew"/>
    <dgm:cxn modelId="{BA6E3CFC-7561-4DC5-B3D9-E34FEC8E1C1C}" type="presOf" srcId="{FA96B18B-C32F-48C4-916D-8A72EE2C5547}" destId="{3BDC36A9-2CC0-40A9-BADA-A7AE83304C98}" srcOrd="1" destOrd="0" presId="urn:microsoft.com/office/officeart/2016/7/layout/RepeatingBendingProcessNew"/>
    <dgm:cxn modelId="{4ECDBFFF-FF9B-44CA-8623-B7C3B086C8AD}" type="presOf" srcId="{80554642-D814-48C5-AEE6-5729DD017AF3}" destId="{BF31EE42-1979-42E4-949B-E83E370E9225}" srcOrd="0" destOrd="0" presId="urn:microsoft.com/office/officeart/2016/7/layout/RepeatingBendingProcessNew"/>
    <dgm:cxn modelId="{0CFFBE3A-ABAA-4D32-9ED2-C4E4D2A68AF9}" type="presParOf" srcId="{AC035E04-020E-4A2E-A5D4-07442B4F77E3}" destId="{3C65B0DB-8658-4B35-841E-A4FECAC3D44C}" srcOrd="0" destOrd="0" presId="urn:microsoft.com/office/officeart/2016/7/layout/RepeatingBendingProcessNew"/>
    <dgm:cxn modelId="{9D65D6C1-A11E-4E17-B41B-65ABD9247763}" type="presParOf" srcId="{AC035E04-020E-4A2E-A5D4-07442B4F77E3}" destId="{A8B22007-0F23-4844-837A-0A2E808A422F}" srcOrd="1" destOrd="0" presId="urn:microsoft.com/office/officeart/2016/7/layout/RepeatingBendingProcessNew"/>
    <dgm:cxn modelId="{F7424613-8DD2-451E-99DC-CA05B659A1DF}" type="presParOf" srcId="{A8B22007-0F23-4844-837A-0A2E808A422F}" destId="{3BDC36A9-2CC0-40A9-BADA-A7AE83304C98}" srcOrd="0" destOrd="0" presId="urn:microsoft.com/office/officeart/2016/7/layout/RepeatingBendingProcessNew"/>
    <dgm:cxn modelId="{9BAA7918-0BA0-460F-BA6E-48700A2D0660}" type="presParOf" srcId="{AC035E04-020E-4A2E-A5D4-07442B4F77E3}" destId="{916A7482-4B87-467A-8791-327028ED0C95}" srcOrd="2" destOrd="0" presId="urn:microsoft.com/office/officeart/2016/7/layout/RepeatingBendingProcessNew"/>
    <dgm:cxn modelId="{DB9211D4-F542-4C24-8BA0-612D6A1C404A}" type="presParOf" srcId="{AC035E04-020E-4A2E-A5D4-07442B4F77E3}" destId="{15EF8B20-4005-46F1-9797-F222B4B33522}" srcOrd="3" destOrd="0" presId="urn:microsoft.com/office/officeart/2016/7/layout/RepeatingBendingProcessNew"/>
    <dgm:cxn modelId="{5F84E70E-A5F4-446D-B48C-B134C93FD3C4}" type="presParOf" srcId="{15EF8B20-4005-46F1-9797-F222B4B33522}" destId="{0B68D81A-7387-4B24-8B16-3E9AF4D89170}" srcOrd="0" destOrd="0" presId="urn:microsoft.com/office/officeart/2016/7/layout/RepeatingBendingProcessNew"/>
    <dgm:cxn modelId="{52A0C2EB-7282-44A0-947F-BEBE53C36661}" type="presParOf" srcId="{AC035E04-020E-4A2E-A5D4-07442B4F77E3}" destId="{3A7E0305-D4B9-4C5D-8FDA-66D4875A6C04}" srcOrd="4" destOrd="0" presId="urn:microsoft.com/office/officeart/2016/7/layout/RepeatingBendingProcessNew"/>
    <dgm:cxn modelId="{E0A4E1CC-6EB7-4213-A1ED-21C98FEEEC16}" type="presParOf" srcId="{AC035E04-020E-4A2E-A5D4-07442B4F77E3}" destId="{8D2BEEAD-E19A-4236-A0B5-075283EBE5FB}" srcOrd="5" destOrd="0" presId="urn:microsoft.com/office/officeart/2016/7/layout/RepeatingBendingProcessNew"/>
    <dgm:cxn modelId="{639E27EA-D9EA-474F-95EE-3283C74E1420}" type="presParOf" srcId="{8D2BEEAD-E19A-4236-A0B5-075283EBE5FB}" destId="{A06E8D1C-73F4-4BBE-87E3-90EA1CE6FC38}" srcOrd="0" destOrd="0" presId="urn:microsoft.com/office/officeart/2016/7/layout/RepeatingBendingProcessNew"/>
    <dgm:cxn modelId="{D287BD6C-4937-4647-BD63-1AEC03CCBCDF}" type="presParOf" srcId="{AC035E04-020E-4A2E-A5D4-07442B4F77E3}" destId="{C1A7AE61-E12F-426D-8841-C80D883137CD}" srcOrd="6" destOrd="0" presId="urn:microsoft.com/office/officeart/2016/7/layout/RepeatingBendingProcessNew"/>
    <dgm:cxn modelId="{E45178BF-389C-4DA9-89E8-524B4BE456FE}" type="presParOf" srcId="{AC035E04-020E-4A2E-A5D4-07442B4F77E3}" destId="{5511BBFE-6B5A-40BD-A3C2-22243DD0975C}" srcOrd="7" destOrd="0" presId="urn:microsoft.com/office/officeart/2016/7/layout/RepeatingBendingProcessNew"/>
    <dgm:cxn modelId="{748ED136-6BE9-4B5B-BC51-441530AA455E}" type="presParOf" srcId="{5511BBFE-6B5A-40BD-A3C2-22243DD0975C}" destId="{464B6E3B-FA47-49ED-89C9-1138FF6B6DFF}" srcOrd="0" destOrd="0" presId="urn:microsoft.com/office/officeart/2016/7/layout/RepeatingBendingProcessNew"/>
    <dgm:cxn modelId="{3FF274FF-6B06-423C-BEF5-8766F3A33961}" type="presParOf" srcId="{AC035E04-020E-4A2E-A5D4-07442B4F77E3}" destId="{170B1A56-DA0E-4242-9C65-943D9C7BF8AF}" srcOrd="8" destOrd="0" presId="urn:microsoft.com/office/officeart/2016/7/layout/RepeatingBendingProcessNew"/>
    <dgm:cxn modelId="{4F9F783E-CBB8-400A-9DE3-C601F2BD46D7}" type="presParOf" srcId="{AC035E04-020E-4A2E-A5D4-07442B4F77E3}" destId="{9CBCE399-D36E-440B-A5F6-8C0F629924B0}" srcOrd="9" destOrd="0" presId="urn:microsoft.com/office/officeart/2016/7/layout/RepeatingBendingProcessNew"/>
    <dgm:cxn modelId="{CA311ADF-7823-43D5-8C4B-0E24323A72C7}" type="presParOf" srcId="{9CBCE399-D36E-440B-A5F6-8C0F629924B0}" destId="{C498B810-48BD-4A1F-A06D-C77C53E01FB4}" srcOrd="0" destOrd="0" presId="urn:microsoft.com/office/officeart/2016/7/layout/RepeatingBendingProcessNew"/>
    <dgm:cxn modelId="{AF441D10-0205-4210-A87F-2EFE640AF3A0}" type="presParOf" srcId="{AC035E04-020E-4A2E-A5D4-07442B4F77E3}" destId="{98544939-9D1C-4886-BA48-4A36D51F42A0}" srcOrd="10" destOrd="0" presId="urn:microsoft.com/office/officeart/2016/7/layout/RepeatingBendingProcessNew"/>
    <dgm:cxn modelId="{19D0A5BE-C0DC-4E20-AF3C-A821E9A5F99F}" type="presParOf" srcId="{AC035E04-020E-4A2E-A5D4-07442B4F77E3}" destId="{E314D948-BAC3-443B-A270-79748F6B45E9}" srcOrd="11" destOrd="0" presId="urn:microsoft.com/office/officeart/2016/7/layout/RepeatingBendingProcessNew"/>
    <dgm:cxn modelId="{D4078C12-B7E4-4613-82C5-CC48E8676CB5}" type="presParOf" srcId="{E314D948-BAC3-443B-A270-79748F6B45E9}" destId="{C1B95D9C-1735-48B5-A31C-29A658717736}" srcOrd="0" destOrd="0" presId="urn:microsoft.com/office/officeart/2016/7/layout/RepeatingBendingProcessNew"/>
    <dgm:cxn modelId="{07F85E03-E1CD-46A3-B7DC-BC0ABF8ABCC8}" type="presParOf" srcId="{AC035E04-020E-4A2E-A5D4-07442B4F77E3}" destId="{205C9D33-5D94-43E9-B455-0D221DF223F1}" srcOrd="12" destOrd="0" presId="urn:microsoft.com/office/officeart/2016/7/layout/RepeatingBendingProcessNew"/>
    <dgm:cxn modelId="{5D6CF936-B31F-49F7-8AEC-9DDB322EA255}" type="presParOf" srcId="{AC035E04-020E-4A2E-A5D4-07442B4F77E3}" destId="{BF31EE42-1979-42E4-949B-E83E370E9225}" srcOrd="13" destOrd="0" presId="urn:microsoft.com/office/officeart/2016/7/layout/RepeatingBendingProcessNew"/>
    <dgm:cxn modelId="{6A9CF5BF-4815-4604-9004-2CA978E4D5FD}" type="presParOf" srcId="{BF31EE42-1979-42E4-949B-E83E370E9225}" destId="{1856125F-B462-492A-BA49-6889121A5208}" srcOrd="0" destOrd="0" presId="urn:microsoft.com/office/officeart/2016/7/layout/RepeatingBendingProcessNew"/>
    <dgm:cxn modelId="{43320A05-2A7C-4CD8-9FCB-8F7DD15E1FE3}" type="presParOf" srcId="{AC035E04-020E-4A2E-A5D4-07442B4F77E3}" destId="{361896CD-5231-4199-B468-1B2006B2841D}" srcOrd="14" destOrd="0" presId="urn:microsoft.com/office/officeart/2016/7/layout/RepeatingBendingProcessNew"/>
    <dgm:cxn modelId="{A4583E7F-118F-46B4-B60A-9E8901DE52C4}" type="presParOf" srcId="{AC035E04-020E-4A2E-A5D4-07442B4F77E3}" destId="{ED804E41-58D7-4620-9513-C79932A66E18}" srcOrd="15" destOrd="0" presId="urn:microsoft.com/office/officeart/2016/7/layout/RepeatingBendingProcessNew"/>
    <dgm:cxn modelId="{E90B8737-C90F-433D-A540-B1F61D6BA9F7}" type="presParOf" srcId="{ED804E41-58D7-4620-9513-C79932A66E18}" destId="{D62311F5-F178-4F10-9BCB-C0E18A6640C6}" srcOrd="0" destOrd="0" presId="urn:microsoft.com/office/officeart/2016/7/layout/RepeatingBendingProcessNew"/>
    <dgm:cxn modelId="{C8385358-4F1C-4E59-A1DA-00712173CAA5}" type="presParOf" srcId="{AC035E04-020E-4A2E-A5D4-07442B4F77E3}" destId="{FCF4B05B-23A7-4D26-8862-871F3F3EA004}"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4D9CE2-C960-45B8-B1BB-F52031DB8B9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381BC57-2E04-402F-A745-1D120E02512F}">
      <dgm:prSet/>
      <dgm:spPr/>
      <dgm:t>
        <a:bodyPr/>
        <a:lstStyle/>
        <a:p>
          <a:pPr>
            <a:lnSpc>
              <a:spcPct val="100000"/>
            </a:lnSpc>
            <a:defRPr cap="all"/>
          </a:pPr>
          <a:endParaRPr lang="en-US">
            <a:latin typeface="Aptos Display" panose="020F0302020204030204"/>
          </a:endParaRPr>
        </a:p>
      </dgm:t>
    </dgm:pt>
    <dgm:pt modelId="{364A39D8-D46F-443B-99EB-26AEBFF72874}" type="parTrans" cxnId="{B1CCB0CD-762C-42F1-A77A-5DFA8A8C1C29}">
      <dgm:prSet/>
      <dgm:spPr/>
      <dgm:t>
        <a:bodyPr/>
        <a:lstStyle/>
        <a:p>
          <a:endParaRPr lang="en-US"/>
        </a:p>
      </dgm:t>
    </dgm:pt>
    <dgm:pt modelId="{35C1E187-0248-4C94-9C58-8211A4E8356A}" type="sibTrans" cxnId="{B1CCB0CD-762C-42F1-A77A-5DFA8A8C1C29}">
      <dgm:prSet/>
      <dgm:spPr/>
      <dgm:t>
        <a:bodyPr/>
        <a:lstStyle/>
        <a:p>
          <a:pPr>
            <a:lnSpc>
              <a:spcPct val="100000"/>
            </a:lnSpc>
          </a:pPr>
          <a:endParaRPr lang="en-US"/>
        </a:p>
      </dgm:t>
    </dgm:pt>
    <dgm:pt modelId="{BEF5D5B2-BDFD-498C-9463-C7C48E20AC14}">
      <dgm:prSet phldr="0"/>
      <dgm:spPr/>
      <dgm:t>
        <a:bodyPr/>
        <a:lstStyle/>
        <a:p>
          <a:pPr rtl="0">
            <a:lnSpc>
              <a:spcPct val="100000"/>
            </a:lnSpc>
            <a:defRPr cap="all"/>
          </a:pPr>
          <a:r>
            <a:rPr lang="en-US" dirty="0">
              <a:latin typeface="Aptos Display" panose="020F0302020204030204"/>
            </a:rPr>
            <a:t>Innovative approach</a:t>
          </a:r>
          <a:r>
            <a:rPr lang="en-US" dirty="0"/>
            <a:t> reducing household </a:t>
          </a:r>
          <a:r>
            <a:rPr lang="en-US" dirty="0">
              <a:latin typeface="Aptos Display" panose="020F0302020204030204"/>
            </a:rPr>
            <a:t>expenses, optimizing</a:t>
          </a:r>
          <a:r>
            <a:rPr lang="en-US" dirty="0"/>
            <a:t> spending habits, and leveraging technology to secure financial well-being. By utilizing data analytics</a:t>
          </a:r>
          <a:r>
            <a:rPr lang="en-US" dirty="0">
              <a:latin typeface="Aptos Display" panose="020F0302020204030204"/>
            </a:rPr>
            <a:t>.</a:t>
          </a:r>
        </a:p>
      </dgm:t>
    </dgm:pt>
    <dgm:pt modelId="{6A089DC7-2EF9-49E6-857C-615388A15FF8}" type="parTrans" cxnId="{C133E630-841B-423B-9176-146397EDDF38}">
      <dgm:prSet/>
      <dgm:spPr/>
    </dgm:pt>
    <dgm:pt modelId="{52E0DEE0-1C6D-42C8-84FB-7BAB476E2F0E}" type="sibTrans" cxnId="{C133E630-841B-423B-9176-146397EDDF38}">
      <dgm:prSet/>
      <dgm:spPr/>
      <dgm:t>
        <a:bodyPr/>
        <a:lstStyle/>
        <a:p>
          <a:pPr>
            <a:lnSpc>
              <a:spcPct val="100000"/>
            </a:lnSpc>
          </a:pPr>
          <a:endParaRPr lang="en-US"/>
        </a:p>
      </dgm:t>
    </dgm:pt>
    <dgm:pt modelId="{9B4086F1-B451-4651-88E3-25F62EC7B44B}">
      <dgm:prSet phldr="0"/>
      <dgm:spPr/>
      <dgm:t>
        <a:bodyPr/>
        <a:lstStyle/>
        <a:p>
          <a:pPr>
            <a:lnSpc>
              <a:spcPct val="100000"/>
            </a:lnSpc>
            <a:defRPr cap="all"/>
          </a:pPr>
          <a:r>
            <a:rPr lang="en-US" dirty="0">
              <a:latin typeface="Aptos Display" panose="020F0302020204030204"/>
            </a:rPr>
            <a:t>As economic pressures continue to challenge households globally, BIT serves as a proactive financial solution, empowering consumers with actionable insights that promote responsible spending. </a:t>
          </a:r>
          <a:endParaRPr lang="en-US" dirty="0"/>
        </a:p>
      </dgm:t>
    </dgm:pt>
    <dgm:pt modelId="{913870F8-8497-4F4B-8F24-21A9309E4CE9}" type="parTrans" cxnId="{0152E86F-27B6-4804-BDB7-D0CB4907669F}">
      <dgm:prSet/>
      <dgm:spPr/>
    </dgm:pt>
    <dgm:pt modelId="{15C679F9-A600-49F6-A58E-552113443753}" type="sibTrans" cxnId="{0152E86F-27B6-4804-BDB7-D0CB4907669F}">
      <dgm:prSet/>
      <dgm:spPr/>
    </dgm:pt>
    <dgm:pt modelId="{EB83D246-AF06-45C6-B030-8156251E2FB9}" type="pres">
      <dgm:prSet presAssocID="{E54D9CE2-C960-45B8-B1BB-F52031DB8B9E}" presName="root" presStyleCnt="0">
        <dgm:presLayoutVars>
          <dgm:dir/>
          <dgm:resizeHandles val="exact"/>
        </dgm:presLayoutVars>
      </dgm:prSet>
      <dgm:spPr/>
    </dgm:pt>
    <dgm:pt modelId="{8CD6619C-231A-4F5B-AFCF-D4D85B7D7935}" type="pres">
      <dgm:prSet presAssocID="{F381BC57-2E04-402F-A745-1D120E02512F}" presName="compNode" presStyleCnt="0"/>
      <dgm:spPr/>
    </dgm:pt>
    <dgm:pt modelId="{97818987-DC54-4706-AAE7-AF720B8BEE65}" type="pres">
      <dgm:prSet presAssocID="{F381BC57-2E04-402F-A745-1D120E02512F}" presName="iconBgRect" presStyleLbl="bgShp" presStyleIdx="0" presStyleCnt="3"/>
      <dgm:spPr/>
    </dgm:pt>
    <dgm:pt modelId="{5CB2873B-98BE-4D40-A615-F4705BBAAEE6}" type="pres">
      <dgm:prSet presAssocID="{F381BC57-2E04-402F-A745-1D120E0251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139F9281-CF6A-408C-8FA1-EFED2527077F}" type="pres">
      <dgm:prSet presAssocID="{F381BC57-2E04-402F-A745-1D120E02512F}" presName="spaceRect" presStyleCnt="0"/>
      <dgm:spPr/>
    </dgm:pt>
    <dgm:pt modelId="{3A778340-6CA5-4153-B619-A81AD35BF34D}" type="pres">
      <dgm:prSet presAssocID="{F381BC57-2E04-402F-A745-1D120E02512F}" presName="textRect" presStyleLbl="revTx" presStyleIdx="0" presStyleCnt="3">
        <dgm:presLayoutVars>
          <dgm:chMax val="1"/>
          <dgm:chPref val="1"/>
        </dgm:presLayoutVars>
      </dgm:prSet>
      <dgm:spPr/>
    </dgm:pt>
    <dgm:pt modelId="{ED57A5FA-FC2E-4E9F-AA15-5A2153D8A8AC}" type="pres">
      <dgm:prSet presAssocID="{35C1E187-0248-4C94-9C58-8211A4E8356A}" presName="sibTrans" presStyleCnt="0"/>
      <dgm:spPr/>
    </dgm:pt>
    <dgm:pt modelId="{74BD549E-9E7F-41CB-A8B1-FB7F5825E4C4}" type="pres">
      <dgm:prSet presAssocID="{BEF5D5B2-BDFD-498C-9463-C7C48E20AC14}" presName="compNode" presStyleCnt="0"/>
      <dgm:spPr/>
    </dgm:pt>
    <dgm:pt modelId="{67DE6A0C-C561-4513-8642-C53E99F04C16}" type="pres">
      <dgm:prSet presAssocID="{BEF5D5B2-BDFD-498C-9463-C7C48E20AC14}" presName="iconBgRect" presStyleLbl="bgShp" presStyleIdx="1" presStyleCnt="3"/>
      <dgm:spPr/>
    </dgm:pt>
    <dgm:pt modelId="{5B2BFB78-ECD4-4A81-BC73-2145AF04F7A9}" type="pres">
      <dgm:prSet presAssocID="{BEF5D5B2-BDFD-498C-9463-C7C48E20AC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911A6B70-BBF6-4FE8-A425-1E018E1BE2C8}" type="pres">
      <dgm:prSet presAssocID="{BEF5D5B2-BDFD-498C-9463-C7C48E20AC14}" presName="spaceRect" presStyleCnt="0"/>
      <dgm:spPr/>
    </dgm:pt>
    <dgm:pt modelId="{C56AEE71-A271-4698-A687-54F2E56DBD6D}" type="pres">
      <dgm:prSet presAssocID="{BEF5D5B2-BDFD-498C-9463-C7C48E20AC14}" presName="textRect" presStyleLbl="revTx" presStyleIdx="1" presStyleCnt="3">
        <dgm:presLayoutVars>
          <dgm:chMax val="1"/>
          <dgm:chPref val="1"/>
        </dgm:presLayoutVars>
      </dgm:prSet>
      <dgm:spPr/>
    </dgm:pt>
    <dgm:pt modelId="{44EDC349-FF20-408A-94D5-3C1DB5A157B1}" type="pres">
      <dgm:prSet presAssocID="{52E0DEE0-1C6D-42C8-84FB-7BAB476E2F0E}" presName="sibTrans" presStyleCnt="0"/>
      <dgm:spPr/>
    </dgm:pt>
    <dgm:pt modelId="{742BC929-356D-428E-9659-8273BA227E80}" type="pres">
      <dgm:prSet presAssocID="{9B4086F1-B451-4651-88E3-25F62EC7B44B}" presName="compNode" presStyleCnt="0"/>
      <dgm:spPr/>
    </dgm:pt>
    <dgm:pt modelId="{7723ECA3-16B2-467E-817D-12DD11153188}" type="pres">
      <dgm:prSet presAssocID="{9B4086F1-B451-4651-88E3-25F62EC7B44B}" presName="iconBgRect" presStyleLbl="bgShp" presStyleIdx="2" presStyleCnt="3"/>
      <dgm:spPr/>
    </dgm:pt>
    <dgm:pt modelId="{0534DE1A-797B-4F9B-ABA7-64BD39F85069}" type="pres">
      <dgm:prSet presAssocID="{9B4086F1-B451-4651-88E3-25F62EC7B4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7B39C61-2D13-4A08-B3DA-CF1D791A5D49}" type="pres">
      <dgm:prSet presAssocID="{9B4086F1-B451-4651-88E3-25F62EC7B44B}" presName="spaceRect" presStyleCnt="0"/>
      <dgm:spPr/>
    </dgm:pt>
    <dgm:pt modelId="{52668531-09B1-444A-9EA2-EB312C91F65A}" type="pres">
      <dgm:prSet presAssocID="{9B4086F1-B451-4651-88E3-25F62EC7B44B}" presName="textRect" presStyleLbl="revTx" presStyleIdx="2" presStyleCnt="3">
        <dgm:presLayoutVars>
          <dgm:chMax val="1"/>
          <dgm:chPref val="1"/>
        </dgm:presLayoutVars>
      </dgm:prSet>
      <dgm:spPr/>
    </dgm:pt>
  </dgm:ptLst>
  <dgm:cxnLst>
    <dgm:cxn modelId="{4A73F121-86C2-461F-8D9A-BB10CB12C73A}" type="presOf" srcId="{BEF5D5B2-BDFD-498C-9463-C7C48E20AC14}" destId="{C56AEE71-A271-4698-A687-54F2E56DBD6D}" srcOrd="0" destOrd="0" presId="urn:microsoft.com/office/officeart/2018/5/layout/IconCircleLabelList"/>
    <dgm:cxn modelId="{C133E630-841B-423B-9176-146397EDDF38}" srcId="{E54D9CE2-C960-45B8-B1BB-F52031DB8B9E}" destId="{BEF5D5B2-BDFD-498C-9463-C7C48E20AC14}" srcOrd="1" destOrd="0" parTransId="{6A089DC7-2EF9-49E6-857C-615388A15FF8}" sibTransId="{52E0DEE0-1C6D-42C8-84FB-7BAB476E2F0E}"/>
    <dgm:cxn modelId="{C2543432-7EF8-48D7-9578-3D04F1E3834C}" type="presOf" srcId="{9B4086F1-B451-4651-88E3-25F62EC7B44B}" destId="{52668531-09B1-444A-9EA2-EB312C91F65A}" srcOrd="0" destOrd="0" presId="urn:microsoft.com/office/officeart/2018/5/layout/IconCircleLabelList"/>
    <dgm:cxn modelId="{0152E86F-27B6-4804-BDB7-D0CB4907669F}" srcId="{E54D9CE2-C960-45B8-B1BB-F52031DB8B9E}" destId="{9B4086F1-B451-4651-88E3-25F62EC7B44B}" srcOrd="2" destOrd="0" parTransId="{913870F8-8497-4F4B-8F24-21A9309E4CE9}" sibTransId="{15C679F9-A600-49F6-A58E-552113443753}"/>
    <dgm:cxn modelId="{1CFD02A4-C30D-4AF7-9DEB-D4716C3EFDBB}" type="presOf" srcId="{F381BC57-2E04-402F-A745-1D120E02512F}" destId="{3A778340-6CA5-4153-B619-A81AD35BF34D}" srcOrd="0" destOrd="0" presId="urn:microsoft.com/office/officeart/2018/5/layout/IconCircleLabelList"/>
    <dgm:cxn modelId="{B1CCB0CD-762C-42F1-A77A-5DFA8A8C1C29}" srcId="{E54D9CE2-C960-45B8-B1BB-F52031DB8B9E}" destId="{F381BC57-2E04-402F-A745-1D120E02512F}" srcOrd="0" destOrd="0" parTransId="{364A39D8-D46F-443B-99EB-26AEBFF72874}" sibTransId="{35C1E187-0248-4C94-9C58-8211A4E8356A}"/>
    <dgm:cxn modelId="{1BCB29E4-04FE-4126-B68D-B91622E9682E}" type="presOf" srcId="{E54D9CE2-C960-45B8-B1BB-F52031DB8B9E}" destId="{EB83D246-AF06-45C6-B030-8156251E2FB9}" srcOrd="0" destOrd="0" presId="urn:microsoft.com/office/officeart/2018/5/layout/IconCircleLabelList"/>
    <dgm:cxn modelId="{A16DF901-E3F9-4959-ADF2-E098AF13B36E}" type="presParOf" srcId="{EB83D246-AF06-45C6-B030-8156251E2FB9}" destId="{8CD6619C-231A-4F5B-AFCF-D4D85B7D7935}" srcOrd="0" destOrd="0" presId="urn:microsoft.com/office/officeart/2018/5/layout/IconCircleLabelList"/>
    <dgm:cxn modelId="{E801BDC7-BBAB-49E2-B091-812F4DC99F9A}" type="presParOf" srcId="{8CD6619C-231A-4F5B-AFCF-D4D85B7D7935}" destId="{97818987-DC54-4706-AAE7-AF720B8BEE65}" srcOrd="0" destOrd="0" presId="urn:microsoft.com/office/officeart/2018/5/layout/IconCircleLabelList"/>
    <dgm:cxn modelId="{59DB9559-F3BA-4064-A85F-299045BB015A}" type="presParOf" srcId="{8CD6619C-231A-4F5B-AFCF-D4D85B7D7935}" destId="{5CB2873B-98BE-4D40-A615-F4705BBAAEE6}" srcOrd="1" destOrd="0" presId="urn:microsoft.com/office/officeart/2018/5/layout/IconCircleLabelList"/>
    <dgm:cxn modelId="{5E280871-3768-4447-A3EB-54B6AD1D3424}" type="presParOf" srcId="{8CD6619C-231A-4F5B-AFCF-D4D85B7D7935}" destId="{139F9281-CF6A-408C-8FA1-EFED2527077F}" srcOrd="2" destOrd="0" presId="urn:microsoft.com/office/officeart/2018/5/layout/IconCircleLabelList"/>
    <dgm:cxn modelId="{45DAE9E8-9420-48B8-B805-F677B5406E0D}" type="presParOf" srcId="{8CD6619C-231A-4F5B-AFCF-D4D85B7D7935}" destId="{3A778340-6CA5-4153-B619-A81AD35BF34D}" srcOrd="3" destOrd="0" presId="urn:microsoft.com/office/officeart/2018/5/layout/IconCircleLabelList"/>
    <dgm:cxn modelId="{D249ABD5-492C-4570-B323-2330E55C9691}" type="presParOf" srcId="{EB83D246-AF06-45C6-B030-8156251E2FB9}" destId="{ED57A5FA-FC2E-4E9F-AA15-5A2153D8A8AC}" srcOrd="1" destOrd="0" presId="urn:microsoft.com/office/officeart/2018/5/layout/IconCircleLabelList"/>
    <dgm:cxn modelId="{926F2C72-98E5-49AB-A660-FD9D62C86E3F}" type="presParOf" srcId="{EB83D246-AF06-45C6-B030-8156251E2FB9}" destId="{74BD549E-9E7F-41CB-A8B1-FB7F5825E4C4}" srcOrd="2" destOrd="0" presId="urn:microsoft.com/office/officeart/2018/5/layout/IconCircleLabelList"/>
    <dgm:cxn modelId="{E2FAE2AF-8879-4D33-974E-92EF8C6D03A8}" type="presParOf" srcId="{74BD549E-9E7F-41CB-A8B1-FB7F5825E4C4}" destId="{67DE6A0C-C561-4513-8642-C53E99F04C16}" srcOrd="0" destOrd="0" presId="urn:microsoft.com/office/officeart/2018/5/layout/IconCircleLabelList"/>
    <dgm:cxn modelId="{4819332D-9C4F-4625-856C-4049524E70C2}" type="presParOf" srcId="{74BD549E-9E7F-41CB-A8B1-FB7F5825E4C4}" destId="{5B2BFB78-ECD4-4A81-BC73-2145AF04F7A9}" srcOrd="1" destOrd="0" presId="urn:microsoft.com/office/officeart/2018/5/layout/IconCircleLabelList"/>
    <dgm:cxn modelId="{A4E2B721-549B-4D04-A1BF-FDB488E4C40A}" type="presParOf" srcId="{74BD549E-9E7F-41CB-A8B1-FB7F5825E4C4}" destId="{911A6B70-BBF6-4FE8-A425-1E018E1BE2C8}" srcOrd="2" destOrd="0" presId="urn:microsoft.com/office/officeart/2018/5/layout/IconCircleLabelList"/>
    <dgm:cxn modelId="{954086C2-1208-48B0-84A5-D994D6A6C353}" type="presParOf" srcId="{74BD549E-9E7F-41CB-A8B1-FB7F5825E4C4}" destId="{C56AEE71-A271-4698-A687-54F2E56DBD6D}" srcOrd="3" destOrd="0" presId="urn:microsoft.com/office/officeart/2018/5/layout/IconCircleLabelList"/>
    <dgm:cxn modelId="{D0011C3C-1610-46FB-8077-45451ED8E2CB}" type="presParOf" srcId="{EB83D246-AF06-45C6-B030-8156251E2FB9}" destId="{44EDC349-FF20-408A-94D5-3C1DB5A157B1}" srcOrd="3" destOrd="0" presId="urn:microsoft.com/office/officeart/2018/5/layout/IconCircleLabelList"/>
    <dgm:cxn modelId="{669C3ABA-BE1A-473A-A5D8-D8A7423956C3}" type="presParOf" srcId="{EB83D246-AF06-45C6-B030-8156251E2FB9}" destId="{742BC929-356D-428E-9659-8273BA227E80}" srcOrd="4" destOrd="0" presId="urn:microsoft.com/office/officeart/2018/5/layout/IconCircleLabelList"/>
    <dgm:cxn modelId="{19098F70-7A4F-43EC-980C-099C7A44247D}" type="presParOf" srcId="{742BC929-356D-428E-9659-8273BA227E80}" destId="{7723ECA3-16B2-467E-817D-12DD11153188}" srcOrd="0" destOrd="0" presId="urn:microsoft.com/office/officeart/2018/5/layout/IconCircleLabelList"/>
    <dgm:cxn modelId="{7B3C1C1B-567B-47CC-BA2A-676A91FA13B5}" type="presParOf" srcId="{742BC929-356D-428E-9659-8273BA227E80}" destId="{0534DE1A-797B-4F9B-ABA7-64BD39F85069}" srcOrd="1" destOrd="0" presId="urn:microsoft.com/office/officeart/2018/5/layout/IconCircleLabelList"/>
    <dgm:cxn modelId="{C96C16C1-51C0-4FC2-8C74-3B885F3183AC}" type="presParOf" srcId="{742BC929-356D-428E-9659-8273BA227E80}" destId="{C7B39C61-2D13-4A08-B3DA-CF1D791A5D49}" srcOrd="2" destOrd="0" presId="urn:microsoft.com/office/officeart/2018/5/layout/IconCircleLabelList"/>
    <dgm:cxn modelId="{4F6A5C25-F95F-4872-8CCA-B5369CA2499F}" type="presParOf" srcId="{742BC929-356D-428E-9659-8273BA227E80}" destId="{52668531-09B1-444A-9EA2-EB312C91F65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E1C4FA-DCF5-4E1C-B5EE-800F78529B05}"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67408C4-3697-46C3-B0A1-52982979F1F6}">
      <dgm:prSet/>
      <dgm:spPr/>
      <dgm:t>
        <a:bodyPr/>
        <a:lstStyle/>
        <a:p>
          <a:pPr>
            <a:lnSpc>
              <a:spcPct val="100000"/>
            </a:lnSpc>
          </a:pPr>
          <a:r>
            <a:rPr lang="en-US"/>
            <a:t>Time to save money</a:t>
          </a:r>
          <a:r>
            <a:rPr lang="en-US">
              <a:latin typeface="Aptos Display" panose="020F0302020204030204"/>
            </a:rPr>
            <a:t>,</a:t>
          </a:r>
          <a:r>
            <a:rPr lang="en-US"/>
            <a:t> the smart way !!!!!!,</a:t>
          </a:r>
        </a:p>
      </dgm:t>
    </dgm:pt>
    <dgm:pt modelId="{9066FECE-27A2-4B17-9085-30CBBA638889}" type="parTrans" cxnId="{183E873E-19A8-4BDE-90C5-9447D74F9BD1}">
      <dgm:prSet/>
      <dgm:spPr/>
      <dgm:t>
        <a:bodyPr/>
        <a:lstStyle/>
        <a:p>
          <a:endParaRPr lang="en-US"/>
        </a:p>
      </dgm:t>
    </dgm:pt>
    <dgm:pt modelId="{D0FC9D9F-5C6C-4C12-9CCA-7FEC68DDB23C}" type="sibTrans" cxnId="{183E873E-19A8-4BDE-90C5-9447D74F9BD1}">
      <dgm:prSet/>
      <dgm:spPr/>
      <dgm:t>
        <a:bodyPr/>
        <a:lstStyle/>
        <a:p>
          <a:endParaRPr lang="en-US"/>
        </a:p>
      </dgm:t>
    </dgm:pt>
    <dgm:pt modelId="{3FDB8619-C800-4B2D-BFD0-BC1B3B87562D}">
      <dgm:prSet/>
      <dgm:spPr/>
      <dgm:t>
        <a:bodyPr/>
        <a:lstStyle/>
        <a:p>
          <a:pPr>
            <a:lnSpc>
              <a:spcPct val="100000"/>
            </a:lnSpc>
          </a:pPr>
          <a:r>
            <a:rPr lang="en-US"/>
            <a:t>Any questions.</a:t>
          </a:r>
        </a:p>
      </dgm:t>
    </dgm:pt>
    <dgm:pt modelId="{6460D50C-05AC-4375-B4E3-CA09E6B01EA8}" type="parTrans" cxnId="{1ABE301A-89FA-417C-9B38-4217D0FFDE19}">
      <dgm:prSet/>
      <dgm:spPr/>
      <dgm:t>
        <a:bodyPr/>
        <a:lstStyle/>
        <a:p>
          <a:endParaRPr lang="en-US"/>
        </a:p>
      </dgm:t>
    </dgm:pt>
    <dgm:pt modelId="{694E4190-9F21-4DA5-AD08-66960C888E18}" type="sibTrans" cxnId="{1ABE301A-89FA-417C-9B38-4217D0FFDE19}">
      <dgm:prSet/>
      <dgm:spPr/>
      <dgm:t>
        <a:bodyPr/>
        <a:lstStyle/>
        <a:p>
          <a:endParaRPr lang="en-US"/>
        </a:p>
      </dgm:t>
    </dgm:pt>
    <dgm:pt modelId="{5E85D59D-99EF-40B2-B0D8-5759033C6778}" type="pres">
      <dgm:prSet presAssocID="{05E1C4FA-DCF5-4E1C-B5EE-800F78529B05}" presName="root" presStyleCnt="0">
        <dgm:presLayoutVars>
          <dgm:dir/>
          <dgm:resizeHandles val="exact"/>
        </dgm:presLayoutVars>
      </dgm:prSet>
      <dgm:spPr/>
    </dgm:pt>
    <dgm:pt modelId="{498AB35F-B782-4971-8AD7-A85272E98D30}" type="pres">
      <dgm:prSet presAssocID="{967408C4-3697-46C3-B0A1-52982979F1F6}" presName="compNode" presStyleCnt="0"/>
      <dgm:spPr/>
    </dgm:pt>
    <dgm:pt modelId="{644AE42E-A8BF-4EE0-98C7-660088A778CB}" type="pres">
      <dgm:prSet presAssocID="{967408C4-3697-46C3-B0A1-52982979F1F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D2FD156D-4BEA-4388-A187-C0B4E1F06FCE}" type="pres">
      <dgm:prSet presAssocID="{967408C4-3697-46C3-B0A1-52982979F1F6}" presName="spaceRect" presStyleCnt="0"/>
      <dgm:spPr/>
    </dgm:pt>
    <dgm:pt modelId="{50AC2BB4-69BD-4491-A81E-BFFD4B6DCEFA}" type="pres">
      <dgm:prSet presAssocID="{967408C4-3697-46C3-B0A1-52982979F1F6}" presName="textRect" presStyleLbl="revTx" presStyleIdx="0" presStyleCnt="2">
        <dgm:presLayoutVars>
          <dgm:chMax val="1"/>
          <dgm:chPref val="1"/>
        </dgm:presLayoutVars>
      </dgm:prSet>
      <dgm:spPr/>
    </dgm:pt>
    <dgm:pt modelId="{513F16AC-91F9-45E1-9357-CF62B2633E76}" type="pres">
      <dgm:prSet presAssocID="{D0FC9D9F-5C6C-4C12-9CCA-7FEC68DDB23C}" presName="sibTrans" presStyleCnt="0"/>
      <dgm:spPr/>
    </dgm:pt>
    <dgm:pt modelId="{D106243C-5B9F-42FD-9224-66820E3732F4}" type="pres">
      <dgm:prSet presAssocID="{3FDB8619-C800-4B2D-BFD0-BC1B3B87562D}" presName="compNode" presStyleCnt="0"/>
      <dgm:spPr/>
    </dgm:pt>
    <dgm:pt modelId="{6D83DBB3-0AB9-45C5-A944-BF48BE2D38AD}" type="pres">
      <dgm:prSet presAssocID="{3FDB8619-C800-4B2D-BFD0-BC1B3B8756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44CF07E-8056-4979-B17F-64B908582312}" type="pres">
      <dgm:prSet presAssocID="{3FDB8619-C800-4B2D-BFD0-BC1B3B87562D}" presName="spaceRect" presStyleCnt="0"/>
      <dgm:spPr/>
    </dgm:pt>
    <dgm:pt modelId="{B7936F99-1718-42CB-B5AE-41B106FAF060}" type="pres">
      <dgm:prSet presAssocID="{3FDB8619-C800-4B2D-BFD0-BC1B3B87562D}" presName="textRect" presStyleLbl="revTx" presStyleIdx="1" presStyleCnt="2">
        <dgm:presLayoutVars>
          <dgm:chMax val="1"/>
          <dgm:chPref val="1"/>
        </dgm:presLayoutVars>
      </dgm:prSet>
      <dgm:spPr/>
    </dgm:pt>
  </dgm:ptLst>
  <dgm:cxnLst>
    <dgm:cxn modelId="{1ABE301A-89FA-417C-9B38-4217D0FFDE19}" srcId="{05E1C4FA-DCF5-4E1C-B5EE-800F78529B05}" destId="{3FDB8619-C800-4B2D-BFD0-BC1B3B87562D}" srcOrd="1" destOrd="0" parTransId="{6460D50C-05AC-4375-B4E3-CA09E6B01EA8}" sibTransId="{694E4190-9F21-4DA5-AD08-66960C888E18}"/>
    <dgm:cxn modelId="{183E873E-19A8-4BDE-90C5-9447D74F9BD1}" srcId="{05E1C4FA-DCF5-4E1C-B5EE-800F78529B05}" destId="{967408C4-3697-46C3-B0A1-52982979F1F6}" srcOrd="0" destOrd="0" parTransId="{9066FECE-27A2-4B17-9085-30CBBA638889}" sibTransId="{D0FC9D9F-5C6C-4C12-9CCA-7FEC68DDB23C}"/>
    <dgm:cxn modelId="{D33B305B-AF69-45BA-AE67-85616B42F0C3}" type="presOf" srcId="{967408C4-3697-46C3-B0A1-52982979F1F6}" destId="{50AC2BB4-69BD-4491-A81E-BFFD4B6DCEFA}" srcOrd="0" destOrd="0" presId="urn:microsoft.com/office/officeart/2018/2/layout/IconLabelList"/>
    <dgm:cxn modelId="{90A1DBA6-A0BD-44E3-ACB1-13B59CEA855C}" type="presOf" srcId="{3FDB8619-C800-4B2D-BFD0-BC1B3B87562D}" destId="{B7936F99-1718-42CB-B5AE-41B106FAF060}" srcOrd="0" destOrd="0" presId="urn:microsoft.com/office/officeart/2018/2/layout/IconLabelList"/>
    <dgm:cxn modelId="{65CCDFC2-40FF-41D1-B36D-E0D4F5C2D60F}" type="presOf" srcId="{05E1C4FA-DCF5-4E1C-B5EE-800F78529B05}" destId="{5E85D59D-99EF-40B2-B0D8-5759033C6778}" srcOrd="0" destOrd="0" presId="urn:microsoft.com/office/officeart/2018/2/layout/IconLabelList"/>
    <dgm:cxn modelId="{69EA160D-B58C-4BA3-91BE-F9BF1A674B78}" type="presParOf" srcId="{5E85D59D-99EF-40B2-B0D8-5759033C6778}" destId="{498AB35F-B782-4971-8AD7-A85272E98D30}" srcOrd="0" destOrd="0" presId="urn:microsoft.com/office/officeart/2018/2/layout/IconLabelList"/>
    <dgm:cxn modelId="{80CBC1C0-63F3-437A-8C8E-97F86FAA72F4}" type="presParOf" srcId="{498AB35F-B782-4971-8AD7-A85272E98D30}" destId="{644AE42E-A8BF-4EE0-98C7-660088A778CB}" srcOrd="0" destOrd="0" presId="urn:microsoft.com/office/officeart/2018/2/layout/IconLabelList"/>
    <dgm:cxn modelId="{48C91B56-3F00-4FC5-80E9-D257903BE2DC}" type="presParOf" srcId="{498AB35F-B782-4971-8AD7-A85272E98D30}" destId="{D2FD156D-4BEA-4388-A187-C0B4E1F06FCE}" srcOrd="1" destOrd="0" presId="urn:microsoft.com/office/officeart/2018/2/layout/IconLabelList"/>
    <dgm:cxn modelId="{59E41D28-2E5C-4E83-AAE9-902F2732C8E9}" type="presParOf" srcId="{498AB35F-B782-4971-8AD7-A85272E98D30}" destId="{50AC2BB4-69BD-4491-A81E-BFFD4B6DCEFA}" srcOrd="2" destOrd="0" presId="urn:microsoft.com/office/officeart/2018/2/layout/IconLabelList"/>
    <dgm:cxn modelId="{70573F2E-94DF-4098-AD06-76338F0AD6C2}" type="presParOf" srcId="{5E85D59D-99EF-40B2-B0D8-5759033C6778}" destId="{513F16AC-91F9-45E1-9357-CF62B2633E76}" srcOrd="1" destOrd="0" presId="urn:microsoft.com/office/officeart/2018/2/layout/IconLabelList"/>
    <dgm:cxn modelId="{4466A752-76B1-4F6A-AB72-48F8CAE13C57}" type="presParOf" srcId="{5E85D59D-99EF-40B2-B0D8-5759033C6778}" destId="{D106243C-5B9F-42FD-9224-66820E3732F4}" srcOrd="2" destOrd="0" presId="urn:microsoft.com/office/officeart/2018/2/layout/IconLabelList"/>
    <dgm:cxn modelId="{A3F67292-9292-4A76-A781-0C2B1BD7964B}" type="presParOf" srcId="{D106243C-5B9F-42FD-9224-66820E3732F4}" destId="{6D83DBB3-0AB9-45C5-A944-BF48BE2D38AD}" srcOrd="0" destOrd="0" presId="urn:microsoft.com/office/officeart/2018/2/layout/IconLabelList"/>
    <dgm:cxn modelId="{DB4A55C1-921C-495A-8630-10861F2FC1EB}" type="presParOf" srcId="{D106243C-5B9F-42FD-9224-66820E3732F4}" destId="{344CF07E-8056-4979-B17F-64B908582312}" srcOrd="1" destOrd="0" presId="urn:microsoft.com/office/officeart/2018/2/layout/IconLabelList"/>
    <dgm:cxn modelId="{DC23A3D7-8C67-47E0-8616-3B93464F3A08}" type="presParOf" srcId="{D106243C-5B9F-42FD-9224-66820E3732F4}" destId="{B7936F99-1718-42CB-B5AE-41B106FAF0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22007-0F23-4844-837A-0A2E808A422F}">
      <dsp:nvSpPr>
        <dsp:cNvPr id="0" name=""/>
        <dsp:cNvSpPr/>
      </dsp:nvSpPr>
      <dsp:spPr>
        <a:xfrm>
          <a:off x="2665330" y="534338"/>
          <a:ext cx="412414" cy="91440"/>
        </a:xfrm>
        <a:custGeom>
          <a:avLst/>
          <a:gdLst/>
          <a:ahLst/>
          <a:cxnLst/>
          <a:rect l="0" t="0" r="0" b="0"/>
          <a:pathLst>
            <a:path>
              <a:moveTo>
                <a:pt x="0" y="45720"/>
              </a:moveTo>
              <a:lnTo>
                <a:pt x="41241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0462" y="577841"/>
        <a:ext cx="22150" cy="4434"/>
      </dsp:txXfrm>
    </dsp:sp>
    <dsp:sp modelId="{3C65B0DB-8658-4B35-841E-A4FECAC3D44C}">
      <dsp:nvSpPr>
        <dsp:cNvPr id="0" name=""/>
        <dsp:cNvSpPr/>
      </dsp:nvSpPr>
      <dsp:spPr>
        <a:xfrm>
          <a:off x="740982" y="2214"/>
          <a:ext cx="1926148" cy="11556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Aims: </a:t>
          </a:r>
          <a:endParaRPr lang="en-US" sz="1200" kern="1200" dirty="0"/>
        </a:p>
      </dsp:txBody>
      <dsp:txXfrm>
        <a:off x="740982" y="2214"/>
        <a:ext cx="1926148" cy="1155688"/>
      </dsp:txXfrm>
    </dsp:sp>
    <dsp:sp modelId="{15EF8B20-4005-46F1-9797-F222B4B33522}">
      <dsp:nvSpPr>
        <dsp:cNvPr id="0" name=""/>
        <dsp:cNvSpPr/>
      </dsp:nvSpPr>
      <dsp:spPr>
        <a:xfrm>
          <a:off x="5034492" y="534338"/>
          <a:ext cx="412414" cy="91440"/>
        </a:xfrm>
        <a:custGeom>
          <a:avLst/>
          <a:gdLst/>
          <a:ahLst/>
          <a:cxnLst/>
          <a:rect l="0" t="0" r="0" b="0"/>
          <a:pathLst>
            <a:path>
              <a:moveTo>
                <a:pt x="0" y="45720"/>
              </a:moveTo>
              <a:lnTo>
                <a:pt x="4124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24" y="577841"/>
        <a:ext cx="22150" cy="4434"/>
      </dsp:txXfrm>
    </dsp:sp>
    <dsp:sp modelId="{916A7482-4B87-467A-8791-327028ED0C95}">
      <dsp:nvSpPr>
        <dsp:cNvPr id="0" name=""/>
        <dsp:cNvSpPr/>
      </dsp:nvSpPr>
      <dsp:spPr>
        <a:xfrm>
          <a:off x="3110144" y="2214"/>
          <a:ext cx="1926148" cy="11556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To develop an intelligent financial management application that tracks household expenditure, analyses purchasing behaviour</a:t>
          </a:r>
          <a:r>
            <a:rPr lang="en-GB" sz="1200" kern="1200" dirty="0">
              <a:latin typeface="Aptos Display" panose="020F0302020204030204"/>
            </a:rPr>
            <a:t>,</a:t>
          </a:r>
          <a:r>
            <a:rPr lang="en-GB" sz="1200" kern="1200" dirty="0"/>
            <a:t> </a:t>
          </a:r>
          <a:endParaRPr lang="en-US" sz="1200" kern="1200" dirty="0"/>
        </a:p>
      </dsp:txBody>
      <dsp:txXfrm>
        <a:off x="3110144" y="2214"/>
        <a:ext cx="1926148" cy="1155688"/>
      </dsp:txXfrm>
    </dsp:sp>
    <dsp:sp modelId="{8D2BEEAD-E19A-4236-A0B5-075283EBE5FB}">
      <dsp:nvSpPr>
        <dsp:cNvPr id="0" name=""/>
        <dsp:cNvSpPr/>
      </dsp:nvSpPr>
      <dsp:spPr>
        <a:xfrm>
          <a:off x="7403655" y="534338"/>
          <a:ext cx="412414" cy="91440"/>
        </a:xfrm>
        <a:custGeom>
          <a:avLst/>
          <a:gdLst/>
          <a:ahLst/>
          <a:cxnLst/>
          <a:rect l="0" t="0" r="0" b="0"/>
          <a:pathLst>
            <a:path>
              <a:moveTo>
                <a:pt x="0" y="45720"/>
              </a:moveTo>
              <a:lnTo>
                <a:pt x="41241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8787" y="577841"/>
        <a:ext cx="22150" cy="4434"/>
      </dsp:txXfrm>
    </dsp:sp>
    <dsp:sp modelId="{3A7E0305-D4B9-4C5D-8FDA-66D4875A6C04}">
      <dsp:nvSpPr>
        <dsp:cNvPr id="0" name=""/>
        <dsp:cNvSpPr/>
      </dsp:nvSpPr>
      <dsp:spPr>
        <a:xfrm>
          <a:off x="5479307" y="2214"/>
          <a:ext cx="1926148" cy="11556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Objectives</a:t>
          </a:r>
          <a:r>
            <a:rPr lang="en-GB" sz="1200" b="1" kern="1200" dirty="0"/>
            <a:t>:</a:t>
          </a:r>
          <a:r>
            <a:rPr lang="en-GB" sz="1200" kern="1200" dirty="0"/>
            <a:t> </a:t>
          </a:r>
          <a:endParaRPr lang="en-US" sz="1200" kern="1200" dirty="0"/>
        </a:p>
      </dsp:txBody>
      <dsp:txXfrm>
        <a:off x="5479307" y="2214"/>
        <a:ext cx="1926148" cy="1155688"/>
      </dsp:txXfrm>
    </dsp:sp>
    <dsp:sp modelId="{5511BBFE-6B5A-40BD-A3C2-22243DD0975C}">
      <dsp:nvSpPr>
        <dsp:cNvPr id="0" name=""/>
        <dsp:cNvSpPr/>
      </dsp:nvSpPr>
      <dsp:spPr>
        <a:xfrm>
          <a:off x="1704056" y="1156103"/>
          <a:ext cx="7107487" cy="412414"/>
        </a:xfrm>
        <a:custGeom>
          <a:avLst/>
          <a:gdLst/>
          <a:ahLst/>
          <a:cxnLst/>
          <a:rect l="0" t="0" r="0" b="0"/>
          <a:pathLst>
            <a:path>
              <a:moveTo>
                <a:pt x="7107487" y="0"/>
              </a:moveTo>
              <a:lnTo>
                <a:pt x="7107487" y="223307"/>
              </a:lnTo>
              <a:lnTo>
                <a:pt x="0" y="223307"/>
              </a:lnTo>
              <a:lnTo>
                <a:pt x="0" y="41241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9767" y="1360093"/>
        <a:ext cx="356064" cy="4434"/>
      </dsp:txXfrm>
    </dsp:sp>
    <dsp:sp modelId="{C1A7AE61-E12F-426D-8841-C80D883137CD}">
      <dsp:nvSpPr>
        <dsp:cNvPr id="0" name=""/>
        <dsp:cNvSpPr/>
      </dsp:nvSpPr>
      <dsp:spPr>
        <a:xfrm>
          <a:off x="7848469" y="2214"/>
          <a:ext cx="1926148" cy="11556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ptos Display" panose="020F0302020204030204"/>
            </a:rPr>
            <a:t>Transactions</a:t>
          </a:r>
          <a:r>
            <a:rPr lang="en-GB" sz="1200" kern="1200" dirty="0"/>
            <a:t> in one place.</a:t>
          </a:r>
          <a:r>
            <a:rPr lang="en-GB" sz="1200" kern="1200" dirty="0">
              <a:latin typeface="Aptos Display" panose="020F0302020204030204"/>
            </a:rPr>
            <a:t> </a:t>
          </a:r>
          <a:r>
            <a:rPr lang="en-GB" sz="1200" kern="1200" dirty="0"/>
            <a:t>In considering objectives the following for desired results to investigate, analyse and evaluate to assist in design</a:t>
          </a:r>
          <a:r>
            <a:rPr lang="en-GB" sz="1200" kern="1200" dirty="0">
              <a:latin typeface="Aptos Display" panose="020F0302020204030204"/>
            </a:rPr>
            <a:t>,</a:t>
          </a:r>
          <a:endParaRPr lang="en-GB" sz="1200" kern="1200" dirty="0"/>
        </a:p>
      </dsp:txBody>
      <dsp:txXfrm>
        <a:off x="7848469" y="2214"/>
        <a:ext cx="1926148" cy="1155688"/>
      </dsp:txXfrm>
    </dsp:sp>
    <dsp:sp modelId="{9CBCE399-D36E-440B-A5F6-8C0F629924B0}">
      <dsp:nvSpPr>
        <dsp:cNvPr id="0" name=""/>
        <dsp:cNvSpPr/>
      </dsp:nvSpPr>
      <dsp:spPr>
        <a:xfrm>
          <a:off x="2665330" y="2133041"/>
          <a:ext cx="412414" cy="91440"/>
        </a:xfrm>
        <a:custGeom>
          <a:avLst/>
          <a:gdLst/>
          <a:ahLst/>
          <a:cxnLst/>
          <a:rect l="0" t="0" r="0" b="0"/>
          <a:pathLst>
            <a:path>
              <a:moveTo>
                <a:pt x="0" y="45720"/>
              </a:moveTo>
              <a:lnTo>
                <a:pt x="41241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0462" y="2176544"/>
        <a:ext cx="22150" cy="4434"/>
      </dsp:txXfrm>
    </dsp:sp>
    <dsp:sp modelId="{170B1A56-DA0E-4242-9C65-943D9C7BF8AF}">
      <dsp:nvSpPr>
        <dsp:cNvPr id="0" name=""/>
        <dsp:cNvSpPr/>
      </dsp:nvSpPr>
      <dsp:spPr>
        <a:xfrm>
          <a:off x="740982" y="1600917"/>
          <a:ext cx="1926148" cy="115568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Move these to design phase,</a:t>
          </a:r>
          <a:endParaRPr lang="en-US" sz="1200" kern="1200" dirty="0"/>
        </a:p>
      </dsp:txBody>
      <dsp:txXfrm>
        <a:off x="740982" y="1600917"/>
        <a:ext cx="1926148" cy="1155688"/>
      </dsp:txXfrm>
    </dsp:sp>
    <dsp:sp modelId="{E314D948-BAC3-443B-A270-79748F6B45E9}">
      <dsp:nvSpPr>
        <dsp:cNvPr id="0" name=""/>
        <dsp:cNvSpPr/>
      </dsp:nvSpPr>
      <dsp:spPr>
        <a:xfrm>
          <a:off x="5034492" y="2133041"/>
          <a:ext cx="412414" cy="91440"/>
        </a:xfrm>
        <a:custGeom>
          <a:avLst/>
          <a:gdLst/>
          <a:ahLst/>
          <a:cxnLst/>
          <a:rect l="0" t="0" r="0" b="0"/>
          <a:pathLst>
            <a:path>
              <a:moveTo>
                <a:pt x="0" y="45720"/>
              </a:moveTo>
              <a:lnTo>
                <a:pt x="41241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24" y="2176544"/>
        <a:ext cx="22150" cy="4434"/>
      </dsp:txXfrm>
    </dsp:sp>
    <dsp:sp modelId="{98544939-9D1C-4886-BA48-4A36D51F42A0}">
      <dsp:nvSpPr>
        <dsp:cNvPr id="0" name=""/>
        <dsp:cNvSpPr/>
      </dsp:nvSpPr>
      <dsp:spPr>
        <a:xfrm>
          <a:off x="3110144" y="1600917"/>
          <a:ext cx="1926148" cy="11556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Helping people track spending in one place</a:t>
          </a:r>
          <a:r>
            <a:rPr lang="en-GB" sz="1200" kern="1200" dirty="0">
              <a:latin typeface="Aptos Display" panose="020F0302020204030204"/>
            </a:rPr>
            <a:t>,</a:t>
          </a:r>
          <a:endParaRPr lang="en-US" sz="1200" kern="1200" dirty="0"/>
        </a:p>
      </dsp:txBody>
      <dsp:txXfrm>
        <a:off x="3110144" y="1600917"/>
        <a:ext cx="1926148" cy="1155688"/>
      </dsp:txXfrm>
    </dsp:sp>
    <dsp:sp modelId="{BF31EE42-1979-42E4-949B-E83E370E9225}">
      <dsp:nvSpPr>
        <dsp:cNvPr id="0" name=""/>
        <dsp:cNvSpPr/>
      </dsp:nvSpPr>
      <dsp:spPr>
        <a:xfrm>
          <a:off x="7403655" y="2133041"/>
          <a:ext cx="412414" cy="91440"/>
        </a:xfrm>
        <a:custGeom>
          <a:avLst/>
          <a:gdLst/>
          <a:ahLst/>
          <a:cxnLst/>
          <a:rect l="0" t="0" r="0" b="0"/>
          <a:pathLst>
            <a:path>
              <a:moveTo>
                <a:pt x="0" y="45720"/>
              </a:moveTo>
              <a:lnTo>
                <a:pt x="4124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8787" y="2176544"/>
        <a:ext cx="22150" cy="4434"/>
      </dsp:txXfrm>
    </dsp:sp>
    <dsp:sp modelId="{205C9D33-5D94-43E9-B455-0D221DF223F1}">
      <dsp:nvSpPr>
        <dsp:cNvPr id="0" name=""/>
        <dsp:cNvSpPr/>
      </dsp:nvSpPr>
      <dsp:spPr>
        <a:xfrm>
          <a:off x="5479307" y="1600917"/>
          <a:ext cx="1926148" cy="11556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The heart of spending is bank transactions</a:t>
          </a:r>
          <a:r>
            <a:rPr lang="en-GB" sz="1200" kern="1200" dirty="0">
              <a:latin typeface="Aptos Display" panose="020F0302020204030204"/>
            </a:rPr>
            <a:t>,</a:t>
          </a:r>
          <a:endParaRPr lang="en-US" sz="1200" kern="1200" dirty="0"/>
        </a:p>
      </dsp:txBody>
      <dsp:txXfrm>
        <a:off x="5479307" y="1600917"/>
        <a:ext cx="1926148" cy="1155688"/>
      </dsp:txXfrm>
    </dsp:sp>
    <dsp:sp modelId="{ED804E41-58D7-4620-9513-C79932A66E18}">
      <dsp:nvSpPr>
        <dsp:cNvPr id="0" name=""/>
        <dsp:cNvSpPr/>
      </dsp:nvSpPr>
      <dsp:spPr>
        <a:xfrm>
          <a:off x="1704056" y="2754806"/>
          <a:ext cx="7107487" cy="412414"/>
        </a:xfrm>
        <a:custGeom>
          <a:avLst/>
          <a:gdLst/>
          <a:ahLst/>
          <a:cxnLst/>
          <a:rect l="0" t="0" r="0" b="0"/>
          <a:pathLst>
            <a:path>
              <a:moveTo>
                <a:pt x="7107487" y="0"/>
              </a:moveTo>
              <a:lnTo>
                <a:pt x="7107487" y="223307"/>
              </a:lnTo>
              <a:lnTo>
                <a:pt x="0" y="223307"/>
              </a:lnTo>
              <a:lnTo>
                <a:pt x="0" y="41241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9767" y="2958796"/>
        <a:ext cx="356064" cy="4434"/>
      </dsp:txXfrm>
    </dsp:sp>
    <dsp:sp modelId="{361896CD-5231-4199-B468-1B2006B2841D}">
      <dsp:nvSpPr>
        <dsp:cNvPr id="0" name=""/>
        <dsp:cNvSpPr/>
      </dsp:nvSpPr>
      <dsp:spPr>
        <a:xfrm>
          <a:off x="7848469" y="1600917"/>
          <a:ext cx="1926148" cy="11556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a:lnSpc>
              <a:spcPct val="90000"/>
            </a:lnSpc>
            <a:spcBef>
              <a:spcPct val="0"/>
            </a:spcBef>
            <a:spcAft>
              <a:spcPct val="35000"/>
            </a:spcAft>
            <a:buNone/>
          </a:pPr>
          <a:r>
            <a:rPr lang="en-GB" sz="1200" kern="1200" dirty="0"/>
            <a:t>The ability to scan receipts within the banking app and to hold the product price and place to track spending habits</a:t>
          </a:r>
          <a:r>
            <a:rPr lang="en-GB" sz="1200" kern="1200" dirty="0">
              <a:latin typeface="Aptos Display" panose="020F0302020204030204"/>
            </a:rPr>
            <a:t>,</a:t>
          </a:r>
          <a:endParaRPr lang="en-US" sz="1200" kern="1200" dirty="0"/>
        </a:p>
      </dsp:txBody>
      <dsp:txXfrm>
        <a:off x="7848469" y="1600917"/>
        <a:ext cx="1926148" cy="1155688"/>
      </dsp:txXfrm>
    </dsp:sp>
    <dsp:sp modelId="{FCF4B05B-23A7-4D26-8862-871F3F3EA004}">
      <dsp:nvSpPr>
        <dsp:cNvPr id="0" name=""/>
        <dsp:cNvSpPr/>
      </dsp:nvSpPr>
      <dsp:spPr>
        <a:xfrm>
          <a:off x="740982" y="3199620"/>
          <a:ext cx="1926148" cy="11556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83" tIns="99071" rIns="94383" bIns="99071" numCol="1" spcCol="1270" anchor="ctr" anchorCtr="0">
          <a:noAutofit/>
        </a:bodyPr>
        <a:lstStyle/>
        <a:p>
          <a:pPr marL="0" lvl="0" indent="0" algn="ctr" defTabSz="533400" rtl="0">
            <a:lnSpc>
              <a:spcPct val="90000"/>
            </a:lnSpc>
            <a:spcBef>
              <a:spcPct val="0"/>
            </a:spcBef>
            <a:spcAft>
              <a:spcPct val="35000"/>
            </a:spcAft>
            <a:buNone/>
          </a:pPr>
          <a:r>
            <a:rPr lang="en-GB" sz="1200" kern="1200" dirty="0"/>
            <a:t>Resulting in a price comparison of the pattern of </a:t>
          </a:r>
          <a:r>
            <a:rPr lang="en-GB" sz="1200" kern="1200" dirty="0">
              <a:latin typeface="Aptos Display" panose="020F0302020204030204"/>
            </a:rPr>
            <a:t>products bought.</a:t>
          </a:r>
          <a:endParaRPr lang="en-GB" sz="1200" kern="1200" dirty="0"/>
        </a:p>
      </dsp:txBody>
      <dsp:txXfrm>
        <a:off x="740982" y="3199620"/>
        <a:ext cx="1926148" cy="11556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18987-DC54-4706-AAE7-AF720B8BEE65}">
      <dsp:nvSpPr>
        <dsp:cNvPr id="0" name=""/>
        <dsp:cNvSpPr/>
      </dsp:nvSpPr>
      <dsp:spPr>
        <a:xfrm>
          <a:off x="402269" y="272994"/>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2873B-98BE-4D40-A615-F4705BBAAEE6}">
      <dsp:nvSpPr>
        <dsp:cNvPr id="0" name=""/>
        <dsp:cNvSpPr/>
      </dsp:nvSpPr>
      <dsp:spPr>
        <a:xfrm>
          <a:off x="665519" y="536244"/>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78340-6CA5-4153-B619-A81AD35BF34D}">
      <dsp:nvSpPr>
        <dsp:cNvPr id="0" name=""/>
        <dsp:cNvSpPr/>
      </dsp:nvSpPr>
      <dsp:spPr>
        <a:xfrm>
          <a:off x="7394" y="1892994"/>
          <a:ext cx="2025000" cy="153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endParaRPr lang="en-US" sz="1100" kern="1200">
            <a:latin typeface="Aptos Display" panose="020F0302020204030204"/>
          </a:endParaRPr>
        </a:p>
      </dsp:txBody>
      <dsp:txXfrm>
        <a:off x="7394" y="1892994"/>
        <a:ext cx="2025000" cy="1539228"/>
      </dsp:txXfrm>
    </dsp:sp>
    <dsp:sp modelId="{67DE6A0C-C561-4513-8642-C53E99F04C16}">
      <dsp:nvSpPr>
        <dsp:cNvPr id="0" name=""/>
        <dsp:cNvSpPr/>
      </dsp:nvSpPr>
      <dsp:spPr>
        <a:xfrm>
          <a:off x="2781644" y="272994"/>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2BFB78-ECD4-4A81-BC73-2145AF04F7A9}">
      <dsp:nvSpPr>
        <dsp:cNvPr id="0" name=""/>
        <dsp:cNvSpPr/>
      </dsp:nvSpPr>
      <dsp:spPr>
        <a:xfrm>
          <a:off x="3044894" y="536244"/>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AEE71-A271-4698-A687-54F2E56DBD6D}">
      <dsp:nvSpPr>
        <dsp:cNvPr id="0" name=""/>
        <dsp:cNvSpPr/>
      </dsp:nvSpPr>
      <dsp:spPr>
        <a:xfrm>
          <a:off x="2386769" y="1892994"/>
          <a:ext cx="2025000" cy="153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US" sz="1100" kern="1200" dirty="0">
              <a:latin typeface="Aptos Display" panose="020F0302020204030204"/>
            </a:rPr>
            <a:t>Innovative approach</a:t>
          </a:r>
          <a:r>
            <a:rPr lang="en-US" sz="1100" kern="1200" dirty="0"/>
            <a:t> reducing household </a:t>
          </a:r>
          <a:r>
            <a:rPr lang="en-US" sz="1100" kern="1200" dirty="0">
              <a:latin typeface="Aptos Display" panose="020F0302020204030204"/>
            </a:rPr>
            <a:t>expenses, optimizing</a:t>
          </a:r>
          <a:r>
            <a:rPr lang="en-US" sz="1100" kern="1200" dirty="0"/>
            <a:t> spending habits, and leveraging technology to secure financial well-being. By utilizing data analytics</a:t>
          </a:r>
          <a:r>
            <a:rPr lang="en-US" sz="1100" kern="1200" dirty="0">
              <a:latin typeface="Aptos Display" panose="020F0302020204030204"/>
            </a:rPr>
            <a:t>.</a:t>
          </a:r>
        </a:p>
      </dsp:txBody>
      <dsp:txXfrm>
        <a:off x="2386769" y="1892994"/>
        <a:ext cx="2025000" cy="1539228"/>
      </dsp:txXfrm>
    </dsp:sp>
    <dsp:sp modelId="{7723ECA3-16B2-467E-817D-12DD11153188}">
      <dsp:nvSpPr>
        <dsp:cNvPr id="0" name=""/>
        <dsp:cNvSpPr/>
      </dsp:nvSpPr>
      <dsp:spPr>
        <a:xfrm>
          <a:off x="5161019" y="272994"/>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34DE1A-797B-4F9B-ABA7-64BD39F85069}">
      <dsp:nvSpPr>
        <dsp:cNvPr id="0" name=""/>
        <dsp:cNvSpPr/>
      </dsp:nvSpPr>
      <dsp:spPr>
        <a:xfrm>
          <a:off x="5424269" y="536244"/>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668531-09B1-444A-9EA2-EB312C91F65A}">
      <dsp:nvSpPr>
        <dsp:cNvPr id="0" name=""/>
        <dsp:cNvSpPr/>
      </dsp:nvSpPr>
      <dsp:spPr>
        <a:xfrm>
          <a:off x="4766144" y="1892994"/>
          <a:ext cx="2025000" cy="1539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ptos Display" panose="020F0302020204030204"/>
            </a:rPr>
            <a:t>As economic pressures continue to challenge households globally, BIT serves as a proactive financial solution, empowering consumers with actionable insights that promote responsible spending. </a:t>
          </a:r>
          <a:endParaRPr lang="en-US" sz="1100" kern="1200" dirty="0"/>
        </a:p>
      </dsp:txBody>
      <dsp:txXfrm>
        <a:off x="4766144" y="1892994"/>
        <a:ext cx="2025000" cy="1539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4AE42E-A8BF-4EE0-98C7-660088A778CB}">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AC2BB4-69BD-4491-A81E-BFFD4B6DCEFA}">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Time to save money</a:t>
          </a:r>
          <a:r>
            <a:rPr lang="en-US" sz="2300" kern="1200">
              <a:latin typeface="Aptos Display" panose="020F0302020204030204"/>
            </a:rPr>
            <a:t>,</a:t>
          </a:r>
          <a:r>
            <a:rPr lang="en-US" sz="2300" kern="1200"/>
            <a:t> the smart way !!!!!!,</a:t>
          </a:r>
        </a:p>
      </dsp:txBody>
      <dsp:txXfrm>
        <a:off x="559800" y="2821519"/>
        <a:ext cx="4320000" cy="720000"/>
      </dsp:txXfrm>
    </dsp:sp>
    <dsp:sp modelId="{6D83DBB3-0AB9-45C5-A944-BF48BE2D38AD}">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36F99-1718-42CB-B5AE-41B106FAF060}">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Any questions.</a:t>
          </a:r>
        </a:p>
      </dsp:txBody>
      <dsp:txXfrm>
        <a:off x="5635800" y="2821519"/>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90662" y="4267832"/>
            <a:ext cx="4805996" cy="1297115"/>
          </a:xfrm>
        </p:spPr>
        <p:txBody>
          <a:bodyPr anchor="t">
            <a:normAutofit/>
          </a:bodyPr>
          <a:lstStyle/>
          <a:p>
            <a:pPr algn="l"/>
            <a:r>
              <a:rPr lang="en-US" sz="1900" b="1">
                <a:solidFill>
                  <a:schemeClr val="tx2"/>
                </a:solidFill>
                <a:latin typeface="Aptos"/>
              </a:rPr>
              <a:t>Bank of Intelligent Transactions: Revolutionizing Household Savings.</a:t>
            </a:r>
            <a:endParaRPr lang="en-US" sz="1900">
              <a:solidFill>
                <a:schemeClr val="tx2"/>
              </a:solidFill>
              <a:latin typeface="Aptos"/>
            </a:endParaRPr>
          </a:p>
          <a:p>
            <a:pPr algn="l"/>
            <a:endParaRPr lang="en-US" sz="1900">
              <a:solidFill>
                <a:schemeClr val="tx2"/>
              </a:solidFill>
              <a:latin typeface="Times New Roman"/>
              <a:cs typeface="Times New Roman"/>
            </a:endParaRPr>
          </a:p>
          <a:p>
            <a:pPr algn="l"/>
            <a:r>
              <a:rPr lang="en-US" sz="1900">
                <a:solidFill>
                  <a:schemeClr val="tx2"/>
                </a:solidFill>
              </a:rPr>
              <a:t>Interim Viva Presentation</a:t>
            </a:r>
          </a:p>
        </p:txBody>
      </p:sp>
      <p:sp>
        <p:nvSpPr>
          <p:cNvPr id="3" name="Subtitle 2"/>
          <p:cNvSpPr>
            <a:spLocks noGrp="1"/>
          </p:cNvSpPr>
          <p:nvPr>
            <p:ph type="subTitle" idx="1"/>
          </p:nvPr>
        </p:nvSpPr>
        <p:spPr>
          <a:xfrm>
            <a:off x="6590966" y="3428999"/>
            <a:ext cx="4805691" cy="838831"/>
          </a:xfrm>
        </p:spPr>
        <p:txBody>
          <a:bodyPr vert="horz" lIns="91440" tIns="45720" rIns="91440" bIns="45720" rtlCol="0" anchor="b">
            <a:normAutofit/>
          </a:bodyPr>
          <a:lstStyle/>
          <a:p>
            <a:pPr algn="l"/>
            <a:r>
              <a:rPr lang="en-US" sz="2000">
                <a:solidFill>
                  <a:schemeClr val="tx2"/>
                </a:solidFill>
              </a:rPr>
              <a:t>Presenter: Matthew Cronogue</a:t>
            </a:r>
          </a:p>
          <a:p>
            <a:pPr algn="l"/>
            <a:r>
              <a:rPr lang="en-US" sz="2000">
                <a:solidFill>
                  <a:schemeClr val="tx2"/>
                </a:solidFill>
              </a:rPr>
              <a:t>ID: 2226748</a:t>
            </a:r>
          </a:p>
        </p:txBody>
      </p:sp>
      <p:pic>
        <p:nvPicPr>
          <p:cNvPr id="7" name="Graphic 6" descr="Bank">
            <a:extLst>
              <a:ext uri="{FF2B5EF4-FFF2-40B4-BE49-F238E27FC236}">
                <a16:creationId xmlns:a16="http://schemas.microsoft.com/office/drawing/2014/main" id="{32ECAF67-E173-89D5-360B-589A565197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0A955-0290-A8B6-B9E7-5F0CBF143ACC}"/>
              </a:ext>
            </a:extLst>
          </p:cNvPr>
          <p:cNvSpPr>
            <a:spLocks noGrp="1"/>
          </p:cNvSpPr>
          <p:nvPr>
            <p:ph type="title"/>
          </p:nvPr>
        </p:nvSpPr>
        <p:spPr>
          <a:xfrm>
            <a:off x="6094105" y="802955"/>
            <a:ext cx="4977976" cy="1454051"/>
          </a:xfrm>
        </p:spPr>
        <p:txBody>
          <a:bodyPr>
            <a:normAutofit/>
          </a:bodyPr>
          <a:lstStyle/>
          <a:p>
            <a:r>
              <a:rPr lang="en-US" sz="3600">
                <a:solidFill>
                  <a:schemeClr val="tx2"/>
                </a:solidFill>
              </a:rPr>
              <a:t>Content</a:t>
            </a:r>
          </a:p>
        </p:txBody>
      </p:sp>
      <p:pic>
        <p:nvPicPr>
          <p:cNvPr id="7" name="Graphic 6" descr="Bullseye">
            <a:extLst>
              <a:ext uri="{FF2B5EF4-FFF2-40B4-BE49-F238E27FC236}">
                <a16:creationId xmlns:a16="http://schemas.microsoft.com/office/drawing/2014/main" id="{CD30B409-F2F4-77F9-437A-21E24569F4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885BD1F0-9D3F-94E8-92C5-F68BBEA057AD}"/>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800">
                <a:solidFill>
                  <a:schemeClr val="tx2"/>
                </a:solidFill>
              </a:rPr>
              <a:t>Introduction/background</a:t>
            </a:r>
          </a:p>
          <a:p>
            <a:r>
              <a:rPr lang="en-US" sz="1800">
                <a:solidFill>
                  <a:schemeClr val="tx2"/>
                </a:solidFill>
              </a:rPr>
              <a:t>Problem statement/Motivation</a:t>
            </a:r>
          </a:p>
          <a:p>
            <a:r>
              <a:rPr lang="en-US" sz="1800">
                <a:solidFill>
                  <a:schemeClr val="tx2"/>
                </a:solidFill>
              </a:rPr>
              <a:t>Project aims and objectives</a:t>
            </a:r>
          </a:p>
          <a:p>
            <a:r>
              <a:rPr lang="en-US" sz="1800">
                <a:solidFill>
                  <a:schemeClr val="tx2"/>
                </a:solidFill>
              </a:rPr>
              <a:t>Methodology</a:t>
            </a:r>
          </a:p>
          <a:p>
            <a:r>
              <a:rPr lang="en-US" sz="1800">
                <a:solidFill>
                  <a:schemeClr val="tx2"/>
                </a:solidFill>
              </a:rPr>
              <a:t>Literature review</a:t>
            </a:r>
          </a:p>
          <a:p>
            <a:r>
              <a:rPr lang="en-US" sz="1800">
                <a:solidFill>
                  <a:schemeClr val="tx2"/>
                </a:solidFill>
              </a:rPr>
              <a:t>Design overview</a:t>
            </a:r>
          </a:p>
          <a:p>
            <a:r>
              <a:rPr lang="en-US" sz="1800">
                <a:solidFill>
                  <a:schemeClr val="tx2"/>
                </a:solidFill>
              </a:rPr>
              <a:t>Project timeline</a:t>
            </a:r>
          </a:p>
          <a:p>
            <a:r>
              <a:rPr lang="en-US" sz="1800">
                <a:solidFill>
                  <a:schemeClr val="tx2"/>
                </a:solidFill>
              </a:rPr>
              <a:t>Conclusion</a:t>
            </a:r>
          </a:p>
          <a:p>
            <a:r>
              <a:rPr lang="en-US" sz="1800">
                <a:solidFill>
                  <a:schemeClr val="tx2"/>
                </a:solidFill>
              </a:rPr>
              <a:t>References</a:t>
            </a: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42501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1A893-9A0B-A583-7B7E-D805E1EF486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Introduction/background</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9AB3A1-64BD-A176-0DE2-BDC07B5AE4DB}"/>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dirty="0">
                <a:latin typeface="Times New Roman"/>
                <a:cs typeface="Times New Roman"/>
              </a:rPr>
              <a:t>In times of uncertain inflation and job risks with redundancies and an ever-growing population shifting to these jobs and companies reducing hours to fit their budgets,</a:t>
            </a:r>
            <a:r>
              <a:rPr lang="en-US" sz="1200" dirty="0">
                <a:latin typeface="Times New Roman"/>
                <a:ea typeface="+mn-lt"/>
                <a:cs typeface="+mn-lt"/>
              </a:rPr>
              <a:t> </a:t>
            </a:r>
            <a:r>
              <a:rPr lang="en-US" sz="1200" err="1">
                <a:latin typeface="Times New Roman"/>
                <a:ea typeface="+mn-lt"/>
                <a:cs typeface="+mn-lt"/>
              </a:rPr>
              <a:t>O’Campo</a:t>
            </a:r>
            <a:r>
              <a:rPr lang="en-US" sz="1200" dirty="0">
                <a:latin typeface="Times New Roman"/>
                <a:ea typeface="+mn-lt"/>
                <a:cs typeface="+mn-lt"/>
              </a:rPr>
              <a:t> </a:t>
            </a:r>
            <a:r>
              <a:rPr lang="en-US" sz="1200" i="1" dirty="0">
                <a:latin typeface="Times New Roman"/>
                <a:ea typeface="+mn-lt"/>
                <a:cs typeface="+mn-lt"/>
              </a:rPr>
              <a:t>et al.</a:t>
            </a:r>
            <a:r>
              <a:rPr lang="en-US" sz="1200" dirty="0">
                <a:latin typeface="Times New Roman"/>
                <a:ea typeface="+mn-lt"/>
                <a:cs typeface="+mn-lt"/>
              </a:rPr>
              <a:t> (2024) examined the impact of COVID-19 on precarious workers and family well-being [1]</a:t>
            </a:r>
            <a:r>
              <a:rPr lang="en-US" sz="1200" dirty="0">
                <a:latin typeface="Times New Roman"/>
                <a:cs typeface="Times New Roman"/>
              </a:rPr>
              <a:t>.</a:t>
            </a:r>
          </a:p>
          <a:p>
            <a:pPr>
              <a:lnSpc>
                <a:spcPct val="90000"/>
              </a:lnSpc>
              <a:spcAft>
                <a:spcPts val="600"/>
              </a:spcAft>
            </a:pPr>
            <a:r>
              <a:rPr lang="en-US" sz="1200" dirty="0">
                <a:latin typeface="Times New Roman"/>
                <a:cs typeface="Times New Roman"/>
              </a:rPr>
              <a:t>Linking places of spending to the banking app and seeking alternatives for better spending rather than being a typical pattern of life. </a:t>
            </a:r>
          </a:p>
          <a:p>
            <a:pPr>
              <a:lnSpc>
                <a:spcPct val="90000"/>
              </a:lnSpc>
              <a:spcAft>
                <a:spcPts val="600"/>
              </a:spcAft>
            </a:pPr>
            <a:r>
              <a:rPr lang="en-US" sz="1200" dirty="0">
                <a:latin typeface="Times New Roman"/>
                <a:cs typeface="Times New Roman"/>
              </a:rPr>
              <a:t>Allowing this creative feature for one place to use tracking of every pound spent without the need for other apps,</a:t>
            </a:r>
            <a:r>
              <a:rPr lang="en-US" sz="1200" dirty="0">
                <a:latin typeface="Times New Roman"/>
                <a:ea typeface="+mn-lt"/>
                <a:cs typeface="+mn-lt"/>
              </a:rPr>
              <a:t> Silva et al. (2025) explored the effectiveness of financial coaching in low-income communities [2]</a:t>
            </a:r>
            <a:r>
              <a:rPr lang="en-US" sz="1200" dirty="0">
                <a:latin typeface="Times New Roman"/>
                <a:cs typeface="Times New Roman"/>
              </a:rPr>
              <a:t>.</a:t>
            </a:r>
          </a:p>
        </p:txBody>
      </p:sp>
      <p:pic>
        <p:nvPicPr>
          <p:cNvPr id="4" name="Content Placeholder 3" descr="A diagram of a bomb&#10;&#10;AI-generated content may be incorrect.">
            <a:extLst>
              <a:ext uri="{FF2B5EF4-FFF2-40B4-BE49-F238E27FC236}">
                <a16:creationId xmlns:a16="http://schemas.microsoft.com/office/drawing/2014/main" id="{00667E4A-928A-CF9D-4958-7F92ABAFC741}"/>
              </a:ext>
            </a:extLst>
          </p:cNvPr>
          <p:cNvPicPr>
            <a:picLocks noGrp="1" noChangeAspect="1"/>
          </p:cNvPicPr>
          <p:nvPr>
            <p:ph idx="1"/>
          </p:nvPr>
        </p:nvPicPr>
        <p:blipFill>
          <a:blip r:embed="rId2"/>
          <a:stretch>
            <a:fillRect/>
          </a:stretch>
        </p:blipFill>
        <p:spPr>
          <a:xfrm>
            <a:off x="5911532" y="2886424"/>
            <a:ext cx="5150277" cy="2909905"/>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688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CB5334-38FE-1975-C123-CB362DB46EEE}"/>
              </a:ext>
            </a:extLst>
          </p:cNvPr>
          <p:cNvSpPr>
            <a:spLocks noGrp="1"/>
          </p:cNvSpPr>
          <p:nvPr>
            <p:ph type="title"/>
          </p:nvPr>
        </p:nvSpPr>
        <p:spPr>
          <a:xfrm>
            <a:off x="5894962" y="479493"/>
            <a:ext cx="5458838" cy="1325563"/>
          </a:xfrm>
        </p:spPr>
        <p:txBody>
          <a:bodyPr>
            <a:normAutofit/>
          </a:bodyPr>
          <a:lstStyle/>
          <a:p>
            <a:r>
              <a:rPr lang="en-US">
                <a:latin typeface="Aptos"/>
              </a:rPr>
              <a:t>Problem statement/Motivation</a:t>
            </a:r>
            <a:endParaRPr lang="en-US" dirty="0"/>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diagram of a brain and a graph&#10;&#10;AI-generated content may be incorrect.">
            <a:extLst>
              <a:ext uri="{FF2B5EF4-FFF2-40B4-BE49-F238E27FC236}">
                <a16:creationId xmlns:a16="http://schemas.microsoft.com/office/drawing/2014/main" id="{33B9F0E4-52C2-0A31-C6D0-AFB22A48AF97}"/>
              </a:ext>
            </a:extLst>
          </p:cNvPr>
          <p:cNvPicPr>
            <a:picLocks noChangeAspect="1"/>
          </p:cNvPicPr>
          <p:nvPr/>
        </p:nvPicPr>
        <p:blipFill>
          <a:blip r:embed="rId2"/>
          <a:stretch>
            <a:fillRect/>
          </a:stretch>
        </p:blipFill>
        <p:spPr>
          <a:xfrm>
            <a:off x="703182" y="2161726"/>
            <a:ext cx="4777381" cy="236480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Content Placeholder 4">
            <a:extLst>
              <a:ext uri="{FF2B5EF4-FFF2-40B4-BE49-F238E27FC236}">
                <a16:creationId xmlns:a16="http://schemas.microsoft.com/office/drawing/2014/main" id="{7DF14DE5-0F25-2136-4D5F-EFA9A3F42D2F}"/>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1300" dirty="0">
                <a:latin typeface="Times New Roman"/>
                <a:cs typeface="Times New Roman"/>
              </a:rPr>
              <a:t>In an era of rapid technological advancement and economic uncertainty.</a:t>
            </a:r>
          </a:p>
          <a:p>
            <a:r>
              <a:rPr lang="en-US" sz="1300" dirty="0">
                <a:latin typeface="Times New Roman"/>
                <a:cs typeface="Times New Roman"/>
              </a:rPr>
              <a:t>Families are constantly searching for ways to reduce expenses while maintaining their standard of living.</a:t>
            </a:r>
          </a:p>
          <a:p>
            <a:r>
              <a:rPr lang="en-US" sz="1300" dirty="0">
                <a:latin typeface="Times New Roman"/>
                <a:cs typeface="Times New Roman"/>
              </a:rPr>
              <a:t> It is understood by </a:t>
            </a:r>
            <a:r>
              <a:rPr lang="en-GB" sz="1300" dirty="0">
                <a:latin typeface="Times New Roman"/>
                <a:cs typeface="Times New Roman"/>
              </a:rPr>
              <a:t>T. C. </a:t>
            </a:r>
            <a:r>
              <a:rPr lang="en-GB" sz="1300" dirty="0" err="1">
                <a:latin typeface="Times New Roman"/>
                <a:cs typeface="Times New Roman"/>
              </a:rPr>
              <a:t>Wijayanti</a:t>
            </a:r>
            <a:r>
              <a:rPr lang="en-GB" sz="1300" dirty="0">
                <a:latin typeface="Times New Roman"/>
                <a:cs typeface="Times New Roman"/>
              </a:rPr>
              <a:t> et al. who highlighted, t</a:t>
            </a:r>
            <a:r>
              <a:rPr lang="en-US" sz="1300" dirty="0">
                <a:latin typeface="Times New Roman"/>
                <a:cs typeface="Times New Roman"/>
              </a:rPr>
              <a:t>hat any families that will embrace digital tools for budgeting and expense tracking experience improved financial management outcomes [3].</a:t>
            </a:r>
          </a:p>
          <a:p>
            <a:r>
              <a:rPr lang="en-US" sz="1300" dirty="0">
                <a:latin typeface="Times New Roman"/>
                <a:cs typeface="Times New Roman"/>
              </a:rPr>
              <a:t> </a:t>
            </a:r>
            <a:r>
              <a:rPr lang="en-GB" sz="1300" dirty="0">
                <a:latin typeface="Times New Roman"/>
                <a:cs typeface="Times New Roman"/>
              </a:rPr>
              <a:t>D. </a:t>
            </a:r>
            <a:r>
              <a:rPr lang="en-GB" sz="1300" dirty="0" err="1">
                <a:latin typeface="Times New Roman"/>
                <a:cs typeface="Times New Roman"/>
              </a:rPr>
              <a:t>Sandua</a:t>
            </a:r>
            <a:r>
              <a:rPr lang="en-GB" sz="1300" dirty="0">
                <a:latin typeface="Times New Roman"/>
                <a:cs typeface="Times New Roman"/>
              </a:rPr>
              <a:t>,  argues that, with personal financial dilemmas and a disconnection from source of financial wisdom, struggles can affect our daily activities [4].  </a:t>
            </a:r>
            <a:endParaRPr lang="en-US" sz="1300" dirty="0">
              <a:latin typeface="Times New Roman"/>
              <a:cs typeface="Times New Roman"/>
            </a:endParaRPr>
          </a:p>
          <a:p>
            <a:r>
              <a:rPr lang="en-US" sz="1300" dirty="0">
                <a:latin typeface="Times New Roman"/>
                <a:cs typeface="Times New Roman"/>
              </a:rPr>
              <a:t> BIT aims to provide insights into optimal purchasing strategies while offering a percentage-based saving calculation over months and years. </a:t>
            </a:r>
            <a:r>
              <a:rPr lang="en-GB" sz="1300" dirty="0">
                <a:latin typeface="Times New Roman"/>
                <a:cs typeface="Times New Roman"/>
              </a:rPr>
              <a:t>D. Kumar et all. </a:t>
            </a:r>
            <a:r>
              <a:rPr lang="en-US" sz="1300" dirty="0">
                <a:latin typeface="Times New Roman"/>
                <a:cs typeface="Times New Roman"/>
              </a:rPr>
              <a:t>It was found that families are important in shaping individual preferences, consumption patterns and consumption behavior [5].</a:t>
            </a:r>
          </a:p>
          <a:p>
            <a:r>
              <a:rPr lang="en-US" sz="1300" dirty="0">
                <a:latin typeface="Times New Roman"/>
                <a:cs typeface="Times New Roman"/>
              </a:rPr>
              <a:t>Figure 2, the need for change.</a:t>
            </a:r>
            <a:endParaRPr lang="en-US" sz="1300" dirty="0"/>
          </a:p>
        </p:txBody>
      </p:sp>
    </p:spTree>
    <p:extLst>
      <p:ext uri="{BB962C8B-B14F-4D97-AF65-F5344CB8AC3E}">
        <p14:creationId xmlns:p14="http://schemas.microsoft.com/office/powerpoint/2010/main" val="1661144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2E8BD-2F27-8CB0-9BDA-085C4D93498F}"/>
              </a:ext>
            </a:extLst>
          </p:cNvPr>
          <p:cNvSpPr>
            <a:spLocks noGrp="1"/>
          </p:cNvSpPr>
          <p:nvPr>
            <p:ph type="title"/>
          </p:nvPr>
        </p:nvSpPr>
        <p:spPr>
          <a:xfrm>
            <a:off x="841248" y="256032"/>
            <a:ext cx="10506456" cy="1014984"/>
          </a:xfrm>
        </p:spPr>
        <p:txBody>
          <a:bodyPr anchor="b">
            <a:normAutofit/>
          </a:bodyPr>
          <a:lstStyle/>
          <a:p>
            <a:r>
              <a:rPr lang="en-US">
                <a:latin typeface="Aptos"/>
              </a:rPr>
              <a:t>Project aims and objectives</a:t>
            </a:r>
          </a:p>
        </p:txBody>
      </p:sp>
      <p:sp>
        <p:nvSpPr>
          <p:cNvPr id="30" name="Rectangle 2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4">
            <a:extLst>
              <a:ext uri="{FF2B5EF4-FFF2-40B4-BE49-F238E27FC236}">
                <a16:creationId xmlns:a16="http://schemas.microsoft.com/office/drawing/2014/main" id="{7C96DAAF-4FFB-7805-1F3D-AF688628E3EA}"/>
              </a:ext>
            </a:extLst>
          </p:cNvPr>
          <p:cNvGraphicFramePr>
            <a:graphicFrameLocks noGrp="1"/>
          </p:cNvGraphicFramePr>
          <p:nvPr>
            <p:ph idx="1"/>
            <p:extLst>
              <p:ext uri="{D42A27DB-BD31-4B8C-83A1-F6EECF244321}">
                <p14:modId xmlns:p14="http://schemas.microsoft.com/office/powerpoint/2010/main" val="221068898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631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D877-16BB-9D31-BB62-71B9372AB9FC}"/>
              </a:ext>
            </a:extLst>
          </p:cNvPr>
          <p:cNvSpPr>
            <a:spLocks noGrp="1"/>
          </p:cNvSpPr>
          <p:nvPr>
            <p:ph type="title"/>
          </p:nvPr>
        </p:nvSpPr>
        <p:spPr/>
        <p:txBody>
          <a:bodyPr/>
          <a:lstStyle/>
          <a:p>
            <a:r>
              <a:rPr lang="en-US" sz="2800" dirty="0">
                <a:latin typeface="Aptos"/>
              </a:rPr>
              <a:t>Methodology</a:t>
            </a:r>
            <a:endParaRPr lang="en-US" dirty="0"/>
          </a:p>
        </p:txBody>
      </p:sp>
      <p:sp>
        <p:nvSpPr>
          <p:cNvPr id="3" name="Content Placeholder 2">
            <a:extLst>
              <a:ext uri="{FF2B5EF4-FFF2-40B4-BE49-F238E27FC236}">
                <a16:creationId xmlns:a16="http://schemas.microsoft.com/office/drawing/2014/main" id="{36FB5496-FB1E-253E-F52D-B9866F71018D}"/>
              </a:ext>
            </a:extLst>
          </p:cNvPr>
          <p:cNvSpPr>
            <a:spLocks noGrp="1"/>
          </p:cNvSpPr>
          <p:nvPr>
            <p:ph idx="1"/>
          </p:nvPr>
        </p:nvSpPr>
        <p:spPr>
          <a:xfrm>
            <a:off x="838200" y="1260079"/>
            <a:ext cx="10622756" cy="5268118"/>
          </a:xfrm>
        </p:spPr>
        <p:txBody>
          <a:bodyPr vert="horz" lIns="91440" tIns="45720" rIns="91440" bIns="45720" rtlCol="0" anchor="t">
            <a:noAutofit/>
          </a:bodyPr>
          <a:lstStyle/>
          <a:p>
            <a:pPr algn="just">
              <a:buNone/>
            </a:pPr>
            <a:endParaRPr lang="en-US" sz="1600" dirty="0">
              <a:latin typeface="Times New Roman"/>
              <a:cs typeface="Times New Roman"/>
            </a:endParaRPr>
          </a:p>
          <a:p>
            <a:pPr marL="0" indent="0">
              <a:buNone/>
            </a:pPr>
            <a:endParaRPr lang="en-US" sz="1400" dirty="0">
              <a:latin typeface="Times New Roman"/>
              <a:cs typeface="Times New Roman"/>
            </a:endParaRPr>
          </a:p>
        </p:txBody>
      </p:sp>
      <p:sp>
        <p:nvSpPr>
          <p:cNvPr id="4" name="TextBox 3">
            <a:extLst>
              <a:ext uri="{FF2B5EF4-FFF2-40B4-BE49-F238E27FC236}">
                <a16:creationId xmlns:a16="http://schemas.microsoft.com/office/drawing/2014/main" id="{18B8F061-EC36-D420-275A-7EC888EC85FC}"/>
              </a:ext>
            </a:extLst>
          </p:cNvPr>
          <p:cNvSpPr txBox="1"/>
          <p:nvPr/>
        </p:nvSpPr>
        <p:spPr>
          <a:xfrm>
            <a:off x="551260" y="1021557"/>
            <a:ext cx="11059714"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38"/>
              </a:lnSpc>
            </a:pPr>
            <a:endParaRPr lang="en-US" sz="1200">
              <a:latin typeface="Calibri"/>
              <a:ea typeface="Calibri"/>
              <a:cs typeface="Calibri"/>
            </a:endParaRPr>
          </a:p>
          <a:p>
            <a:pPr>
              <a:lnSpc>
                <a:spcPts val="1538"/>
              </a:lnSpc>
            </a:pPr>
            <a:endParaRPr lang="en-US" sz="1200" dirty="0">
              <a:latin typeface="Calibri"/>
              <a:ea typeface="Calibri"/>
              <a:cs typeface="Calibri"/>
            </a:endParaRPr>
          </a:p>
          <a:p>
            <a:pPr algn="just">
              <a:lnSpc>
                <a:spcPts val="1457"/>
              </a:lnSpc>
            </a:pPr>
            <a:r>
              <a:rPr lang="en-US" sz="1200" dirty="0">
                <a:latin typeface="Times New Roman"/>
                <a:cs typeface="Segoe UI"/>
              </a:rPr>
              <a:t>The considered steps to achieve my desired results are primary research with surveys or conferences to gain insights on what a consumer would like to see. Additionally secondary research would require literature reviews and obtaining, creating reports. Examples highlighted below.</a:t>
            </a:r>
            <a:r>
              <a:rPr lang="en-US" sz="1200" dirty="0">
                <a:latin typeface="Times New Roman"/>
                <a:cs typeface="Times New Roman"/>
              </a:rPr>
              <a:t> </a:t>
            </a:r>
          </a:p>
          <a:p>
            <a:pPr marL="228600" indent="-228600" algn="just">
              <a:lnSpc>
                <a:spcPts val="1457"/>
              </a:lnSpc>
              <a:buAutoNum type="arabicPeriod"/>
            </a:pPr>
            <a:endParaRPr lang="en-US" sz="1200" dirty="0">
              <a:latin typeface="Times New Roman"/>
              <a:cs typeface="Times New Roman"/>
            </a:endParaRPr>
          </a:p>
          <a:p>
            <a:pPr marL="228600" indent="-228600" algn="just">
              <a:lnSpc>
                <a:spcPts val="1457"/>
              </a:lnSpc>
              <a:buAutoNum type="arabicPeriod"/>
            </a:pPr>
            <a:r>
              <a:rPr lang="en-US" sz="1200" dirty="0">
                <a:latin typeface="Times New Roman"/>
                <a:cs typeface="Times New Roman"/>
              </a:rPr>
              <a:t>Creating an open-ended survey to capture qualitative research or conference poster. </a:t>
            </a:r>
            <a:endParaRPr lang="en-US" dirty="0"/>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What common apps are working and how to use these breakdown requirements.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To incorporate into my dummy bank account.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Researching ways to see how barcodes from receipts linked to a supermarket can be loaded into the app, showing product price, and lists.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How do Tesco club cards work and hold data and share data sharing.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How do Sainsbury's nectar cards work and hold data and data sharing. </a:t>
            </a:r>
          </a:p>
          <a:p>
            <a:pPr marL="228600" indent="-228600">
              <a:buAutoNum type="arabicPeriod"/>
            </a:pPr>
            <a:endParaRPr lang="en-US" sz="1200" dirty="0">
              <a:latin typeface="Times New Roman"/>
              <a:cs typeface="Times New Roman"/>
            </a:endParaRPr>
          </a:p>
          <a:p>
            <a:pPr marL="228600" indent="-228600">
              <a:buAutoNum type="arabicPeriod"/>
            </a:pPr>
            <a:r>
              <a:rPr lang="en-US" sz="1200" dirty="0">
                <a:latin typeface="Times New Roman"/>
                <a:cs typeface="Times New Roman"/>
              </a:rPr>
              <a:t>How Amazon use product information on websites. </a:t>
            </a:r>
            <a:endParaRPr lang="en-US" dirty="0">
              <a:latin typeface="Segoe UI"/>
              <a:cs typeface="Segoe UI"/>
            </a:endParaRP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How Ocado online groceries works.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Create a dummy bank account, looking into using (Fakery). </a:t>
            </a:r>
          </a:p>
          <a:p>
            <a:pPr marL="228600" indent="-228600" algn="just">
              <a:lnSpc>
                <a:spcPts val="1457"/>
              </a:lnSpc>
              <a:buAutoNum type="arabicPeriod"/>
            </a:pPr>
            <a:endParaRPr lang="en-US" sz="1200">
              <a:latin typeface="Times New Roman"/>
              <a:cs typeface="Times New Roman"/>
            </a:endParaRPr>
          </a:p>
          <a:p>
            <a:pPr marL="228600" indent="-228600" algn="just">
              <a:lnSpc>
                <a:spcPts val="1457"/>
              </a:lnSpc>
              <a:buFont typeface="Times New Roman"/>
              <a:buAutoNum type="arabicPeriod"/>
            </a:pPr>
            <a:r>
              <a:rPr lang="en-US" sz="1200" dirty="0">
                <a:latin typeface="Times New Roman"/>
                <a:cs typeface="Times New Roman"/>
              </a:rPr>
              <a:t>See how I can allow a user with a phone to capture a receipt on the dummy account. </a:t>
            </a:r>
          </a:p>
          <a:p>
            <a:pPr marL="228600" indent="-228600" algn="just">
              <a:lnSpc>
                <a:spcPts val="1457"/>
              </a:lnSpc>
              <a:buAutoNum type="arabicPeriod"/>
            </a:pPr>
            <a:endParaRPr lang="en-US" sz="1200">
              <a:latin typeface="Times New Roman"/>
              <a:cs typeface="Times New Roman"/>
            </a:endParaRPr>
          </a:p>
          <a:p>
            <a:pPr algn="just">
              <a:lnSpc>
                <a:spcPts val="1457"/>
              </a:lnSpc>
            </a:pPr>
            <a:r>
              <a:rPr lang="en-US" sz="1200" dirty="0">
                <a:latin typeface="Times New Roman"/>
                <a:cs typeface="Segoe UI"/>
              </a:rPr>
              <a:t>Outlined above will likely create a satisfactory set of findings to address the need for system framework. The insights obtained to find a solution for an application of banking and actual savings combined into one place.</a:t>
            </a:r>
            <a:r>
              <a:rPr lang="en-US" sz="1200" dirty="0">
                <a:latin typeface="Times New Roman"/>
                <a:cs typeface="Times New Roman"/>
              </a:rPr>
              <a:t> </a:t>
            </a: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pPr algn="just">
              <a:lnSpc>
                <a:spcPts val="1457"/>
              </a:lnSpc>
            </a:pPr>
            <a:endParaRPr lang="en-US" sz="1200">
              <a:latin typeface="Times New Roman"/>
              <a:cs typeface="Times New Roman"/>
            </a:endParaRPr>
          </a:p>
          <a:p>
            <a:endParaRPr lang="en-US">
              <a:latin typeface="Segoe UI"/>
              <a:cs typeface="Segoe UI"/>
            </a:endParaRPr>
          </a:p>
        </p:txBody>
      </p:sp>
    </p:spTree>
    <p:extLst>
      <p:ext uri="{BB962C8B-B14F-4D97-AF65-F5344CB8AC3E}">
        <p14:creationId xmlns:p14="http://schemas.microsoft.com/office/powerpoint/2010/main" val="3561425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9E8399C-F4B8-D29F-BE6C-5EAF2AE7459E}"/>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latin typeface="Calibri Light"/>
                <a:ea typeface="Calibri Light"/>
                <a:cs typeface="Calibri Light"/>
              </a:rPr>
              <a:t>Challenges and risks</a:t>
            </a:r>
            <a:endParaRPr lang="en-US" sz="6800">
              <a:solidFill>
                <a:srgbClr val="FFFFFF"/>
              </a:solidFill>
            </a:endParaRPr>
          </a:p>
        </p:txBody>
      </p:sp>
      <p:grpSp>
        <p:nvGrpSpPr>
          <p:cNvPr id="26" name="Group 2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2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ED31ABB-4481-09AD-6403-EEAD3722C120}"/>
              </a:ext>
            </a:extLst>
          </p:cNvPr>
          <p:cNvSpPr>
            <a:spLocks noGrp="1"/>
          </p:cNvSpPr>
          <p:nvPr>
            <p:ph idx="1"/>
          </p:nvPr>
        </p:nvSpPr>
        <p:spPr>
          <a:xfrm>
            <a:off x="6297233" y="518400"/>
            <a:ext cx="4771607" cy="5837949"/>
          </a:xfrm>
        </p:spPr>
        <p:txBody>
          <a:bodyPr vert="horz" lIns="91440" tIns="45720" rIns="91440" bIns="45720" rtlCol="0" anchor="ctr">
            <a:normAutofit/>
          </a:bodyPr>
          <a:lstStyle/>
          <a:p>
            <a:pPr>
              <a:buNone/>
            </a:pPr>
            <a:endParaRPr lang="en-US" sz="1100" dirty="0">
              <a:solidFill>
                <a:schemeClr val="tx1">
                  <a:alpha val="80000"/>
                </a:schemeClr>
              </a:solidFill>
              <a:latin typeface="Calibri Light"/>
              <a:ea typeface="Calibri Light"/>
              <a:cs typeface="Calibri Light"/>
            </a:endParaRPr>
          </a:p>
          <a:p>
            <a:pPr algn="just">
              <a:buNone/>
            </a:pPr>
            <a:r>
              <a:rPr lang="en-US" sz="1100" dirty="0">
                <a:solidFill>
                  <a:schemeClr val="tx1">
                    <a:alpha val="80000"/>
                  </a:schemeClr>
                </a:solidFill>
                <a:latin typeface="Times New Roman"/>
                <a:cs typeface="Times New Roman"/>
              </a:rPr>
              <a:t>      BIT relies on transaction data to provide tailored financial recommendations, data privacy and GDPR compliance are paramount. Due to the nature of my further finding, it was important to note in joining different technologies stated by  </a:t>
            </a:r>
            <a:r>
              <a:rPr lang="en-GB" sz="1100" dirty="0">
                <a:solidFill>
                  <a:schemeClr val="tx1">
                    <a:alpha val="80000"/>
                  </a:schemeClr>
                </a:solidFill>
                <a:latin typeface="Times New Roman"/>
                <a:ea typeface="Roboto"/>
                <a:cs typeface="Roboto"/>
              </a:rPr>
              <a:t>O. </a:t>
            </a:r>
            <a:r>
              <a:rPr lang="en-GB" sz="1100" dirty="0" err="1">
                <a:solidFill>
                  <a:schemeClr val="tx1">
                    <a:alpha val="80000"/>
                  </a:schemeClr>
                </a:solidFill>
                <a:latin typeface="Times New Roman"/>
                <a:ea typeface="Roboto"/>
                <a:cs typeface="Roboto"/>
              </a:rPr>
              <a:t>Layode</a:t>
            </a:r>
            <a:r>
              <a:rPr lang="en-GB" sz="1100" dirty="0">
                <a:solidFill>
                  <a:schemeClr val="tx1">
                    <a:alpha val="80000"/>
                  </a:schemeClr>
                </a:solidFill>
                <a:latin typeface="Times New Roman"/>
                <a:ea typeface="Roboto"/>
                <a:cs typeface="Roboto"/>
              </a:rPr>
              <a:t> et al.</a:t>
            </a:r>
            <a:r>
              <a:rPr lang="en-US" sz="1100" dirty="0">
                <a:solidFill>
                  <a:schemeClr val="tx1">
                    <a:alpha val="80000"/>
                  </a:schemeClr>
                </a:solidFill>
                <a:latin typeface="Times New Roman"/>
                <a:cs typeface="Times New Roman"/>
              </a:rPr>
              <a:t> the use of integration by advanced technologies in data collection, storage, and analysis has brought to the acknowledgment of a complex web of concerns and measures aimed at protecting sensitive information [6]. The key risks associated with integrating this system include:</a:t>
            </a:r>
          </a:p>
          <a:p>
            <a:pPr>
              <a:buFont typeface="Arial"/>
              <a:buChar char="•"/>
            </a:pPr>
            <a:r>
              <a:rPr lang="en-GB" sz="1100" dirty="0">
                <a:solidFill>
                  <a:schemeClr val="tx1">
                    <a:alpha val="80000"/>
                  </a:schemeClr>
                </a:solidFill>
                <a:latin typeface="Times New Roman"/>
                <a:cs typeface="Times New Roman"/>
              </a:rPr>
              <a:t>User consent and data protection: Transparent policies ensuring that personal banking data remains secure and anonymized.</a:t>
            </a:r>
            <a:endParaRPr lang="en-US" sz="1100" dirty="0">
              <a:solidFill>
                <a:schemeClr val="tx1">
                  <a:alpha val="80000"/>
                </a:schemeClr>
              </a:solidFill>
              <a:latin typeface="Times New Roman"/>
              <a:cs typeface="Times New Roman"/>
            </a:endParaRPr>
          </a:p>
          <a:p>
            <a:pPr indent="0">
              <a:buNone/>
            </a:pPr>
            <a:endParaRPr lang="en-US" sz="1100">
              <a:solidFill>
                <a:schemeClr val="tx1">
                  <a:alpha val="80000"/>
                </a:schemeClr>
              </a:solidFill>
              <a:latin typeface="Times New Roman"/>
              <a:cs typeface="Times New Roman"/>
            </a:endParaRPr>
          </a:p>
          <a:p>
            <a:pPr>
              <a:buFont typeface="Arial"/>
              <a:buChar char="•"/>
            </a:pPr>
            <a:r>
              <a:rPr lang="en-US" sz="1100" dirty="0">
                <a:solidFill>
                  <a:schemeClr val="tx1">
                    <a:alpha val="80000"/>
                  </a:schemeClr>
                </a:solidFill>
                <a:latin typeface="Times New Roman"/>
                <a:cs typeface="Times New Roman"/>
              </a:rPr>
              <a:t>Third-party access risks: Encryption protocols prevent unauthorized access to sensitive financial information.</a:t>
            </a:r>
          </a:p>
          <a:p>
            <a:pPr indent="0">
              <a:buNone/>
            </a:pPr>
            <a:endParaRPr lang="en-US" sz="1100">
              <a:solidFill>
                <a:schemeClr val="tx1">
                  <a:alpha val="80000"/>
                </a:schemeClr>
              </a:solidFill>
              <a:latin typeface="Times New Roman"/>
              <a:cs typeface="Times New Roman"/>
            </a:endParaRPr>
          </a:p>
          <a:p>
            <a:pPr>
              <a:buFont typeface="Arial"/>
              <a:buChar char="•"/>
            </a:pPr>
            <a:r>
              <a:rPr lang="en-GB" sz="1100" dirty="0">
                <a:solidFill>
                  <a:schemeClr val="tx1">
                    <a:alpha val="80000"/>
                  </a:schemeClr>
                </a:solidFill>
                <a:latin typeface="Times New Roman"/>
                <a:cs typeface="Times New Roman"/>
              </a:rPr>
              <a:t>Regulatory compliance: Adherence to financial conduct authority regulations, ensuring BIT operates ethically and legally.</a:t>
            </a:r>
            <a:endParaRPr lang="en-US" sz="1100" dirty="0">
              <a:solidFill>
                <a:schemeClr val="tx1">
                  <a:alpha val="80000"/>
                </a:schemeClr>
              </a:solidFill>
              <a:latin typeface="Times New Roman"/>
              <a:cs typeface="Times New Roman"/>
            </a:endParaRPr>
          </a:p>
          <a:p>
            <a:pPr indent="0">
              <a:buNone/>
            </a:pPr>
            <a:endParaRPr lang="en-US" sz="1100">
              <a:solidFill>
                <a:schemeClr val="tx1">
                  <a:alpha val="80000"/>
                </a:schemeClr>
              </a:solidFill>
              <a:latin typeface="Times New Roman"/>
              <a:cs typeface="Times New Roman"/>
            </a:endParaRPr>
          </a:p>
          <a:p>
            <a:pPr>
              <a:buNone/>
            </a:pPr>
            <a:endParaRPr lang="en-US" sz="1100">
              <a:solidFill>
                <a:schemeClr val="tx1">
                  <a:alpha val="80000"/>
                </a:schemeClr>
              </a:solidFill>
              <a:latin typeface="Calibri"/>
              <a:ea typeface="Calibri"/>
              <a:cs typeface="Calibri"/>
            </a:endParaRPr>
          </a:p>
          <a:p>
            <a:pPr>
              <a:buNone/>
            </a:pPr>
            <a:endParaRPr lang="en-GB" sz="1100" dirty="0">
              <a:solidFill>
                <a:schemeClr val="tx1">
                  <a:alpha val="80000"/>
                </a:schemeClr>
              </a:solidFill>
              <a:latin typeface="Calibri Light"/>
              <a:ea typeface="Calibri Light"/>
              <a:cs typeface="Calibri Light"/>
            </a:endParaRPr>
          </a:p>
          <a:p>
            <a:pPr marL="0" indent="0">
              <a:buNone/>
            </a:pPr>
            <a:endParaRPr lang="en-US" sz="1100">
              <a:solidFill>
                <a:schemeClr val="tx1">
                  <a:alpha val="80000"/>
                </a:schemeClr>
              </a:solidFill>
            </a:endParaRPr>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1131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FB370CE-DA18-73B2-F933-949B5C10FB6D}"/>
              </a:ext>
            </a:extLst>
          </p:cNvPr>
          <p:cNvSpPr>
            <a:spLocks noGrp="1"/>
          </p:cNvSpPr>
          <p:nvPr>
            <p:ph type="title"/>
          </p:nvPr>
        </p:nvSpPr>
        <p:spPr>
          <a:xfrm>
            <a:off x="1188069" y="381935"/>
            <a:ext cx="4008583" cy="5974414"/>
          </a:xfrm>
        </p:spPr>
        <p:txBody>
          <a:bodyPr anchor="ctr">
            <a:normAutofit/>
          </a:bodyPr>
          <a:lstStyle/>
          <a:p>
            <a:pPr marL="228600" indent="-228600">
              <a:spcBef>
                <a:spcPts val="1000"/>
              </a:spcBef>
            </a:pPr>
            <a:endParaRPr lang="en-US" sz="6800">
              <a:solidFill>
                <a:srgbClr val="FFFFFF"/>
              </a:solidFill>
              <a:latin typeface="Calibri"/>
              <a:ea typeface="Calibri"/>
              <a:cs typeface="Calibri"/>
            </a:endParaRPr>
          </a:p>
          <a:p>
            <a:pPr marL="228600" indent="-228600">
              <a:spcBef>
                <a:spcPts val="1000"/>
              </a:spcBef>
            </a:pPr>
            <a:r>
              <a:rPr lang="en-GB" sz="6800">
                <a:solidFill>
                  <a:srgbClr val="FFFFFF"/>
                </a:solidFill>
                <a:latin typeface="Calibri Light"/>
                <a:ea typeface="Calibri Light"/>
                <a:cs typeface="Calibri Light"/>
              </a:rPr>
              <a:t>Resources and Planning</a:t>
            </a:r>
            <a:endParaRPr lang="en-US" sz="6800">
              <a:solidFill>
                <a:srgbClr val="FFFFFF"/>
              </a:solidFill>
            </a:endParaRPr>
          </a:p>
        </p:txBody>
      </p:sp>
      <p:grpSp>
        <p:nvGrpSpPr>
          <p:cNvPr id="19" name="Group 18">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DE4AE2C-D9B4-6BF2-5B54-941BDFA3672B}"/>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342900" indent="-342900"/>
            <a:r>
              <a:rPr lang="en-GB" sz="2000" dirty="0">
                <a:solidFill>
                  <a:schemeClr val="tx1">
                    <a:alpha val="80000"/>
                  </a:schemeClr>
                </a:solidFill>
                <a:latin typeface="Times New Roman"/>
                <a:cs typeface="Times New Roman"/>
              </a:rPr>
              <a:t>Leveraging cutting-edge data mining techniques.</a:t>
            </a:r>
            <a:endParaRPr lang="en-US" sz="2000" dirty="0">
              <a:solidFill>
                <a:srgbClr val="000000">
                  <a:alpha val="80000"/>
                </a:srgbClr>
              </a:solidFill>
              <a:latin typeface="Aptos" panose="020B0004020202020204"/>
              <a:cs typeface="Times New Roman"/>
            </a:endParaRPr>
          </a:p>
          <a:p>
            <a:pPr marL="342900" indent="-342900"/>
            <a:r>
              <a:rPr lang="en-GB" sz="2000" dirty="0">
                <a:solidFill>
                  <a:schemeClr val="tx1">
                    <a:alpha val="80000"/>
                  </a:schemeClr>
                </a:solidFill>
                <a:latin typeface="Times New Roman"/>
                <a:cs typeface="Times New Roman"/>
              </a:rPr>
              <a:t>(BIT) identifies purchasing patterns, price fluctuations, and seasonal promotions. </a:t>
            </a:r>
            <a:endParaRPr lang="en-US" sz="2000">
              <a:solidFill>
                <a:schemeClr val="tx1">
                  <a:alpha val="80000"/>
                </a:schemeClr>
              </a:solidFill>
              <a:latin typeface="Aptos" panose="020B0004020202020204"/>
              <a:cs typeface="Times New Roman"/>
            </a:endParaRPr>
          </a:p>
          <a:p>
            <a:pPr marL="342900" indent="-342900"/>
            <a:r>
              <a:rPr lang="en-GB" sz="2000" dirty="0">
                <a:solidFill>
                  <a:schemeClr val="tx1">
                    <a:alpha val="80000"/>
                  </a:schemeClr>
                </a:solidFill>
                <a:latin typeface="Times New Roman"/>
                <a:cs typeface="Times New Roman"/>
              </a:rPr>
              <a:t>Users can receive real-time suggestions on the most economical purchases.</a:t>
            </a:r>
            <a:endParaRPr lang="en-US" sz="2000" dirty="0">
              <a:solidFill>
                <a:schemeClr val="tx1">
                  <a:alpha val="80000"/>
                </a:schemeClr>
              </a:solidFill>
              <a:latin typeface="Aptos" panose="020B0004020202020204"/>
              <a:cs typeface="Times New Roman"/>
            </a:endParaRPr>
          </a:p>
          <a:p>
            <a:pPr marL="342900" indent="-342900"/>
            <a:r>
              <a:rPr lang="en-GB" sz="2000" dirty="0">
                <a:solidFill>
                  <a:schemeClr val="tx1">
                    <a:alpha val="80000"/>
                  </a:schemeClr>
                </a:solidFill>
                <a:latin typeface="Times New Roman"/>
                <a:cs typeface="Times New Roman"/>
              </a:rPr>
              <a:t>Continuously scanning retail databases and recognizing </a:t>
            </a:r>
            <a:r>
              <a:rPr lang="en-GB" sz="2000" err="1">
                <a:solidFill>
                  <a:schemeClr val="tx1">
                    <a:alpha val="80000"/>
                  </a:schemeClr>
                </a:solidFill>
                <a:latin typeface="Times New Roman"/>
                <a:cs typeface="Times New Roman"/>
              </a:rPr>
              <a:t>trends.M</a:t>
            </a:r>
            <a:r>
              <a:rPr lang="en-GB" sz="2000" dirty="0">
                <a:solidFill>
                  <a:schemeClr val="tx1">
                    <a:alpha val="80000"/>
                  </a:schemeClr>
                </a:solidFill>
                <a:latin typeface="Times New Roman"/>
                <a:cs typeface="Times New Roman"/>
              </a:rPr>
              <a:t>. Sahab et al, examined, customer analytics takes a deeper look into customer behaviour in helping business gain information about customers they acquire [7].</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224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FDE6A-8338-9BE0-7737-E75434DA3314}"/>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latin typeface="Aptos"/>
              </a:rPr>
              <a:t>Design overview</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69AC107-DC93-EBBF-B094-D46B56115E56}"/>
              </a:ext>
            </a:extLst>
          </p:cNvPr>
          <p:cNvSpPr>
            <a:spLocks noGrp="1"/>
          </p:cNvSpPr>
          <p:nvPr>
            <p:ph idx="1"/>
          </p:nvPr>
        </p:nvSpPr>
        <p:spPr>
          <a:xfrm>
            <a:off x="6297233" y="518400"/>
            <a:ext cx="4771607" cy="5837949"/>
          </a:xfrm>
        </p:spPr>
        <p:txBody>
          <a:bodyPr vert="horz" lIns="91440" tIns="45720" rIns="91440" bIns="45720" rtlCol="0" anchor="ctr">
            <a:normAutofit/>
          </a:bodyPr>
          <a:lstStyle/>
          <a:p>
            <a:pPr>
              <a:buNone/>
            </a:pPr>
            <a:r>
              <a:rPr lang="en-US" sz="1400" b="1" dirty="0">
                <a:solidFill>
                  <a:schemeClr val="tx1">
                    <a:alpha val="80000"/>
                  </a:schemeClr>
                </a:solidFill>
                <a:latin typeface="Calibri Light"/>
                <a:ea typeface="Calibri Light"/>
                <a:cs typeface="Calibri Light"/>
              </a:rPr>
              <a:t> Findings from conference poster feedback:</a:t>
            </a:r>
          </a:p>
          <a:p>
            <a:pPr>
              <a:buNone/>
            </a:pPr>
            <a:endParaRPr lang="en-US" sz="1400">
              <a:solidFill>
                <a:schemeClr val="tx1">
                  <a:alpha val="80000"/>
                </a:schemeClr>
              </a:solidFill>
              <a:latin typeface="Times New Roman"/>
              <a:cs typeface="Times New Roman"/>
            </a:endParaRPr>
          </a:p>
          <a:p>
            <a:pPr marL="285750" indent="-285750"/>
            <a:r>
              <a:rPr lang="en-US" sz="1400" dirty="0">
                <a:solidFill>
                  <a:schemeClr val="tx1">
                    <a:alpha val="80000"/>
                  </a:schemeClr>
                </a:solidFill>
                <a:latin typeface="Times New Roman"/>
                <a:cs typeface="Times New Roman"/>
              </a:rPr>
              <a:t>Discuss at different banks but not give my idea away.</a:t>
            </a:r>
          </a:p>
          <a:p>
            <a:pPr marL="285750" indent="-285750"/>
            <a:r>
              <a:rPr lang="en-US" sz="1400" dirty="0">
                <a:solidFill>
                  <a:schemeClr val="tx1">
                    <a:alpha val="80000"/>
                  </a:schemeClr>
                </a:solidFill>
                <a:latin typeface="Times New Roman"/>
                <a:cs typeface="Times New Roman"/>
              </a:rPr>
              <a:t>Within the communities present at the conference and how they control money within the families this will work for them.</a:t>
            </a:r>
            <a:endParaRPr lang="en-US" dirty="0">
              <a:solidFill>
                <a:schemeClr val="tx1">
                  <a:alpha val="80000"/>
                </a:schemeClr>
              </a:solidFill>
              <a:latin typeface="Aptos" panose="020B0004020202020204"/>
              <a:cs typeface="Times New Roman"/>
            </a:endParaRPr>
          </a:p>
          <a:p>
            <a:pPr marL="285750" indent="-285750"/>
            <a:r>
              <a:rPr lang="en-US" sz="1400" dirty="0">
                <a:solidFill>
                  <a:schemeClr val="tx1">
                    <a:alpha val="80000"/>
                  </a:schemeClr>
                </a:solidFill>
                <a:latin typeface="Times New Roman"/>
                <a:cs typeface="Times New Roman"/>
              </a:rPr>
              <a:t>Also check with other communities. </a:t>
            </a:r>
            <a:endParaRPr lang="en-US" dirty="0">
              <a:solidFill>
                <a:schemeClr val="tx1">
                  <a:alpha val="80000"/>
                </a:schemeClr>
              </a:solidFill>
              <a:latin typeface="Aptos" panose="020B0004020202020204"/>
              <a:cs typeface="Times New Roman"/>
            </a:endParaRPr>
          </a:p>
          <a:p>
            <a:pPr marL="285750" indent="-285750"/>
            <a:r>
              <a:rPr lang="en-US" sz="1400" dirty="0">
                <a:solidFill>
                  <a:schemeClr val="tx1">
                    <a:alpha val="80000"/>
                  </a:schemeClr>
                </a:solidFill>
                <a:latin typeface="Times New Roman"/>
                <a:cs typeface="Times New Roman"/>
              </a:rPr>
              <a:t>Positive feedback once in operation, would use this new product as it's all in one place rather than being in different app models.</a:t>
            </a:r>
            <a:endParaRPr lang="en-US">
              <a:solidFill>
                <a:schemeClr val="tx1">
                  <a:alpha val="80000"/>
                </a:schemeClr>
              </a:solidFill>
            </a:endParaRPr>
          </a:p>
          <a:p>
            <a:pPr marL="285750" indent="-285750"/>
            <a:endParaRPr lang="en-US" sz="1400">
              <a:solidFill>
                <a:srgbClr val="000000">
                  <a:alpha val="80000"/>
                </a:srgbClr>
              </a:solidFill>
              <a:latin typeface="Times New Roman"/>
              <a:cs typeface="Times New Roman"/>
            </a:endParaRPr>
          </a:p>
          <a:p>
            <a:pPr>
              <a:buNone/>
            </a:pPr>
            <a:r>
              <a:rPr lang="en-US" sz="1400" b="1" dirty="0">
                <a:solidFill>
                  <a:schemeClr val="tx1">
                    <a:alpha val="80000"/>
                  </a:schemeClr>
                </a:solidFill>
                <a:latin typeface="Calibri Light"/>
                <a:ea typeface="Calibri Light"/>
                <a:cs typeface="Calibri Light"/>
              </a:rPr>
              <a:t> Technology Requirements:</a:t>
            </a:r>
          </a:p>
          <a:p>
            <a:pPr>
              <a:buNone/>
            </a:pPr>
            <a:r>
              <a:rPr lang="en-US" sz="1400" dirty="0">
                <a:solidFill>
                  <a:schemeClr val="tx1">
                    <a:alpha val="80000"/>
                  </a:schemeClr>
                </a:solidFill>
                <a:latin typeface="Times New Roman"/>
                <a:cs typeface="Times New Roman"/>
              </a:rPr>
              <a:t>To ensure seamless integration, BIT would require:</a:t>
            </a:r>
          </a:p>
          <a:p>
            <a:pPr>
              <a:buFont typeface="Arial"/>
              <a:buChar char="•"/>
            </a:pPr>
            <a:r>
              <a:rPr lang="en-US" sz="1400" dirty="0">
                <a:solidFill>
                  <a:schemeClr val="tx1">
                    <a:alpha val="80000"/>
                  </a:schemeClr>
                </a:solidFill>
                <a:latin typeface="Times New Roman"/>
                <a:cs typeface="Times New Roman"/>
              </a:rPr>
              <a:t>Automated data tracking through secure APIs connecting retail platforms and bank transactions.</a:t>
            </a:r>
          </a:p>
          <a:p>
            <a:pPr>
              <a:buFont typeface="Arial"/>
              <a:buChar char="•"/>
            </a:pPr>
            <a:r>
              <a:rPr lang="en-US" sz="1400" dirty="0">
                <a:solidFill>
                  <a:schemeClr val="tx1">
                    <a:alpha val="80000"/>
                  </a:schemeClr>
                </a:solidFill>
                <a:latin typeface="Times New Roman"/>
                <a:cs typeface="Times New Roman"/>
              </a:rPr>
              <a:t>Artificial intelligence-powered comparison algorithms identify cost-saving opportunities, in this case by </a:t>
            </a:r>
            <a:r>
              <a:rPr lang="en-GB" sz="1400" dirty="0">
                <a:solidFill>
                  <a:schemeClr val="tx1">
                    <a:alpha val="80000"/>
                  </a:schemeClr>
                </a:solidFill>
                <a:latin typeface="Times New Roman"/>
                <a:cs typeface="Times New Roman"/>
              </a:rPr>
              <a:t>M. </a:t>
            </a:r>
            <a:r>
              <a:rPr lang="en-GB" sz="1400" dirty="0" err="1">
                <a:solidFill>
                  <a:schemeClr val="tx1">
                    <a:alpha val="80000"/>
                  </a:schemeClr>
                </a:solidFill>
                <a:latin typeface="Times New Roman"/>
                <a:cs typeface="Times New Roman"/>
              </a:rPr>
              <a:t>Shemshaki</a:t>
            </a:r>
            <a:r>
              <a:rPr lang="en-GB" sz="1400" dirty="0">
                <a:solidFill>
                  <a:schemeClr val="tx1">
                    <a:alpha val="80000"/>
                  </a:schemeClr>
                </a:solidFill>
                <a:latin typeface="Times New Roman"/>
                <a:cs typeface="Times New Roman"/>
              </a:rPr>
              <a:t>, Amazons progression in the use of artificial intelligence has helped with customised suggestions leading to great achievements</a:t>
            </a:r>
            <a:r>
              <a:rPr lang="en-US" sz="1400" dirty="0">
                <a:solidFill>
                  <a:schemeClr val="tx1">
                    <a:alpha val="80000"/>
                  </a:schemeClr>
                </a:solidFill>
                <a:latin typeface="Times New Roman"/>
                <a:cs typeface="Times New Roman"/>
              </a:rPr>
              <a:t> [8]. </a:t>
            </a:r>
          </a:p>
          <a:p>
            <a:pPr>
              <a:buFont typeface="Arial"/>
              <a:buChar char="•"/>
            </a:pPr>
            <a:r>
              <a:rPr lang="en-US" sz="1400" dirty="0">
                <a:solidFill>
                  <a:schemeClr val="tx1">
                    <a:alpha val="80000"/>
                  </a:schemeClr>
                </a:solidFill>
                <a:latin typeface="Times New Roman"/>
                <a:cs typeface="Times New Roman"/>
              </a:rPr>
              <a:t>User-friendly mobile and desktop applications displaying insights, savings potential, and spending trends.</a:t>
            </a:r>
          </a:p>
          <a:p>
            <a:pPr indent="0">
              <a:buNone/>
            </a:pPr>
            <a:endParaRPr lang="en-US" sz="1400">
              <a:solidFill>
                <a:schemeClr val="tx1">
                  <a:alpha val="80000"/>
                </a:schemeClr>
              </a:solidFill>
              <a:latin typeface="Calibri"/>
              <a:ea typeface="Calibri"/>
              <a:cs typeface="Calibri"/>
            </a:endParaRPr>
          </a:p>
          <a:p>
            <a:pPr marL="0" indent="0">
              <a:buNone/>
            </a:pPr>
            <a:endParaRPr lang="en-US"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91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B591F-DBBB-1DCC-CA10-58ECF6FEE90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Poster design</a:t>
            </a:r>
          </a:p>
        </p:txBody>
      </p:sp>
      <p:sp>
        <p:nvSpPr>
          <p:cNvPr id="4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Content Placeholder 37" descr="A blue and yellow poster with text and images&#10;&#10;AI-generated content may be incorrect.">
            <a:extLst>
              <a:ext uri="{FF2B5EF4-FFF2-40B4-BE49-F238E27FC236}">
                <a16:creationId xmlns:a16="http://schemas.microsoft.com/office/drawing/2014/main" id="{2EB84DF1-555D-F34B-A68F-14AED277F897}"/>
              </a:ext>
            </a:extLst>
          </p:cNvPr>
          <p:cNvPicPr>
            <a:picLocks noGrp="1" noChangeAspect="1"/>
          </p:cNvPicPr>
          <p:nvPr>
            <p:ph idx="1"/>
          </p:nvPr>
        </p:nvPicPr>
        <p:blipFill>
          <a:blip r:embed="rId2"/>
          <a:stretch>
            <a:fillRect/>
          </a:stretch>
        </p:blipFill>
        <p:spPr>
          <a:xfrm>
            <a:off x="6312024" y="640080"/>
            <a:ext cx="3899160" cy="5550408"/>
          </a:xfrm>
          <a:prstGeom prst="rect">
            <a:avLst/>
          </a:prstGeom>
        </p:spPr>
      </p:pic>
    </p:spTree>
    <p:extLst>
      <p:ext uri="{BB962C8B-B14F-4D97-AF65-F5344CB8AC3E}">
        <p14:creationId xmlns:p14="http://schemas.microsoft.com/office/powerpoint/2010/main" val="2305630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ight Triangle 3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65007-2832-F190-5512-0E14524E5E57}"/>
              </a:ext>
            </a:extLst>
          </p:cNvPr>
          <p:cNvSpPr>
            <a:spLocks noGrp="1"/>
          </p:cNvSpPr>
          <p:nvPr>
            <p:ph type="title"/>
          </p:nvPr>
        </p:nvSpPr>
        <p:spPr>
          <a:xfrm>
            <a:off x="8594901" y="798509"/>
            <a:ext cx="2789028" cy="2509619"/>
          </a:xfrm>
        </p:spPr>
        <p:txBody>
          <a:bodyPr vert="horz" lIns="91440" tIns="45720" rIns="91440" bIns="45720" rtlCol="0" anchor="b">
            <a:normAutofit/>
          </a:bodyPr>
          <a:lstStyle/>
          <a:p>
            <a:r>
              <a:rPr lang="en-US" sz="6000" kern="1200">
                <a:solidFill>
                  <a:schemeClr val="tx1"/>
                </a:solidFill>
                <a:latin typeface="+mj-lt"/>
                <a:ea typeface="+mj-ea"/>
                <a:cs typeface="+mj-cs"/>
              </a:rPr>
              <a:t>Project timeline</a:t>
            </a:r>
          </a:p>
        </p:txBody>
      </p:sp>
      <p:pic>
        <p:nvPicPr>
          <p:cNvPr id="4" name="Picture 3" descr="A screenshot of a graph&#10;&#10;AI-generated content may be incorrect.">
            <a:extLst>
              <a:ext uri="{FF2B5EF4-FFF2-40B4-BE49-F238E27FC236}">
                <a16:creationId xmlns:a16="http://schemas.microsoft.com/office/drawing/2014/main" id="{E6E5E7D1-ED4A-59EA-86DD-4CB0D15F2AF7}"/>
              </a:ext>
            </a:extLst>
          </p:cNvPr>
          <p:cNvPicPr>
            <a:picLocks noChangeAspect="1"/>
          </p:cNvPicPr>
          <p:nvPr/>
        </p:nvPicPr>
        <p:blipFill>
          <a:blip r:embed="rId2"/>
          <a:stretch>
            <a:fillRect/>
          </a:stretch>
        </p:blipFill>
        <p:spPr>
          <a:xfrm>
            <a:off x="644539" y="793207"/>
            <a:ext cx="7631397" cy="5293345"/>
          </a:xfrm>
          <a:prstGeom prst="rect">
            <a:avLst/>
          </a:prstGeom>
        </p:spPr>
      </p:pic>
    </p:spTree>
    <p:extLst>
      <p:ext uri="{BB962C8B-B14F-4D97-AF65-F5344CB8AC3E}">
        <p14:creationId xmlns:p14="http://schemas.microsoft.com/office/powerpoint/2010/main" val="2868455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39225-AF50-E4ED-68CA-39615DF92487}"/>
              </a:ext>
            </a:extLst>
          </p:cNvPr>
          <p:cNvSpPr>
            <a:spLocks noGrp="1"/>
          </p:cNvSpPr>
          <p:nvPr>
            <p:ph type="title"/>
          </p:nvPr>
        </p:nvSpPr>
        <p:spPr>
          <a:xfrm>
            <a:off x="4553733" y="548464"/>
            <a:ext cx="6798541" cy="1675623"/>
          </a:xfrm>
        </p:spPr>
        <p:txBody>
          <a:bodyPr anchor="b">
            <a:normAutofit/>
          </a:bodyPr>
          <a:lstStyle/>
          <a:p>
            <a:r>
              <a:rPr lang="en-US" sz="4000">
                <a:latin typeface="Aptos"/>
              </a:rPr>
              <a:t>Conclusion</a:t>
            </a:r>
            <a:endParaRPr lang="en-US" sz="4000"/>
          </a:p>
        </p:txBody>
      </p:sp>
      <p:pic>
        <p:nvPicPr>
          <p:cNvPr id="17" name="Picture 16">
            <a:extLst>
              <a:ext uri="{FF2B5EF4-FFF2-40B4-BE49-F238E27FC236}">
                <a16:creationId xmlns:a16="http://schemas.microsoft.com/office/drawing/2014/main" id="{A78DD42C-57A6-B852-C57A-520BE256C030}"/>
              </a:ext>
            </a:extLst>
          </p:cNvPr>
          <p:cNvPicPr>
            <a:picLocks noChangeAspect="1"/>
          </p:cNvPicPr>
          <p:nvPr/>
        </p:nvPicPr>
        <p:blipFill>
          <a:blip r:embed="rId2"/>
          <a:srcRect l="7872" r="51343" b="-3"/>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D88262DF-43F7-3B2E-080C-415297CB3EE9}"/>
              </a:ext>
            </a:extLst>
          </p:cNvPr>
          <p:cNvGraphicFramePr>
            <a:graphicFrameLocks noGrp="1"/>
          </p:cNvGraphicFramePr>
          <p:nvPr>
            <p:ph idx="1"/>
            <p:extLst>
              <p:ext uri="{D42A27DB-BD31-4B8C-83A1-F6EECF244321}">
                <p14:modId xmlns:p14="http://schemas.microsoft.com/office/powerpoint/2010/main" val="315736198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1557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9189DA-DF36-8FFF-977E-E8CE96031D9E}"/>
              </a:ext>
            </a:extLst>
          </p:cNvPr>
          <p:cNvSpPr>
            <a:spLocks noGrp="1"/>
          </p:cNvSpPr>
          <p:nvPr>
            <p:ph type="title"/>
          </p:nvPr>
        </p:nvSpPr>
        <p:spPr>
          <a:xfrm>
            <a:off x="1188069" y="381935"/>
            <a:ext cx="4008583" cy="5974414"/>
          </a:xfrm>
        </p:spPr>
        <p:txBody>
          <a:bodyPr anchor="ctr">
            <a:normAutofit/>
          </a:bodyPr>
          <a:lstStyle/>
          <a:p>
            <a:r>
              <a:rPr lang="en-US" sz="5600">
                <a:solidFill>
                  <a:srgbClr val="FFFFFF"/>
                </a:solidFill>
                <a:latin typeface="Aptos"/>
              </a:rPr>
              <a:t>References</a:t>
            </a:r>
            <a:endParaRPr lang="en-US" sz="56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50B064F-9C97-9BA3-343F-54B00D159DBF}"/>
              </a:ext>
            </a:extLst>
          </p:cNvPr>
          <p:cNvSpPr>
            <a:spLocks noGrp="1"/>
          </p:cNvSpPr>
          <p:nvPr>
            <p:ph idx="1"/>
          </p:nvPr>
        </p:nvSpPr>
        <p:spPr>
          <a:xfrm>
            <a:off x="6297233" y="518400"/>
            <a:ext cx="4771607" cy="5837949"/>
          </a:xfrm>
        </p:spPr>
        <p:txBody>
          <a:bodyPr vert="horz" lIns="91440" tIns="45720" rIns="91440" bIns="45720" rtlCol="0" anchor="ctr">
            <a:normAutofit fontScale="55000" lnSpcReduction="20000"/>
          </a:bodyPr>
          <a:lstStyle/>
          <a:p>
            <a:pPr marL="0" indent="0">
              <a:buNone/>
            </a:pPr>
            <a:endParaRPr lang="en-GB" sz="800" dirty="0">
              <a:solidFill>
                <a:srgbClr val="000000">
                  <a:alpha val="80000"/>
                </a:srgbClr>
              </a:solidFill>
              <a:latin typeface="Roboto"/>
              <a:ea typeface="Roboto"/>
              <a:cs typeface="Roboto"/>
            </a:endParaRPr>
          </a:p>
          <a:p>
            <a:pPr marL="0" indent="0">
              <a:buNone/>
            </a:pPr>
            <a:endParaRPr lang="en-GB" sz="800" dirty="0">
              <a:solidFill>
                <a:srgbClr val="000000">
                  <a:alpha val="80000"/>
                </a:srgbClr>
              </a:solidFill>
              <a:latin typeface="Roboto"/>
              <a:ea typeface="Roboto"/>
              <a:cs typeface="Roboto"/>
            </a:endParaRPr>
          </a:p>
          <a:p>
            <a:pPr marL="0" indent="0">
              <a:buNone/>
            </a:pPr>
            <a:endParaRPr lang="en-GB" sz="800" dirty="0">
              <a:solidFill>
                <a:srgbClr val="000000">
                  <a:alpha val="80000"/>
                </a:srgbClr>
              </a:solidFill>
              <a:latin typeface="Roboto"/>
              <a:ea typeface="Roboto"/>
              <a:cs typeface="Roboto"/>
            </a:endParaRPr>
          </a:p>
          <a:p>
            <a:pPr marL="0" indent="0">
              <a:buNone/>
            </a:pPr>
            <a:endParaRPr lang="en-GB" sz="800" dirty="0">
              <a:solidFill>
                <a:srgbClr val="000000">
                  <a:alpha val="80000"/>
                </a:srgbClr>
              </a:solidFill>
              <a:latin typeface="Roboto"/>
              <a:ea typeface="Roboto"/>
              <a:cs typeface="Roboto"/>
            </a:endParaRPr>
          </a:p>
          <a:p>
            <a:pPr marL="0" indent="0" algn="ctr">
              <a:buNone/>
            </a:pPr>
            <a:r>
              <a:rPr lang="en-GB" sz="1100" dirty="0">
                <a:solidFill>
                  <a:srgbClr val="000000"/>
                </a:solidFill>
                <a:latin typeface="Roboto"/>
                <a:ea typeface="Roboto"/>
                <a:cs typeface="Roboto"/>
              </a:rPr>
              <a:t>References</a:t>
            </a:r>
            <a:endParaRPr lang="en-GB" sz="800" dirty="0">
              <a:solidFill>
                <a:srgbClr val="000000">
                  <a:alpha val="80000"/>
                </a:srgbClr>
              </a:solidFill>
              <a:latin typeface="Roboto"/>
              <a:ea typeface="Roboto"/>
              <a:cs typeface="Roboto"/>
            </a:endParaRPr>
          </a:p>
          <a:p>
            <a:pPr marL="0" indent="0">
              <a:buNone/>
            </a:pPr>
            <a:r>
              <a:rPr lang="en-GB" sz="1200" dirty="0">
                <a:solidFill>
                  <a:srgbClr val="000000"/>
                </a:solidFill>
                <a:latin typeface="Times New Roman"/>
                <a:ea typeface="Roboto"/>
                <a:cs typeface="Roboto"/>
              </a:rPr>
              <a:t>[1] P. </a:t>
            </a:r>
            <a:r>
              <a:rPr lang="en-GB" sz="1200" err="1">
                <a:solidFill>
                  <a:srgbClr val="000000"/>
                </a:solidFill>
                <a:latin typeface="Times New Roman"/>
                <a:ea typeface="Roboto"/>
                <a:cs typeface="Roboto"/>
              </a:rPr>
              <a:t>O’Campo</a:t>
            </a:r>
            <a:r>
              <a:rPr lang="en-GB" sz="1200" dirty="0">
                <a:solidFill>
                  <a:srgbClr val="000000"/>
                </a:solidFill>
                <a:latin typeface="Times New Roman"/>
                <a:ea typeface="Roboto"/>
                <a:cs typeface="Roboto"/>
              </a:rPr>
              <a:t>, V. Gunn, M. Perri, P. </a:t>
            </a:r>
            <a:r>
              <a:rPr lang="en-GB" sz="1200" err="1">
                <a:solidFill>
                  <a:srgbClr val="000000"/>
                </a:solidFill>
                <a:latin typeface="Times New Roman"/>
                <a:ea typeface="Roboto"/>
                <a:cs typeface="Roboto"/>
              </a:rPr>
              <a:t>Buhariwala</a:t>
            </a:r>
            <a:r>
              <a:rPr lang="en-GB" sz="1200" dirty="0">
                <a:solidFill>
                  <a:srgbClr val="000000"/>
                </a:solidFill>
                <a:latin typeface="Times New Roman"/>
                <a:ea typeface="Roboto"/>
                <a:cs typeface="Roboto"/>
              </a:rPr>
              <a:t>, E. </a:t>
            </a:r>
            <a:r>
              <a:rPr lang="en-GB" sz="1200" err="1">
                <a:solidFill>
                  <a:srgbClr val="000000"/>
                </a:solidFill>
                <a:latin typeface="Times New Roman"/>
                <a:ea typeface="Roboto"/>
                <a:cs typeface="Roboto"/>
              </a:rPr>
              <a:t>Rasoulain</a:t>
            </a:r>
            <a:r>
              <a:rPr lang="en-GB" sz="1200" dirty="0">
                <a:solidFill>
                  <a:srgbClr val="000000"/>
                </a:solidFill>
                <a:latin typeface="Times New Roman"/>
                <a:ea typeface="Roboto"/>
                <a:cs typeface="Roboto"/>
              </a:rPr>
              <a:t>, M. </a:t>
            </a:r>
            <a:r>
              <a:rPr lang="en-GB" sz="1200" err="1">
                <a:solidFill>
                  <a:srgbClr val="000000"/>
                </a:solidFill>
                <a:latin typeface="Times New Roman"/>
                <a:ea typeface="Roboto"/>
                <a:cs typeface="Roboto"/>
              </a:rPr>
              <a:t>Daneshvardfard</a:t>
            </a:r>
            <a:r>
              <a:rPr lang="en-GB" sz="1200" dirty="0">
                <a:solidFill>
                  <a:srgbClr val="000000"/>
                </a:solidFill>
                <a:latin typeface="Times New Roman"/>
                <a:ea typeface="Roboto"/>
                <a:cs typeface="Roboto"/>
              </a:rPr>
              <a:t>, R. W. Ma, W. </a:t>
            </a:r>
            <a:r>
              <a:rPr lang="en-GB" sz="1200" err="1">
                <a:solidFill>
                  <a:srgbClr val="000000"/>
                </a:solidFill>
                <a:latin typeface="Times New Roman"/>
                <a:ea typeface="Roboto"/>
                <a:cs typeface="Roboto"/>
              </a:rPr>
              <a:t>Lewchuck</a:t>
            </a:r>
            <a:r>
              <a:rPr lang="en-GB" sz="1200" dirty="0">
                <a:solidFill>
                  <a:srgbClr val="000000"/>
                </a:solidFill>
                <a:latin typeface="Times New Roman"/>
                <a:ea typeface="Roboto"/>
                <a:cs typeface="Roboto"/>
              </a:rPr>
              <a:t>, S. Baron and T. Bodin. P. </a:t>
            </a:r>
            <a:r>
              <a:rPr lang="en-GB" sz="1200" err="1">
                <a:solidFill>
                  <a:srgbClr val="000000"/>
                </a:solidFill>
                <a:latin typeface="Times New Roman"/>
                <a:ea typeface="Roboto"/>
                <a:cs typeface="Roboto"/>
              </a:rPr>
              <a:t>O’Campo</a:t>
            </a:r>
            <a:r>
              <a:rPr lang="en-GB" sz="1200" dirty="0">
                <a:solidFill>
                  <a:srgbClr val="000000"/>
                </a:solidFill>
                <a:latin typeface="Times New Roman"/>
                <a:ea typeface="Roboto"/>
                <a:cs typeface="Roboto"/>
              </a:rPr>
              <a:t>, V. Gunn, M. Perri, P. </a:t>
            </a:r>
            <a:r>
              <a:rPr lang="en-GB" sz="1200" err="1">
                <a:solidFill>
                  <a:srgbClr val="000000"/>
                </a:solidFill>
                <a:latin typeface="Times New Roman"/>
                <a:ea typeface="Roboto"/>
                <a:cs typeface="Roboto"/>
              </a:rPr>
              <a:t>Buhariwala</a:t>
            </a:r>
            <a:r>
              <a:rPr lang="en-GB" sz="1200" dirty="0">
                <a:solidFill>
                  <a:srgbClr val="000000"/>
                </a:solidFill>
                <a:latin typeface="Times New Roman"/>
                <a:ea typeface="Roboto"/>
                <a:cs typeface="Roboto"/>
              </a:rPr>
              <a:t>, E. </a:t>
            </a:r>
            <a:r>
              <a:rPr lang="en-GB" sz="1200" err="1">
                <a:solidFill>
                  <a:srgbClr val="000000"/>
                </a:solidFill>
                <a:latin typeface="Times New Roman"/>
                <a:ea typeface="Roboto"/>
                <a:cs typeface="Roboto"/>
              </a:rPr>
              <a:t>Rasoulain</a:t>
            </a:r>
            <a:r>
              <a:rPr lang="en-GB" sz="1200" dirty="0">
                <a:solidFill>
                  <a:srgbClr val="000000"/>
                </a:solidFill>
                <a:latin typeface="Times New Roman"/>
                <a:ea typeface="Roboto"/>
                <a:cs typeface="Roboto"/>
              </a:rPr>
              <a:t>, M. </a:t>
            </a:r>
            <a:r>
              <a:rPr lang="en-GB" sz="1200" err="1">
                <a:solidFill>
                  <a:srgbClr val="000000"/>
                </a:solidFill>
                <a:latin typeface="Times New Roman"/>
                <a:ea typeface="Roboto"/>
                <a:cs typeface="Roboto"/>
              </a:rPr>
              <a:t>Daneshvardfard</a:t>
            </a:r>
            <a:r>
              <a:rPr lang="en-GB" sz="1200" dirty="0">
                <a:solidFill>
                  <a:srgbClr val="000000"/>
                </a:solidFill>
                <a:latin typeface="Times New Roman"/>
                <a:ea typeface="Roboto"/>
                <a:cs typeface="Roboto"/>
              </a:rPr>
              <a:t>, R. W. Ma, W. </a:t>
            </a:r>
            <a:r>
              <a:rPr lang="en-GB" sz="1200" err="1">
                <a:solidFill>
                  <a:srgbClr val="000000"/>
                </a:solidFill>
                <a:latin typeface="Times New Roman"/>
                <a:ea typeface="Roboto"/>
                <a:cs typeface="Roboto"/>
              </a:rPr>
              <a:t>Lewchuck</a:t>
            </a:r>
            <a:r>
              <a:rPr lang="en-GB" sz="1200" dirty="0">
                <a:solidFill>
                  <a:srgbClr val="000000"/>
                </a:solidFill>
                <a:latin typeface="Times New Roman"/>
                <a:ea typeface="Roboto"/>
                <a:cs typeface="Roboto"/>
              </a:rPr>
              <a:t>, S. Baron and T. Bodin. Working conditions, worker rights, and managerial domination during the COVID-19 pandemic: Assessing their toll on precariously employed workers and family well-being. Working conditions, worker rights, and managerial domination during the COVID-19 pandemic: Assessing their toll on precariously employed workers and family well-being. </a:t>
            </a:r>
            <a:r>
              <a:rPr lang="en-GB" sz="1200" i="1" dirty="0">
                <a:solidFill>
                  <a:srgbClr val="000000"/>
                </a:solidFill>
                <a:latin typeface="Times New Roman"/>
                <a:ea typeface="Roboto"/>
                <a:cs typeface="Roboto"/>
              </a:rPr>
              <a:t>International Journal of Social Determinants of Health and Health Services International Journal of Social Determinants of Health and Health Services 5454(3), </a:t>
            </a:r>
            <a:r>
              <a:rPr lang="en-GB" sz="1200" dirty="0">
                <a:solidFill>
                  <a:srgbClr val="000000"/>
                </a:solidFill>
                <a:latin typeface="Times New Roman"/>
                <a:ea typeface="Roboto"/>
                <a:cs typeface="Roboto"/>
              </a:rPr>
              <a:t>pp. 233–246. pp. 233–246. 2024. .</a:t>
            </a:r>
            <a:endParaRPr lang="en-GB" sz="1200">
              <a:latin typeface="Times New Roman"/>
              <a:cs typeface="Times New Roman"/>
            </a:endParaRPr>
          </a:p>
          <a:p>
            <a:pPr marL="0" indent="0" algn="ctr">
              <a:buNone/>
            </a:pPr>
            <a:endParaRPr lang="en-GB" sz="1200" dirty="0">
              <a:solidFill>
                <a:srgbClr val="000000">
                  <a:alpha val="80000"/>
                </a:srgbClr>
              </a:solidFill>
              <a:latin typeface="Times New Roman"/>
              <a:ea typeface="Roboto"/>
              <a:cs typeface="Roboto"/>
            </a:endParaRPr>
          </a:p>
          <a:p>
            <a:pPr marL="0" indent="0">
              <a:buNone/>
            </a:pPr>
            <a:r>
              <a:rPr lang="en-GB" sz="1200" dirty="0">
                <a:solidFill>
                  <a:schemeClr val="tx1">
                    <a:alpha val="80000"/>
                  </a:schemeClr>
                </a:solidFill>
                <a:latin typeface="Times New Roman"/>
                <a:ea typeface="Roboto"/>
                <a:cs typeface="Roboto"/>
              </a:rPr>
              <a:t>[2] A. C. Silva, A. Seitchik and J. D. Parent. A. C. Silva, A. Seitchik and J. D. Parent. Financial coaching effectiveness in a low-income community: A qualitative analysis. Financial coaching effectiveness in a low-income community: A qualitative analysis. </a:t>
            </a:r>
            <a:r>
              <a:rPr lang="en-GB" sz="1200" i="1" dirty="0">
                <a:solidFill>
                  <a:schemeClr val="tx1">
                    <a:alpha val="80000"/>
                  </a:schemeClr>
                </a:solidFill>
                <a:latin typeface="Times New Roman"/>
                <a:ea typeface="Roboto"/>
                <a:cs typeface="Roboto"/>
              </a:rPr>
              <a:t>International Journal of Evidence Based Coaching and Mentoring International Journal of Evidence Based Coaching and Mentoring 2323(1), </a:t>
            </a:r>
            <a:r>
              <a:rPr lang="en-GB" sz="1200" dirty="0">
                <a:solidFill>
                  <a:schemeClr val="tx1">
                    <a:alpha val="80000"/>
                  </a:schemeClr>
                </a:solidFill>
                <a:latin typeface="Times New Roman"/>
                <a:ea typeface="Roboto"/>
                <a:cs typeface="Roboto"/>
              </a:rPr>
              <a:t>pp. 120. pp. 120. 2025. .</a:t>
            </a:r>
            <a:endParaRPr lang="en-GB" sz="1200">
              <a:solidFill>
                <a:schemeClr val="tx1">
                  <a:alpha val="80000"/>
                </a:schemeClr>
              </a:solidFill>
              <a:latin typeface="Times New Roman"/>
              <a:cs typeface="Times New Roman"/>
            </a:endParaRPr>
          </a:p>
          <a:p>
            <a:pPr marL="0" indent="0">
              <a:buNone/>
            </a:pPr>
            <a:endParaRPr lang="en-GB" sz="1200" dirty="0">
              <a:solidFill>
                <a:srgbClr val="000000">
                  <a:alpha val="80000"/>
                </a:srgbClr>
              </a:solidFill>
              <a:latin typeface="Times New Roman"/>
              <a:ea typeface="Roboto"/>
              <a:cs typeface="Roboto"/>
            </a:endParaRPr>
          </a:p>
          <a:p>
            <a:pPr marL="0" indent="0">
              <a:buNone/>
            </a:pPr>
            <a:r>
              <a:rPr lang="en-GB" sz="1200" dirty="0">
                <a:solidFill>
                  <a:schemeClr val="tx1">
                    <a:alpha val="80000"/>
                  </a:schemeClr>
                </a:solidFill>
                <a:latin typeface="Times New Roman"/>
                <a:ea typeface="Roboto"/>
                <a:cs typeface="Roboto"/>
              </a:rPr>
              <a:t>[3] T. C. </a:t>
            </a:r>
            <a:r>
              <a:rPr lang="en-GB" sz="1200" err="1">
                <a:solidFill>
                  <a:schemeClr val="tx1">
                    <a:alpha val="80000"/>
                  </a:schemeClr>
                </a:solidFill>
                <a:latin typeface="Times New Roman"/>
                <a:ea typeface="Roboto"/>
                <a:cs typeface="Roboto"/>
              </a:rPr>
              <a:t>Wijayanti</a:t>
            </a:r>
            <a:r>
              <a:rPr lang="en-GB" sz="1200" dirty="0">
                <a:solidFill>
                  <a:schemeClr val="tx1">
                    <a:alpha val="80000"/>
                  </a:schemeClr>
                </a:solidFill>
                <a:latin typeface="Times New Roman"/>
                <a:ea typeface="Roboto"/>
                <a:cs typeface="Roboto"/>
              </a:rPr>
              <a:t>, S. Naim, N. </a:t>
            </a:r>
            <a:r>
              <a:rPr lang="en-GB" sz="1200" err="1">
                <a:solidFill>
                  <a:schemeClr val="tx1">
                    <a:alpha val="80000"/>
                  </a:schemeClr>
                </a:solidFill>
                <a:latin typeface="Times New Roman"/>
                <a:ea typeface="Roboto"/>
                <a:cs typeface="Roboto"/>
              </a:rPr>
              <a:t>Hendayani</a:t>
            </a:r>
            <a:r>
              <a:rPr lang="en-GB" sz="1200" dirty="0">
                <a:solidFill>
                  <a:schemeClr val="tx1">
                    <a:alpha val="80000"/>
                  </a:schemeClr>
                </a:solidFill>
                <a:latin typeface="Times New Roman"/>
                <a:ea typeface="Roboto"/>
                <a:cs typeface="Roboto"/>
              </a:rPr>
              <a:t>, A. </a:t>
            </a:r>
            <a:r>
              <a:rPr lang="en-GB" sz="1200" err="1">
                <a:solidFill>
                  <a:schemeClr val="tx1">
                    <a:alpha val="80000"/>
                  </a:schemeClr>
                </a:solidFill>
                <a:latin typeface="Times New Roman"/>
                <a:ea typeface="Roboto"/>
                <a:cs typeface="Roboto"/>
              </a:rPr>
              <a:t>Alfiana</a:t>
            </a:r>
            <a:r>
              <a:rPr lang="en-GB" sz="1200" dirty="0">
                <a:solidFill>
                  <a:schemeClr val="tx1">
                    <a:alpha val="80000"/>
                  </a:schemeClr>
                </a:solidFill>
                <a:latin typeface="Times New Roman"/>
                <a:ea typeface="Roboto"/>
                <a:cs typeface="Roboto"/>
              </a:rPr>
              <a:t> and F. Hanum. T. C. </a:t>
            </a:r>
            <a:r>
              <a:rPr lang="en-GB" sz="1200" err="1">
                <a:solidFill>
                  <a:schemeClr val="tx1">
                    <a:alpha val="80000"/>
                  </a:schemeClr>
                </a:solidFill>
                <a:latin typeface="Times New Roman"/>
                <a:ea typeface="Roboto"/>
                <a:cs typeface="Roboto"/>
              </a:rPr>
              <a:t>Wijayanti</a:t>
            </a:r>
            <a:r>
              <a:rPr lang="en-GB" sz="1200" dirty="0">
                <a:solidFill>
                  <a:schemeClr val="tx1">
                    <a:alpha val="80000"/>
                  </a:schemeClr>
                </a:solidFill>
                <a:latin typeface="Times New Roman"/>
                <a:ea typeface="Roboto"/>
                <a:cs typeface="Roboto"/>
              </a:rPr>
              <a:t>, S. Naim, N. </a:t>
            </a:r>
            <a:r>
              <a:rPr lang="en-GB" sz="1200" err="1">
                <a:solidFill>
                  <a:schemeClr val="tx1">
                    <a:alpha val="80000"/>
                  </a:schemeClr>
                </a:solidFill>
                <a:latin typeface="Times New Roman"/>
                <a:ea typeface="Roboto"/>
                <a:cs typeface="Roboto"/>
              </a:rPr>
              <a:t>Hendayani</a:t>
            </a:r>
            <a:r>
              <a:rPr lang="en-GB" sz="1200" dirty="0">
                <a:solidFill>
                  <a:schemeClr val="tx1">
                    <a:alpha val="80000"/>
                  </a:schemeClr>
                </a:solidFill>
                <a:latin typeface="Times New Roman"/>
                <a:ea typeface="Roboto"/>
                <a:cs typeface="Roboto"/>
              </a:rPr>
              <a:t>, A. </a:t>
            </a:r>
            <a:r>
              <a:rPr lang="en-GB" sz="1200" err="1">
                <a:solidFill>
                  <a:schemeClr val="tx1">
                    <a:alpha val="80000"/>
                  </a:schemeClr>
                </a:solidFill>
                <a:latin typeface="Times New Roman"/>
                <a:ea typeface="Roboto"/>
                <a:cs typeface="Roboto"/>
              </a:rPr>
              <a:t>Alfiana</a:t>
            </a:r>
            <a:r>
              <a:rPr lang="en-GB" sz="1200" dirty="0">
                <a:solidFill>
                  <a:schemeClr val="tx1">
                    <a:alpha val="80000"/>
                  </a:schemeClr>
                </a:solidFill>
                <a:latin typeface="Times New Roman"/>
                <a:ea typeface="Roboto"/>
                <a:cs typeface="Roboto"/>
              </a:rPr>
              <a:t> and F. Hanum. Identify the use of economics for family financial management in digital days. Identify the use of economics for family financial management in digital days. </a:t>
            </a:r>
            <a:r>
              <a:rPr lang="en-GB" sz="1200" i="1" dirty="0">
                <a:solidFill>
                  <a:schemeClr val="tx1">
                    <a:alpha val="80000"/>
                  </a:schemeClr>
                </a:solidFill>
                <a:latin typeface="Times New Roman"/>
                <a:ea typeface="Roboto"/>
                <a:cs typeface="Roboto"/>
              </a:rPr>
              <a:t>Indonesian Interdisciplinary Journal of Sharia Economics (IIJSE) Indonesian Interdisciplinary Journal of Sharia Economics (IIJSE) 77(1), </a:t>
            </a:r>
            <a:r>
              <a:rPr lang="en-GB" sz="1200" dirty="0">
                <a:solidFill>
                  <a:schemeClr val="tx1">
                    <a:alpha val="80000"/>
                  </a:schemeClr>
                </a:solidFill>
                <a:latin typeface="Times New Roman"/>
                <a:ea typeface="Roboto"/>
                <a:cs typeface="Roboto"/>
              </a:rPr>
              <a:t>pp. 325–345. pp. 325–345. 2024. .</a:t>
            </a:r>
            <a:endParaRPr lang="en-US" sz="1200">
              <a:solidFill>
                <a:schemeClr val="tx1">
                  <a:alpha val="80000"/>
                </a:schemeClr>
              </a:solidFill>
              <a:latin typeface="Times New Roman"/>
              <a:ea typeface="Roboto"/>
              <a:cs typeface="Roboto"/>
            </a:endParaRPr>
          </a:p>
          <a:p>
            <a:pPr marL="0" indent="0">
              <a:buNone/>
            </a:pPr>
            <a:endParaRPr lang="en-GB" sz="1200" dirty="0">
              <a:solidFill>
                <a:srgbClr val="000000">
                  <a:alpha val="80000"/>
                </a:srgbClr>
              </a:solidFill>
              <a:latin typeface="Times New Roman"/>
              <a:ea typeface="Roboto"/>
              <a:cs typeface="Roboto"/>
            </a:endParaRPr>
          </a:p>
          <a:p>
            <a:pPr marL="0" indent="0">
              <a:buNone/>
            </a:pPr>
            <a:r>
              <a:rPr lang="en-GB" sz="1200" dirty="0">
                <a:solidFill>
                  <a:schemeClr val="tx1">
                    <a:alpha val="80000"/>
                  </a:schemeClr>
                </a:solidFill>
                <a:latin typeface="Times New Roman"/>
                <a:ea typeface="Roboto"/>
                <a:cs typeface="Roboto"/>
              </a:rPr>
              <a:t>[4] D. SANDUA. D. SANDUA. </a:t>
            </a:r>
            <a:r>
              <a:rPr lang="en-GB" sz="1200" i="1" dirty="0">
                <a:solidFill>
                  <a:schemeClr val="tx1">
                    <a:alpha val="80000"/>
                  </a:schemeClr>
                </a:solidFill>
                <a:latin typeface="Times New Roman"/>
                <a:ea typeface="Roboto"/>
                <a:cs typeface="Roboto"/>
              </a:rPr>
              <a:t>Rich Method 2.0: Personal Finance and Economic Freedom After the Crisis Rich Method 2.0: Personal Finance and Economic Freedom After the Crisis </a:t>
            </a:r>
            <a:r>
              <a:rPr lang="en-GB" sz="1200" dirty="0">
                <a:solidFill>
                  <a:schemeClr val="tx1">
                    <a:alpha val="80000"/>
                  </a:schemeClr>
                </a:solidFill>
                <a:latin typeface="Times New Roman"/>
                <a:ea typeface="Roboto"/>
                <a:cs typeface="Roboto"/>
              </a:rPr>
              <a:t>2025.</a:t>
            </a:r>
            <a:endParaRPr lang="en-US" sz="1200">
              <a:solidFill>
                <a:schemeClr val="tx1">
                  <a:alpha val="80000"/>
                </a:schemeClr>
              </a:solidFill>
              <a:latin typeface="Times New Roman"/>
              <a:ea typeface="Roboto"/>
              <a:cs typeface="Roboto"/>
            </a:endParaRPr>
          </a:p>
          <a:p>
            <a:pPr marL="0" indent="0">
              <a:buNone/>
            </a:pPr>
            <a:endParaRPr lang="en-GB" sz="1200" dirty="0">
              <a:solidFill>
                <a:srgbClr val="000000">
                  <a:alpha val="80000"/>
                </a:srgbClr>
              </a:solidFill>
              <a:latin typeface="Times New Roman"/>
              <a:ea typeface="Roboto"/>
              <a:cs typeface="Roboto"/>
            </a:endParaRPr>
          </a:p>
          <a:p>
            <a:pPr marL="0" indent="0">
              <a:buNone/>
            </a:pPr>
            <a:r>
              <a:rPr lang="en-GB" sz="1200" dirty="0">
                <a:solidFill>
                  <a:schemeClr val="tx1">
                    <a:alpha val="80000"/>
                  </a:schemeClr>
                </a:solidFill>
                <a:latin typeface="Times New Roman"/>
                <a:ea typeface="Roboto"/>
                <a:cs typeface="Roboto"/>
              </a:rPr>
              <a:t>[5] D. Kumar, A. K. Shandilya and S. </a:t>
            </a:r>
            <a:r>
              <a:rPr lang="en-GB" sz="1200" err="1">
                <a:solidFill>
                  <a:schemeClr val="tx1">
                    <a:alpha val="80000"/>
                  </a:schemeClr>
                </a:solidFill>
                <a:latin typeface="Times New Roman"/>
                <a:ea typeface="Roboto"/>
                <a:cs typeface="Roboto"/>
              </a:rPr>
              <a:t>Piramanayagam</a:t>
            </a:r>
            <a:r>
              <a:rPr lang="en-GB" sz="1200" dirty="0">
                <a:solidFill>
                  <a:schemeClr val="tx1">
                    <a:alpha val="80000"/>
                  </a:schemeClr>
                </a:solidFill>
                <a:latin typeface="Times New Roman"/>
                <a:ea typeface="Roboto"/>
                <a:cs typeface="Roboto"/>
              </a:rPr>
              <a:t>. D. Kumar, A. K. Shandilya and S. </a:t>
            </a:r>
            <a:r>
              <a:rPr lang="en-GB" sz="1200" err="1">
                <a:solidFill>
                  <a:schemeClr val="tx1">
                    <a:alpha val="80000"/>
                  </a:schemeClr>
                </a:solidFill>
                <a:latin typeface="Times New Roman"/>
                <a:ea typeface="Roboto"/>
                <a:cs typeface="Roboto"/>
              </a:rPr>
              <a:t>Piramanayagam</a:t>
            </a:r>
            <a:r>
              <a:rPr lang="en-GB" sz="1200" dirty="0">
                <a:solidFill>
                  <a:schemeClr val="tx1">
                    <a:alpha val="80000"/>
                  </a:schemeClr>
                </a:solidFill>
                <a:latin typeface="Times New Roman"/>
                <a:ea typeface="Roboto"/>
                <a:cs typeface="Roboto"/>
              </a:rPr>
              <a:t>. The journey of family and consumer sciences research journal: Three‐decades bibliometric review. The journey of family and consumer sciences research journal: Three‐decades bibliometric review. </a:t>
            </a:r>
            <a:r>
              <a:rPr lang="en-GB" sz="1200" i="1" dirty="0">
                <a:solidFill>
                  <a:schemeClr val="tx1">
                    <a:alpha val="80000"/>
                  </a:schemeClr>
                </a:solidFill>
                <a:latin typeface="Times New Roman"/>
                <a:ea typeface="Roboto"/>
                <a:cs typeface="Roboto"/>
              </a:rPr>
              <a:t>Family and Consumer Sciences Research Journal Family and Consumer Sciences Research Journal 5454(1), </a:t>
            </a:r>
            <a:r>
              <a:rPr lang="en-GB" sz="1200" dirty="0">
                <a:solidFill>
                  <a:schemeClr val="tx1">
                    <a:alpha val="80000"/>
                  </a:schemeClr>
                </a:solidFill>
                <a:latin typeface="Times New Roman"/>
                <a:ea typeface="Roboto"/>
                <a:cs typeface="Roboto"/>
              </a:rPr>
              <a:t>pp. e70022. pp. e70022. 2025. .</a:t>
            </a:r>
            <a:endParaRPr lang="en-US" sz="1200">
              <a:solidFill>
                <a:schemeClr val="tx1">
                  <a:alpha val="80000"/>
                </a:schemeClr>
              </a:solidFill>
              <a:latin typeface="Times New Roman"/>
              <a:ea typeface="Roboto"/>
              <a:cs typeface="Roboto"/>
            </a:endParaRPr>
          </a:p>
          <a:p>
            <a:pPr marL="0" indent="0">
              <a:buNone/>
            </a:pPr>
            <a:r>
              <a:rPr lang="en-GB" sz="1200" dirty="0">
                <a:solidFill>
                  <a:schemeClr val="tx1">
                    <a:alpha val="80000"/>
                  </a:schemeClr>
                </a:solidFill>
                <a:latin typeface="Times New Roman"/>
                <a:ea typeface="Roboto"/>
                <a:cs typeface="Roboto"/>
              </a:rPr>
              <a:t>[6] O. </a:t>
            </a:r>
            <a:r>
              <a:rPr lang="en-GB" sz="1200" err="1">
                <a:solidFill>
                  <a:schemeClr val="tx1">
                    <a:alpha val="80000"/>
                  </a:schemeClr>
                </a:solidFill>
                <a:latin typeface="Times New Roman"/>
                <a:ea typeface="Roboto"/>
                <a:cs typeface="Roboto"/>
              </a:rPr>
              <a:t>Layode</a:t>
            </a:r>
            <a:r>
              <a:rPr lang="en-GB" sz="1200" dirty="0">
                <a:solidFill>
                  <a:schemeClr val="tx1">
                    <a:alpha val="80000"/>
                  </a:schemeClr>
                </a:solidFill>
                <a:latin typeface="Times New Roman"/>
                <a:ea typeface="Roboto"/>
                <a:cs typeface="Roboto"/>
              </a:rPr>
              <a:t>, H. N. N. </a:t>
            </a:r>
            <a:r>
              <a:rPr lang="en-GB" sz="1200" err="1">
                <a:solidFill>
                  <a:schemeClr val="tx1">
                    <a:alpha val="80000"/>
                  </a:schemeClr>
                </a:solidFill>
                <a:latin typeface="Times New Roman"/>
                <a:ea typeface="Roboto"/>
                <a:cs typeface="Roboto"/>
              </a:rPr>
              <a:t>Naiho</a:t>
            </a:r>
            <a:r>
              <a:rPr lang="en-GB" sz="1200" dirty="0">
                <a:solidFill>
                  <a:schemeClr val="tx1">
                    <a:alpha val="80000"/>
                  </a:schemeClr>
                </a:solidFill>
                <a:latin typeface="Times New Roman"/>
                <a:ea typeface="Roboto"/>
                <a:cs typeface="Roboto"/>
              </a:rPr>
              <a:t>, G. S. Adeleke, E. O. Udeh and T. T. </a:t>
            </a:r>
            <a:r>
              <a:rPr lang="en-GB" sz="1200" err="1">
                <a:solidFill>
                  <a:schemeClr val="tx1">
                    <a:alpha val="80000"/>
                  </a:schemeClr>
                </a:solidFill>
                <a:latin typeface="Times New Roman"/>
                <a:ea typeface="Roboto"/>
                <a:cs typeface="Roboto"/>
              </a:rPr>
              <a:t>Labake</a:t>
            </a:r>
            <a:r>
              <a:rPr lang="en-GB" sz="1200" dirty="0">
                <a:solidFill>
                  <a:schemeClr val="tx1">
                    <a:alpha val="80000"/>
                  </a:schemeClr>
                </a:solidFill>
                <a:latin typeface="Times New Roman"/>
                <a:ea typeface="Roboto"/>
                <a:cs typeface="Roboto"/>
              </a:rPr>
              <a:t>. O. </a:t>
            </a:r>
            <a:r>
              <a:rPr lang="en-GB" sz="1200" err="1">
                <a:solidFill>
                  <a:schemeClr val="tx1">
                    <a:alpha val="80000"/>
                  </a:schemeClr>
                </a:solidFill>
                <a:latin typeface="Times New Roman"/>
                <a:ea typeface="Roboto"/>
                <a:cs typeface="Roboto"/>
              </a:rPr>
              <a:t>Layode</a:t>
            </a:r>
            <a:r>
              <a:rPr lang="en-GB" sz="1200" dirty="0">
                <a:solidFill>
                  <a:schemeClr val="tx1">
                    <a:alpha val="80000"/>
                  </a:schemeClr>
                </a:solidFill>
                <a:latin typeface="Times New Roman"/>
                <a:ea typeface="Roboto"/>
                <a:cs typeface="Roboto"/>
              </a:rPr>
              <a:t>, H. N. N. </a:t>
            </a:r>
            <a:r>
              <a:rPr lang="en-GB" sz="1200" err="1">
                <a:solidFill>
                  <a:schemeClr val="tx1">
                    <a:alpha val="80000"/>
                  </a:schemeClr>
                </a:solidFill>
                <a:latin typeface="Times New Roman"/>
                <a:ea typeface="Roboto"/>
                <a:cs typeface="Roboto"/>
              </a:rPr>
              <a:t>Naiho</a:t>
            </a:r>
            <a:r>
              <a:rPr lang="en-GB" sz="1200" dirty="0">
                <a:solidFill>
                  <a:schemeClr val="tx1">
                    <a:alpha val="80000"/>
                  </a:schemeClr>
                </a:solidFill>
                <a:latin typeface="Times New Roman"/>
                <a:ea typeface="Roboto"/>
                <a:cs typeface="Roboto"/>
              </a:rPr>
              <a:t>, G. S. Adeleke, E. O. Udeh and T. T. </a:t>
            </a:r>
            <a:r>
              <a:rPr lang="en-GB" sz="1200" err="1">
                <a:solidFill>
                  <a:schemeClr val="tx1">
                    <a:alpha val="80000"/>
                  </a:schemeClr>
                </a:solidFill>
                <a:latin typeface="Times New Roman"/>
                <a:ea typeface="Roboto"/>
                <a:cs typeface="Roboto"/>
              </a:rPr>
              <a:t>Labake</a:t>
            </a:r>
            <a:r>
              <a:rPr lang="en-GB" sz="1200" dirty="0">
                <a:solidFill>
                  <a:schemeClr val="tx1">
                    <a:alpha val="80000"/>
                  </a:schemeClr>
                </a:solidFill>
                <a:latin typeface="Times New Roman"/>
                <a:ea typeface="Roboto"/>
                <a:cs typeface="Roboto"/>
              </a:rPr>
              <a:t>. Data privacy and security challenges in environmental research: Approaches to safeguarding sensitive information. Data privacy and security challenges in environmental research: Approaches to safeguarding sensitive information. </a:t>
            </a:r>
            <a:r>
              <a:rPr lang="en-GB" sz="1200" i="1" dirty="0">
                <a:solidFill>
                  <a:schemeClr val="tx1">
                    <a:alpha val="80000"/>
                  </a:schemeClr>
                </a:solidFill>
                <a:latin typeface="Times New Roman"/>
                <a:ea typeface="Roboto"/>
                <a:cs typeface="Roboto"/>
              </a:rPr>
              <a:t>International Journal of Applied Research in Social Sciences International Journal of Applied Research in Social Sciences 66(6), </a:t>
            </a:r>
            <a:r>
              <a:rPr lang="en-GB" sz="1200" dirty="0">
                <a:solidFill>
                  <a:schemeClr val="tx1">
                    <a:alpha val="80000"/>
                  </a:schemeClr>
                </a:solidFill>
                <a:latin typeface="Times New Roman"/>
                <a:ea typeface="Roboto"/>
                <a:cs typeface="Roboto"/>
              </a:rPr>
              <a:t>pp. 1193–1214. pp. 1193–1214. 2024. .</a:t>
            </a:r>
            <a:endParaRPr lang="en-US" sz="1200">
              <a:solidFill>
                <a:schemeClr val="tx1">
                  <a:alpha val="80000"/>
                </a:schemeClr>
              </a:solidFill>
              <a:latin typeface="Times New Roman"/>
              <a:ea typeface="Roboto"/>
              <a:cs typeface="Roboto"/>
            </a:endParaRPr>
          </a:p>
          <a:p>
            <a:pPr marL="0" indent="0">
              <a:buNone/>
            </a:pPr>
            <a:endParaRPr lang="en-US" sz="1200" dirty="0">
              <a:solidFill>
                <a:srgbClr val="000000">
                  <a:alpha val="80000"/>
                </a:srgbClr>
              </a:solidFill>
              <a:latin typeface="Times New Roman"/>
              <a:ea typeface="Calibri"/>
              <a:cs typeface="Calibri"/>
            </a:endParaRPr>
          </a:p>
          <a:p>
            <a:pPr marL="0" indent="0">
              <a:buNone/>
            </a:pPr>
            <a:r>
              <a:rPr lang="en-GB" sz="1200" dirty="0">
                <a:solidFill>
                  <a:schemeClr val="tx1">
                    <a:alpha val="80000"/>
                  </a:schemeClr>
                </a:solidFill>
                <a:latin typeface="Times New Roman"/>
                <a:ea typeface="Roboto"/>
                <a:cs typeface="Roboto"/>
              </a:rPr>
              <a:t>[7] M. Sahab, D. Singh and D. B. Singh. M. Sahab, D. Singh and D. B. Singh. </a:t>
            </a:r>
            <a:r>
              <a:rPr lang="en-GB" sz="1200" i="1" dirty="0">
                <a:solidFill>
                  <a:schemeClr val="tx1">
                    <a:alpha val="80000"/>
                  </a:schemeClr>
                </a:solidFill>
                <a:latin typeface="Times New Roman"/>
                <a:ea typeface="Roboto"/>
                <a:cs typeface="Roboto"/>
              </a:rPr>
              <a:t>Advance Trends in Commerce and Management: An Edited Book Advance Trends in Commerce and Management: An Edited Book </a:t>
            </a:r>
            <a:r>
              <a:rPr lang="en-GB" sz="1200" dirty="0">
                <a:solidFill>
                  <a:schemeClr val="tx1">
                    <a:alpha val="80000"/>
                  </a:schemeClr>
                </a:solidFill>
                <a:latin typeface="Times New Roman"/>
                <a:ea typeface="Roboto"/>
                <a:cs typeface="Roboto"/>
              </a:rPr>
              <a:t>2025.</a:t>
            </a:r>
            <a:endParaRPr lang="en-US" sz="1200">
              <a:solidFill>
                <a:schemeClr val="tx1">
                  <a:alpha val="80000"/>
                </a:schemeClr>
              </a:solidFill>
              <a:latin typeface="Times New Roman"/>
              <a:ea typeface="Roboto"/>
              <a:cs typeface="Roboto"/>
            </a:endParaRPr>
          </a:p>
          <a:p>
            <a:pPr marL="0" indent="0">
              <a:buNone/>
            </a:pPr>
            <a:endParaRPr lang="en-US" sz="1200" dirty="0">
              <a:solidFill>
                <a:srgbClr val="000000">
                  <a:alpha val="80000"/>
                </a:srgbClr>
              </a:solidFill>
              <a:latin typeface="Times New Roman"/>
              <a:ea typeface="Calibri"/>
              <a:cs typeface="Calibri"/>
            </a:endParaRPr>
          </a:p>
          <a:p>
            <a:pPr marL="0" indent="0">
              <a:buNone/>
            </a:pPr>
            <a:r>
              <a:rPr lang="en-GB" sz="1200" dirty="0">
                <a:solidFill>
                  <a:schemeClr val="tx1">
                    <a:alpha val="80000"/>
                  </a:schemeClr>
                </a:solidFill>
                <a:latin typeface="Times New Roman"/>
                <a:ea typeface="Roboto"/>
                <a:cs typeface="Roboto"/>
              </a:rPr>
              <a:t>[8] M. </a:t>
            </a:r>
            <a:r>
              <a:rPr lang="en-GB" sz="1200" err="1">
                <a:solidFill>
                  <a:schemeClr val="tx1">
                    <a:alpha val="80000"/>
                  </a:schemeClr>
                </a:solidFill>
                <a:latin typeface="Times New Roman"/>
                <a:ea typeface="Roboto"/>
                <a:cs typeface="Roboto"/>
              </a:rPr>
              <a:t>Shemshaki</a:t>
            </a:r>
            <a:r>
              <a:rPr lang="en-GB" sz="1200" dirty="0">
                <a:solidFill>
                  <a:schemeClr val="tx1">
                    <a:alpha val="80000"/>
                  </a:schemeClr>
                </a:solidFill>
                <a:latin typeface="Times New Roman"/>
                <a:ea typeface="Roboto"/>
                <a:cs typeface="Roboto"/>
              </a:rPr>
              <a:t>. M. </a:t>
            </a:r>
            <a:r>
              <a:rPr lang="en-GB" sz="1200" err="1">
                <a:solidFill>
                  <a:schemeClr val="tx1">
                    <a:alpha val="80000"/>
                  </a:schemeClr>
                </a:solidFill>
                <a:latin typeface="Times New Roman"/>
                <a:ea typeface="Roboto"/>
                <a:cs typeface="Roboto"/>
              </a:rPr>
              <a:t>Shemshaki</a:t>
            </a:r>
            <a:r>
              <a:rPr lang="en-GB" sz="1200" dirty="0">
                <a:solidFill>
                  <a:schemeClr val="tx1">
                    <a:alpha val="80000"/>
                  </a:schemeClr>
                </a:solidFill>
                <a:latin typeface="Times New Roman"/>
                <a:ea typeface="Roboto"/>
                <a:cs typeface="Roboto"/>
              </a:rPr>
              <a:t>. </a:t>
            </a:r>
            <a:r>
              <a:rPr lang="en-GB" sz="1200" i="1" dirty="0">
                <a:solidFill>
                  <a:schemeClr val="tx1">
                    <a:alpha val="80000"/>
                  </a:schemeClr>
                </a:solidFill>
                <a:latin typeface="Times New Roman"/>
                <a:ea typeface="Roboto"/>
                <a:cs typeface="Roboto"/>
              </a:rPr>
              <a:t>The Benefits of using Artificial Intelligence for Business Success Strategies for Innovation, Efficiency, and Growth The Benefits of using Artificial Intelligence for Business Success Strategies for Innovation, Efficiency, and Growth </a:t>
            </a:r>
            <a:r>
              <a:rPr lang="en-GB" sz="1200" dirty="0">
                <a:solidFill>
                  <a:schemeClr val="tx1">
                    <a:alpha val="80000"/>
                  </a:schemeClr>
                </a:solidFill>
                <a:latin typeface="Times New Roman"/>
                <a:ea typeface="Roboto"/>
                <a:cs typeface="Roboto"/>
              </a:rPr>
              <a:t>2024.</a:t>
            </a:r>
            <a:endParaRPr lang="en-US" sz="1200">
              <a:solidFill>
                <a:schemeClr val="tx1">
                  <a:alpha val="80000"/>
                </a:schemeClr>
              </a:solidFill>
              <a:latin typeface="Times New Roman"/>
              <a:ea typeface="Roboto"/>
              <a:cs typeface="Roboto"/>
            </a:endParaRPr>
          </a:p>
          <a:p>
            <a:pPr marL="0" indent="0">
              <a:buNone/>
            </a:pPr>
            <a:endParaRPr lang="en-US" sz="1200" dirty="0">
              <a:solidFill>
                <a:srgbClr val="000000">
                  <a:alpha val="80000"/>
                </a:srgbClr>
              </a:solidFill>
              <a:latin typeface="Times New Roman"/>
              <a:ea typeface="Calibri"/>
              <a:cs typeface="Calibri"/>
            </a:endParaRPr>
          </a:p>
          <a:p>
            <a:pPr marL="0" indent="0">
              <a:buNone/>
            </a:pPr>
            <a:endParaRPr lang="en-US" sz="800">
              <a:solidFill>
                <a:srgbClr val="000000">
                  <a:alpha val="80000"/>
                </a:srgbClr>
              </a:solidFill>
              <a:latin typeface="Calibri"/>
              <a:ea typeface="Calibri"/>
              <a:cs typeface="Calibri"/>
            </a:endParaRPr>
          </a:p>
          <a:p>
            <a:pPr marL="0" indent="0">
              <a:buNone/>
            </a:pPr>
            <a:endParaRPr lang="en-US" sz="800">
              <a:solidFill>
                <a:srgbClr val="000000">
                  <a:alpha val="80000"/>
                </a:srgbClr>
              </a:solidFill>
              <a:latin typeface="Calibri"/>
              <a:ea typeface="Calibri"/>
              <a:cs typeface="Calibri"/>
            </a:endParaRPr>
          </a:p>
          <a:p>
            <a:pPr marL="0" indent="0">
              <a:buNone/>
            </a:pPr>
            <a:endParaRPr lang="en-US" sz="800">
              <a:solidFill>
                <a:srgbClr val="000000">
                  <a:alpha val="80000"/>
                </a:srgb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1485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13F98-8793-3E5F-A48B-4EC33C012AB2}"/>
              </a:ext>
            </a:extLst>
          </p:cNvPr>
          <p:cNvSpPr>
            <a:spLocks noGrp="1"/>
          </p:cNvSpPr>
          <p:nvPr>
            <p:ph type="title"/>
          </p:nvPr>
        </p:nvSpPr>
        <p:spPr>
          <a:xfrm>
            <a:off x="838200" y="365125"/>
            <a:ext cx="10515600" cy="1325563"/>
          </a:xfrm>
        </p:spPr>
        <p:txBody>
          <a:bodyPr>
            <a:normAutofit/>
          </a:bodyPr>
          <a:lstStyle/>
          <a:p>
            <a:r>
              <a:rPr lang="en-US" sz="5400"/>
              <a:t>Thank you </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A44D093-E80A-BBB1-22C4-C64056D0CE5F}"/>
              </a:ext>
            </a:extLst>
          </p:cNvPr>
          <p:cNvGraphicFramePr>
            <a:graphicFrameLocks noGrp="1"/>
          </p:cNvGraphicFramePr>
          <p:nvPr>
            <p:ph idx="1"/>
            <p:extLst>
              <p:ext uri="{D42A27DB-BD31-4B8C-83A1-F6EECF244321}">
                <p14:modId xmlns:p14="http://schemas.microsoft.com/office/powerpoint/2010/main" val="169228799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06085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1"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Bank of Intelligent Transactions: Revolutionizing Household Savings.  Interim Viva Presentation</vt:lpstr>
      <vt:lpstr>Content</vt:lpstr>
      <vt:lpstr>Introduction/background</vt:lpstr>
      <vt:lpstr>Problem statement/Motivation</vt:lpstr>
      <vt:lpstr>Project aims and objectives</vt:lpstr>
      <vt:lpstr>Methodology</vt:lpstr>
      <vt:lpstr>Challenges and risks</vt:lpstr>
      <vt:lpstr> Resources and Planning</vt:lpstr>
      <vt:lpstr>Design overview</vt:lpstr>
      <vt:lpstr>Poster design</vt:lpstr>
      <vt:lpstr>Project timeline</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682</cp:revision>
  <dcterms:created xsi:type="dcterms:W3CDTF">2025-09-22T17:24:58Z</dcterms:created>
  <dcterms:modified xsi:type="dcterms:W3CDTF">2025-10-03T09:41:31Z</dcterms:modified>
</cp:coreProperties>
</file>