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86" autoAdjust="0"/>
    <p:restoredTop sz="94660"/>
  </p:normalViewPr>
  <p:slideViewPr>
    <p:cSldViewPr snapToGrid="0">
      <p:cViewPr>
        <p:scale>
          <a:sx n="63" d="100"/>
          <a:sy n="63" d="100"/>
        </p:scale>
        <p:origin x="6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Piedrahita" userId="c5e3aa8827ec94cf" providerId="LiveId" clId="{33431369-00EF-47D5-9A93-18E97F64410A}"/>
    <pc:docChg chg="modSld">
      <pc:chgData name="Natalia Piedrahita" userId="c5e3aa8827ec94cf" providerId="LiveId" clId="{33431369-00EF-47D5-9A93-18E97F64410A}" dt="2023-09-13T15:14:43.616" v="2" actId="20577"/>
      <pc:docMkLst>
        <pc:docMk/>
      </pc:docMkLst>
      <pc:sldChg chg="modSp mod">
        <pc:chgData name="Natalia Piedrahita" userId="c5e3aa8827ec94cf" providerId="LiveId" clId="{33431369-00EF-47D5-9A93-18E97F64410A}" dt="2023-09-13T15:14:43.616" v="2" actId="20577"/>
        <pc:sldMkLst>
          <pc:docMk/>
          <pc:sldMk cId="4039124319" sldId="263"/>
        </pc:sldMkLst>
        <pc:spChg chg="mod">
          <ac:chgData name="Natalia Piedrahita" userId="c5e3aa8827ec94cf" providerId="LiveId" clId="{33431369-00EF-47D5-9A93-18E97F64410A}" dt="2023-09-13T15:14:43.616" v="2" actId="20577"/>
          <ac:spMkLst>
            <pc:docMk/>
            <pc:sldMk cId="4039124319" sldId="263"/>
            <ac:spMk id="3" creationId="{7B5D5C19-A48A-F5D3-5BDB-B580348663C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1E8F4-D4AE-7BEB-106B-CB5874A7EB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96958-03E4-1CCE-DED6-72D743879F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67AF36-D8A5-D5BA-4264-C1D1452F2937}"/>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5" name="Footer Placeholder 4">
            <a:extLst>
              <a:ext uri="{FF2B5EF4-FFF2-40B4-BE49-F238E27FC236}">
                <a16:creationId xmlns:a16="http://schemas.microsoft.com/office/drawing/2014/main" id="{0278E2D0-0916-E6F8-32F7-876A14BB6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AC141-5825-CF00-E127-9CCDB4A3A21B}"/>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2306658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16608-02C4-FBDB-ABFD-9D410091BF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9772C1-C26C-B314-AE82-2017702A88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72254-7016-CE35-66A4-620EA5DE16BD}"/>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5" name="Footer Placeholder 4">
            <a:extLst>
              <a:ext uri="{FF2B5EF4-FFF2-40B4-BE49-F238E27FC236}">
                <a16:creationId xmlns:a16="http://schemas.microsoft.com/office/drawing/2014/main" id="{E1CEED2E-A23F-08AF-4794-61A4E66D28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70595-FF94-00FC-E011-AAC50FF2A2FC}"/>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4255882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AF475-0B67-7720-FE1D-DDEFFC7B72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AFF780-3DC9-5A68-3993-3F177680A3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8D0D8E-4BE7-CF9A-1C32-2D759F5AB7FB}"/>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5" name="Footer Placeholder 4">
            <a:extLst>
              <a:ext uri="{FF2B5EF4-FFF2-40B4-BE49-F238E27FC236}">
                <a16:creationId xmlns:a16="http://schemas.microsoft.com/office/drawing/2014/main" id="{24325E53-E430-266F-9D46-9932747B0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3DF2E-450A-4176-FA38-F0995D01411C}"/>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3319591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AD1B-5E39-53C4-626E-DE98C49B2F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269A2C-7DAF-EE74-EA2C-C6E634934E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E29CAD-E9D0-79C9-9B14-43F84E8D7F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2A7D85-EED9-8C6A-9185-85BDB3724C35}"/>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6" name="Footer Placeholder 5">
            <a:extLst>
              <a:ext uri="{FF2B5EF4-FFF2-40B4-BE49-F238E27FC236}">
                <a16:creationId xmlns:a16="http://schemas.microsoft.com/office/drawing/2014/main" id="{085FCE0A-4E21-EE07-1ED4-204EA69D94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046C77-A5A4-CBEB-2C7F-F88B5774DC2D}"/>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3490984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C4522-77C0-EB3F-8BD8-53FB2E37A0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5E7780-A4C0-CFE7-DB8A-A9EC22805A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8772C7-1C92-876C-9E05-3DC10019A9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635CC6-54ED-D977-C23C-4B2ED2A8D8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AF20E4-9203-DD66-1F2F-6538FAFA9F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FD3C49-3205-BE36-51A0-FAF56DB97942}"/>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8" name="Footer Placeholder 7">
            <a:extLst>
              <a:ext uri="{FF2B5EF4-FFF2-40B4-BE49-F238E27FC236}">
                <a16:creationId xmlns:a16="http://schemas.microsoft.com/office/drawing/2014/main" id="{14485363-F006-BBC9-7AFB-E4644928E0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444DAF-EDEB-35B8-6989-DC4648E5436F}"/>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3475639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A91E1-5F53-29F5-86D9-922256C199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100EAD-672A-E57A-5E09-A3128338D4C7}"/>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4" name="Footer Placeholder 3">
            <a:extLst>
              <a:ext uri="{FF2B5EF4-FFF2-40B4-BE49-F238E27FC236}">
                <a16:creationId xmlns:a16="http://schemas.microsoft.com/office/drawing/2014/main" id="{B8FB28EC-5ED5-2559-6452-E41E58B981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5DE44C-C28A-1B03-4227-9BA744FEC3A6}"/>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1714168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4AA8C7-7382-270F-EE42-9E3E0F892D21}"/>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3" name="Footer Placeholder 2">
            <a:extLst>
              <a:ext uri="{FF2B5EF4-FFF2-40B4-BE49-F238E27FC236}">
                <a16:creationId xmlns:a16="http://schemas.microsoft.com/office/drawing/2014/main" id="{101319B7-B8B4-5954-35E4-0E895D6A5C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90819F-D597-12F3-60BD-E3D22120A789}"/>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2294225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C3651-1B75-D0FC-D2EB-101C276504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E389DB-B44B-9607-2F62-3D2399A29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E00999-AA20-607B-9383-2D79DADD13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E7FEDE-2E28-6508-0506-C6533DF57A38}"/>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6" name="Footer Placeholder 5">
            <a:extLst>
              <a:ext uri="{FF2B5EF4-FFF2-40B4-BE49-F238E27FC236}">
                <a16:creationId xmlns:a16="http://schemas.microsoft.com/office/drawing/2014/main" id="{F0DC9445-FF30-9380-D567-D34A81102E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E4C36-71FD-3214-744E-D00663A4256B}"/>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4182360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1F713-DB32-F86B-842E-1CF2688389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328899-EFC1-A931-5D97-5324890813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161638-5BAA-AA42-D6B5-C573E4BA17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425450-8B32-B94E-F783-DBB53E18636E}"/>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6" name="Footer Placeholder 5">
            <a:extLst>
              <a:ext uri="{FF2B5EF4-FFF2-40B4-BE49-F238E27FC236}">
                <a16:creationId xmlns:a16="http://schemas.microsoft.com/office/drawing/2014/main" id="{70F4BE87-2DC8-6FD5-1174-2BE16ECDEE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F83E99-FB96-D287-F164-B7862922B651}"/>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387164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00C5-92DE-320F-519C-C7D78A9C89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F58448-8A38-E414-FFD9-9FB7ACD189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A976F1-FC3C-2A88-9373-5FB63B03B089}"/>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5" name="Footer Placeholder 4">
            <a:extLst>
              <a:ext uri="{FF2B5EF4-FFF2-40B4-BE49-F238E27FC236}">
                <a16:creationId xmlns:a16="http://schemas.microsoft.com/office/drawing/2014/main" id="{B7AB2583-DD3E-D3E4-32EA-C597719B9E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FC153-A14D-F3C9-7D3D-956B1EAD9AF9}"/>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2575375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077DB0-EE34-A387-6319-594DB6BEB5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26FFEC-EF86-4501-EE2F-CC97AC4D96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731794-9DA9-3B63-6C14-DC62104A7FCB}"/>
              </a:ext>
            </a:extLst>
          </p:cNvPr>
          <p:cNvSpPr>
            <a:spLocks noGrp="1"/>
          </p:cNvSpPr>
          <p:nvPr>
            <p:ph type="dt" sz="half" idx="10"/>
          </p:nvPr>
        </p:nvSpPr>
        <p:spPr/>
        <p:txBody>
          <a:bodyPr/>
          <a:lstStyle/>
          <a:p>
            <a:fld id="{510A786A-D51A-461B-9B99-ECD59B0339B6}" type="datetimeFigureOut">
              <a:rPr lang="en-GB" smtClean="0"/>
              <a:t>13/09/2023</a:t>
            </a:fld>
            <a:endParaRPr lang="en-GB"/>
          </a:p>
        </p:txBody>
      </p:sp>
      <p:sp>
        <p:nvSpPr>
          <p:cNvPr id="5" name="Footer Placeholder 4">
            <a:extLst>
              <a:ext uri="{FF2B5EF4-FFF2-40B4-BE49-F238E27FC236}">
                <a16:creationId xmlns:a16="http://schemas.microsoft.com/office/drawing/2014/main" id="{F9FA2653-D4A7-E4E0-E6B8-67C2E97100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96147-0067-0245-FF52-318DDC4E2609}"/>
              </a:ext>
            </a:extLst>
          </p:cNvPr>
          <p:cNvSpPr>
            <a:spLocks noGrp="1"/>
          </p:cNvSpPr>
          <p:nvPr>
            <p:ph type="sldNum" sz="quarter" idx="12"/>
          </p:nvPr>
        </p:nvSpPr>
        <p:spPr/>
        <p:txBody>
          <a:bodyPr/>
          <a:lstStyle/>
          <a:p>
            <a:fld id="{FC17ECC6-2CCA-4DD4-99B3-849CDDA848DA}" type="slidenum">
              <a:rPr lang="en-GB" smtClean="0"/>
              <a:t>‹#›</a:t>
            </a:fld>
            <a:endParaRPr lang="en-GB"/>
          </a:p>
        </p:txBody>
      </p:sp>
    </p:spTree>
    <p:extLst>
      <p:ext uri="{BB962C8B-B14F-4D97-AF65-F5344CB8AC3E}">
        <p14:creationId xmlns:p14="http://schemas.microsoft.com/office/powerpoint/2010/main" val="3862503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6A9E32-0007-3605-E8FE-5BD04B2DE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A4D766-19D4-D7D3-FFFF-9050A16C4D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28526-B7C2-014F-5ABE-02A6A67239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0A786A-D51A-461B-9B99-ECD59B0339B6}" type="datetimeFigureOut">
              <a:rPr lang="en-GB" smtClean="0"/>
              <a:t>13/09/2023</a:t>
            </a:fld>
            <a:endParaRPr lang="en-GB"/>
          </a:p>
        </p:txBody>
      </p:sp>
      <p:sp>
        <p:nvSpPr>
          <p:cNvPr id="5" name="Footer Placeholder 4">
            <a:extLst>
              <a:ext uri="{FF2B5EF4-FFF2-40B4-BE49-F238E27FC236}">
                <a16:creationId xmlns:a16="http://schemas.microsoft.com/office/drawing/2014/main" id="{D19FCD0E-70D1-34E5-9B61-3023516597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F690C7-6BF8-1FD4-144B-D1DBA7B5FD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7ECC6-2CCA-4DD4-99B3-849CDDA848DA}" type="slidenum">
              <a:rPr lang="en-GB" smtClean="0"/>
              <a:t>‹#›</a:t>
            </a:fld>
            <a:endParaRPr lang="en-GB"/>
          </a:p>
        </p:txBody>
      </p:sp>
    </p:spTree>
    <p:extLst>
      <p:ext uri="{BB962C8B-B14F-4D97-AF65-F5344CB8AC3E}">
        <p14:creationId xmlns:p14="http://schemas.microsoft.com/office/powerpoint/2010/main" val="2268884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hanational.org/depression-older-adults-more-facts" TargetMode="External"/><Relationship Id="rId2" Type="http://schemas.openxmlformats.org/officeDocument/2006/relationships/hyperlink" Target="https://pubmed.ncbi.nlm.nih.gov/23691813/" TargetMode="External"/><Relationship Id="rId1" Type="http://schemas.openxmlformats.org/officeDocument/2006/relationships/slideLayout" Target="../slideLayouts/slideLayout2.xml"/><Relationship Id="rId5" Type="http://schemas.openxmlformats.org/officeDocument/2006/relationships/hyperlink" Target="https://linkinghub.elsevier.com/retrieve/pii/S221501611930353X" TargetMode="External"/><Relationship Id="rId4" Type="http://schemas.openxmlformats.org/officeDocument/2006/relationships/hyperlink" Target="https://www.nhs.uk/mental-health/conditions/depre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B5F77-E331-402A-6BC1-92D4C3D28C89}"/>
              </a:ext>
            </a:extLst>
          </p:cNvPr>
          <p:cNvSpPr>
            <a:spLocks noGrp="1"/>
          </p:cNvSpPr>
          <p:nvPr>
            <p:ph type="ctrTitle"/>
          </p:nvPr>
        </p:nvSpPr>
        <p:spPr>
          <a:xfrm>
            <a:off x="1524000" y="2362199"/>
            <a:ext cx="9144000" cy="1186656"/>
          </a:xfrm>
        </p:spPr>
        <p:txBody>
          <a:bodyPr>
            <a:normAutofit fontScale="90000"/>
          </a:bodyPr>
          <a:lstStyle/>
          <a:p>
            <a:r>
              <a:rPr lang="en-GB" sz="3200" b="1" dirty="0">
                <a:latin typeface="Arial" panose="020B0604020202020204" pitchFamily="34" charset="0"/>
                <a:cs typeface="Arial" panose="020B0604020202020204" pitchFamily="34" charset="0"/>
              </a:rPr>
              <a:t>Risk of depression in older adults in the UK: a comparison between living in a nursing /care home and their own home</a:t>
            </a:r>
            <a:r>
              <a:rPr lang="en-GB" sz="2400" b="1" dirty="0">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1B252393-217B-CFC7-70B4-A1CEAE8EF079}"/>
              </a:ext>
            </a:extLst>
          </p:cNvPr>
          <p:cNvSpPr>
            <a:spLocks noGrp="1"/>
          </p:cNvSpPr>
          <p:nvPr>
            <p:ph type="subTitle" idx="1"/>
          </p:nvPr>
        </p:nvSpPr>
        <p:spPr>
          <a:xfrm>
            <a:off x="1452880" y="4495800"/>
            <a:ext cx="9144000" cy="1386839"/>
          </a:xfrm>
        </p:spPr>
        <p:txBody>
          <a:bodyPr>
            <a:normAutofit/>
          </a:bodyPr>
          <a:lstStyle/>
          <a:p>
            <a:r>
              <a:rPr lang="en-GB" b="1" dirty="0"/>
              <a:t>Natalia Piedrahita Uribe </a:t>
            </a:r>
          </a:p>
          <a:p>
            <a:r>
              <a:rPr lang="en-GB" b="1" dirty="0"/>
              <a:t>1906185</a:t>
            </a:r>
          </a:p>
          <a:p>
            <a:r>
              <a:rPr lang="en-GB" b="1" dirty="0"/>
              <a:t>Lecturer and supervisor: Dr Eleni </a:t>
            </a:r>
            <a:r>
              <a:rPr lang="en-GB" b="1" dirty="0" err="1"/>
              <a:t>Mukeba</a:t>
            </a:r>
            <a:r>
              <a:rPr lang="en-GB" b="1" dirty="0"/>
              <a:t> </a:t>
            </a:r>
          </a:p>
        </p:txBody>
      </p:sp>
      <p:pic>
        <p:nvPicPr>
          <p:cNvPr id="4" name="Picture 3">
            <a:extLst>
              <a:ext uri="{FF2B5EF4-FFF2-40B4-BE49-F238E27FC236}">
                <a16:creationId xmlns:a16="http://schemas.microsoft.com/office/drawing/2014/main" id="{B6F9D4F4-C073-C0CE-FED3-01B36220ED14}"/>
              </a:ext>
            </a:extLst>
          </p:cNvPr>
          <p:cNvPicPr>
            <a:picLocks noChangeAspect="1"/>
          </p:cNvPicPr>
          <p:nvPr/>
        </p:nvPicPr>
        <p:blipFill>
          <a:blip r:embed="rId2"/>
          <a:stretch>
            <a:fillRect/>
          </a:stretch>
        </p:blipFill>
        <p:spPr>
          <a:xfrm>
            <a:off x="1202797" y="883920"/>
            <a:ext cx="4137763" cy="1148080"/>
          </a:xfrm>
          <a:prstGeom prst="rect">
            <a:avLst/>
          </a:prstGeom>
        </p:spPr>
      </p:pic>
    </p:spTree>
    <p:extLst>
      <p:ext uri="{BB962C8B-B14F-4D97-AF65-F5344CB8AC3E}">
        <p14:creationId xmlns:p14="http://schemas.microsoft.com/office/powerpoint/2010/main" val="927817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25502-B4BF-99A7-751B-DCAF610508A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CHAPTER 1: Introduction </a:t>
            </a:r>
          </a:p>
        </p:txBody>
      </p:sp>
      <p:sp>
        <p:nvSpPr>
          <p:cNvPr id="3" name="Content Placeholder 2">
            <a:extLst>
              <a:ext uri="{FF2B5EF4-FFF2-40B4-BE49-F238E27FC236}">
                <a16:creationId xmlns:a16="http://schemas.microsoft.com/office/drawing/2014/main" id="{553B6260-67D2-BBF5-FA06-BA10CA0904E0}"/>
              </a:ext>
            </a:extLst>
          </p:cNvPr>
          <p:cNvSpPr>
            <a:spLocks noGrp="1"/>
          </p:cNvSpPr>
          <p:nvPr>
            <p:ph idx="1"/>
          </p:nvPr>
        </p:nvSpPr>
        <p:spPr>
          <a:xfrm>
            <a:off x="838200" y="1381760"/>
            <a:ext cx="10515600" cy="5111115"/>
          </a:xfrm>
        </p:spPr>
        <p:txBody>
          <a:bodyPr/>
          <a:lstStyle/>
          <a:p>
            <a:pPr marL="0" indent="0">
              <a:buNone/>
            </a:pPr>
            <a:endParaRPr lang="en-GB" u="sng" dirty="0"/>
          </a:p>
          <a:p>
            <a:pPr marL="0" indent="0">
              <a:buNone/>
            </a:pPr>
            <a:r>
              <a:rPr lang="en-GB" u="sng" dirty="0"/>
              <a:t>1.1 Defining the central concepts:</a:t>
            </a:r>
          </a:p>
          <a:p>
            <a:r>
              <a:rPr lang="en-GB" b="1" dirty="0"/>
              <a:t>Care home </a:t>
            </a:r>
          </a:p>
          <a:p>
            <a:r>
              <a:rPr lang="en-GB" b="1" dirty="0"/>
              <a:t>Nursing home</a:t>
            </a:r>
          </a:p>
          <a:p>
            <a:r>
              <a:rPr lang="en-GB" b="1" dirty="0"/>
              <a:t>Depression</a:t>
            </a:r>
            <a:r>
              <a:rPr lang="en-GB" dirty="0"/>
              <a:t>: It is a state of sadness that can last for an extended period or that keeps coming back and affecting your daily life.    (National Health Service, 2021)</a:t>
            </a:r>
          </a:p>
          <a:p>
            <a:r>
              <a:rPr lang="en-GB" b="1" dirty="0"/>
              <a:t>Older adults </a:t>
            </a:r>
            <a:endParaRPr lang="en-GB" b="1" u="sng" dirty="0"/>
          </a:p>
          <a:p>
            <a:pPr marL="0" indent="0">
              <a:buNone/>
            </a:pPr>
            <a:r>
              <a:rPr lang="en-GB" u="sng" dirty="0"/>
              <a:t>1.2 The rationale of the study:</a:t>
            </a:r>
          </a:p>
          <a:p>
            <a:pPr marL="0" indent="0">
              <a:buNone/>
            </a:pPr>
            <a:r>
              <a:rPr lang="en-GB" u="sng" dirty="0"/>
              <a:t>1.3 aim of study and objectives:</a:t>
            </a:r>
          </a:p>
          <a:p>
            <a:pPr marL="0" indent="0">
              <a:buNone/>
            </a:pPr>
            <a:endParaRPr lang="en-GB" u="sng" dirty="0"/>
          </a:p>
          <a:p>
            <a:pPr marL="0" indent="0">
              <a:buNone/>
            </a:pPr>
            <a:endParaRPr lang="en-GB" u="sng" dirty="0"/>
          </a:p>
        </p:txBody>
      </p:sp>
    </p:spTree>
    <p:extLst>
      <p:ext uri="{BB962C8B-B14F-4D97-AF65-F5344CB8AC3E}">
        <p14:creationId xmlns:p14="http://schemas.microsoft.com/office/powerpoint/2010/main" val="2635760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72EC1-0950-107C-34FD-78CD1970C9D1}"/>
              </a:ext>
            </a:extLst>
          </p:cNvPr>
          <p:cNvSpPr>
            <a:spLocks noGrp="1"/>
          </p:cNvSpPr>
          <p:nvPr>
            <p:ph type="title"/>
          </p:nvPr>
        </p:nvSpPr>
        <p:spPr/>
        <p:txBody>
          <a:bodyPr/>
          <a:lstStyle/>
          <a:p>
            <a:r>
              <a:rPr lang="en-GB" b="1" dirty="0"/>
              <a:t>CHAPTER 2: Background</a:t>
            </a:r>
          </a:p>
        </p:txBody>
      </p:sp>
      <p:sp>
        <p:nvSpPr>
          <p:cNvPr id="3" name="Content Placeholder 2">
            <a:extLst>
              <a:ext uri="{FF2B5EF4-FFF2-40B4-BE49-F238E27FC236}">
                <a16:creationId xmlns:a16="http://schemas.microsoft.com/office/drawing/2014/main" id="{956B0F4D-9771-BD11-6DE0-A1F53DE76450}"/>
              </a:ext>
            </a:extLst>
          </p:cNvPr>
          <p:cNvSpPr>
            <a:spLocks noGrp="1"/>
          </p:cNvSpPr>
          <p:nvPr>
            <p:ph idx="1"/>
          </p:nvPr>
        </p:nvSpPr>
        <p:spPr/>
        <p:txBody>
          <a:bodyPr/>
          <a:lstStyle/>
          <a:p>
            <a:pPr marL="0" indent="0">
              <a:buNone/>
            </a:pPr>
            <a:r>
              <a:rPr lang="en-GB" u="sng" dirty="0"/>
              <a:t>2.1Historical background: </a:t>
            </a:r>
          </a:p>
          <a:p>
            <a:pPr marL="0" indent="0">
              <a:buNone/>
            </a:pPr>
            <a:r>
              <a:rPr lang="en-GB" u="sng" dirty="0"/>
              <a:t>2.2 Theoretical background:</a:t>
            </a:r>
          </a:p>
          <a:p>
            <a:r>
              <a:rPr lang="en-GB" b="1" dirty="0"/>
              <a:t>Psychodynamic theory</a:t>
            </a:r>
          </a:p>
          <a:p>
            <a:r>
              <a:rPr lang="en-GB" b="1" dirty="0"/>
              <a:t>Beck’s theory </a:t>
            </a:r>
          </a:p>
          <a:p>
            <a:endParaRPr lang="en-GB" dirty="0"/>
          </a:p>
          <a:p>
            <a:pPr marL="0" indent="0">
              <a:buNone/>
            </a:pPr>
            <a:r>
              <a:rPr lang="en-GB" u="sng" dirty="0"/>
              <a:t>2.3 International context:</a:t>
            </a:r>
          </a:p>
          <a:p>
            <a:pPr marL="0" indent="0">
              <a:buNone/>
            </a:pPr>
            <a:r>
              <a:rPr lang="en-GB" u="sng" dirty="0"/>
              <a:t>2.4 National context:</a:t>
            </a:r>
          </a:p>
        </p:txBody>
      </p:sp>
    </p:spTree>
    <p:extLst>
      <p:ext uri="{BB962C8B-B14F-4D97-AF65-F5344CB8AC3E}">
        <p14:creationId xmlns:p14="http://schemas.microsoft.com/office/powerpoint/2010/main" val="1357461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FB70-C83D-6687-07FF-1DF317DB6247}"/>
              </a:ext>
            </a:extLst>
          </p:cNvPr>
          <p:cNvSpPr>
            <a:spLocks noGrp="1"/>
          </p:cNvSpPr>
          <p:nvPr>
            <p:ph type="title"/>
          </p:nvPr>
        </p:nvSpPr>
        <p:spPr/>
        <p:txBody>
          <a:bodyPr/>
          <a:lstStyle/>
          <a:p>
            <a:r>
              <a:rPr lang="en-GB" b="1" dirty="0"/>
              <a:t>CHAPTER 3: Methods</a:t>
            </a:r>
          </a:p>
        </p:txBody>
      </p:sp>
      <p:sp>
        <p:nvSpPr>
          <p:cNvPr id="3" name="Content Placeholder 2">
            <a:extLst>
              <a:ext uri="{FF2B5EF4-FFF2-40B4-BE49-F238E27FC236}">
                <a16:creationId xmlns:a16="http://schemas.microsoft.com/office/drawing/2014/main" id="{DFEAFFFB-AD09-1349-1ACD-050B2846CF15}"/>
              </a:ext>
            </a:extLst>
          </p:cNvPr>
          <p:cNvSpPr>
            <a:spLocks noGrp="1"/>
          </p:cNvSpPr>
          <p:nvPr>
            <p:ph idx="1"/>
          </p:nvPr>
        </p:nvSpPr>
        <p:spPr/>
        <p:txBody>
          <a:bodyPr/>
          <a:lstStyle/>
          <a:p>
            <a:pPr marL="0" indent="0">
              <a:buNone/>
            </a:pPr>
            <a:r>
              <a:rPr lang="en-GB" u="sng" dirty="0"/>
              <a:t>3.1 Selection criteria:</a:t>
            </a:r>
          </a:p>
          <a:p>
            <a:pPr marL="0" indent="0">
              <a:buNone/>
            </a:pPr>
            <a:endParaRPr lang="en-GB" u="sng" dirty="0"/>
          </a:p>
          <a:p>
            <a:r>
              <a:rPr lang="en-GB" b="1" dirty="0"/>
              <a:t>Systematic Literature Review </a:t>
            </a:r>
          </a:p>
          <a:p>
            <a:r>
              <a:rPr lang="en-GB" b="1" dirty="0"/>
              <a:t>Inclusion and Exclusion criteria</a:t>
            </a:r>
            <a:r>
              <a:rPr lang="en-GB" dirty="0"/>
              <a:t>: Different inclusion or exclusion criteria were followed for searching different databases. </a:t>
            </a:r>
          </a:p>
        </p:txBody>
      </p:sp>
    </p:spTree>
    <p:extLst>
      <p:ext uri="{BB962C8B-B14F-4D97-AF65-F5344CB8AC3E}">
        <p14:creationId xmlns:p14="http://schemas.microsoft.com/office/powerpoint/2010/main" val="737906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99CEC-9F3C-F2A8-DC6D-6D0EB8AFBBEA}"/>
              </a:ext>
            </a:extLst>
          </p:cNvPr>
          <p:cNvSpPr>
            <a:spLocks noGrp="1"/>
          </p:cNvSpPr>
          <p:nvPr>
            <p:ph type="title"/>
          </p:nvPr>
        </p:nvSpPr>
        <p:spPr/>
        <p:txBody>
          <a:bodyPr/>
          <a:lstStyle/>
          <a:p>
            <a:r>
              <a:rPr lang="en-GB" b="1" dirty="0"/>
              <a:t>CHAPTER 4: Results and Discussion </a:t>
            </a:r>
          </a:p>
        </p:txBody>
      </p:sp>
      <p:sp>
        <p:nvSpPr>
          <p:cNvPr id="3" name="Content Placeholder 2">
            <a:extLst>
              <a:ext uri="{FF2B5EF4-FFF2-40B4-BE49-F238E27FC236}">
                <a16:creationId xmlns:a16="http://schemas.microsoft.com/office/drawing/2014/main" id="{6717B72D-D6C3-0FF1-3170-72B8FC88E59C}"/>
              </a:ext>
            </a:extLst>
          </p:cNvPr>
          <p:cNvSpPr>
            <a:spLocks noGrp="1"/>
          </p:cNvSpPr>
          <p:nvPr>
            <p:ph idx="1"/>
          </p:nvPr>
        </p:nvSpPr>
        <p:spPr/>
        <p:txBody>
          <a:bodyPr>
            <a:normAutofit/>
          </a:bodyPr>
          <a:lstStyle/>
          <a:p>
            <a:pPr marL="0" indent="0">
              <a:buNone/>
            </a:pPr>
            <a:r>
              <a:rPr lang="en-GB" u="sng" dirty="0"/>
              <a:t>4.1 List of the selected studies in the research </a:t>
            </a:r>
          </a:p>
          <a:p>
            <a:pPr marL="0" indent="0">
              <a:buNone/>
            </a:pPr>
            <a:r>
              <a:rPr lang="en-GB" dirty="0"/>
              <a:t>Themes:</a:t>
            </a:r>
          </a:p>
          <a:p>
            <a:pPr marL="0" indent="0">
              <a:buNone/>
            </a:pPr>
            <a:r>
              <a:rPr lang="en-GB" sz="2200" b="1" dirty="0">
                <a:latin typeface="Arial" panose="020B0604020202020204" pitchFamily="34" charset="0"/>
                <a:cs typeface="Arial" panose="020B0604020202020204" pitchFamily="34" charset="0"/>
              </a:rPr>
              <a:t>Theme 1: </a:t>
            </a:r>
            <a:r>
              <a:rPr lang="en-GB" sz="2200" dirty="0">
                <a:latin typeface="Arial" panose="020B0604020202020204" pitchFamily="34" charset="0"/>
                <a:cs typeface="Arial" panose="020B0604020202020204" pitchFamily="34" charset="0"/>
              </a:rPr>
              <a:t>Prevalence of Depression in Older Adults in Nursing Homes </a:t>
            </a:r>
          </a:p>
          <a:p>
            <a:pPr marL="0" indent="0">
              <a:buNone/>
            </a:pPr>
            <a:r>
              <a:rPr lang="en-GB" sz="2200" b="1" dirty="0">
                <a:latin typeface="Arial" panose="020B0604020202020204" pitchFamily="34" charset="0"/>
                <a:cs typeface="Arial" panose="020B0604020202020204" pitchFamily="34" charset="0"/>
              </a:rPr>
              <a:t>Theme 2: </a:t>
            </a:r>
            <a:r>
              <a:rPr lang="en-GB" sz="2200" dirty="0">
                <a:latin typeface="Arial" panose="020B0604020202020204" pitchFamily="34" charset="0"/>
                <a:cs typeface="Arial" panose="020B0604020202020204" pitchFamily="34" charset="0"/>
              </a:rPr>
              <a:t>Comparison of depression among older adults between care home and living independently.</a:t>
            </a:r>
          </a:p>
          <a:p>
            <a:pPr marL="0" indent="0">
              <a:buNone/>
            </a:pPr>
            <a:r>
              <a:rPr lang="en-GB" sz="2200" b="1" dirty="0">
                <a:latin typeface="Arial" panose="020B0604020202020204" pitchFamily="34" charset="0"/>
                <a:cs typeface="Arial" panose="020B0604020202020204" pitchFamily="34" charset="0"/>
              </a:rPr>
              <a:t>Theme 3: </a:t>
            </a:r>
            <a:r>
              <a:rPr lang="en-GB" sz="2200" dirty="0">
                <a:latin typeface="Arial" panose="020B0604020202020204" pitchFamily="34" charset="0"/>
                <a:cs typeface="Arial" panose="020B0604020202020204" pitchFamily="34" charset="0"/>
              </a:rPr>
              <a:t>Some treatment approaches for late-life depression </a:t>
            </a:r>
          </a:p>
          <a:p>
            <a:pPr marL="0" indent="0">
              <a:buNone/>
            </a:pPr>
            <a:r>
              <a:rPr lang="en-GB" sz="2200" b="1" dirty="0">
                <a:latin typeface="Arial" panose="020B0604020202020204" pitchFamily="34" charset="0"/>
                <a:cs typeface="Arial" panose="020B0604020202020204" pitchFamily="34" charset="0"/>
              </a:rPr>
              <a:t>Theme 4</a:t>
            </a:r>
            <a:r>
              <a:rPr lang="en-GB" sz="2200" dirty="0">
                <a:latin typeface="Arial" panose="020B0604020202020204" pitchFamily="34" charset="0"/>
                <a:cs typeface="Arial" panose="020B0604020202020204" pitchFamily="34" charset="0"/>
              </a:rPr>
              <a:t>: Healthcare professionals of nursing homes’ perspectives on depression management</a:t>
            </a:r>
          </a:p>
          <a:p>
            <a:pPr marL="0" indent="0">
              <a:buNone/>
            </a:pPr>
            <a:r>
              <a:rPr lang="en-GB" sz="2200" b="1" dirty="0">
                <a:latin typeface="Arial" panose="020B0604020202020204" pitchFamily="34" charset="0"/>
                <a:cs typeface="Arial" panose="020B0604020202020204" pitchFamily="34" charset="0"/>
              </a:rPr>
              <a:t>Theme 5: </a:t>
            </a:r>
            <a:r>
              <a:rPr lang="en-GB" sz="2200" dirty="0">
                <a:latin typeface="Arial" panose="020B0604020202020204" pitchFamily="34" charset="0"/>
                <a:cs typeface="Arial" panose="020B0604020202020204" pitchFamily="34" charset="0"/>
              </a:rPr>
              <a:t>The way to overcome depression in older adults in a nursing home</a:t>
            </a:r>
          </a:p>
          <a:p>
            <a:pPr marL="0" indent="0">
              <a:buNone/>
            </a:pPr>
            <a:endParaRPr lang="en-GB" dirty="0"/>
          </a:p>
        </p:txBody>
      </p:sp>
    </p:spTree>
    <p:extLst>
      <p:ext uri="{BB962C8B-B14F-4D97-AF65-F5344CB8AC3E}">
        <p14:creationId xmlns:p14="http://schemas.microsoft.com/office/powerpoint/2010/main" val="3487273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6784A-0696-1F4F-D075-A48CFECEE1D6}"/>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0F1238BF-7F9E-66D2-EDF5-7443BE0171E4}"/>
              </a:ext>
            </a:extLst>
          </p:cNvPr>
          <p:cNvSpPr>
            <a:spLocks noGrp="1"/>
          </p:cNvSpPr>
          <p:nvPr>
            <p:ph idx="1"/>
          </p:nvPr>
        </p:nvSpPr>
        <p:spPr>
          <a:xfrm>
            <a:off x="736600" y="1574800"/>
            <a:ext cx="10515600" cy="4734243"/>
          </a:xfrm>
        </p:spPr>
        <p:txBody>
          <a:bodyPr/>
          <a:lstStyle/>
          <a:p>
            <a:pPr marL="0" indent="0">
              <a:buNone/>
            </a:pPr>
            <a:r>
              <a:rPr lang="en-GB" dirty="0"/>
              <a:t>In this chapter, the following aspects were discussed:</a:t>
            </a:r>
          </a:p>
          <a:p>
            <a:pPr marL="0" indent="0">
              <a:buNone/>
            </a:pPr>
            <a:endParaRPr lang="en-GB" dirty="0"/>
          </a:p>
          <a:p>
            <a:pPr marL="0" indent="0">
              <a:buNone/>
            </a:pPr>
            <a:r>
              <a:rPr lang="en-GB" dirty="0"/>
              <a:t>- Living independently with their families favours older adults to avoid depression.</a:t>
            </a:r>
          </a:p>
          <a:p>
            <a:pPr marL="0" indent="0">
              <a:buNone/>
            </a:pPr>
            <a:r>
              <a:rPr lang="en-GB" dirty="0"/>
              <a:t>-Lack of emotional support in nursing homes is a cause of depression as well. </a:t>
            </a:r>
          </a:p>
          <a:p>
            <a:pPr marL="0" indent="0">
              <a:buNone/>
            </a:pPr>
            <a:r>
              <a:rPr lang="en-GB" dirty="0"/>
              <a:t>-Depression in older adults living in both situations is affected by other medical issues such as Dementia. Around 46.8 million people worldwide suffer from dementia(Ballard et al. 2018). </a:t>
            </a:r>
          </a:p>
        </p:txBody>
      </p:sp>
    </p:spTree>
    <p:extLst>
      <p:ext uri="{BB962C8B-B14F-4D97-AF65-F5344CB8AC3E}">
        <p14:creationId xmlns:p14="http://schemas.microsoft.com/office/powerpoint/2010/main" val="214074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DE44B-7EC7-409A-5693-D890DE9150EE}"/>
              </a:ext>
            </a:extLst>
          </p:cNvPr>
          <p:cNvSpPr>
            <a:spLocks noGrp="1"/>
          </p:cNvSpPr>
          <p:nvPr>
            <p:ph type="title"/>
          </p:nvPr>
        </p:nvSpPr>
        <p:spPr/>
        <p:txBody>
          <a:bodyPr/>
          <a:lstStyle/>
          <a:p>
            <a:r>
              <a:rPr lang="en-GB" b="1" dirty="0"/>
              <a:t>CHAPTER 5: Conclusion </a:t>
            </a:r>
          </a:p>
        </p:txBody>
      </p:sp>
      <p:sp>
        <p:nvSpPr>
          <p:cNvPr id="3" name="Content Placeholder 2">
            <a:extLst>
              <a:ext uri="{FF2B5EF4-FFF2-40B4-BE49-F238E27FC236}">
                <a16:creationId xmlns:a16="http://schemas.microsoft.com/office/drawing/2014/main" id="{1D3E6D90-4778-CC5D-423E-248BE1CFA796}"/>
              </a:ext>
            </a:extLst>
          </p:cNvPr>
          <p:cNvSpPr>
            <a:spLocks noGrp="1"/>
          </p:cNvSpPr>
          <p:nvPr>
            <p:ph idx="1"/>
          </p:nvPr>
        </p:nvSpPr>
        <p:spPr/>
        <p:txBody>
          <a:bodyPr/>
          <a:lstStyle/>
          <a:p>
            <a:pPr marL="0" indent="0">
              <a:buNone/>
            </a:pPr>
            <a:r>
              <a:rPr lang="en-GB" dirty="0"/>
              <a:t>It was discovered that depression is not a modern issue; the root of this issue can be traced back to the ancient society</a:t>
            </a:r>
          </a:p>
          <a:p>
            <a:pPr marL="0" indent="0">
              <a:buNone/>
            </a:pPr>
            <a:r>
              <a:rPr lang="en-GB" dirty="0"/>
              <a:t>The study has discussed the subject with the help of two theories, This study also discovered that depression is the early stage of dementia in older adults.</a:t>
            </a:r>
          </a:p>
          <a:p>
            <a:pPr marL="0" indent="0">
              <a:buNone/>
            </a:pPr>
            <a:r>
              <a:rPr lang="en-GB" dirty="0"/>
              <a:t>It has been noticeable that emotional and mental health is directly related to the physical well-being of an individual. Concluding that for older adults it is much better to live in care homes regarding general medical health issues but in terms of mental health, it is considered more helpful to live independently or surrounded by their families.</a:t>
            </a:r>
          </a:p>
        </p:txBody>
      </p:sp>
    </p:spTree>
    <p:extLst>
      <p:ext uri="{BB962C8B-B14F-4D97-AF65-F5344CB8AC3E}">
        <p14:creationId xmlns:p14="http://schemas.microsoft.com/office/powerpoint/2010/main" val="3463271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92842-D770-BEE6-23E9-952FB08C8DCC}"/>
              </a:ext>
            </a:extLst>
          </p:cNvPr>
          <p:cNvSpPr>
            <a:spLocks noGrp="1"/>
          </p:cNvSpPr>
          <p:nvPr>
            <p:ph type="title"/>
          </p:nvPr>
        </p:nvSpPr>
        <p:spPr/>
        <p:txBody>
          <a:bodyPr/>
          <a:lstStyle/>
          <a:p>
            <a:r>
              <a:rPr lang="en-GB" b="1" dirty="0"/>
              <a:t>Recommendations </a:t>
            </a:r>
          </a:p>
        </p:txBody>
      </p:sp>
      <p:sp>
        <p:nvSpPr>
          <p:cNvPr id="3" name="Content Placeholder 2">
            <a:extLst>
              <a:ext uri="{FF2B5EF4-FFF2-40B4-BE49-F238E27FC236}">
                <a16:creationId xmlns:a16="http://schemas.microsoft.com/office/drawing/2014/main" id="{7B5D5C19-A48A-F5D3-5BDB-B580348663CB}"/>
              </a:ext>
            </a:extLst>
          </p:cNvPr>
          <p:cNvSpPr>
            <a:spLocks noGrp="1"/>
          </p:cNvSpPr>
          <p:nvPr>
            <p:ph idx="1"/>
          </p:nvPr>
        </p:nvSpPr>
        <p:spPr>
          <a:xfrm>
            <a:off x="838200" y="1361440"/>
            <a:ext cx="10515600" cy="4815523"/>
          </a:xfrm>
        </p:spPr>
        <p:txBody>
          <a:bodyPr>
            <a:normAutofit lnSpcReduction="10000"/>
          </a:bodyPr>
          <a:lstStyle/>
          <a:p>
            <a:pPr marL="0" indent="0">
              <a:buNone/>
            </a:pPr>
            <a:r>
              <a:rPr lang="en-GB" u="sng" dirty="0"/>
              <a:t>Some of the recommendations for dealing with depression in nursing homes and older adults living independently are :</a:t>
            </a:r>
          </a:p>
          <a:p>
            <a:r>
              <a:rPr lang="en-GB" dirty="0"/>
              <a:t>Is recommended  to allow psychological treatment along with medications</a:t>
            </a:r>
          </a:p>
          <a:p>
            <a:r>
              <a:rPr lang="en-GB" dirty="0"/>
              <a:t>After the evaluation of the issue, necessary health support must be provided in both places ( nursing homes/care homes or in living independently)</a:t>
            </a:r>
          </a:p>
          <a:p>
            <a:r>
              <a:rPr lang="en-GB" dirty="0"/>
              <a:t>Anti-depressive pills cannot benefit older adults if they are kept alone without much interaction, as loneliness is one of the prime reasons for depression.</a:t>
            </a:r>
          </a:p>
          <a:p>
            <a:r>
              <a:rPr lang="en-GB" dirty="0"/>
              <a:t>Provide psychological training to the healthcare specialists at the care homes and those who tend to older adults in their own homes.</a:t>
            </a:r>
          </a:p>
          <a:p>
            <a:endParaRPr lang="en-GB" dirty="0"/>
          </a:p>
          <a:p>
            <a:endParaRPr lang="en-GB" u="sng" dirty="0"/>
          </a:p>
        </p:txBody>
      </p:sp>
    </p:spTree>
    <p:extLst>
      <p:ext uri="{BB962C8B-B14F-4D97-AF65-F5344CB8AC3E}">
        <p14:creationId xmlns:p14="http://schemas.microsoft.com/office/powerpoint/2010/main" val="4039124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6F01-DAA0-BFC1-573C-BC4B7E45B0DE}"/>
              </a:ext>
            </a:extLst>
          </p:cNvPr>
          <p:cNvSpPr>
            <a:spLocks noGrp="1"/>
          </p:cNvSpPr>
          <p:nvPr>
            <p:ph type="title"/>
          </p:nvPr>
        </p:nvSpPr>
        <p:spPr>
          <a:xfrm>
            <a:off x="685800" y="18255"/>
            <a:ext cx="10515600" cy="1325563"/>
          </a:xfrm>
        </p:spPr>
        <p:txBody>
          <a:bodyPr/>
          <a:lstStyle/>
          <a:p>
            <a:r>
              <a:rPr lang="en-GB" b="1" dirty="0"/>
              <a:t>References</a:t>
            </a:r>
          </a:p>
        </p:txBody>
      </p:sp>
      <p:sp>
        <p:nvSpPr>
          <p:cNvPr id="3" name="Content Placeholder 2">
            <a:extLst>
              <a:ext uri="{FF2B5EF4-FFF2-40B4-BE49-F238E27FC236}">
                <a16:creationId xmlns:a16="http://schemas.microsoft.com/office/drawing/2014/main" id="{723F214E-0054-CC43-5E06-F24C4C0669DD}"/>
              </a:ext>
            </a:extLst>
          </p:cNvPr>
          <p:cNvSpPr>
            <a:spLocks noGrp="1"/>
          </p:cNvSpPr>
          <p:nvPr>
            <p:ph idx="1"/>
          </p:nvPr>
        </p:nvSpPr>
        <p:spPr>
          <a:xfrm>
            <a:off x="685800" y="1619091"/>
            <a:ext cx="10515600" cy="4351338"/>
          </a:xfrm>
        </p:spPr>
        <p:txBody>
          <a:bodyPr>
            <a:normAutofit/>
          </a:bodyPr>
          <a:lstStyle/>
          <a:p>
            <a:r>
              <a:rPr lang="en-GB" sz="2000" dirty="0" err="1">
                <a:latin typeface="Arial" panose="020B0604020202020204" pitchFamily="34" charset="0"/>
                <a:cs typeface="Arial" panose="020B0604020202020204" pitchFamily="34" charset="0"/>
              </a:rPr>
              <a:t>Matsunami</a:t>
            </a:r>
            <a:r>
              <a:rPr lang="en-GB" sz="2000" dirty="0">
                <a:latin typeface="Arial" panose="020B0604020202020204" pitchFamily="34" charset="0"/>
                <a:cs typeface="Arial" panose="020B0604020202020204" pitchFamily="34" charset="0"/>
              </a:rPr>
              <a:t>, K. (2013). [The clinical meaning and academic significance of ‘endogenous depression’ as an ideal type]. </a:t>
            </a:r>
            <a:r>
              <a:rPr lang="en-GB" sz="2000" dirty="0" err="1">
                <a:latin typeface="Arial" panose="020B0604020202020204" pitchFamily="34" charset="0"/>
                <a:cs typeface="Arial" panose="020B0604020202020204" pitchFamily="34" charset="0"/>
              </a:rPr>
              <a:t>Seishin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Shinkeigaku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Zasshi</a:t>
            </a:r>
            <a:r>
              <a:rPr lang="en-GB" sz="2000" dirty="0">
                <a:latin typeface="Arial" panose="020B0604020202020204" pitchFamily="34" charset="0"/>
                <a:cs typeface="Arial" panose="020B0604020202020204" pitchFamily="34" charset="0"/>
              </a:rPr>
              <a:t> = </a:t>
            </a:r>
            <a:r>
              <a:rPr lang="en-GB" sz="2000" dirty="0" err="1">
                <a:latin typeface="Arial" panose="020B0604020202020204" pitchFamily="34" charset="0"/>
                <a:cs typeface="Arial" panose="020B0604020202020204" pitchFamily="34" charset="0"/>
              </a:rPr>
              <a:t>Psychiatria</a:t>
            </a:r>
            <a:r>
              <a:rPr lang="en-GB" sz="2000" dirty="0">
                <a:latin typeface="Arial" panose="020B0604020202020204" pitchFamily="34" charset="0"/>
                <a:cs typeface="Arial" panose="020B0604020202020204" pitchFamily="34" charset="0"/>
              </a:rPr>
              <a:t> Et </a:t>
            </a:r>
            <a:r>
              <a:rPr lang="en-GB" sz="2000" dirty="0" err="1">
                <a:latin typeface="Arial" panose="020B0604020202020204" pitchFamily="34" charset="0"/>
                <a:cs typeface="Arial" panose="020B0604020202020204" pitchFamily="34" charset="0"/>
              </a:rPr>
              <a:t>Neurologia</a:t>
            </a:r>
            <a:r>
              <a:rPr lang="en-GB" sz="2000" dirty="0">
                <a:latin typeface="Arial" panose="020B0604020202020204" pitchFamily="34" charset="0"/>
                <a:cs typeface="Arial" panose="020B0604020202020204" pitchFamily="34" charset="0"/>
              </a:rPr>
              <a:t> Japonica, [online] 115(3), pp.267–276. Available at: </a:t>
            </a:r>
            <a:r>
              <a:rPr lang="en-GB" sz="2000" dirty="0">
                <a:latin typeface="Arial" panose="020B0604020202020204" pitchFamily="34" charset="0"/>
                <a:cs typeface="Arial" panose="020B0604020202020204" pitchFamily="34" charset="0"/>
                <a:hlinkClick r:id="rId2"/>
              </a:rPr>
              <a:t>https://pubmed.ncbi.nlm.nih.gov/23691813</a:t>
            </a:r>
            <a:r>
              <a:rPr lang="en-GB" sz="1600" dirty="0">
                <a:latin typeface="Arial" panose="020B0604020202020204" pitchFamily="34" charset="0"/>
                <a:cs typeface="Arial" panose="020B0604020202020204" pitchFamily="34" charset="0"/>
                <a:hlinkClick r:id="rId2"/>
              </a:rPr>
              <a:t>/</a:t>
            </a:r>
            <a:r>
              <a:rPr lang="en-GB" sz="16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Mental Health America (2021). Depression In Older Adults: More Facts. [online] Mental Health America. Available at: </a:t>
            </a:r>
            <a:r>
              <a:rPr lang="en-GB" sz="2000" dirty="0">
                <a:latin typeface="Arial" panose="020B0604020202020204" pitchFamily="34" charset="0"/>
                <a:cs typeface="Arial" panose="020B0604020202020204" pitchFamily="34" charset="0"/>
                <a:hlinkClick r:id="rId3"/>
              </a:rPr>
              <a:t>https://www.mhanational.org/depression-older-adults-more-facts</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National Health Service (2021). Depression. [online] nhs.uk. Available at: </a:t>
            </a:r>
            <a:r>
              <a:rPr lang="en-GB" sz="2000" dirty="0">
                <a:latin typeface="Arial" panose="020B0604020202020204" pitchFamily="34" charset="0"/>
                <a:cs typeface="Arial" panose="020B0604020202020204" pitchFamily="34" charset="0"/>
                <a:hlinkClick r:id="rId4"/>
              </a:rPr>
              <a:t>https://www.nhs.uk/mental-health/conditions/depression/</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Wondimagegn</a:t>
            </a:r>
            <a:r>
              <a:rPr lang="en-GB" sz="2000" dirty="0">
                <a:latin typeface="Arial" panose="020B0604020202020204" pitchFamily="34" charset="0"/>
                <a:cs typeface="Arial" panose="020B0604020202020204" pitchFamily="34" charset="0"/>
              </a:rPr>
              <a:t>, M., Teshome, S. and </a:t>
            </a:r>
            <a:r>
              <a:rPr lang="en-GB" sz="2000" dirty="0" err="1">
                <a:latin typeface="Arial" panose="020B0604020202020204" pitchFamily="34" charset="0"/>
                <a:cs typeface="Arial" panose="020B0604020202020204" pitchFamily="34" charset="0"/>
              </a:rPr>
              <a:t>Gudina</a:t>
            </a:r>
            <a:r>
              <a:rPr lang="en-GB" sz="2000" dirty="0">
                <a:latin typeface="Arial" panose="020B0604020202020204" pitchFamily="34" charset="0"/>
                <a:cs typeface="Arial" panose="020B0604020202020204" pitchFamily="34" charset="0"/>
              </a:rPr>
              <a:t>, L. (2023). Redirecting. [online] Elsevier.com. Available at: </a:t>
            </a:r>
            <a:r>
              <a:rPr lang="en-GB" sz="2000" dirty="0">
                <a:latin typeface="Arial" panose="020B0604020202020204" pitchFamily="34" charset="0"/>
                <a:cs typeface="Arial" panose="020B0604020202020204" pitchFamily="34" charset="0"/>
                <a:hlinkClick r:id="rId5"/>
              </a:rPr>
              <a:t>https://linkinghub.elsevier.com/retrieve/pii/S221501611930353X</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01278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616</TotalTime>
  <Words>696</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Risk of depression in older adults in the UK: a comparison between living in a nursing /care home and their own home.</vt:lpstr>
      <vt:lpstr>CHAPTER 1: Introduction </vt:lpstr>
      <vt:lpstr>CHAPTER 2: Background</vt:lpstr>
      <vt:lpstr>CHAPTER 3: Methods</vt:lpstr>
      <vt:lpstr>CHAPTER 4: Results and Discussion </vt:lpstr>
      <vt:lpstr>Discussion:</vt:lpstr>
      <vt:lpstr>CHAPTER 5: Conclusion </vt:lpstr>
      <vt:lpstr>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of depression of older adults in the UK: a comparison between living in a nursing /care home and their own home.</dc:title>
  <dc:creator>Natalia Piedrahita</dc:creator>
  <cp:lastModifiedBy>Natalia Piedrahita</cp:lastModifiedBy>
  <cp:revision>28</cp:revision>
  <dcterms:created xsi:type="dcterms:W3CDTF">2023-09-12T10:51:52Z</dcterms:created>
  <dcterms:modified xsi:type="dcterms:W3CDTF">2023-09-13T15:15:17Z</dcterms:modified>
</cp:coreProperties>
</file>