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70" r:id="rId6"/>
    <p:sldId id="260" r:id="rId7"/>
    <p:sldId id="271" r:id="rId8"/>
    <p:sldId id="262" r:id="rId9"/>
    <p:sldId id="267" r:id="rId10"/>
    <p:sldId id="269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805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30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413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994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09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801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606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832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679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444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79061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6018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9691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545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7833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964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694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3" r:id="rId1"/>
    <p:sldLayoutId id="2147483874" r:id="rId2"/>
    <p:sldLayoutId id="2147483875" r:id="rId3"/>
    <p:sldLayoutId id="2147483876" r:id="rId4"/>
    <p:sldLayoutId id="2147483877" r:id="rId5"/>
    <p:sldLayoutId id="2147483878" r:id="rId6"/>
    <p:sldLayoutId id="2147483879" r:id="rId7"/>
    <p:sldLayoutId id="2147483880" r:id="rId8"/>
    <p:sldLayoutId id="2147483881" r:id="rId9"/>
    <p:sldLayoutId id="2147483882" r:id="rId10"/>
    <p:sldLayoutId id="2147483883" r:id="rId11"/>
    <p:sldLayoutId id="2147483884" r:id="rId12"/>
    <p:sldLayoutId id="2147483885" r:id="rId13"/>
    <p:sldLayoutId id="2147483886" r:id="rId14"/>
    <p:sldLayoutId id="2147483887" r:id="rId15"/>
    <p:sldLayoutId id="21474838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gmcgroup.com/exploring-the-fishbone-diagram-types-advantages-drawbacks-and-revealing-the-six-ms-of-change/" TargetMode="External"/><Relationship Id="rId2" Type="http://schemas.openxmlformats.org/officeDocument/2006/relationships/hyperlink" Target="https://www.automotivequal.com/5w2h-how-to-perform-properly-problem-description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bstudies.co.za/business-concepts/stakeholder-definition/" TargetMode="External"/><Relationship Id="rId5" Type="http://schemas.openxmlformats.org/officeDocument/2006/relationships/hyperlink" Target="https://www.investopedia.com/terms/m/marketeconomy.asp" TargetMode="External"/><Relationship Id="rId4" Type="http://schemas.openxmlformats.org/officeDocument/2006/relationships/hyperlink" Target="https://hrtalk.de/en/pestel-analysis-explanation-implementation-and-practical-examples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9597" y="1635601"/>
            <a:ext cx="8427720" cy="3586798"/>
          </a:xfrm>
        </p:spPr>
        <p:txBody>
          <a:bodyPr>
            <a:normAutofit fontScale="90000"/>
          </a:bodyPr>
          <a:lstStyle/>
          <a:p>
            <a:pPr algn="l"/>
            <a: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MODULE NAME: Problem Solving and Decision Making </a:t>
            </a:r>
            <a:b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MODULE CODE: LCLM4004_LON</a:t>
            </a:r>
            <a:b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STUDENT NAME: Diana Volosianko</a:t>
            </a:r>
            <a:b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STUDENT ID: 2440623</a:t>
            </a:r>
            <a:b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LECTURER: Dr </a:t>
            </a:r>
            <a:r>
              <a:rPr lang="en-GB" sz="3200" dirty="0" err="1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Faizu</a:t>
            </a:r>
            <a: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Edu</a:t>
            </a:r>
            <a:b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GB" sz="32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Assignment 1: Individual Presentation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799" y="699376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08921" y="1940191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Introduction 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Company background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Problem: nature and scope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PESTLE ANALYSIS: Green Haven Florists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Cause and effect analysis: Fishbone diagram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Conclusion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925286"/>
            <a:ext cx="8915399" cy="557784"/>
          </a:xfrm>
        </p:spPr>
        <p:txBody>
          <a:bodyPr>
            <a:noAutofit/>
          </a:bodyPr>
          <a:lstStyle/>
          <a:p>
            <a:pPr algn="ctr"/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33549" y="1935283"/>
            <a:ext cx="8724900" cy="3997431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In this presentation I will talk about the Green Heaven Florists store.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Firstly, I will talk about company background.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Secondly, I will analyse the problem that the company has faced with using 5W2H Method.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Then, I will analyse the problem based on PESTLE Method.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Finally, using Fishbone diagram to analyse cause and effect of the problem.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679513"/>
            <a:ext cx="8915399" cy="756339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35758" y="1885480"/>
            <a:ext cx="9090595" cy="4078224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Green Haven Florists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Flower shop located in Norwich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Founded in 2016 by partners Liam and Priya Patel.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shop quickly gained a reputation for its personal          touch and eco friendly packaging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Over the past year, the store has experienced a downturn due to the price raising and increasing competition </a:t>
            </a:r>
          </a:p>
          <a:p>
            <a:pPr marL="342900" indent="-342900">
              <a:buFont typeface="Arial" charset="2"/>
              <a:buChar char="•"/>
            </a:pPr>
            <a:endParaRPr lang="en-GB" sz="2400" dirty="0">
              <a:solidFill>
                <a:schemeClr val="bg1">
                  <a:lumMod val="10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1">
            <a:extLst>
              <a:ext uri="{FF2B5EF4-FFF2-40B4-BE49-F238E27FC236}">
                <a16:creationId xmlns:a16="http://schemas.microsoft.com/office/drawing/2014/main" id="{0101FB34-B1C7-6CDB-98F0-E331965C8887}"/>
              </a:ext>
            </a:extLst>
          </p:cNvPr>
          <p:cNvSpPr txBox="1">
            <a:spLocks/>
          </p:cNvSpPr>
          <p:nvPr/>
        </p:nvSpPr>
        <p:spPr>
          <a:xfrm>
            <a:off x="2048038" y="193111"/>
            <a:ext cx="8596668" cy="860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What is a 5W2H Method?</a:t>
            </a:r>
            <a:endParaRPr lang="en-US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6DB158-84B1-37FC-0101-D39DCE0B7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8849" y="903188"/>
            <a:ext cx="6694302" cy="563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887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664694"/>
            <a:ext cx="8915399" cy="55084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51820" y="1360838"/>
            <a:ext cx="8915400" cy="4832468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5W2H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Who: Liam and Priya Patel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What: Decline in in-store sales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Where: Green Heaven Florists 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Why: General shift towards online shopping, store location,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rising costs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When: In the last 12 months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How: Many long-time customers now prefer online flower 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retailers 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How much: 30% decline in store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76509-F2B0-57E7-A613-CDAFFFB9C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666" y="345510"/>
            <a:ext cx="8596668" cy="86040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What is a PESTLE Analysis?</a:t>
            </a:r>
            <a:endParaRPr lang="en-US" b="1" dirty="0"/>
          </a:p>
        </p:txBody>
      </p:sp>
      <p:pic>
        <p:nvPicPr>
          <p:cNvPr id="1026" name="Picture 2" descr="PESTLE Analysis">
            <a:extLst>
              <a:ext uri="{FF2B5EF4-FFF2-40B4-BE49-F238E27FC236}">
                <a16:creationId xmlns:a16="http://schemas.microsoft.com/office/drawing/2014/main" id="{63D90145-7DC1-AA60-9859-3536D18B97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722" y="1205910"/>
            <a:ext cx="7434556" cy="5575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5610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775" y="608972"/>
            <a:ext cx="9988449" cy="130663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3518" y="1915606"/>
            <a:ext cx="9409329" cy="4623816"/>
          </a:xfrm>
        </p:spPr>
        <p:txBody>
          <a:bodyPr/>
          <a:lstStyle/>
          <a:p>
            <a:r>
              <a:rPr lang="en-GB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POLITICAL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Import regulations on flowers</a:t>
            </a:r>
          </a:p>
          <a:p>
            <a:endParaRPr lang="en-GB" dirty="0">
              <a:solidFill>
                <a:schemeClr val="bg1">
                  <a:lumMod val="10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GB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ECONOMIC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Rising Flowers price ( inflation, supply chain disruption)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Increased competition </a:t>
            </a:r>
          </a:p>
          <a:p>
            <a:endParaRPr lang="en-GB" dirty="0">
              <a:solidFill>
                <a:schemeClr val="bg1">
                  <a:lumMod val="10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GB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SOCIAL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General shift towards online shopping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Customers prefer the convenience</a:t>
            </a:r>
          </a:p>
          <a:p>
            <a:pPr marL="342900" indent="-342900">
              <a:buFont typeface="Wingdings" pitchFamily="2" charset="2"/>
              <a:buChar char="§"/>
            </a:pPr>
            <a:endParaRPr lang="en-GB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303" y="705113"/>
            <a:ext cx="9921394" cy="1280890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ea typeface="Roboto" panose="02000000000000000000" pitchFamily="2" charset="0"/>
                <a:cs typeface="Roboto" panose="02000000000000000000" pitchFamily="2" charset="0"/>
              </a:rPr>
              <a:t>PESTLE ANALYSIS: Green Haven Florists</a:t>
            </a:r>
            <a:br>
              <a:rPr lang="en-GB" dirty="0">
                <a:solidFill>
                  <a:srgbClr val="000000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9702" y="1846651"/>
            <a:ext cx="9634011" cy="457159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TECHNOLOGICAL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Poor digital marketing trends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Competitors has strong digital marketing</a:t>
            </a:r>
          </a:p>
          <a:p>
            <a:pPr marL="0" indent="0">
              <a:buNone/>
            </a:pPr>
            <a:endParaRPr lang="en-GB" sz="2000" dirty="0">
              <a:solidFill>
                <a:schemeClr val="bg1">
                  <a:lumMod val="10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LEGAL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Consumer protection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Data protection &amp; privacy </a:t>
            </a:r>
          </a:p>
          <a:p>
            <a:pPr marL="0" indent="0">
              <a:buNone/>
            </a:pPr>
            <a:endParaRPr lang="en-GB" sz="2000" dirty="0">
              <a:solidFill>
                <a:schemeClr val="bg1">
                  <a:lumMod val="10000"/>
                </a:schemeClr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ENVIRONMENTAL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chemeClr val="bg1">
                    <a:lumMod val="10000"/>
                  </a:schemeClr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Sustainability (eco friendly packaging)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81288-C380-FB96-C627-0B081BB9B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345" y="382337"/>
            <a:ext cx="1090998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Cause and effect analysis: Fishbone diagram</a:t>
            </a:r>
            <a:endPara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7" name="Rectangle 44">
            <a:extLst>
              <a:ext uri="{FF2B5EF4-FFF2-40B4-BE49-F238E27FC236}">
                <a16:creationId xmlns:a16="http://schemas.microsoft.com/office/drawing/2014/main" id="{2651CDF9-D41E-2AE2-6394-07E068EA5C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9686" y="68103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8" name="Rectangle 67">
            <a:extLst>
              <a:ext uri="{FF2B5EF4-FFF2-40B4-BE49-F238E27FC236}">
                <a16:creationId xmlns:a16="http://schemas.microsoft.com/office/drawing/2014/main" id="{7718BE81-459A-4B7C-5760-1D07EF3773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9686" y="113823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5" name="Line 104">
            <a:extLst>
              <a:ext uri="{FF2B5EF4-FFF2-40B4-BE49-F238E27FC236}">
                <a16:creationId xmlns:a16="http://schemas.microsoft.com/office/drawing/2014/main" id="{0688A1FA-4D66-6C3D-D970-6CFACBDBC851}"/>
              </a:ext>
            </a:extLst>
          </p:cNvPr>
          <p:cNvSpPr>
            <a:spLocks noChangeShapeType="1"/>
          </p:cNvSpPr>
          <p:nvPr/>
        </p:nvSpPr>
        <p:spPr bwMode="auto">
          <a:xfrm>
            <a:off x="3673249" y="236493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6" name="Text Box 103">
            <a:extLst>
              <a:ext uri="{FF2B5EF4-FFF2-40B4-BE49-F238E27FC236}">
                <a16:creationId xmlns:a16="http://schemas.microsoft.com/office/drawing/2014/main" id="{0A47F02B-B6C2-D803-93DA-ADD9E2B420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344" y="2190988"/>
            <a:ext cx="2186226" cy="28675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Trendy boutique</a:t>
            </a:r>
          </a:p>
        </p:txBody>
      </p:sp>
      <p:sp>
        <p:nvSpPr>
          <p:cNvPr id="57" name="Line 102">
            <a:extLst>
              <a:ext uri="{FF2B5EF4-FFF2-40B4-BE49-F238E27FC236}">
                <a16:creationId xmlns:a16="http://schemas.microsoft.com/office/drawing/2014/main" id="{3D69A7AD-3633-3AC4-D0EF-2865FAC957D7}"/>
              </a:ext>
            </a:extLst>
          </p:cNvPr>
          <p:cNvSpPr>
            <a:spLocks noChangeShapeType="1"/>
          </p:cNvSpPr>
          <p:nvPr/>
        </p:nvSpPr>
        <p:spPr bwMode="auto">
          <a:xfrm>
            <a:off x="4418853" y="302432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8" name="Text Box 101">
            <a:extLst>
              <a:ext uri="{FF2B5EF4-FFF2-40B4-BE49-F238E27FC236}">
                <a16:creationId xmlns:a16="http://schemas.microsoft.com/office/drawing/2014/main" id="{A0695E2A-3D93-2AEA-9E0A-EB1EB6E68A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9339" y="2587014"/>
            <a:ext cx="1709514" cy="69916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Wide delivery coverage </a:t>
            </a:r>
          </a:p>
        </p:txBody>
      </p:sp>
      <p:sp>
        <p:nvSpPr>
          <p:cNvPr id="59" name="Line 100">
            <a:extLst>
              <a:ext uri="{FF2B5EF4-FFF2-40B4-BE49-F238E27FC236}">
                <a16:creationId xmlns:a16="http://schemas.microsoft.com/office/drawing/2014/main" id="{135EBCE6-E4D9-A6A3-0A84-2072AC727C4C}"/>
              </a:ext>
            </a:extLst>
          </p:cNvPr>
          <p:cNvSpPr>
            <a:spLocks noChangeShapeType="1"/>
          </p:cNvSpPr>
          <p:nvPr/>
        </p:nvSpPr>
        <p:spPr bwMode="auto">
          <a:xfrm>
            <a:off x="5060723" y="369365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0" name="Text Box 99">
            <a:extLst>
              <a:ext uri="{FF2B5EF4-FFF2-40B4-BE49-F238E27FC236}">
                <a16:creationId xmlns:a16="http://schemas.microsoft.com/office/drawing/2014/main" id="{CC44A992-ED87-16DD-4810-8C84C00DBB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6743" y="3338693"/>
            <a:ext cx="2282702" cy="61818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Strong instagram presence </a:t>
            </a:r>
          </a:p>
        </p:txBody>
      </p:sp>
      <p:sp>
        <p:nvSpPr>
          <p:cNvPr id="61" name="Line 98">
            <a:extLst>
              <a:ext uri="{FF2B5EF4-FFF2-40B4-BE49-F238E27FC236}">
                <a16:creationId xmlns:a16="http://schemas.microsoft.com/office/drawing/2014/main" id="{17875A98-AAE7-A88B-5097-14CDA9CAD6BE}"/>
              </a:ext>
            </a:extLst>
          </p:cNvPr>
          <p:cNvSpPr>
            <a:spLocks noChangeShapeType="1"/>
          </p:cNvSpPr>
          <p:nvPr/>
        </p:nvSpPr>
        <p:spPr bwMode="auto">
          <a:xfrm>
            <a:off x="6968899" y="2539546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2" name="Text Box 97">
            <a:extLst>
              <a:ext uri="{FF2B5EF4-FFF2-40B4-BE49-F238E27FC236}">
                <a16:creationId xmlns:a16="http://schemas.microsoft.com/office/drawing/2014/main" id="{E8E7E1E5-F92F-ED93-5388-6A49EFE574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3827" y="2143270"/>
            <a:ext cx="1745781" cy="60102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Website is outdated </a:t>
            </a:r>
          </a:p>
        </p:txBody>
      </p:sp>
      <p:sp>
        <p:nvSpPr>
          <p:cNvPr id="63" name="Line 96">
            <a:extLst>
              <a:ext uri="{FF2B5EF4-FFF2-40B4-BE49-F238E27FC236}">
                <a16:creationId xmlns:a16="http://schemas.microsoft.com/office/drawing/2014/main" id="{6FC9EC35-D522-4115-D776-DB7B88D10362}"/>
              </a:ext>
            </a:extLst>
          </p:cNvPr>
          <p:cNvSpPr>
            <a:spLocks noChangeShapeType="1"/>
          </p:cNvSpPr>
          <p:nvPr/>
        </p:nvSpPr>
        <p:spPr bwMode="auto">
          <a:xfrm>
            <a:off x="7570561" y="3141209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4" name="Text Box 95">
            <a:extLst>
              <a:ext uri="{FF2B5EF4-FFF2-40B4-BE49-F238E27FC236}">
                <a16:creationId xmlns:a16="http://schemas.microsoft.com/office/drawing/2014/main" id="{80221E54-19F2-6AC7-98FB-FFD37E79F2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66101" y="2737099"/>
            <a:ext cx="1804460" cy="73174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Subscription services </a:t>
            </a:r>
          </a:p>
        </p:txBody>
      </p:sp>
      <p:sp>
        <p:nvSpPr>
          <p:cNvPr id="65" name="Line 94">
            <a:extLst>
              <a:ext uri="{FF2B5EF4-FFF2-40B4-BE49-F238E27FC236}">
                <a16:creationId xmlns:a16="http://schemas.microsoft.com/office/drawing/2014/main" id="{F70113AC-5C34-66AE-5678-1C34A0BA79F5}"/>
              </a:ext>
            </a:extLst>
          </p:cNvPr>
          <p:cNvSpPr>
            <a:spLocks noChangeShapeType="1"/>
          </p:cNvSpPr>
          <p:nvPr/>
        </p:nvSpPr>
        <p:spPr bwMode="auto">
          <a:xfrm>
            <a:off x="8123011" y="3693659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6" name="Text Box 93">
            <a:extLst>
              <a:ext uri="{FF2B5EF4-FFF2-40B4-BE49-F238E27FC236}">
                <a16:creationId xmlns:a16="http://schemas.microsoft.com/office/drawing/2014/main" id="{476E2170-A8A8-56A5-B8A2-A0F597A50F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8002" y="3436664"/>
            <a:ext cx="1882325" cy="59848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Poor delivery options</a:t>
            </a:r>
          </a:p>
        </p:txBody>
      </p:sp>
      <p:sp>
        <p:nvSpPr>
          <p:cNvPr id="67" name="Line 92">
            <a:extLst>
              <a:ext uri="{FF2B5EF4-FFF2-40B4-BE49-F238E27FC236}">
                <a16:creationId xmlns:a16="http://schemas.microsoft.com/office/drawing/2014/main" id="{DAF1DB4C-DECF-2B79-CD73-B4622EC670F6}"/>
              </a:ext>
            </a:extLst>
          </p:cNvPr>
          <p:cNvSpPr>
            <a:spLocks noChangeShapeType="1"/>
          </p:cNvSpPr>
          <p:nvPr/>
        </p:nvSpPr>
        <p:spPr bwMode="auto">
          <a:xfrm>
            <a:off x="7408062" y="447799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" name="Text Box 91">
            <a:extLst>
              <a:ext uri="{FF2B5EF4-FFF2-40B4-BE49-F238E27FC236}">
                <a16:creationId xmlns:a16="http://schemas.microsoft.com/office/drawing/2014/main" id="{75D7E3BF-520D-68AF-C1A9-39762EAD7A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17389" y="4180147"/>
            <a:ext cx="2090674" cy="53312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Expensive to uphold materials</a:t>
            </a:r>
          </a:p>
        </p:txBody>
      </p:sp>
      <p:sp>
        <p:nvSpPr>
          <p:cNvPr id="69" name="Line 90">
            <a:extLst>
              <a:ext uri="{FF2B5EF4-FFF2-40B4-BE49-F238E27FC236}">
                <a16:creationId xmlns:a16="http://schemas.microsoft.com/office/drawing/2014/main" id="{311339D6-19FC-1F6D-6057-C6912D4D4C99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8764" y="513689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0" name="Text Box 89">
            <a:extLst>
              <a:ext uri="{FF2B5EF4-FFF2-40B4-BE49-F238E27FC236}">
                <a16:creationId xmlns:a16="http://schemas.microsoft.com/office/drawing/2014/main" id="{421AAE88-F568-EB4D-B9D8-FABD25FD69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77783" y="4810182"/>
            <a:ext cx="1870981" cy="58685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Supply chain disruption </a:t>
            </a:r>
          </a:p>
          <a:p>
            <a:endParaRPr lang="en-GB" dirty="0"/>
          </a:p>
        </p:txBody>
      </p:sp>
      <p:sp>
        <p:nvSpPr>
          <p:cNvPr id="71" name="Line 88">
            <a:extLst>
              <a:ext uri="{FF2B5EF4-FFF2-40B4-BE49-F238E27FC236}">
                <a16:creationId xmlns:a16="http://schemas.microsoft.com/office/drawing/2014/main" id="{70DA81A7-E0C9-C75C-B01F-6B8DB6B9A847}"/>
              </a:ext>
            </a:extLst>
          </p:cNvPr>
          <p:cNvSpPr>
            <a:spLocks noChangeShapeType="1"/>
          </p:cNvSpPr>
          <p:nvPr/>
        </p:nvSpPr>
        <p:spPr bwMode="auto">
          <a:xfrm>
            <a:off x="6382096" y="568811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" name="Text Box 87">
            <a:extLst>
              <a:ext uri="{FF2B5EF4-FFF2-40B4-BE49-F238E27FC236}">
                <a16:creationId xmlns:a16="http://schemas.microsoft.com/office/drawing/2014/main" id="{20764ED1-5CAE-56D2-1549-2B3871ADF9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9672" y="5506346"/>
            <a:ext cx="1614843" cy="42568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Inflation</a:t>
            </a:r>
          </a:p>
        </p:txBody>
      </p:sp>
      <p:sp>
        <p:nvSpPr>
          <p:cNvPr id="73" name="Line 86">
            <a:extLst>
              <a:ext uri="{FF2B5EF4-FFF2-40B4-BE49-F238E27FC236}">
                <a16:creationId xmlns:a16="http://schemas.microsoft.com/office/drawing/2014/main" id="{628C2536-7EFD-8FB5-E9C5-728965FCE5D3}"/>
              </a:ext>
            </a:extLst>
          </p:cNvPr>
          <p:cNvSpPr>
            <a:spLocks noChangeShapeType="1"/>
          </p:cNvSpPr>
          <p:nvPr/>
        </p:nvSpPr>
        <p:spPr bwMode="auto">
          <a:xfrm>
            <a:off x="4630511" y="445565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4" name="Text Box 85">
            <a:extLst>
              <a:ext uri="{FF2B5EF4-FFF2-40B4-BE49-F238E27FC236}">
                <a16:creationId xmlns:a16="http://schemas.microsoft.com/office/drawing/2014/main" id="{2D3266B2-5B01-1242-5828-BCC2F0A708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4125459"/>
            <a:ext cx="2573111" cy="62817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General shift towards online shopping</a:t>
            </a:r>
          </a:p>
        </p:txBody>
      </p:sp>
      <p:sp>
        <p:nvSpPr>
          <p:cNvPr id="75" name="Line 84">
            <a:extLst>
              <a:ext uri="{FF2B5EF4-FFF2-40B4-BE49-F238E27FC236}">
                <a16:creationId xmlns:a16="http://schemas.microsoft.com/office/drawing/2014/main" id="{56F6F257-5CA3-4890-C64B-08391C9F10F8}"/>
              </a:ext>
            </a:extLst>
          </p:cNvPr>
          <p:cNvSpPr>
            <a:spLocks noChangeShapeType="1"/>
          </p:cNvSpPr>
          <p:nvPr/>
        </p:nvSpPr>
        <p:spPr bwMode="auto">
          <a:xfrm>
            <a:off x="4181249" y="5012871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6" name="Text Box 83">
            <a:extLst>
              <a:ext uri="{FF2B5EF4-FFF2-40B4-BE49-F238E27FC236}">
                <a16:creationId xmlns:a16="http://schemas.microsoft.com/office/drawing/2014/main" id="{8D01E577-5EDA-ADAE-ABED-E05D839B0A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6249" y="4825546"/>
            <a:ext cx="1890712" cy="35110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Reduced activity</a:t>
            </a:r>
          </a:p>
        </p:txBody>
      </p:sp>
      <p:sp>
        <p:nvSpPr>
          <p:cNvPr id="77" name="Line 82">
            <a:extLst>
              <a:ext uri="{FF2B5EF4-FFF2-40B4-BE49-F238E27FC236}">
                <a16:creationId xmlns:a16="http://schemas.microsoft.com/office/drawing/2014/main" id="{EEDB1667-4544-3458-4D88-A463DFE76759}"/>
              </a:ext>
            </a:extLst>
          </p:cNvPr>
          <p:cNvSpPr>
            <a:spLocks noChangeShapeType="1"/>
          </p:cNvSpPr>
          <p:nvPr/>
        </p:nvSpPr>
        <p:spPr bwMode="auto">
          <a:xfrm>
            <a:off x="3681186" y="556532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8" name="Text Box 81">
            <a:extLst>
              <a:ext uri="{FF2B5EF4-FFF2-40B4-BE49-F238E27FC236}">
                <a16:creationId xmlns:a16="http://schemas.microsoft.com/office/drawing/2014/main" id="{34CBFD37-8AC4-90B6-AA75-029E0D91A7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7286" y="5282747"/>
            <a:ext cx="1484829" cy="59689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The loss of foot traffic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240F830C-40C6-210F-5A51-C6C84C0E9D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6111" y="1493242"/>
            <a:ext cx="1673561" cy="62243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New competitors</a:t>
            </a:r>
          </a:p>
        </p:txBody>
      </p:sp>
      <p:sp>
        <p:nvSpPr>
          <p:cNvPr id="81" name="Rectangle 78">
            <a:extLst>
              <a:ext uri="{FF2B5EF4-FFF2-40B4-BE49-F238E27FC236}">
                <a16:creationId xmlns:a16="http://schemas.microsoft.com/office/drawing/2014/main" id="{1B81D03A-E45C-9FD4-F64F-6FE8B38821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7061" y="1420961"/>
            <a:ext cx="1463675" cy="7064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Poor digital marketing</a:t>
            </a:r>
          </a:p>
        </p:txBody>
      </p:sp>
      <p:sp>
        <p:nvSpPr>
          <p:cNvPr id="82" name="Line 77">
            <a:extLst>
              <a:ext uri="{FF2B5EF4-FFF2-40B4-BE49-F238E27FC236}">
                <a16:creationId xmlns:a16="http://schemas.microsoft.com/office/drawing/2014/main" id="{2A260FBE-6780-AC26-4221-F8846829E05D}"/>
              </a:ext>
            </a:extLst>
          </p:cNvPr>
          <p:cNvSpPr>
            <a:spLocks noChangeShapeType="1"/>
          </p:cNvSpPr>
          <p:nvPr/>
        </p:nvSpPr>
        <p:spPr bwMode="auto">
          <a:xfrm>
            <a:off x="1661886" y="4033384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Line 75">
            <a:extLst>
              <a:ext uri="{FF2B5EF4-FFF2-40B4-BE49-F238E27FC236}">
                <a16:creationId xmlns:a16="http://schemas.microsoft.com/office/drawing/2014/main" id="{DEC5C92E-8312-891E-025F-ED4768AC9925}"/>
              </a:ext>
            </a:extLst>
          </p:cNvPr>
          <p:cNvSpPr>
            <a:spLocks noChangeShapeType="1"/>
          </p:cNvSpPr>
          <p:nvPr/>
        </p:nvSpPr>
        <p:spPr bwMode="auto">
          <a:xfrm>
            <a:off x="4137917" y="2131559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5" name="Line 74">
            <a:extLst>
              <a:ext uri="{FF2B5EF4-FFF2-40B4-BE49-F238E27FC236}">
                <a16:creationId xmlns:a16="http://schemas.microsoft.com/office/drawing/2014/main" id="{5F07AFED-4C3A-08A7-1C84-2A9F68A3F3A7}"/>
              </a:ext>
            </a:extLst>
          </p:cNvPr>
          <p:cNvSpPr>
            <a:spLocks noChangeShapeType="1"/>
          </p:cNvSpPr>
          <p:nvPr/>
        </p:nvSpPr>
        <p:spPr bwMode="auto">
          <a:xfrm>
            <a:off x="7143524" y="2131559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6" name="Rectangle 73">
            <a:extLst>
              <a:ext uri="{FF2B5EF4-FFF2-40B4-BE49-F238E27FC236}">
                <a16:creationId xmlns:a16="http://schemas.microsoft.com/office/drawing/2014/main" id="{411D2944-8EFB-E03F-BCAC-639B2FC58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9724" y="5968546"/>
            <a:ext cx="1349948" cy="5635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Store location</a:t>
            </a:r>
          </a:p>
        </p:txBody>
      </p:sp>
      <p:sp>
        <p:nvSpPr>
          <p:cNvPr id="87" name="Line 72">
            <a:extLst>
              <a:ext uri="{FF2B5EF4-FFF2-40B4-BE49-F238E27FC236}">
                <a16:creationId xmlns:a16="http://schemas.microsoft.com/office/drawing/2014/main" id="{D02E1B45-D5BD-AC11-1F17-757C9D4A785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908199" y="4033384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8" name="Rectangle 71">
            <a:extLst>
              <a:ext uri="{FF2B5EF4-FFF2-40B4-BE49-F238E27FC236}">
                <a16:creationId xmlns:a16="http://schemas.microsoft.com/office/drawing/2014/main" id="{5A7C7C51-0F7F-9997-6D38-6A27236353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1935" y="5968546"/>
            <a:ext cx="1671638" cy="36353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Price raising </a:t>
            </a:r>
          </a:p>
        </p:txBody>
      </p:sp>
      <p:sp>
        <p:nvSpPr>
          <p:cNvPr id="89" name="Line 70">
            <a:extLst>
              <a:ext uri="{FF2B5EF4-FFF2-40B4-BE49-F238E27FC236}">
                <a16:creationId xmlns:a16="http://schemas.microsoft.com/office/drawing/2014/main" id="{6063B42F-0164-826E-4E39-2E4CE4F19AC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664637" y="4041938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0" name="Rectangle 69">
            <a:extLst>
              <a:ext uri="{FF2B5EF4-FFF2-40B4-BE49-F238E27FC236}">
                <a16:creationId xmlns:a16="http://schemas.microsoft.com/office/drawing/2014/main" id="{02217501-A3B0-110F-9E88-748180F778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37486" y="3552371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1" name="Text Box 68">
            <a:extLst>
              <a:ext uri="{FF2B5EF4-FFF2-40B4-BE49-F238E27FC236}">
                <a16:creationId xmlns:a16="http://schemas.microsoft.com/office/drawing/2014/main" id="{5F969597-7B8E-E576-DD2C-1F1134C431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523" y="3338693"/>
            <a:ext cx="1939926" cy="11916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400"/>
              <a:t>30% decline in in-store sale</a:t>
            </a:r>
            <a:endParaRPr lang="en-US" sz="2400"/>
          </a:p>
          <a:p>
            <a:endParaRPr lang="en-GB" sz="2400"/>
          </a:p>
        </p:txBody>
      </p:sp>
      <p:sp>
        <p:nvSpPr>
          <p:cNvPr id="92" name="Rectangle 111">
            <a:extLst>
              <a:ext uri="{FF2B5EF4-FFF2-40B4-BE49-F238E27FC236}">
                <a16:creationId xmlns:a16="http://schemas.microsoft.com/office/drawing/2014/main" id="{21DE98F4-E1C3-FE66-9DB3-0026DB8605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9686" y="1012371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" name="Rectangle 134">
            <a:extLst>
              <a:ext uri="{FF2B5EF4-FFF2-40B4-BE49-F238E27FC236}">
                <a16:creationId xmlns:a16="http://schemas.microsoft.com/office/drawing/2014/main" id="{F368BC79-13ED-D18D-308C-A9DE8CD426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9686" y="146957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41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494647"/>
            <a:ext cx="8915399" cy="93268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ea typeface="Roboto" panose="02000000000000000000" pitchFamily="2" charset="0"/>
                <a:cs typeface="Roboto" panose="02000000000000000000" pitchFamily="2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08414" y="1780032"/>
            <a:ext cx="8915399" cy="416052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To sum up, this presentation </a:t>
            </a:r>
            <a:r>
              <a:rPr lang="en-GB" sz="2400" dirty="0" err="1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analyzed</a:t>
            </a:r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 Green Haven Florist store and identified its key problems using 5W2H Method. </a:t>
            </a:r>
          </a:p>
          <a:p>
            <a:r>
              <a:rPr lang="en-GB" sz="2400" dirty="0">
                <a:solidFill>
                  <a:schemeClr val="tx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Analysed the issue that the owners have faced with using PESTEL Analysis. In addition, analysed cause and effect of the issue using Fishbone diagram.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155916"/>
            <a:ext cx="8915399" cy="86040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References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4F059F-AE9B-74E2-75CB-69CB165643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943" y="1016317"/>
            <a:ext cx="11615057" cy="6407740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>
                    <a:lumMod val="10000"/>
                  </a:schemeClr>
                </a:solidFill>
                <a:latin typeface="+mj-lt"/>
              </a:rPr>
              <a:t>Automotive Quality Solution, </a:t>
            </a:r>
            <a:r>
              <a:rPr lang="en-GB" sz="2200" i="1" dirty="0">
                <a:solidFill>
                  <a:schemeClr val="bg1">
                    <a:lumMod val="10000"/>
                  </a:schemeClr>
                </a:solidFill>
                <a:latin typeface="+mj-lt"/>
              </a:rPr>
              <a:t>5W2H Method for Problem Analysis, </a:t>
            </a:r>
            <a:r>
              <a:rPr lang="en-GB" sz="2200" i="1" dirty="0">
                <a:latin typeface="+mj-lt"/>
                <a:hlinkClick r:id="rId2"/>
              </a:rPr>
              <a:t>https://</a:t>
            </a:r>
            <a:r>
              <a:rPr lang="en-GB" sz="2200" i="1" dirty="0" err="1">
                <a:latin typeface="+mj-lt"/>
                <a:hlinkClick r:id="rId2"/>
              </a:rPr>
              <a:t>www.automotivequal.com</a:t>
            </a:r>
            <a:r>
              <a:rPr lang="en-GB" sz="2200" i="1" dirty="0">
                <a:latin typeface="+mj-lt"/>
                <a:hlinkClick r:id="rId2"/>
              </a:rPr>
              <a:t>/5w2h-how-to-perform-properly-problem-description/</a:t>
            </a:r>
            <a:endParaRPr lang="en-GB" sz="22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>
                    <a:lumMod val="10000"/>
                  </a:schemeClr>
                </a:solidFill>
                <a:latin typeface="+mj-lt"/>
              </a:rPr>
              <a:t>BGMC(2024) </a:t>
            </a:r>
            <a:r>
              <a:rPr lang="en-GB" sz="2200" i="1" dirty="0">
                <a:solidFill>
                  <a:schemeClr val="bg1">
                    <a:lumMod val="10000"/>
                  </a:schemeClr>
                </a:solidFill>
                <a:latin typeface="+mj-lt"/>
              </a:rPr>
              <a:t>Exploring the Fishbone Diagram: Types,Advantage, Drawbacks, and Revealing the Six M’s of Change</a:t>
            </a:r>
            <a:r>
              <a:rPr lang="en-GB" sz="2200" dirty="0">
                <a:solidFill>
                  <a:schemeClr val="bg1">
                    <a:lumMod val="10000"/>
                  </a:schemeClr>
                </a:solidFill>
                <a:latin typeface="+mj-lt"/>
              </a:rPr>
              <a:t>. Available at: </a:t>
            </a:r>
            <a:r>
              <a:rPr lang="en-GB" sz="2200" dirty="0">
                <a:solidFill>
                  <a:schemeClr val="bg1">
                    <a:lumMod val="10000"/>
                  </a:schemeClr>
                </a:solidFill>
                <a:latin typeface="+mj-lt"/>
                <a:hlinkClick r:id="rId3"/>
              </a:rPr>
              <a:t>https://bgmcgroup.com/exploring-the-fishbone-diagram-types-advantages-drawbacks-and-revealing-the-six-ms-of-change/</a:t>
            </a:r>
            <a:endParaRPr lang="en-GB" sz="2200" dirty="0">
              <a:solidFill>
                <a:schemeClr val="bg1">
                  <a:lumMod val="10000"/>
                </a:schemeClr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HRTalk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+mj-lt"/>
              </a:rPr>
              <a:t>, </a:t>
            </a:r>
            <a:r>
              <a:rPr lang="en-GB" i="1" dirty="0">
                <a:solidFill>
                  <a:schemeClr val="tx1"/>
                </a:solidFill>
                <a:latin typeface="+mj-lt"/>
                <a:ea typeface="Roboto" panose="02000000000000000000" pitchFamily="2" charset="0"/>
                <a:cs typeface="Roboto" panose="02000000000000000000" pitchFamily="2" charset="0"/>
              </a:rPr>
              <a:t>PESTEL analysis: explanation, implementation and practical examples. Available at: </a:t>
            </a:r>
            <a:r>
              <a:rPr lang="en-GB" dirty="0">
                <a:latin typeface="+mj-lt"/>
                <a:hlinkClick r:id="rId4"/>
              </a:rPr>
              <a:t>PESTEL analysis: explanation, implementation and practical examples</a:t>
            </a:r>
            <a:endParaRPr lang="en-GB" sz="22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+mj-lt"/>
              </a:rPr>
              <a:t>Investopedia (2025)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+mj-lt"/>
              </a:rPr>
              <a:t>What Is a Market Economy, and How Does It Work? 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+mj-lt"/>
              </a:rPr>
              <a:t>Available at: 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+mj-lt"/>
                <a:hlinkClick r:id="rId5"/>
              </a:rPr>
              <a:t>https://</a:t>
            </a:r>
            <a:r>
              <a:rPr lang="en-GB" sz="2200" b="0" i="0" dirty="0" err="1">
                <a:solidFill>
                  <a:srgbClr val="000000"/>
                </a:solidFill>
                <a:effectLst/>
                <a:latin typeface="+mj-lt"/>
                <a:hlinkClick r:id="rId5"/>
              </a:rPr>
              <a:t>www.investopedia.com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+mj-lt"/>
                <a:hlinkClick r:id="rId5"/>
              </a:rPr>
              <a:t>/terms/m/</a:t>
            </a:r>
            <a:r>
              <a:rPr lang="en-GB" sz="2200" b="0" i="0" dirty="0" err="1">
                <a:solidFill>
                  <a:srgbClr val="000000"/>
                </a:solidFill>
                <a:effectLst/>
                <a:latin typeface="+mj-lt"/>
                <a:hlinkClick r:id="rId5"/>
              </a:rPr>
              <a:t>marketeconomy.asp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+mj-lt"/>
              </a:rPr>
              <a:t> (Accessed: 24 June 2025).</a:t>
            </a:r>
            <a:endParaRPr lang="en-GB" sz="22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+mj-lt"/>
              </a:rPr>
              <a:t>Tshabalala, N. (2025) </a:t>
            </a:r>
            <a:r>
              <a:rPr lang="en-GB" sz="2200" b="0" i="1" dirty="0">
                <a:solidFill>
                  <a:srgbClr val="000000"/>
                </a:solidFill>
                <a:effectLst/>
                <a:latin typeface="+mj-lt"/>
                <a:hlinkClick r:id="rId6"/>
              </a:rPr>
              <a:t>What is a Stakeholder in Business?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+mj-lt"/>
              </a:rPr>
              <a:t> 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+mj-lt"/>
              </a:rPr>
              <a:t>Available at: 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+mj-lt"/>
                <a:hlinkClick r:id="rId6"/>
              </a:rPr>
              <a:t>https://</a:t>
            </a:r>
            <a:r>
              <a:rPr lang="en-GB" sz="2200" b="0" i="0" dirty="0" err="1">
                <a:solidFill>
                  <a:srgbClr val="000000"/>
                </a:solidFill>
                <a:effectLst/>
                <a:latin typeface="+mj-lt"/>
                <a:hlinkClick r:id="rId6"/>
              </a:rPr>
              <a:t>www.bstudies.co.za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+mj-lt"/>
                <a:hlinkClick r:id="rId6"/>
              </a:rPr>
              <a:t>/business-concepts/stakeholder-definition/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+mj-lt"/>
              </a:rPr>
              <a:t> (Accessed: 24 June 2025).</a:t>
            </a:r>
            <a:endParaRPr lang="en-GB" sz="22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5684" y="608080"/>
            <a:ext cx="4340631" cy="76370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3989238" y="1755006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714</TotalTime>
  <Words>593</Words>
  <Application>Microsoft Office PowerPoint</Application>
  <PresentationFormat>Widescreen</PresentationFormat>
  <Paragraphs>87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Making  MODULE CODE: LCLM4004_LON STUDENT NAME: Diana Volosianko STUDENT ID: 2440623 LECTURER: Dr Faizu Edu Assignment 1: Individual Presentation Green Haven Florists</vt:lpstr>
      <vt:lpstr>OVERVIEW</vt:lpstr>
      <vt:lpstr>Introduction</vt:lpstr>
      <vt:lpstr>Company background</vt:lpstr>
      <vt:lpstr>PowerPoint Presentation</vt:lpstr>
      <vt:lpstr>Problem: nature and scope</vt:lpstr>
      <vt:lpstr>What is a PESTLE Analysis?</vt:lpstr>
      <vt:lpstr>PESTLE ANALYSIS: Green Haven Florists </vt:lpstr>
      <vt:lpstr>PESTLE ANALYSIS: Green Haven Florists </vt:lpstr>
      <vt:lpstr>Cause and effect analysis: Fishbone diagram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  MODULE CODE: LCLM4004_LON STUDENT NAME: Diana Volosianko STUDENT ID: 2440623 LECTURER: Dr Faizu Edu Assignment 1: Presentation</dc:title>
  <dc:creator>Anita Nan</dc:creator>
  <cp:lastModifiedBy>Diana Volosianko (2440623)</cp:lastModifiedBy>
  <cp:revision>101</cp:revision>
  <dcterms:created xsi:type="dcterms:W3CDTF">2024-10-08T15:58:04Z</dcterms:created>
  <dcterms:modified xsi:type="dcterms:W3CDTF">2025-11-09T19:46:27Z</dcterms:modified>
</cp:coreProperties>
</file>