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5" r:id="rId17"/>
    <p:sldId id="271" r:id="rId18"/>
    <p:sldId id="272" r:id="rId19"/>
    <p:sldId id="274" r:id="rId20"/>
    <p:sldId id="276" r:id="rId21"/>
    <p:sldId id="277"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5" d="100"/>
          <a:sy n="75" d="100"/>
        </p:scale>
        <p:origin x="82" y="3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F7060-783F-4838-930B-3A72CA1C89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4FD98D-DE23-48AB-B9D1-E994653C71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15C120-423C-4374-9D80-0DAD420B54B2}"/>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5" name="Footer Placeholder 4">
            <a:extLst>
              <a:ext uri="{FF2B5EF4-FFF2-40B4-BE49-F238E27FC236}">
                <a16:creationId xmlns:a16="http://schemas.microsoft.com/office/drawing/2014/main" id="{DE79AEEE-ABC0-4F5C-A51D-8D17A7105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2D68D7-B592-448D-B676-4425C20D7D3B}"/>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4116353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00E4B-FC0A-4FFC-A329-0555393EFE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9E87DD-9C9D-43B9-A4BC-FFB1409A452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D56DA5-FE8B-4740-B1F1-EEC6785B6DA0}"/>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5" name="Footer Placeholder 4">
            <a:extLst>
              <a:ext uri="{FF2B5EF4-FFF2-40B4-BE49-F238E27FC236}">
                <a16:creationId xmlns:a16="http://schemas.microsoft.com/office/drawing/2014/main" id="{9E686F45-310C-4D53-AA01-1255BAB79D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1AAF8-197F-4599-98BA-AA68310CFB1C}"/>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4203337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AF082-EB68-4796-BA4B-D20F4C26E5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76977D-A2FE-4E27-8BB1-D9D3D8FD58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D8DDCCF-880A-4B32-8E79-F3B3322C7A8F}"/>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5" name="Footer Placeholder 4">
            <a:extLst>
              <a:ext uri="{FF2B5EF4-FFF2-40B4-BE49-F238E27FC236}">
                <a16:creationId xmlns:a16="http://schemas.microsoft.com/office/drawing/2014/main" id="{43E121A4-8F34-4346-A2A2-26334FFE3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8122B1-1BED-4957-8964-FE5857C4EB5C}"/>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3975819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1FA-28D7-4432-8223-FB6232159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E6FB45-000C-4F3E-9D6E-B4433048CE6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27F870-41FA-481F-9D7D-14561B9CD43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0FC059-1C77-411C-8927-5A5B78FC6287}"/>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6" name="Footer Placeholder 5">
            <a:extLst>
              <a:ext uri="{FF2B5EF4-FFF2-40B4-BE49-F238E27FC236}">
                <a16:creationId xmlns:a16="http://schemas.microsoft.com/office/drawing/2014/main" id="{9AA541EE-BF2B-4959-AF5D-084D709A2E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CFB72A-61E6-4F14-9793-2C1A0CA4B9D8}"/>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1793574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AAA9B-DE7E-4B41-9D4D-24D6880B97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A90882-9535-4059-9AE9-19F42CE674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9C76910-6153-47F5-A020-EE3317E9668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B979D3-31A4-4E1D-8857-27290ECFC4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215AEC4-7E2D-409E-B7F4-19182AEFDBA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9743E2-214C-4313-9E25-B5FCFB4577F6}"/>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8" name="Footer Placeholder 7">
            <a:extLst>
              <a:ext uri="{FF2B5EF4-FFF2-40B4-BE49-F238E27FC236}">
                <a16:creationId xmlns:a16="http://schemas.microsoft.com/office/drawing/2014/main" id="{8B4139E2-C23E-41A8-B278-D75BD1FB29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C5B4DD-DFB8-4339-836D-E1EDCF31C8F6}"/>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526249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C7D3B-F333-49C4-B967-AA8D986765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DB307D-8412-49E1-A765-E70745567738}"/>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4" name="Footer Placeholder 3">
            <a:extLst>
              <a:ext uri="{FF2B5EF4-FFF2-40B4-BE49-F238E27FC236}">
                <a16:creationId xmlns:a16="http://schemas.microsoft.com/office/drawing/2014/main" id="{48EE643E-58FC-4228-A970-E08B6E8535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EDF463-5886-4D8A-BA64-1E971F589862}"/>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2925782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DAAACB-B249-49E7-A631-05EADCA8FE7D}"/>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3" name="Footer Placeholder 2">
            <a:extLst>
              <a:ext uri="{FF2B5EF4-FFF2-40B4-BE49-F238E27FC236}">
                <a16:creationId xmlns:a16="http://schemas.microsoft.com/office/drawing/2014/main" id="{30989652-1A9D-458D-B2F1-EA964B4AD3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24D900-EC17-4BD9-B3C4-44EF98CEDC32}"/>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3968569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06665-D4AF-48D9-B02B-C7F91EF3A0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863456-9765-4819-A513-36BAFFE968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75E05D-4F60-4AA7-90EE-142018E80A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DB95DF8-3128-41A4-B4F6-C43DDE622191}"/>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6" name="Footer Placeholder 5">
            <a:extLst>
              <a:ext uri="{FF2B5EF4-FFF2-40B4-BE49-F238E27FC236}">
                <a16:creationId xmlns:a16="http://schemas.microsoft.com/office/drawing/2014/main" id="{D6B8F678-D5FC-48B7-B2EE-2F6EBD748F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4A2A67-5CC9-4580-B284-9AA6E4115548}"/>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3210868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71A9F-26E1-479D-A2DE-F23411A612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6CBEF8-9736-459D-86EA-D70215163B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D999D8-7249-43FF-9C64-3D29375819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015B19D-14D4-47F2-92E7-879FE83C80CB}"/>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6" name="Footer Placeholder 5">
            <a:extLst>
              <a:ext uri="{FF2B5EF4-FFF2-40B4-BE49-F238E27FC236}">
                <a16:creationId xmlns:a16="http://schemas.microsoft.com/office/drawing/2014/main" id="{CB220000-952D-4E45-93D2-B50E4CBAC4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408E92-CAEE-44FE-8905-05187A8636DF}"/>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2833850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0405-7D3F-4A12-8514-8E85533B81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063C40-0985-4935-92AC-618581A9DD4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29E2B3-2983-4C65-A90A-42AD8AA22A2B}"/>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5" name="Footer Placeholder 4">
            <a:extLst>
              <a:ext uri="{FF2B5EF4-FFF2-40B4-BE49-F238E27FC236}">
                <a16:creationId xmlns:a16="http://schemas.microsoft.com/office/drawing/2014/main" id="{B627EC59-3A22-4F02-BEC3-F880054A3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905A4B-747C-4369-BBEB-D1DBF573DA86}"/>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2876066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F145F1-AB96-4B30-93FC-0F7820F53A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C3675E-837C-4052-92BF-97DC769A058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798622-5311-403E-97B9-F856D4F0CCD5}"/>
              </a:ext>
            </a:extLst>
          </p:cNvPr>
          <p:cNvSpPr>
            <a:spLocks noGrp="1"/>
          </p:cNvSpPr>
          <p:nvPr>
            <p:ph type="dt" sz="half" idx="10"/>
          </p:nvPr>
        </p:nvSpPr>
        <p:spPr/>
        <p:txBody>
          <a:bodyPr/>
          <a:lstStyle/>
          <a:p>
            <a:fld id="{5DEB3AB3-FD2B-4044-8A57-76DDCC3B307A}" type="datetimeFigureOut">
              <a:rPr lang="en-GB" smtClean="0"/>
              <a:t>31/10/2018</a:t>
            </a:fld>
            <a:endParaRPr lang="en-GB"/>
          </a:p>
        </p:txBody>
      </p:sp>
      <p:sp>
        <p:nvSpPr>
          <p:cNvPr id="5" name="Footer Placeholder 4">
            <a:extLst>
              <a:ext uri="{FF2B5EF4-FFF2-40B4-BE49-F238E27FC236}">
                <a16:creationId xmlns:a16="http://schemas.microsoft.com/office/drawing/2014/main" id="{77BE5502-CF71-4810-AD81-CA42868AAC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244515-ED87-48CA-94BB-94FC08641F65}"/>
              </a:ext>
            </a:extLst>
          </p:cNvPr>
          <p:cNvSpPr>
            <a:spLocks noGrp="1"/>
          </p:cNvSpPr>
          <p:nvPr>
            <p:ph type="sldNum" sz="quarter" idx="12"/>
          </p:nvPr>
        </p:nvSpPr>
        <p:spPr/>
        <p:txBody>
          <a:bodyPr/>
          <a:lstStyle/>
          <a:p>
            <a:fld id="{95D0EA43-68F5-475E-BF6C-FE6007FF1448}" type="slidenum">
              <a:rPr lang="en-GB" smtClean="0"/>
              <a:t>‹#›</a:t>
            </a:fld>
            <a:endParaRPr lang="en-GB"/>
          </a:p>
        </p:txBody>
      </p:sp>
    </p:spTree>
    <p:extLst>
      <p:ext uri="{BB962C8B-B14F-4D97-AF65-F5344CB8AC3E}">
        <p14:creationId xmlns:p14="http://schemas.microsoft.com/office/powerpoint/2010/main" val="627213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CC4AC7-C4E0-41AF-80C2-A45C8CB13D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542293-BA44-4B7A-9913-1F0E3D2F5A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5BCAF2-6D40-493D-B47F-397A077518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EB3AB3-FD2B-4044-8A57-76DDCC3B307A}" type="datetimeFigureOut">
              <a:rPr lang="en-GB" smtClean="0"/>
              <a:t>31/10/2018</a:t>
            </a:fld>
            <a:endParaRPr lang="en-GB"/>
          </a:p>
        </p:txBody>
      </p:sp>
      <p:sp>
        <p:nvSpPr>
          <p:cNvPr id="5" name="Footer Placeholder 4">
            <a:extLst>
              <a:ext uri="{FF2B5EF4-FFF2-40B4-BE49-F238E27FC236}">
                <a16:creationId xmlns:a16="http://schemas.microsoft.com/office/drawing/2014/main" id="{F281C91B-8090-4E19-8E60-358D96A34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0BF35F0-AFEC-4594-A5DB-AFF68C597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0EA43-68F5-475E-BF6C-FE6007FF1448}" type="slidenum">
              <a:rPr lang="en-GB" smtClean="0"/>
              <a:t>‹#›</a:t>
            </a:fld>
            <a:endParaRPr lang="en-GB"/>
          </a:p>
        </p:txBody>
      </p:sp>
    </p:spTree>
    <p:extLst>
      <p:ext uri="{BB962C8B-B14F-4D97-AF65-F5344CB8AC3E}">
        <p14:creationId xmlns:p14="http://schemas.microsoft.com/office/powerpoint/2010/main" val="17711188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801B-7B7B-4461-9A73-E9B054A8653C}"/>
              </a:ext>
            </a:extLst>
          </p:cNvPr>
          <p:cNvSpPr>
            <a:spLocks noGrp="1"/>
          </p:cNvSpPr>
          <p:nvPr>
            <p:ph type="ctrTitle"/>
          </p:nvPr>
        </p:nvSpPr>
        <p:spPr/>
        <p:txBody>
          <a:bodyPr/>
          <a:lstStyle/>
          <a:p>
            <a:r>
              <a:rPr lang="en-GB" dirty="0"/>
              <a:t>AGILE Methodologies</a:t>
            </a:r>
          </a:p>
        </p:txBody>
      </p:sp>
      <p:sp>
        <p:nvSpPr>
          <p:cNvPr id="3" name="Subtitle 2">
            <a:extLst>
              <a:ext uri="{FF2B5EF4-FFF2-40B4-BE49-F238E27FC236}">
                <a16:creationId xmlns:a16="http://schemas.microsoft.com/office/drawing/2014/main" id="{FB3593A1-C030-4B63-9C97-3E9BD2852B8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12779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40A82-A58D-4AB1-8816-8B403E1F15D8}"/>
              </a:ext>
            </a:extLst>
          </p:cNvPr>
          <p:cNvSpPr>
            <a:spLocks noGrp="1"/>
          </p:cNvSpPr>
          <p:nvPr>
            <p:ph type="title"/>
          </p:nvPr>
        </p:nvSpPr>
        <p:spPr/>
        <p:txBody>
          <a:bodyPr/>
          <a:lstStyle/>
          <a:p>
            <a:r>
              <a:rPr lang="en-GB" dirty="0"/>
              <a:t>SCRUM</a:t>
            </a:r>
          </a:p>
        </p:txBody>
      </p:sp>
      <p:sp>
        <p:nvSpPr>
          <p:cNvPr id="3" name="Content Placeholder 2">
            <a:extLst>
              <a:ext uri="{FF2B5EF4-FFF2-40B4-BE49-F238E27FC236}">
                <a16:creationId xmlns:a16="http://schemas.microsoft.com/office/drawing/2014/main" id="{7B7BF4E7-6EA8-4E94-AB74-4940C78C0BB3}"/>
              </a:ext>
            </a:extLst>
          </p:cNvPr>
          <p:cNvSpPr>
            <a:spLocks noGrp="1"/>
          </p:cNvSpPr>
          <p:nvPr>
            <p:ph idx="1"/>
          </p:nvPr>
        </p:nvSpPr>
        <p:spPr/>
        <p:txBody>
          <a:bodyPr/>
          <a:lstStyle/>
          <a:p>
            <a:r>
              <a:rPr lang="en-GB" dirty="0"/>
              <a:t>Scrum is an agile methodology</a:t>
            </a:r>
          </a:p>
          <a:p>
            <a:endParaRPr lang="en-GB" dirty="0"/>
          </a:p>
          <a:p>
            <a:r>
              <a:rPr lang="en-GB" dirty="0"/>
              <a:t>Follows a pattern of regular releases of given features of the system.</a:t>
            </a:r>
          </a:p>
          <a:p>
            <a:endParaRPr lang="en-GB" dirty="0"/>
          </a:p>
          <a:p>
            <a:r>
              <a:rPr lang="en-GB" dirty="0"/>
              <a:t>Development is usually conducted in small teams</a:t>
            </a:r>
          </a:p>
          <a:p>
            <a:endParaRPr lang="en-GB" dirty="0"/>
          </a:p>
          <a:p>
            <a:r>
              <a:rPr lang="en-GB" dirty="0"/>
              <a:t>Both iterative and incremental in nature</a:t>
            </a:r>
          </a:p>
        </p:txBody>
      </p:sp>
    </p:spTree>
    <p:extLst>
      <p:ext uri="{BB962C8B-B14F-4D97-AF65-F5344CB8AC3E}">
        <p14:creationId xmlns:p14="http://schemas.microsoft.com/office/powerpoint/2010/main" val="261391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330F9-0DD7-4068-A264-CA36153DFD06}"/>
              </a:ext>
            </a:extLst>
          </p:cNvPr>
          <p:cNvSpPr>
            <a:spLocks noGrp="1"/>
          </p:cNvSpPr>
          <p:nvPr>
            <p:ph type="title"/>
          </p:nvPr>
        </p:nvSpPr>
        <p:spPr/>
        <p:txBody>
          <a:bodyPr/>
          <a:lstStyle/>
          <a:p>
            <a:r>
              <a:rPr lang="en-GB" dirty="0"/>
              <a:t>SCRUM Organisational structure</a:t>
            </a:r>
          </a:p>
        </p:txBody>
      </p:sp>
      <p:sp>
        <p:nvSpPr>
          <p:cNvPr id="3" name="Content Placeholder 2">
            <a:extLst>
              <a:ext uri="{FF2B5EF4-FFF2-40B4-BE49-F238E27FC236}">
                <a16:creationId xmlns:a16="http://schemas.microsoft.com/office/drawing/2014/main" id="{24FD6F1C-434B-4769-96DF-22731221148E}"/>
              </a:ext>
            </a:extLst>
          </p:cNvPr>
          <p:cNvSpPr>
            <a:spLocks noGrp="1"/>
          </p:cNvSpPr>
          <p:nvPr>
            <p:ph idx="1"/>
          </p:nvPr>
        </p:nvSpPr>
        <p:spPr/>
        <p:txBody>
          <a:bodyPr/>
          <a:lstStyle/>
          <a:p>
            <a:r>
              <a:rPr lang="en-GB" dirty="0"/>
              <a:t>Product Owner</a:t>
            </a:r>
          </a:p>
          <a:p>
            <a:endParaRPr lang="en-GB" dirty="0"/>
          </a:p>
          <a:p>
            <a:r>
              <a:rPr lang="en-GB" dirty="0"/>
              <a:t>SCRUM Master</a:t>
            </a:r>
          </a:p>
          <a:p>
            <a:endParaRPr lang="en-GB" dirty="0"/>
          </a:p>
          <a:p>
            <a:r>
              <a:rPr lang="en-GB" dirty="0"/>
              <a:t>Development team</a:t>
            </a:r>
          </a:p>
        </p:txBody>
      </p:sp>
    </p:spTree>
    <p:extLst>
      <p:ext uri="{BB962C8B-B14F-4D97-AF65-F5344CB8AC3E}">
        <p14:creationId xmlns:p14="http://schemas.microsoft.com/office/powerpoint/2010/main" val="348839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03BEC-660D-47C0-BF47-F8319C1FFDBE}"/>
              </a:ext>
            </a:extLst>
          </p:cNvPr>
          <p:cNvSpPr>
            <a:spLocks noGrp="1"/>
          </p:cNvSpPr>
          <p:nvPr>
            <p:ph type="title"/>
          </p:nvPr>
        </p:nvSpPr>
        <p:spPr/>
        <p:txBody>
          <a:bodyPr/>
          <a:lstStyle/>
          <a:p>
            <a:r>
              <a:rPr lang="en-GB" dirty="0"/>
              <a:t>Key Components </a:t>
            </a:r>
          </a:p>
        </p:txBody>
      </p:sp>
      <p:sp>
        <p:nvSpPr>
          <p:cNvPr id="3" name="Content Placeholder 2">
            <a:extLst>
              <a:ext uri="{FF2B5EF4-FFF2-40B4-BE49-F238E27FC236}">
                <a16:creationId xmlns:a16="http://schemas.microsoft.com/office/drawing/2014/main" id="{6485FDE1-670C-455F-B749-7B1EE1430D09}"/>
              </a:ext>
            </a:extLst>
          </p:cNvPr>
          <p:cNvSpPr>
            <a:spLocks noGrp="1"/>
          </p:cNvSpPr>
          <p:nvPr>
            <p:ph idx="1"/>
          </p:nvPr>
        </p:nvSpPr>
        <p:spPr/>
        <p:txBody>
          <a:bodyPr/>
          <a:lstStyle/>
          <a:p>
            <a:r>
              <a:rPr lang="en-GB" dirty="0"/>
              <a:t>Backlog</a:t>
            </a:r>
          </a:p>
          <a:p>
            <a:endParaRPr lang="en-GB" dirty="0"/>
          </a:p>
          <a:p>
            <a:r>
              <a:rPr lang="en-GB" dirty="0"/>
              <a:t>Sprint backlog</a:t>
            </a:r>
          </a:p>
          <a:p>
            <a:endParaRPr lang="en-GB" dirty="0"/>
          </a:p>
          <a:p>
            <a:r>
              <a:rPr lang="en-GB" dirty="0"/>
              <a:t>Increment</a:t>
            </a:r>
          </a:p>
          <a:p>
            <a:endParaRPr lang="en-GB" dirty="0"/>
          </a:p>
          <a:p>
            <a:r>
              <a:rPr lang="en-GB" dirty="0"/>
              <a:t>Extension</a:t>
            </a:r>
          </a:p>
        </p:txBody>
      </p:sp>
    </p:spTree>
    <p:extLst>
      <p:ext uri="{BB962C8B-B14F-4D97-AF65-F5344CB8AC3E}">
        <p14:creationId xmlns:p14="http://schemas.microsoft.com/office/powerpoint/2010/main" val="106092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AA059-ED60-44B1-89C6-B62A575F2CCC}"/>
              </a:ext>
            </a:extLst>
          </p:cNvPr>
          <p:cNvSpPr>
            <a:spLocks noGrp="1"/>
          </p:cNvSpPr>
          <p:nvPr>
            <p:ph type="title"/>
          </p:nvPr>
        </p:nvSpPr>
        <p:spPr/>
        <p:txBody>
          <a:bodyPr/>
          <a:lstStyle/>
          <a:p>
            <a:r>
              <a:rPr lang="en-GB" dirty="0"/>
              <a:t>Structure of responsibility</a:t>
            </a:r>
          </a:p>
        </p:txBody>
      </p:sp>
      <p:sp>
        <p:nvSpPr>
          <p:cNvPr id="3" name="Content Placeholder 2">
            <a:extLst>
              <a:ext uri="{FF2B5EF4-FFF2-40B4-BE49-F238E27FC236}">
                <a16:creationId xmlns:a16="http://schemas.microsoft.com/office/drawing/2014/main" id="{7D17C004-6E2B-4FC6-AA06-CC18AC3F618C}"/>
              </a:ext>
            </a:extLst>
          </p:cNvPr>
          <p:cNvSpPr>
            <a:spLocks noGrp="1"/>
          </p:cNvSpPr>
          <p:nvPr>
            <p:ph idx="1"/>
          </p:nvPr>
        </p:nvSpPr>
        <p:spPr/>
        <p:txBody>
          <a:bodyPr/>
          <a:lstStyle/>
          <a:p>
            <a:r>
              <a:rPr lang="en-GB" dirty="0"/>
              <a:t>Who is able to change the backlog ?</a:t>
            </a:r>
          </a:p>
          <a:p>
            <a:pPr lvl="1"/>
            <a:r>
              <a:rPr lang="en-GB" dirty="0"/>
              <a:t>Anyone….with permission from the product owner</a:t>
            </a:r>
          </a:p>
          <a:p>
            <a:pPr lvl="1"/>
            <a:endParaRPr lang="en-GB" dirty="0"/>
          </a:p>
          <a:p>
            <a:r>
              <a:rPr lang="en-GB" dirty="0"/>
              <a:t>Who is responsible for the ordering of the elements in the backlog ?</a:t>
            </a:r>
          </a:p>
          <a:p>
            <a:pPr lvl="1"/>
            <a:r>
              <a:rPr lang="en-GB" dirty="0"/>
              <a:t>Product owner</a:t>
            </a:r>
          </a:p>
          <a:p>
            <a:pPr lvl="1"/>
            <a:endParaRPr lang="en-GB" dirty="0"/>
          </a:p>
          <a:p>
            <a:r>
              <a:rPr lang="en-GB" dirty="0"/>
              <a:t>Who attributes complexity to the items in the backlog ?</a:t>
            </a:r>
          </a:p>
          <a:p>
            <a:pPr lvl="1"/>
            <a:r>
              <a:rPr lang="en-GB" dirty="0"/>
              <a:t>The development team</a:t>
            </a:r>
          </a:p>
          <a:p>
            <a:endParaRPr lang="en-GB" dirty="0"/>
          </a:p>
          <a:p>
            <a:endParaRPr lang="en-GB" dirty="0"/>
          </a:p>
        </p:txBody>
      </p:sp>
    </p:spTree>
    <p:extLst>
      <p:ext uri="{BB962C8B-B14F-4D97-AF65-F5344CB8AC3E}">
        <p14:creationId xmlns:p14="http://schemas.microsoft.com/office/powerpoint/2010/main" val="2052944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66D24-E978-43C8-9060-4EC0A0716FF2}"/>
              </a:ext>
            </a:extLst>
          </p:cNvPr>
          <p:cNvSpPr>
            <a:spLocks noGrp="1"/>
          </p:cNvSpPr>
          <p:nvPr>
            <p:ph type="title"/>
          </p:nvPr>
        </p:nvSpPr>
        <p:spPr/>
        <p:txBody>
          <a:bodyPr/>
          <a:lstStyle/>
          <a:p>
            <a:r>
              <a:rPr lang="en-GB" dirty="0"/>
              <a:t>Development cycle</a:t>
            </a:r>
          </a:p>
        </p:txBody>
      </p:sp>
      <p:sp>
        <p:nvSpPr>
          <p:cNvPr id="3" name="Content Placeholder 2">
            <a:extLst>
              <a:ext uri="{FF2B5EF4-FFF2-40B4-BE49-F238E27FC236}">
                <a16:creationId xmlns:a16="http://schemas.microsoft.com/office/drawing/2014/main" id="{579BD179-2AB0-4AF3-8C5C-00B121669AEC}"/>
              </a:ext>
            </a:extLst>
          </p:cNvPr>
          <p:cNvSpPr>
            <a:spLocks noGrp="1"/>
          </p:cNvSpPr>
          <p:nvPr>
            <p:ph idx="1"/>
          </p:nvPr>
        </p:nvSpPr>
        <p:spPr/>
        <p:txBody>
          <a:bodyPr/>
          <a:lstStyle/>
          <a:p>
            <a:r>
              <a:rPr lang="en-GB" dirty="0"/>
              <a:t>Referred to as ….</a:t>
            </a:r>
          </a:p>
          <a:p>
            <a:pPr lvl="1"/>
            <a:r>
              <a:rPr lang="en-GB" dirty="0"/>
              <a:t>A sprint</a:t>
            </a:r>
          </a:p>
          <a:p>
            <a:endParaRPr lang="en-GB" dirty="0"/>
          </a:p>
          <a:p>
            <a:r>
              <a:rPr lang="en-GB" dirty="0"/>
              <a:t>At the beginning of a sprint….</a:t>
            </a:r>
          </a:p>
          <a:p>
            <a:pPr lvl="1"/>
            <a:r>
              <a:rPr lang="en-GB" dirty="0"/>
              <a:t>Sprint planning occurs where backlog items are selected and the scope of development for those items are agreed.</a:t>
            </a:r>
          </a:p>
          <a:p>
            <a:endParaRPr lang="en-GB" dirty="0"/>
          </a:p>
          <a:p>
            <a:pPr lvl="1"/>
            <a:endParaRPr lang="en-GB" dirty="0"/>
          </a:p>
          <a:p>
            <a:endParaRPr lang="en-GB" dirty="0"/>
          </a:p>
        </p:txBody>
      </p:sp>
    </p:spTree>
    <p:extLst>
      <p:ext uri="{BB962C8B-B14F-4D97-AF65-F5344CB8AC3E}">
        <p14:creationId xmlns:p14="http://schemas.microsoft.com/office/powerpoint/2010/main" val="3213666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4A7C3-9449-444D-8882-DA4A6D44AB9B}"/>
              </a:ext>
            </a:extLst>
          </p:cNvPr>
          <p:cNvSpPr>
            <a:spLocks noGrp="1"/>
          </p:cNvSpPr>
          <p:nvPr>
            <p:ph type="title"/>
          </p:nvPr>
        </p:nvSpPr>
        <p:spPr/>
        <p:txBody>
          <a:bodyPr/>
          <a:lstStyle/>
          <a:p>
            <a:r>
              <a:rPr lang="en-GB" dirty="0"/>
              <a:t>Development Cycle</a:t>
            </a:r>
          </a:p>
        </p:txBody>
      </p:sp>
      <p:sp>
        <p:nvSpPr>
          <p:cNvPr id="3" name="Content Placeholder 2">
            <a:extLst>
              <a:ext uri="{FF2B5EF4-FFF2-40B4-BE49-F238E27FC236}">
                <a16:creationId xmlns:a16="http://schemas.microsoft.com/office/drawing/2014/main" id="{761E2A85-741D-4336-8B7E-5B15512E4776}"/>
              </a:ext>
            </a:extLst>
          </p:cNvPr>
          <p:cNvSpPr>
            <a:spLocks noGrp="1"/>
          </p:cNvSpPr>
          <p:nvPr>
            <p:ph idx="1"/>
          </p:nvPr>
        </p:nvSpPr>
        <p:spPr/>
        <p:txBody>
          <a:bodyPr/>
          <a:lstStyle/>
          <a:p>
            <a:r>
              <a:rPr lang="en-GB" dirty="0"/>
              <a:t>A daily stand-up involves…..</a:t>
            </a:r>
          </a:p>
          <a:p>
            <a:pPr lvl="1"/>
            <a:r>
              <a:rPr lang="en-GB" dirty="0"/>
              <a:t>Focused discussion for the day’s development</a:t>
            </a:r>
          </a:p>
          <a:p>
            <a:pPr lvl="1"/>
            <a:r>
              <a:rPr lang="en-GB" dirty="0"/>
              <a:t>Short in nature</a:t>
            </a:r>
          </a:p>
          <a:p>
            <a:pPr lvl="1"/>
            <a:r>
              <a:rPr lang="en-GB" dirty="0"/>
              <a:t>Concerned with three key questions</a:t>
            </a:r>
          </a:p>
          <a:p>
            <a:pPr lvl="2"/>
            <a:r>
              <a:rPr lang="en-GB" dirty="0"/>
              <a:t>What have I achieved to further progression to outcome ?</a:t>
            </a:r>
          </a:p>
          <a:p>
            <a:pPr lvl="2"/>
            <a:r>
              <a:rPr lang="en-GB" dirty="0"/>
              <a:t>What is my intended progress today ?</a:t>
            </a:r>
          </a:p>
          <a:p>
            <a:pPr lvl="2"/>
            <a:r>
              <a:rPr lang="en-GB" dirty="0"/>
              <a:t>What could impact this intent ?</a:t>
            </a:r>
          </a:p>
          <a:p>
            <a:pPr lvl="2"/>
            <a:endParaRPr lang="en-GB" dirty="0"/>
          </a:p>
          <a:p>
            <a:r>
              <a:rPr lang="en-GB" dirty="0"/>
              <a:t>Reviews</a:t>
            </a:r>
          </a:p>
          <a:p>
            <a:pPr lvl="1"/>
            <a:r>
              <a:rPr lang="en-GB" dirty="0"/>
              <a:t>Demonstration of constructed artefacts</a:t>
            </a:r>
          </a:p>
          <a:p>
            <a:pPr lvl="1"/>
            <a:r>
              <a:rPr lang="en-GB" dirty="0"/>
              <a:t>Discussion related to those elements that were (in)complete</a:t>
            </a:r>
          </a:p>
        </p:txBody>
      </p:sp>
    </p:spTree>
    <p:extLst>
      <p:ext uri="{BB962C8B-B14F-4D97-AF65-F5344CB8AC3E}">
        <p14:creationId xmlns:p14="http://schemas.microsoft.com/office/powerpoint/2010/main" val="313875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BC0AC-AC3F-4D4B-90C8-A3F00445735D}"/>
              </a:ext>
            </a:extLst>
          </p:cNvPr>
          <p:cNvSpPr>
            <a:spLocks noGrp="1"/>
          </p:cNvSpPr>
          <p:nvPr>
            <p:ph type="title"/>
          </p:nvPr>
        </p:nvSpPr>
        <p:spPr/>
        <p:txBody>
          <a:bodyPr/>
          <a:lstStyle/>
          <a:p>
            <a:r>
              <a:rPr lang="en-GB" dirty="0"/>
              <a:t>Development Cycle</a:t>
            </a:r>
          </a:p>
        </p:txBody>
      </p:sp>
      <p:sp>
        <p:nvSpPr>
          <p:cNvPr id="3" name="Content Placeholder 2">
            <a:extLst>
              <a:ext uri="{FF2B5EF4-FFF2-40B4-BE49-F238E27FC236}">
                <a16:creationId xmlns:a16="http://schemas.microsoft.com/office/drawing/2014/main" id="{DA34F254-FBE5-4783-8329-B70218824C05}"/>
              </a:ext>
            </a:extLst>
          </p:cNvPr>
          <p:cNvSpPr>
            <a:spLocks noGrp="1"/>
          </p:cNvSpPr>
          <p:nvPr>
            <p:ph idx="1"/>
          </p:nvPr>
        </p:nvSpPr>
        <p:spPr/>
        <p:txBody>
          <a:bodyPr/>
          <a:lstStyle/>
          <a:p>
            <a:r>
              <a:rPr lang="en-GB" dirty="0"/>
              <a:t>Retrospective</a:t>
            </a:r>
          </a:p>
          <a:p>
            <a:pPr lvl="1"/>
            <a:r>
              <a:rPr lang="en-GB" dirty="0"/>
              <a:t>Improvement discussions with regard to team practices</a:t>
            </a:r>
          </a:p>
          <a:p>
            <a:pPr lvl="1"/>
            <a:r>
              <a:rPr lang="en-GB" dirty="0"/>
              <a:t>Think reflective models</a:t>
            </a:r>
          </a:p>
        </p:txBody>
      </p:sp>
    </p:spTree>
    <p:extLst>
      <p:ext uri="{BB962C8B-B14F-4D97-AF65-F5344CB8AC3E}">
        <p14:creationId xmlns:p14="http://schemas.microsoft.com/office/powerpoint/2010/main" val="532427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BA80D-E0A1-4F03-A63E-BE6BE149FDF9}"/>
              </a:ext>
            </a:extLst>
          </p:cNvPr>
          <p:cNvSpPr>
            <a:spLocks noGrp="1"/>
          </p:cNvSpPr>
          <p:nvPr>
            <p:ph type="title"/>
          </p:nvPr>
        </p:nvSpPr>
        <p:spPr/>
        <p:txBody>
          <a:bodyPr/>
          <a:lstStyle/>
          <a:p>
            <a:r>
              <a:rPr lang="en-GB" dirty="0"/>
              <a:t>Advantages</a:t>
            </a:r>
          </a:p>
        </p:txBody>
      </p:sp>
      <p:sp>
        <p:nvSpPr>
          <p:cNvPr id="3" name="Content Placeholder 2">
            <a:extLst>
              <a:ext uri="{FF2B5EF4-FFF2-40B4-BE49-F238E27FC236}">
                <a16:creationId xmlns:a16="http://schemas.microsoft.com/office/drawing/2014/main" id="{806ED685-41F9-45BE-AA55-C95D64D1D552}"/>
              </a:ext>
            </a:extLst>
          </p:cNvPr>
          <p:cNvSpPr>
            <a:spLocks noGrp="1"/>
          </p:cNvSpPr>
          <p:nvPr>
            <p:ph idx="1"/>
          </p:nvPr>
        </p:nvSpPr>
        <p:spPr/>
        <p:txBody>
          <a:bodyPr/>
          <a:lstStyle/>
          <a:p>
            <a:r>
              <a:rPr lang="en-GB" dirty="0"/>
              <a:t>Less initial paperwork</a:t>
            </a:r>
          </a:p>
          <a:p>
            <a:endParaRPr lang="en-GB" dirty="0"/>
          </a:p>
          <a:p>
            <a:r>
              <a:rPr lang="en-GB" dirty="0"/>
              <a:t>End user has input at several stages</a:t>
            </a:r>
          </a:p>
          <a:p>
            <a:endParaRPr lang="en-GB" dirty="0"/>
          </a:p>
          <a:p>
            <a:r>
              <a:rPr lang="en-GB" dirty="0"/>
              <a:t>Keeps investors entertained</a:t>
            </a:r>
          </a:p>
          <a:p>
            <a:endParaRPr lang="en-GB" dirty="0"/>
          </a:p>
          <a:p>
            <a:r>
              <a:rPr lang="en-GB" dirty="0"/>
              <a:t>Provides feedback loops early</a:t>
            </a:r>
          </a:p>
          <a:p>
            <a:endParaRPr lang="en-GB" dirty="0"/>
          </a:p>
          <a:p>
            <a:endParaRPr lang="en-GB" dirty="0"/>
          </a:p>
        </p:txBody>
      </p:sp>
    </p:spTree>
    <p:extLst>
      <p:ext uri="{BB962C8B-B14F-4D97-AF65-F5344CB8AC3E}">
        <p14:creationId xmlns:p14="http://schemas.microsoft.com/office/powerpoint/2010/main" val="201690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3B51-EE62-4C9E-AE02-0368CD069C6A}"/>
              </a:ext>
            </a:extLst>
          </p:cNvPr>
          <p:cNvSpPr>
            <a:spLocks noGrp="1"/>
          </p:cNvSpPr>
          <p:nvPr>
            <p:ph type="title"/>
          </p:nvPr>
        </p:nvSpPr>
        <p:spPr/>
        <p:txBody>
          <a:bodyPr/>
          <a:lstStyle/>
          <a:p>
            <a:r>
              <a:rPr lang="en-GB" dirty="0"/>
              <a:t>Disadvantages</a:t>
            </a:r>
          </a:p>
        </p:txBody>
      </p:sp>
      <p:sp>
        <p:nvSpPr>
          <p:cNvPr id="3" name="Content Placeholder 2">
            <a:extLst>
              <a:ext uri="{FF2B5EF4-FFF2-40B4-BE49-F238E27FC236}">
                <a16:creationId xmlns:a16="http://schemas.microsoft.com/office/drawing/2014/main" id="{1E1BE716-9CAE-4102-920A-FDFD84D27B93}"/>
              </a:ext>
            </a:extLst>
          </p:cNvPr>
          <p:cNvSpPr>
            <a:spLocks noGrp="1"/>
          </p:cNvSpPr>
          <p:nvPr>
            <p:ph idx="1"/>
          </p:nvPr>
        </p:nvSpPr>
        <p:spPr/>
        <p:txBody>
          <a:bodyPr/>
          <a:lstStyle/>
          <a:p>
            <a:r>
              <a:rPr lang="en-GB" dirty="0"/>
              <a:t>What are the disadvantages of SCRUM ?</a:t>
            </a:r>
          </a:p>
          <a:p>
            <a:endParaRPr lang="en-GB" dirty="0"/>
          </a:p>
          <a:p>
            <a:r>
              <a:rPr lang="en-GB" dirty="0"/>
              <a:t>In what situation does the framework become less effective ?</a:t>
            </a:r>
          </a:p>
          <a:p>
            <a:endParaRPr lang="en-GB" dirty="0"/>
          </a:p>
          <a:p>
            <a:r>
              <a:rPr lang="en-GB" dirty="0"/>
              <a:t>How well does SCRUM play with others ?</a:t>
            </a:r>
          </a:p>
        </p:txBody>
      </p:sp>
    </p:spTree>
    <p:extLst>
      <p:ext uri="{BB962C8B-B14F-4D97-AF65-F5344CB8AC3E}">
        <p14:creationId xmlns:p14="http://schemas.microsoft.com/office/powerpoint/2010/main" val="1903339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6E24E-0371-4D12-8844-7128CB132183}"/>
              </a:ext>
            </a:extLst>
          </p:cNvPr>
          <p:cNvSpPr>
            <a:spLocks noGrp="1"/>
          </p:cNvSpPr>
          <p:nvPr>
            <p:ph type="title"/>
          </p:nvPr>
        </p:nvSpPr>
        <p:spPr/>
        <p:txBody>
          <a:bodyPr/>
          <a:lstStyle/>
          <a:p>
            <a:r>
              <a:rPr lang="en-GB" dirty="0"/>
              <a:t>What variations are there for SCRUM ?</a:t>
            </a:r>
          </a:p>
        </p:txBody>
      </p:sp>
      <p:sp>
        <p:nvSpPr>
          <p:cNvPr id="3" name="Content Placeholder 2">
            <a:extLst>
              <a:ext uri="{FF2B5EF4-FFF2-40B4-BE49-F238E27FC236}">
                <a16:creationId xmlns:a16="http://schemas.microsoft.com/office/drawing/2014/main" id="{643C6845-62FD-4501-9481-151E92AE7A39}"/>
              </a:ext>
            </a:extLst>
          </p:cNvPr>
          <p:cNvSpPr>
            <a:spLocks noGrp="1"/>
          </p:cNvSpPr>
          <p:nvPr>
            <p:ph idx="1"/>
          </p:nvPr>
        </p:nvSpPr>
        <p:spPr/>
        <p:txBody>
          <a:bodyPr/>
          <a:lstStyle/>
          <a:p>
            <a:r>
              <a:rPr lang="en-GB" dirty="0" err="1"/>
              <a:t>Scrumban</a:t>
            </a:r>
            <a:r>
              <a:rPr lang="en-GB" dirty="0"/>
              <a:t> – combination of scrum and Kanban principles</a:t>
            </a:r>
          </a:p>
          <a:p>
            <a:endParaRPr lang="en-GB" dirty="0"/>
          </a:p>
          <a:p>
            <a:r>
              <a:rPr lang="en-GB" dirty="0" err="1"/>
              <a:t>LeSS</a:t>
            </a:r>
            <a:r>
              <a:rPr lang="en-GB" dirty="0"/>
              <a:t> – large-scale scrum, involving many teams, goal was to eliminate structural complexities in teams</a:t>
            </a:r>
          </a:p>
          <a:p>
            <a:endParaRPr lang="en-GB" dirty="0"/>
          </a:p>
          <a:p>
            <a:r>
              <a:rPr lang="en-GB" dirty="0" err="1"/>
              <a:t>SAFe</a:t>
            </a:r>
            <a:r>
              <a:rPr lang="en-GB" dirty="0"/>
              <a:t> – Not quite scrum but a means of scaling from a single team</a:t>
            </a:r>
          </a:p>
        </p:txBody>
      </p:sp>
    </p:spTree>
    <p:extLst>
      <p:ext uri="{BB962C8B-B14F-4D97-AF65-F5344CB8AC3E}">
        <p14:creationId xmlns:p14="http://schemas.microsoft.com/office/powerpoint/2010/main" val="300685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AC5E4-E953-4D6E-AC44-2432C1E74EDE}"/>
              </a:ext>
            </a:extLst>
          </p:cNvPr>
          <p:cNvSpPr>
            <a:spLocks noGrp="1"/>
          </p:cNvSpPr>
          <p:nvPr>
            <p:ph type="title"/>
          </p:nvPr>
        </p:nvSpPr>
        <p:spPr/>
        <p:txBody>
          <a:bodyPr/>
          <a:lstStyle/>
          <a:p>
            <a:r>
              <a:rPr lang="en-GB" dirty="0"/>
              <a:t>How many more methodologies</a:t>
            </a:r>
          </a:p>
        </p:txBody>
      </p:sp>
      <p:sp>
        <p:nvSpPr>
          <p:cNvPr id="3" name="Content Placeholder 2">
            <a:extLst>
              <a:ext uri="{FF2B5EF4-FFF2-40B4-BE49-F238E27FC236}">
                <a16:creationId xmlns:a16="http://schemas.microsoft.com/office/drawing/2014/main" id="{2FA59FAE-FE6F-49B7-8357-2625B9CBB8AE}"/>
              </a:ext>
            </a:extLst>
          </p:cNvPr>
          <p:cNvSpPr>
            <a:spLocks noGrp="1"/>
          </p:cNvSpPr>
          <p:nvPr>
            <p:ph idx="1"/>
          </p:nvPr>
        </p:nvSpPr>
        <p:spPr/>
        <p:txBody>
          <a:bodyPr/>
          <a:lstStyle/>
          <a:p>
            <a:r>
              <a:rPr lang="en-GB" dirty="0"/>
              <a:t>Just the one….er maybe</a:t>
            </a:r>
          </a:p>
          <a:p>
            <a:endParaRPr lang="en-GB" dirty="0"/>
          </a:p>
          <a:p>
            <a:r>
              <a:rPr lang="en-GB" dirty="0"/>
              <a:t>Just as there are variations within SCRUM there are in other methodologies too</a:t>
            </a:r>
          </a:p>
          <a:p>
            <a:endParaRPr lang="en-GB" dirty="0"/>
          </a:p>
          <a:p>
            <a:endParaRPr lang="en-GB" dirty="0"/>
          </a:p>
          <a:p>
            <a:r>
              <a:rPr lang="en-GB" dirty="0"/>
              <a:t>One such example of this is RAD</a:t>
            </a:r>
          </a:p>
        </p:txBody>
      </p:sp>
    </p:spTree>
    <p:extLst>
      <p:ext uri="{BB962C8B-B14F-4D97-AF65-F5344CB8AC3E}">
        <p14:creationId xmlns:p14="http://schemas.microsoft.com/office/powerpoint/2010/main" val="2716596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E527-0705-4ADF-8B2E-EF4753C97827}"/>
              </a:ext>
            </a:extLst>
          </p:cNvPr>
          <p:cNvSpPr>
            <a:spLocks noGrp="1"/>
          </p:cNvSpPr>
          <p:nvPr>
            <p:ph type="title"/>
          </p:nvPr>
        </p:nvSpPr>
        <p:spPr/>
        <p:txBody>
          <a:bodyPr/>
          <a:lstStyle/>
          <a:p>
            <a:r>
              <a:rPr lang="en-GB" dirty="0"/>
              <a:t>Adaptive Software Development</a:t>
            </a:r>
          </a:p>
        </p:txBody>
      </p:sp>
      <p:sp>
        <p:nvSpPr>
          <p:cNvPr id="3" name="Content Placeholder 2">
            <a:extLst>
              <a:ext uri="{FF2B5EF4-FFF2-40B4-BE49-F238E27FC236}">
                <a16:creationId xmlns:a16="http://schemas.microsoft.com/office/drawing/2014/main" id="{DFAF5BF5-5B83-4C92-98F1-0C7898D4AD7C}"/>
              </a:ext>
            </a:extLst>
          </p:cNvPr>
          <p:cNvSpPr>
            <a:spLocks noGrp="1"/>
          </p:cNvSpPr>
          <p:nvPr>
            <p:ph idx="1"/>
          </p:nvPr>
        </p:nvSpPr>
        <p:spPr/>
        <p:txBody>
          <a:bodyPr/>
          <a:lstStyle/>
          <a:p>
            <a:r>
              <a:rPr lang="en-GB" dirty="0"/>
              <a:t>Born from adaptations in RAD</a:t>
            </a:r>
          </a:p>
          <a:p>
            <a:endParaRPr lang="en-GB" dirty="0"/>
          </a:p>
          <a:p>
            <a:r>
              <a:rPr lang="en-GB" dirty="0"/>
              <a:t>In much the same way as SCRUM values continuous adaptation</a:t>
            </a:r>
          </a:p>
          <a:p>
            <a:endParaRPr lang="en-GB" dirty="0"/>
          </a:p>
          <a:p>
            <a:r>
              <a:rPr lang="en-GB" dirty="0"/>
              <a:t>Yes unfortunately, there is a life-cycle </a:t>
            </a:r>
          </a:p>
        </p:txBody>
      </p:sp>
    </p:spTree>
    <p:extLst>
      <p:ext uri="{BB962C8B-B14F-4D97-AF65-F5344CB8AC3E}">
        <p14:creationId xmlns:p14="http://schemas.microsoft.com/office/powerpoint/2010/main" val="3127126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5A9FC-C0E1-46F2-BF24-B0AA9492517A}"/>
              </a:ext>
            </a:extLst>
          </p:cNvPr>
          <p:cNvSpPr>
            <a:spLocks noGrp="1"/>
          </p:cNvSpPr>
          <p:nvPr>
            <p:ph type="title"/>
          </p:nvPr>
        </p:nvSpPr>
        <p:spPr/>
        <p:txBody>
          <a:bodyPr/>
          <a:lstStyle/>
          <a:p>
            <a:r>
              <a:rPr lang="en-GB" dirty="0"/>
              <a:t>Development Process</a:t>
            </a:r>
          </a:p>
        </p:txBody>
      </p:sp>
      <p:sp>
        <p:nvSpPr>
          <p:cNvPr id="3" name="Content Placeholder 2">
            <a:extLst>
              <a:ext uri="{FF2B5EF4-FFF2-40B4-BE49-F238E27FC236}">
                <a16:creationId xmlns:a16="http://schemas.microsoft.com/office/drawing/2014/main" id="{9D78C522-1226-4935-9913-72283F58C389}"/>
              </a:ext>
            </a:extLst>
          </p:cNvPr>
          <p:cNvSpPr>
            <a:spLocks noGrp="1"/>
          </p:cNvSpPr>
          <p:nvPr>
            <p:ph idx="1"/>
          </p:nvPr>
        </p:nvSpPr>
        <p:spPr/>
        <p:txBody>
          <a:bodyPr/>
          <a:lstStyle/>
          <a:p>
            <a:r>
              <a:rPr lang="en-GB" dirty="0"/>
              <a:t>Speculation</a:t>
            </a:r>
          </a:p>
          <a:p>
            <a:pPr lvl="1"/>
            <a:r>
              <a:rPr lang="en-GB" dirty="0"/>
              <a:t>The planning stage of a development</a:t>
            </a:r>
          </a:p>
          <a:p>
            <a:pPr lvl="1"/>
            <a:r>
              <a:rPr lang="en-GB" dirty="0"/>
              <a:t>Project is kicked off</a:t>
            </a:r>
          </a:p>
          <a:p>
            <a:pPr lvl="1"/>
            <a:r>
              <a:rPr lang="en-GB" dirty="0"/>
              <a:t>Based upon the principle of finding the issues with the invested parties proposals</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2700570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B4A9A-05B6-4A9C-B884-268DAF27C917}"/>
              </a:ext>
            </a:extLst>
          </p:cNvPr>
          <p:cNvSpPr>
            <a:spLocks noGrp="1"/>
          </p:cNvSpPr>
          <p:nvPr>
            <p:ph type="title"/>
          </p:nvPr>
        </p:nvSpPr>
        <p:spPr/>
        <p:txBody>
          <a:bodyPr/>
          <a:lstStyle/>
          <a:p>
            <a:r>
              <a:rPr lang="en-GB" dirty="0"/>
              <a:t>Development Cycle</a:t>
            </a:r>
          </a:p>
        </p:txBody>
      </p:sp>
      <p:sp>
        <p:nvSpPr>
          <p:cNvPr id="3" name="Content Placeholder 2">
            <a:extLst>
              <a:ext uri="{FF2B5EF4-FFF2-40B4-BE49-F238E27FC236}">
                <a16:creationId xmlns:a16="http://schemas.microsoft.com/office/drawing/2014/main" id="{F400F591-B920-4E88-9D93-A8A34BD35294}"/>
              </a:ext>
            </a:extLst>
          </p:cNvPr>
          <p:cNvSpPr>
            <a:spLocks noGrp="1"/>
          </p:cNvSpPr>
          <p:nvPr>
            <p:ph idx="1"/>
          </p:nvPr>
        </p:nvSpPr>
        <p:spPr/>
        <p:txBody>
          <a:bodyPr/>
          <a:lstStyle/>
          <a:p>
            <a:r>
              <a:rPr lang="en-GB" dirty="0"/>
              <a:t>Collaboration</a:t>
            </a:r>
          </a:p>
          <a:p>
            <a:pPr lvl="1"/>
            <a:r>
              <a:rPr lang="en-GB" dirty="0"/>
              <a:t>Balancing of work load in response to external change </a:t>
            </a:r>
          </a:p>
          <a:p>
            <a:pPr lvl="1"/>
            <a:endParaRPr lang="en-GB" dirty="0"/>
          </a:p>
          <a:p>
            <a:pPr lvl="1"/>
            <a:endParaRPr lang="en-GB" dirty="0"/>
          </a:p>
          <a:p>
            <a:r>
              <a:rPr lang="en-GB" dirty="0"/>
              <a:t>What constitutes external change ?</a:t>
            </a:r>
          </a:p>
          <a:p>
            <a:pPr lvl="1"/>
            <a:r>
              <a:rPr lang="en-GB" dirty="0"/>
              <a:t>User input</a:t>
            </a:r>
          </a:p>
          <a:p>
            <a:pPr lvl="1"/>
            <a:r>
              <a:rPr lang="en-GB" dirty="0"/>
              <a:t>Technology</a:t>
            </a:r>
          </a:p>
          <a:p>
            <a:pPr lvl="1"/>
            <a:r>
              <a:rPr lang="en-GB" dirty="0"/>
              <a:t>Legislation</a:t>
            </a:r>
          </a:p>
          <a:p>
            <a:pPr lvl="1"/>
            <a:r>
              <a:rPr lang="en-GB" dirty="0"/>
              <a:t>Standards</a:t>
            </a:r>
          </a:p>
          <a:p>
            <a:pPr lvl="1"/>
            <a:endParaRPr lang="en-GB" dirty="0"/>
          </a:p>
          <a:p>
            <a:pPr lvl="1"/>
            <a:endParaRPr lang="en-GB" dirty="0"/>
          </a:p>
        </p:txBody>
      </p:sp>
    </p:spTree>
    <p:extLst>
      <p:ext uri="{BB962C8B-B14F-4D97-AF65-F5344CB8AC3E}">
        <p14:creationId xmlns:p14="http://schemas.microsoft.com/office/powerpoint/2010/main" val="1223504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ED908-BAB9-4A9E-A77E-9A57631BC4CA}"/>
              </a:ext>
            </a:extLst>
          </p:cNvPr>
          <p:cNvSpPr>
            <a:spLocks noGrp="1"/>
          </p:cNvSpPr>
          <p:nvPr>
            <p:ph type="title"/>
          </p:nvPr>
        </p:nvSpPr>
        <p:spPr/>
        <p:txBody>
          <a:bodyPr/>
          <a:lstStyle/>
          <a:p>
            <a:r>
              <a:rPr lang="en-GB" dirty="0"/>
              <a:t>Development Cycle</a:t>
            </a:r>
          </a:p>
        </p:txBody>
      </p:sp>
      <p:sp>
        <p:nvSpPr>
          <p:cNvPr id="3" name="Content Placeholder 2">
            <a:extLst>
              <a:ext uri="{FF2B5EF4-FFF2-40B4-BE49-F238E27FC236}">
                <a16:creationId xmlns:a16="http://schemas.microsoft.com/office/drawing/2014/main" id="{DB0E90F4-85CE-44BC-8E4B-5F8084CC39D5}"/>
              </a:ext>
            </a:extLst>
          </p:cNvPr>
          <p:cNvSpPr>
            <a:spLocks noGrp="1"/>
          </p:cNvSpPr>
          <p:nvPr>
            <p:ph idx="1"/>
          </p:nvPr>
        </p:nvSpPr>
        <p:spPr/>
        <p:txBody>
          <a:bodyPr/>
          <a:lstStyle/>
          <a:p>
            <a:r>
              <a:rPr lang="en-GB" dirty="0"/>
              <a:t>Learning</a:t>
            </a:r>
          </a:p>
          <a:p>
            <a:pPr lvl="1"/>
            <a:r>
              <a:rPr lang="en-GB" dirty="0"/>
              <a:t>Equivalent to a scrum review and retrospective</a:t>
            </a:r>
          </a:p>
          <a:p>
            <a:pPr lvl="1"/>
            <a:r>
              <a:rPr lang="en-GB" dirty="0"/>
              <a:t>An overview and evaluation of both the good and bad aspects of the development</a:t>
            </a:r>
          </a:p>
        </p:txBody>
      </p:sp>
    </p:spTree>
    <p:extLst>
      <p:ext uri="{BB962C8B-B14F-4D97-AF65-F5344CB8AC3E}">
        <p14:creationId xmlns:p14="http://schemas.microsoft.com/office/powerpoint/2010/main" val="71654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8D871-09C0-4CCB-AAB3-C5BF6BE0659F}"/>
              </a:ext>
            </a:extLst>
          </p:cNvPr>
          <p:cNvSpPr>
            <a:spLocks noGrp="1"/>
          </p:cNvSpPr>
          <p:nvPr>
            <p:ph type="title"/>
          </p:nvPr>
        </p:nvSpPr>
        <p:spPr/>
        <p:txBody>
          <a:bodyPr/>
          <a:lstStyle/>
          <a:p>
            <a:r>
              <a:rPr lang="en-GB" dirty="0"/>
              <a:t>Advantages</a:t>
            </a:r>
          </a:p>
        </p:txBody>
      </p:sp>
      <p:sp>
        <p:nvSpPr>
          <p:cNvPr id="3" name="Content Placeholder 2">
            <a:extLst>
              <a:ext uri="{FF2B5EF4-FFF2-40B4-BE49-F238E27FC236}">
                <a16:creationId xmlns:a16="http://schemas.microsoft.com/office/drawing/2014/main" id="{3684BE33-CE80-4609-98BD-E1798AEC8F26}"/>
              </a:ext>
            </a:extLst>
          </p:cNvPr>
          <p:cNvSpPr>
            <a:spLocks noGrp="1"/>
          </p:cNvSpPr>
          <p:nvPr>
            <p:ph idx="1"/>
          </p:nvPr>
        </p:nvSpPr>
        <p:spPr/>
        <p:txBody>
          <a:bodyPr/>
          <a:lstStyle/>
          <a:p>
            <a:r>
              <a:rPr lang="en-GB" dirty="0"/>
              <a:t>Shorter development times</a:t>
            </a:r>
          </a:p>
          <a:p>
            <a:endParaRPr lang="en-GB" dirty="0"/>
          </a:p>
          <a:p>
            <a:r>
              <a:rPr lang="en-GB" dirty="0"/>
              <a:t>Less initial design</a:t>
            </a:r>
          </a:p>
          <a:p>
            <a:endParaRPr lang="en-GB" dirty="0"/>
          </a:p>
          <a:p>
            <a:r>
              <a:rPr lang="en-GB" dirty="0"/>
              <a:t>Fast-paced delivery</a:t>
            </a:r>
          </a:p>
          <a:p>
            <a:endParaRPr lang="en-GB" dirty="0"/>
          </a:p>
          <a:p>
            <a:r>
              <a:rPr lang="en-GB" dirty="0"/>
              <a:t>Less difficulty adapting to change and requirement</a:t>
            </a:r>
          </a:p>
        </p:txBody>
      </p:sp>
    </p:spTree>
    <p:extLst>
      <p:ext uri="{BB962C8B-B14F-4D97-AF65-F5344CB8AC3E}">
        <p14:creationId xmlns:p14="http://schemas.microsoft.com/office/powerpoint/2010/main" val="3907113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153F0-961C-4F54-97B6-CBBD0A1B6B4D}"/>
              </a:ext>
            </a:extLst>
          </p:cNvPr>
          <p:cNvSpPr>
            <a:spLocks noGrp="1"/>
          </p:cNvSpPr>
          <p:nvPr>
            <p:ph type="title"/>
          </p:nvPr>
        </p:nvSpPr>
        <p:spPr/>
        <p:txBody>
          <a:bodyPr/>
          <a:lstStyle/>
          <a:p>
            <a:r>
              <a:rPr lang="en-GB" dirty="0"/>
              <a:t>Disadvantages</a:t>
            </a:r>
          </a:p>
        </p:txBody>
      </p:sp>
      <p:sp>
        <p:nvSpPr>
          <p:cNvPr id="3" name="Content Placeholder 2">
            <a:extLst>
              <a:ext uri="{FF2B5EF4-FFF2-40B4-BE49-F238E27FC236}">
                <a16:creationId xmlns:a16="http://schemas.microsoft.com/office/drawing/2014/main" id="{12B3D538-EE13-477C-A97A-CF635AE2D7FA}"/>
              </a:ext>
            </a:extLst>
          </p:cNvPr>
          <p:cNvSpPr>
            <a:spLocks noGrp="1"/>
          </p:cNvSpPr>
          <p:nvPr>
            <p:ph idx="1"/>
          </p:nvPr>
        </p:nvSpPr>
        <p:spPr/>
        <p:txBody>
          <a:bodyPr/>
          <a:lstStyle/>
          <a:p>
            <a:r>
              <a:rPr lang="en-GB" dirty="0"/>
              <a:t>What are the key disadvantages of Adaptive Software Development ?</a:t>
            </a:r>
          </a:p>
          <a:p>
            <a:endParaRPr lang="en-GB" dirty="0"/>
          </a:p>
          <a:p>
            <a:endParaRPr lang="en-GB" dirty="0"/>
          </a:p>
          <a:p>
            <a:r>
              <a:rPr lang="en-GB" dirty="0"/>
              <a:t>What are the impacts of this approach on larger teams ?</a:t>
            </a:r>
          </a:p>
          <a:p>
            <a:endParaRPr lang="en-GB" dirty="0"/>
          </a:p>
          <a:p>
            <a:endParaRPr lang="en-GB" dirty="0"/>
          </a:p>
          <a:p>
            <a:r>
              <a:rPr lang="en-GB" dirty="0"/>
              <a:t>For what type of projects does this work best ?</a:t>
            </a:r>
          </a:p>
        </p:txBody>
      </p:sp>
    </p:spTree>
    <p:extLst>
      <p:ext uri="{BB962C8B-B14F-4D97-AF65-F5344CB8AC3E}">
        <p14:creationId xmlns:p14="http://schemas.microsoft.com/office/powerpoint/2010/main" val="250418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D7A74-20A2-4010-84B7-418DCB405B45}"/>
              </a:ext>
            </a:extLst>
          </p:cNvPr>
          <p:cNvSpPr>
            <a:spLocks noGrp="1"/>
          </p:cNvSpPr>
          <p:nvPr>
            <p:ph type="title"/>
          </p:nvPr>
        </p:nvSpPr>
        <p:spPr/>
        <p:txBody>
          <a:bodyPr/>
          <a:lstStyle/>
          <a:p>
            <a:r>
              <a:rPr lang="en-GB" dirty="0"/>
              <a:t>Methodologies</a:t>
            </a:r>
          </a:p>
        </p:txBody>
      </p:sp>
      <p:sp>
        <p:nvSpPr>
          <p:cNvPr id="3" name="Content Placeholder 2">
            <a:extLst>
              <a:ext uri="{FF2B5EF4-FFF2-40B4-BE49-F238E27FC236}">
                <a16:creationId xmlns:a16="http://schemas.microsoft.com/office/drawing/2014/main" id="{BF0C6B1E-B762-455E-B55F-6A98AF1DBE49}"/>
              </a:ext>
            </a:extLst>
          </p:cNvPr>
          <p:cNvSpPr>
            <a:spLocks noGrp="1"/>
          </p:cNvSpPr>
          <p:nvPr>
            <p:ph idx="1"/>
          </p:nvPr>
        </p:nvSpPr>
        <p:spPr/>
        <p:txBody>
          <a:bodyPr/>
          <a:lstStyle/>
          <a:p>
            <a:r>
              <a:rPr lang="en-GB" dirty="0"/>
              <a:t>Which do I need to know ?</a:t>
            </a:r>
          </a:p>
          <a:p>
            <a:pPr lvl="1"/>
            <a:r>
              <a:rPr lang="en-GB" dirty="0"/>
              <a:t>ALL OF THEM</a:t>
            </a:r>
          </a:p>
          <a:p>
            <a:pPr lvl="1"/>
            <a:r>
              <a:rPr lang="en-GB" dirty="0"/>
              <a:t>No seriously, all of them. Each  methodology has something to offer</a:t>
            </a:r>
          </a:p>
          <a:p>
            <a:pPr lvl="1"/>
            <a:r>
              <a:rPr lang="en-GB" dirty="0"/>
              <a:t>Each methodology is just a different approach, there are no wrong answers</a:t>
            </a:r>
          </a:p>
          <a:p>
            <a:endParaRPr lang="en-GB" dirty="0"/>
          </a:p>
          <a:p>
            <a:r>
              <a:rPr lang="en-GB" dirty="0"/>
              <a:t>Who decides which one I should use ?</a:t>
            </a:r>
          </a:p>
          <a:p>
            <a:pPr lvl="1"/>
            <a:r>
              <a:rPr lang="en-GB" dirty="0"/>
              <a:t>Yourself</a:t>
            </a:r>
          </a:p>
          <a:p>
            <a:pPr lvl="1"/>
            <a:r>
              <a:rPr lang="en-GB" dirty="0"/>
              <a:t>Your client</a:t>
            </a:r>
          </a:p>
          <a:p>
            <a:pPr lvl="1"/>
            <a:r>
              <a:rPr lang="en-GB" dirty="0"/>
              <a:t>Your organisation</a:t>
            </a:r>
          </a:p>
          <a:p>
            <a:pPr lvl="1"/>
            <a:r>
              <a:rPr lang="en-GB" dirty="0"/>
              <a:t>Standards bodies</a:t>
            </a:r>
          </a:p>
        </p:txBody>
      </p:sp>
    </p:spTree>
    <p:extLst>
      <p:ext uri="{BB962C8B-B14F-4D97-AF65-F5344CB8AC3E}">
        <p14:creationId xmlns:p14="http://schemas.microsoft.com/office/powerpoint/2010/main" val="2626126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EC43F-6877-44B0-A851-177E13942B51}"/>
              </a:ext>
            </a:extLst>
          </p:cNvPr>
          <p:cNvSpPr>
            <a:spLocks noGrp="1"/>
          </p:cNvSpPr>
          <p:nvPr>
            <p:ph type="title"/>
          </p:nvPr>
        </p:nvSpPr>
        <p:spPr/>
        <p:txBody>
          <a:bodyPr/>
          <a:lstStyle/>
          <a:p>
            <a:r>
              <a:rPr lang="en-GB" dirty="0"/>
              <a:t>Why is are AGILE methodologies so great ?</a:t>
            </a:r>
          </a:p>
        </p:txBody>
      </p:sp>
      <p:sp>
        <p:nvSpPr>
          <p:cNvPr id="3" name="Content Placeholder 2">
            <a:extLst>
              <a:ext uri="{FF2B5EF4-FFF2-40B4-BE49-F238E27FC236}">
                <a16:creationId xmlns:a16="http://schemas.microsoft.com/office/drawing/2014/main" id="{EA3E6197-CD1C-4918-AE2C-54EF64422FC7}"/>
              </a:ext>
            </a:extLst>
          </p:cNvPr>
          <p:cNvSpPr>
            <a:spLocks noGrp="1"/>
          </p:cNvSpPr>
          <p:nvPr>
            <p:ph idx="1"/>
          </p:nvPr>
        </p:nvSpPr>
        <p:spPr/>
        <p:txBody>
          <a:bodyPr/>
          <a:lstStyle/>
          <a:p>
            <a:r>
              <a:rPr lang="en-GB" dirty="0"/>
              <a:t>The real question is : Are they ?</a:t>
            </a:r>
          </a:p>
          <a:p>
            <a:endParaRPr lang="en-GB" dirty="0"/>
          </a:p>
          <a:p>
            <a:r>
              <a:rPr lang="en-GB" dirty="0"/>
              <a:t>Each methodology has both advantages and disadvantages, both AGILE and traditional rigid models</a:t>
            </a:r>
          </a:p>
          <a:p>
            <a:endParaRPr lang="en-GB" dirty="0"/>
          </a:p>
          <a:p>
            <a:r>
              <a:rPr lang="en-GB" dirty="0"/>
              <a:t>The principles of AGILE development are not new and many of the methodologies that fall under the traditional methods actually follow such principles</a:t>
            </a:r>
          </a:p>
          <a:p>
            <a:endParaRPr lang="en-GB" dirty="0"/>
          </a:p>
          <a:p>
            <a:endParaRPr lang="en-GB" dirty="0"/>
          </a:p>
        </p:txBody>
      </p:sp>
    </p:spTree>
    <p:extLst>
      <p:ext uri="{BB962C8B-B14F-4D97-AF65-F5344CB8AC3E}">
        <p14:creationId xmlns:p14="http://schemas.microsoft.com/office/powerpoint/2010/main" val="2131039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EFF05-8C6F-4365-A868-3AEF12298854}"/>
              </a:ext>
            </a:extLst>
          </p:cNvPr>
          <p:cNvSpPr>
            <a:spLocks noGrp="1"/>
          </p:cNvSpPr>
          <p:nvPr>
            <p:ph type="title"/>
          </p:nvPr>
        </p:nvSpPr>
        <p:spPr/>
        <p:txBody>
          <a:bodyPr>
            <a:normAutofit/>
          </a:bodyPr>
          <a:lstStyle/>
          <a:p>
            <a:r>
              <a:rPr lang="en-GB" dirty="0"/>
              <a:t>So why do I need to know what they are?</a:t>
            </a:r>
          </a:p>
        </p:txBody>
      </p:sp>
      <p:sp>
        <p:nvSpPr>
          <p:cNvPr id="3" name="Content Placeholder 2">
            <a:extLst>
              <a:ext uri="{FF2B5EF4-FFF2-40B4-BE49-F238E27FC236}">
                <a16:creationId xmlns:a16="http://schemas.microsoft.com/office/drawing/2014/main" id="{662AF2BE-08CC-477A-91F6-4F5617B92376}"/>
              </a:ext>
            </a:extLst>
          </p:cNvPr>
          <p:cNvSpPr>
            <a:spLocks noGrp="1"/>
          </p:cNvSpPr>
          <p:nvPr>
            <p:ph idx="1"/>
          </p:nvPr>
        </p:nvSpPr>
        <p:spPr/>
        <p:txBody>
          <a:bodyPr/>
          <a:lstStyle/>
          <a:p>
            <a:r>
              <a:rPr lang="en-GB" dirty="0"/>
              <a:t>To pass this module</a:t>
            </a:r>
          </a:p>
          <a:p>
            <a:endParaRPr lang="en-GB" dirty="0"/>
          </a:p>
          <a:p>
            <a:r>
              <a:rPr lang="en-GB" dirty="0"/>
              <a:t>One day in the not too distant future you may need to utilise them</a:t>
            </a:r>
          </a:p>
          <a:p>
            <a:endParaRPr lang="en-GB" dirty="0"/>
          </a:p>
          <a:p>
            <a:r>
              <a:rPr lang="en-GB" dirty="0"/>
              <a:t>To be aware there are always options available to you</a:t>
            </a:r>
          </a:p>
          <a:p>
            <a:endParaRPr lang="en-GB" dirty="0"/>
          </a:p>
          <a:p>
            <a:r>
              <a:rPr lang="en-GB" dirty="0"/>
              <a:t>Not everything is a nail</a:t>
            </a:r>
          </a:p>
        </p:txBody>
      </p:sp>
    </p:spTree>
    <p:extLst>
      <p:ext uri="{BB962C8B-B14F-4D97-AF65-F5344CB8AC3E}">
        <p14:creationId xmlns:p14="http://schemas.microsoft.com/office/powerpoint/2010/main" val="2511151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6C985-DA58-4783-A8E4-C58E6A730EEF}"/>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EF16663A-0DC7-4291-B65B-8CF47B87CC0C}"/>
              </a:ext>
            </a:extLst>
          </p:cNvPr>
          <p:cNvSpPr>
            <a:spLocks noGrp="1"/>
          </p:cNvSpPr>
          <p:nvPr>
            <p:ph idx="1"/>
          </p:nvPr>
        </p:nvSpPr>
        <p:spPr/>
        <p:txBody>
          <a:bodyPr>
            <a:normAutofit fontScale="92500"/>
          </a:bodyPr>
          <a:lstStyle/>
          <a:p>
            <a:r>
              <a:rPr lang="en-GB" dirty="0"/>
              <a:t>Your company has been contracted to develop a piece of software that provides control functionality for the coffee maker on international space station. Your company has several projects being undertaken in parallel to this, there are currently 100 developers in your company half of which are currently deployed on another project.</a:t>
            </a:r>
          </a:p>
          <a:p>
            <a:endParaRPr lang="en-GB" dirty="0"/>
          </a:p>
          <a:p>
            <a:r>
              <a:rPr lang="en-GB" dirty="0"/>
              <a:t>What approach to development management do you take ?</a:t>
            </a:r>
          </a:p>
          <a:p>
            <a:r>
              <a:rPr lang="en-GB" dirty="0"/>
              <a:t>What methodology do you utilise ?</a:t>
            </a:r>
          </a:p>
          <a:p>
            <a:r>
              <a:rPr lang="en-GB" dirty="0"/>
              <a:t>What requirements will there be ? write these in the appropriate form</a:t>
            </a:r>
          </a:p>
          <a:p>
            <a:r>
              <a:rPr lang="en-GB" dirty="0"/>
              <a:t>What design methods will be utilised ?</a:t>
            </a:r>
          </a:p>
        </p:txBody>
      </p:sp>
    </p:spTree>
    <p:extLst>
      <p:ext uri="{BB962C8B-B14F-4D97-AF65-F5344CB8AC3E}">
        <p14:creationId xmlns:p14="http://schemas.microsoft.com/office/powerpoint/2010/main" val="1082829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707</Words>
  <Application>Microsoft Office PowerPoint</Application>
  <PresentationFormat>Widescreen</PresentationFormat>
  <Paragraphs>156</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AGILE Methodologies</vt:lpstr>
      <vt:lpstr>SCRUM</vt:lpstr>
      <vt:lpstr>SCRUM Organisational structure</vt:lpstr>
      <vt:lpstr>Key Components </vt:lpstr>
      <vt:lpstr>Structure of responsibility</vt:lpstr>
      <vt:lpstr>Development cycle</vt:lpstr>
      <vt:lpstr>Development Cycle</vt:lpstr>
      <vt:lpstr>Development Cycle</vt:lpstr>
      <vt:lpstr>Advantages</vt:lpstr>
      <vt:lpstr>Disadvantages</vt:lpstr>
      <vt:lpstr>What variations are there for SCRUM ?</vt:lpstr>
      <vt:lpstr>How many more methodologies</vt:lpstr>
      <vt:lpstr>Adaptive Software Development</vt:lpstr>
      <vt:lpstr>Development Process</vt:lpstr>
      <vt:lpstr>Development Cycle</vt:lpstr>
      <vt:lpstr>Development Cycle</vt:lpstr>
      <vt:lpstr>Advantages</vt:lpstr>
      <vt:lpstr>Disadvantages</vt:lpstr>
      <vt:lpstr>Methodologies</vt:lpstr>
      <vt:lpstr>Why is are AGILE methodologies so great ?</vt:lpstr>
      <vt:lpstr>So why do I need to know what they are?</vt:lpstr>
      <vt:lpstr>Scenario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Jaymie Phillips</dc:creator>
  <cp:lastModifiedBy>Jaymie Phillips</cp:lastModifiedBy>
  <cp:revision>19</cp:revision>
  <dcterms:created xsi:type="dcterms:W3CDTF">2018-10-31T05:54:06Z</dcterms:created>
  <dcterms:modified xsi:type="dcterms:W3CDTF">2018-10-31T07:33:11Z</dcterms:modified>
</cp:coreProperties>
</file>