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2" d="100"/>
          <a:sy n="72" d="100"/>
        </p:scale>
        <p:origin x="6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6979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530743_student_uwtsd_ac_uk/IQC4Wc-s5_edTq8vvC65CglUAXqWA9DCbqEo8_loZRD_k9c?nav=eyJyZWZlcnJhbEluZm8iOnsicmVmZXJyYWxBcHAiOiJPbmVEcml2ZUZvckJ1c2luZXNzIiwicmVmZXJyYWxBcHBQbGF0Zm9ybSI6IldlYiIsInJlZmVycmFsTW9kZSI6InZpZXciLCJyZWZlcnJhbFZpZXciOiJNeUZpbGVzTGlua0NvcHkifX0&amp;e=bHGMDx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3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1920240"/>
            <a:ext cx="960120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SECURING THE</a:t>
            </a:r>
            <a:endParaRPr lang="en-US" sz="4000" dirty="0"/>
          </a:p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ENTERPRISE NETWORK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822960" y="3977640"/>
            <a:ext cx="9144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400"/>
              </a:lnSpc>
              <a:buNone/>
            </a:pPr>
            <a:r>
              <a:rPr lang="en-US" sz="1700" dirty="0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of a Network Security Solution</a:t>
            </a:r>
            <a:endParaRPr lang="en-US" sz="1700" dirty="0"/>
          </a:p>
          <a:p>
            <a:pPr marL="0" indent="0">
              <a:lnSpc>
                <a:spcPts val="2400"/>
              </a:lnSpc>
              <a:buNone/>
            </a:pPr>
            <a:r>
              <a:rPr lang="en-US" sz="1700" dirty="0">
                <a:solidFill>
                  <a:srgbClr val="C7D3E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GAiA: SMS, Gateway &amp; SmartConsole Deployment</a:t>
            </a:r>
            <a:endParaRPr lang="en-US" sz="1700" dirty="0"/>
          </a:p>
        </p:txBody>
      </p:sp>
      <p:sp>
        <p:nvSpPr>
          <p:cNvPr id="4" name="Text 2"/>
          <p:cNvSpPr/>
          <p:nvPr/>
        </p:nvSpPr>
        <p:spPr>
          <a:xfrm>
            <a:off x="822960" y="562356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Aviral Tyagi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822960" y="59893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8FA0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 Security  |  ACCA7032 Enterprise Network Security</a:t>
            </a:r>
            <a:endParaRPr lang="en-US" sz="1200" dirty="0"/>
          </a:p>
        </p:txBody>
      </p:sp>
      <p:pic>
        <p:nvPicPr>
          <p:cNvPr id="7" name="UWTSD Logo">
            <a:extLst>
              <a:ext uri="{FF2B5EF4-FFF2-40B4-BE49-F238E27FC236}">
                <a16:creationId xmlns:a16="http://schemas.microsoft.com/office/drawing/2014/main" id="{37B3E756-4B91-D6EB-D25D-3A566EF23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59" y="524382"/>
            <a:ext cx="5803127" cy="13958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Assignment Overview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640080" y="10058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graded components of the network security implementation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640080" y="1691640"/>
            <a:ext cx="10881360" cy="1417320"/>
          </a:xfrm>
          <a:prstGeom prst="roundRect">
            <a:avLst>
              <a:gd name="adj" fmla="val 5161"/>
            </a:avLst>
          </a:prstGeom>
          <a:solidFill>
            <a:srgbClr val="EDF2FA"/>
          </a:solidFill>
          <a:ln w="12700">
            <a:solidFill>
              <a:srgbClr val="DCE4F2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828800"/>
            <a:ext cx="11887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0B8A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3400" dirty="0"/>
          </a:p>
        </p:txBody>
      </p:sp>
      <p:sp>
        <p:nvSpPr>
          <p:cNvPr id="6" name="Text 4"/>
          <p:cNvSpPr/>
          <p:nvPr/>
        </p:nvSpPr>
        <p:spPr>
          <a:xfrm>
            <a:off x="2194560" y="1856232"/>
            <a:ext cx="7680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3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SMS Deployment &amp; Licensing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2194560" y="2258568"/>
            <a:ext cx="76809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 A-GW, A-SMS, A-GUI (SmartConsole); establish SIC trust; license and verify both appliances.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9966960" y="1828800"/>
            <a:ext cx="1280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9966960" y="2240280"/>
            <a:ext cx="1280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weight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640080" y="3291840"/>
            <a:ext cx="10881360" cy="1417320"/>
          </a:xfrm>
          <a:prstGeom prst="roundRect">
            <a:avLst>
              <a:gd name="adj" fmla="val 5161"/>
            </a:avLst>
          </a:prstGeom>
          <a:solidFill>
            <a:srgbClr val="EDF2FA"/>
          </a:solidFill>
          <a:ln w="12700">
            <a:solidFill>
              <a:srgbClr val="DCE4F2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14400" y="3429000"/>
            <a:ext cx="11887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0B8A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3400" dirty="0"/>
          </a:p>
        </p:txBody>
      </p:sp>
      <p:sp>
        <p:nvSpPr>
          <p:cNvPr id="12" name="Text 10"/>
          <p:cNvSpPr/>
          <p:nvPr/>
        </p:nvSpPr>
        <p:spPr>
          <a:xfrm>
            <a:off x="2194560" y="3456432"/>
            <a:ext cx="7680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3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Policy &amp; Threat Prevention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2194560" y="3858768"/>
            <a:ext cx="76809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and justify Access Control rules; enable IPS/Threat Prevention; verify with live traffic logs.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9966960" y="3429000"/>
            <a:ext cx="1280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9966960" y="3840480"/>
            <a:ext cx="1280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weight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640080" y="4892040"/>
            <a:ext cx="10881360" cy="1417320"/>
          </a:xfrm>
          <a:prstGeom prst="roundRect">
            <a:avLst>
              <a:gd name="adj" fmla="val 5161"/>
            </a:avLst>
          </a:prstGeom>
          <a:solidFill>
            <a:srgbClr val="EDF2FA"/>
          </a:solidFill>
          <a:ln w="12700">
            <a:solidFill>
              <a:srgbClr val="DCE4F2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914400" y="5029200"/>
            <a:ext cx="118872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0B8A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3400" dirty="0"/>
          </a:p>
        </p:txBody>
      </p:sp>
      <p:sp>
        <p:nvSpPr>
          <p:cNvPr id="18" name="Text 16"/>
          <p:cNvSpPr/>
          <p:nvPr/>
        </p:nvSpPr>
        <p:spPr>
          <a:xfrm>
            <a:off x="2194560" y="5056632"/>
            <a:ext cx="7680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3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Advanced Hardening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2194560" y="5458968"/>
            <a:ext cx="76809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an additional industry-standard security control aligned with Check Point best practice.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9966960" y="5029200"/>
            <a:ext cx="1280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20%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9966960" y="5440680"/>
            <a:ext cx="1280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weight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3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2331720"/>
            <a:ext cx="27432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0" b="1" dirty="0">
                <a:solidFill>
                  <a:srgbClr val="1B2E5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9000" dirty="0"/>
          </a:p>
        </p:txBody>
      </p:sp>
      <p:sp>
        <p:nvSpPr>
          <p:cNvPr id="3" name="Text 1"/>
          <p:cNvSpPr/>
          <p:nvPr/>
        </p:nvSpPr>
        <p:spPr>
          <a:xfrm>
            <a:off x="822960" y="4069080"/>
            <a:ext cx="10058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SMS Deployment &amp; Licensing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822960" y="4754880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AEBB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 of A-GW, A-SMS, A-GUI and centralized management setup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 ·  MANAGEMENT SETUP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0080" y="685800"/>
            <a:ext cx="8686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Security Management Administrator</a:t>
            </a:r>
            <a:endParaRPr lang="en-US" sz="2400" dirty="0"/>
          </a:p>
        </p:txBody>
      </p:sp>
      <p:pic>
        <p:nvPicPr>
          <p:cNvPr id="4" name="Image 0" descr="/home/claude/selected/cropped/09_SMS_admin_user_creation_wizar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1417320"/>
            <a:ext cx="6492240" cy="3986784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417320"/>
            <a:ext cx="6492240" cy="3986784"/>
          </a:xfrm>
          <a:prstGeom prst="roundRect">
            <a:avLst>
              <a:gd name="adj" fmla="val 1147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7360920" y="146304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8C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was done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7360920" y="1828800"/>
            <a:ext cx="4206240" cy="3474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ts val="17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During the GAiA First-Time Configuration Wizard on A-SMS, a custom administrator account (aviral) was defined instead of the default Gaia admin account.</a:t>
            </a:r>
            <a:endParaRPr lang="en-US" sz="1250" dirty="0"/>
          </a:p>
          <a:p>
            <a:pPr marL="342900" indent="-342900">
              <a:lnSpc>
                <a:spcPts val="17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dedicated management user reduces reliance on shared default credentials and supports accountability, per Check Point management best practice.</a:t>
            </a:r>
            <a:endParaRPr lang="en-US" sz="1250" dirty="0"/>
          </a:p>
          <a:p>
            <a:pPr marL="342900" indent="-342900">
              <a:lnSpc>
                <a:spcPts val="1700"/>
              </a:lnSpc>
              <a:buSzPct val="100000"/>
              <a:buChar char="•"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account was later used to authenticate SmartConsole (A-GUI) against the SMS.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 ·  SIC &amp; LICENSING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0080" y="685800"/>
            <a:ext cx="9601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Gateway–SMS Trust and License Verification</a:t>
            </a:r>
            <a:endParaRPr lang="en-US" sz="2400" dirty="0"/>
          </a:p>
        </p:txBody>
      </p:sp>
      <p:pic>
        <p:nvPicPr>
          <p:cNvPr id="4" name="Image 0" descr="/home/claude/selected/cropped/02_gateways_servers_status_AGW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1417320"/>
            <a:ext cx="5349240" cy="4059936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417320"/>
            <a:ext cx="5349240" cy="4059936"/>
          </a:xfrm>
          <a:prstGeom prst="roundRect">
            <a:avLst>
              <a:gd name="adj" fmla="val 1126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640080" y="5504688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— 10.1.1.1</a:t>
            </a:r>
            <a:endParaRPr lang="en-US" sz="1100" dirty="0"/>
          </a:p>
        </p:txBody>
      </p:sp>
      <p:pic>
        <p:nvPicPr>
          <p:cNvPr id="7" name="Image 1" descr="/home/claude/selected/cropped/03_gateways_servers_status_ASMS_licens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172200" y="1417320"/>
            <a:ext cx="5349240" cy="405993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6172200" y="1417320"/>
            <a:ext cx="5349240" cy="4059936"/>
          </a:xfrm>
          <a:prstGeom prst="roundRect">
            <a:avLst>
              <a:gd name="adj" fmla="val 1126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9" name="Text 5"/>
          <p:cNvSpPr/>
          <p:nvPr/>
        </p:nvSpPr>
        <p:spPr>
          <a:xfrm>
            <a:off x="6172200" y="5504688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— 10.1.1.101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640080" y="5833872"/>
            <a:ext cx="10881360" cy="594360"/>
          </a:xfrm>
          <a:prstGeom prst="roundRect">
            <a:avLst>
              <a:gd name="adj" fmla="val 9231"/>
            </a:avLst>
          </a:prstGeom>
          <a:solidFill>
            <a:srgbClr val="EDF2FA"/>
          </a:solidFill>
          <a:ln/>
        </p:spPr>
      </p:sp>
      <p:sp>
        <p:nvSpPr>
          <p:cNvPr id="11" name="Text 7"/>
          <p:cNvSpPr/>
          <p:nvPr/>
        </p:nvSpPr>
        <p:spPr>
          <a:xfrm>
            <a:off x="868680" y="5833872"/>
            <a:ext cx="10424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objects show </a:t>
            </a:r>
            <a:r>
              <a:rPr lang="en-US" sz="1200" b="1" dirty="0">
                <a:solidFill>
                  <a:srgbClr val="1E8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License Status: OK</a:t>
            </a:r>
            <a:r>
              <a:rPr lang="en-US" sz="12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and a green connectivity check — SIC (Secure Internal Communication) trust is established between A-SMS, A-GW and SmartConsole, confirming connectivity to the Swansea/London network.</a:t>
            </a:r>
            <a:endParaRPr lang="en-US" sz="1200" dirty="0"/>
          </a:p>
        </p:txBody>
      </p:sp>
      <p:sp>
        <p:nvSpPr>
          <p:cNvPr id="12" name="Text 8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13" name="Text 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3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2331720"/>
            <a:ext cx="27432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0" b="1" dirty="0">
                <a:solidFill>
                  <a:srgbClr val="1B2E5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9000" dirty="0"/>
          </a:p>
        </p:txBody>
      </p:sp>
      <p:sp>
        <p:nvSpPr>
          <p:cNvPr id="3" name="Text 1"/>
          <p:cNvSpPr/>
          <p:nvPr/>
        </p:nvSpPr>
        <p:spPr>
          <a:xfrm>
            <a:off x="822960" y="4069080"/>
            <a:ext cx="10058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Firewall Policy &amp; Threat Prevention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822960" y="4754880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AEBB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rule base, policy installation, IPS and log verification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 ·  NETWORK OBJECTS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0080" y="685800"/>
            <a:ext cx="9144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Objects Created for Policy Definition</a:t>
            </a:r>
            <a:endParaRPr lang="en-US" sz="2400" dirty="0"/>
          </a:p>
        </p:txBody>
      </p:sp>
      <p:pic>
        <p:nvPicPr>
          <p:cNvPr id="4" name="Image 0" descr="/home/claude/selected/cropped/01_object_categories_overview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1417320"/>
            <a:ext cx="3520440" cy="35661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417320"/>
            <a:ext cx="3520440" cy="3566160"/>
          </a:xfrm>
          <a:prstGeom prst="roundRect">
            <a:avLst>
              <a:gd name="adj" fmla="val 1299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640080" y="5029200"/>
            <a:ext cx="35204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11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 categories — 25 network objects, 521 services</a:t>
            </a:r>
            <a:endParaRPr lang="en-US" sz="1100" dirty="0"/>
          </a:p>
        </p:txBody>
      </p:sp>
      <p:pic>
        <p:nvPicPr>
          <p:cNvPr id="7" name="Image 1" descr="/home/claude/selected/cropped/04_network_objects_tree_expan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343400" y="1417320"/>
            <a:ext cx="3520440" cy="3566160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4343400" y="1417320"/>
            <a:ext cx="3520440" cy="3566160"/>
          </a:xfrm>
          <a:prstGeom prst="roundRect">
            <a:avLst>
              <a:gd name="adj" fmla="val 1299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9" name="Text 5"/>
          <p:cNvSpPr/>
          <p:nvPr/>
        </p:nvSpPr>
        <p:spPr>
          <a:xfrm>
            <a:off x="4343400" y="5029200"/>
            <a:ext cx="35204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11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Networks, hosts, ranges &amp; security zones</a:t>
            </a:r>
            <a:endParaRPr lang="en-US" sz="1100" dirty="0"/>
          </a:p>
        </p:txBody>
      </p:sp>
      <p:pic>
        <p:nvPicPr>
          <p:cNvPr id="10" name="Image 2" descr="/home/claude/selected/cropped/05_gateways_and_servers_objects_list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046720" y="1417320"/>
            <a:ext cx="3520440" cy="3566160"/>
          </a:xfrm>
          <a:prstGeom prst="rect">
            <a:avLst/>
          </a:prstGeom>
        </p:spPr>
      </p:pic>
      <p:sp>
        <p:nvSpPr>
          <p:cNvPr id="11" name="Shape 6"/>
          <p:cNvSpPr/>
          <p:nvPr/>
        </p:nvSpPr>
        <p:spPr>
          <a:xfrm>
            <a:off x="8046720" y="1417320"/>
            <a:ext cx="3520440" cy="3566160"/>
          </a:xfrm>
          <a:prstGeom prst="roundRect">
            <a:avLst>
              <a:gd name="adj" fmla="val 1299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12" name="Text 7"/>
          <p:cNvSpPr/>
          <p:nvPr/>
        </p:nvSpPr>
        <p:spPr>
          <a:xfrm>
            <a:off x="8046720" y="5029200"/>
            <a:ext cx="35204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11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/ A-SMS registered as reusable objects</a:t>
            </a:r>
            <a:endParaRPr lang="en-US" sz="1100" dirty="0"/>
          </a:p>
        </p:txBody>
      </p:sp>
      <p:sp>
        <p:nvSpPr>
          <p:cNvPr id="13" name="Text 8"/>
          <p:cNvSpPr/>
          <p:nvPr/>
        </p:nvSpPr>
        <p:spPr>
          <a:xfrm>
            <a:off x="640080" y="5806440"/>
            <a:ext cx="108813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Named objects (hosts, networks, gateways) were created before rule authoring so the Access Control policy stays readable and reusable rather than relying on raw IP addresses.</a:t>
            </a:r>
            <a:endParaRPr lang="en-US" sz="1200" dirty="0"/>
          </a:p>
        </p:txBody>
      </p:sp>
      <p:sp>
        <p:nvSpPr>
          <p:cNvPr id="14" name="Text 9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15" name="Text 10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36576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 ·  ACCESS CONTROL POLICY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0080" y="621792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Firewall Rule Base</a:t>
            </a:r>
            <a:endParaRPr lang="en-US" sz="2400" dirty="0"/>
          </a:p>
        </p:txBody>
      </p:sp>
      <p:pic>
        <p:nvPicPr>
          <p:cNvPr id="4" name="Image 0" descr="/home/claude/selected/cropped/10_access_control_policy_rulebas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1280160"/>
            <a:ext cx="6766560" cy="512064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280160"/>
            <a:ext cx="6766560" cy="5120640"/>
          </a:xfrm>
          <a:prstGeom prst="roundRect">
            <a:avLst>
              <a:gd name="adj" fmla="val 893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7772400" y="1280160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8C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justification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7772400" y="1627632"/>
            <a:ext cx="411480" cy="685800"/>
          </a:xfrm>
          <a:prstGeom prst="rect">
            <a:avLst/>
          </a:prstGeom>
          <a:solidFill>
            <a:srgbClr val="1B2E52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8275320" y="1627632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13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Management Access
</a:t>
            </a:r>
            <a:r>
              <a:rPr lang="en-US" sz="10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 to A-GW/A-SMS only — restricts who can administer the estate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7772400" y="2496312"/>
            <a:ext cx="411480" cy="685800"/>
          </a:xfrm>
          <a:prstGeom prst="rect">
            <a:avLst/>
          </a:prstGeom>
          <a:solidFill>
            <a:srgbClr val="1B2E52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8275320" y="2496312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13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ICMP Cross-Site
</a:t>
            </a:r>
            <a:r>
              <a:rPr lang="en-US" sz="10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 ↔ Swansea only — diagnostics without exposing ICMP to the internet</a:t>
            </a:r>
            <a:endParaRPr lang="en-US" sz="1150" dirty="0"/>
          </a:p>
        </p:txBody>
      </p:sp>
      <p:sp>
        <p:nvSpPr>
          <p:cNvPr id="11" name="Text 8"/>
          <p:cNvSpPr/>
          <p:nvPr/>
        </p:nvSpPr>
        <p:spPr>
          <a:xfrm>
            <a:off x="7772400" y="3364992"/>
            <a:ext cx="411480" cy="685800"/>
          </a:xfrm>
          <a:prstGeom prst="rect">
            <a:avLst/>
          </a:prstGeom>
          <a:solidFill>
            <a:srgbClr val="1B2E52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3–4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8275320" y="3364992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13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DNS / HTTP to S-DC
</a:t>
            </a:r>
            <a:r>
              <a:rPr lang="en-US" sz="10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traffic needed for name resolution and web services reaches the server</a:t>
            </a:r>
            <a:endParaRPr lang="en-US" sz="1150" dirty="0"/>
          </a:p>
        </p:txBody>
      </p:sp>
      <p:sp>
        <p:nvSpPr>
          <p:cNvPr id="13" name="Text 10"/>
          <p:cNvSpPr/>
          <p:nvPr/>
        </p:nvSpPr>
        <p:spPr>
          <a:xfrm>
            <a:off x="7772400" y="4233672"/>
            <a:ext cx="411480" cy="685800"/>
          </a:xfrm>
          <a:prstGeom prst="rect">
            <a:avLst/>
          </a:prstGeom>
          <a:solidFill>
            <a:srgbClr val="1B2E52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200" dirty="0"/>
          </a:p>
        </p:txBody>
      </p:sp>
      <p:sp>
        <p:nvSpPr>
          <p:cNvPr id="14" name="Text 11"/>
          <p:cNvSpPr/>
          <p:nvPr/>
        </p:nvSpPr>
        <p:spPr>
          <a:xfrm>
            <a:off x="8275320" y="4233672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13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Telnet
</a:t>
            </a:r>
            <a:r>
              <a:rPr lang="en-US" sz="10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is unencrypted — blocked network-wide per least-privilege policy</a:t>
            </a:r>
            <a:endParaRPr lang="en-US" sz="1150" dirty="0"/>
          </a:p>
        </p:txBody>
      </p:sp>
      <p:sp>
        <p:nvSpPr>
          <p:cNvPr id="15" name="Text 12"/>
          <p:cNvSpPr/>
          <p:nvPr/>
        </p:nvSpPr>
        <p:spPr>
          <a:xfrm>
            <a:off x="7772400" y="5102352"/>
            <a:ext cx="411480" cy="685800"/>
          </a:xfrm>
          <a:prstGeom prst="rect">
            <a:avLst/>
          </a:prstGeom>
          <a:solidFill>
            <a:srgbClr val="1B2E52"/>
          </a:solidFill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00" dirty="0"/>
          </a:p>
        </p:txBody>
      </p:sp>
      <p:sp>
        <p:nvSpPr>
          <p:cNvPr id="16" name="Text 13"/>
          <p:cNvSpPr/>
          <p:nvPr/>
        </p:nvSpPr>
        <p:spPr>
          <a:xfrm>
            <a:off x="8275320" y="5102352"/>
            <a:ext cx="33832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13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SSH — Admin only
</a:t>
            </a:r>
            <a:r>
              <a:rPr lang="en-US" sz="10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CLI access restricted to the admin source (A-GUI)</a:t>
            </a:r>
            <a:endParaRPr lang="en-US" sz="1150" dirty="0"/>
          </a:p>
        </p:txBody>
      </p:sp>
      <p:sp>
        <p:nvSpPr>
          <p:cNvPr id="17" name="Text 14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 ·  POLICY ENFORCEMENT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0080" y="685800"/>
            <a:ext cx="8686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Installed and Enforced</a:t>
            </a:r>
            <a:endParaRPr lang="en-US" sz="2400" dirty="0"/>
          </a:p>
        </p:txBody>
      </p:sp>
      <p:pic>
        <p:nvPicPr>
          <p:cNvPr id="4" name="Image 0" descr="/home/claude/selected/cropped/11_policy_install_succee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1417320"/>
            <a:ext cx="6766560" cy="416052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417320"/>
            <a:ext cx="6766560" cy="4160520"/>
          </a:xfrm>
          <a:prstGeom prst="roundRect">
            <a:avLst>
              <a:gd name="adj" fmla="val 1099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7635240" y="1463040"/>
            <a:ext cx="3931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8C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matters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7635240" y="1874520"/>
            <a:ext cx="3931920" cy="3291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status bar confirms </a:t>
            </a:r>
            <a:r>
              <a:rPr lang="en-US" sz="1250" b="1" dirty="0">
                <a:solidFill>
                  <a:srgbClr val="1E8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“Policy installation – Standard Succeeded.”</a:t>
            </a:r>
            <a:endParaRPr lang="en-US" sz="1250" dirty="0"/>
          </a:p>
          <a:p>
            <a:pPr marL="342900" indent="-342900">
              <a:lnSpc>
                <a:spcPts val="17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proves the rule base was actually pushed to A-GW and is live — a drafted policy alone is not enforcement.</a:t>
            </a:r>
            <a:endParaRPr lang="en-US" sz="1250" dirty="0"/>
          </a:p>
          <a:p>
            <a:pPr marL="342900" indent="-342900">
              <a:lnSpc>
                <a:spcPts val="1700"/>
              </a:lnSpc>
              <a:buSzPct val="100000"/>
              <a:buChar char="•"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 future rule change must go through the same Publish → Install Policy step before it takes effect.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 ·  THREAT PREVENTION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0080" y="685800"/>
            <a:ext cx="9601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IPS / Custom Threat Prevention Policy</a:t>
            </a:r>
            <a:endParaRPr lang="en-US" sz="2400" dirty="0"/>
          </a:p>
        </p:txBody>
      </p:sp>
      <p:pic>
        <p:nvPicPr>
          <p:cNvPr id="4" name="Image 0" descr="/home/claude/selected/cropped/06_threat_prevention_custom_policy_rule1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1417320"/>
            <a:ext cx="5349240" cy="4059936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417320"/>
            <a:ext cx="5349240" cy="4059936"/>
          </a:xfrm>
          <a:prstGeom prst="roundRect">
            <a:avLst>
              <a:gd name="adj" fmla="val 1126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640080" y="5504688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 Policy — Rule 1 scope</a:t>
            </a:r>
            <a:endParaRPr lang="en-US" sz="1100" dirty="0"/>
          </a:p>
        </p:txBody>
      </p:sp>
      <p:pic>
        <p:nvPicPr>
          <p:cNvPr id="7" name="Image 1" descr="/home/claude/selected/cropped/07_threat_prevention_action_strict_tracking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172200" y="1417320"/>
            <a:ext cx="5349240" cy="405993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6172200" y="1417320"/>
            <a:ext cx="5349240" cy="4059936"/>
          </a:xfrm>
          <a:prstGeom prst="roundRect">
            <a:avLst>
              <a:gd name="adj" fmla="val 1126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9" name="Text 5"/>
          <p:cNvSpPr/>
          <p:nvPr/>
        </p:nvSpPr>
        <p:spPr>
          <a:xfrm>
            <a:off x="6172200" y="5504688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Action: Strict — Log + Packet Capture + Forensics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640080" y="5833872"/>
            <a:ext cx="10881360" cy="594360"/>
          </a:xfrm>
          <a:prstGeom prst="roundRect">
            <a:avLst>
              <a:gd name="adj" fmla="val 9231"/>
            </a:avLst>
          </a:prstGeom>
          <a:solidFill>
            <a:srgbClr val="EDF2FA"/>
          </a:solidFill>
          <a:ln/>
        </p:spPr>
      </p:sp>
      <p:sp>
        <p:nvSpPr>
          <p:cNvPr id="11" name="Text 7"/>
          <p:cNvSpPr/>
          <p:nvPr/>
        </p:nvSpPr>
        <p:spPr>
          <a:xfrm>
            <a:off x="868680" y="5833872"/>
            <a:ext cx="10424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IPS blade was enabled with a Custom Policy applied to Any scope, action set to Strict with full logging, packet capture and forensics — going beyond the baseline firewall rules for the added-advantage marks.</a:t>
            </a:r>
            <a:endParaRPr lang="en-US" sz="1200" dirty="0"/>
          </a:p>
        </p:txBody>
      </p:sp>
      <p:sp>
        <p:nvSpPr>
          <p:cNvPr id="12" name="Text 8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13" name="Text 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 ·  VERIFICATION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0080" y="685800"/>
            <a:ext cx="9144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Live Traffic Confirms the Policy Works</a:t>
            </a:r>
            <a:endParaRPr lang="en-US" sz="2400" dirty="0"/>
          </a:p>
        </p:txBody>
      </p:sp>
      <p:pic>
        <p:nvPicPr>
          <p:cNvPr id="4" name="Image 0" descr="/home/claude/selected/cropped/08_logs_live_traffic_AGW_to_interne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1417320"/>
            <a:ext cx="6766560" cy="49377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417320"/>
            <a:ext cx="6766560" cy="4937760"/>
          </a:xfrm>
          <a:prstGeom prst="roundRect">
            <a:avLst>
              <a:gd name="adj" fmla="val 926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7772400" y="1463040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8C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Observation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7772400" y="1828800"/>
            <a:ext cx="3794760" cy="4114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ts val="17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→ Logs &amp; Monitor shows repeated DNS traffic from A-GW (10.1.1.201) to 8.8.8.8.</a:t>
            </a:r>
            <a:endParaRPr lang="en-US" sz="1250" dirty="0"/>
          </a:p>
          <a:p>
            <a:pPr marL="342900" indent="-342900">
              <a:lnSpc>
                <a:spcPts val="17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Confirms the gateway is actively inspecting and logging traffic against the installed policy, not just holding a static configuration.</a:t>
            </a:r>
            <a:endParaRPr lang="en-US" sz="1250" dirty="0"/>
          </a:p>
          <a:p>
            <a:pPr marL="342900" indent="-342900">
              <a:lnSpc>
                <a:spcPts val="1700"/>
              </a:lnSpc>
              <a:buSzPct val="100000"/>
              <a:buChar char="•"/>
            </a:pPr>
            <a:r>
              <a:rPr lang="en-US" sz="125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Logs are the primary evidence used during the live demo to justify each rule's behaviour.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3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2331720"/>
            <a:ext cx="27432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0" b="1" dirty="0">
                <a:solidFill>
                  <a:srgbClr val="1B2E5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9000" dirty="0"/>
          </a:p>
        </p:txBody>
      </p:sp>
      <p:sp>
        <p:nvSpPr>
          <p:cNvPr id="3" name="Text 1"/>
          <p:cNvSpPr/>
          <p:nvPr/>
        </p:nvSpPr>
        <p:spPr>
          <a:xfrm>
            <a:off x="822960" y="4069080"/>
            <a:ext cx="10058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Advanced Hardening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822960" y="4754880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AEBB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Raising the Threat Prevention enforcement level from Optimized to Strict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 ·  IPS HARDENING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0080" y="685800"/>
            <a:ext cx="10058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Raising the Threat Prevention Enforcement Level</a:t>
            </a:r>
            <a:endParaRPr lang="en-US" sz="2300" dirty="0"/>
          </a:p>
        </p:txBody>
      </p:sp>
      <p:pic>
        <p:nvPicPr>
          <p:cNvPr id="4" name="Image 0" descr="/home/claude/task3/optimis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1417320"/>
            <a:ext cx="5349240" cy="4059936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417320"/>
            <a:ext cx="5349240" cy="4059936"/>
          </a:xfrm>
          <a:prstGeom prst="roundRect">
            <a:avLst>
              <a:gd name="adj" fmla="val 1126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640080" y="5504688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Before — Action: Optimized</a:t>
            </a:r>
            <a:endParaRPr lang="en-US" sz="1100" dirty="0"/>
          </a:p>
        </p:txBody>
      </p:sp>
      <p:pic>
        <p:nvPicPr>
          <p:cNvPr id="7" name="Image 1" descr="/home/claude/task3/strict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172200" y="1417320"/>
            <a:ext cx="5349240" cy="405993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6172200" y="1417320"/>
            <a:ext cx="5349240" cy="4059936"/>
          </a:xfrm>
          <a:prstGeom prst="roundRect">
            <a:avLst>
              <a:gd name="adj" fmla="val 1126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9" name="Text 5"/>
          <p:cNvSpPr/>
          <p:nvPr/>
        </p:nvSpPr>
        <p:spPr>
          <a:xfrm>
            <a:off x="6172200" y="5504688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 — Action: Strict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640080" y="5833872"/>
            <a:ext cx="10881360" cy="594360"/>
          </a:xfrm>
          <a:prstGeom prst="roundRect">
            <a:avLst>
              <a:gd name="adj" fmla="val 9231"/>
            </a:avLst>
          </a:prstGeom>
          <a:solidFill>
            <a:srgbClr val="EDF2FA"/>
          </a:solidFill>
          <a:ln/>
        </p:spPr>
      </p:sp>
      <p:sp>
        <p:nvSpPr>
          <p:cNvPr id="11" name="Text 7"/>
          <p:cNvSpPr/>
          <p:nvPr/>
        </p:nvSpPr>
        <p:spPr>
          <a:xfrm>
            <a:off x="868680" y="5833872"/>
            <a:ext cx="10424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Threat Prevention Custom Policy action was raised from the default Optimized profile to Strict — trading some performance headroom for maximum IPS enforcement, in line with defense-in-depth practice for a security-focused enterprise segment.</a:t>
            </a:r>
            <a:endParaRPr lang="en-US" sz="1200" dirty="0"/>
          </a:p>
        </p:txBody>
      </p:sp>
      <p:sp>
        <p:nvSpPr>
          <p:cNvPr id="12" name="Text 8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13" name="Text 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 ·  VERIFICATION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640080" y="685800"/>
            <a:ext cx="9144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Change Published and Enforced</a:t>
            </a:r>
            <a:endParaRPr lang="en-US" sz="2300" dirty="0"/>
          </a:p>
        </p:txBody>
      </p:sp>
      <p:pic>
        <p:nvPicPr>
          <p:cNvPr id="4" name="Image 0" descr="/home/claude/task3/publish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1417320"/>
            <a:ext cx="5349240" cy="4059936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417320"/>
            <a:ext cx="5349240" cy="4059936"/>
          </a:xfrm>
          <a:prstGeom prst="roundRect">
            <a:avLst>
              <a:gd name="adj" fmla="val 1126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640080" y="5504688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Publishing the session's draft changes</a:t>
            </a:r>
            <a:endParaRPr lang="en-US" sz="1100" dirty="0"/>
          </a:p>
        </p:txBody>
      </p:sp>
      <p:pic>
        <p:nvPicPr>
          <p:cNvPr id="7" name="Image 1" descr="/home/claude/task3/policy_install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172200" y="1417320"/>
            <a:ext cx="5349240" cy="405993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6172200" y="1417320"/>
            <a:ext cx="5349240" cy="4059936"/>
          </a:xfrm>
          <a:prstGeom prst="roundRect">
            <a:avLst>
              <a:gd name="adj" fmla="val 1126"/>
            </a:avLst>
          </a:prstGeom>
          <a:ln w="12700">
            <a:solidFill>
              <a:srgbClr val="D6DEEC"/>
            </a:solidFill>
            <a:prstDash val="solid"/>
          </a:ln>
        </p:spPr>
      </p:sp>
      <p:sp>
        <p:nvSpPr>
          <p:cNvPr id="9" name="Text 5"/>
          <p:cNvSpPr/>
          <p:nvPr/>
        </p:nvSpPr>
        <p:spPr>
          <a:xfrm>
            <a:off x="6172200" y="5504688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E5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Recent Tasks — Installation succeeded on A-GW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640080" y="5833872"/>
            <a:ext cx="10881360" cy="594360"/>
          </a:xfrm>
          <a:prstGeom prst="roundRect">
            <a:avLst>
              <a:gd name="adj" fmla="val 9231"/>
            </a:avLst>
          </a:prstGeom>
          <a:solidFill>
            <a:srgbClr val="EDF2FA"/>
          </a:solidFill>
          <a:ln/>
        </p:spPr>
      </p:sp>
      <p:sp>
        <p:nvSpPr>
          <p:cNvPr id="11" name="Text 7"/>
          <p:cNvSpPr/>
          <p:nvPr/>
        </p:nvSpPr>
        <p:spPr>
          <a:xfrm>
            <a:off x="868680" y="5833872"/>
            <a:ext cx="10424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b="1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</a:t>
            </a:r>
            <a:r>
              <a:rPr lang="en-US" sz="12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commits the Strict-action change to the management database, and </a:t>
            </a:r>
            <a:r>
              <a:rPr lang="en-US" sz="1200" b="1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 Policy</a:t>
            </a:r>
            <a:r>
              <a:rPr lang="en-US" sz="12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pushes it to A-GW — confirmed by the Recent Tasks panel showing “Installation succeeded on A-GW.”</a:t>
            </a:r>
            <a:endParaRPr lang="en-US" sz="1200" dirty="0"/>
          </a:p>
        </p:txBody>
      </p:sp>
      <p:sp>
        <p:nvSpPr>
          <p:cNvPr id="12" name="Text 8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13" name="Text 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3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82296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Summary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822960" y="178308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1325880" y="1783080"/>
            <a:ext cx="9601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SMS, Gateway and SmartConsole deployed
</a:t>
            </a:r>
            <a:r>
              <a:rPr lang="en-US" sz="1150" dirty="0">
                <a:solidFill>
                  <a:srgbClr val="AEBB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trust established; both appliances licensed and verified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822960" y="26517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325880" y="2651760"/>
            <a:ext cx="9601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policy authored and installed
</a:t>
            </a:r>
            <a:r>
              <a:rPr lang="en-US" sz="1150" dirty="0">
                <a:solidFill>
                  <a:srgbClr val="AEBB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rules covering management, ICMP, DNS/HTTP, Telnet and SSH — installation confirmed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22960" y="35204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325880" y="3520440"/>
            <a:ext cx="9601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(IPS) enabled
</a:t>
            </a:r>
            <a:r>
              <a:rPr lang="en-US" sz="1150" dirty="0">
                <a:solidFill>
                  <a:srgbClr val="AEBB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 policy set to Strict with logging, packet capture and forensics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22960" y="438912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325880" y="4389120"/>
            <a:ext cx="9601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Enforcement verified via live logs
</a:t>
            </a:r>
            <a:r>
              <a:rPr lang="en-US" sz="1150" dirty="0">
                <a:solidFill>
                  <a:srgbClr val="AEBB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logs show real traffic matching the installed policy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22960" y="52578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325880" y="5257800"/>
            <a:ext cx="9601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hardened to Strict
</a:t>
            </a:r>
            <a:r>
              <a:rPr lang="en-US" sz="1150" dirty="0">
                <a:solidFill>
                  <a:srgbClr val="AEBB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 Policy action raised from Optimized to Strict, published and installed on A-GW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Video Demonstration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640080" y="10058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Video walkthrough of the full implementation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640080" y="2971800"/>
            <a:ext cx="10881360" cy="1417320"/>
          </a:xfrm>
          <a:prstGeom prst="roundRect">
            <a:avLst>
              <a:gd name="adj" fmla="val 5161"/>
            </a:avLst>
          </a:prstGeom>
          <a:solidFill>
            <a:srgbClr val="EDF2FA"/>
          </a:solidFill>
          <a:ln w="12700">
            <a:solidFill>
              <a:srgbClr val="DCE4F2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05840" y="3383280"/>
            <a:ext cx="10149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8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__________________</a:t>
            </a:r>
            <a:r>
              <a:rPr lang="en-US" dirty="0">
                <a:hlinkClick r:id="rId2"/>
              </a:rPr>
              <a:t>AVIRAL_TYAGI.mp4</a:t>
            </a:r>
            <a:r>
              <a:rPr lang="en-US" sz="18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_____________________________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005840" y="3931920"/>
            <a:ext cx="10149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4450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Video Link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457200" y="647395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| Aviral Tyagi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6B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1022</Words>
  <Application>Microsoft Office PowerPoint</Application>
  <PresentationFormat>Widescreen</PresentationFormat>
  <Paragraphs>149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Aviral Tyagi</cp:lastModifiedBy>
  <cp:revision>3</cp:revision>
  <dcterms:created xsi:type="dcterms:W3CDTF">2026-08-06T22:04:27Z</dcterms:created>
  <dcterms:modified xsi:type="dcterms:W3CDTF">2026-08-11T21:43:51Z</dcterms:modified>
</cp:coreProperties>
</file>