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1239CF-1AD1-468B-9A0D-F88AB7711752}" v="574" dt="2021-10-19T13:24:38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750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421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414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095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496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695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016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011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647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623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42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10/19/2021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185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000">
                <a:cs typeface="Calibri Light"/>
              </a:rPr>
              <a:t>A child's experience between the ages of 0-5 years can affect the rest of their lives</a:t>
            </a:r>
            <a:endParaRPr lang="en-GB" sz="5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Jeni Elena Tismanaru</a:t>
            </a:r>
          </a:p>
          <a:p>
            <a:r>
              <a:rPr lang="en-GB">
                <a:cs typeface="Calibri"/>
              </a:rPr>
              <a:t>2020844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49792"/>
          </a:solidFill>
          <a:ln w="38100" cap="rnd">
            <a:solidFill>
              <a:srgbClr val="C4979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teddy bear">
            <a:extLst>
              <a:ext uri="{FF2B5EF4-FFF2-40B4-BE49-F238E27FC236}">
                <a16:creationId xmlns:a16="http://schemas.microsoft.com/office/drawing/2014/main" id="{9284D8A4-40C0-4209-8EA3-3857CC4616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521" r="1652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E156C-F48B-4AD6-8BA2-C7F02F8ED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Key points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0F896-DA67-46AA-8048-EECF80FD6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Going to nursery </a:t>
            </a:r>
          </a:p>
          <a:p>
            <a:r>
              <a:rPr lang="en-GB" dirty="0">
                <a:ea typeface="+mn-lt"/>
                <a:cs typeface="+mn-lt"/>
              </a:rPr>
              <a:t>Piaget’s theory of cognitive development.</a:t>
            </a:r>
          </a:p>
          <a:p>
            <a:r>
              <a:rPr lang="en-GB" dirty="0">
                <a:ea typeface="+mn-lt"/>
                <a:cs typeface="+mn-lt"/>
              </a:rPr>
              <a:t>Erikson’s theory of lifespan development. </a:t>
            </a:r>
          </a:p>
          <a:p>
            <a:r>
              <a:rPr lang="en-GB" dirty="0"/>
              <a:t>Tasks for parents </a:t>
            </a:r>
          </a:p>
        </p:txBody>
      </p:sp>
    </p:spTree>
    <p:extLst>
      <p:ext uri="{BB962C8B-B14F-4D97-AF65-F5344CB8AC3E}">
        <p14:creationId xmlns:p14="http://schemas.microsoft.com/office/powerpoint/2010/main" val="1672827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78CC48C-9275-4EFA-9B84-8E818500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outdoor, road, child, person&#10;&#10;Description automatically generated">
            <a:extLst>
              <a:ext uri="{FF2B5EF4-FFF2-40B4-BE49-F238E27FC236}">
                <a16:creationId xmlns:a16="http://schemas.microsoft.com/office/drawing/2014/main" id="{5F33F830-BD50-4DBD-839B-807AD8BE5B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318" r="-1" b="13662"/>
          <a:stretch/>
        </p:blipFill>
        <p:spPr>
          <a:xfrm>
            <a:off x="-1" y="-1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324144-E9CF-4B12-A53E-FAC0D281D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5000">
                <a:schemeClr val="tx1">
                  <a:alpha val="40000"/>
                </a:schemeClr>
              </a:gs>
              <a:gs pos="100000">
                <a:schemeClr val="tx1">
                  <a:alpha val="8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C904B-BBA7-46D2-AAB2-468B004B4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889" y="6202972"/>
            <a:ext cx="10908792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>
                <a:ea typeface="+mj-lt"/>
                <a:cs typeface="+mj-lt"/>
              </a:rPr>
              <a:t>Image source:Th.bing.com. 2021. [online] Available at: &lt;https://th.bing.com/th/id/R.2c82581bb8b4e0f4cc6b37d2f691f242?rik=QOycI6nQK7vtHw&amp;riu=http%3a%2f%2fdigitallearning.eletsonline.com%2fwp-content%2fuploads%2f2013%2f12%2fNursery-Kids.jpg&amp;ehk=8DVuGAI9rT%2bE5kVLwGiS0d8kUyAKRC3gKjQ2R8PrLFo%3d&amp;risl=&amp;pid=ImgRaw&amp;r=0&gt; [Accessed 19 October 2021]</a:t>
            </a:r>
          </a:p>
          <a:p>
            <a:pPr algn="ctr"/>
            <a:endParaRPr lang="en-US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604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E81BD-893A-4AD6-9F18-D73107204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Jean piage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15C72-829C-4E0D-900E-8A680F202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Sensorimotor stage: birth to 2 years</a:t>
            </a:r>
            <a:endParaRPr lang="en-US"/>
          </a:p>
          <a:p>
            <a:r>
              <a:rPr lang="en-GB"/>
              <a:t>Preoperational stage: ages 2 to 7</a:t>
            </a:r>
          </a:p>
          <a:p>
            <a:r>
              <a:rPr lang="en-GB"/>
              <a:t>Concrete operational stage: ages 7 to 11</a:t>
            </a:r>
          </a:p>
          <a:p>
            <a:r>
              <a:rPr lang="en-GB"/>
              <a:t>Formal operational stage: age 12 to up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</a:t>
            </a:r>
            <a:r>
              <a:rPr lang="en-GB" b="1">
                <a:ea typeface="+mn-lt"/>
                <a:cs typeface="+mn-lt"/>
              </a:rPr>
              <a:t>(Sanghvi, P., 2020)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2432232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0CBCE-B61D-4174-8F73-6F15CFB3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r>
              <a:rPr lang="en-GB" sz="6000"/>
              <a:t>Erick  Erikson 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C49792"/>
          </a:solidFill>
          <a:ln w="41275" cap="rnd">
            <a:solidFill>
              <a:srgbClr val="C4979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AB791-9C42-4A11-926D-18BA28C9D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1. Trust vs. Mistrust </a:t>
            </a:r>
          </a:p>
          <a:p>
            <a:r>
              <a:rPr lang="en-GB"/>
              <a:t>2. Autonomy vs. Shame and Doubt</a:t>
            </a:r>
          </a:p>
          <a:p>
            <a:r>
              <a:rPr lang="en-GB"/>
              <a:t>3. Initiative vs. Guilty</a:t>
            </a:r>
          </a:p>
          <a:p>
            <a:r>
              <a:rPr lang="en-GB"/>
              <a:t>4. Industry vs. Inferiority</a:t>
            </a:r>
            <a:endParaRPr lang="en-GB" dirty="0"/>
          </a:p>
          <a:p>
            <a:r>
              <a:rPr lang="en-GB"/>
              <a:t>5. Identity vs. Confusion</a:t>
            </a:r>
            <a:endParaRPr lang="en-GB" dirty="0"/>
          </a:p>
          <a:p>
            <a:r>
              <a:rPr lang="en-GB"/>
              <a:t>6. Intimacy vs. Isolation </a:t>
            </a:r>
            <a:endParaRPr lang="en-GB" dirty="0"/>
          </a:p>
          <a:p>
            <a:r>
              <a:rPr lang="en-GB"/>
              <a:t>7. Ienerativity vs. Stagnation</a:t>
            </a:r>
            <a:endParaRPr lang="en-GB" dirty="0"/>
          </a:p>
          <a:p>
            <a:r>
              <a:rPr lang="en-GB"/>
              <a:t>8. Integrity vs. Despair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                                                              </a:t>
            </a:r>
            <a:r>
              <a:rPr lang="en-GB" b="1"/>
              <a:t> (S.Scheck 2014)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57F33A-5681-4A1A-A929-CCF5DE395C1A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B9F1B6-CDA0-4EA2-BAC8-15A5E4BAE90B}"/>
              </a:ext>
            </a:extLst>
          </p:cNvPr>
          <p:cNvSpPr txBox="1"/>
          <p:nvPr/>
        </p:nvSpPr>
        <p:spPr>
          <a:xfrm>
            <a:off x="4867275" y="334327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997740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2E39B7-17D8-4009-A8BA-9E8D8EC1B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967EEEC4-6120-428D-8FB5-916920AEC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rgbClr val="C4979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1FCFD-C3CA-4A5B-9135-0DD736174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71" y="1420591"/>
            <a:ext cx="6809014" cy="1102860"/>
          </a:xfrm>
        </p:spPr>
        <p:txBody>
          <a:bodyPr anchor="b"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Succed as a parent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85296-7DF0-4BA2-9901-BB3D9703F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1" y="2694218"/>
            <a:ext cx="6809014" cy="33395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>
                <a:solidFill>
                  <a:srgbClr val="FFFFFF"/>
                </a:solidFill>
              </a:rPr>
              <a:t>Receive the signs your chils send to you </a:t>
            </a:r>
          </a:p>
          <a:p>
            <a:r>
              <a:rPr lang="en-GB" sz="2600">
                <a:solidFill>
                  <a:srgbClr val="FFFFFF"/>
                </a:solidFill>
              </a:rPr>
              <a:t>Offer enough time </a:t>
            </a:r>
          </a:p>
          <a:p>
            <a:r>
              <a:rPr lang="en-GB" sz="2600">
                <a:solidFill>
                  <a:srgbClr val="FFFFFF"/>
                </a:solidFill>
              </a:rPr>
              <a:t>Encurage independence</a:t>
            </a:r>
          </a:p>
          <a:p>
            <a:r>
              <a:rPr lang="en-GB" sz="2600">
                <a:solidFill>
                  <a:srgbClr val="FFFFFF"/>
                </a:solidFill>
              </a:rPr>
              <a:t>Shool role-play</a:t>
            </a:r>
            <a:endParaRPr lang="en-GB" sz="26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B523BF-8F65-4248-8564-F31E4A0AE52D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8989A2-AA24-4641-9F81-626CA1D5633D}"/>
              </a:ext>
            </a:extLst>
          </p:cNvPr>
          <p:cNvSpPr txBox="1"/>
          <p:nvPr/>
        </p:nvSpPr>
        <p:spPr>
          <a:xfrm>
            <a:off x="9449713" y="6213824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(Likierman, D. and Muter, V./</a:t>
            </a:r>
            <a:r>
              <a:rPr lang="en-GB" b="1" dirty="0">
                <a:latin typeface="The Hand Bold"/>
                <a:ea typeface="The Hand Bold"/>
                <a:cs typeface="The Hand Bold"/>
              </a:rPr>
              <a:t>Bakken, L., Brown, </a:t>
            </a:r>
            <a:r>
              <a:rPr lang="en-GB" b="1">
                <a:latin typeface="The Hand Bold"/>
                <a:ea typeface="The Hand Bold"/>
                <a:cs typeface="The Hand Bold"/>
              </a:rPr>
              <a:t>N. and Downing, B., 2017)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1CBFC0-F51E-4E17-A1E1-FC1FB8F3D611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604178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22566-FC87-4A4D-995B-7C3C01A09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15" y="-62848"/>
            <a:ext cx="10515600" cy="1325563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58673-5B22-472E-BA64-54541BA51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981" y="1981576"/>
            <a:ext cx="10515600" cy="4251960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References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Bakken, L., Brown, N. and Downing, B., 2017. Early Childhood Education: The Long-Term Benefits. </a:t>
            </a:r>
            <a:r>
              <a:rPr lang="en-GB" i="1">
                <a:ea typeface="+mn-lt"/>
                <a:cs typeface="+mn-lt"/>
              </a:rPr>
              <a:t>Journal of Research in Childhood Education</a:t>
            </a:r>
            <a:r>
              <a:rPr lang="en-GB">
                <a:ea typeface="+mn-lt"/>
                <a:cs typeface="+mn-lt"/>
              </a:rPr>
              <a:t>, 31(2), pp.255-269.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Editor, T., 2021. </a:t>
            </a:r>
            <a:r>
              <a:rPr lang="en-GB" i="1">
                <a:ea typeface="+mn-lt"/>
                <a:cs typeface="+mn-lt"/>
              </a:rPr>
              <a:t>10 Ways to Support Children (and Parents) in Preparing for School</a:t>
            </a:r>
            <a:r>
              <a:rPr lang="en-GB">
                <a:ea typeface="+mn-lt"/>
                <a:cs typeface="+mn-lt"/>
              </a:rPr>
              <a:t>. [online] First Discoverers. Available at: &lt;https://www.firstdiscoverers.co.uk/support-children-preparing-for-school/&gt; [Accessed 19 October 2021].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Klein, T., 2014. </a:t>
            </a:r>
            <a:r>
              <a:rPr lang="en-GB" i="1">
                <a:ea typeface="+mn-lt"/>
                <a:cs typeface="+mn-lt"/>
              </a:rPr>
              <a:t>How Toddlers Thrive</a:t>
            </a:r>
            <a:r>
              <a:rPr lang="en-GB">
                <a:ea typeface="+mn-lt"/>
                <a:cs typeface="+mn-lt"/>
              </a:rPr>
              <a:t>. [S.I.]: Touchstone.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Likierman, D. and Muter, V., n.d. </a:t>
            </a:r>
            <a:r>
              <a:rPr lang="en-GB" i="1">
                <a:ea typeface="+mn-lt"/>
                <a:cs typeface="+mn-lt"/>
              </a:rPr>
              <a:t>Prepare Your Child for School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Pacey.org.uk. 2021. </a:t>
            </a:r>
            <a:r>
              <a:rPr lang="en-GB" i="1">
                <a:ea typeface="+mn-lt"/>
                <a:cs typeface="+mn-lt"/>
              </a:rPr>
              <a:t>Helping your child settle in</a:t>
            </a:r>
            <a:r>
              <a:rPr lang="en-GB">
                <a:ea typeface="+mn-lt"/>
                <a:cs typeface="+mn-lt"/>
              </a:rPr>
              <a:t>. [online] Available at: &lt;https://www.pacey.org.uk/parents/working-with-your-childcarer/helping-your-child-settle-in/&gt; [Accessed 19 October 2021].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Sanghvi, P., 2020. Piaget's theory of cognitive development : a review. </a:t>
            </a:r>
            <a:r>
              <a:rPr lang="en-GB" i="1">
                <a:ea typeface="+mn-lt"/>
                <a:cs typeface="+mn-lt"/>
              </a:rPr>
              <a:t>Indian Journal of Mental Health</a:t>
            </a:r>
            <a:r>
              <a:rPr lang="en-GB">
                <a:ea typeface="+mn-lt"/>
                <a:cs typeface="+mn-lt"/>
              </a:rPr>
              <a:t>, 7(2), p.90.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Scheck, S., n.d. </a:t>
            </a:r>
            <a:r>
              <a:rPr lang="en-GB" i="1">
                <a:ea typeface="+mn-lt"/>
                <a:cs typeface="+mn-lt"/>
              </a:rPr>
              <a:t>The Stages of Psychosocial Development According to Erik H. Erikson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Th.bing.com. 2021. [online] Available at: &lt;https://th.bing.com/th/id/R.2c82581bb8b4e0f4cc6b37d2f691f242?rik=QOycI6nQK7vtHw&amp;riu=http%3a%2f%2fdigitallearning.eletsonline.com%2fwp-content%2fuploads%2f2013%2f12%2fNursery-Kids.jpg&amp;ehk=8DVuGAI9rT%2bE5kVLwGiS0d8kUyAKRC3gKjQ2R8PrLFo%3d&amp;risl=&amp;pid=ImgRaw&amp;r=0&gt; [Accessed 19 October 2021]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925333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412F24"/>
      </a:dk2>
      <a:lt2>
        <a:srgbClr val="E2E7E8"/>
      </a:lt2>
      <a:accent1>
        <a:srgbClr val="C49792"/>
      </a:accent1>
      <a:accent2>
        <a:srgbClr val="BA9D7F"/>
      </a:accent2>
      <a:accent3>
        <a:srgbClr val="A8A57F"/>
      </a:accent3>
      <a:accent4>
        <a:srgbClr val="98AB74"/>
      </a:accent4>
      <a:accent5>
        <a:srgbClr val="8DAD83"/>
      </a:accent5>
      <a:accent6>
        <a:srgbClr val="78AF82"/>
      </a:accent6>
      <a:hlink>
        <a:srgbClr val="588C92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SketchyVTI</vt:lpstr>
      <vt:lpstr>A child's experience between the ages of 0-5 years can affect the rest of their lives</vt:lpstr>
      <vt:lpstr>Key points  </vt:lpstr>
      <vt:lpstr>Image source:Th.bing.com. 2021. [online] Available at: &lt;https://th.bing.com/th/id/R.2c82581bb8b4e0f4cc6b37d2f691f242?rik=QOycI6nQK7vtHw&amp;riu=http%3a%2f%2fdigitallearning.eletsonline.com%2fwp-content%2fuploads%2f2013%2f12%2fNursery-Kids.jpg&amp;ehk=8DVuGAI9rT%2bE5kVLwGiS0d8kUyAKRC3gKjQ2R8PrLFo%3d&amp;risl=&amp;pid=ImgRaw&amp;r=0&gt; [Accessed 19 October 2021] </vt:lpstr>
      <vt:lpstr>Jean piage</vt:lpstr>
      <vt:lpstr>Erick  Erikson </vt:lpstr>
      <vt:lpstr>Succed as a parent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177</cp:revision>
  <dcterms:created xsi:type="dcterms:W3CDTF">2021-10-18T10:44:09Z</dcterms:created>
  <dcterms:modified xsi:type="dcterms:W3CDTF">2021-10-19T13:25:27Z</dcterms:modified>
</cp:coreProperties>
</file>