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311" r:id="rId2"/>
    <p:sldId id="390" r:id="rId3"/>
    <p:sldId id="305" r:id="rId4"/>
    <p:sldId id="294" r:id="rId5"/>
    <p:sldId id="391" r:id="rId6"/>
    <p:sldId id="371" r:id="rId7"/>
    <p:sldId id="372" r:id="rId8"/>
    <p:sldId id="398" r:id="rId9"/>
    <p:sldId id="293" r:id="rId10"/>
    <p:sldId id="373" r:id="rId11"/>
    <p:sldId id="392" r:id="rId12"/>
    <p:sldId id="393" r:id="rId13"/>
    <p:sldId id="374" r:id="rId14"/>
    <p:sldId id="394" r:id="rId15"/>
    <p:sldId id="376" r:id="rId16"/>
    <p:sldId id="395" r:id="rId17"/>
    <p:sldId id="375" r:id="rId18"/>
    <p:sldId id="379" r:id="rId19"/>
    <p:sldId id="397" r:id="rId20"/>
    <p:sldId id="396" r:id="rId21"/>
    <p:sldId id="399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96" d="100"/>
          <a:sy n="96" d="100"/>
        </p:scale>
        <p:origin x="24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3F8C4-1E49-4069-8482-3EDF9CC2754C}" type="datetimeFigureOut">
              <a:rPr lang="en-US" smtClean="0"/>
              <a:t>11/23/2023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F7962-C81D-46C4-89FA-F2C5EF20DE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2235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58A501-EAED-4BD7-B6C1-35A71EC226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511CE8-2617-4865-AF41-EBCF794F9DD2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5176E4-7D81-417F-9DBB-328447F9B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FDC06B-7BEE-46E4-8142-31E0A923A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410F3C-185B-4740-B686-7027F3DB38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9941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910A2-700C-4F35-B32D-9C78506AE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6E4259-79AF-4CD5-A763-BB68CE0FCB17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9DCFD-8C91-4C33-9DA2-F62CD1CC8D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B8C51-FD33-49DD-9E03-67AC8C803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5466E-C6AE-4651-BA39-FE562D642B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3415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72DB85-DB87-4559-9668-49F500903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B81BA1-304D-440D-9843-332B564FF571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4404FA5-A201-4C5D-B69A-34AC039C19A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1C368F-13AF-44FD-BA17-A799B60BAC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8663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A70F136-B4CA-4CF8-9133-2D7F6CC69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DAEBC-47DD-4225-8B3E-2289DC9A791F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19A28-DA0A-4E8B-A67F-136ACBDE21A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EC7FE-610B-4E69-8BCC-101725AE995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724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653BF7D-1ACA-4C7F-A724-23284F70C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7B5EA0-8BB0-4935-97A0-9CD2BA2E5700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0260518-BE23-4D69-8836-CF9BC7C75F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3A41A-11CE-42F0-AE2E-A761FA01850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5926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7FAD3CE-E812-48B4-B5DF-8AA96D90D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01570-873E-45B7-A040-399F2987CB7F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C516158-8F3C-4AFA-BAE6-F2E6E15B69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16663-3256-4657-B6FF-032AFE8C51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099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BEA71CC-331E-4B8D-B71E-B5F8891D3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37A25D-956D-4981-9CFA-2514D62E0B01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839D46F-7976-4A37-A688-4719336FB7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ACD7D-2122-4517-84F0-60D3065F4B5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299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B09B87F-EC18-4606-A544-85822D510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EF926-E85C-4F10-9CF0-53DD331F824B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A1CFDD-94AF-4144-9670-6A66F6B805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82369-DAB8-4E64-ACB2-9EEAD6DB59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120528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3378D99-92D3-47D0-B937-59FAFC2E1F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07140-24AC-4BDA-8A20-5B1476C3A79B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D91182-B17F-4EA2-9EE4-348D9282C7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A3D-4BC7-4A9A-9EFE-5ADD99A24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4258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B6EE5-FFE0-4E24-BE7C-B5C56F905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A317C0-E2F8-4593-8192-81DBC8DE965B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DA48A99-93ED-435A-817D-F71FD41CEC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FC546-356E-4CA4-8185-A111FA2C30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5416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BA020-17FC-46FB-9950-5AF3EBD81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A6A22B-1B63-4020-8909-E26E3A6360E8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6B28672-4505-4564-9E4E-F3C42D7867B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529B52-989B-4BE4-9472-ED579DA2A96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56394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9ACE9B1-D26C-4FF7-A95F-DA7EBFBD591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90D8ADFA-BEC9-49DC-82F3-548B6C5F4D1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4B230-8C23-4270-ABFE-6D3A6097C5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4CF57A6-7000-468F-8BAE-FC53226063D3}" type="datetime1">
              <a:rPr lang="en-GB" altLang="en-US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DDDAC9-CF38-407E-A623-DC464CFA6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14EA0CF9-CE6B-45C4-83C6-DE847198AC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4939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menti.com/aldmk6db55fa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stackoverflow.com/questions/50537497/tracking-a-marker-for-an-augmented-android-application-which-library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spaces.io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vx5oC7f77U&amp;list=PLwVby6khJkrpKuEz7e1MFRTfgHmrhAVlq&amp;index=3" TargetMode="External"/><Relationship Id="rId2" Type="http://schemas.openxmlformats.org/officeDocument/2006/relationships/hyperlink" Target="https://www.youtube.com/watch?v=2WWCnNjeMz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b_KMdOY2DU&amp;list=PLwVby6khJkrpKuEz7e1MFRTfgHmrhAVlq&amp;index=4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www.menti.com/al5qwyunxc9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0F3FD50-E868-4122-AEEA-F68E8CA8AC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Augmented Reality</a:t>
            </a:r>
          </a:p>
        </p:txBody>
      </p:sp>
    </p:spTree>
    <p:extLst>
      <p:ext uri="{BB962C8B-B14F-4D97-AF65-F5344CB8AC3E}">
        <p14:creationId xmlns:p14="http://schemas.microsoft.com/office/powerpoint/2010/main" val="3408464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C021A-1D94-9815-98C5-E9A61182E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Take your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E9054-E4B8-7C5F-990C-CB6873B85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https://www.menti.com/aldmk6db55fa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EE98A8-8E01-8050-067B-DB16EC645B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13E0CD-F4CE-4C64-161C-76E2CBACE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8" name="Picture 7" descr="A qr code on a white background">
            <a:extLst>
              <a:ext uri="{FF2B5EF4-FFF2-40B4-BE49-F238E27FC236}">
                <a16:creationId xmlns:a16="http://schemas.microsoft.com/office/drawing/2014/main" id="{64D6B16A-1D11-32CB-C9BF-2309E0645D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1000" y="2258372"/>
            <a:ext cx="3448050" cy="3448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917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Times New Roman" pitchFamily="18" charset="0"/>
                <a:cs typeface="Times New Roman" pitchFamily="18" charset="0"/>
              </a:rPr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981200"/>
            <a:ext cx="8229600" cy="4525963"/>
          </a:xfrm>
        </p:spPr>
        <p:txBody>
          <a:bodyPr/>
          <a:lstStyle/>
          <a:p>
            <a:pPr marL="92075" indent="0">
              <a:lnSpc>
                <a:spcPts val="3229"/>
              </a:lnSpc>
              <a:spcBef>
                <a:spcPts val="100"/>
              </a:spcBef>
              <a:buNone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Able to define Augmented Reality</a:t>
            </a:r>
          </a:p>
          <a:p>
            <a:pPr marL="92075" indent="0">
              <a:lnSpc>
                <a:spcPts val="3229"/>
              </a:lnSpc>
              <a:spcBef>
                <a:spcPts val="100"/>
              </a:spcBef>
              <a:buNone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Able to differentiate different types of AR</a:t>
            </a:r>
          </a:p>
          <a:p>
            <a:pPr marL="92075" indent="0">
              <a:lnSpc>
                <a:spcPts val="3229"/>
              </a:lnSpc>
              <a:spcBef>
                <a:spcPts val="100"/>
              </a:spcBef>
              <a:buNone/>
              <a:tabLst>
                <a:tab pos="497205" algn="l"/>
                <a:tab pos="497840" algn="l"/>
              </a:tabLst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Able to create simple 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AR task</a:t>
            </a: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3367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dirty="0"/>
              <a:t>Immersive Technology</a:t>
            </a:r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r>
              <a:rPr lang="en-GB" sz="2400" dirty="0"/>
              <a:t>Immersive technology refers to create a sense of presence or immersion in a virtual or artificial environment. 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These technologies designed to simulate a physical presence in a computer-generated or augmented world, allowing users to interact with and become a part of the digital environment. </a:t>
            </a:r>
            <a:endParaRPr lang="en-US" sz="240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35D49C1F-3DCE-A306-7DD2-DBD4535917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E8DAEBC-47DD-4225-8B3E-2289DC9A791F}" type="datetime1">
              <a:rPr lang="en-GB" altLang="en-US"/>
              <a:pPr>
                <a:spcAft>
                  <a:spcPts val="600"/>
                </a:spcAft>
                <a:defRPr/>
              </a:pPr>
              <a:t>23/11/2023</a:t>
            </a:fld>
            <a:endParaRPr lang="en-GB" alt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44A0061A-43CB-BCFC-829F-988878D6B7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FEEC7FE-610B-4E69-8BCC-101725AE9954}" type="slidenum">
              <a:rPr lang="en-GB" altLang="en-US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pic>
        <p:nvPicPr>
          <p:cNvPr id="1028" name="Picture 4" descr="Immersive Technology PR - CCgroup">
            <a:extLst>
              <a:ext uri="{FF2B5EF4-FFF2-40B4-BE49-F238E27FC236}">
                <a16:creationId xmlns:a16="http://schemas.microsoft.com/office/drawing/2014/main" id="{C3762187-5EC4-A4A7-7E32-26588F0A70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138" y="1828799"/>
            <a:ext cx="3647661" cy="364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5133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6205F43E-553A-B2F9-78A4-D2F933EF1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Immersive Technology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1A0B322-26E1-E8F4-6480-55571F7A61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Augmented Reality</a:t>
            </a:r>
          </a:p>
          <a:p>
            <a:r>
              <a:rPr lang="en-GB" dirty="0"/>
              <a:t>Virtual Reality</a:t>
            </a:r>
          </a:p>
          <a:p>
            <a:r>
              <a:rPr lang="en-GB" dirty="0"/>
              <a:t>Mixed Reality</a:t>
            </a:r>
          </a:p>
          <a:p>
            <a:r>
              <a:rPr lang="en-GB" dirty="0"/>
              <a:t>360 Degree</a:t>
            </a:r>
          </a:p>
          <a:p>
            <a:r>
              <a:rPr lang="en-GB" dirty="0"/>
              <a:t>Immersive Audio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A33DE8-E5FD-6862-FFAE-A4E1806681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8DAEBC-47DD-4225-8B3E-2289DC9A791F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C80D9-C0B0-A4CA-9E02-62A22C7D9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EEC7FE-610B-4E69-8BCC-101725AE9954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2798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6F6F9-E32C-49B0-4927-0F482F9A9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What is Augmented Reality?</a:t>
            </a:r>
            <a:b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54F54-46F4-4DA7-7E26-1A1A70A23A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Augmented reality (AR) is a technology that superimposes digital information onto the real world. AR allows interaction with 3D-content at real time.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F1F1F"/>
              </a:solidFill>
              <a:effectLst/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1F1F1F"/>
                </a:solidFill>
                <a:latin typeface="Google Sans"/>
              </a:rPr>
              <a:t>AR is a digital medium that allows you to overlay virtual objects into a physical medium.</a:t>
            </a:r>
            <a:endParaRPr lang="en-GB" b="0" i="0" dirty="0">
              <a:solidFill>
                <a:srgbClr val="1F1F1F"/>
              </a:solidFill>
              <a:effectLst/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1F1F1F"/>
              </a:solidFill>
              <a:latin typeface="Google Sans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1F1F1F"/>
              </a:solidFill>
              <a:effectLst/>
              <a:latin typeface="Google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023B0F-1860-3575-B0F1-333133C22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386E41-003A-3C98-56AD-E525C30A2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7284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61728-490C-E487-C412-FDEB45A258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Augmented Reality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BCE083-1D2B-80B5-B0D0-A90A7A050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This can be done through a variety of devices, such as smartphones, tablets, and glasses.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AR can be used to provide a variety of information, such as directions, product information, and entertainment.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CDFC1-5D51-8A0A-F006-7FF61B228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D3972F-0512-B823-FC65-C013664FE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912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70F1-415C-B163-DE97-550547EF9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 versus VR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DC86101-8253-C267-97A5-A103F3D48D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4056227"/>
              </p:ext>
            </p:extLst>
          </p:nvPr>
        </p:nvGraphicFramePr>
        <p:xfrm>
          <a:off x="786331" y="1821021"/>
          <a:ext cx="7571337" cy="3474720"/>
        </p:xfrm>
        <a:graphic>
          <a:graphicData uri="http://schemas.openxmlformats.org/drawingml/2006/table">
            <a:tbl>
              <a:tblPr/>
              <a:tblGrid>
                <a:gridCol w="2523779">
                  <a:extLst>
                    <a:ext uri="{9D8B030D-6E8A-4147-A177-3AD203B41FA5}">
                      <a16:colId xmlns:a16="http://schemas.microsoft.com/office/drawing/2014/main" val="1665397539"/>
                    </a:ext>
                  </a:extLst>
                </a:gridCol>
                <a:gridCol w="2523779">
                  <a:extLst>
                    <a:ext uri="{9D8B030D-6E8A-4147-A177-3AD203B41FA5}">
                      <a16:colId xmlns:a16="http://schemas.microsoft.com/office/drawing/2014/main" val="336270200"/>
                    </a:ext>
                  </a:extLst>
                </a:gridCol>
                <a:gridCol w="2523779">
                  <a:extLst>
                    <a:ext uri="{9D8B030D-6E8A-4147-A177-3AD203B41FA5}">
                      <a16:colId xmlns:a16="http://schemas.microsoft.com/office/drawing/2014/main" val="132145073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1">
                          <a:effectLst/>
                          <a:latin typeface="Google Sans"/>
                        </a:rPr>
                        <a:t>Feature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>
                          <a:effectLst/>
                          <a:latin typeface="Google Sans"/>
                        </a:rPr>
                        <a:t>Augmented Reality (AR)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b="1" dirty="0">
                          <a:effectLst/>
                          <a:latin typeface="Google Sans"/>
                        </a:rPr>
                        <a:t>Virtual Reality (VR)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135196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effectLst/>
                          <a:latin typeface="Google Sans"/>
                        </a:rPr>
                        <a:t>Environment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>
                          <a:effectLst/>
                          <a:latin typeface="Google Sans"/>
                        </a:rPr>
                        <a:t>Overlays digital information onto the real world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>
                          <a:effectLst/>
                          <a:latin typeface="Google Sans"/>
                        </a:rPr>
                        <a:t>Creates a completely new virtual environment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4965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effectLst/>
                          <a:latin typeface="Google Sans"/>
                        </a:rPr>
                        <a:t>User input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>
                          <a:effectLst/>
                          <a:latin typeface="Google Sans"/>
                        </a:rPr>
                        <a:t>Uses real-world input, such as cameras and sensors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>
                          <a:effectLst/>
                          <a:latin typeface="Google Sans"/>
                        </a:rPr>
                        <a:t>Uses head-mounted displays and controllers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755223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b="1" dirty="0">
                          <a:effectLst/>
                          <a:latin typeface="Google Sans"/>
                        </a:rPr>
                        <a:t>Applications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effectLst/>
                          <a:latin typeface="Google Sans"/>
                        </a:rPr>
                        <a:t>Navigation, education, games, entertainment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effectLst/>
                          <a:latin typeface="Google Sans"/>
                        </a:rPr>
                        <a:t>Training, simulations, entertainment</a:t>
                      </a:r>
                    </a:p>
                  </a:txBody>
                  <a:tcPr marL="152400" marR="152400" marT="152400" marB="15240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9085523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699535-3849-B740-BB8A-182BB28A9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3FC621-A22B-4BA4-305E-9B49CECF9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23569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9466" y="152400"/>
            <a:ext cx="7772400" cy="1470025"/>
          </a:xfrm>
        </p:spPr>
        <p:txBody>
          <a:bodyPr/>
          <a:lstStyle/>
          <a:p>
            <a:r>
              <a:rPr lang="en-US" dirty="0">
                <a:latin typeface="Times New Roman" pitchFamily="18" charset="0"/>
                <a:cs typeface="Times New Roman" pitchFamily="18" charset="0"/>
              </a:rPr>
              <a:t>Augmented Reality Evolution</a:t>
            </a:r>
            <a:br>
              <a:rPr lang="en-US" dirty="0">
                <a:latin typeface="Times New Roman" pitchFamily="18" charset="0"/>
                <a:cs typeface="Times New Roman" pitchFamily="18" charset="0"/>
              </a:rPr>
            </a:br>
            <a:endParaRPr lang="en-US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 descr="A virtual reality headset with text and images">
            <a:extLst>
              <a:ext uri="{FF2B5EF4-FFF2-40B4-BE49-F238E27FC236}">
                <a16:creationId xmlns:a16="http://schemas.microsoft.com/office/drawing/2014/main" id="{A9E8D031-194C-118F-750C-D37FBB264F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05793"/>
            <a:ext cx="9144000" cy="546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752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6AD14-A620-E82B-729D-A7BB7098A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750CC2-2729-37F4-A0B6-7E2C5AD05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218FC5B-38E1-1EEB-713F-08D8DA1FE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Timeline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C862B9-AABD-29CE-5959-F5670A357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1903: The stereoscope is invented, which creates a 3D image by combining two slightly different images of the same object.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1968: Ivan Sutherland develops the first head-mounted display (HMD).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1994: The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Google Sans"/>
              </a:rPr>
              <a:t>ARToolkit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 is released, which is a software library that makes it easier to develop AR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8532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5175B-5D5B-49C3-A182-6DBB481D8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DA9EB-226B-6B89-6856-24C694FF20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2009: Microsoft releases the HoloLens, which is a commercially available HMD.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2016: Pokémon Go is released, which is a popular AR game that allows players to catch virtual Pokémon in the real world.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2017: Snapchat releases its AR filters, which allow users to add virtual objects to their selfies.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1EDF61-0542-8F14-0FF3-96DA4C9FE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4891CB-5FCF-35D4-F493-FDFC7441B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09520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5BFC5-BE9A-C932-6C9E-47B7B0E2C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C30CF-13F7-9670-1A13-253AECE7C1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2018: Google releases its Translate app, which uses AR to help users translate text in the real world.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2020: Apple announces that it is working on its own AR glasses, which are expected to be released in the next few years.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36AAB2-2E4F-1C58-48EF-3E0E98436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7EC5EE-6B82-8E50-1B8D-990C318028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35545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5E162-997F-1763-6B64-F774B80D8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7946A3-A1DD-3BBE-B225-4BC247E283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7146" y="1231230"/>
            <a:ext cx="4058653" cy="4358009"/>
          </a:xfrm>
        </p:spPr>
        <p:txBody>
          <a:bodyPr/>
          <a:lstStyle/>
          <a:p>
            <a:r>
              <a:rPr lang="en-GB" dirty="0"/>
              <a:t>Marker based AR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uses images or patterns to create an interactive experience. When the camera of the AR device detects the marker, it will overlay a digital object or image onto the real world.</a:t>
            </a:r>
          </a:p>
          <a:p>
            <a:pPr marL="0" indent="0" algn="l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 </a:t>
            </a:r>
            <a:r>
              <a:rPr lang="en-GB" b="0" i="0" dirty="0" err="1">
                <a:solidFill>
                  <a:srgbClr val="1F1F1F"/>
                </a:solidFill>
                <a:effectLst/>
                <a:latin typeface="Google Sans"/>
              </a:rPr>
              <a:t>E.g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 IKEA Place app</a:t>
            </a:r>
          </a:p>
          <a:p>
            <a:pPr marL="0" indent="0">
              <a:buNone/>
            </a:pPr>
            <a:endParaRPr lang="en-GB" dirty="0">
              <a:solidFill>
                <a:srgbClr val="1F1F1F"/>
              </a:solidFill>
              <a:latin typeface="Google Sans"/>
              <a:hlinkClick r:id="rId2"/>
            </a:endParaRPr>
          </a:p>
          <a:p>
            <a:pPr marL="0" indent="0" algn="l">
              <a:buNone/>
            </a:pPr>
            <a:br>
              <a:rPr lang="en-GB" b="0" i="0" dirty="0">
                <a:solidFill>
                  <a:srgbClr val="1F1F1F"/>
                </a:solidFill>
                <a:effectLst/>
                <a:latin typeface="Google Sans"/>
                <a:hlinkClick r:id="rId2"/>
              </a:rPr>
            </a:b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42DEA0F-A64B-4B0D-A11B-EFABAD1D94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19199"/>
            <a:ext cx="4191000" cy="4370041"/>
          </a:xfrm>
        </p:spPr>
        <p:txBody>
          <a:bodyPr/>
          <a:lstStyle/>
          <a:p>
            <a:r>
              <a:rPr lang="en-GB" dirty="0"/>
              <a:t>Marker-less AR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This type of AR does not use a marker to determine where to place the computer-generated image. Instead, it uses sensors, such as a camera, to track the user's position and orientation. </a:t>
            </a:r>
          </a:p>
          <a:p>
            <a:pPr marL="0" indent="0">
              <a:buNone/>
            </a:pPr>
            <a:r>
              <a:rPr lang="en-GB" b="0" i="0" dirty="0" err="1">
                <a:solidFill>
                  <a:srgbClr val="1F1F1F"/>
                </a:solidFill>
                <a:effectLst/>
                <a:latin typeface="Google Sans"/>
              </a:rPr>
              <a:t>E.g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 Google Lens app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2265BF-9112-3FF4-4484-E6365764E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B8DCD1-7C5F-323B-8080-65524E6E19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95635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83C80-3A63-FB80-0D17-21B225060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AR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FFE7D74-F6B5-D378-38D0-83D15F852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Location based AR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This type of AR uses the user's location to determine where to place the computer-generated image.</a:t>
            </a:r>
          </a:p>
          <a:p>
            <a:pPr marL="0" indent="0">
              <a:buNone/>
            </a:pPr>
            <a:r>
              <a:rPr lang="en-GB" dirty="0">
                <a:solidFill>
                  <a:srgbClr val="1F1F1F"/>
                </a:solidFill>
                <a:latin typeface="Google Sans"/>
              </a:rPr>
              <a:t>E.g. 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Pokémon Go app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1F4B6-4927-58BB-5C4F-F982DDF75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8DAEBC-47DD-4225-8B3E-2289DC9A791F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B35C-4ABE-E23C-02F6-687BD319E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EEC7FE-610B-4E69-8BCC-101725AE9954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76283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EEC379F-F844-9B83-CE87-AEB7024D2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6A33A-5C5C-E2A9-A1AD-777801A66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Tracking System: Determines the user's position and orientation in the real world.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Rendering System: Generates the computer-generated image that is superimposed on the real world.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Display System: Presents the composite view to the user.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18C6D7-8182-15E8-BB81-8ED01953D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48D90B-3965-D174-B918-EFA2E7266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0612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24224-6372-9B46-8106-96CE30119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1CB30-86A4-1D1A-5CD7-D0E55FB8D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Smartphones: The most widely used AR platform due to their portability and affordability.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AR Glasses: Head-mounted displays that provide a more immersive AR experience.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HMDs (Head-mounted Displays): High-end AR devices that offer superior performance and graphics.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FECE2F-A1EC-BDEE-3C2D-C046C129C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63F770-1543-86B1-A64D-D73F021E0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43498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07AC9-C88A-D1EB-9C23-354BACE287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Applications of AR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F4CEC-1778-14B6-AE6C-A60C916EA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7D36F0-6B55-E10A-7F22-02CCC53DA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4CE52-C6A1-5F68-15A5-41D11BDCC6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Navigation and mapping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Product visualization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Education and training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Gaming and entertainment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Retail and shopping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Healthcare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Manufacturing and engineering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704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8E79B-567A-4401-D847-8EF99883D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Challenges of AR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ECFCC1-F458-2652-9598-6843D77E07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706E4259-79AF-4CD5-A763-BB68CE0FCB17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23/11/2023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98C061-4642-F498-3E2E-E26C05DD9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1CE5466E-C6AE-4651-BA39-FE562D642B9D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061978-3C71-2857-0E0B-D1B26AC940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Privacy Issues</a:t>
            </a:r>
          </a:p>
          <a:p>
            <a:r>
              <a:rPr lang="en-GB" dirty="0"/>
              <a:t>Data Security</a:t>
            </a:r>
          </a:p>
          <a:p>
            <a:r>
              <a:rPr lang="en-GB" dirty="0"/>
              <a:t>Digital Addiction</a:t>
            </a:r>
          </a:p>
          <a:p>
            <a:r>
              <a:rPr lang="en-GB" dirty="0"/>
              <a:t>Bias and Discrimination</a:t>
            </a:r>
          </a:p>
          <a:p>
            <a:r>
              <a:rPr lang="en-GB" dirty="0"/>
              <a:t>Accessibility and Inclusivity</a:t>
            </a:r>
          </a:p>
          <a:p>
            <a:r>
              <a:rPr lang="en-GB" dirty="0"/>
              <a:t>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41365839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AA2DA-A5B5-9E78-F7D1-271CA90B4C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your 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4128AF-E022-F660-1AA4-83D81FE15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 to </a:t>
            </a:r>
            <a:r>
              <a:rPr lang="en-GB" dirty="0" err="1"/>
              <a:t>Cospace</a:t>
            </a:r>
            <a:r>
              <a:rPr lang="en-GB" dirty="0"/>
              <a:t>  Edu</a:t>
            </a:r>
          </a:p>
          <a:p>
            <a:r>
              <a:rPr lang="en-GB" dirty="0" err="1">
                <a:hlinkClick r:id="rId2"/>
              </a:rPr>
              <a:t>CoSpaces</a:t>
            </a:r>
            <a:r>
              <a:rPr lang="en-GB" dirty="0">
                <a:hlinkClick r:id="rId2"/>
              </a:rPr>
              <a:t> Edu for 3D creation and coding</a:t>
            </a:r>
            <a:endParaRPr lang="en-GB" dirty="0"/>
          </a:p>
          <a:p>
            <a:endParaRPr lang="en-GB" dirty="0"/>
          </a:p>
          <a:p>
            <a:r>
              <a:rPr lang="en-GB" dirty="0"/>
              <a:t>Use the Class Code :  UQXZG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7E13A-E8DD-8BA3-2C68-1D431F779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FBCFCF-883E-FFCF-7E93-57E047B9D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0910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F3370-54A1-A231-C3DD-ED51F4C4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 to create your own 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D7A2A-F435-68E5-E8D3-C1C24D51C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 err="1">
                <a:hlinkClick r:id="rId3"/>
              </a:rPr>
              <a:t>CoSpaces</a:t>
            </a:r>
            <a:r>
              <a:rPr lang="en-GB" dirty="0">
                <a:hlinkClick r:id="rId3"/>
              </a:rPr>
              <a:t> Edu for beginners - Student tutorial </a:t>
            </a:r>
            <a:r>
              <a:rPr lang="en-GB" dirty="0">
                <a:hlinkClick r:id="rId2"/>
              </a:rPr>
              <a:t>–</a:t>
            </a:r>
            <a:r>
              <a:rPr lang="en-GB" dirty="0">
                <a:hlinkClick r:id="rId3"/>
              </a:rPr>
              <a:t> YouTube</a:t>
            </a:r>
            <a:endParaRPr lang="en-GB" dirty="0"/>
          </a:p>
          <a:p>
            <a:r>
              <a:rPr lang="en-GB" dirty="0">
                <a:hlinkClick r:id="rId2"/>
              </a:rPr>
              <a:t>Creating in </a:t>
            </a:r>
            <a:r>
              <a:rPr lang="en-GB" dirty="0" err="1">
                <a:hlinkClick r:id="rId2"/>
              </a:rPr>
              <a:t>CoSpaces</a:t>
            </a:r>
            <a:r>
              <a:rPr lang="en-GB" dirty="0">
                <a:hlinkClick r:id="rId2"/>
              </a:rPr>
              <a:t> Edu - Beginner tutorial – YouTube</a:t>
            </a:r>
            <a:endParaRPr lang="en-GB" dirty="0"/>
          </a:p>
          <a:p>
            <a:r>
              <a:rPr lang="en-GB" dirty="0">
                <a:hlinkClick r:id="rId4"/>
              </a:rPr>
              <a:t>Exploring with </a:t>
            </a:r>
            <a:r>
              <a:rPr lang="en-GB" dirty="0" err="1">
                <a:hlinkClick r:id="rId4"/>
              </a:rPr>
              <a:t>CoSpaces</a:t>
            </a:r>
            <a:r>
              <a:rPr lang="en-GB" dirty="0">
                <a:hlinkClick r:id="rId4"/>
              </a:rPr>
              <a:t> Edu - Beginner tutorial - YouTube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550B18-5B11-14E0-9460-1C2FCD0AB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295AEF-0C25-2EC3-34CA-70E2F3C8D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0214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FA37-1BC8-66A8-6CB1-40D80B40E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Quiz Time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13C03-0A61-CBDC-6459-73EAB20A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6E4259-79AF-4CD5-A763-BB68CE0FCB17}" type="datetime1">
              <a:rPr lang="en-GB" altLang="en-US" smtClean="0"/>
              <a:pPr>
                <a:defRPr/>
              </a:pPr>
              <a:t>23/11/2023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5DB7EF-C4C5-604C-2B01-8C8DCC4A8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E5466E-C6AE-4651-BA39-FE562D642B9D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4760A80B-781A-4D42-5324-DDA305189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https://www.menti.com/al5qwyunxc9o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9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0724EF4-A8DB-BAF7-F4EA-AFFE17C7C3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1400" y="2133600"/>
            <a:ext cx="3371850" cy="3371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2813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0</TotalTime>
  <Words>764</Words>
  <Application>Microsoft Office PowerPoint</Application>
  <PresentationFormat>On-screen Show (4:3)</PresentationFormat>
  <Paragraphs>134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Google Sans</vt:lpstr>
      <vt:lpstr>Myriad Pro</vt:lpstr>
      <vt:lpstr>Arial</vt:lpstr>
      <vt:lpstr>Calibri</vt:lpstr>
      <vt:lpstr>Times New Roman</vt:lpstr>
      <vt:lpstr>20140311PresentationUWTSDTemplate</vt:lpstr>
      <vt:lpstr>Augmented Reality</vt:lpstr>
      <vt:lpstr>Take your devices</vt:lpstr>
      <vt:lpstr>Objectives</vt:lpstr>
      <vt:lpstr>Immersive Technology</vt:lpstr>
      <vt:lpstr>Types of Immersive Technology</vt:lpstr>
      <vt:lpstr>What is Augmented Reality? </vt:lpstr>
      <vt:lpstr>Augmented Reality</vt:lpstr>
      <vt:lpstr>AR versus VR</vt:lpstr>
      <vt:lpstr>Augmented Reality Evolution </vt:lpstr>
      <vt:lpstr>Key Timeline</vt:lpstr>
      <vt:lpstr>Key Timeline</vt:lpstr>
      <vt:lpstr>Key Timeline</vt:lpstr>
      <vt:lpstr>Types of AR</vt:lpstr>
      <vt:lpstr>Types of AR</vt:lpstr>
      <vt:lpstr>Components of AR</vt:lpstr>
      <vt:lpstr>AR Devices</vt:lpstr>
      <vt:lpstr>Applications of AR</vt:lpstr>
      <vt:lpstr>Challenges of AR</vt:lpstr>
      <vt:lpstr>Create your OWN</vt:lpstr>
      <vt:lpstr>Time to create your own AR</vt:lpstr>
      <vt:lpstr>Quiz Time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SHAVETA</dc:creator>
  <cp:lastModifiedBy>Renuga Jayakumar</cp:lastModifiedBy>
  <cp:revision>78</cp:revision>
  <dcterms:created xsi:type="dcterms:W3CDTF">2020-12-23T09:34:23Z</dcterms:created>
  <dcterms:modified xsi:type="dcterms:W3CDTF">2023-11-23T13:45:07Z</dcterms:modified>
</cp:coreProperties>
</file>