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8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510" r:id="rId2"/>
    <p:sldId id="511" r:id="rId3"/>
    <p:sldId id="486" r:id="rId4"/>
    <p:sldId id="498" r:id="rId5"/>
    <p:sldId id="488" r:id="rId6"/>
    <p:sldId id="489" r:id="rId7"/>
    <p:sldId id="490" r:id="rId8"/>
    <p:sldId id="492" r:id="rId9"/>
    <p:sldId id="509" r:id="rId10"/>
    <p:sldId id="493" r:id="rId11"/>
    <p:sldId id="501" r:id="rId12"/>
    <p:sldId id="500" r:id="rId13"/>
    <p:sldId id="502" r:id="rId14"/>
    <p:sldId id="503" r:id="rId15"/>
    <p:sldId id="504" r:id="rId16"/>
    <p:sldId id="494" r:id="rId17"/>
    <p:sldId id="505" r:id="rId18"/>
    <p:sldId id="506" r:id="rId19"/>
    <p:sldId id="499" r:id="rId20"/>
    <p:sldId id="513" r:id="rId21"/>
    <p:sldId id="298" r:id="rId22"/>
    <p:sldId id="51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son Heirene" initials="JH" lastIdx="1" clrIdx="0">
    <p:extLst>
      <p:ext uri="{19B8F6BF-5375-455C-9EA6-DF929625EA0E}">
        <p15:presenceInfo xmlns:p15="http://schemas.microsoft.com/office/powerpoint/2012/main" userId="S::jason.heirene@spts.com::f085dad1-eadc-44a5-864d-84986204a62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F1F9"/>
    <a:srgbClr val="CBE1F4"/>
    <a:srgbClr val="00A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16" autoAdjust="0"/>
    <p:restoredTop sz="95226" autoAdjust="0"/>
  </p:normalViewPr>
  <p:slideViewPr>
    <p:cSldViewPr snapToGrid="0">
      <p:cViewPr varScale="1">
        <p:scale>
          <a:sx n="62" d="100"/>
          <a:sy n="62" d="100"/>
        </p:scale>
        <p:origin x="644" y="56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NULL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400" b="0" i="0" baseline="0">
                <a:effectLst/>
              </a:rPr>
              <a:t>Edge Deposition Profile vs Platen-Shielding Gap</a:t>
            </a:r>
            <a:endParaRPr lang="en-GB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'Ti SEM Measurements'!$C$18</c:f>
              <c:strCache>
                <c:ptCount val="1"/>
                <c:pt idx="0">
                  <c:v>3.2mm Gap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'Ti SEM Measurements'!$B$19:$B$23</c:f>
              <c:numCache>
                <c:formatCode>General</c:formatCode>
                <c:ptCount val="5"/>
                <c:pt idx="0">
                  <c:v>0.05</c:v>
                </c:pt>
                <c:pt idx="1">
                  <c:v>0.1</c:v>
                </c:pt>
                <c:pt idx="2">
                  <c:v>0.15</c:v>
                </c:pt>
                <c:pt idx="3">
                  <c:v>0.4</c:v>
                </c:pt>
                <c:pt idx="4">
                  <c:v>1</c:v>
                </c:pt>
              </c:numCache>
            </c:numRef>
          </c:xVal>
          <c:yVal>
            <c:numRef>
              <c:f>'Ti SEM Measurements'!$C$19:$C$23</c:f>
              <c:numCache>
                <c:formatCode>General</c:formatCode>
                <c:ptCount val="5"/>
                <c:pt idx="0">
                  <c:v>59.39</c:v>
                </c:pt>
                <c:pt idx="1">
                  <c:v>107.2</c:v>
                </c:pt>
                <c:pt idx="2">
                  <c:v>136.30000000000001</c:v>
                </c:pt>
                <c:pt idx="3">
                  <c:v>230</c:v>
                </c:pt>
                <c:pt idx="4">
                  <c:v>353.6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A0A7-4E71-B237-E3B832557847}"/>
            </c:ext>
          </c:extLst>
        </c:ser>
        <c:ser>
          <c:idx val="1"/>
          <c:order val="1"/>
          <c:tx>
            <c:strRef>
              <c:f>'Ti SEM Measurements'!$D$18</c:f>
              <c:strCache>
                <c:ptCount val="1"/>
                <c:pt idx="0">
                  <c:v>4.2mm Gap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'Ti SEM Measurements'!$B$19:$B$23</c:f>
              <c:numCache>
                <c:formatCode>General</c:formatCode>
                <c:ptCount val="5"/>
                <c:pt idx="0">
                  <c:v>0.05</c:v>
                </c:pt>
                <c:pt idx="1">
                  <c:v>0.1</c:v>
                </c:pt>
                <c:pt idx="2">
                  <c:v>0.15</c:v>
                </c:pt>
                <c:pt idx="3">
                  <c:v>0.4</c:v>
                </c:pt>
                <c:pt idx="4">
                  <c:v>1</c:v>
                </c:pt>
              </c:numCache>
            </c:numRef>
          </c:xVal>
          <c:yVal>
            <c:numRef>
              <c:f>'Ti SEM Measurements'!$D$19:$D$23</c:f>
              <c:numCache>
                <c:formatCode>General</c:formatCode>
                <c:ptCount val="5"/>
                <c:pt idx="0">
                  <c:v>111.7</c:v>
                </c:pt>
                <c:pt idx="1">
                  <c:v>107.2</c:v>
                </c:pt>
                <c:pt idx="2">
                  <c:v>125</c:v>
                </c:pt>
                <c:pt idx="3">
                  <c:v>254.6</c:v>
                </c:pt>
                <c:pt idx="4">
                  <c:v>339.4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A0A7-4E71-B237-E3B832557847}"/>
            </c:ext>
          </c:extLst>
        </c:ser>
        <c:ser>
          <c:idx val="2"/>
          <c:order val="2"/>
          <c:tx>
            <c:strRef>
              <c:f>'Ti SEM Measurements'!$E$18</c:f>
              <c:strCache>
                <c:ptCount val="1"/>
                <c:pt idx="0">
                  <c:v>1.7mm Gap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'Ti SEM Measurements'!$B$19:$B$23</c:f>
              <c:numCache>
                <c:formatCode>General</c:formatCode>
                <c:ptCount val="5"/>
                <c:pt idx="0">
                  <c:v>0.05</c:v>
                </c:pt>
                <c:pt idx="1">
                  <c:v>0.1</c:v>
                </c:pt>
                <c:pt idx="2">
                  <c:v>0.15</c:v>
                </c:pt>
                <c:pt idx="3">
                  <c:v>0.4</c:v>
                </c:pt>
                <c:pt idx="4">
                  <c:v>1</c:v>
                </c:pt>
              </c:numCache>
            </c:numRef>
          </c:xVal>
          <c:yVal>
            <c:numRef>
              <c:f>'Ti SEM Measurements'!$E$19:$E$23</c:f>
              <c:numCache>
                <c:formatCode>General</c:formatCode>
                <c:ptCount val="5"/>
                <c:pt idx="0">
                  <c:v>85</c:v>
                </c:pt>
                <c:pt idx="3">
                  <c:v>151</c:v>
                </c:pt>
                <c:pt idx="4">
                  <c:v>357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A0A7-4E71-B237-E3B8325578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820934575"/>
        <c:axId val="1820918351"/>
      </c:scatterChart>
      <c:valAx>
        <c:axId val="1820934575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100" b="0" i="0" baseline="0">
                    <a:effectLst/>
                  </a:rPr>
                  <a:t>Distance from bevel edge (µm)</a:t>
                </a:r>
                <a:endParaRPr lang="en-GB" sz="11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20918351"/>
        <c:crosses val="autoZero"/>
        <c:crossBetween val="midCat"/>
      </c:valAx>
      <c:valAx>
        <c:axId val="18209183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Film Thickness</a:t>
                </a:r>
                <a:r>
                  <a:rPr lang="en-GB" baseline="0"/>
                  <a:t> (nm)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20934575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400" b="0" i="0" baseline="0">
                <a:effectLst/>
              </a:rPr>
              <a:t>Edge Deposition Profile vs Platen-Shielding Gap</a:t>
            </a:r>
            <a:endParaRPr lang="en-GB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'NiV SEM Measurements'!$C$10</c:f>
              <c:strCache>
                <c:ptCount val="1"/>
                <c:pt idx="0">
                  <c:v>0.3mm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'NiV SEM Measurements'!$B$11:$B$30</c:f>
              <c:numCache>
                <c:formatCode>General</c:formatCode>
                <c:ptCount val="20"/>
                <c:pt idx="0">
                  <c:v>100</c:v>
                </c:pt>
                <c:pt idx="1">
                  <c:v>150</c:v>
                </c:pt>
                <c:pt idx="2">
                  <c:v>200</c:v>
                </c:pt>
                <c:pt idx="3">
                  <c:v>250</c:v>
                </c:pt>
                <c:pt idx="4">
                  <c:v>300</c:v>
                </c:pt>
                <c:pt idx="5">
                  <c:v>350</c:v>
                </c:pt>
                <c:pt idx="6">
                  <c:v>400</c:v>
                </c:pt>
                <c:pt idx="7">
                  <c:v>450</c:v>
                </c:pt>
                <c:pt idx="8">
                  <c:v>500</c:v>
                </c:pt>
                <c:pt idx="9">
                  <c:v>550</c:v>
                </c:pt>
                <c:pt idx="10">
                  <c:v>600</c:v>
                </c:pt>
                <c:pt idx="11">
                  <c:v>650</c:v>
                </c:pt>
                <c:pt idx="12">
                  <c:v>700</c:v>
                </c:pt>
                <c:pt idx="13">
                  <c:v>750</c:v>
                </c:pt>
                <c:pt idx="14">
                  <c:v>800</c:v>
                </c:pt>
                <c:pt idx="15">
                  <c:v>850</c:v>
                </c:pt>
                <c:pt idx="16">
                  <c:v>900</c:v>
                </c:pt>
                <c:pt idx="17">
                  <c:v>950</c:v>
                </c:pt>
                <c:pt idx="18">
                  <c:v>1000</c:v>
                </c:pt>
                <c:pt idx="19">
                  <c:v>1400</c:v>
                </c:pt>
              </c:numCache>
            </c:numRef>
          </c:xVal>
          <c:yVal>
            <c:numRef>
              <c:f>'NiV SEM Measurements'!$C$11:$C$30</c:f>
              <c:numCache>
                <c:formatCode>General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17.86</c:v>
                </c:pt>
                <c:pt idx="5">
                  <c:v>22.33</c:v>
                </c:pt>
                <c:pt idx="6">
                  <c:v>22.33</c:v>
                </c:pt>
                <c:pt idx="7">
                  <c:v>26.8</c:v>
                </c:pt>
                <c:pt idx="8">
                  <c:v>26.8</c:v>
                </c:pt>
                <c:pt idx="9">
                  <c:v>26.8</c:v>
                </c:pt>
                <c:pt idx="10">
                  <c:v>31.36</c:v>
                </c:pt>
                <c:pt idx="11">
                  <c:v>31.36</c:v>
                </c:pt>
                <c:pt idx="12">
                  <c:v>35.729999999999997</c:v>
                </c:pt>
                <c:pt idx="13">
                  <c:v>35.729999999999997</c:v>
                </c:pt>
                <c:pt idx="14">
                  <c:v>40.19</c:v>
                </c:pt>
                <c:pt idx="15">
                  <c:v>44.66</c:v>
                </c:pt>
                <c:pt idx="16">
                  <c:v>49.13</c:v>
                </c:pt>
                <c:pt idx="17">
                  <c:v>53.59</c:v>
                </c:pt>
                <c:pt idx="18">
                  <c:v>58.06</c:v>
                </c:pt>
                <c:pt idx="19">
                  <c:v>111.6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464C-4539-9528-358D8FF77FC3}"/>
            </c:ext>
          </c:extLst>
        </c:ser>
        <c:ser>
          <c:idx val="1"/>
          <c:order val="1"/>
          <c:tx>
            <c:strRef>
              <c:f>'NiV SEM Measurements'!$D$10</c:f>
              <c:strCache>
                <c:ptCount val="1"/>
                <c:pt idx="0">
                  <c:v>0.6mm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'NiV SEM Measurements'!$B$11:$B$30</c:f>
              <c:numCache>
                <c:formatCode>General</c:formatCode>
                <c:ptCount val="20"/>
                <c:pt idx="0">
                  <c:v>100</c:v>
                </c:pt>
                <c:pt idx="1">
                  <c:v>150</c:v>
                </c:pt>
                <c:pt idx="2">
                  <c:v>200</c:v>
                </c:pt>
                <c:pt idx="3">
                  <c:v>250</c:v>
                </c:pt>
                <c:pt idx="4">
                  <c:v>300</c:v>
                </c:pt>
                <c:pt idx="5">
                  <c:v>350</c:v>
                </c:pt>
                <c:pt idx="6">
                  <c:v>400</c:v>
                </c:pt>
                <c:pt idx="7">
                  <c:v>450</c:v>
                </c:pt>
                <c:pt idx="8">
                  <c:v>500</c:v>
                </c:pt>
                <c:pt idx="9">
                  <c:v>550</c:v>
                </c:pt>
                <c:pt idx="10">
                  <c:v>600</c:v>
                </c:pt>
                <c:pt idx="11">
                  <c:v>650</c:v>
                </c:pt>
                <c:pt idx="12">
                  <c:v>700</c:v>
                </c:pt>
                <c:pt idx="13">
                  <c:v>750</c:v>
                </c:pt>
                <c:pt idx="14">
                  <c:v>800</c:v>
                </c:pt>
                <c:pt idx="15">
                  <c:v>850</c:v>
                </c:pt>
                <c:pt idx="16">
                  <c:v>900</c:v>
                </c:pt>
                <c:pt idx="17">
                  <c:v>950</c:v>
                </c:pt>
                <c:pt idx="18">
                  <c:v>1000</c:v>
                </c:pt>
                <c:pt idx="19">
                  <c:v>1400</c:v>
                </c:pt>
              </c:numCache>
            </c:numRef>
          </c:xVal>
          <c:yVal>
            <c:numRef>
              <c:f>'NiV SEM Measurements'!$D$11:$D$30</c:f>
              <c:numCache>
                <c:formatCode>General</c:formatCode>
                <c:ptCount val="2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26.8</c:v>
                </c:pt>
                <c:pt idx="4">
                  <c:v>35.729999999999997</c:v>
                </c:pt>
                <c:pt idx="6">
                  <c:v>35.729999999999997</c:v>
                </c:pt>
                <c:pt idx="8">
                  <c:v>40.19</c:v>
                </c:pt>
                <c:pt idx="10">
                  <c:v>49.13</c:v>
                </c:pt>
                <c:pt idx="12">
                  <c:v>53.59</c:v>
                </c:pt>
                <c:pt idx="14">
                  <c:v>58.06</c:v>
                </c:pt>
                <c:pt idx="16">
                  <c:v>71.459999999999994</c:v>
                </c:pt>
                <c:pt idx="18">
                  <c:v>75.92</c:v>
                </c:pt>
                <c:pt idx="19">
                  <c:v>134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464C-4539-9528-358D8FF77FC3}"/>
            </c:ext>
          </c:extLst>
        </c:ser>
        <c:ser>
          <c:idx val="2"/>
          <c:order val="2"/>
          <c:tx>
            <c:strRef>
              <c:f>'NiV SEM Measurements'!$E$10</c:f>
              <c:strCache>
                <c:ptCount val="1"/>
                <c:pt idx="0">
                  <c:v>1.6mm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'NiV SEM Measurements'!$B$11:$B$30</c:f>
              <c:numCache>
                <c:formatCode>General</c:formatCode>
                <c:ptCount val="20"/>
                <c:pt idx="0">
                  <c:v>100</c:v>
                </c:pt>
                <c:pt idx="1">
                  <c:v>150</c:v>
                </c:pt>
                <c:pt idx="2">
                  <c:v>200</c:v>
                </c:pt>
                <c:pt idx="3">
                  <c:v>250</c:v>
                </c:pt>
                <c:pt idx="4">
                  <c:v>300</c:v>
                </c:pt>
                <c:pt idx="5">
                  <c:v>350</c:v>
                </c:pt>
                <c:pt idx="6">
                  <c:v>400</c:v>
                </c:pt>
                <c:pt idx="7">
                  <c:v>450</c:v>
                </c:pt>
                <c:pt idx="8">
                  <c:v>500</c:v>
                </c:pt>
                <c:pt idx="9">
                  <c:v>550</c:v>
                </c:pt>
                <c:pt idx="10">
                  <c:v>600</c:v>
                </c:pt>
                <c:pt idx="11">
                  <c:v>650</c:v>
                </c:pt>
                <c:pt idx="12">
                  <c:v>700</c:v>
                </c:pt>
                <c:pt idx="13">
                  <c:v>750</c:v>
                </c:pt>
                <c:pt idx="14">
                  <c:v>800</c:v>
                </c:pt>
                <c:pt idx="15">
                  <c:v>850</c:v>
                </c:pt>
                <c:pt idx="16">
                  <c:v>900</c:v>
                </c:pt>
                <c:pt idx="17">
                  <c:v>950</c:v>
                </c:pt>
                <c:pt idx="18">
                  <c:v>1000</c:v>
                </c:pt>
                <c:pt idx="19">
                  <c:v>1400</c:v>
                </c:pt>
              </c:numCache>
            </c:numRef>
          </c:xVal>
          <c:yVal>
            <c:numRef>
              <c:f>'NiV SEM Measurements'!$E$11:$E$30</c:f>
              <c:numCache>
                <c:formatCode>General</c:formatCode>
                <c:ptCount val="20"/>
                <c:pt idx="0">
                  <c:v>26.8</c:v>
                </c:pt>
                <c:pt idx="1">
                  <c:v>40.19</c:v>
                </c:pt>
                <c:pt idx="2">
                  <c:v>44.66</c:v>
                </c:pt>
                <c:pt idx="3">
                  <c:v>49.13</c:v>
                </c:pt>
                <c:pt idx="4">
                  <c:v>93.79</c:v>
                </c:pt>
                <c:pt idx="6">
                  <c:v>98.25</c:v>
                </c:pt>
                <c:pt idx="8">
                  <c:v>102.7</c:v>
                </c:pt>
                <c:pt idx="10">
                  <c:v>111.7</c:v>
                </c:pt>
                <c:pt idx="12">
                  <c:v>120.6</c:v>
                </c:pt>
                <c:pt idx="14">
                  <c:v>129.5</c:v>
                </c:pt>
                <c:pt idx="16">
                  <c:v>138.4</c:v>
                </c:pt>
                <c:pt idx="18">
                  <c:v>147.4</c:v>
                </c:pt>
                <c:pt idx="19">
                  <c:v>187.6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464C-4539-9528-358D8FF77FC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040553935"/>
        <c:axId val="2040554351"/>
      </c:scatterChart>
      <c:valAx>
        <c:axId val="2040553935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000" b="0" i="0" baseline="0">
                    <a:effectLst/>
                  </a:rPr>
                  <a:t>Distance from bevel edge (µm)</a:t>
                </a:r>
                <a:endParaRPr lang="en-GB" sz="1000">
                  <a:effectLst/>
                </a:endParaRP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40554351"/>
        <c:crosses val="autoZero"/>
        <c:crossBetween val="midCat"/>
      </c:valAx>
      <c:valAx>
        <c:axId val="20405543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Film Thickness (nm)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40553935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400" b="0" i="0" baseline="0">
                <a:effectLst/>
              </a:rPr>
              <a:t>Edge Deposition Profile vs Platen-Shielding Gap</a:t>
            </a:r>
            <a:endParaRPr lang="en-GB" sz="14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'Ag SEM Measurements'!$D$9</c:f>
              <c:strCache>
                <c:ptCount val="1"/>
                <c:pt idx="0">
                  <c:v>1.1mm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'Ag SEM Measurements'!$C$10:$C$22</c:f>
              <c:numCache>
                <c:formatCode>General</c:formatCode>
                <c:ptCount val="13"/>
                <c:pt idx="0">
                  <c:v>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250</c:v>
                </c:pt>
                <c:pt idx="6">
                  <c:v>300</c:v>
                </c:pt>
                <c:pt idx="7">
                  <c:v>350</c:v>
                </c:pt>
                <c:pt idx="8">
                  <c:v>400</c:v>
                </c:pt>
                <c:pt idx="9">
                  <c:v>1000</c:v>
                </c:pt>
                <c:pt idx="10">
                  <c:v>1100</c:v>
                </c:pt>
                <c:pt idx="11">
                  <c:v>1400</c:v>
                </c:pt>
                <c:pt idx="12">
                  <c:v>2000</c:v>
                </c:pt>
              </c:numCache>
            </c:numRef>
          </c:xVal>
          <c:yVal>
            <c:numRef>
              <c:f>'Ag SEM Measurements'!$D$10:$D$22</c:f>
              <c:numCache>
                <c:formatCode>General</c:formatCode>
                <c:ptCount val="13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31.26</c:v>
                </c:pt>
                <c:pt idx="7">
                  <c:v>35.729999999999997</c:v>
                </c:pt>
                <c:pt idx="8">
                  <c:v>40.19</c:v>
                </c:pt>
                <c:pt idx="11">
                  <c:v>96.76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8F0B-44D4-BADF-40A94A29EA51}"/>
            </c:ext>
          </c:extLst>
        </c:ser>
        <c:ser>
          <c:idx val="1"/>
          <c:order val="1"/>
          <c:tx>
            <c:strRef>
              <c:f>'Ag SEM Measurements'!$E$9</c:f>
              <c:strCache>
                <c:ptCount val="1"/>
                <c:pt idx="0">
                  <c:v>3.7mm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xVal>
            <c:numRef>
              <c:f>'Ag SEM Measurements'!$C$10:$C$22</c:f>
              <c:numCache>
                <c:formatCode>General</c:formatCode>
                <c:ptCount val="13"/>
                <c:pt idx="0">
                  <c:v>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250</c:v>
                </c:pt>
                <c:pt idx="6">
                  <c:v>300</c:v>
                </c:pt>
                <c:pt idx="7">
                  <c:v>350</c:v>
                </c:pt>
                <c:pt idx="8">
                  <c:v>400</c:v>
                </c:pt>
                <c:pt idx="9">
                  <c:v>1000</c:v>
                </c:pt>
                <c:pt idx="10">
                  <c:v>1100</c:v>
                </c:pt>
                <c:pt idx="11">
                  <c:v>1400</c:v>
                </c:pt>
                <c:pt idx="12">
                  <c:v>2000</c:v>
                </c:pt>
              </c:numCache>
            </c:numRef>
          </c:xVal>
          <c:yVal>
            <c:numRef>
              <c:f>'Ag SEM Measurements'!$E$10:$E$22</c:f>
              <c:numCache>
                <c:formatCode>General</c:formatCode>
                <c:ptCount val="13"/>
                <c:pt idx="0">
                  <c:v>0</c:v>
                </c:pt>
                <c:pt idx="1">
                  <c:v>25</c:v>
                </c:pt>
                <c:pt idx="2">
                  <c:v>65</c:v>
                </c:pt>
                <c:pt idx="3">
                  <c:v>77</c:v>
                </c:pt>
                <c:pt idx="8">
                  <c:v>196.5</c:v>
                </c:pt>
                <c:pt idx="11">
                  <c:v>254.6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8F0B-44D4-BADF-40A94A29EA51}"/>
            </c:ext>
          </c:extLst>
        </c:ser>
        <c:ser>
          <c:idx val="2"/>
          <c:order val="2"/>
          <c:tx>
            <c:strRef>
              <c:f>'Ag SEM Measurements'!$F$9</c:f>
              <c:strCache>
                <c:ptCount val="1"/>
                <c:pt idx="0">
                  <c:v>0.6mm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xVal>
            <c:numRef>
              <c:f>'Ag SEM Measurements'!$C$10:$C$22</c:f>
              <c:numCache>
                <c:formatCode>General</c:formatCode>
                <c:ptCount val="13"/>
                <c:pt idx="0">
                  <c:v>0</c:v>
                </c:pt>
                <c:pt idx="1">
                  <c:v>50</c:v>
                </c:pt>
                <c:pt idx="2">
                  <c:v>100</c:v>
                </c:pt>
                <c:pt idx="3">
                  <c:v>150</c:v>
                </c:pt>
                <c:pt idx="4">
                  <c:v>200</c:v>
                </c:pt>
                <c:pt idx="5">
                  <c:v>250</c:v>
                </c:pt>
                <c:pt idx="6">
                  <c:v>300</c:v>
                </c:pt>
                <c:pt idx="7">
                  <c:v>350</c:v>
                </c:pt>
                <c:pt idx="8">
                  <c:v>400</c:v>
                </c:pt>
                <c:pt idx="9">
                  <c:v>1000</c:v>
                </c:pt>
                <c:pt idx="10">
                  <c:v>1100</c:v>
                </c:pt>
                <c:pt idx="11">
                  <c:v>1400</c:v>
                </c:pt>
                <c:pt idx="12">
                  <c:v>2000</c:v>
                </c:pt>
              </c:numCache>
            </c:numRef>
          </c:xVal>
          <c:yVal>
            <c:numRef>
              <c:f>'Ag SEM Measurements'!$F$10:$F$22</c:f>
              <c:numCache>
                <c:formatCode>General</c:formatCode>
                <c:ptCount val="13"/>
                <c:pt idx="0">
                  <c:v>0</c:v>
                </c:pt>
                <c:pt idx="2">
                  <c:v>0</c:v>
                </c:pt>
                <c:pt idx="4">
                  <c:v>0</c:v>
                </c:pt>
                <c:pt idx="6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10</c:v>
                </c:pt>
                <c:pt idx="11">
                  <c:v>40</c:v>
                </c:pt>
                <c:pt idx="12">
                  <c:v>160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8F0B-44D4-BADF-40A94A29EA5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51052608"/>
        <c:axId val="951076320"/>
      </c:scatterChart>
      <c:valAx>
        <c:axId val="95105260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Distance from bevel</a:t>
                </a:r>
                <a:r>
                  <a:rPr lang="en-GB" baseline="0"/>
                  <a:t> edge (µm)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51076320"/>
        <c:crosses val="autoZero"/>
        <c:crossBetween val="midCat"/>
      </c:valAx>
      <c:valAx>
        <c:axId val="951076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Film Thickness (nm)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51052608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5C0694-0205-4475-A249-848F67A76203}" type="datetimeFigureOut">
              <a:rPr lang="en-GB" smtClean="0"/>
              <a:t>24/05/2024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AA2BA6-C2CA-4D1D-AFB6-B66FDB090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325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A2BA6-C2CA-4D1D-AFB6-B66FDB09019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8236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A2BA6-C2CA-4D1D-AFB6-B66FDB0901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993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A2BA6-C2CA-4D1D-AFB6-B66FDB0901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048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A2BA6-C2CA-4D1D-AFB6-B66FDB0901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370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A2BA6-C2CA-4D1D-AFB6-B66FDB0901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510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A2BA6-C2CA-4D1D-AFB6-B66FDB0901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5052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A2BA6-C2CA-4D1D-AFB6-B66FDB0901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669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A2BA6-C2CA-4D1D-AFB6-B66FDB0901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4725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A2BA6-C2CA-4D1D-AFB6-B66FDB0901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250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ai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6288" y="457438"/>
            <a:ext cx="2059200" cy="76391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0B62244-1841-9C43-A54F-0C3A08683E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102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50244-2DCA-DD4D-A619-65C99ED2AC9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17819" y="3107496"/>
            <a:ext cx="6411159" cy="757130"/>
          </a:xfrm>
        </p:spPr>
        <p:txBody>
          <a:bodyPr wrap="square" anchor="b">
            <a:spAutoFit/>
          </a:bodyPr>
          <a:lstStyle>
            <a:lvl1pPr algn="r">
              <a:defRPr sz="4800"/>
            </a:lvl1pPr>
          </a:lstStyle>
          <a:p>
            <a:r>
              <a:rPr lang="en-US" dirty="0" err="1"/>
              <a:t>MainTitle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6CAA0E-FCCF-C341-B451-7B25372533A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417818" y="3797251"/>
            <a:ext cx="6411160" cy="523220"/>
          </a:xfrm>
        </p:spPr>
        <p:txBody>
          <a:bodyPr wrap="square" anchor="t">
            <a:spAutoFit/>
          </a:bodyPr>
          <a:lstStyle>
            <a:lvl1pPr marL="0" indent="0" algn="r">
              <a:spcBef>
                <a:spcPts val="600"/>
              </a:spcBef>
              <a:buNone/>
              <a:defRPr sz="28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Data Analysis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423669-C9E7-5348-9C2C-D57431DFE74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tretch>
            <a:fillRect/>
          </a:stretch>
        </p:blipFill>
        <p:spPr>
          <a:xfrm>
            <a:off x="406400" y="5438588"/>
            <a:ext cx="11379200" cy="1016000"/>
          </a:xfrm>
          <a:prstGeom prst="rect">
            <a:avLst/>
          </a:prstGeom>
        </p:spPr>
      </p:pic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D04241C5-D2AA-A24C-9C78-F8E25F21033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8641505" y="6145309"/>
            <a:ext cx="3187473" cy="369332"/>
          </a:xfrm>
        </p:spPr>
        <p:txBody>
          <a:bodyPr>
            <a:sp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Insert Date Here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D04241C5-D2AA-A24C-9C78-F8E25F21033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842761" y="5587195"/>
            <a:ext cx="5001458" cy="369332"/>
          </a:xfrm>
        </p:spPr>
        <p:txBody>
          <a:bodyPr wrap="square">
            <a:spAutoFit/>
          </a:bodyPr>
          <a:lstStyle>
            <a:lvl1pPr marL="0" indent="0" algn="r">
              <a:buNone/>
              <a:defRPr sz="180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SPTS Engineer Name/ Title Here</a:t>
            </a: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D04241C5-D2AA-A24C-9C78-F8E25F21033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850999" y="5139469"/>
            <a:ext cx="5001458" cy="369332"/>
          </a:xfrm>
        </p:spPr>
        <p:txBody>
          <a:bodyPr wrap="square">
            <a:spAutoFit/>
          </a:bodyPr>
          <a:lstStyle>
            <a:lvl1pPr marL="0" indent="0" algn="r">
              <a:buNone/>
              <a:defRPr sz="180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Activity Number Here</a:t>
            </a:r>
          </a:p>
        </p:txBody>
      </p:sp>
      <p:sp>
        <p:nvSpPr>
          <p:cNvPr id="14" name="Text Placeholder 6">
            <a:extLst>
              <a:ext uri="{FF2B5EF4-FFF2-40B4-BE49-F238E27FC236}">
                <a16:creationId xmlns:a16="http://schemas.microsoft.com/office/drawing/2014/main" id="{D04241C5-D2AA-A24C-9C78-F8E25F21033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858001" y="4697509"/>
            <a:ext cx="5001458" cy="369332"/>
          </a:xfrm>
        </p:spPr>
        <p:txBody>
          <a:bodyPr wrap="square">
            <a:spAutoFit/>
          </a:bodyPr>
          <a:lstStyle>
            <a:lvl1pPr marL="0" indent="0" algn="r">
              <a:buNone/>
              <a:defRPr sz="180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Customer &amp; Engineer Name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1FF77-0A01-4B44-B861-4400496E2D9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851650" y="4367007"/>
            <a:ext cx="4992688" cy="270081"/>
          </a:xfrm>
        </p:spPr>
        <p:txBody>
          <a:bodyPr/>
          <a:lstStyle>
            <a:lvl1pPr marL="0" indent="0" algn="r">
              <a:buNone/>
              <a:defRPr sz="1200"/>
            </a:lvl1pPr>
          </a:lstStyle>
          <a:p>
            <a:pPr lvl="0"/>
            <a:r>
              <a:rPr lang="en-US" dirty="0"/>
              <a:t>Layouts filename 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880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4DC-18EE-054C-BAC3-AD113C451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6460C39-9765-4F4E-AD3E-4B694174B0A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7200" y="1461600"/>
            <a:ext cx="5486400" cy="4572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FA2B11D8-E14F-4BB0-819E-588B52771E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10800" y="1461600"/>
            <a:ext cx="5486400" cy="4572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258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4DC-18EE-054C-BAC3-AD113C451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257DFEAA-EBA6-4B17-8270-FA7C0654F1F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67200" y="1461600"/>
            <a:ext cx="11430000" cy="4572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480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6288" y="457438"/>
            <a:ext cx="2059200" cy="763911"/>
          </a:xfrm>
          <a:prstGeom prst="rect">
            <a:avLst/>
          </a:prstGeom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60174C78-8EFD-7345-A555-6E1133DC41B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5417820" cy="6858000"/>
          </a:xfrm>
          <a:noFill/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250244-2DCA-DD4D-A619-65C99ED2AC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17819" y="2442698"/>
            <a:ext cx="6411159" cy="1421928"/>
          </a:xfrm>
        </p:spPr>
        <p:txBody>
          <a:bodyPr wrap="square" anchor="b">
            <a:spAutoFit/>
          </a:bodyPr>
          <a:lstStyle>
            <a:lvl1pPr algn="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6CAA0E-FCCF-C341-B451-7B25372533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17818" y="3797251"/>
            <a:ext cx="6411160" cy="523220"/>
          </a:xfrm>
        </p:spPr>
        <p:txBody>
          <a:bodyPr wrap="square" anchor="t">
            <a:spAutoFit/>
          </a:bodyPr>
          <a:lstStyle>
            <a:lvl1pPr marL="0" indent="0" algn="r">
              <a:spcBef>
                <a:spcPts val="60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10080A-FADB-C84C-9E8A-9A6C4CCC194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tretch>
            <a:fillRect/>
          </a:stretch>
        </p:blipFill>
        <p:spPr>
          <a:xfrm>
            <a:off x="406400" y="5438588"/>
            <a:ext cx="11379200" cy="1016000"/>
          </a:xfrm>
          <a:prstGeom prst="rect">
            <a:avLst/>
          </a:prstGeom>
        </p:spPr>
      </p:pic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31526EC7-B230-AA4F-9234-11B5F605AE5E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641505" y="6145309"/>
            <a:ext cx="3187473" cy="369332"/>
          </a:xfrm>
        </p:spPr>
        <p:txBody>
          <a:bodyPr>
            <a:sp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Insert Date Here</a:t>
            </a:r>
          </a:p>
        </p:txBody>
      </p:sp>
    </p:spTree>
    <p:extLst>
      <p:ext uri="{BB962C8B-B14F-4D97-AF65-F5344CB8AC3E}">
        <p14:creationId xmlns:p14="http://schemas.microsoft.com/office/powerpoint/2010/main" val="1247867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+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4DC-18EE-054C-BAC3-AD113C451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9217A-DC1B-3142-AF63-384B81755B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247989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4DC-18EE-054C-BAC3-AD113C451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9217A-DC1B-3142-AF63-384B81755B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4A49C8B-EC65-7C42-857C-FFEC00BCB6A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5760" y="822959"/>
            <a:ext cx="11430000" cy="502920"/>
          </a:xfrm>
        </p:spPr>
        <p:txBody>
          <a:bodyPr wrap="square">
            <a:spAutoFit/>
          </a:bodyPr>
          <a:lstStyle>
            <a:lvl1pPr marL="0" indent="0">
              <a:buNone/>
              <a:defRPr sz="24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51839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281B7-7217-C64C-8C6C-26C1DFA99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8977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Sub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4DC-18EE-054C-BAC3-AD113C451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4A49C8B-EC65-7C42-857C-FFEC00BCB6A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5760" y="822959"/>
            <a:ext cx="11430000" cy="502920"/>
          </a:xfrm>
        </p:spPr>
        <p:txBody>
          <a:bodyPr wrap="square">
            <a:spAutoFit/>
          </a:bodyPr>
          <a:lstStyle>
            <a:lvl1pPr marL="0" indent="0">
              <a:buNone/>
              <a:defRPr sz="2400">
                <a:solidFill>
                  <a:schemeClr val="accent3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0724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-Column Two-R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4DC-18EE-054C-BAC3-AD113C451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9217A-DC1B-3142-AF63-384B81755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463040"/>
            <a:ext cx="5486400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9C68FFF-2ACC-E149-A11C-727EFC59E3B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309360" y="1463040"/>
            <a:ext cx="5486400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BFFFCFA-C41D-4E53-9FB7-980368581D5F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365760" y="3943847"/>
            <a:ext cx="5486400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C0775A3-4316-4534-BC03-FFD0817287FF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309360" y="3943847"/>
            <a:ext cx="5486400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654509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hree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4DC-18EE-054C-BAC3-AD113C451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9217A-DC1B-3142-AF63-384B81755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463040"/>
            <a:ext cx="36720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9C68FFF-2ACC-E149-A11C-727EFC59E3B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244760" y="1463040"/>
            <a:ext cx="36720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ED9CC16-890E-4253-8886-109629CE042D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123760" y="1463040"/>
            <a:ext cx="36720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70728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hree-Column Two-R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4DC-18EE-054C-BAC3-AD113C451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9217A-DC1B-3142-AF63-384B81755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463040"/>
            <a:ext cx="3672000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9C68FFF-2ACC-E149-A11C-727EFC59E3B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244760" y="1463040"/>
            <a:ext cx="3672000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ED9CC16-890E-4253-8886-109629CE042D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123760" y="1463040"/>
            <a:ext cx="3672000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56FBE5A-45F1-4A38-A0B2-78F87CC0CA1B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365760" y="3945600"/>
            <a:ext cx="3672000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8341E19-0868-4514-B056-8230FAEA502B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4244760" y="3945600"/>
            <a:ext cx="3672000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EAAFAB9-D19E-49EA-BC82-BFC1A2CCEDFE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8123760" y="3945600"/>
            <a:ext cx="3672000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1973799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-R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4DC-18EE-054C-BAC3-AD113C451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9217A-DC1B-3142-AF63-384B81755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59" y="1463040"/>
            <a:ext cx="11429999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BFFFCFA-C41D-4E53-9FB7-980368581D5F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365759" y="3943847"/>
            <a:ext cx="11429999" cy="2340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8099473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-R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4DC-18EE-054C-BAC3-AD113C451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9217A-DC1B-3142-AF63-384B81755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59" y="1463040"/>
            <a:ext cx="11429999" cy="15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BFFFCFA-C41D-4E53-9FB7-980368581D5F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365759" y="3094761"/>
            <a:ext cx="11429999" cy="15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0D89D33-3766-4E5D-AC00-17003971C0B7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365759" y="4726482"/>
            <a:ext cx="11429999" cy="15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47013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0039" y="471442"/>
            <a:ext cx="1371599" cy="5088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7FE78A-5227-EA46-8A86-F8EB83E34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2468880"/>
            <a:ext cx="10515600" cy="757130"/>
          </a:xfrm>
        </p:spPr>
        <p:txBody>
          <a:bodyPr anchor="b">
            <a:sp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EB8FFE-4F35-F045-8011-FF44A1EE7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5760" y="3200400"/>
            <a:ext cx="10515600" cy="523220"/>
          </a:xfrm>
        </p:spPr>
        <p:txBody>
          <a:bodyPr>
            <a:spAutoFit/>
          </a:bodyPr>
          <a:lstStyle>
            <a:lvl1pPr marL="0" indent="0" algn="l">
              <a:spcBef>
                <a:spcPts val="600"/>
              </a:spcBef>
              <a:buNone/>
              <a:defRPr sz="2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DE4219-3257-144B-BF94-59E97CAB553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tretch>
            <a:fillRect/>
          </a:stretch>
        </p:blipFill>
        <p:spPr>
          <a:xfrm>
            <a:off x="406400" y="5438588"/>
            <a:ext cx="11379200" cy="10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6795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60039" y="471442"/>
            <a:ext cx="1371599" cy="5088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DC90E1-D97B-BF46-B861-93A3EAE53B1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tretch>
            <a:fillRect/>
          </a:stretch>
        </p:blipFill>
        <p:spPr>
          <a:xfrm>
            <a:off x="406400" y="5438588"/>
            <a:ext cx="11379200" cy="101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7FE78A-5227-EA46-8A86-F8EB83E34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2468880"/>
            <a:ext cx="10515600" cy="757130"/>
          </a:xfrm>
        </p:spPr>
        <p:txBody>
          <a:bodyPr anchor="b">
            <a:sp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EB8FFE-4F35-F045-8011-FF44A1EE7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5760" y="3200400"/>
            <a:ext cx="10515600" cy="523220"/>
          </a:xfrm>
        </p:spPr>
        <p:txBody>
          <a:bodyPr>
            <a:spAutoFit/>
          </a:bodyPr>
          <a:lstStyle>
            <a:lvl1pPr marL="0" indent="0" algn="l">
              <a:spcBef>
                <a:spcPts val="600"/>
              </a:spcBef>
              <a:buNone/>
              <a:defRPr sz="2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11653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</a:defRPr>
            </a:lvl1pPr>
            <a:lvl2pPr>
              <a:defRPr>
                <a:solidFill>
                  <a:srgbClr val="1B3E93"/>
                </a:solidFill>
              </a:defRPr>
            </a:lvl2pPr>
            <a:lvl3pPr>
              <a:defRPr i="0" baseline="0">
                <a:solidFill>
                  <a:srgbClr val="1B3E93"/>
                </a:solidFill>
              </a:defRPr>
            </a:lvl3pPr>
            <a:lvl4pPr>
              <a:defRPr i="0" baseline="0">
                <a:solidFill>
                  <a:srgbClr val="1B3E93"/>
                </a:solidFill>
              </a:defRPr>
            </a:lvl4pPr>
            <a:lvl5pPr>
              <a:defRPr i="0" baseline="0">
                <a:solidFill>
                  <a:srgbClr val="1B3E93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Rectangle 1034"/>
          <p:cNvSpPr>
            <a:spLocks noGrp="1" noChangeArrowheads="1"/>
          </p:cNvSpPr>
          <p:nvPr>
            <p:ph type="title"/>
          </p:nvPr>
        </p:nvSpPr>
        <p:spPr bwMode="auto">
          <a:xfrm>
            <a:off x="476211" y="0"/>
            <a:ext cx="9265552" cy="5355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14674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3C9F468-06C7-6F4F-9A9D-B142D5B4E6C4}"/>
              </a:ext>
            </a:extLst>
          </p:cNvPr>
          <p:cNvSpPr txBox="1"/>
          <p:nvPr/>
        </p:nvSpPr>
        <p:spPr>
          <a:xfrm>
            <a:off x="697593" y="6531388"/>
            <a:ext cx="5008940" cy="13849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l"/>
            <a:r>
              <a:rPr lang="en-US" sz="900" spc="30" baseline="0" dirty="0">
                <a:solidFill>
                  <a:schemeClr val="accent3"/>
                </a:solidFill>
              </a:rPr>
              <a:t>SPTS Confidential | Need-to-Know Only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0888" y="6385187"/>
            <a:ext cx="812800" cy="301528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100BFE-5A25-F64C-ACE0-328EDBE40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365760"/>
            <a:ext cx="11430000" cy="548640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3D8CAB-668A-4A42-AD8D-83D3C95D6E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5760" y="1463040"/>
            <a:ext cx="11430000" cy="457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FEDCB5-7EFA-8648-857E-73414257FB99}"/>
              </a:ext>
            </a:extLst>
          </p:cNvPr>
          <p:cNvSpPr txBox="1"/>
          <p:nvPr/>
        </p:nvSpPr>
        <p:spPr>
          <a:xfrm>
            <a:off x="118836" y="6511830"/>
            <a:ext cx="478971" cy="169277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pPr algn="r"/>
            <a:fld id="{2A65E3F1-16C0-DE4C-A14E-DA21524AA8EE}" type="slidenum">
              <a:rPr lang="en-US" sz="1100" smtClean="0">
                <a:solidFill>
                  <a:schemeClr val="accent3"/>
                </a:solidFill>
              </a:rPr>
              <a:pPr algn="r"/>
              <a:t>‹#›</a:t>
            </a:fld>
            <a:endParaRPr lang="en-US" sz="11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064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200"/>
        </a:spcBef>
        <a:buClr>
          <a:schemeClr val="accent3"/>
        </a:buClr>
        <a:buFont typeface="Wingdings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28600" algn="l" defTabSz="914400" rtl="0" eaLnBrk="1" latinLnBrk="0" hangingPunct="1">
        <a:lnSpc>
          <a:spcPct val="100000"/>
        </a:lnSpc>
        <a:spcBef>
          <a:spcPts val="800"/>
        </a:spcBef>
        <a:buClr>
          <a:schemeClr val="accent3"/>
        </a:buClr>
        <a:buSzPct val="80000"/>
        <a:buFont typeface="Wingdings" pitchFamily="2" charset="2"/>
        <a:buChar char="§"/>
        <a:tabLst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90563" indent="-227013" algn="l" defTabSz="914400" rtl="0" eaLnBrk="1" latinLnBrk="0" hangingPunct="1">
        <a:lnSpc>
          <a:spcPct val="100000"/>
        </a:lnSpc>
        <a:spcBef>
          <a:spcPts val="800"/>
        </a:spcBef>
        <a:buClr>
          <a:schemeClr val="accent3"/>
        </a:buClr>
        <a:buSzPct val="80000"/>
        <a:buFont typeface="Wingdings" pitchFamily="2" charset="2"/>
        <a:buChar char="§"/>
        <a:tabLst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2250" algn="l" defTabSz="914400" rtl="0" eaLnBrk="1" latinLnBrk="0" hangingPunct="1">
        <a:lnSpc>
          <a:spcPct val="100000"/>
        </a:lnSpc>
        <a:spcBef>
          <a:spcPts val="800"/>
        </a:spcBef>
        <a:buClr>
          <a:schemeClr val="accent3"/>
        </a:buClr>
        <a:buSzPct val="80000"/>
        <a:buFont typeface="Wingdings" pitchFamily="2" charset="2"/>
        <a:buChar char="§"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44588" indent="-230188" algn="l" defTabSz="914400" rtl="0" eaLnBrk="1" latinLnBrk="0" hangingPunct="1">
        <a:lnSpc>
          <a:spcPct val="90000"/>
        </a:lnSpc>
        <a:spcBef>
          <a:spcPts val="500"/>
        </a:spcBef>
        <a:buClr>
          <a:schemeClr val="accent3"/>
        </a:buClr>
        <a:buSzPct val="80000"/>
        <a:buFont typeface="Wingdings" pitchFamily="2" charset="2"/>
        <a:buChar char="§"/>
        <a:tabLst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98">
          <p15:clr>
            <a:srgbClr val="F26B43"/>
          </p15:clr>
        </p15:guide>
        <p15:guide id="2" pos="7385">
          <p15:clr>
            <a:srgbClr val="F26B43"/>
          </p15:clr>
        </p15:guide>
        <p15:guide id="3" orient="horz" pos="374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6.pn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0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6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6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6.pn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6.pn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0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microsoft.com/office/2007/relationships/hdphoto" Target="../media/hdphoto1.wdp"/><Relationship Id="rId5" Type="http://schemas.openxmlformats.org/officeDocument/2006/relationships/image" Target="../media/image19.png"/><Relationship Id="rId4" Type="http://schemas.openxmlformats.org/officeDocument/2006/relationships/image" Target="../media/image18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6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25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6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chart" Target="../charts/chart1.xml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6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chart" Target="../charts/chart2.xml"/><Relationship Id="rId5" Type="http://schemas.openxmlformats.org/officeDocument/2006/relationships/image" Target="../media/image27.jpg"/><Relationship Id="rId4" Type="http://schemas.openxmlformats.org/officeDocument/2006/relationships/notesSlide" Target="../notesSlides/notesSlide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5.xml"/><Relationship Id="rId7" Type="http://schemas.openxmlformats.org/officeDocument/2006/relationships/chart" Target="../charts/chart3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microsoft.com/office/2007/relationships/hdphoto" Target="../media/hdphoto2.wdp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6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34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notesSlide" Target="../notesSlides/notesSlide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38.jpe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37.jpg"/><Relationship Id="rId5" Type="http://schemas.openxmlformats.org/officeDocument/2006/relationships/image" Target="../media/image36.png"/><Relationship Id="rId4" Type="http://schemas.openxmlformats.org/officeDocument/2006/relationships/image" Target="../media/image3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7A289-588B-45BD-9E3D-B22E16D9F3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49751" y="2860864"/>
            <a:ext cx="6411159" cy="757130"/>
          </a:xfrm>
        </p:spPr>
        <p:txBody>
          <a:bodyPr/>
          <a:lstStyle/>
          <a:p>
            <a:r>
              <a:rPr lang="en-GB" dirty="0" err="1"/>
              <a:t>Ti</a:t>
            </a:r>
            <a:r>
              <a:rPr lang="en-GB" dirty="0"/>
              <a:t>-</a:t>
            </a:r>
            <a:r>
              <a:rPr lang="en-GB" dirty="0" err="1"/>
              <a:t>NiV</a:t>
            </a:r>
            <a:r>
              <a:rPr lang="en-GB" dirty="0"/>
              <a:t>-Ag PVD Demo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9B8064-E570-42E2-92F8-31B708F3A1B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ACMA5009 – Group Project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10E9E-A232-43E8-9D9C-F96529A2F8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842761" y="5587195"/>
            <a:ext cx="5001458" cy="461665"/>
          </a:xfrm>
        </p:spPr>
        <p:txBody>
          <a:bodyPr/>
          <a:lstStyle/>
          <a:p>
            <a:r>
              <a:rPr lang="en-GB" sz="2400" dirty="0"/>
              <a:t>Anneliese Edwards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87957D-0882-F899-873F-6B8F04AD57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463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949"/>
    </mc:Choice>
    <mc:Fallback>
      <p:transition spd="slow" advTm="17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4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9FD11-009D-4446-BA38-4B20AD90D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SPTS does </a:t>
            </a:r>
          </a:p>
        </p:txBody>
      </p:sp>
      <p:pic>
        <p:nvPicPr>
          <p:cNvPr id="5128" name="Picture 8" descr="S P T S, Newport | Electronic Systems - Yell">
            <a:extLst>
              <a:ext uri="{FF2B5EF4-FFF2-40B4-BE49-F238E27FC236}">
                <a16:creationId xmlns:a16="http://schemas.microsoft.com/office/drawing/2014/main" id="{860A084D-7B7F-451C-857C-BA768480F1A4}"/>
              </a:ext>
            </a:extLst>
          </p:cNvPr>
          <p:cNvPicPr>
            <a:picLocks noGrp="1" noChangeAspect="1" noChangeArrowheads="1"/>
          </p:cNvPicPr>
          <p:nvPr>
            <p:ph type="pic" sz="quarter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33" b="8333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16E709-24CC-43D6-AB3B-F3CBD2E777E1}"/>
              </a:ext>
            </a:extLst>
          </p:cNvPr>
          <p:cNvSpPr txBox="1"/>
          <p:nvPr/>
        </p:nvSpPr>
        <p:spPr>
          <a:xfrm>
            <a:off x="58812" y="489098"/>
            <a:ext cx="5822389" cy="2660266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SPTS manufacturing site based in Newport, South Wales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Specializes in the Design and manufacturing of semiconductor equipment 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4371E0-E522-D717-7D87-F71E9F9959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364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87"/>
    </mc:Choice>
    <mc:Fallback>
      <p:transition spd="slow" advTm="18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8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E9131-08C5-45D2-8B32-5C163CD89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2F07A1-3E38-43DF-B248-65866491B35D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12" t="30515" r="11256" b="14123"/>
          <a:stretch/>
        </p:blipFill>
        <p:spPr bwMode="auto">
          <a:xfrm>
            <a:off x="4186577" y="3954247"/>
            <a:ext cx="3447599" cy="222752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6BC9188-D949-4A5E-91DD-E8428601D294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42" t="28758" r="12364" b="17471"/>
          <a:stretch/>
        </p:blipFill>
        <p:spPr bwMode="auto">
          <a:xfrm>
            <a:off x="7634176" y="3954247"/>
            <a:ext cx="3522284" cy="222752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37E73D1-1DA0-DEB2-0E7D-38B00960AD1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" t="32509" r="28698" b="17084"/>
          <a:stretch/>
        </p:blipFill>
        <p:spPr bwMode="auto">
          <a:xfrm>
            <a:off x="679472" y="1314450"/>
            <a:ext cx="5922010" cy="24003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A25F5D-E6DB-D8D6-8CBA-6DDD7E9C39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191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160"/>
    </mc:Choice>
    <mc:Fallback>
      <p:transition spd="slow" advTm="23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23D4C-FAD8-45FF-91F6-40F21EC2D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Path Analysis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92730D-2587-401B-95F6-28D0E6F5F752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91" t="24818" r="11034" b="15108"/>
          <a:stretch/>
        </p:blipFill>
        <p:spPr bwMode="auto">
          <a:xfrm>
            <a:off x="487472" y="1329025"/>
            <a:ext cx="7242397" cy="427997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319DDB-440E-4DF1-BD74-BA089783CC00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95" t="32106" r="38400" b="35198"/>
          <a:stretch/>
        </p:blipFill>
        <p:spPr bwMode="auto">
          <a:xfrm>
            <a:off x="8304028" y="2343416"/>
            <a:ext cx="3017727" cy="224132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4436DD-F12F-298A-DB35-DEE6C9DBEA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081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80"/>
    </mc:Choice>
    <mc:Fallback>
      <p:transition spd="slow" advTm="168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7B0FF-0E2E-4183-B84C-C747F8D7A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Timings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D1E245-4CC3-4C7D-83CB-34FFE3594C68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37" t="63126" r="24884" b="12350"/>
          <a:stretch/>
        </p:blipFill>
        <p:spPr bwMode="auto">
          <a:xfrm>
            <a:off x="6080760" y="2434855"/>
            <a:ext cx="4306983" cy="298774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CA8D71B-41AD-4FCC-8992-E378E3E7940E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37" t="29349" r="24884" b="38228"/>
          <a:stretch/>
        </p:blipFill>
        <p:spPr bwMode="auto">
          <a:xfrm>
            <a:off x="1445229" y="1862824"/>
            <a:ext cx="4306984" cy="377030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742225-B332-45D7-9694-75BC21D07F1D}"/>
              </a:ext>
            </a:extLst>
          </p:cNvPr>
          <p:cNvSpPr txBox="1"/>
          <p:nvPr/>
        </p:nvSpPr>
        <p:spPr>
          <a:xfrm>
            <a:off x="489098" y="1105786"/>
            <a:ext cx="9324753" cy="75703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Total estimated time to complete project – 154 hours / approximately 20 working days 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2F556D-A806-09BC-A167-1FBA021BF9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486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226"/>
    </mc:Choice>
    <mc:Fallback>
      <p:transition spd="slow" advTm="25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22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66723-8940-43EE-B915-7F3660B28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" y="461453"/>
            <a:ext cx="11430000" cy="548640"/>
          </a:xfrm>
        </p:spPr>
        <p:txBody>
          <a:bodyPr/>
          <a:lstStyle/>
          <a:p>
            <a:r>
              <a:rPr lang="en-GB" dirty="0"/>
              <a:t>Costings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D89764-272D-4AFD-A2BC-DD908EBC1ABF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2" t="51704" r="21338" b="26531"/>
          <a:stretch/>
        </p:blipFill>
        <p:spPr bwMode="auto">
          <a:xfrm>
            <a:off x="2534418" y="2736819"/>
            <a:ext cx="7123164" cy="314830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BEA6ED-E209-49F1-A6BA-39722225346C}"/>
              </a:ext>
            </a:extLst>
          </p:cNvPr>
          <p:cNvSpPr txBox="1"/>
          <p:nvPr/>
        </p:nvSpPr>
        <p:spPr>
          <a:xfrm>
            <a:off x="523832" y="690052"/>
            <a:ext cx="6868633" cy="213182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sz="2000" dirty="0"/>
              <a:t>Total estimated project cost = $9580.47 / £7874.15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sz="2000" dirty="0"/>
              <a:t>Budget for project - £10,000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3C1F79-10CA-9B12-098E-F2B61605AE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12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111"/>
    </mc:Choice>
    <mc:Fallback>
      <p:transition spd="slow" advTm="181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6FFCD-AC15-4773-83B5-C1EC9363E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 of Action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5938FE-FC4B-4867-B6D0-56CCDC9425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3059" t="31010" r="58743" b="11782"/>
          <a:stretch/>
        </p:blipFill>
        <p:spPr>
          <a:xfrm>
            <a:off x="988828" y="1297171"/>
            <a:ext cx="5976967" cy="5035391"/>
          </a:xfr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CFD02C7-E1DA-4B84-837F-E506A736FF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997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870"/>
    </mc:Choice>
    <mc:Fallback>
      <p:transition spd="slow" advTm="238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8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A9354-8B22-4082-9472-4D949BB0D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</a:t>
            </a:r>
          </a:p>
        </p:txBody>
      </p:sp>
      <p:pic>
        <p:nvPicPr>
          <p:cNvPr id="2050" name="Picture 2" descr="Do you know what are engineering ethics? | Engineering ethics, Engineering  colleges, Engineering">
            <a:extLst>
              <a:ext uri="{FF2B5EF4-FFF2-40B4-BE49-F238E27FC236}">
                <a16:creationId xmlns:a16="http://schemas.microsoft.com/office/drawing/2014/main" id="{B8671478-D818-45CB-B629-97C56BC611A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95" t="8524" r="8197" b="10875"/>
          <a:stretch/>
        </p:blipFill>
        <p:spPr bwMode="auto">
          <a:xfrm>
            <a:off x="6722258" y="1439774"/>
            <a:ext cx="4877863" cy="477679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7F9CF6-BA35-46EC-BEC8-70A4A97D6B7A}"/>
              </a:ext>
            </a:extLst>
          </p:cNvPr>
          <p:cNvSpPr txBox="1"/>
          <p:nvPr/>
        </p:nvSpPr>
        <p:spPr>
          <a:xfrm>
            <a:off x="365760" y="1439774"/>
            <a:ext cx="4312566" cy="2345417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E2F38F-5F11-4716-8855-F82D9D6D14A0}"/>
              </a:ext>
            </a:extLst>
          </p:cNvPr>
          <p:cNvSpPr txBox="1"/>
          <p:nvPr/>
        </p:nvSpPr>
        <p:spPr>
          <a:xfrm>
            <a:off x="365760" y="1350335"/>
            <a:ext cx="5103983" cy="2434856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Ethically sourced materials 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/>
              <a:t>Working responsibly 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sz="1800" spc="-2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Hold paramount the safety, health and welfare of the public during all engineering activities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12C02F-944B-2F1D-8E59-7555989B06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221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31"/>
    </mc:Choice>
    <mc:Fallback>
      <p:transition spd="slow" advTm="18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D10B3-2DCC-4AF9-8730-019667A16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Vapour deposition process </a:t>
            </a:r>
          </a:p>
        </p:txBody>
      </p:sp>
      <p:pic>
        <p:nvPicPr>
          <p:cNvPr id="4098" name="Picture 2" descr="Fig. 11.2">
            <a:extLst>
              <a:ext uri="{FF2B5EF4-FFF2-40B4-BE49-F238E27FC236}">
                <a16:creationId xmlns:a16="http://schemas.microsoft.com/office/drawing/2014/main" id="{415E7B1D-EFD4-4D40-B640-DECA82EB4B6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659" y="1803501"/>
            <a:ext cx="6638202" cy="3793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2E1D916-67A4-D75F-6406-F672B9405C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15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6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BB333-A663-40BD-A832-6B1E9AB3B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-  Initial Observations  </a:t>
            </a:r>
          </a:p>
        </p:txBody>
      </p:sp>
      <p:pic>
        <p:nvPicPr>
          <p:cNvPr id="4" name="Picture 3" descr="A picture containing text, case, accessory&#10;&#10;Description automatically generated">
            <a:extLst>
              <a:ext uri="{FF2B5EF4-FFF2-40B4-BE49-F238E27FC236}">
                <a16:creationId xmlns:a16="http://schemas.microsoft.com/office/drawing/2014/main" id="{4FE24CC2-F8DB-45E7-9122-12F7AC13A0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848062"/>
            <a:ext cx="2855904" cy="2141928"/>
          </a:xfrm>
          <a:prstGeom prst="rect">
            <a:avLst/>
          </a:prstGeom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64F257-215E-443D-B1F9-106922B553B4}"/>
              </a:ext>
            </a:extLst>
          </p:cNvPr>
          <p:cNvSpPr txBox="1"/>
          <p:nvPr/>
        </p:nvSpPr>
        <p:spPr>
          <a:xfrm>
            <a:off x="365760" y="3540631"/>
            <a:ext cx="2871144" cy="338554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ctr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Detached glue at wafer surface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E8C4EC-1E58-4DB4-925E-F75796976A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8818" y="3737345"/>
            <a:ext cx="2887646" cy="21657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91D5E6E-B85B-447B-9BCF-6D9A9D2C7CFD}"/>
              </a:ext>
            </a:extLst>
          </p:cNvPr>
          <p:cNvSpPr txBox="1"/>
          <p:nvPr/>
        </p:nvSpPr>
        <p:spPr>
          <a:xfrm>
            <a:off x="365760" y="608033"/>
            <a:ext cx="11106770" cy="2317886"/>
          </a:xfrm>
          <a:prstGeom prst="rect">
            <a:avLst/>
          </a:prstGeom>
          <a:noFill/>
        </p:spPr>
        <p:txBody>
          <a:bodyPr wrap="none" rtlCol="0" anchor="ctr">
            <a:no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Wafer inspected on LEICA microscope using Macro, 5X and 20X lens</a:t>
            </a:r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Many thousands of “glue fingers” observed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Evidence of glue falling off and landing on wafer backside and glass carrier before deposition process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B9C6B43-8643-42A5-9A1E-48C0C357FB6F}"/>
              </a:ext>
            </a:extLst>
          </p:cNvPr>
          <p:cNvCxnSpPr/>
          <p:nvPr/>
        </p:nvCxnSpPr>
        <p:spPr>
          <a:xfrm flipV="1">
            <a:off x="2106563" y="4919026"/>
            <a:ext cx="2041452" cy="5886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9D3FF1A9-E168-4836-A735-29F188F40FE5}"/>
              </a:ext>
            </a:extLst>
          </p:cNvPr>
          <p:cNvGrpSpPr/>
          <p:nvPr/>
        </p:nvGrpSpPr>
        <p:grpSpPr>
          <a:xfrm>
            <a:off x="6847830" y="3145622"/>
            <a:ext cx="5344170" cy="2598760"/>
            <a:chOff x="754626" y="3675331"/>
            <a:chExt cx="5344170" cy="2598760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1EAB7DD-AE4C-4AE0-9A2F-920486430619}"/>
                </a:ext>
              </a:extLst>
            </p:cNvPr>
            <p:cNvSpPr txBox="1"/>
            <p:nvPr/>
          </p:nvSpPr>
          <p:spPr>
            <a:xfrm>
              <a:off x="3738332" y="3675331"/>
              <a:ext cx="588989" cy="914400"/>
            </a:xfrm>
            <a:prstGeom prst="rect">
              <a:avLst/>
            </a:prstGeom>
            <a:noFill/>
          </p:spPr>
          <p:txBody>
            <a:bodyPr wrap="none" rtlCol="0" anchor="ctr">
              <a:noAutofit/>
            </a:bodyPr>
            <a:lstStyle/>
            <a:p>
              <a:pPr algn="l"/>
              <a:r>
                <a:rPr lang="en-GB" sz="800" dirty="0"/>
                <a:t>~200 – 400µm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4A89015-6258-4606-8FCF-45EA192610D0}"/>
                </a:ext>
              </a:extLst>
            </p:cNvPr>
            <p:cNvSpPr/>
            <p:nvPr/>
          </p:nvSpPr>
          <p:spPr>
            <a:xfrm>
              <a:off x="4320328" y="4462369"/>
              <a:ext cx="1652935" cy="352339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r>
                <a:rPr lang="en-GB" sz="1100" dirty="0">
                  <a:solidFill>
                    <a:schemeClr val="tx1"/>
                  </a:solidFill>
                </a:rPr>
                <a:t>Wafer</a:t>
              </a:r>
              <a:endParaRPr lang="en-GB" sz="1400" dirty="0">
                <a:solidFill>
                  <a:schemeClr val="tx1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4695E5-C3AC-4305-B1A0-0CD01337979E}"/>
                </a:ext>
              </a:extLst>
            </p:cNvPr>
            <p:cNvSpPr/>
            <p:nvPr/>
          </p:nvSpPr>
          <p:spPr>
            <a:xfrm>
              <a:off x="3875375" y="4918427"/>
              <a:ext cx="2093693" cy="586274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r>
                <a:rPr lang="en-GB" sz="1100" dirty="0">
                  <a:solidFill>
                    <a:schemeClr val="tx1"/>
                  </a:solidFill>
                </a:rPr>
                <a:t>Glass Carrier</a:t>
              </a:r>
              <a:endParaRPr lang="en-GB" sz="1400" dirty="0">
                <a:solidFill>
                  <a:schemeClr val="tx1"/>
                </a:solidFill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60562BF-00AA-4EB6-AFA7-34045589D8FD}"/>
                </a:ext>
              </a:extLst>
            </p:cNvPr>
            <p:cNvSpPr/>
            <p:nvPr/>
          </p:nvSpPr>
          <p:spPr>
            <a:xfrm>
              <a:off x="4154561" y="4814708"/>
              <a:ext cx="1808923" cy="103719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r>
                <a:rPr lang="en-GB" sz="900" dirty="0">
                  <a:solidFill>
                    <a:schemeClr val="tx1"/>
                  </a:solidFill>
                </a:rPr>
                <a:t>Glue</a:t>
              </a:r>
              <a:endParaRPr lang="en-GB" sz="1050" dirty="0">
                <a:solidFill>
                  <a:schemeClr val="tx1"/>
                </a:solidFill>
              </a:endParaRP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0212AF28-03D9-4BF0-9E8A-8E4F7B35737B}"/>
                </a:ext>
              </a:extLst>
            </p:cNvPr>
            <p:cNvCxnSpPr>
              <a:cxnSpLocks/>
            </p:cNvCxnSpPr>
            <p:nvPr/>
          </p:nvCxnSpPr>
          <p:spPr>
            <a:xfrm>
              <a:off x="3731338" y="4462369"/>
              <a:ext cx="0" cy="372831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1BDB832-B482-4667-9B3E-8F021D545A6A}"/>
                </a:ext>
              </a:extLst>
            </p:cNvPr>
            <p:cNvSpPr txBox="1"/>
            <p:nvPr/>
          </p:nvSpPr>
          <p:spPr>
            <a:xfrm>
              <a:off x="3120620" y="4220616"/>
              <a:ext cx="588989" cy="914400"/>
            </a:xfrm>
            <a:prstGeom prst="rect">
              <a:avLst/>
            </a:prstGeom>
            <a:noFill/>
          </p:spPr>
          <p:txBody>
            <a:bodyPr wrap="none" rtlCol="0" anchor="ctr">
              <a:noAutofit/>
            </a:bodyPr>
            <a:lstStyle/>
            <a:p>
              <a:pPr algn="l"/>
              <a:r>
                <a:rPr lang="en-GB" sz="800" dirty="0"/>
                <a:t>~200µm</a:t>
              </a:r>
            </a:p>
          </p:txBody>
        </p: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39660301-7171-4C6B-BD91-2A0CD0A5565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53068" y="4814709"/>
              <a:ext cx="574253" cy="6863"/>
            </a:xfrm>
            <a:prstGeom prst="line">
              <a:avLst/>
            </a:prstGeom>
            <a:ln>
              <a:solidFill>
                <a:schemeClr val="bg2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B59413B-DBDF-4CEF-BE3C-68875CFB9D8C}"/>
                </a:ext>
              </a:extLst>
            </p:cNvPr>
            <p:cNvCxnSpPr/>
            <p:nvPr/>
          </p:nvCxnSpPr>
          <p:spPr>
            <a:xfrm>
              <a:off x="3731338" y="4462369"/>
              <a:ext cx="588990" cy="0"/>
            </a:xfrm>
            <a:prstGeom prst="line">
              <a:avLst/>
            </a:prstGeom>
            <a:ln>
              <a:solidFill>
                <a:schemeClr val="bg2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7F1A47A0-C33B-46A2-A04E-B4F2D8740D92}"/>
                </a:ext>
              </a:extLst>
            </p:cNvPr>
            <p:cNvCxnSpPr>
              <a:cxnSpLocks/>
            </p:cNvCxnSpPr>
            <p:nvPr/>
          </p:nvCxnSpPr>
          <p:spPr>
            <a:xfrm>
              <a:off x="4320328" y="4220616"/>
              <a:ext cx="0" cy="478351"/>
            </a:xfrm>
            <a:prstGeom prst="line">
              <a:avLst/>
            </a:prstGeom>
            <a:ln>
              <a:solidFill>
                <a:schemeClr val="bg2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90022CD-876B-4DDF-BBB2-106D4A3BA47A}"/>
                </a:ext>
              </a:extLst>
            </p:cNvPr>
            <p:cNvCxnSpPr>
              <a:cxnSpLocks/>
            </p:cNvCxnSpPr>
            <p:nvPr/>
          </p:nvCxnSpPr>
          <p:spPr>
            <a:xfrm>
              <a:off x="3875376" y="4220616"/>
              <a:ext cx="1396" cy="738231"/>
            </a:xfrm>
            <a:prstGeom prst="line">
              <a:avLst/>
            </a:prstGeom>
            <a:ln>
              <a:solidFill>
                <a:schemeClr val="bg2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E77FC76C-5C37-49D0-85FD-155B29A0027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875376" y="4220616"/>
              <a:ext cx="444952" cy="0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C278967-0955-43F0-B115-F9D234BF17A0}"/>
                </a:ext>
              </a:extLst>
            </p:cNvPr>
            <p:cNvCxnSpPr>
              <a:cxnSpLocks/>
            </p:cNvCxnSpPr>
            <p:nvPr/>
          </p:nvCxnSpPr>
          <p:spPr>
            <a:xfrm>
              <a:off x="4313335" y="4814708"/>
              <a:ext cx="6993" cy="763969"/>
            </a:xfrm>
            <a:prstGeom prst="line">
              <a:avLst/>
            </a:prstGeom>
            <a:ln>
              <a:solidFill>
                <a:schemeClr val="bg2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2FFD25A-BDC4-42DF-88C8-17256DEEC7BB}"/>
                </a:ext>
              </a:extLst>
            </p:cNvPr>
            <p:cNvCxnSpPr>
              <a:cxnSpLocks/>
            </p:cNvCxnSpPr>
            <p:nvPr/>
          </p:nvCxnSpPr>
          <p:spPr>
            <a:xfrm>
              <a:off x="4158872" y="4814708"/>
              <a:ext cx="6993" cy="763969"/>
            </a:xfrm>
            <a:prstGeom prst="line">
              <a:avLst/>
            </a:prstGeom>
            <a:ln>
              <a:solidFill>
                <a:schemeClr val="bg2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>
              <a:extLst>
                <a:ext uri="{FF2B5EF4-FFF2-40B4-BE49-F238E27FC236}">
                  <a16:creationId xmlns:a16="http://schemas.microsoft.com/office/drawing/2014/main" id="{CCB153DC-45D4-4519-8B68-207D9746241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139880" y="5558468"/>
              <a:ext cx="180448" cy="0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584D8A0A-8CE9-4A5F-8AB2-53FDD0C145D8}"/>
                </a:ext>
              </a:extLst>
            </p:cNvPr>
            <p:cNvSpPr txBox="1"/>
            <p:nvPr/>
          </p:nvSpPr>
          <p:spPr>
            <a:xfrm>
              <a:off x="3868769" y="5253451"/>
              <a:ext cx="588989" cy="914400"/>
            </a:xfrm>
            <a:prstGeom prst="rect">
              <a:avLst/>
            </a:prstGeom>
            <a:noFill/>
          </p:spPr>
          <p:txBody>
            <a:bodyPr wrap="none" rtlCol="0" anchor="ctr">
              <a:noAutofit/>
            </a:bodyPr>
            <a:lstStyle/>
            <a:p>
              <a:pPr algn="l"/>
              <a:r>
                <a:rPr lang="en-GB" sz="800" dirty="0"/>
                <a:t>~10-200µm</a:t>
              </a:r>
            </a:p>
          </p:txBody>
        </p:sp>
        <p:sp>
          <p:nvSpPr>
            <p:cNvPr id="26" name="Lightning Bolt 25">
              <a:extLst>
                <a:ext uri="{FF2B5EF4-FFF2-40B4-BE49-F238E27FC236}">
                  <a16:creationId xmlns:a16="http://schemas.microsoft.com/office/drawing/2014/main" id="{FAAE9B57-78C3-4F2B-8F45-74A0EC2C6F89}"/>
                </a:ext>
              </a:extLst>
            </p:cNvPr>
            <p:cNvSpPr/>
            <p:nvPr/>
          </p:nvSpPr>
          <p:spPr>
            <a:xfrm>
              <a:off x="4088676" y="4679238"/>
              <a:ext cx="152546" cy="155962"/>
            </a:xfrm>
            <a:prstGeom prst="lightningBolt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D23B8514-9AF8-4E10-91CA-413B1AD8FD58}"/>
                </a:ext>
              </a:extLst>
            </p:cNvPr>
            <p:cNvSpPr txBox="1"/>
            <p:nvPr/>
          </p:nvSpPr>
          <p:spPr>
            <a:xfrm>
              <a:off x="5184396" y="5188589"/>
              <a:ext cx="914400" cy="914400"/>
            </a:xfrm>
            <a:prstGeom prst="rect">
              <a:avLst/>
            </a:prstGeom>
            <a:noFill/>
          </p:spPr>
          <p:txBody>
            <a:bodyPr wrap="square" rtlCol="0" anchor="ctr">
              <a:noAutofit/>
            </a:bodyPr>
            <a:lstStyle/>
            <a:p>
              <a:pPr algn="l"/>
              <a:endParaRPr lang="en-GB" dirty="0"/>
            </a:p>
          </p:txBody>
        </p: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7F42DF5D-A16F-4B8E-AB78-9FADF12D18AC}"/>
                </a:ext>
              </a:extLst>
            </p:cNvPr>
            <p:cNvCxnSpPr>
              <a:cxnSpLocks/>
            </p:cNvCxnSpPr>
            <p:nvPr/>
          </p:nvCxnSpPr>
          <p:spPr>
            <a:xfrm>
              <a:off x="3559053" y="4921796"/>
              <a:ext cx="0" cy="571498"/>
            </a:xfrm>
            <a:prstGeom prst="straightConnector1">
              <a:avLst/>
            </a:prstGeom>
            <a:ln>
              <a:solidFill>
                <a:schemeClr val="bg2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F7261029-62DD-49D0-BC61-44474878E53E}"/>
                </a:ext>
              </a:extLst>
            </p:cNvPr>
            <p:cNvSpPr txBox="1"/>
            <p:nvPr/>
          </p:nvSpPr>
          <p:spPr>
            <a:xfrm>
              <a:off x="3118750" y="4717831"/>
              <a:ext cx="316820" cy="914400"/>
            </a:xfrm>
            <a:prstGeom prst="rect">
              <a:avLst/>
            </a:prstGeom>
            <a:noFill/>
          </p:spPr>
          <p:txBody>
            <a:bodyPr wrap="none" rtlCol="0" anchor="ctr">
              <a:noAutofit/>
            </a:bodyPr>
            <a:lstStyle/>
            <a:p>
              <a:pPr algn="l"/>
              <a:r>
                <a:rPr lang="en-GB" sz="800" dirty="0"/>
                <a:t>~600µm</a:t>
              </a:r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9107E7D-2757-4618-B3DD-170113667E6C}"/>
                </a:ext>
              </a:extLst>
            </p:cNvPr>
            <p:cNvCxnSpPr>
              <a:cxnSpLocks/>
            </p:cNvCxnSpPr>
            <p:nvPr/>
          </p:nvCxnSpPr>
          <p:spPr>
            <a:xfrm>
              <a:off x="3559053" y="5493294"/>
              <a:ext cx="308893" cy="3477"/>
            </a:xfrm>
            <a:prstGeom prst="line">
              <a:avLst/>
            </a:prstGeom>
            <a:ln>
              <a:solidFill>
                <a:schemeClr val="bg2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31B3116-2533-4F2A-A0EA-5E31CC68D8C0}"/>
                </a:ext>
              </a:extLst>
            </p:cNvPr>
            <p:cNvCxnSpPr>
              <a:cxnSpLocks/>
            </p:cNvCxnSpPr>
            <p:nvPr/>
          </p:nvCxnSpPr>
          <p:spPr>
            <a:xfrm>
              <a:off x="3551548" y="4925272"/>
              <a:ext cx="316821" cy="0"/>
            </a:xfrm>
            <a:prstGeom prst="line">
              <a:avLst/>
            </a:prstGeom>
            <a:ln>
              <a:solidFill>
                <a:schemeClr val="bg2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837CBEC4-6500-4F20-878A-2DADEC23B994}"/>
                </a:ext>
              </a:extLst>
            </p:cNvPr>
            <p:cNvCxnSpPr>
              <a:cxnSpLocks/>
              <a:stCxn id="33" idx="3"/>
            </p:cNvCxnSpPr>
            <p:nvPr/>
          </p:nvCxnSpPr>
          <p:spPr>
            <a:xfrm>
              <a:off x="2396432" y="4306347"/>
              <a:ext cx="1685252" cy="37717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3FBCCE7D-4AAC-4698-B18B-F8489F60A144}"/>
                </a:ext>
              </a:extLst>
            </p:cNvPr>
            <p:cNvSpPr txBox="1"/>
            <p:nvPr/>
          </p:nvSpPr>
          <p:spPr>
            <a:xfrm>
              <a:off x="1695106" y="3849147"/>
              <a:ext cx="701326" cy="914400"/>
            </a:xfrm>
            <a:prstGeom prst="rect">
              <a:avLst/>
            </a:prstGeom>
            <a:noFill/>
          </p:spPr>
          <p:txBody>
            <a:bodyPr wrap="none" rtlCol="0" anchor="ctr">
              <a:noAutofit/>
            </a:bodyPr>
            <a:lstStyle/>
            <a:p>
              <a:pPr algn="l"/>
              <a:r>
                <a:rPr lang="en-GB" sz="800" dirty="0"/>
                <a:t>“Glue Finger”</a:t>
              </a:r>
            </a:p>
          </p:txBody>
        </p:sp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AAA1DC84-85AE-4C7A-AC7D-136D80D555D0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54626" y="4524207"/>
              <a:ext cx="2140587" cy="1749884"/>
            </a:xfrm>
            <a:prstGeom prst="rect">
              <a:avLst/>
            </a:prstGeom>
          </p:spPr>
        </p:pic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BD1810BA-B981-463D-9668-9F266F63D925}"/>
                </a:ext>
              </a:extLst>
            </p:cNvPr>
            <p:cNvCxnSpPr>
              <a:cxnSpLocks/>
              <a:stCxn id="33" idx="3"/>
            </p:cNvCxnSpPr>
            <p:nvPr/>
          </p:nvCxnSpPr>
          <p:spPr>
            <a:xfrm flipH="1">
              <a:off x="1659364" y="4306347"/>
              <a:ext cx="737068" cy="92227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885CA7-5C48-4C01-F00E-8ECAD33F6C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009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602"/>
    </mc:Choice>
    <mc:Fallback>
      <p:transition spd="slow" advTm="316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67199" y="1165539"/>
            <a:ext cx="10947282" cy="4100264"/>
          </a:xfrm>
        </p:spPr>
        <p:txBody>
          <a:bodyPr/>
          <a:lstStyle/>
          <a:p>
            <a:r>
              <a:rPr lang="en-GB" sz="2000" dirty="0"/>
              <a:t>Designed to reduce or eliminate reverse face deposition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67200" y="367200"/>
            <a:ext cx="9265552" cy="535531"/>
          </a:xfrm>
        </p:spPr>
        <p:txBody>
          <a:bodyPr/>
          <a:lstStyle/>
          <a:p>
            <a:r>
              <a:rPr lang="en-GB" dirty="0"/>
              <a:t>Shadow Shield – Gap Overview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485373" y="1991309"/>
            <a:ext cx="3698755" cy="2774066"/>
          </a:xfrm>
          <a:prstGeom prst="rect">
            <a:avLst/>
          </a:prstGeom>
          <a:ln>
            <a:solidFill>
              <a:schemeClr val="tx2"/>
            </a:solidFill>
          </a:ln>
        </p:spPr>
      </p:pic>
      <p:grpSp>
        <p:nvGrpSpPr>
          <p:cNvPr id="5" name="Group 4"/>
          <p:cNvGrpSpPr/>
          <p:nvPr/>
        </p:nvGrpSpPr>
        <p:grpSpPr>
          <a:xfrm>
            <a:off x="3961736" y="601966"/>
            <a:ext cx="7706389" cy="5189725"/>
            <a:chOff x="640625" y="1683471"/>
            <a:chExt cx="9242737" cy="4008642"/>
          </a:xfrm>
        </p:grpSpPr>
        <p:pic>
          <p:nvPicPr>
            <p:cNvPr id="6" name="Picture 5" descr="SS 56.jpg"/>
            <p:cNvPicPr>
              <a:picLocks noChangeAspect="1"/>
            </p:cNvPicPr>
            <p:nvPr/>
          </p:nvPicPr>
          <p:blipFill rotWithShape="1">
            <a:blip r:embed="rId6" cstate="print"/>
            <a:srcRect l="-4718" t="24195" r="20813" b="38464"/>
            <a:stretch/>
          </p:blipFill>
          <p:spPr>
            <a:xfrm>
              <a:off x="1987971" y="2700079"/>
              <a:ext cx="7895391" cy="2337439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899592" y="5229200"/>
              <a:ext cx="1152127" cy="462913"/>
            </a:xfrm>
            <a:prstGeom prst="rect">
              <a:avLst/>
            </a:prstGeom>
            <a:solidFill>
              <a:schemeClr val="tx2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Platen</a:t>
              </a:r>
            </a:p>
          </p:txBody>
        </p:sp>
        <p:sp>
          <p:nvSpPr>
            <p:cNvPr id="8" name="Rectangle 7"/>
            <p:cNvSpPr/>
            <p:nvPr/>
          </p:nvSpPr>
          <p:spPr bwMode="auto">
            <a:xfrm>
              <a:off x="2427972" y="4072598"/>
              <a:ext cx="4427826" cy="35314"/>
            </a:xfrm>
            <a:prstGeom prst="rect">
              <a:avLst/>
            </a:prstGeom>
            <a:solidFill>
              <a:schemeClr val="bg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50000"/>
                </a:spcBef>
                <a:spcAft>
                  <a:spcPct val="0"/>
                </a:spcAft>
              </a:pPr>
              <a:endParaRPr lang="en-GB" sz="1400">
                <a:solidFill>
                  <a:srgbClr val="000099"/>
                </a:solidFill>
                <a:latin typeface="Arial" charset="0"/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40625" y="4453603"/>
              <a:ext cx="1224136" cy="462913"/>
            </a:xfrm>
            <a:prstGeom prst="rect">
              <a:avLst/>
            </a:prstGeom>
            <a:solidFill>
              <a:schemeClr val="tx2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Wafer</a:t>
              </a:r>
            </a:p>
          </p:txBody>
        </p:sp>
        <p:cxnSp>
          <p:nvCxnSpPr>
            <p:cNvPr id="11" name="Straight Arrow Connector 10"/>
            <p:cNvCxnSpPr>
              <a:cxnSpLocks/>
              <a:stCxn id="9" idx="3"/>
              <a:endCxn id="8" idx="1"/>
            </p:cNvCxnSpPr>
            <p:nvPr/>
          </p:nvCxnSpPr>
          <p:spPr bwMode="auto">
            <a:xfrm flipV="1">
              <a:off x="1864761" y="4090255"/>
              <a:ext cx="563211" cy="594805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cxnSp>
          <p:nvCxnSpPr>
            <p:cNvPr id="12" name="Straight Arrow Connector 11"/>
            <p:cNvCxnSpPr>
              <a:stCxn id="7" idx="3"/>
            </p:cNvCxnSpPr>
            <p:nvPr/>
          </p:nvCxnSpPr>
          <p:spPr bwMode="auto">
            <a:xfrm flipV="1">
              <a:off x="2051720" y="4509121"/>
              <a:ext cx="1224136" cy="951535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4" name="TextBox 13"/>
            <p:cNvSpPr txBox="1"/>
            <p:nvPr/>
          </p:nvSpPr>
          <p:spPr>
            <a:xfrm>
              <a:off x="6110069" y="1683471"/>
              <a:ext cx="2664297" cy="462913"/>
            </a:xfrm>
            <a:prstGeom prst="rect">
              <a:avLst/>
            </a:prstGeom>
            <a:solidFill>
              <a:schemeClr val="tx2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Shadow Shield</a:t>
              </a:r>
            </a:p>
          </p:txBody>
        </p:sp>
        <p:cxnSp>
          <p:nvCxnSpPr>
            <p:cNvPr id="15" name="Straight Arrow Connector 14"/>
            <p:cNvCxnSpPr>
              <a:cxnSpLocks/>
              <a:stCxn id="14" idx="2"/>
            </p:cNvCxnSpPr>
            <p:nvPr/>
          </p:nvCxnSpPr>
          <p:spPr bwMode="auto">
            <a:xfrm>
              <a:off x="7442216" y="2146384"/>
              <a:ext cx="26079" cy="1705077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8D0530B-E2B2-4CB6-A5EC-7C6152088B3E}"/>
              </a:ext>
            </a:extLst>
          </p:cNvPr>
          <p:cNvCxnSpPr>
            <a:cxnSpLocks/>
          </p:cNvCxnSpPr>
          <p:nvPr/>
        </p:nvCxnSpPr>
        <p:spPr>
          <a:xfrm>
            <a:off x="9105281" y="3564184"/>
            <a:ext cx="92454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2827068-D1DA-4AA0-B104-1EA2803E42A0}"/>
              </a:ext>
            </a:extLst>
          </p:cNvPr>
          <p:cNvCxnSpPr>
            <a:cxnSpLocks/>
          </p:cNvCxnSpPr>
          <p:nvPr/>
        </p:nvCxnSpPr>
        <p:spPr>
          <a:xfrm flipV="1">
            <a:off x="9105281" y="3215671"/>
            <a:ext cx="689396" cy="3485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1A4A1025-AD1B-4458-A187-C2EFDFEF6246}"/>
              </a:ext>
            </a:extLst>
          </p:cNvPr>
          <p:cNvCxnSpPr>
            <a:cxnSpLocks/>
          </p:cNvCxnSpPr>
          <p:nvPr/>
        </p:nvCxnSpPr>
        <p:spPr>
          <a:xfrm flipH="1" flipV="1">
            <a:off x="9348788" y="3437798"/>
            <a:ext cx="159358" cy="126386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7071DDB4-746B-441E-8BDE-EEA9003DE4D1}"/>
              </a:ext>
            </a:extLst>
          </p:cNvPr>
          <p:cNvCxnSpPr>
            <a:cxnSpLocks/>
          </p:cNvCxnSpPr>
          <p:nvPr/>
        </p:nvCxnSpPr>
        <p:spPr>
          <a:xfrm flipH="1" flipV="1">
            <a:off x="9535241" y="3349648"/>
            <a:ext cx="259436" cy="199214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70A81E4-F4AC-4178-B1FC-3CA79FAF4443}"/>
              </a:ext>
            </a:extLst>
          </p:cNvPr>
          <p:cNvCxnSpPr>
            <a:cxnSpLocks/>
          </p:cNvCxnSpPr>
          <p:nvPr/>
        </p:nvCxnSpPr>
        <p:spPr>
          <a:xfrm flipH="1" flipV="1">
            <a:off x="9752893" y="3229687"/>
            <a:ext cx="471744" cy="304953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3F4CC82D-1540-4C9F-9BDC-E92180BFDF1F}"/>
              </a:ext>
            </a:extLst>
          </p:cNvPr>
          <p:cNvSpPr txBox="1"/>
          <p:nvPr/>
        </p:nvSpPr>
        <p:spPr>
          <a:xfrm>
            <a:off x="10151443" y="3890473"/>
            <a:ext cx="979483" cy="338554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GAP</a:t>
            </a: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3A6ACE6C-4FB9-4FD7-B73D-4B38493A4386}"/>
              </a:ext>
            </a:extLst>
          </p:cNvPr>
          <p:cNvCxnSpPr>
            <a:cxnSpLocks/>
            <a:stCxn id="48" idx="1"/>
          </p:cNvCxnSpPr>
          <p:nvPr/>
        </p:nvCxnSpPr>
        <p:spPr bwMode="auto">
          <a:xfrm flipH="1" flipV="1">
            <a:off x="9002921" y="3610898"/>
            <a:ext cx="1148522" cy="44885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5711CB-EE15-4CCB-9DD2-8A98E7720A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199488"/>
      </p:ext>
    </p:extLst>
  </p:cSld>
  <p:clrMapOvr>
    <a:masterClrMapping/>
  </p:clrMapOvr>
  <p:transition advTm="2534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34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4718E-5C1C-458E-8436-23463C09A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Baseline Process Setup 3P0050 UK Demo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A787B-3D7D-426F-8B8F-D5D6A1E4A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1379169"/>
            <a:ext cx="3672000" cy="4572000"/>
          </a:xfrm>
        </p:spPr>
        <p:txBody>
          <a:bodyPr/>
          <a:lstStyle/>
          <a:p>
            <a:r>
              <a:rPr lang="en-GB" sz="1800" dirty="0"/>
              <a:t>298mm Shadow Shield used </a:t>
            </a:r>
          </a:p>
          <a:p>
            <a:r>
              <a:rPr lang="en-GB" sz="1800" dirty="0"/>
              <a:t>2.5mm Mag Offset</a:t>
            </a:r>
          </a:p>
          <a:p>
            <a:r>
              <a:rPr lang="en-GB" sz="1800" dirty="0"/>
              <a:t>Shadow shield to wafer gap 3.2mm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E9C669-9B87-421D-880E-DCB76A7040F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161452" y="1379169"/>
            <a:ext cx="3755307" cy="4572000"/>
          </a:xfrm>
        </p:spPr>
        <p:txBody>
          <a:bodyPr/>
          <a:lstStyle/>
          <a:p>
            <a:r>
              <a:rPr lang="en-GB" sz="1800" dirty="0"/>
              <a:t>Modified 296mm Shadow Shield used </a:t>
            </a:r>
          </a:p>
          <a:p>
            <a:r>
              <a:rPr lang="en-GB" sz="1800" dirty="0"/>
              <a:t>5mm Mag Offset</a:t>
            </a:r>
          </a:p>
          <a:p>
            <a:r>
              <a:rPr lang="en-GB" sz="1800" dirty="0"/>
              <a:t>Shadow shield to wafer gap 1.6mm</a:t>
            </a:r>
          </a:p>
          <a:p>
            <a:endParaRPr lang="en-GB" sz="2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5760021-C8FD-4123-B4D7-79D2D9778A58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99313" y="1379169"/>
            <a:ext cx="3755307" cy="4572000"/>
          </a:xfrm>
        </p:spPr>
        <p:txBody>
          <a:bodyPr/>
          <a:lstStyle/>
          <a:p>
            <a:r>
              <a:rPr lang="en-GB" sz="1800" dirty="0"/>
              <a:t>Modified 296mm Shadow Shield used </a:t>
            </a:r>
          </a:p>
          <a:p>
            <a:r>
              <a:rPr lang="en-GB" sz="1800" dirty="0"/>
              <a:t>3mm Mag Offset</a:t>
            </a:r>
          </a:p>
          <a:p>
            <a:r>
              <a:rPr lang="en-GB" sz="1800" dirty="0"/>
              <a:t>Shadow shield to wafer gap 3.7mm</a:t>
            </a:r>
          </a:p>
          <a:p>
            <a:endParaRPr lang="en-GB" sz="18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6B38C26-AC7C-4EDE-9783-1FF244220CC1}"/>
              </a:ext>
            </a:extLst>
          </p:cNvPr>
          <p:cNvSpPr txBox="1">
            <a:spLocks/>
          </p:cNvSpPr>
          <p:nvPr/>
        </p:nvSpPr>
        <p:spPr>
          <a:xfrm>
            <a:off x="1805785" y="942393"/>
            <a:ext cx="750804" cy="424732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dirty="0"/>
              <a:t>Ti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A53AFD2-548C-49D0-93C0-3DF9967F28E9}"/>
              </a:ext>
            </a:extLst>
          </p:cNvPr>
          <p:cNvSpPr txBox="1">
            <a:spLocks/>
          </p:cNvSpPr>
          <p:nvPr/>
        </p:nvSpPr>
        <p:spPr>
          <a:xfrm>
            <a:off x="5363858" y="942393"/>
            <a:ext cx="1018282" cy="424732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dirty="0"/>
              <a:t>NiV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152A683-4438-4794-B599-F7EB2A5D5101}"/>
              </a:ext>
            </a:extLst>
          </p:cNvPr>
          <p:cNvSpPr txBox="1">
            <a:spLocks/>
          </p:cNvSpPr>
          <p:nvPr/>
        </p:nvSpPr>
        <p:spPr>
          <a:xfrm>
            <a:off x="9469281" y="850953"/>
            <a:ext cx="1018282" cy="424732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dirty="0"/>
              <a:t>Ag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246FC0E-BD8F-4014-824C-14D61A851350}"/>
              </a:ext>
            </a:extLst>
          </p:cNvPr>
          <p:cNvSpPr/>
          <p:nvPr/>
        </p:nvSpPr>
        <p:spPr>
          <a:xfrm>
            <a:off x="365760" y="3067304"/>
            <a:ext cx="3331556" cy="52322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dirty="0"/>
              <a:t>150nm Ti Rs NU @ 5mm EE  = 2.2%</a:t>
            </a:r>
          </a:p>
          <a:p>
            <a:pPr algn="ctr"/>
            <a:r>
              <a:rPr lang="en-GB" sz="1400" dirty="0"/>
              <a:t>SPTS Thermal Oxide Wafer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DE68218-22E9-4A4A-A479-8167BABD3E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760" y="3590524"/>
            <a:ext cx="3331556" cy="215342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BDA1F7F-4391-4A1C-A1F1-93E4D4360629}"/>
              </a:ext>
            </a:extLst>
          </p:cNvPr>
          <p:cNvSpPr/>
          <p:nvPr/>
        </p:nvSpPr>
        <p:spPr>
          <a:xfrm>
            <a:off x="4308787" y="3049797"/>
            <a:ext cx="3331556" cy="52322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dirty="0"/>
              <a:t>200m NiV Rs NU @ 5mm EE  = 1.94%</a:t>
            </a:r>
          </a:p>
          <a:p>
            <a:pPr algn="ctr"/>
            <a:r>
              <a:rPr lang="en-GB" sz="1400" dirty="0"/>
              <a:t>SPTS Thermal Oxide Wafer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1686C4-3DBB-4BC5-AC05-C732EF3FAE02}"/>
              </a:ext>
            </a:extLst>
          </p:cNvPr>
          <p:cNvSpPr/>
          <p:nvPr/>
        </p:nvSpPr>
        <p:spPr>
          <a:xfrm>
            <a:off x="8155578" y="3055600"/>
            <a:ext cx="3331556" cy="52322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dirty="0"/>
              <a:t>800nm Ag Rs NU @ 5mm EE  = 1.61%</a:t>
            </a:r>
          </a:p>
          <a:p>
            <a:pPr algn="ctr"/>
            <a:r>
              <a:rPr lang="en-GB" sz="1400" dirty="0"/>
              <a:t>SPTS Thermal Oxide Wafer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2CB4FDA-D587-4ACC-9FEE-B38B39058F7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8871"/>
          <a:stretch/>
        </p:blipFill>
        <p:spPr>
          <a:xfrm>
            <a:off x="4312417" y="3573017"/>
            <a:ext cx="3327926" cy="212885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CF810A1-5361-4013-A40D-EB3D3B069D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5579" y="3573016"/>
            <a:ext cx="3331556" cy="2128857"/>
          </a:xfrm>
          <a:prstGeom prst="rect">
            <a:avLst/>
          </a:prstGeom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9518F886-770F-40DA-AFEB-5C5E4654DEAF}"/>
              </a:ext>
            </a:extLst>
          </p:cNvPr>
          <p:cNvSpPr txBox="1">
            <a:spLocks/>
          </p:cNvSpPr>
          <p:nvPr/>
        </p:nvSpPr>
        <p:spPr>
          <a:xfrm>
            <a:off x="250646" y="5915607"/>
            <a:ext cx="12391466" cy="4572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3"/>
              </a:buClr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63550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>
                <a:schemeClr val="accent3"/>
              </a:buClr>
              <a:buSzPct val="80000"/>
              <a:buFont typeface="Wingdings" pitchFamily="2" charset="2"/>
              <a:buChar char="§"/>
              <a:tabLst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90563" indent="-227013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>
                <a:schemeClr val="accent3"/>
              </a:buClr>
              <a:buSzPct val="80000"/>
              <a:buFont typeface="Wingdings" pitchFamily="2" charset="2"/>
              <a:buChar char="§"/>
              <a:tabLst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225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>
                <a:schemeClr val="accent3"/>
              </a:buClr>
              <a:buSzPct val="80000"/>
              <a:buFont typeface="Wingdings" pitchFamily="2" charset="2"/>
              <a:buChar char="§"/>
              <a:tabLst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4588" indent="-230188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accent3"/>
              </a:buClr>
              <a:buSzPct val="80000"/>
              <a:buFont typeface="Wingdings" pitchFamily="2" charset="2"/>
              <a:buChar char="§"/>
              <a:tabLst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Tool is setup to match customer process condition. Results meet our expectation</a:t>
            </a:r>
            <a:endParaRPr lang="en-GB" sz="1000" dirty="0"/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1D4E7DF-D6E3-02D5-C756-1E7A73B374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143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776"/>
    </mc:Choice>
    <mc:Fallback>
      <p:transition spd="slow" advTm="15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7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9232-1977-46A6-8CAE-3399F5763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140" y="341500"/>
            <a:ext cx="11430000" cy="5486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Ti – 298mm SS Edge Deposition Profile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83236BF-9EC4-43F5-BE27-1020DE393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79" y="2019237"/>
            <a:ext cx="7056504" cy="2743200"/>
          </a:xfrm>
        </p:spPr>
        <p:txBody>
          <a:bodyPr/>
          <a:lstStyle/>
          <a:p>
            <a:r>
              <a:rPr lang="en-GB" sz="1800" dirty="0"/>
              <a:t>After establishing baseline results within expectations we processed wafers with 3.2mm, 4.2mm and 1.7mm gaps.</a:t>
            </a:r>
          </a:p>
          <a:p>
            <a:r>
              <a:rPr lang="en-GB" sz="1800" dirty="0"/>
              <a:t>Rs average and non-uniformity measured with 49 point maps at 5mm and 4mm edge exclusions.</a:t>
            </a:r>
          </a:p>
          <a:p>
            <a:r>
              <a:rPr lang="en-GB" sz="1800" dirty="0"/>
              <a:t>Cross sectional SEM was then done at the wafer edge to determine film thickness profile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E1F65617-8CBC-4E50-B960-D1177A715D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8756080"/>
              </p:ext>
            </p:extLst>
          </p:nvPr>
        </p:nvGraphicFramePr>
        <p:xfrm>
          <a:off x="741839" y="4366365"/>
          <a:ext cx="5191127" cy="152516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88884">
                  <a:extLst>
                    <a:ext uri="{9D8B030D-6E8A-4147-A177-3AD203B41FA5}">
                      <a16:colId xmlns:a16="http://schemas.microsoft.com/office/drawing/2014/main" val="2475288017"/>
                    </a:ext>
                  </a:extLst>
                </a:gridCol>
                <a:gridCol w="866546">
                  <a:extLst>
                    <a:ext uri="{9D8B030D-6E8A-4147-A177-3AD203B41FA5}">
                      <a16:colId xmlns:a16="http://schemas.microsoft.com/office/drawing/2014/main" val="234771975"/>
                    </a:ext>
                  </a:extLst>
                </a:gridCol>
                <a:gridCol w="866546">
                  <a:extLst>
                    <a:ext uri="{9D8B030D-6E8A-4147-A177-3AD203B41FA5}">
                      <a16:colId xmlns:a16="http://schemas.microsoft.com/office/drawing/2014/main" val="2407272588"/>
                    </a:ext>
                  </a:extLst>
                </a:gridCol>
                <a:gridCol w="919527">
                  <a:extLst>
                    <a:ext uri="{9D8B030D-6E8A-4147-A177-3AD203B41FA5}">
                      <a16:colId xmlns:a16="http://schemas.microsoft.com/office/drawing/2014/main" val="105068105"/>
                    </a:ext>
                  </a:extLst>
                </a:gridCol>
                <a:gridCol w="1024812">
                  <a:extLst>
                    <a:ext uri="{9D8B030D-6E8A-4147-A177-3AD203B41FA5}">
                      <a16:colId xmlns:a16="http://schemas.microsoft.com/office/drawing/2014/main" val="4043245836"/>
                    </a:ext>
                  </a:extLst>
                </a:gridCol>
                <a:gridCol w="1024812">
                  <a:extLst>
                    <a:ext uri="{9D8B030D-6E8A-4147-A177-3AD203B41FA5}">
                      <a16:colId xmlns:a16="http://schemas.microsoft.com/office/drawing/2014/main" val="3792957527"/>
                    </a:ext>
                  </a:extLst>
                </a:gridCol>
              </a:tblGrid>
              <a:tr h="213944"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Gap</a:t>
                      </a:r>
                    </a:p>
                    <a:p>
                      <a:pPr algn="ctr"/>
                      <a:r>
                        <a:rPr lang="en-GB" sz="1200" dirty="0"/>
                        <a:t>(mm)</a:t>
                      </a: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Mag Offset</a:t>
                      </a:r>
                    </a:p>
                    <a:p>
                      <a:pPr algn="ctr"/>
                      <a:r>
                        <a:rPr lang="en-GB" sz="1200" dirty="0"/>
                        <a:t>(mm)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Rs Average</a:t>
                      </a:r>
                    </a:p>
                    <a:p>
                      <a:pPr algn="ctr"/>
                      <a:r>
                        <a:rPr lang="en-GB" sz="1200" dirty="0"/>
                        <a:t>(Ohms/</a:t>
                      </a:r>
                      <a:r>
                        <a:rPr lang="en-GB" sz="1200" dirty="0" err="1"/>
                        <a:t>sq</a:t>
                      </a:r>
                      <a:r>
                        <a:rPr lang="en-GB" sz="1200" dirty="0"/>
                        <a:t>)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Rs Non-Uniformity (%1</a:t>
                      </a:r>
                      <a:r>
                        <a:rPr lang="el-GR" sz="1200" dirty="0"/>
                        <a:t>σ</a:t>
                      </a:r>
                      <a:r>
                        <a:rPr lang="en-GB" sz="1200" dirty="0"/>
                        <a:t>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Demarcation –SEM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732421"/>
                  </a:ext>
                </a:extLst>
              </a:tr>
              <a:tr h="427889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4mm EE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5mm EE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sz="14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00A7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1075872"/>
                  </a:ext>
                </a:extLst>
              </a:tr>
              <a:tr h="213944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1.7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4.028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1.83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1.56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Bevel 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8900461"/>
                  </a:ext>
                </a:extLst>
              </a:tr>
              <a:tr h="213944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3.2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4.095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4.11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Bevel 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618182"/>
                  </a:ext>
                </a:extLst>
              </a:tr>
              <a:tr h="213944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4.2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0.5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4.135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5.22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Bevel 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487667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1072BF1-798F-4649-BB5A-A59ADACE91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9476" y="3861041"/>
            <a:ext cx="3202048" cy="2401535"/>
          </a:xfrm>
          <a:prstGeom prst="rect">
            <a:avLst/>
          </a:prstGeom>
        </p:spPr>
      </p:pic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6272A8C4-C205-43B3-9FF1-C9F87BFA48A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96393010"/>
              </p:ext>
            </p:extLst>
          </p:nvPr>
        </p:nvGraphicFramePr>
        <p:xfrm>
          <a:off x="7203416" y="89014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BD8171-8E7E-E173-E940-F811C621EE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226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344"/>
    </mc:Choice>
    <mc:Fallback>
      <p:transition spd="slow" advTm="39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3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9232-1977-46A6-8CAE-3399F5763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140" y="341500"/>
            <a:ext cx="11430000" cy="5486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NiV - Modified 296mm SS Edge Deposition Profile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83236BF-9EC4-43F5-BE27-1020DE393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478" y="890140"/>
            <a:ext cx="6334442" cy="4572000"/>
          </a:xfrm>
        </p:spPr>
        <p:txBody>
          <a:bodyPr/>
          <a:lstStyle/>
          <a:p>
            <a:r>
              <a:rPr lang="en-GB" sz="1800" dirty="0"/>
              <a:t>After establishing baseline results within expectations we processed wafers with 1.6mm, 0.6mm and 0.3mm Gaps.</a:t>
            </a:r>
          </a:p>
          <a:p>
            <a:r>
              <a:rPr lang="en-GB" sz="1800" dirty="0"/>
              <a:t>Rs average and non-uniformity measured with 49 point maps at 5mm and 4mm edge exclusions</a:t>
            </a:r>
          </a:p>
          <a:p>
            <a:pPr lvl="1"/>
            <a:r>
              <a:rPr lang="en-GB" sz="1800" dirty="0"/>
              <a:t>Cross sectional SEM was then done at the wafer edge to determine film thickness profile</a:t>
            </a:r>
          </a:p>
        </p:txBody>
      </p:sp>
      <p:graphicFrame>
        <p:nvGraphicFramePr>
          <p:cNvPr id="15" name="Table 13">
            <a:extLst>
              <a:ext uri="{FF2B5EF4-FFF2-40B4-BE49-F238E27FC236}">
                <a16:creationId xmlns:a16="http://schemas.microsoft.com/office/drawing/2014/main" id="{0134DCBE-4CA9-4115-906B-94D76D49F2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2903033"/>
              </p:ext>
            </p:extLst>
          </p:nvPr>
        </p:nvGraphicFramePr>
        <p:xfrm>
          <a:off x="584557" y="4185578"/>
          <a:ext cx="5930163" cy="140236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58482">
                  <a:extLst>
                    <a:ext uri="{9D8B030D-6E8A-4147-A177-3AD203B41FA5}">
                      <a16:colId xmlns:a16="http://schemas.microsoft.com/office/drawing/2014/main" val="2475288017"/>
                    </a:ext>
                  </a:extLst>
                </a:gridCol>
                <a:gridCol w="989912">
                  <a:extLst>
                    <a:ext uri="{9D8B030D-6E8A-4147-A177-3AD203B41FA5}">
                      <a16:colId xmlns:a16="http://schemas.microsoft.com/office/drawing/2014/main" val="1004860739"/>
                    </a:ext>
                  </a:extLst>
                </a:gridCol>
                <a:gridCol w="989912">
                  <a:extLst>
                    <a:ext uri="{9D8B030D-6E8A-4147-A177-3AD203B41FA5}">
                      <a16:colId xmlns:a16="http://schemas.microsoft.com/office/drawing/2014/main" val="2407272588"/>
                    </a:ext>
                  </a:extLst>
                </a:gridCol>
                <a:gridCol w="1050437">
                  <a:extLst>
                    <a:ext uri="{9D8B030D-6E8A-4147-A177-3AD203B41FA5}">
                      <a16:colId xmlns:a16="http://schemas.microsoft.com/office/drawing/2014/main" val="105068105"/>
                    </a:ext>
                  </a:extLst>
                </a:gridCol>
                <a:gridCol w="1170710">
                  <a:extLst>
                    <a:ext uri="{9D8B030D-6E8A-4147-A177-3AD203B41FA5}">
                      <a16:colId xmlns:a16="http://schemas.microsoft.com/office/drawing/2014/main" val="4043245836"/>
                    </a:ext>
                  </a:extLst>
                </a:gridCol>
                <a:gridCol w="1170710">
                  <a:extLst>
                    <a:ext uri="{9D8B030D-6E8A-4147-A177-3AD203B41FA5}">
                      <a16:colId xmlns:a16="http://schemas.microsoft.com/office/drawing/2014/main" val="3792957527"/>
                    </a:ext>
                  </a:extLst>
                </a:gridCol>
              </a:tblGrid>
              <a:tr h="177910"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Gap</a:t>
                      </a:r>
                    </a:p>
                    <a:p>
                      <a:pPr algn="ctr"/>
                      <a:r>
                        <a:rPr lang="en-GB" sz="1200" dirty="0"/>
                        <a:t>(mm)</a:t>
                      </a: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Mag Offset</a:t>
                      </a:r>
                    </a:p>
                    <a:p>
                      <a:pPr algn="ctr"/>
                      <a:r>
                        <a:rPr lang="en-GB" sz="1200" dirty="0"/>
                        <a:t>(mm)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Rs Average</a:t>
                      </a:r>
                    </a:p>
                    <a:p>
                      <a:pPr algn="ctr"/>
                      <a:r>
                        <a:rPr lang="en-GB" sz="1200" dirty="0"/>
                        <a:t>(Ohms/</a:t>
                      </a:r>
                      <a:r>
                        <a:rPr lang="en-GB" sz="1200" dirty="0" err="1"/>
                        <a:t>sq</a:t>
                      </a:r>
                      <a:r>
                        <a:rPr lang="en-GB" sz="1200" dirty="0"/>
                        <a:t>)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Rs Non-Uniformity (%1</a:t>
                      </a:r>
                      <a:r>
                        <a:rPr lang="el-GR" sz="1200" dirty="0"/>
                        <a:t>σ</a:t>
                      </a:r>
                      <a:r>
                        <a:rPr lang="en-GB" sz="1200" dirty="0"/>
                        <a:t>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Demarcation –SEM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732421"/>
                  </a:ext>
                </a:extLst>
              </a:tr>
              <a:tr h="30508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4mm EE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5mm EE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sz="14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00A7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1075872"/>
                  </a:ext>
                </a:extLst>
              </a:tr>
              <a:tr h="262938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1.6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solidFill>
                            <a:schemeClr val="tx1"/>
                          </a:solidFill>
                        </a:rPr>
                        <a:t>2.984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Bevel 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8900461"/>
                  </a:ext>
                </a:extLst>
              </a:tr>
              <a:tr h="177910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0.6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2.844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2.02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1.97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200-250µm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618182"/>
                  </a:ext>
                </a:extLst>
              </a:tr>
              <a:tr h="177910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2.938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250-300µm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2349315"/>
                  </a:ext>
                </a:extLst>
              </a:tr>
            </a:tbl>
          </a:graphicData>
        </a:graphic>
      </p:graphicFrame>
      <p:pic>
        <p:nvPicPr>
          <p:cNvPr id="4" name="Picture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36BB9312-233A-4672-B8C8-F84F87A81A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4578" y="4461697"/>
            <a:ext cx="2539904" cy="190492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617D7F8-F6D4-4C2C-8A3F-0F35F7EF5CDC}"/>
              </a:ext>
            </a:extLst>
          </p:cNvPr>
          <p:cNvSpPr/>
          <p:nvPr/>
        </p:nvSpPr>
        <p:spPr>
          <a:xfrm>
            <a:off x="7793255" y="3923968"/>
            <a:ext cx="2682550" cy="52322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dirty="0"/>
              <a:t>0.3mm Visual Demarcation with 0.3mm Gap (Microscope 5x)</a:t>
            </a:r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4C7E46C6-A228-4F5A-9D5D-9CD0E0F7474C}"/>
              </a:ext>
            </a:extLst>
          </p:cNvPr>
          <p:cNvGraphicFramePr>
            <a:graphicFrameLocks/>
          </p:cNvGraphicFramePr>
          <p:nvPr/>
        </p:nvGraphicFramePr>
        <p:xfrm>
          <a:off x="6797833" y="1035454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063B9C-5216-DD8F-CE60-6A1AB87DBB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773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702"/>
    </mc:Choice>
    <mc:Fallback>
      <p:transition spd="slow" advTm="18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7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89232-1977-46A6-8CAE-3399F5763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140" y="341500"/>
            <a:ext cx="11430000" cy="5486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Ag - Modified 296mm SS Edge Deposition Profile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83236BF-9EC4-43F5-BE27-1020DE393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360" y="1449715"/>
            <a:ext cx="6334442" cy="4572000"/>
          </a:xfrm>
        </p:spPr>
        <p:txBody>
          <a:bodyPr/>
          <a:lstStyle/>
          <a:p>
            <a:r>
              <a:rPr lang="en-GB" sz="1800" dirty="0"/>
              <a:t>After establishing baseline results within expectations we processed wafers with 3.7mm, 1.1mm and 0.6mm gaps</a:t>
            </a:r>
          </a:p>
          <a:p>
            <a:r>
              <a:rPr lang="en-GB" sz="1800" dirty="0"/>
              <a:t>Rs average and non-uniformity measured with 49 point maps at 5mm and 4mm edge exclusions</a:t>
            </a:r>
          </a:p>
          <a:p>
            <a:r>
              <a:rPr lang="en-GB" sz="1800" dirty="0"/>
              <a:t>Cross sectional SEM was then done at the wafer edge to determine film thickness profile</a:t>
            </a:r>
          </a:p>
          <a:p>
            <a:endParaRPr lang="en-GB" sz="1800" dirty="0"/>
          </a:p>
        </p:txBody>
      </p:sp>
      <p:graphicFrame>
        <p:nvGraphicFramePr>
          <p:cNvPr id="15" name="Table 13">
            <a:extLst>
              <a:ext uri="{FF2B5EF4-FFF2-40B4-BE49-F238E27FC236}">
                <a16:creationId xmlns:a16="http://schemas.microsoft.com/office/drawing/2014/main" id="{0134DCBE-4CA9-4115-906B-94D76D49F2B2}"/>
              </a:ext>
            </a:extLst>
          </p:cNvPr>
          <p:cNvGraphicFramePr>
            <a:graphicFrameLocks noGrp="1"/>
          </p:cNvGraphicFramePr>
          <p:nvPr/>
        </p:nvGraphicFramePr>
        <p:xfrm>
          <a:off x="679061" y="4926562"/>
          <a:ext cx="6057041" cy="143012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70431">
                  <a:extLst>
                    <a:ext uri="{9D8B030D-6E8A-4147-A177-3AD203B41FA5}">
                      <a16:colId xmlns:a16="http://schemas.microsoft.com/office/drawing/2014/main" val="2475288017"/>
                    </a:ext>
                  </a:extLst>
                </a:gridCol>
                <a:gridCol w="1011091">
                  <a:extLst>
                    <a:ext uri="{9D8B030D-6E8A-4147-A177-3AD203B41FA5}">
                      <a16:colId xmlns:a16="http://schemas.microsoft.com/office/drawing/2014/main" val="3558908824"/>
                    </a:ext>
                  </a:extLst>
                </a:gridCol>
                <a:gridCol w="1011091">
                  <a:extLst>
                    <a:ext uri="{9D8B030D-6E8A-4147-A177-3AD203B41FA5}">
                      <a16:colId xmlns:a16="http://schemas.microsoft.com/office/drawing/2014/main" val="2407272588"/>
                    </a:ext>
                  </a:extLst>
                </a:gridCol>
                <a:gridCol w="1072912">
                  <a:extLst>
                    <a:ext uri="{9D8B030D-6E8A-4147-A177-3AD203B41FA5}">
                      <a16:colId xmlns:a16="http://schemas.microsoft.com/office/drawing/2014/main" val="105068105"/>
                    </a:ext>
                  </a:extLst>
                </a:gridCol>
                <a:gridCol w="1195758">
                  <a:extLst>
                    <a:ext uri="{9D8B030D-6E8A-4147-A177-3AD203B41FA5}">
                      <a16:colId xmlns:a16="http://schemas.microsoft.com/office/drawing/2014/main" val="4043245836"/>
                    </a:ext>
                  </a:extLst>
                </a:gridCol>
                <a:gridCol w="1195758">
                  <a:extLst>
                    <a:ext uri="{9D8B030D-6E8A-4147-A177-3AD203B41FA5}">
                      <a16:colId xmlns:a16="http://schemas.microsoft.com/office/drawing/2014/main" val="3792957527"/>
                    </a:ext>
                  </a:extLst>
                </a:gridCol>
              </a:tblGrid>
              <a:tr h="249631"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Gap</a:t>
                      </a:r>
                    </a:p>
                    <a:p>
                      <a:pPr algn="ctr"/>
                      <a:r>
                        <a:rPr lang="en-GB" sz="1200" dirty="0"/>
                        <a:t>(mm)</a:t>
                      </a:r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Mag Offset</a:t>
                      </a:r>
                    </a:p>
                    <a:p>
                      <a:pPr algn="ctr"/>
                      <a:r>
                        <a:rPr lang="en-GB" sz="1200" dirty="0"/>
                        <a:t>(mm)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Rs Average</a:t>
                      </a:r>
                    </a:p>
                    <a:p>
                      <a:pPr algn="ctr"/>
                      <a:r>
                        <a:rPr lang="en-GB" sz="1200" dirty="0"/>
                        <a:t>(</a:t>
                      </a:r>
                      <a:r>
                        <a:rPr lang="en-GB" sz="1200" dirty="0" err="1"/>
                        <a:t>mOhms</a:t>
                      </a:r>
                      <a:r>
                        <a:rPr lang="en-GB" sz="1200" dirty="0"/>
                        <a:t>/</a:t>
                      </a:r>
                      <a:r>
                        <a:rPr lang="en-GB" sz="1200" dirty="0" err="1"/>
                        <a:t>sq</a:t>
                      </a:r>
                      <a:r>
                        <a:rPr lang="en-GB" sz="1200" dirty="0"/>
                        <a:t>)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Rs Non-Uniformity (%1</a:t>
                      </a:r>
                      <a:r>
                        <a:rPr lang="el-GR" sz="1200" dirty="0"/>
                        <a:t>σ</a:t>
                      </a:r>
                      <a:r>
                        <a:rPr lang="en-GB" sz="1200" dirty="0"/>
                        <a:t>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Demarcation –SEM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732421"/>
                  </a:ext>
                </a:extLst>
              </a:tr>
              <a:tr h="33284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4mm EE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kern="1200" dirty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5mm EE</a:t>
                      </a:r>
                    </a:p>
                  </a:txBody>
                  <a:tcPr>
                    <a:solidFill>
                      <a:srgbClr val="00A7E1"/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en-GB" sz="1400" b="1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00A7E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1075872"/>
                  </a:ext>
                </a:extLst>
              </a:tr>
              <a:tr h="249631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/>
                        <a:t>0.6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35.95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2.92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1000-1100µm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8900461"/>
                  </a:ext>
                </a:extLst>
              </a:tr>
              <a:tr h="249631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/>
                        <a:t>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35.72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2.84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250-300µm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618182"/>
                  </a:ext>
                </a:extLst>
              </a:tr>
              <a:tr h="249631">
                <a:tc>
                  <a:txBody>
                    <a:bodyPr/>
                    <a:lstStyle/>
                    <a:p>
                      <a:pPr algn="ctr"/>
                      <a:r>
                        <a:rPr lang="en-GB" sz="1200" b="1" dirty="0"/>
                        <a:t>3.7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36.14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2.73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1.82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Bevel 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487667"/>
                  </a:ext>
                </a:extLst>
              </a:tr>
            </a:tbl>
          </a:graphicData>
        </a:graphic>
      </p:graphicFrame>
      <p:pic>
        <p:nvPicPr>
          <p:cNvPr id="4" name="Picture 3" descr="A picture containing text, orange, screen&#10;&#10;Description automatically generated">
            <a:extLst>
              <a:ext uri="{FF2B5EF4-FFF2-40B4-BE49-F238E27FC236}">
                <a16:creationId xmlns:a16="http://schemas.microsoft.com/office/drawing/2014/main" id="{125DF0D5-B511-4078-97C6-482E31E487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9865" y="4009803"/>
            <a:ext cx="2682550" cy="201191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B6B6AE7-6869-43D3-89E1-096223031E43}"/>
              </a:ext>
            </a:extLst>
          </p:cNvPr>
          <p:cNvSpPr/>
          <p:nvPr/>
        </p:nvSpPr>
        <p:spPr>
          <a:xfrm>
            <a:off x="8009865" y="3960180"/>
            <a:ext cx="2682550" cy="52322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400" dirty="0"/>
              <a:t>1mm Visual Demarcation with 0.6mm Gap (Microscope 5x)</a:t>
            </a:r>
          </a:p>
        </p:txBody>
      </p:sp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0D67164B-F22D-483E-A2FD-76638523FCF9}"/>
              </a:ext>
            </a:extLst>
          </p:cNvPr>
          <p:cNvGraphicFramePr>
            <a:graphicFrameLocks/>
          </p:cNvGraphicFramePr>
          <p:nvPr/>
        </p:nvGraphicFramePr>
        <p:xfrm>
          <a:off x="6736101" y="105356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9FFE1A-FF7F-26C0-A6FE-1815CE1313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581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680"/>
    </mc:Choice>
    <mc:Fallback>
      <p:transition spd="slow" advTm="1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14AD0-4618-41A2-B573-704458B13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Finished Product – Final process recipes 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68E4C7-933D-44D4-A0B4-5127F7E0C9A3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065"/>
          <a:stretch/>
        </p:blipFill>
        <p:spPr>
          <a:xfrm>
            <a:off x="7995683" y="1084519"/>
            <a:ext cx="3072808" cy="51142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21DD5B-CC56-41DF-BBF2-969D2F05B859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6" r="51905"/>
          <a:stretch/>
        </p:blipFill>
        <p:spPr>
          <a:xfrm>
            <a:off x="4412512" y="1084520"/>
            <a:ext cx="3072808" cy="51142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70D9881-7EB6-40FF-AB8E-4A460563CDA1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39" t="36045" r="29535" b="25546"/>
          <a:stretch/>
        </p:blipFill>
        <p:spPr bwMode="auto">
          <a:xfrm>
            <a:off x="829341" y="1084519"/>
            <a:ext cx="3072808" cy="51142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4065E6-A75A-DE01-9EE2-47B9427D4A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799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452"/>
    </mc:Choice>
    <mc:Fallback>
      <p:transition spd="slow" advTm="29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4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A2E1D-EC47-4C5C-B213-8CC1475D5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Adhesion Check Ti &amp; Ti/NiV Stack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53F4F-7465-44A3-B3BE-72DF6FEE3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914400"/>
            <a:ext cx="11430000" cy="1489166"/>
          </a:xfrm>
        </p:spPr>
        <p:txBody>
          <a:bodyPr/>
          <a:lstStyle/>
          <a:p>
            <a:r>
              <a:rPr lang="en-GB" sz="2000" dirty="0"/>
              <a:t>Films deposited onto wafers for adhesion test:-</a:t>
            </a:r>
          </a:p>
          <a:p>
            <a:pPr lvl="1"/>
            <a:r>
              <a:rPr lang="en-GB" sz="1800" dirty="0"/>
              <a:t>Adhesion 100% pass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A8B452-8C8E-4F08-84F2-76F1275382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17" y="2820195"/>
            <a:ext cx="3461919" cy="36174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A054FA-4618-4B09-B314-688D6E86214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1533" y="3429001"/>
            <a:ext cx="3344917" cy="29499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4E0FD15-ED90-409E-9539-C1BAF07F572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89275" y="2814597"/>
            <a:ext cx="3344916" cy="360090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71AEC2E-B313-4597-BB57-72475C241B8E}"/>
              </a:ext>
            </a:extLst>
          </p:cNvPr>
          <p:cNvSpPr>
            <a:spLocks/>
          </p:cNvSpPr>
          <p:nvPr/>
        </p:nvSpPr>
        <p:spPr>
          <a:xfrm>
            <a:off x="761317" y="2820195"/>
            <a:ext cx="3461918" cy="608805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1400" dirty="0"/>
              <a:t>Ti / NiV Stack on SPTS Si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3DC62B-322B-4539-90C0-91BC79CC3B97}"/>
              </a:ext>
            </a:extLst>
          </p:cNvPr>
          <p:cNvSpPr>
            <a:spLocks/>
          </p:cNvSpPr>
          <p:nvPr/>
        </p:nvSpPr>
        <p:spPr>
          <a:xfrm>
            <a:off x="4451533" y="2820195"/>
            <a:ext cx="3344917" cy="608805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1400" dirty="0"/>
              <a:t>Ti on SOG wafer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2E6F62-EF3B-4ABE-8F2B-D1A114AA2DCA}"/>
              </a:ext>
            </a:extLst>
          </p:cNvPr>
          <p:cNvSpPr>
            <a:spLocks/>
          </p:cNvSpPr>
          <p:nvPr/>
        </p:nvSpPr>
        <p:spPr>
          <a:xfrm>
            <a:off x="8089276" y="2814597"/>
            <a:ext cx="3344917" cy="608805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1400" dirty="0"/>
              <a:t>Ti  / NiV on SOG wafer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5997BE-4175-56A6-9CD5-647C58FBBA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240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87"/>
    </mc:Choice>
    <mc:Fallback>
      <p:transition spd="slow" advTm="27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959B5-69A2-4D31-B9F1-395B2DA39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Edge Pull Test - Ti Only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F37B71-5F70-45C5-932B-F83CE63704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63729" y="1486553"/>
            <a:ext cx="3518259" cy="26386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98BF2AD-61F6-4802-847C-9842E48EFF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3794" y="1146919"/>
            <a:ext cx="1715999" cy="2747554"/>
          </a:xfrm>
          <a:prstGeom prst="rect">
            <a:avLst/>
          </a:prstGeom>
        </p:spPr>
      </p:pic>
      <p:pic>
        <p:nvPicPr>
          <p:cNvPr id="9" name="Picture 8" descr="A picture containing outdoor, nature, slope, night sky&#10;&#10;Description automatically generated">
            <a:extLst>
              <a:ext uri="{FF2B5EF4-FFF2-40B4-BE49-F238E27FC236}">
                <a16:creationId xmlns:a16="http://schemas.microsoft.com/office/drawing/2014/main" id="{9E5E2BF5-8B5C-447D-B5CA-4C7C6E202C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2970" y="1146919"/>
            <a:ext cx="4508712" cy="3381534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E107265-940B-4241-A308-FD30C479E5B5}"/>
              </a:ext>
            </a:extLst>
          </p:cNvPr>
          <p:cNvCxnSpPr>
            <a:cxnSpLocks/>
          </p:cNvCxnSpPr>
          <p:nvPr/>
        </p:nvCxnSpPr>
        <p:spPr>
          <a:xfrm>
            <a:off x="4119154" y="2046515"/>
            <a:ext cx="1837509" cy="474181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E1A5D99-1288-465A-98BE-9466ED5E5655}"/>
              </a:ext>
            </a:extLst>
          </p:cNvPr>
          <p:cNvCxnSpPr>
            <a:cxnSpLocks/>
            <a:stCxn id="7" idx="3"/>
          </p:cNvCxnSpPr>
          <p:nvPr/>
        </p:nvCxnSpPr>
        <p:spPr>
          <a:xfrm>
            <a:off x="7049793" y="2520696"/>
            <a:ext cx="383177" cy="0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 descr="A picture containing indoor, white&#10;&#10;Description automatically generated">
            <a:extLst>
              <a:ext uri="{FF2B5EF4-FFF2-40B4-BE49-F238E27FC236}">
                <a16:creationId xmlns:a16="http://schemas.microsoft.com/office/drawing/2014/main" id="{6A9ADE1D-7865-4B22-9B86-C6BFA1D3148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41273" y="1596153"/>
            <a:ext cx="2832160" cy="2124120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E67D66E-E009-45E8-8434-7F0549E5839D}"/>
              </a:ext>
            </a:extLst>
          </p:cNvPr>
          <p:cNvCxnSpPr>
            <a:cxnSpLocks/>
          </p:cNvCxnSpPr>
          <p:nvPr/>
        </p:nvCxnSpPr>
        <p:spPr>
          <a:xfrm flipV="1">
            <a:off x="971005" y="2046515"/>
            <a:ext cx="2764972" cy="316990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4C8C0BC2-575B-44DA-A409-604AE0EF06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4697400"/>
            <a:ext cx="11430000" cy="4572000"/>
          </a:xfrm>
        </p:spPr>
        <p:txBody>
          <a:bodyPr/>
          <a:lstStyle/>
          <a:p>
            <a:r>
              <a:rPr lang="en-GB" sz="2000" dirty="0"/>
              <a:t>With very well adhered tape, we were able to observe small amounts of debris stuck to the tape upon removal</a:t>
            </a:r>
          </a:p>
          <a:p>
            <a:pPr lvl="1"/>
            <a:r>
              <a:rPr lang="en-GB" sz="1600" dirty="0"/>
              <a:t>This was very hard to spot with the naked eye and does not strike SPTS as abnormal or unexpected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CFEA1E-E9FF-1AB0-672A-7B9A2A3B6A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072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394"/>
    </mc:Choice>
    <mc:Fallback>
      <p:transition spd="slow" advTm="22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61226-42E4-495C-ABB8-A63352C6E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F2DA42-9781-4044-839B-84C409F25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Full Stack process was run on customer wafers, therefore process results cannot be shown due to confidentiality.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99FF13-CEB8-523A-B97F-CD77286833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80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87"/>
    </mc:Choice>
    <mc:Fallback>
      <p:transition spd="slow" advTm="175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5C24F-4C92-459B-B774-0E72A099C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C02AB2-FD32-3C75-BDD4-F957BB6973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882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614"/>
    </mc:Choice>
    <mc:Fallback>
      <p:transition spd="slow" advTm="75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6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60F7F-9AEA-4115-A432-2C69F67EB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972F8D-4BE8-49C0-6FA2-E6AB3DF6CC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6059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713"/>
    </mc:Choice>
    <mc:Fallback>
      <p:transition spd="slow" advTm="567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7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60F7F-9AEA-4115-A432-2C69F67EB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862" y="2511410"/>
            <a:ext cx="10515600" cy="757130"/>
          </a:xfrm>
        </p:spPr>
        <p:txBody>
          <a:bodyPr/>
          <a:lstStyle/>
          <a:p>
            <a:r>
              <a:rPr lang="en-GB" dirty="0"/>
              <a:t>Recommendations 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BCD92E-7CB5-A0A4-DD6E-D9AC5B20A1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631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604"/>
    </mc:Choice>
    <mc:Fallback>
      <p:transition spd="slow" advTm="60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6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heme1">
  <a:themeElements>
    <a:clrScheme name="KLA colorset">
      <a:dk1>
        <a:srgbClr val="0C0C12"/>
      </a:dk1>
      <a:lt1>
        <a:srgbClr val="FFFFFF"/>
      </a:lt1>
      <a:dk2>
        <a:srgbClr val="41007F"/>
      </a:dk2>
      <a:lt2>
        <a:srgbClr val="5A5A64"/>
      </a:lt2>
      <a:accent1>
        <a:srgbClr val="50DD3F"/>
      </a:accent1>
      <a:accent2>
        <a:srgbClr val="FF6400"/>
      </a:accent2>
      <a:accent3>
        <a:srgbClr val="00A7E1"/>
      </a:accent3>
      <a:accent4>
        <a:srgbClr val="FFAF00"/>
      </a:accent4>
      <a:accent5>
        <a:srgbClr val="F01E69"/>
      </a:accent5>
      <a:accent6>
        <a:srgbClr val="AA1DD5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bg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 anchor="ctr">
        <a:noAutofit/>
      </a:bodyPr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Theme1" id="{1455BDF7-E4CE-4B9B-A472-E486B404C448}" vid="{13F221BD-15D6-4B45-ADF3-818A0B25F94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18838</TotalTime>
  <Words>785</Words>
  <Application>Microsoft Office PowerPoint</Application>
  <PresentationFormat>Widescreen</PresentationFormat>
  <Paragraphs>198</Paragraphs>
  <Slides>22</Slides>
  <Notes>9</Notes>
  <HiddenSlides>0</HiddenSlides>
  <MMClips>22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Wingdings</vt:lpstr>
      <vt:lpstr>Theme1</vt:lpstr>
      <vt:lpstr>Ti-NiV-Ag PVD Demo</vt:lpstr>
      <vt:lpstr>What SPTS does </vt:lpstr>
      <vt:lpstr>Planning </vt:lpstr>
      <vt:lpstr>Critical Path Analysis </vt:lpstr>
      <vt:lpstr>Timings </vt:lpstr>
      <vt:lpstr>Costings</vt:lpstr>
      <vt:lpstr>Plan of Action </vt:lpstr>
      <vt:lpstr>Ethics </vt:lpstr>
      <vt:lpstr>Vapour deposition process </vt:lpstr>
      <vt:lpstr>Implementation -  Initial Observations  </vt:lpstr>
      <vt:lpstr>Shadow Shield – Gap Overview</vt:lpstr>
      <vt:lpstr>Baseline Process Setup 3P0050 UK Demo Tool</vt:lpstr>
      <vt:lpstr>Ti – 298mm SS Edge Deposition Profile</vt:lpstr>
      <vt:lpstr>NiV - Modified 296mm SS Edge Deposition Profile</vt:lpstr>
      <vt:lpstr>Ag - Modified 296mm SS Edge Deposition Profile</vt:lpstr>
      <vt:lpstr>Finished Product – Final process recipes  </vt:lpstr>
      <vt:lpstr>Adhesion Check Ti &amp; Ti/NiV Stack</vt:lpstr>
      <vt:lpstr>Edge Pull Test - Ti Only</vt:lpstr>
      <vt:lpstr>Implementation </vt:lpstr>
      <vt:lpstr>Conclusion </vt:lpstr>
      <vt:lpstr>Evaluation </vt:lpstr>
      <vt:lpstr>Recommendations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Jason Heirene</dc:creator>
  <cp:lastModifiedBy>Edwards, Anneliese</cp:lastModifiedBy>
  <cp:revision>192</cp:revision>
  <dcterms:created xsi:type="dcterms:W3CDTF">2021-08-25T11:33:24Z</dcterms:created>
  <dcterms:modified xsi:type="dcterms:W3CDTF">2024-05-29T17:44:07Z</dcterms:modified>
</cp:coreProperties>
</file>