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6"/>
  </p:notesMasterIdLst>
  <p:handoutMasterIdLst>
    <p:handoutMasterId r:id="rId67"/>
  </p:handoutMasterIdLst>
  <p:sldIdLst>
    <p:sldId id="258" r:id="rId5"/>
    <p:sldId id="259" r:id="rId6"/>
    <p:sldId id="445" r:id="rId7"/>
    <p:sldId id="446" r:id="rId8"/>
    <p:sldId id="257" r:id="rId9"/>
    <p:sldId id="577" r:id="rId10"/>
    <p:sldId id="1380" r:id="rId11"/>
    <p:sldId id="447" r:id="rId12"/>
    <p:sldId id="421" r:id="rId13"/>
    <p:sldId id="1420" r:id="rId14"/>
    <p:sldId id="1425" r:id="rId15"/>
    <p:sldId id="1374" r:id="rId16"/>
    <p:sldId id="1375" r:id="rId17"/>
    <p:sldId id="1376" r:id="rId18"/>
    <p:sldId id="1402" r:id="rId19"/>
    <p:sldId id="1415" r:id="rId20"/>
    <p:sldId id="1397" r:id="rId21"/>
    <p:sldId id="1400" r:id="rId22"/>
    <p:sldId id="1398" r:id="rId23"/>
    <p:sldId id="1399" r:id="rId24"/>
    <p:sldId id="1405" r:id="rId25"/>
    <p:sldId id="1382" r:id="rId26"/>
    <p:sldId id="1406" r:id="rId27"/>
    <p:sldId id="1410" r:id="rId28"/>
    <p:sldId id="1411" r:id="rId29"/>
    <p:sldId id="1416" r:id="rId30"/>
    <p:sldId id="1417" r:id="rId31"/>
    <p:sldId id="1407" r:id="rId32"/>
    <p:sldId id="1413" r:id="rId33"/>
    <p:sldId id="1412" r:id="rId34"/>
    <p:sldId id="1408" r:id="rId35"/>
    <p:sldId id="1409" r:id="rId36"/>
    <p:sldId id="1377" r:id="rId37"/>
    <p:sldId id="1383" r:id="rId38"/>
    <p:sldId id="1385" r:id="rId39"/>
    <p:sldId id="1384" r:id="rId40"/>
    <p:sldId id="1401" r:id="rId41"/>
    <p:sldId id="1386" r:id="rId42"/>
    <p:sldId id="1421" r:id="rId43"/>
    <p:sldId id="316" r:id="rId44"/>
    <p:sldId id="1391" r:id="rId45"/>
    <p:sldId id="1392" r:id="rId46"/>
    <p:sldId id="1393" r:id="rId47"/>
    <p:sldId id="1394" r:id="rId48"/>
    <p:sldId id="1395" r:id="rId49"/>
    <p:sldId id="1414" r:id="rId50"/>
    <p:sldId id="1396" r:id="rId51"/>
    <p:sldId id="1424" r:id="rId52"/>
    <p:sldId id="1422" r:id="rId53"/>
    <p:sldId id="1423" r:id="rId54"/>
    <p:sldId id="1426" r:id="rId55"/>
    <p:sldId id="1427" r:id="rId56"/>
    <p:sldId id="727" r:id="rId57"/>
    <p:sldId id="283" r:id="rId58"/>
    <p:sldId id="750" r:id="rId59"/>
    <p:sldId id="751" r:id="rId60"/>
    <p:sldId id="1418" r:id="rId61"/>
    <p:sldId id="1419" r:id="rId62"/>
    <p:sldId id="1428" r:id="rId63"/>
    <p:sldId id="282" r:id="rId64"/>
    <p:sldId id="1381"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491DFB-EF51-448B-9FE0-1AAB357BC73A}" v="13" dt="2022-09-10T09:58:59.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2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3491DFB-EF51-448B-9FE0-1AAB357BC73A}"/>
    <pc:docChg chg="custSel addSld modSld">
      <pc:chgData name="Aishat Bakre" userId="839b68a6-4a2b-45ef-9a5a-14f954bfea5f" providerId="ADAL" clId="{F3491DFB-EF51-448B-9FE0-1AAB357BC73A}" dt="2022-09-10T10:08:16.531" v="71" actId="20577"/>
      <pc:docMkLst>
        <pc:docMk/>
      </pc:docMkLst>
      <pc:sldChg chg="modSp mod">
        <pc:chgData name="Aishat Bakre" userId="839b68a6-4a2b-45ef-9a5a-14f954bfea5f" providerId="ADAL" clId="{F3491DFB-EF51-448B-9FE0-1AAB357BC73A}" dt="2022-09-10T10:08:16.531" v="71" actId="20577"/>
        <pc:sldMkLst>
          <pc:docMk/>
          <pc:sldMk cId="0" sldId="282"/>
        </pc:sldMkLst>
        <pc:spChg chg="mod">
          <ac:chgData name="Aishat Bakre" userId="839b68a6-4a2b-45ef-9a5a-14f954bfea5f" providerId="ADAL" clId="{F3491DFB-EF51-448B-9FE0-1AAB357BC73A}" dt="2022-09-10T10:08:16.531" v="71" actId="20577"/>
          <ac:spMkLst>
            <pc:docMk/>
            <pc:sldMk cId="0" sldId="282"/>
            <ac:spMk id="2" creationId="{00000000-0000-0000-0000-000000000000}"/>
          </ac:spMkLst>
        </pc:spChg>
        <pc:spChg chg="mod">
          <ac:chgData name="Aishat Bakre" userId="839b68a6-4a2b-45ef-9a5a-14f954bfea5f" providerId="ADAL" clId="{F3491DFB-EF51-448B-9FE0-1AAB357BC73A}" dt="2022-09-10T09:58:59.576" v="53" actId="12"/>
          <ac:spMkLst>
            <pc:docMk/>
            <pc:sldMk cId="0" sldId="282"/>
            <ac:spMk id="3" creationId="{00000000-0000-0000-0000-000000000000}"/>
          </ac:spMkLst>
        </pc:spChg>
      </pc:sldChg>
      <pc:sldChg chg="modSp">
        <pc:chgData name="Aishat Bakre" userId="839b68a6-4a2b-45ef-9a5a-14f954bfea5f" providerId="ADAL" clId="{F3491DFB-EF51-448B-9FE0-1AAB357BC73A}" dt="2022-09-10T09:47:36.066" v="31" actId="207"/>
        <pc:sldMkLst>
          <pc:docMk/>
          <pc:sldMk cId="0" sldId="283"/>
        </pc:sldMkLst>
        <pc:graphicFrameChg chg="mod">
          <ac:chgData name="Aishat Bakre" userId="839b68a6-4a2b-45ef-9a5a-14f954bfea5f" providerId="ADAL" clId="{F3491DFB-EF51-448B-9FE0-1AAB357BC73A}" dt="2022-09-10T09:47:36.066" v="31" actId="207"/>
          <ac:graphicFrameMkLst>
            <pc:docMk/>
            <pc:sldMk cId="0" sldId="283"/>
            <ac:graphicFrameMk id="4" creationId="{00000000-0000-0000-0000-000000000000}"/>
          </ac:graphicFrameMkLst>
        </pc:graphicFrameChg>
      </pc:sldChg>
      <pc:sldChg chg="modSp mod">
        <pc:chgData name="Aishat Bakre" userId="839b68a6-4a2b-45ef-9a5a-14f954bfea5f" providerId="ADAL" clId="{F3491DFB-EF51-448B-9FE0-1AAB357BC73A}" dt="2022-09-10T10:00:34.906" v="60" actId="27636"/>
        <pc:sldMkLst>
          <pc:docMk/>
          <pc:sldMk cId="749754701" sldId="1381"/>
        </pc:sldMkLst>
        <pc:spChg chg="mod">
          <ac:chgData name="Aishat Bakre" userId="839b68a6-4a2b-45ef-9a5a-14f954bfea5f" providerId="ADAL" clId="{F3491DFB-EF51-448B-9FE0-1AAB357BC73A}" dt="2022-09-10T10:00:34.906" v="60" actId="27636"/>
          <ac:spMkLst>
            <pc:docMk/>
            <pc:sldMk cId="749754701" sldId="1381"/>
            <ac:spMk id="3" creationId="{322A8594-A857-4C7D-813B-5E3DB31D4C9E}"/>
          </ac:spMkLst>
        </pc:spChg>
      </pc:sldChg>
      <pc:sldChg chg="modSp">
        <pc:chgData name="Aishat Bakre" userId="839b68a6-4a2b-45ef-9a5a-14f954bfea5f" providerId="ADAL" clId="{F3491DFB-EF51-448B-9FE0-1AAB357BC73A}" dt="2022-09-10T09:37:44.407" v="1"/>
        <pc:sldMkLst>
          <pc:docMk/>
          <pc:sldMk cId="2774028984" sldId="1418"/>
        </pc:sldMkLst>
        <pc:spChg chg="mod">
          <ac:chgData name="Aishat Bakre" userId="839b68a6-4a2b-45ef-9a5a-14f954bfea5f" providerId="ADAL" clId="{F3491DFB-EF51-448B-9FE0-1AAB357BC73A}" dt="2022-09-10T09:37:44.407" v="1"/>
          <ac:spMkLst>
            <pc:docMk/>
            <pc:sldMk cId="2774028984" sldId="1418"/>
            <ac:spMk id="3" creationId="{00000000-0000-0000-0000-000000000000}"/>
          </ac:spMkLst>
        </pc:spChg>
      </pc:sldChg>
      <pc:sldChg chg="modSp mod">
        <pc:chgData name="Aishat Bakre" userId="839b68a6-4a2b-45ef-9a5a-14f954bfea5f" providerId="ADAL" clId="{F3491DFB-EF51-448B-9FE0-1AAB357BC73A}" dt="2022-09-10T09:37:55.978" v="4" actId="20577"/>
        <pc:sldMkLst>
          <pc:docMk/>
          <pc:sldMk cId="1718323090" sldId="1419"/>
        </pc:sldMkLst>
        <pc:spChg chg="mod">
          <ac:chgData name="Aishat Bakre" userId="839b68a6-4a2b-45ef-9a5a-14f954bfea5f" providerId="ADAL" clId="{F3491DFB-EF51-448B-9FE0-1AAB357BC73A}" dt="2022-09-10T09:37:55.978" v="4" actId="20577"/>
          <ac:spMkLst>
            <pc:docMk/>
            <pc:sldMk cId="1718323090" sldId="1419"/>
            <ac:spMk id="2" creationId="{F457DB32-9F5F-D3EB-958C-743147638FF9}"/>
          </ac:spMkLst>
        </pc:spChg>
      </pc:sldChg>
      <pc:sldChg chg="modSp mod">
        <pc:chgData name="Aishat Bakre" userId="839b68a6-4a2b-45ef-9a5a-14f954bfea5f" providerId="ADAL" clId="{F3491DFB-EF51-448B-9FE0-1AAB357BC73A}" dt="2022-09-10T09:50:15.104" v="46" actId="1076"/>
        <pc:sldMkLst>
          <pc:docMk/>
          <pc:sldMk cId="3960759017" sldId="1427"/>
        </pc:sldMkLst>
        <pc:spChg chg="mod">
          <ac:chgData name="Aishat Bakre" userId="839b68a6-4a2b-45ef-9a5a-14f954bfea5f" providerId="ADAL" clId="{F3491DFB-EF51-448B-9FE0-1AAB357BC73A}" dt="2022-09-10T09:50:15.104" v="46" actId="1076"/>
          <ac:spMkLst>
            <pc:docMk/>
            <pc:sldMk cId="3960759017" sldId="1427"/>
            <ac:spMk id="3" creationId="{4C7F9E92-2F0B-8E16-BC01-EF9B83BBB5B7}"/>
          </ac:spMkLst>
        </pc:spChg>
      </pc:sldChg>
      <pc:sldChg chg="modSp new mod">
        <pc:chgData name="Aishat Bakre" userId="839b68a6-4a2b-45ef-9a5a-14f954bfea5f" providerId="ADAL" clId="{F3491DFB-EF51-448B-9FE0-1AAB357BC73A}" dt="2022-09-10T09:43:03.014" v="24" actId="113"/>
        <pc:sldMkLst>
          <pc:docMk/>
          <pc:sldMk cId="89382979" sldId="1428"/>
        </pc:sldMkLst>
        <pc:spChg chg="mod">
          <ac:chgData name="Aishat Bakre" userId="839b68a6-4a2b-45ef-9a5a-14f954bfea5f" providerId="ADAL" clId="{F3491DFB-EF51-448B-9FE0-1AAB357BC73A}" dt="2022-09-10T09:43:03.014" v="24" actId="113"/>
          <ac:spMkLst>
            <pc:docMk/>
            <pc:sldMk cId="89382979" sldId="1428"/>
            <ac:spMk id="2" creationId="{358F9129-F23A-D94C-462C-B83E21563D3D}"/>
          </ac:spMkLst>
        </pc:spChg>
        <pc:spChg chg="mod">
          <ac:chgData name="Aishat Bakre" userId="839b68a6-4a2b-45ef-9a5a-14f954bfea5f" providerId="ADAL" clId="{F3491DFB-EF51-448B-9FE0-1AAB357BC73A}" dt="2022-09-10T09:42:43.095" v="22" actId="20577"/>
          <ac:spMkLst>
            <pc:docMk/>
            <pc:sldMk cId="89382979" sldId="1428"/>
            <ac:spMk id="3" creationId="{8F5F47AF-815B-3BEC-B793-EF393522F6D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F28CA-4AAF-4592-959E-673DDAC69F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C02D590-9C9A-48FB-969A-8FC25EC6BB91}">
      <dgm:prSet phldrT="[Text]" custT="1"/>
      <dgm:spPr>
        <a:solidFill>
          <a:schemeClr val="accent5"/>
        </a:solidFill>
      </dgm:spPr>
      <dgm:t>
        <a:bodyPr/>
        <a:lstStyle/>
        <a:p>
          <a:r>
            <a:rPr lang="en-GB" sz="2000" dirty="0"/>
            <a:t>Assessment</a:t>
          </a:r>
        </a:p>
      </dgm:t>
    </dgm:pt>
    <dgm:pt modelId="{103B6038-B4B8-44F7-800E-DD22086F4C80}" type="parTrans" cxnId="{C2A507DD-1E96-4505-A3B5-537C1A4BEBF8}">
      <dgm:prSet/>
      <dgm:spPr/>
      <dgm:t>
        <a:bodyPr/>
        <a:lstStyle/>
        <a:p>
          <a:endParaRPr lang="en-GB"/>
        </a:p>
      </dgm:t>
    </dgm:pt>
    <dgm:pt modelId="{822C6927-937A-472A-B5BC-86AA0859FE3F}" type="sibTrans" cxnId="{C2A507DD-1E96-4505-A3B5-537C1A4BEBF8}">
      <dgm:prSet/>
      <dgm:spPr/>
      <dgm:t>
        <a:bodyPr/>
        <a:lstStyle/>
        <a:p>
          <a:endParaRPr lang="en-GB"/>
        </a:p>
      </dgm:t>
    </dgm:pt>
    <dgm:pt modelId="{6B8F1C5E-470E-4BA3-9786-37FC68677812}">
      <dgm:prSet phldrT="[Text]"/>
      <dgm:spPr/>
      <dgm:t>
        <a:bodyPr/>
        <a:lstStyle/>
        <a:p>
          <a:r>
            <a:rPr lang="en-GB" dirty="0"/>
            <a:t>Monitor health status to identify community health problems </a:t>
          </a:r>
        </a:p>
      </dgm:t>
    </dgm:pt>
    <dgm:pt modelId="{16F7F2AD-6763-491D-B484-B771A4CAE564}" type="parTrans" cxnId="{D2BDEDB7-26C5-4ED2-BEA9-ED7DB10F2321}">
      <dgm:prSet/>
      <dgm:spPr/>
      <dgm:t>
        <a:bodyPr/>
        <a:lstStyle/>
        <a:p>
          <a:endParaRPr lang="en-GB"/>
        </a:p>
      </dgm:t>
    </dgm:pt>
    <dgm:pt modelId="{E6635D05-96AF-4184-9148-C8D7A866DA16}" type="sibTrans" cxnId="{D2BDEDB7-26C5-4ED2-BEA9-ED7DB10F2321}">
      <dgm:prSet/>
      <dgm:spPr/>
      <dgm:t>
        <a:bodyPr/>
        <a:lstStyle/>
        <a:p>
          <a:endParaRPr lang="en-GB"/>
        </a:p>
      </dgm:t>
    </dgm:pt>
    <dgm:pt modelId="{DEFF5B27-3CCF-4F1A-9CA2-07D3F44275ED}">
      <dgm:prSet phldrT="[Text]"/>
      <dgm:spPr/>
      <dgm:t>
        <a:bodyPr/>
        <a:lstStyle/>
        <a:p>
          <a:r>
            <a:rPr lang="en-GB" dirty="0"/>
            <a:t>Diagnose and investigate health problems and health hazards in the community</a:t>
          </a:r>
        </a:p>
      </dgm:t>
    </dgm:pt>
    <dgm:pt modelId="{AC258485-6138-4080-A346-5625E9F01B32}" type="parTrans" cxnId="{26948F4D-00F9-4385-B776-EC4FF2D574B0}">
      <dgm:prSet/>
      <dgm:spPr/>
      <dgm:t>
        <a:bodyPr/>
        <a:lstStyle/>
        <a:p>
          <a:endParaRPr lang="en-GB"/>
        </a:p>
      </dgm:t>
    </dgm:pt>
    <dgm:pt modelId="{C6CAA053-BCED-4EC6-A810-DE5C2680D933}" type="sibTrans" cxnId="{26948F4D-00F9-4385-B776-EC4FF2D574B0}">
      <dgm:prSet/>
      <dgm:spPr/>
      <dgm:t>
        <a:bodyPr/>
        <a:lstStyle/>
        <a:p>
          <a:endParaRPr lang="en-GB"/>
        </a:p>
      </dgm:t>
    </dgm:pt>
    <dgm:pt modelId="{1542A428-CF39-4EE9-9ABF-5A4FE9FB4012}">
      <dgm:prSet phldrT="[Text]" custT="1"/>
      <dgm:spPr>
        <a:solidFill>
          <a:schemeClr val="accent5"/>
        </a:solidFill>
      </dgm:spPr>
      <dgm:t>
        <a:bodyPr/>
        <a:lstStyle/>
        <a:p>
          <a:r>
            <a:rPr lang="en-GB" sz="1800" dirty="0"/>
            <a:t>Policy Development</a:t>
          </a:r>
        </a:p>
      </dgm:t>
    </dgm:pt>
    <dgm:pt modelId="{8ECBA807-8632-409C-B0E5-DA678A16962C}" type="parTrans" cxnId="{BB74A9AE-B9D5-4782-8BFA-73841AA039CA}">
      <dgm:prSet/>
      <dgm:spPr/>
      <dgm:t>
        <a:bodyPr/>
        <a:lstStyle/>
        <a:p>
          <a:endParaRPr lang="en-GB"/>
        </a:p>
      </dgm:t>
    </dgm:pt>
    <dgm:pt modelId="{EBE4C961-C38B-4540-888B-943BEDF21489}" type="sibTrans" cxnId="{BB74A9AE-B9D5-4782-8BFA-73841AA039CA}">
      <dgm:prSet/>
      <dgm:spPr/>
      <dgm:t>
        <a:bodyPr/>
        <a:lstStyle/>
        <a:p>
          <a:endParaRPr lang="en-GB"/>
        </a:p>
      </dgm:t>
    </dgm:pt>
    <dgm:pt modelId="{A557DA86-C164-4889-80DA-795AB50F0C1C}">
      <dgm:prSet phldrT="[Text]"/>
      <dgm:spPr/>
      <dgm:t>
        <a:bodyPr/>
        <a:lstStyle/>
        <a:p>
          <a:r>
            <a:rPr lang="en-GB" dirty="0"/>
            <a:t>Inform, educate and empower people about health issues</a:t>
          </a:r>
        </a:p>
      </dgm:t>
    </dgm:pt>
    <dgm:pt modelId="{4455ECCE-9A43-4A51-9BD1-A89C1342B6E1}" type="parTrans" cxnId="{5E1A9641-3BCF-44DF-BDDE-4DA3AA4FCD04}">
      <dgm:prSet/>
      <dgm:spPr/>
      <dgm:t>
        <a:bodyPr/>
        <a:lstStyle/>
        <a:p>
          <a:endParaRPr lang="en-GB"/>
        </a:p>
      </dgm:t>
    </dgm:pt>
    <dgm:pt modelId="{47DE1974-2869-40BF-9A76-42E04ADA86CD}" type="sibTrans" cxnId="{5E1A9641-3BCF-44DF-BDDE-4DA3AA4FCD04}">
      <dgm:prSet/>
      <dgm:spPr/>
      <dgm:t>
        <a:bodyPr/>
        <a:lstStyle/>
        <a:p>
          <a:endParaRPr lang="en-GB"/>
        </a:p>
      </dgm:t>
    </dgm:pt>
    <dgm:pt modelId="{A2025E54-762C-456E-83BD-11C913F1898D}">
      <dgm:prSet phldrT="[Text]"/>
      <dgm:spPr/>
      <dgm:t>
        <a:bodyPr/>
        <a:lstStyle/>
        <a:p>
          <a:r>
            <a:rPr lang="en-GB" dirty="0"/>
            <a:t>Mobilise community partnerships to identify and solve health problems</a:t>
          </a:r>
        </a:p>
      </dgm:t>
    </dgm:pt>
    <dgm:pt modelId="{843C6409-9BE2-4150-9E7E-444D69034EE1}" type="parTrans" cxnId="{EB92356A-E840-46F1-9AF2-CAF4541E08C1}">
      <dgm:prSet/>
      <dgm:spPr/>
      <dgm:t>
        <a:bodyPr/>
        <a:lstStyle/>
        <a:p>
          <a:endParaRPr lang="en-GB"/>
        </a:p>
      </dgm:t>
    </dgm:pt>
    <dgm:pt modelId="{D6A50B83-C80E-4C8E-80F8-7E38408EBFC1}" type="sibTrans" cxnId="{EB92356A-E840-46F1-9AF2-CAF4541E08C1}">
      <dgm:prSet/>
      <dgm:spPr/>
      <dgm:t>
        <a:bodyPr/>
        <a:lstStyle/>
        <a:p>
          <a:endParaRPr lang="en-GB"/>
        </a:p>
      </dgm:t>
    </dgm:pt>
    <dgm:pt modelId="{5C701647-5114-4C52-926B-569A8E5353E2}">
      <dgm:prSet phldrT="[Text]" custT="1"/>
      <dgm:spPr>
        <a:solidFill>
          <a:schemeClr val="accent5"/>
        </a:solidFill>
      </dgm:spPr>
      <dgm:t>
        <a:bodyPr/>
        <a:lstStyle/>
        <a:p>
          <a:r>
            <a:rPr lang="en-GB" sz="2000" dirty="0"/>
            <a:t>Assurance</a:t>
          </a:r>
        </a:p>
      </dgm:t>
    </dgm:pt>
    <dgm:pt modelId="{FE531EE4-FBFB-4D06-A1E5-7315EE1C9B08}" type="parTrans" cxnId="{832359EE-F8AE-4C38-AB8B-E1CAAEB29E72}">
      <dgm:prSet/>
      <dgm:spPr/>
      <dgm:t>
        <a:bodyPr/>
        <a:lstStyle/>
        <a:p>
          <a:endParaRPr lang="en-GB"/>
        </a:p>
      </dgm:t>
    </dgm:pt>
    <dgm:pt modelId="{C1DB315C-2E01-4126-8A4C-73BDEBDAADC6}" type="sibTrans" cxnId="{832359EE-F8AE-4C38-AB8B-E1CAAEB29E72}">
      <dgm:prSet/>
      <dgm:spPr/>
      <dgm:t>
        <a:bodyPr/>
        <a:lstStyle/>
        <a:p>
          <a:endParaRPr lang="en-GB"/>
        </a:p>
      </dgm:t>
    </dgm:pt>
    <dgm:pt modelId="{6E75C751-BC34-4069-8ED3-8DE216ED6E05}">
      <dgm:prSet phldrT="[Text]"/>
      <dgm:spPr/>
      <dgm:t>
        <a:bodyPr/>
        <a:lstStyle/>
        <a:p>
          <a:r>
            <a:rPr lang="en-GB" dirty="0"/>
            <a:t>Enforce laws and regulations that protects health and ensure safety</a:t>
          </a:r>
        </a:p>
      </dgm:t>
    </dgm:pt>
    <dgm:pt modelId="{808A3A5B-D6AC-48FF-B834-4285279CE8DF}" type="parTrans" cxnId="{149734DF-DDA1-4423-B7CC-302476FB028E}">
      <dgm:prSet/>
      <dgm:spPr/>
      <dgm:t>
        <a:bodyPr/>
        <a:lstStyle/>
        <a:p>
          <a:endParaRPr lang="en-GB"/>
        </a:p>
      </dgm:t>
    </dgm:pt>
    <dgm:pt modelId="{0B251A71-7B14-4D3E-9AA7-B829FFDBB839}" type="sibTrans" cxnId="{149734DF-DDA1-4423-B7CC-302476FB028E}">
      <dgm:prSet/>
      <dgm:spPr/>
      <dgm:t>
        <a:bodyPr/>
        <a:lstStyle/>
        <a:p>
          <a:endParaRPr lang="en-GB"/>
        </a:p>
      </dgm:t>
    </dgm:pt>
    <dgm:pt modelId="{E120820C-8861-456B-91A5-C49A52DF9E3E}">
      <dgm:prSet phldrT="[Text]"/>
      <dgm:spPr/>
      <dgm:t>
        <a:bodyPr/>
        <a:lstStyle/>
        <a:p>
          <a:r>
            <a:rPr lang="en-GB" dirty="0"/>
            <a:t>Assure a competent public health and personal healthcare workforce</a:t>
          </a:r>
        </a:p>
      </dgm:t>
    </dgm:pt>
    <dgm:pt modelId="{A9AF188F-7A63-448C-BC3D-C8A1A0E01AD1}" type="parTrans" cxnId="{A9284E13-AEF8-4DC1-B44A-18751E217C8D}">
      <dgm:prSet/>
      <dgm:spPr/>
      <dgm:t>
        <a:bodyPr/>
        <a:lstStyle/>
        <a:p>
          <a:endParaRPr lang="en-GB"/>
        </a:p>
      </dgm:t>
    </dgm:pt>
    <dgm:pt modelId="{A60D91D5-D62C-4E55-986B-A41C60882BA8}" type="sibTrans" cxnId="{A9284E13-AEF8-4DC1-B44A-18751E217C8D}">
      <dgm:prSet/>
      <dgm:spPr/>
      <dgm:t>
        <a:bodyPr/>
        <a:lstStyle/>
        <a:p>
          <a:endParaRPr lang="en-GB"/>
        </a:p>
      </dgm:t>
    </dgm:pt>
    <dgm:pt modelId="{AFFE83A2-DE5C-4CC6-83A3-E31D66808D97}">
      <dgm:prSet phldrT="[Text]"/>
      <dgm:spPr/>
      <dgm:t>
        <a:bodyPr/>
        <a:lstStyle/>
        <a:p>
          <a:r>
            <a:rPr lang="en-GB" dirty="0"/>
            <a:t>Develop policies and plans that support individual and community health efforts</a:t>
          </a:r>
        </a:p>
      </dgm:t>
    </dgm:pt>
    <dgm:pt modelId="{1764D9DD-40C0-4D91-9F75-B1B691F9E565}" type="parTrans" cxnId="{BD44781D-6A70-40EA-9763-692978DB32CE}">
      <dgm:prSet/>
      <dgm:spPr/>
      <dgm:t>
        <a:bodyPr/>
        <a:lstStyle/>
        <a:p>
          <a:endParaRPr lang="en-GB"/>
        </a:p>
      </dgm:t>
    </dgm:pt>
    <dgm:pt modelId="{05DEDDE0-27FD-4827-A0D0-F31A086F4AC7}" type="sibTrans" cxnId="{BD44781D-6A70-40EA-9763-692978DB32CE}">
      <dgm:prSet/>
      <dgm:spPr/>
      <dgm:t>
        <a:bodyPr/>
        <a:lstStyle/>
        <a:p>
          <a:endParaRPr lang="en-GB"/>
        </a:p>
      </dgm:t>
    </dgm:pt>
    <dgm:pt modelId="{5EDDCEDA-6688-4B16-8FA7-174D03365CDC}">
      <dgm:prSet phldrT="[Text]"/>
      <dgm:spPr/>
      <dgm:t>
        <a:bodyPr/>
        <a:lstStyle/>
        <a:p>
          <a:r>
            <a:rPr lang="en-GB" dirty="0"/>
            <a:t>Link people to needed personal health services and assure the provision of health care when otherwise unavailable</a:t>
          </a:r>
        </a:p>
      </dgm:t>
    </dgm:pt>
    <dgm:pt modelId="{B5EB0E60-9464-40D6-BC17-2F2C06335A5B}" type="parTrans" cxnId="{D6BD709B-FB68-4EF8-9200-3DC7D08D077E}">
      <dgm:prSet/>
      <dgm:spPr/>
      <dgm:t>
        <a:bodyPr/>
        <a:lstStyle/>
        <a:p>
          <a:endParaRPr lang="en-GB"/>
        </a:p>
      </dgm:t>
    </dgm:pt>
    <dgm:pt modelId="{E9F00F90-63A9-4B4F-A4FB-13232C220E24}" type="sibTrans" cxnId="{D6BD709B-FB68-4EF8-9200-3DC7D08D077E}">
      <dgm:prSet/>
      <dgm:spPr/>
      <dgm:t>
        <a:bodyPr/>
        <a:lstStyle/>
        <a:p>
          <a:endParaRPr lang="en-GB"/>
        </a:p>
      </dgm:t>
    </dgm:pt>
    <dgm:pt modelId="{5A289A41-4C11-47A1-B9A3-A6C75C7EB209}">
      <dgm:prSet phldrT="[Text]"/>
      <dgm:spPr/>
      <dgm:t>
        <a:bodyPr/>
        <a:lstStyle/>
        <a:p>
          <a:r>
            <a:rPr lang="en-GB" dirty="0"/>
            <a:t>Evaluate effectiveness, accessibility and quality of personal and population—based health services</a:t>
          </a:r>
        </a:p>
      </dgm:t>
    </dgm:pt>
    <dgm:pt modelId="{47FA89C9-376C-4784-80E9-97F3A7C0649F}" type="parTrans" cxnId="{AB1A8546-2C96-4826-B6D3-11420F6ABA97}">
      <dgm:prSet/>
      <dgm:spPr/>
      <dgm:t>
        <a:bodyPr/>
        <a:lstStyle/>
        <a:p>
          <a:endParaRPr lang="en-GB"/>
        </a:p>
      </dgm:t>
    </dgm:pt>
    <dgm:pt modelId="{3693740D-F3D3-4157-B597-1A654920EC45}" type="sibTrans" cxnId="{AB1A8546-2C96-4826-B6D3-11420F6ABA97}">
      <dgm:prSet/>
      <dgm:spPr/>
      <dgm:t>
        <a:bodyPr/>
        <a:lstStyle/>
        <a:p>
          <a:endParaRPr lang="en-GB"/>
        </a:p>
      </dgm:t>
    </dgm:pt>
    <dgm:pt modelId="{0AD4AA95-D521-4887-B8F5-DAF6F7D45B5D}" type="pres">
      <dgm:prSet presAssocID="{5E7F28CA-4AAF-4592-959E-673DDAC69FE4}" presName="linear" presStyleCnt="0">
        <dgm:presLayoutVars>
          <dgm:dir/>
          <dgm:animLvl val="lvl"/>
          <dgm:resizeHandles val="exact"/>
        </dgm:presLayoutVars>
      </dgm:prSet>
      <dgm:spPr/>
    </dgm:pt>
    <dgm:pt modelId="{65310FE5-38E3-47CB-9769-405B465EF809}" type="pres">
      <dgm:prSet presAssocID="{6C02D590-9C9A-48FB-969A-8FC25EC6BB91}" presName="parentLin" presStyleCnt="0"/>
      <dgm:spPr/>
    </dgm:pt>
    <dgm:pt modelId="{21FF25C0-D4A5-422B-9931-EECE28AE62B9}" type="pres">
      <dgm:prSet presAssocID="{6C02D590-9C9A-48FB-969A-8FC25EC6BB91}" presName="parentLeftMargin" presStyleLbl="node1" presStyleIdx="0" presStyleCnt="3"/>
      <dgm:spPr/>
    </dgm:pt>
    <dgm:pt modelId="{7335F830-6ABC-40FA-99E8-E4E46443FDE3}" type="pres">
      <dgm:prSet presAssocID="{6C02D590-9C9A-48FB-969A-8FC25EC6BB91}" presName="parentText" presStyleLbl="node1" presStyleIdx="0" presStyleCnt="3" custLinFactNeighborX="918" custLinFactNeighborY="-8087">
        <dgm:presLayoutVars>
          <dgm:chMax val="0"/>
          <dgm:bulletEnabled val="1"/>
        </dgm:presLayoutVars>
      </dgm:prSet>
      <dgm:spPr/>
    </dgm:pt>
    <dgm:pt modelId="{3BE98B9D-A858-4F6B-BC8B-7C437362BCB7}" type="pres">
      <dgm:prSet presAssocID="{6C02D590-9C9A-48FB-969A-8FC25EC6BB91}" presName="negativeSpace" presStyleCnt="0"/>
      <dgm:spPr/>
    </dgm:pt>
    <dgm:pt modelId="{0CEC4DC6-EE42-419C-BED5-FE4671610D9D}" type="pres">
      <dgm:prSet presAssocID="{6C02D590-9C9A-48FB-969A-8FC25EC6BB91}" presName="childText" presStyleLbl="conFgAcc1" presStyleIdx="0" presStyleCnt="3">
        <dgm:presLayoutVars>
          <dgm:bulletEnabled val="1"/>
        </dgm:presLayoutVars>
      </dgm:prSet>
      <dgm:spPr/>
    </dgm:pt>
    <dgm:pt modelId="{1F9379F3-7691-44FC-B7B1-68A1803526E8}" type="pres">
      <dgm:prSet presAssocID="{822C6927-937A-472A-B5BC-86AA0859FE3F}" presName="spaceBetweenRectangles" presStyleCnt="0"/>
      <dgm:spPr/>
    </dgm:pt>
    <dgm:pt modelId="{F139E7F2-E3E8-49F8-B059-6ABA2B83159A}" type="pres">
      <dgm:prSet presAssocID="{1542A428-CF39-4EE9-9ABF-5A4FE9FB4012}" presName="parentLin" presStyleCnt="0"/>
      <dgm:spPr/>
    </dgm:pt>
    <dgm:pt modelId="{42503577-3754-4C5F-88F5-50C86572A5E7}" type="pres">
      <dgm:prSet presAssocID="{1542A428-CF39-4EE9-9ABF-5A4FE9FB4012}" presName="parentLeftMargin" presStyleLbl="node1" presStyleIdx="0" presStyleCnt="3"/>
      <dgm:spPr/>
    </dgm:pt>
    <dgm:pt modelId="{DFC3B293-3C93-4242-B5C0-C402C6E232D2}" type="pres">
      <dgm:prSet presAssocID="{1542A428-CF39-4EE9-9ABF-5A4FE9FB4012}" presName="parentText" presStyleLbl="node1" presStyleIdx="1" presStyleCnt="3" custLinFactNeighborX="918" custLinFactNeighborY="-5682">
        <dgm:presLayoutVars>
          <dgm:chMax val="0"/>
          <dgm:bulletEnabled val="1"/>
        </dgm:presLayoutVars>
      </dgm:prSet>
      <dgm:spPr/>
    </dgm:pt>
    <dgm:pt modelId="{C6ECB39A-FB68-4335-B31E-DF3CFB16B394}" type="pres">
      <dgm:prSet presAssocID="{1542A428-CF39-4EE9-9ABF-5A4FE9FB4012}" presName="negativeSpace" presStyleCnt="0"/>
      <dgm:spPr/>
    </dgm:pt>
    <dgm:pt modelId="{9BC6201C-F6D1-42BD-98B4-67CEEADC30DD}" type="pres">
      <dgm:prSet presAssocID="{1542A428-CF39-4EE9-9ABF-5A4FE9FB4012}" presName="childText" presStyleLbl="conFgAcc1" presStyleIdx="1" presStyleCnt="3">
        <dgm:presLayoutVars>
          <dgm:bulletEnabled val="1"/>
        </dgm:presLayoutVars>
      </dgm:prSet>
      <dgm:spPr/>
    </dgm:pt>
    <dgm:pt modelId="{B6ED6687-53F0-4B92-9F3A-8EFC092E43D8}" type="pres">
      <dgm:prSet presAssocID="{EBE4C961-C38B-4540-888B-943BEDF21489}" presName="spaceBetweenRectangles" presStyleCnt="0"/>
      <dgm:spPr/>
    </dgm:pt>
    <dgm:pt modelId="{347FFD13-000A-4BAB-95FC-543A9A4CE91A}" type="pres">
      <dgm:prSet presAssocID="{5C701647-5114-4C52-926B-569A8E5353E2}" presName="parentLin" presStyleCnt="0"/>
      <dgm:spPr/>
    </dgm:pt>
    <dgm:pt modelId="{4DEDFC9D-2983-4BF9-8D97-B064BA883007}" type="pres">
      <dgm:prSet presAssocID="{5C701647-5114-4C52-926B-569A8E5353E2}" presName="parentLeftMargin" presStyleLbl="node1" presStyleIdx="1" presStyleCnt="3"/>
      <dgm:spPr/>
    </dgm:pt>
    <dgm:pt modelId="{083B3394-4142-4C8A-B9A5-3DDC9ECACB76}" type="pres">
      <dgm:prSet presAssocID="{5C701647-5114-4C52-926B-569A8E5353E2}" presName="parentText" presStyleLbl="node1" presStyleIdx="2" presStyleCnt="3">
        <dgm:presLayoutVars>
          <dgm:chMax val="0"/>
          <dgm:bulletEnabled val="1"/>
        </dgm:presLayoutVars>
      </dgm:prSet>
      <dgm:spPr/>
    </dgm:pt>
    <dgm:pt modelId="{E64F0C3B-4206-4615-BD1D-EDA15D139FEE}" type="pres">
      <dgm:prSet presAssocID="{5C701647-5114-4C52-926B-569A8E5353E2}" presName="negativeSpace" presStyleCnt="0"/>
      <dgm:spPr/>
    </dgm:pt>
    <dgm:pt modelId="{D6DDBD81-8F31-4A2D-BC93-D63C7184C643}" type="pres">
      <dgm:prSet presAssocID="{5C701647-5114-4C52-926B-569A8E5353E2}" presName="childText" presStyleLbl="conFgAcc1" presStyleIdx="2" presStyleCnt="3" custLinFactNeighborY="54844">
        <dgm:presLayoutVars>
          <dgm:bulletEnabled val="1"/>
        </dgm:presLayoutVars>
      </dgm:prSet>
      <dgm:spPr/>
    </dgm:pt>
  </dgm:ptLst>
  <dgm:cxnLst>
    <dgm:cxn modelId="{A9284E13-AEF8-4DC1-B44A-18751E217C8D}" srcId="{5C701647-5114-4C52-926B-569A8E5353E2}" destId="{E120820C-8861-456B-91A5-C49A52DF9E3E}" srcOrd="2" destOrd="0" parTransId="{A9AF188F-7A63-448C-BC3D-C8A1A0E01AD1}" sibTransId="{A60D91D5-D62C-4E55-986B-A41C60882BA8}"/>
    <dgm:cxn modelId="{BD44781D-6A70-40EA-9763-692978DB32CE}" srcId="{1542A428-CF39-4EE9-9ABF-5A4FE9FB4012}" destId="{AFFE83A2-DE5C-4CC6-83A3-E31D66808D97}" srcOrd="2" destOrd="0" parTransId="{1764D9DD-40C0-4D91-9F75-B1B691F9E565}" sibTransId="{05DEDDE0-27FD-4827-A0D0-F31A086F4AC7}"/>
    <dgm:cxn modelId="{E4DCB225-44FD-4E51-8595-7FFBCCD60168}" type="presOf" srcId="{5C701647-5114-4C52-926B-569A8E5353E2}" destId="{083B3394-4142-4C8A-B9A5-3DDC9ECACB76}" srcOrd="1" destOrd="0" presId="urn:microsoft.com/office/officeart/2005/8/layout/list1"/>
    <dgm:cxn modelId="{2300985F-9C42-4E53-9D82-74627158C251}" type="presOf" srcId="{5A289A41-4C11-47A1-B9A3-A6C75C7EB209}" destId="{D6DDBD81-8F31-4A2D-BC93-D63C7184C643}" srcOrd="0" destOrd="3" presId="urn:microsoft.com/office/officeart/2005/8/layout/list1"/>
    <dgm:cxn modelId="{5E1A9641-3BCF-44DF-BDDE-4DA3AA4FCD04}" srcId="{1542A428-CF39-4EE9-9ABF-5A4FE9FB4012}" destId="{A557DA86-C164-4889-80DA-795AB50F0C1C}" srcOrd="0" destOrd="0" parTransId="{4455ECCE-9A43-4A51-9BD1-A89C1342B6E1}" sibTransId="{47DE1974-2869-40BF-9A76-42E04ADA86CD}"/>
    <dgm:cxn modelId="{93997F45-C810-4D69-84F0-9CEF2443838B}" type="presOf" srcId="{5E7F28CA-4AAF-4592-959E-673DDAC69FE4}" destId="{0AD4AA95-D521-4887-B8F5-DAF6F7D45B5D}" srcOrd="0" destOrd="0" presId="urn:microsoft.com/office/officeart/2005/8/layout/list1"/>
    <dgm:cxn modelId="{AB1A8546-2C96-4826-B6D3-11420F6ABA97}" srcId="{5C701647-5114-4C52-926B-569A8E5353E2}" destId="{5A289A41-4C11-47A1-B9A3-A6C75C7EB209}" srcOrd="3" destOrd="0" parTransId="{47FA89C9-376C-4784-80E9-97F3A7C0649F}" sibTransId="{3693740D-F3D3-4157-B597-1A654920EC45}"/>
    <dgm:cxn modelId="{A364FD69-9845-4BFF-9B6E-CBD508758653}" type="presOf" srcId="{AFFE83A2-DE5C-4CC6-83A3-E31D66808D97}" destId="{9BC6201C-F6D1-42BD-98B4-67CEEADC30DD}" srcOrd="0" destOrd="2" presId="urn:microsoft.com/office/officeart/2005/8/layout/list1"/>
    <dgm:cxn modelId="{EB92356A-E840-46F1-9AF2-CAF4541E08C1}" srcId="{1542A428-CF39-4EE9-9ABF-5A4FE9FB4012}" destId="{A2025E54-762C-456E-83BD-11C913F1898D}" srcOrd="1" destOrd="0" parTransId="{843C6409-9BE2-4150-9E7E-444D69034EE1}" sibTransId="{D6A50B83-C80E-4C8E-80F8-7E38408EBFC1}"/>
    <dgm:cxn modelId="{26948F4D-00F9-4385-B776-EC4FF2D574B0}" srcId="{6C02D590-9C9A-48FB-969A-8FC25EC6BB91}" destId="{DEFF5B27-3CCF-4F1A-9CA2-07D3F44275ED}" srcOrd="1" destOrd="0" parTransId="{AC258485-6138-4080-A346-5625E9F01B32}" sibTransId="{C6CAA053-BCED-4EC6-A810-DE5C2680D933}"/>
    <dgm:cxn modelId="{C9B17A72-AE86-481A-899E-32E91086EF60}" type="presOf" srcId="{6E75C751-BC34-4069-8ED3-8DE216ED6E05}" destId="{D6DDBD81-8F31-4A2D-BC93-D63C7184C643}" srcOrd="0" destOrd="0" presId="urn:microsoft.com/office/officeart/2005/8/layout/list1"/>
    <dgm:cxn modelId="{4B1FFB59-A272-43D2-98A4-FF7BE7C14DA2}" type="presOf" srcId="{5C701647-5114-4C52-926B-569A8E5353E2}" destId="{4DEDFC9D-2983-4BF9-8D97-B064BA883007}" srcOrd="0" destOrd="0" presId="urn:microsoft.com/office/officeart/2005/8/layout/list1"/>
    <dgm:cxn modelId="{7CCBD184-3197-4543-9CA5-30587882D3F9}" type="presOf" srcId="{1542A428-CF39-4EE9-9ABF-5A4FE9FB4012}" destId="{DFC3B293-3C93-4242-B5C0-C402C6E232D2}" srcOrd="1" destOrd="0" presId="urn:microsoft.com/office/officeart/2005/8/layout/list1"/>
    <dgm:cxn modelId="{D6BD709B-FB68-4EF8-9200-3DC7D08D077E}" srcId="{5C701647-5114-4C52-926B-569A8E5353E2}" destId="{5EDDCEDA-6688-4B16-8FA7-174D03365CDC}" srcOrd="1" destOrd="0" parTransId="{B5EB0E60-9464-40D6-BC17-2F2C06335A5B}" sibTransId="{E9F00F90-63A9-4B4F-A4FB-13232C220E24}"/>
    <dgm:cxn modelId="{F53A419C-BBDC-43E9-AA50-9391EE00D434}" type="presOf" srcId="{6C02D590-9C9A-48FB-969A-8FC25EC6BB91}" destId="{7335F830-6ABC-40FA-99E8-E4E46443FDE3}" srcOrd="1" destOrd="0" presId="urn:microsoft.com/office/officeart/2005/8/layout/list1"/>
    <dgm:cxn modelId="{7CCA58A7-4C5C-4CD9-A718-705555EC10F6}" type="presOf" srcId="{6B8F1C5E-470E-4BA3-9786-37FC68677812}" destId="{0CEC4DC6-EE42-419C-BED5-FE4671610D9D}" srcOrd="0" destOrd="0" presId="urn:microsoft.com/office/officeart/2005/8/layout/list1"/>
    <dgm:cxn modelId="{BB74A9AE-B9D5-4782-8BFA-73841AA039CA}" srcId="{5E7F28CA-4AAF-4592-959E-673DDAC69FE4}" destId="{1542A428-CF39-4EE9-9ABF-5A4FE9FB4012}" srcOrd="1" destOrd="0" parTransId="{8ECBA807-8632-409C-B0E5-DA678A16962C}" sibTransId="{EBE4C961-C38B-4540-888B-943BEDF21489}"/>
    <dgm:cxn modelId="{D2BDEDB7-26C5-4ED2-BEA9-ED7DB10F2321}" srcId="{6C02D590-9C9A-48FB-969A-8FC25EC6BB91}" destId="{6B8F1C5E-470E-4BA3-9786-37FC68677812}" srcOrd="0" destOrd="0" parTransId="{16F7F2AD-6763-491D-B484-B771A4CAE564}" sibTransId="{E6635D05-96AF-4184-9148-C8D7A866DA16}"/>
    <dgm:cxn modelId="{899D58C6-680C-4A96-9960-168624FEFA53}" type="presOf" srcId="{6C02D590-9C9A-48FB-969A-8FC25EC6BB91}" destId="{21FF25C0-D4A5-422B-9931-EECE28AE62B9}" srcOrd="0" destOrd="0" presId="urn:microsoft.com/office/officeart/2005/8/layout/list1"/>
    <dgm:cxn modelId="{E864FCD2-A0BD-4FF5-988C-A36BF6128199}" type="presOf" srcId="{5EDDCEDA-6688-4B16-8FA7-174D03365CDC}" destId="{D6DDBD81-8F31-4A2D-BC93-D63C7184C643}" srcOrd="0" destOrd="1" presId="urn:microsoft.com/office/officeart/2005/8/layout/list1"/>
    <dgm:cxn modelId="{78B827DA-9674-4FEC-A091-1D6BB3CC4CCB}" type="presOf" srcId="{DEFF5B27-3CCF-4F1A-9CA2-07D3F44275ED}" destId="{0CEC4DC6-EE42-419C-BED5-FE4671610D9D}" srcOrd="0" destOrd="1" presId="urn:microsoft.com/office/officeart/2005/8/layout/list1"/>
    <dgm:cxn modelId="{C2A507DD-1E96-4505-A3B5-537C1A4BEBF8}" srcId="{5E7F28CA-4AAF-4592-959E-673DDAC69FE4}" destId="{6C02D590-9C9A-48FB-969A-8FC25EC6BB91}" srcOrd="0" destOrd="0" parTransId="{103B6038-B4B8-44F7-800E-DD22086F4C80}" sibTransId="{822C6927-937A-472A-B5BC-86AA0859FE3F}"/>
    <dgm:cxn modelId="{149734DF-DDA1-4423-B7CC-302476FB028E}" srcId="{5C701647-5114-4C52-926B-569A8E5353E2}" destId="{6E75C751-BC34-4069-8ED3-8DE216ED6E05}" srcOrd="0" destOrd="0" parTransId="{808A3A5B-D6AC-48FF-B834-4285279CE8DF}" sibTransId="{0B251A71-7B14-4D3E-9AA7-B829FFDBB839}"/>
    <dgm:cxn modelId="{DA4056E8-E6F9-4116-8CDA-ACA80F86525B}" type="presOf" srcId="{A557DA86-C164-4889-80DA-795AB50F0C1C}" destId="{9BC6201C-F6D1-42BD-98B4-67CEEADC30DD}" srcOrd="0" destOrd="0" presId="urn:microsoft.com/office/officeart/2005/8/layout/list1"/>
    <dgm:cxn modelId="{832359EE-F8AE-4C38-AB8B-E1CAAEB29E72}" srcId="{5E7F28CA-4AAF-4592-959E-673DDAC69FE4}" destId="{5C701647-5114-4C52-926B-569A8E5353E2}" srcOrd="2" destOrd="0" parTransId="{FE531EE4-FBFB-4D06-A1E5-7315EE1C9B08}" sibTransId="{C1DB315C-2E01-4126-8A4C-73BDEBDAADC6}"/>
    <dgm:cxn modelId="{421AF2EE-0C6E-4526-AE0E-F020E59774C8}" type="presOf" srcId="{A2025E54-762C-456E-83BD-11C913F1898D}" destId="{9BC6201C-F6D1-42BD-98B4-67CEEADC30DD}" srcOrd="0" destOrd="1" presId="urn:microsoft.com/office/officeart/2005/8/layout/list1"/>
    <dgm:cxn modelId="{01686BF5-937A-4AB3-B6B5-9C6F583C4AC6}" type="presOf" srcId="{1542A428-CF39-4EE9-9ABF-5A4FE9FB4012}" destId="{42503577-3754-4C5F-88F5-50C86572A5E7}" srcOrd="0" destOrd="0" presId="urn:microsoft.com/office/officeart/2005/8/layout/list1"/>
    <dgm:cxn modelId="{DEEBD4F9-B7D3-41A9-B6AA-A1A9074FE0D0}" type="presOf" srcId="{E120820C-8861-456B-91A5-C49A52DF9E3E}" destId="{D6DDBD81-8F31-4A2D-BC93-D63C7184C643}" srcOrd="0" destOrd="2" presId="urn:microsoft.com/office/officeart/2005/8/layout/list1"/>
    <dgm:cxn modelId="{3FCA95E2-F8EC-48DC-9A96-0C6C3D891AE0}" type="presParOf" srcId="{0AD4AA95-D521-4887-B8F5-DAF6F7D45B5D}" destId="{65310FE5-38E3-47CB-9769-405B465EF809}" srcOrd="0" destOrd="0" presId="urn:microsoft.com/office/officeart/2005/8/layout/list1"/>
    <dgm:cxn modelId="{21606D2E-4DFF-420F-A2C6-8C3CA756D3CC}" type="presParOf" srcId="{65310FE5-38E3-47CB-9769-405B465EF809}" destId="{21FF25C0-D4A5-422B-9931-EECE28AE62B9}" srcOrd="0" destOrd="0" presId="urn:microsoft.com/office/officeart/2005/8/layout/list1"/>
    <dgm:cxn modelId="{87C28C97-2AC7-4AF6-913E-5123B02172E1}" type="presParOf" srcId="{65310FE5-38E3-47CB-9769-405B465EF809}" destId="{7335F830-6ABC-40FA-99E8-E4E46443FDE3}" srcOrd="1" destOrd="0" presId="urn:microsoft.com/office/officeart/2005/8/layout/list1"/>
    <dgm:cxn modelId="{FADF6559-DC24-48AA-BA0A-41DA1C68349E}" type="presParOf" srcId="{0AD4AA95-D521-4887-B8F5-DAF6F7D45B5D}" destId="{3BE98B9D-A858-4F6B-BC8B-7C437362BCB7}" srcOrd="1" destOrd="0" presId="urn:microsoft.com/office/officeart/2005/8/layout/list1"/>
    <dgm:cxn modelId="{73945CF4-A67B-46AA-AAEB-A800F657E592}" type="presParOf" srcId="{0AD4AA95-D521-4887-B8F5-DAF6F7D45B5D}" destId="{0CEC4DC6-EE42-419C-BED5-FE4671610D9D}" srcOrd="2" destOrd="0" presId="urn:microsoft.com/office/officeart/2005/8/layout/list1"/>
    <dgm:cxn modelId="{D0FDE3EC-EC7F-45D3-83E6-9EB0B7514365}" type="presParOf" srcId="{0AD4AA95-D521-4887-B8F5-DAF6F7D45B5D}" destId="{1F9379F3-7691-44FC-B7B1-68A1803526E8}" srcOrd="3" destOrd="0" presId="urn:microsoft.com/office/officeart/2005/8/layout/list1"/>
    <dgm:cxn modelId="{A647BFB0-2886-45B5-8516-3098AF6C1A63}" type="presParOf" srcId="{0AD4AA95-D521-4887-B8F5-DAF6F7D45B5D}" destId="{F139E7F2-E3E8-49F8-B059-6ABA2B83159A}" srcOrd="4" destOrd="0" presId="urn:microsoft.com/office/officeart/2005/8/layout/list1"/>
    <dgm:cxn modelId="{78BF3A8C-6899-43AA-A9F9-2D0B53EE7800}" type="presParOf" srcId="{F139E7F2-E3E8-49F8-B059-6ABA2B83159A}" destId="{42503577-3754-4C5F-88F5-50C86572A5E7}" srcOrd="0" destOrd="0" presId="urn:microsoft.com/office/officeart/2005/8/layout/list1"/>
    <dgm:cxn modelId="{D34DA6A8-4151-41C1-9915-DD0FB7209F15}" type="presParOf" srcId="{F139E7F2-E3E8-49F8-B059-6ABA2B83159A}" destId="{DFC3B293-3C93-4242-B5C0-C402C6E232D2}" srcOrd="1" destOrd="0" presId="urn:microsoft.com/office/officeart/2005/8/layout/list1"/>
    <dgm:cxn modelId="{7B6AAC9D-2FE2-4B74-B189-9B9F5062941D}" type="presParOf" srcId="{0AD4AA95-D521-4887-B8F5-DAF6F7D45B5D}" destId="{C6ECB39A-FB68-4335-B31E-DF3CFB16B394}" srcOrd="5" destOrd="0" presId="urn:microsoft.com/office/officeart/2005/8/layout/list1"/>
    <dgm:cxn modelId="{5C4F9988-AAFE-4BC7-AB8B-5D9F5F58E9B4}" type="presParOf" srcId="{0AD4AA95-D521-4887-B8F5-DAF6F7D45B5D}" destId="{9BC6201C-F6D1-42BD-98B4-67CEEADC30DD}" srcOrd="6" destOrd="0" presId="urn:microsoft.com/office/officeart/2005/8/layout/list1"/>
    <dgm:cxn modelId="{87A56639-9334-40D9-9932-E408F89D7984}" type="presParOf" srcId="{0AD4AA95-D521-4887-B8F5-DAF6F7D45B5D}" destId="{B6ED6687-53F0-4B92-9F3A-8EFC092E43D8}" srcOrd="7" destOrd="0" presId="urn:microsoft.com/office/officeart/2005/8/layout/list1"/>
    <dgm:cxn modelId="{DE5DD3F2-E270-4A31-8C12-C6CC8389B05E}" type="presParOf" srcId="{0AD4AA95-D521-4887-B8F5-DAF6F7D45B5D}" destId="{347FFD13-000A-4BAB-95FC-543A9A4CE91A}" srcOrd="8" destOrd="0" presId="urn:microsoft.com/office/officeart/2005/8/layout/list1"/>
    <dgm:cxn modelId="{7C5F04B5-CCB3-401B-876D-C0BF4998A96B}" type="presParOf" srcId="{347FFD13-000A-4BAB-95FC-543A9A4CE91A}" destId="{4DEDFC9D-2983-4BF9-8D97-B064BA883007}" srcOrd="0" destOrd="0" presId="urn:microsoft.com/office/officeart/2005/8/layout/list1"/>
    <dgm:cxn modelId="{0970BB39-E10C-4EBF-A9E6-5F473E843C3A}" type="presParOf" srcId="{347FFD13-000A-4BAB-95FC-543A9A4CE91A}" destId="{083B3394-4142-4C8A-B9A5-3DDC9ECACB76}" srcOrd="1" destOrd="0" presId="urn:microsoft.com/office/officeart/2005/8/layout/list1"/>
    <dgm:cxn modelId="{E1A01DB8-3444-4AF3-BC04-0E142474A3D2}" type="presParOf" srcId="{0AD4AA95-D521-4887-B8F5-DAF6F7D45B5D}" destId="{E64F0C3B-4206-4615-BD1D-EDA15D139FEE}" srcOrd="9" destOrd="0" presId="urn:microsoft.com/office/officeart/2005/8/layout/list1"/>
    <dgm:cxn modelId="{3EE2D589-1F91-4022-A3A0-F72ABD6FFE2B}" type="presParOf" srcId="{0AD4AA95-D521-4887-B8F5-DAF6F7D45B5D}" destId="{D6DDBD81-8F31-4A2D-BC93-D63C7184C64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C4DC6-EE42-419C-BED5-FE4671610D9D}">
      <dsp:nvSpPr>
        <dsp:cNvPr id="0" name=""/>
        <dsp:cNvSpPr/>
      </dsp:nvSpPr>
      <dsp:spPr>
        <a:xfrm>
          <a:off x="0" y="456084"/>
          <a:ext cx="7848872" cy="85995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Monitor health status to identify community health problems </a:t>
          </a:r>
        </a:p>
        <a:p>
          <a:pPr marL="114300" lvl="1" indent="-114300" algn="l" defTabSz="622300">
            <a:lnSpc>
              <a:spcPct val="90000"/>
            </a:lnSpc>
            <a:spcBef>
              <a:spcPct val="0"/>
            </a:spcBef>
            <a:spcAft>
              <a:spcPct val="15000"/>
            </a:spcAft>
            <a:buChar char="•"/>
          </a:pPr>
          <a:r>
            <a:rPr lang="en-GB" sz="1400" kern="1200" dirty="0"/>
            <a:t>Diagnose and investigate health problems and health hazards in the community</a:t>
          </a:r>
        </a:p>
      </dsp:txBody>
      <dsp:txXfrm>
        <a:off x="0" y="456084"/>
        <a:ext cx="7848872" cy="859950"/>
      </dsp:txXfrm>
    </dsp:sp>
    <dsp:sp modelId="{7335F830-6ABC-40FA-99E8-E4E46443FDE3}">
      <dsp:nvSpPr>
        <dsp:cNvPr id="0" name=""/>
        <dsp:cNvSpPr/>
      </dsp:nvSpPr>
      <dsp:spPr>
        <a:xfrm>
          <a:off x="396046" y="216023"/>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Assessment</a:t>
          </a:r>
        </a:p>
      </dsp:txBody>
      <dsp:txXfrm>
        <a:off x="416221" y="236198"/>
        <a:ext cx="5453860" cy="372930"/>
      </dsp:txXfrm>
    </dsp:sp>
    <dsp:sp modelId="{9BC6201C-F6D1-42BD-98B4-67CEEADC30DD}">
      <dsp:nvSpPr>
        <dsp:cNvPr id="0" name=""/>
        <dsp:cNvSpPr/>
      </dsp:nvSpPr>
      <dsp:spPr>
        <a:xfrm>
          <a:off x="0" y="1598275"/>
          <a:ext cx="7848872" cy="1102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Inform, educate and empower people about health issues</a:t>
          </a:r>
        </a:p>
        <a:p>
          <a:pPr marL="114300" lvl="1" indent="-114300" algn="l" defTabSz="622300">
            <a:lnSpc>
              <a:spcPct val="90000"/>
            </a:lnSpc>
            <a:spcBef>
              <a:spcPct val="0"/>
            </a:spcBef>
            <a:spcAft>
              <a:spcPct val="15000"/>
            </a:spcAft>
            <a:buChar char="•"/>
          </a:pPr>
          <a:r>
            <a:rPr lang="en-GB" sz="1400" kern="1200" dirty="0"/>
            <a:t>Mobilise community partnerships to identify and solve health problems</a:t>
          </a:r>
        </a:p>
        <a:p>
          <a:pPr marL="114300" lvl="1" indent="-114300" algn="l" defTabSz="622300">
            <a:lnSpc>
              <a:spcPct val="90000"/>
            </a:lnSpc>
            <a:spcBef>
              <a:spcPct val="0"/>
            </a:spcBef>
            <a:spcAft>
              <a:spcPct val="15000"/>
            </a:spcAft>
            <a:buChar char="•"/>
          </a:pPr>
          <a:r>
            <a:rPr lang="en-GB" sz="1400" kern="1200" dirty="0"/>
            <a:t>Develop policies and plans that support individual and community health efforts</a:t>
          </a:r>
        </a:p>
      </dsp:txBody>
      <dsp:txXfrm>
        <a:off x="0" y="1598275"/>
        <a:ext cx="7848872" cy="1102500"/>
      </dsp:txXfrm>
    </dsp:sp>
    <dsp:sp modelId="{DFC3B293-3C93-4242-B5C0-C402C6E232D2}">
      <dsp:nvSpPr>
        <dsp:cNvPr id="0" name=""/>
        <dsp:cNvSpPr/>
      </dsp:nvSpPr>
      <dsp:spPr>
        <a:xfrm>
          <a:off x="396046" y="1368152"/>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00100">
            <a:lnSpc>
              <a:spcPct val="90000"/>
            </a:lnSpc>
            <a:spcBef>
              <a:spcPct val="0"/>
            </a:spcBef>
            <a:spcAft>
              <a:spcPct val="35000"/>
            </a:spcAft>
            <a:buNone/>
          </a:pPr>
          <a:r>
            <a:rPr lang="en-GB" sz="1800" kern="1200" dirty="0"/>
            <a:t>Policy Development</a:t>
          </a:r>
        </a:p>
      </dsp:txBody>
      <dsp:txXfrm>
        <a:off x="416221" y="1388327"/>
        <a:ext cx="5453860" cy="372930"/>
      </dsp:txXfrm>
    </dsp:sp>
    <dsp:sp modelId="{D6DDBD81-8F31-4A2D-BC93-D63C7184C643}">
      <dsp:nvSpPr>
        <dsp:cNvPr id="0" name=""/>
        <dsp:cNvSpPr/>
      </dsp:nvSpPr>
      <dsp:spPr>
        <a:xfrm>
          <a:off x="0" y="3096344"/>
          <a:ext cx="7848872" cy="180809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160" tIns="291592" rIns="609160"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Enforce laws and regulations that protects health and ensure safety</a:t>
          </a:r>
        </a:p>
        <a:p>
          <a:pPr marL="114300" lvl="1" indent="-114300" algn="l" defTabSz="622300">
            <a:lnSpc>
              <a:spcPct val="90000"/>
            </a:lnSpc>
            <a:spcBef>
              <a:spcPct val="0"/>
            </a:spcBef>
            <a:spcAft>
              <a:spcPct val="15000"/>
            </a:spcAft>
            <a:buChar char="•"/>
          </a:pPr>
          <a:r>
            <a:rPr lang="en-GB" sz="1400" kern="1200" dirty="0"/>
            <a:t>Link people to needed personal health services and assure the provision of health care when otherwise unavailable</a:t>
          </a:r>
        </a:p>
        <a:p>
          <a:pPr marL="114300" lvl="1" indent="-114300" algn="l" defTabSz="622300">
            <a:lnSpc>
              <a:spcPct val="90000"/>
            </a:lnSpc>
            <a:spcBef>
              <a:spcPct val="0"/>
            </a:spcBef>
            <a:spcAft>
              <a:spcPct val="15000"/>
            </a:spcAft>
            <a:buChar char="•"/>
          </a:pPr>
          <a:r>
            <a:rPr lang="en-GB" sz="1400" kern="1200" dirty="0"/>
            <a:t>Assure a competent public health and personal healthcare workforce</a:t>
          </a:r>
        </a:p>
        <a:p>
          <a:pPr marL="114300" lvl="1" indent="-114300" algn="l" defTabSz="622300">
            <a:lnSpc>
              <a:spcPct val="90000"/>
            </a:lnSpc>
            <a:spcBef>
              <a:spcPct val="0"/>
            </a:spcBef>
            <a:spcAft>
              <a:spcPct val="15000"/>
            </a:spcAft>
            <a:buChar char="•"/>
          </a:pPr>
          <a:r>
            <a:rPr lang="en-GB" sz="1400" kern="1200" dirty="0"/>
            <a:t>Evaluate effectiveness, accessibility and quality of personal and population—based health services</a:t>
          </a:r>
        </a:p>
      </dsp:txBody>
      <dsp:txXfrm>
        <a:off x="0" y="3096344"/>
        <a:ext cx="7848872" cy="1808099"/>
      </dsp:txXfrm>
    </dsp:sp>
    <dsp:sp modelId="{083B3394-4142-4C8A-B9A5-3DDC9ECACB76}">
      <dsp:nvSpPr>
        <dsp:cNvPr id="0" name=""/>
        <dsp:cNvSpPr/>
      </dsp:nvSpPr>
      <dsp:spPr>
        <a:xfrm>
          <a:off x="392443" y="2776374"/>
          <a:ext cx="5494210" cy="41328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7668" tIns="0" rIns="207668" bIns="0" numCol="1" spcCol="1270" anchor="ctr" anchorCtr="0">
          <a:noAutofit/>
        </a:bodyPr>
        <a:lstStyle/>
        <a:p>
          <a:pPr marL="0" lvl="0" indent="0" algn="l" defTabSz="889000">
            <a:lnSpc>
              <a:spcPct val="90000"/>
            </a:lnSpc>
            <a:spcBef>
              <a:spcPct val="0"/>
            </a:spcBef>
            <a:spcAft>
              <a:spcPct val="35000"/>
            </a:spcAft>
            <a:buNone/>
          </a:pPr>
          <a:r>
            <a:rPr lang="en-GB" sz="2000" kern="1200" dirty="0"/>
            <a:t>Assurance</a:t>
          </a:r>
        </a:p>
      </dsp:txBody>
      <dsp:txXfrm>
        <a:off x="412618" y="2796549"/>
        <a:ext cx="5453860"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10/09/2022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youtube.com/watch?v=AJQ04Af_XxI" TargetMode="External"/><Relationship Id="rId4" Type="http://schemas.openxmlformats.org/officeDocument/2006/relationships/hyperlink" Target="https://www.youtube.com/watch?v=deBntVAMgFI"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pPr>
            <a:r>
              <a:rPr lang="en-GB" sz="1200" b="1" dirty="0">
                <a:cs typeface="Arial" panose="020B0604020202020204" pitchFamily="34" charset="0"/>
              </a:rPr>
              <a:t>Being healthy </a:t>
            </a:r>
            <a:r>
              <a:rPr lang="en-GB" sz="1200" dirty="0">
                <a:cs typeface="Arial" panose="020B0604020202020204" pitchFamily="34" charset="0"/>
              </a:rPr>
              <a:t>should be part of your overall lifestyle. Living a healthy lifestyle can help prevent chronic diseases and long-term illnesses. </a:t>
            </a:r>
          </a:p>
          <a:p>
            <a:pPr marL="342900" indent="-342900">
              <a:buFont typeface="Wingdings" panose="05000000000000000000" pitchFamily="2" charset="2"/>
              <a:buChar char="§"/>
            </a:pPr>
            <a:r>
              <a:rPr lang="en-GB" sz="1200" dirty="0">
                <a:cs typeface="Arial" panose="020B0604020202020204" pitchFamily="34" charset="0"/>
              </a:rPr>
              <a:t>Feeling good about yourself and taking care of your health are important for your self-esteem and self-image. </a:t>
            </a:r>
          </a:p>
          <a:p>
            <a:pPr marL="342900" indent="-342900">
              <a:buFont typeface="Wingdings" panose="05000000000000000000" pitchFamily="2" charset="2"/>
              <a:buChar char="§"/>
            </a:pPr>
            <a:r>
              <a:rPr lang="en-GB" sz="1200" dirty="0">
                <a:cs typeface="Arial" panose="020B0604020202020204" pitchFamily="34" charset="0"/>
              </a:rPr>
              <a:t>Therefore, maintain a healthy lifestyle by doing what is right for your body.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Health? | Components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https://www.youtube.com/watch?v=AJQ04Af_XxI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What is The Definition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Meanings of Health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dirty="0"/>
              <a:t>“The science and art of preventing disease, prolonging life and promoting health through organised efforts of society</a:t>
            </a:r>
            <a:r>
              <a:rPr lang="en-GB" i="1" dirty="0"/>
              <a:t>”  (The UK Faculty of PH)</a:t>
            </a:r>
          </a:p>
          <a:p>
            <a:pPr>
              <a:buFont typeface="Wingdings" pitchFamily="2" charset="2"/>
              <a:buChar char="Ø"/>
            </a:pPr>
            <a:endParaRPr lang="en-GB" dirty="0"/>
          </a:p>
          <a:p>
            <a:pPr>
              <a:buFont typeface="Wingdings" pitchFamily="2" charset="2"/>
              <a:buChar char="Ø"/>
            </a:pPr>
            <a:r>
              <a:rPr lang="en-GB" dirty="0"/>
              <a:t>“The mission of public health is to fulfil society’s interest in assuring conditions in which people can be healthy” </a:t>
            </a:r>
            <a:r>
              <a:rPr lang="en-GB" i="1" dirty="0"/>
              <a:t>(The Institute of Medicine, USA)</a:t>
            </a:r>
          </a:p>
          <a:p>
            <a:pPr>
              <a:buFont typeface="Wingdings" pitchFamily="2" charset="2"/>
              <a:buChar char="Ø"/>
            </a:pPr>
            <a:endParaRPr lang="en-GB" dirty="0"/>
          </a:p>
          <a:p>
            <a:pPr>
              <a:buFont typeface="Wingdings" pitchFamily="2" charset="2"/>
              <a:buChar char="Ø"/>
            </a:pPr>
            <a:r>
              <a:rPr lang="en-GB" dirty="0"/>
              <a:t>“Public Health is the science of protecting and improving the health of the communities through education, promotion of healthy lifestyles, and research for disease and injury prevention” </a:t>
            </a:r>
            <a:r>
              <a:rPr lang="en-GB" i="1" dirty="0"/>
              <a:t>(Association of PH, USA)</a:t>
            </a:r>
          </a:p>
          <a:p>
            <a:pPr>
              <a:buFont typeface="Wingdings" pitchFamily="2" charset="2"/>
              <a:buChar char="Ø"/>
            </a:pPr>
            <a:endParaRPr lang="en-GB" dirty="0"/>
          </a:p>
          <a:p>
            <a:pPr>
              <a:buFont typeface="Wingdings" pitchFamily="2" charset="2"/>
              <a:buChar char="Ø"/>
            </a:pPr>
            <a:r>
              <a:rPr lang="en-GB" dirty="0"/>
              <a:t>“ An art and science, and also a movement dedicated to the equitable improvement of health and well-being of communities with their full participation” </a:t>
            </a:r>
            <a:r>
              <a:rPr lang="en-GB" i="1" dirty="0"/>
              <a:t>(World Federation of PH Association)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Therefore</a:t>
            </a:r>
            <a:r>
              <a:rPr lang="en-GB" sz="1200" b="1" i="1" dirty="0">
                <a:latin typeface="Arial" panose="020B0604020202020204" pitchFamily="34" charset="0"/>
                <a:cs typeface="Arial" panose="020B0604020202020204" pitchFamily="34" charset="0"/>
              </a:rPr>
              <a:t> Social justice </a:t>
            </a:r>
            <a:r>
              <a:rPr lang="en-GB" sz="1200" dirty="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concept holding that all people should have equal access to wealth, health, well-being, privileges, and opportunity. That is fairness in healthcare, employment, housing, and more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713178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736713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Holistic relate to wholes or with complete systems rather than with the analysis of, treatment of, or dissection into parts. Holistic medicine attempts to treat both the mind and the body.</a:t>
            </a:r>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13044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Upstream factors are thus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279402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Upstream Factors in Population Health: A Concept Analysis to... : Advances in Nursing Science (lww.com)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3809375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Public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1137799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5"/>
            <a:ext cx="5486400" cy="13261102"/>
          </a:xfrm>
        </p:spPr>
        <p:txBody>
          <a:bodyPr/>
          <a:lstStyle/>
          <a:p>
            <a:r>
              <a:rPr lang="en-US" b="1" dirty="0"/>
              <a:t>SAY:</a:t>
            </a:r>
          </a:p>
          <a:p>
            <a:endParaRPr lang="en-US" dirty="0"/>
          </a:p>
          <a:p>
            <a:r>
              <a:rPr lang="en-US" dirty="0"/>
              <a:t>Ten essential public health services are grouped under the three core functions. These services are not a prescription for what public health agencies should be doing. Instead, they are intended to serve as a descriptive tool to capture the field of public health and to communicate what public health provides.</a:t>
            </a:r>
          </a:p>
          <a:p>
            <a:endParaRPr lang="en-US" dirty="0"/>
          </a:p>
          <a:p>
            <a:r>
              <a:rPr lang="en-US" dirty="0"/>
              <a:t>Now, let’s think about how these essential services can be implemented. We’ll use tobacco use prevention as an example.</a:t>
            </a:r>
          </a:p>
          <a:p>
            <a:endParaRPr lang="en-US" b="1" dirty="0"/>
          </a:p>
          <a:p>
            <a:r>
              <a:rPr lang="en-US" dirty="0"/>
              <a:t>&lt;</a:t>
            </a:r>
            <a:r>
              <a:rPr lang="en-US" b="1" dirty="0"/>
              <a:t>ASK</a:t>
            </a:r>
            <a:r>
              <a:rPr lang="en-US" dirty="0"/>
              <a:t> participants for examples of how each essential service can be used in tobacco use prevention.&gt; </a:t>
            </a:r>
          </a:p>
          <a:p>
            <a:endParaRPr lang="en-US" dirty="0"/>
          </a:p>
          <a:p>
            <a:r>
              <a:rPr lang="en-US" b="1" dirty="0"/>
              <a:t>Possible answers are listed with each function.</a:t>
            </a:r>
          </a:p>
          <a:p>
            <a:endParaRPr lang="en-US" dirty="0"/>
          </a:p>
          <a:p>
            <a:r>
              <a:rPr lang="en-US" dirty="0"/>
              <a:t>1. </a:t>
            </a:r>
            <a:r>
              <a:rPr lang="en-US" b="1" dirty="0"/>
              <a:t>Assessment</a:t>
            </a:r>
          </a:p>
          <a:p>
            <a:endParaRPr lang="en-US" b="1" dirty="0"/>
          </a:p>
          <a:p>
            <a:pPr marL="628604" lvl="1" indent="-171437">
              <a:buFont typeface="Arial" pitchFamily="34" charset="0"/>
              <a:buChar char="•"/>
            </a:pPr>
            <a:r>
              <a:rPr lang="en-US" b="1" dirty="0"/>
              <a:t>Monitor health status</a:t>
            </a:r>
            <a:r>
              <a:rPr lang="en-US" dirty="0"/>
              <a:t>: Monitor smoking use among segments of the population, such as youth.</a:t>
            </a:r>
          </a:p>
          <a:p>
            <a:pPr marL="171437" indent="-171437">
              <a:buFont typeface="Arial" pitchFamily="34" charset="0"/>
              <a:buChar char="•"/>
            </a:pPr>
            <a:endParaRPr lang="en-US" dirty="0"/>
          </a:p>
          <a:p>
            <a:pPr marL="628604" lvl="1" indent="-171437">
              <a:buFont typeface="Arial" pitchFamily="34" charset="0"/>
              <a:buChar char="•"/>
            </a:pPr>
            <a:r>
              <a:rPr lang="en-US" b="1" dirty="0"/>
              <a:t>Diagnose and investigate health problems</a:t>
            </a:r>
            <a:r>
              <a:rPr lang="en-US" dirty="0"/>
              <a:t>: Investigate risk factors associated with tobacco use.</a:t>
            </a:r>
          </a:p>
          <a:p>
            <a:pPr marL="169168" indent="-169168">
              <a:buFont typeface="Arial" pitchFamily="34" charset="0"/>
              <a:buChar char="•"/>
            </a:pPr>
            <a:endParaRPr lang="en-US" dirty="0"/>
          </a:p>
          <a:p>
            <a:r>
              <a:rPr lang="en-US" dirty="0"/>
              <a:t>2. </a:t>
            </a:r>
            <a:r>
              <a:rPr lang="en-US" b="1" dirty="0"/>
              <a:t>Policy Development</a:t>
            </a:r>
          </a:p>
          <a:p>
            <a:pPr marL="169168" indent="-169168">
              <a:buFont typeface="Arial" pitchFamily="34" charset="0"/>
              <a:buChar char="•"/>
            </a:pPr>
            <a:endParaRPr lang="en-US" b="1" dirty="0"/>
          </a:p>
          <a:p>
            <a:pPr marL="626335" lvl="1" indent="-169168">
              <a:buFont typeface="Arial" pitchFamily="34" charset="0"/>
              <a:buChar char="•"/>
            </a:pPr>
            <a:r>
              <a:rPr lang="en-US" b="1" dirty="0"/>
              <a:t>Inform, educate, and empower people about health concerns</a:t>
            </a:r>
            <a:r>
              <a:rPr lang="en-US" dirty="0"/>
              <a:t>: Place public service announcements on television regarding the dangers of smoking.</a:t>
            </a:r>
          </a:p>
          <a:p>
            <a:pPr marL="169168" indent="-169168">
              <a:buFont typeface="Arial" pitchFamily="34" charset="0"/>
              <a:buChar char="•"/>
            </a:pPr>
            <a:endParaRPr lang="en-US" dirty="0"/>
          </a:p>
          <a:p>
            <a:pPr marL="626335" lvl="1" indent="-169168">
              <a:buFont typeface="Arial" pitchFamily="34" charset="0"/>
              <a:buChar char="•"/>
            </a:pPr>
            <a:r>
              <a:rPr lang="en-US" b="1" dirty="0"/>
              <a:t>Mobilize community partnerships</a:t>
            </a:r>
            <a:r>
              <a:rPr lang="en-US" dirty="0"/>
              <a:t>: Work with advocacy groups to develop antismoking interventions that will work in a specific community.</a:t>
            </a:r>
          </a:p>
          <a:p>
            <a:pPr marL="169168" indent="-169168">
              <a:buFont typeface="Arial" pitchFamily="34" charset="0"/>
              <a:buChar char="•"/>
            </a:pPr>
            <a:endParaRPr lang="en-US" dirty="0"/>
          </a:p>
          <a:p>
            <a:pPr marL="626335" lvl="1" indent="-169168">
              <a:buFont typeface="Arial" pitchFamily="34" charset="0"/>
              <a:buChar char="•"/>
            </a:pPr>
            <a:r>
              <a:rPr lang="en-US" b="1" dirty="0"/>
              <a:t>Develop policies and plans</a:t>
            </a:r>
            <a:r>
              <a:rPr lang="en-US" dirty="0"/>
              <a:t>: Passage of Proposition 99 (the cigarette tax to fund antismoking campaigns); smoke-free workplaces, apartment complexes, and other shared spaces.</a:t>
            </a:r>
          </a:p>
          <a:p>
            <a:endParaRPr lang="en-US" dirty="0"/>
          </a:p>
          <a:p>
            <a:pPr marL="228584" indent="-228584">
              <a:buFont typeface="Arial" pitchFamily="34" charset="0"/>
              <a:buAutoNum type="arabicPeriod" startAt="3"/>
            </a:pPr>
            <a:r>
              <a:rPr lang="en-US" b="1" dirty="0"/>
              <a:t>Assurance</a:t>
            </a:r>
          </a:p>
          <a:p>
            <a:pPr marL="228584" indent="-228584">
              <a:buFont typeface="Arial" pitchFamily="34" charset="0"/>
              <a:buAutoNum type="arabicPeriod" startAt="3"/>
            </a:pPr>
            <a:endParaRPr lang="en-US" dirty="0"/>
          </a:p>
          <a:p>
            <a:pPr marL="626335" lvl="1" indent="-169168">
              <a:buFont typeface="Arial" pitchFamily="34" charset="0"/>
              <a:buChar char="•"/>
            </a:pPr>
            <a:r>
              <a:rPr lang="en-US" b="1" dirty="0"/>
              <a:t>Enforce laws and regulations</a:t>
            </a:r>
            <a:r>
              <a:rPr lang="en-US" dirty="0"/>
              <a:t>: Enforcement of policies and laws, such as placement of cigarette vending machines.</a:t>
            </a:r>
          </a:p>
          <a:p>
            <a:pPr marL="169168" indent="-169168">
              <a:buFont typeface="Arial" pitchFamily="34" charset="0"/>
              <a:buChar char="•"/>
            </a:pPr>
            <a:endParaRPr lang="en-US" dirty="0"/>
          </a:p>
          <a:p>
            <a:pPr marL="626335" lvl="1" indent="-169168">
              <a:buFont typeface="Arial" pitchFamily="34" charset="0"/>
              <a:buChar char="•"/>
            </a:pPr>
            <a:r>
              <a:rPr lang="en-US" b="1" dirty="0"/>
              <a:t>Link people to needed personal health services</a:t>
            </a:r>
            <a:r>
              <a:rPr lang="en-US" dirty="0"/>
              <a:t>: Address potential barriers related to culture and the language of materials, or staff serving special population groups. In California, ads in the tobacco control media campaign were broadcast in Spanish and Mandarin as well as English.</a:t>
            </a:r>
          </a:p>
          <a:p>
            <a:pPr marL="169168" indent="-169168">
              <a:buFont typeface="Arial" pitchFamily="34" charset="0"/>
              <a:buChar char="•"/>
            </a:pPr>
            <a:endParaRPr lang="en-US" dirty="0"/>
          </a:p>
          <a:p>
            <a:pPr marL="626335" lvl="1" indent="-169168">
              <a:buFont typeface="Arial" pitchFamily="34" charset="0"/>
              <a:buChar char="•"/>
            </a:pPr>
            <a:r>
              <a:rPr lang="en-US" b="1" dirty="0"/>
              <a:t>Assure a competent public health and personal health care workforce</a:t>
            </a:r>
            <a:r>
              <a:rPr lang="en-US" dirty="0"/>
              <a:t>: Ensure a knowledgeable workforce is in place to develop and implement the antismoking campaign.</a:t>
            </a:r>
          </a:p>
          <a:p>
            <a:pPr marL="169168" indent="-169168">
              <a:buFont typeface="Arial" pitchFamily="34" charset="0"/>
              <a:buChar char="•"/>
            </a:pPr>
            <a:endParaRPr lang="en-US" dirty="0"/>
          </a:p>
          <a:p>
            <a:pPr marL="626335" lvl="1" indent="-169168">
              <a:buFont typeface="Arial" pitchFamily="34" charset="0"/>
              <a:buChar char="•"/>
            </a:pPr>
            <a:r>
              <a:rPr lang="en-US" b="1" dirty="0"/>
              <a:t>Evaluate effectiveness</a:t>
            </a:r>
            <a:r>
              <a:rPr lang="en-US" dirty="0"/>
              <a:t>: Ongoing evaluation of the campaign to ensure it works as desired; determining how it might be improved.</a:t>
            </a:r>
          </a:p>
          <a:p>
            <a:endParaRPr lang="en-US" dirty="0"/>
          </a:p>
          <a:p>
            <a:pPr marL="626335" lvl="1" indent="-169168">
              <a:buFont typeface="Arial" pitchFamily="34" charset="0"/>
              <a:buChar char="•"/>
            </a:pPr>
            <a:r>
              <a:rPr lang="en-US" b="1" dirty="0"/>
              <a:t>Research for new innovative solutions to health programs</a:t>
            </a:r>
            <a:r>
              <a:rPr lang="en-US" dirty="0"/>
              <a:t>: Take insights gained from the field on what works and confirm them through collaborative study with health researchers.</a:t>
            </a:r>
          </a:p>
          <a:p>
            <a:pPr marL="169168" indent="-169168">
              <a:buFont typeface="Arial" pitchFamily="34" charset="0"/>
              <a:buChar char="•"/>
            </a:pPr>
            <a:endParaRPr lang="en-US" dirty="0"/>
          </a:p>
          <a:p>
            <a:r>
              <a:rPr lang="en-US" b="1" dirty="0"/>
              <a:t>GO</a:t>
            </a:r>
            <a:r>
              <a:rPr lang="en-US" dirty="0"/>
              <a:t> to next slide.</a:t>
            </a: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53</a:t>
            </a:fld>
            <a:endParaRPr lang="en-US" dirty="0"/>
          </a:p>
        </p:txBody>
      </p:sp>
    </p:spTree>
    <p:extLst>
      <p:ext uri="{BB962C8B-B14F-4D97-AF65-F5344CB8AC3E}">
        <p14:creationId xmlns:p14="http://schemas.microsoft.com/office/powerpoint/2010/main" val="209869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Denoting</a:t>
            </a:r>
            <a:r>
              <a:rPr lang="en-GB" baseline="0" dirty="0"/>
              <a:t> PH as an ART.</a:t>
            </a:r>
            <a:endParaRPr lang="en-GB" dirty="0"/>
          </a:p>
        </p:txBody>
      </p:sp>
      <p:sp>
        <p:nvSpPr>
          <p:cNvPr id="4" name="Slide Number Placeholder 3"/>
          <p:cNvSpPr>
            <a:spLocks noGrp="1"/>
          </p:cNvSpPr>
          <p:nvPr>
            <p:ph type="sldNum" sz="quarter" idx="10"/>
          </p:nvPr>
        </p:nvSpPr>
        <p:spPr/>
        <p:txBody>
          <a:bodyPr/>
          <a:lstStyle/>
          <a:p>
            <a:fld id="{662CE049-3D9F-4B10-BD7F-C9843F6A126B}" type="slidenum">
              <a:rPr lang="en-GB" smtClean="0"/>
              <a:pPr/>
              <a:t>54</a:t>
            </a:fld>
            <a:endParaRPr lang="en-GB"/>
          </a:p>
        </p:txBody>
      </p:sp>
    </p:spTree>
    <p:extLst>
      <p:ext uri="{BB962C8B-B14F-4D97-AF65-F5344CB8AC3E}">
        <p14:creationId xmlns:p14="http://schemas.microsoft.com/office/powerpoint/2010/main" val="2585291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C-authority.</a:t>
            </a:r>
          </a:p>
          <a:p>
            <a:pPr marL="228584" indent="-228584">
              <a:spcAft>
                <a:spcPts val="588"/>
              </a:spcAft>
              <a:buAutoNum type="alphaUcPeriod" startAt="3"/>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55</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B-assessment.</a:t>
            </a:r>
            <a:endParaRPr lang="en-US" dirty="0">
              <a:solidFill>
                <a:srgbClr val="000000"/>
              </a:solidFill>
              <a:latin typeface="Arial" pitchFamily="34" charset="0"/>
              <a:cs typeface="Arial" pitchFamily="34" charset="0"/>
            </a:endParaRPr>
          </a:p>
          <a:p>
            <a:pPr>
              <a:spcAft>
                <a:spcPts val="588"/>
              </a:spcAft>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56</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61</a:t>
            </a:fld>
            <a:endParaRPr lang="en-GB"/>
          </a:p>
        </p:txBody>
      </p:sp>
    </p:spTree>
    <p:extLst>
      <p:ext uri="{BB962C8B-B14F-4D97-AF65-F5344CB8AC3E}">
        <p14:creationId xmlns:p14="http://schemas.microsoft.com/office/powerpoint/2010/main" val="643295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256639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deBntVAMgFI"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www.cdc.gov/csels/dsepd/ss1978/Lesson1/Section4.html#_ref18"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rcn.org.uk/clinical-topics/Public-health#:~:text=Public%20health%20broadly%20consists%20of,ill%20health%20and%20health%20protection" TargetMode="External"/><Relationship Id="rId5" Type="http://schemas.openxmlformats.org/officeDocument/2006/relationships/hyperlink" Target="https://www.youtube.com/redirect?event=video_description&amp;redir_token=QUFFLUhqbHFFS2RjWjNOUDJwdGxJNy15TVVBTGF2cDNjZ3xBQ3Jtc0tsdXlkUmZnSklqWmJvZjhLbVFmNWdPckFLZDk1MjRQN0tFYlJxcDZWaWlRa0JXSllnLVV5XzVkcUNTdHVNQ21KdWRsb19lUTk1cWI5aFp2UHlxQUxwS2hjNXU1OHBUR0VuOW5IR1otbzhSeVVuS3J6RQ&amp;q=http%3A%2F%2Fwww.who.int%2Fabout%2Fmission%2Fen%2F&amp;v=t_eWESXTnic" TargetMode="External"/><Relationship Id="rId4" Type="http://schemas.openxmlformats.org/officeDocument/2006/relationships/hyperlink" Target="https://www.youtube.com/redirect?event=video_description&amp;redir_token=QUFFLUhqbEdfcjRDU2tMd0dlUmt0MzA3RlZ2Q2xRUnZyQXxBQ3Jtc0tsWEMwMlJrZm9SUEg2d01LM0NaLWVOSXY1X1FPTnYtd1RnT2dFc014ZXQ0YW9QNkRwbHJTMURVN2toeUtRekkwbERjbGE3b1FwZ19QOUZxbzdqQmR6ZWVUR2hUc0xZZGdHSTcyOFBRZXhIeGZ4Xzlqcw&amp;q=https%3A%2F%2Fwww.wfpha.org%2Fwfpha-projects%2F14-projects%2F171-a-global-charter-for-the-public-s-health-3&amp;v=t_eWESXT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Semester 1       2021/22</a:t>
            </a:r>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835696" y="2636912"/>
            <a:ext cx="6040760" cy="584775"/>
          </a:xfrm>
          <a:prstGeom prst="rect">
            <a:avLst/>
          </a:prstGeom>
          <a:noFill/>
        </p:spPr>
        <p:txBody>
          <a:bodyPr wrap="square">
            <a:spAutoFit/>
          </a:bodyPr>
          <a:lstStyle/>
          <a:p>
            <a:r>
              <a:rPr lang="en-GB" sz="3200" b="1" i="1" dirty="0">
                <a:solidFill>
                  <a:schemeClr val="bg1"/>
                </a:solidFill>
                <a:cs typeface="Arial" panose="020B0604020202020204" pitchFamily="34" charset="0"/>
              </a:rPr>
              <a:t>Definition of Public Health</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
        <p:nvSpPr>
          <p:cNvPr id="6" name="TextBox 5">
            <a:extLst>
              <a:ext uri="{FF2B5EF4-FFF2-40B4-BE49-F238E27FC236}">
                <a16:creationId xmlns:a16="http://schemas.microsoft.com/office/drawing/2014/main" id="{8922D766-AD9B-4711-9761-1A7D968B47F2}"/>
              </a:ext>
            </a:extLst>
          </p:cNvPr>
          <p:cNvSpPr txBox="1"/>
          <p:nvPr/>
        </p:nvSpPr>
        <p:spPr>
          <a:xfrm>
            <a:off x="228401" y="5645006"/>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2000" dirty="0">
                <a:cs typeface="Arial" panose="020B0604020202020204" pitchFamily="34" charset="0"/>
              </a:rPr>
              <a:t>Upon successful completion of this module, you should be able to: </a:t>
            </a:r>
          </a:p>
          <a:p>
            <a:pPr marL="0" indent="0">
              <a:buNone/>
            </a:pPr>
            <a:endParaRPr lang="en-GB" sz="2000" dirty="0">
              <a:cs typeface="Arial" panose="020B0604020202020204" pitchFamily="34" charset="0"/>
            </a:endParaRPr>
          </a:p>
          <a:p>
            <a:pPr lvl="0" algn="just">
              <a:spcBef>
                <a:spcPts val="1200"/>
              </a:spcBef>
              <a:buFont typeface="Wingdings" panose="05000000000000000000" pitchFamily="2" charset="2"/>
              <a:buChar char="§"/>
            </a:pPr>
            <a:r>
              <a:rPr lang="en-GB" sz="2000" dirty="0">
                <a:ea typeface="Times New Roman" panose="02020603050405020304" pitchFamily="18" charset="0"/>
              </a:rPr>
              <a:t>Understand different approaches and strategies used to measure, monitor and control the incidence of disease in communities</a:t>
            </a:r>
          </a:p>
          <a:p>
            <a:pPr lvl="0" algn="just">
              <a:spcBef>
                <a:spcPts val="1200"/>
              </a:spcBef>
              <a:buFont typeface="Wingdings" panose="05000000000000000000" pitchFamily="2" charset="2"/>
              <a:buChar char="§"/>
            </a:pPr>
            <a:r>
              <a:rPr lang="en-GB" sz="2000" dirty="0">
                <a:ea typeface="Times New Roman" panose="02020603050405020304" pitchFamily="18" charset="0"/>
              </a:rPr>
              <a:t>Investigate the implications of illness and disease in communities for the provision of health and social care services</a:t>
            </a:r>
          </a:p>
          <a:p>
            <a:pPr lvl="0" algn="just">
              <a:spcBef>
                <a:spcPts val="1200"/>
              </a:spcBef>
              <a:buFont typeface="Wingdings" panose="05000000000000000000" pitchFamily="2" charset="2"/>
              <a:buChar char="§"/>
            </a:pPr>
            <a:r>
              <a:rPr lang="en-GB" sz="2000" dirty="0">
                <a:ea typeface="Times New Roman" panose="02020603050405020304" pitchFamily="18" charset="0"/>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400" dirty="0"/>
              <a:t>To understand : </a:t>
            </a:r>
          </a:p>
          <a:p>
            <a:pPr lvl="0">
              <a:buSzPct val="100000"/>
              <a:buFont typeface="Wingdings" panose="05000000000000000000" pitchFamily="2" charset="2"/>
              <a:buChar char="§"/>
            </a:pPr>
            <a:r>
              <a:rPr lang="en-GB" sz="2400" dirty="0"/>
              <a:t>The meaning of the term health</a:t>
            </a:r>
          </a:p>
          <a:p>
            <a:pPr lvl="0">
              <a:buSzPct val="100000"/>
              <a:buFont typeface="Wingdings" panose="05000000000000000000" pitchFamily="2" charset="2"/>
              <a:buChar char="§"/>
            </a:pPr>
            <a:r>
              <a:rPr lang="en-GB" sz="2400" dirty="0"/>
              <a:t>The meaning of the term public health</a:t>
            </a:r>
          </a:p>
          <a:p>
            <a:pPr lvl="0">
              <a:buSzPct val="100000"/>
              <a:buFont typeface="Wingdings" panose="05000000000000000000" pitchFamily="2" charset="2"/>
              <a:buChar char="§"/>
            </a:pPr>
            <a:r>
              <a:rPr lang="en-GB" sz="2400" dirty="0"/>
              <a:t>How public health is different from clinical medicine</a:t>
            </a:r>
          </a:p>
          <a:p>
            <a:pPr lvl="0">
              <a:buSzPct val="100000"/>
              <a:buFont typeface="Wingdings" panose="05000000000000000000" pitchFamily="2" charset="2"/>
              <a:buChar char="§"/>
            </a:pPr>
            <a:r>
              <a:rPr lang="en-GB" sz="2400" dirty="0"/>
              <a:t>How public health works</a:t>
            </a:r>
          </a:p>
          <a:p>
            <a:pPr lvl="0">
              <a:buSzPct val="100000"/>
              <a:buFont typeface="Wingdings" panose="05000000000000000000" pitchFamily="2" charset="2"/>
              <a:buChar char="§"/>
            </a:pPr>
            <a:r>
              <a:rPr lang="en-GB" sz="2400" dirty="0"/>
              <a:t>How is it done</a:t>
            </a:r>
          </a:p>
          <a:p>
            <a:endParaRPr lang="en-GB" dirty="0"/>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p:txBody>
          <a:bodyPr/>
          <a:lstStyle/>
          <a:p>
            <a:r>
              <a:rPr lang="en-GB" b="1" dirty="0"/>
              <a:t>Public health has made…</a:t>
            </a:r>
            <a:endParaRPr lang="en-GB" dirty="0"/>
          </a:p>
        </p:txBody>
      </p:sp>
      <p:sp>
        <p:nvSpPr>
          <p:cNvPr id="3" name="Content Placeholder 2">
            <a:extLst>
              <a:ext uri="{FF2B5EF4-FFF2-40B4-BE49-F238E27FC236}">
                <a16:creationId xmlns:a16="http://schemas.microsoft.com/office/drawing/2014/main" id="{00162233-3477-4C0F-8040-4C20B52AA83D}"/>
              </a:ext>
            </a:extLst>
          </p:cNvPr>
          <p:cNvSpPr>
            <a:spLocks noGrp="1"/>
          </p:cNvSpPr>
          <p:nvPr>
            <p:ph idx="1"/>
          </p:nvPr>
        </p:nvSpPr>
        <p:spPr/>
        <p:txBody>
          <a:bodyPr/>
          <a:lstStyle/>
          <a:p>
            <a:pPr>
              <a:buFont typeface="Wingdings" panose="05000000000000000000" pitchFamily="2" charset="2"/>
              <a:buChar char="§"/>
            </a:pPr>
            <a:r>
              <a:rPr lang="en-GB" sz="2800" dirty="0"/>
              <a:t>…a significant impact in improving the health of the population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By making people healthy and</a:t>
            </a:r>
          </a:p>
          <a:p>
            <a:pPr>
              <a:buFont typeface="Wingdings" panose="05000000000000000000" pitchFamily="2" charset="2"/>
              <a:buChar char="§"/>
            </a:pPr>
            <a:r>
              <a:rPr lang="en-GB" sz="2800" dirty="0"/>
              <a:t>Saving lives</a:t>
            </a:r>
          </a:p>
          <a:p>
            <a:pPr>
              <a:buFont typeface="Wingdings" panose="05000000000000000000" pitchFamily="2" charset="2"/>
              <a:buChar char="§"/>
            </a:pPr>
            <a:r>
              <a:rPr lang="en-GB" sz="2800" dirty="0"/>
              <a:t>Through increasing life expectancy</a:t>
            </a:r>
          </a:p>
          <a:p>
            <a:endParaRPr lang="en-GB" dirty="0"/>
          </a:p>
        </p:txBody>
      </p:sp>
    </p:spTree>
    <p:extLst>
      <p:ext uri="{BB962C8B-B14F-4D97-AF65-F5344CB8AC3E}">
        <p14:creationId xmlns:p14="http://schemas.microsoft.com/office/powerpoint/2010/main" val="158555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1</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62596"/>
          </a:xfrm>
          <a:prstGeom prst="rect">
            <a:avLst/>
          </a:prstGeom>
          <a:noFill/>
        </p:spPr>
        <p:txBody>
          <a:bodyPr wrap="square">
            <a:spAutoFit/>
          </a:bodyPr>
          <a:lstStyle/>
          <a:p>
            <a:r>
              <a:rPr lang="en-GB" sz="2800" dirty="0"/>
              <a:t>Working in groups, discuss</a:t>
            </a:r>
          </a:p>
          <a:p>
            <a:endParaRPr lang="en-GB" sz="2800" dirty="0"/>
          </a:p>
          <a:p>
            <a:pPr algn="ctr"/>
            <a:r>
              <a:rPr lang="en-GB" sz="2800" dirty="0"/>
              <a:t>What does it means to be healthy?</a:t>
            </a:r>
          </a:p>
          <a:p>
            <a:pPr algn="ctr"/>
            <a:r>
              <a:rPr lang="en-GB" sz="2800" dirty="0"/>
              <a:t>Why is being healthy so important?</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7933" y="2176272"/>
            <a:ext cx="7592459"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668343" y="4005064"/>
            <a:ext cx="1425823" cy="1656184"/>
          </a:xfrm>
          <a:prstGeom prst="rect">
            <a:avLst/>
          </a:prstGeom>
        </p:spPr>
      </p:pic>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p:txBody>
          <a:bodyPr/>
          <a:lstStyle/>
          <a:p>
            <a:r>
              <a:rPr lang="en-GB" b="1" dirty="0"/>
              <a:t>World Health Organisation ….</a:t>
            </a:r>
            <a:endParaRPr lang="en-GB" dirty="0"/>
          </a:p>
        </p:txBody>
      </p:sp>
      <p:sp>
        <p:nvSpPr>
          <p:cNvPr id="3" name="Content Placeholder 2">
            <a:extLst>
              <a:ext uri="{FF2B5EF4-FFF2-40B4-BE49-F238E27FC236}">
                <a16:creationId xmlns:a16="http://schemas.microsoft.com/office/drawing/2014/main" id="{E37EB55C-FEB9-421B-940D-D8C17A2D0451}"/>
              </a:ext>
            </a:extLst>
          </p:cNvPr>
          <p:cNvSpPr>
            <a:spLocks noGrp="1"/>
          </p:cNvSpPr>
          <p:nvPr>
            <p:ph idx="1"/>
          </p:nvPr>
        </p:nvSpPr>
        <p:spPr/>
        <p:txBody>
          <a:bodyPr/>
          <a:lstStyle/>
          <a:p>
            <a:pPr>
              <a:buFont typeface="Wingdings" panose="05000000000000000000" pitchFamily="2" charset="2"/>
              <a:buChar char="§"/>
            </a:pPr>
            <a:endParaRPr lang="en-GB" dirty="0"/>
          </a:p>
          <a:p>
            <a:pPr>
              <a:buFont typeface="Wingdings" panose="05000000000000000000" pitchFamily="2" charset="2"/>
              <a:buChar char="§"/>
            </a:pPr>
            <a:r>
              <a:rPr lang="en-GB" dirty="0"/>
              <a:t>….defines health  as “</a:t>
            </a:r>
            <a:r>
              <a:rPr lang="en-GB" i="1" dirty="0"/>
              <a:t>a state of complete physical, mental and social wellbeing rather than the mere absence of disease or infirmity</a:t>
            </a:r>
            <a:r>
              <a:rPr lang="en-GB" dirty="0"/>
              <a:t>” </a:t>
            </a:r>
          </a:p>
          <a:p>
            <a:pPr marL="0" indent="0">
              <a:buNone/>
            </a:pPr>
            <a:r>
              <a:rPr lang="en-GB" dirty="0"/>
              <a:t>                                                </a:t>
            </a:r>
            <a:r>
              <a:rPr lang="en-GB" sz="2800" dirty="0"/>
              <a:t>(WHO, 1948)</a:t>
            </a:r>
          </a:p>
        </p:txBody>
      </p:sp>
    </p:spTree>
    <p:extLst>
      <p:ext uri="{BB962C8B-B14F-4D97-AF65-F5344CB8AC3E}">
        <p14:creationId xmlns:p14="http://schemas.microsoft.com/office/powerpoint/2010/main" val="3292254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cs typeface="Arial" panose="020B0604020202020204" pitchFamily="34" charset="0"/>
              </a:rPr>
              <a:t>Activity 2</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282258"/>
            <a:ext cx="7074786" cy="4293483"/>
          </a:xfrm>
          <a:prstGeom prst="rect">
            <a:avLst/>
          </a:prstGeom>
          <a:noFill/>
        </p:spPr>
        <p:txBody>
          <a:bodyPr wrap="square">
            <a:spAutoFit/>
          </a:bodyPr>
          <a:lstStyle/>
          <a:p>
            <a:r>
              <a:rPr lang="en-GB" sz="2100" b="1" dirty="0"/>
              <a:t>Working in groups, discuss then provide answers to the following </a:t>
            </a:r>
          </a:p>
          <a:p>
            <a:r>
              <a:rPr lang="en-GB" sz="2100" dirty="0">
                <a:cs typeface="Arial" panose="020B0604020202020204" pitchFamily="34" charset="0"/>
              </a:rPr>
              <a:t>I feel healthy….</a:t>
            </a:r>
          </a:p>
          <a:p>
            <a:r>
              <a:rPr lang="en-GB" sz="2100" dirty="0">
                <a:cs typeface="Arial" panose="020B0604020202020204" pitchFamily="34" charset="0"/>
              </a:rPr>
              <a:t>I am healthy because…</a:t>
            </a:r>
          </a:p>
          <a:p>
            <a:r>
              <a:rPr lang="en-GB" sz="2100" dirty="0">
                <a:cs typeface="Arial" panose="020B0604020202020204" pitchFamily="34" charset="0"/>
              </a:rPr>
              <a:t>To stay healthy I need…</a:t>
            </a:r>
          </a:p>
          <a:p>
            <a:r>
              <a:rPr lang="en-GB" sz="2100" dirty="0">
                <a:cs typeface="Arial" panose="020B0604020202020204" pitchFamily="34" charset="0"/>
              </a:rPr>
              <a:t>I become unhealthy when…</a:t>
            </a:r>
          </a:p>
          <a:p>
            <a:r>
              <a:rPr lang="en-GB" sz="2100" dirty="0">
                <a:cs typeface="Arial" panose="020B0604020202020204" pitchFamily="34" charset="0"/>
              </a:rPr>
              <a:t>My health improves when….</a:t>
            </a:r>
          </a:p>
          <a:p>
            <a:r>
              <a:rPr lang="en-GB" sz="2100" dirty="0">
                <a:cs typeface="Arial" panose="020B0604020202020204" pitchFamily="34" charset="0"/>
              </a:rPr>
              <a:t>An event affected my health by…</a:t>
            </a:r>
          </a:p>
          <a:p>
            <a:r>
              <a:rPr lang="en-GB" sz="2100" dirty="0">
                <a:cs typeface="Arial" panose="020B0604020202020204" pitchFamily="34" charset="0"/>
              </a:rPr>
              <a:t>A person affected my health by…</a:t>
            </a:r>
          </a:p>
          <a:p>
            <a:r>
              <a:rPr lang="en-GB" sz="2100" dirty="0">
                <a:cs typeface="Arial" panose="020B0604020202020204" pitchFamily="34" charset="0"/>
              </a:rPr>
              <a:t>A situation affected my health…</a:t>
            </a:r>
            <a:endParaRPr lang="en-GB" sz="2100" dirty="0"/>
          </a:p>
          <a:p>
            <a:endParaRPr lang="en-GB" sz="2100" dirty="0"/>
          </a:p>
          <a:p>
            <a:pPr algn="ctr"/>
            <a:r>
              <a:rPr lang="en-GB" sz="21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2344198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D9D1452-F03D-4803-B8BE-65C7C80CD238}"/>
              </a:ext>
            </a:extLst>
          </p:cNvPr>
          <p:cNvSpPr>
            <a:spLocks noGrp="1"/>
          </p:cNvSpPr>
          <p:nvPr>
            <p:ph idx="1"/>
          </p:nvPr>
        </p:nvSpPr>
        <p:spPr>
          <a:xfrm>
            <a:off x="678396" y="1556792"/>
            <a:ext cx="7787208" cy="3917032"/>
          </a:xfrm>
        </p:spPr>
        <p:txBody>
          <a:bodyPr>
            <a:normAutofit fontScale="92500"/>
          </a:bodyPr>
          <a:lstStyle/>
          <a:p>
            <a:pPr marL="0" indent="0">
              <a:buNone/>
            </a:pPr>
            <a:r>
              <a:rPr lang="en-GB" sz="2800" dirty="0">
                <a:solidFill>
                  <a:prstClr val="black"/>
                </a:solidFill>
                <a:ea typeface="+mj-ea"/>
                <a:cs typeface="+mj-cs"/>
              </a:rPr>
              <a:t>Watch the video </a:t>
            </a:r>
          </a:p>
          <a:p>
            <a:pPr marL="0" indent="0">
              <a:buNone/>
            </a:pPr>
            <a:endParaRPr lang="en-GB" sz="2800" dirty="0">
              <a:hlinkClick r:id="rId3"/>
            </a:endParaRPr>
          </a:p>
          <a:p>
            <a:pPr marL="0" indent="0" algn="ctr">
              <a:buNone/>
            </a:pPr>
            <a:r>
              <a:rPr lang="en-GB" sz="2800" dirty="0">
                <a:hlinkClick r:id="rId3"/>
              </a:rPr>
              <a:t>https://www.youtube.com/watch?v=CDY0EYk1FdQ</a:t>
            </a:r>
            <a:endParaRPr lang="en-GB" sz="2800" dirty="0"/>
          </a:p>
          <a:p>
            <a:pPr marL="0" indent="0" algn="ctr">
              <a:buNone/>
            </a:pPr>
            <a:endParaRPr lang="en-GB" sz="2400" dirty="0"/>
          </a:p>
          <a:p>
            <a:pPr marL="0" indent="0" algn="ctr">
              <a:buNone/>
            </a:pPr>
            <a:r>
              <a:rPr lang="en-GB" sz="2400" dirty="0">
                <a:hlinkClick r:id="rId4"/>
              </a:rPr>
              <a:t>https://www.youtube.com/watch?v=deBntVAMgFI</a:t>
            </a:r>
            <a:endParaRPr lang="en-GB" sz="2400" dirty="0"/>
          </a:p>
          <a:p>
            <a:pPr marL="0" indent="0">
              <a:buNone/>
            </a:pPr>
            <a:endParaRPr lang="en-GB" sz="2400" dirty="0"/>
          </a:p>
          <a:p>
            <a:endParaRPr lang="en-GB" sz="2800" dirty="0"/>
          </a:p>
          <a:p>
            <a:pPr marL="0" indent="0" algn="ctr">
              <a:buNone/>
            </a:pPr>
            <a:r>
              <a:rPr lang="en-GB" sz="2800" b="1" dirty="0"/>
              <a:t>Feedback your findings to the whole class</a:t>
            </a:r>
          </a:p>
          <a:p>
            <a:endParaRPr lang="en-GB" sz="2800" dirty="0"/>
          </a:p>
          <a:p>
            <a:endParaRPr lang="en-GB" sz="2800" dirty="0"/>
          </a:p>
        </p:txBody>
      </p:sp>
    </p:spTree>
    <p:extLst>
      <p:ext uri="{BB962C8B-B14F-4D97-AF65-F5344CB8AC3E}">
        <p14:creationId xmlns:p14="http://schemas.microsoft.com/office/powerpoint/2010/main" val="3016513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90EEB-A54B-AE62-228E-C37969B57032}"/>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10F6AE-0A7F-9168-86DF-A6C5AD267095}"/>
              </a:ext>
            </a:extLst>
          </p:cNvPr>
          <p:cNvSpPr>
            <a:spLocks noGrp="1"/>
          </p:cNvSpPr>
          <p:nvPr>
            <p:ph idx="1"/>
          </p:nvPr>
        </p:nvSpPr>
        <p:spPr/>
        <p:txBody>
          <a:bodyPr/>
          <a:lstStyle/>
          <a:p>
            <a:r>
              <a:rPr lang="en-GB" dirty="0"/>
              <a:t>Working in pairs identify the major components of the definition of health</a:t>
            </a:r>
          </a:p>
          <a:p>
            <a:endParaRPr lang="en-GB" dirty="0"/>
          </a:p>
          <a:p>
            <a:endParaRPr lang="en-GB" dirty="0"/>
          </a:p>
          <a:p>
            <a:endParaRPr lang="en-GB" dirty="0"/>
          </a:p>
          <a:p>
            <a:pPr marL="0" indent="0">
              <a:buNone/>
            </a:pPr>
            <a:r>
              <a:rPr lang="en-GB" b="1" dirty="0"/>
              <a:t>Feedback your findings to the whole class</a:t>
            </a:r>
          </a:p>
          <a:p>
            <a:endParaRPr lang="en-GB" b="1" dirty="0"/>
          </a:p>
          <a:p>
            <a:endParaRPr lang="en-GB" dirty="0"/>
          </a:p>
          <a:p>
            <a:endParaRPr lang="en-GB" dirty="0"/>
          </a:p>
          <a:p>
            <a:endParaRPr lang="en-GB" dirty="0"/>
          </a:p>
        </p:txBody>
      </p:sp>
    </p:spTree>
    <p:extLst>
      <p:ext uri="{BB962C8B-B14F-4D97-AF65-F5344CB8AC3E}">
        <p14:creationId xmlns:p14="http://schemas.microsoft.com/office/powerpoint/2010/main" val="4284246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536" y="1628800"/>
            <a:ext cx="8229600" cy="1252728"/>
          </a:xfrm>
        </p:spPr>
        <p:txBody>
          <a:bodyPr>
            <a:noAutofit/>
            <a:scene3d>
              <a:camera prst="perspectiveHeroicExtremeLeftFacing"/>
              <a:lightRig rig="threePt" dir="t"/>
            </a:scene3d>
          </a:bodyPr>
          <a:lstStyle/>
          <a:p>
            <a:pPr algn="l"/>
            <a:r>
              <a:rPr lang="en-GB" sz="4800" b="1" i="1" dirty="0">
                <a:effectLst>
                  <a:reflection blurRad="6350" stA="55000" endA="300" endPos="45500" dir="5400000" sy="-100000" algn="bl" rotWithShape="0"/>
                </a:effectLst>
              </a:rPr>
              <a:t>So, what is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356647" y="3645024"/>
            <a:ext cx="1763688" cy="2016224"/>
          </a:xfrm>
          <a:prstGeom prst="rect">
            <a:avLst/>
          </a:prstGeom>
        </p:spPr>
      </p:pic>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lstStyle/>
          <a:p>
            <a:pPr algn="l"/>
            <a:r>
              <a:rPr lang="en-GB" b="1" dirty="0">
                <a:solidFill>
                  <a:schemeClr val="tx1"/>
                </a:solidFill>
              </a:rPr>
              <a:t>Public health is the….</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1916832"/>
            <a:ext cx="7560840" cy="3354765"/>
          </a:xfrm>
          <a:prstGeom prst="rect">
            <a:avLst/>
          </a:prstGeom>
        </p:spPr>
        <p:txBody>
          <a:bodyPr wrap="square">
            <a:spAutoFit/>
          </a:bodyPr>
          <a:lstStyle/>
          <a:p>
            <a:pPr marL="457200" indent="-457200">
              <a:buFont typeface="Wingdings" panose="05000000000000000000" pitchFamily="2" charset="2"/>
              <a:buChar char="§"/>
            </a:pPr>
            <a:r>
              <a:rPr lang="en-GB" sz="2800" dirty="0"/>
              <a:t>…“science and act of </a:t>
            </a:r>
            <a:r>
              <a:rPr lang="en-GB" sz="2800" b="1" dirty="0"/>
              <a:t>preventing</a:t>
            </a:r>
            <a:r>
              <a:rPr lang="en-GB" sz="2800" dirty="0"/>
              <a:t> disease, </a:t>
            </a:r>
            <a:r>
              <a:rPr lang="en-GB" sz="2800" b="1" dirty="0"/>
              <a:t>prolonging </a:t>
            </a:r>
            <a:r>
              <a:rPr lang="en-GB" sz="2800" dirty="0"/>
              <a:t>life and </a:t>
            </a:r>
            <a:r>
              <a:rPr lang="en-GB" sz="2800" b="1" dirty="0"/>
              <a:t>promoting</a:t>
            </a:r>
            <a:r>
              <a:rPr lang="en-GB" sz="2800" dirty="0"/>
              <a:t> health through the organised efforts of the society”</a:t>
            </a:r>
          </a:p>
          <a:p>
            <a:pPr marL="457200" indent="-457200">
              <a:buFont typeface="Wingdings" panose="05000000000000000000" pitchFamily="2" charset="2"/>
              <a:buChar char="§"/>
            </a:pPr>
            <a:endParaRPr lang="en-GB" sz="2800" dirty="0"/>
          </a:p>
          <a:p>
            <a:r>
              <a:rPr lang="en-GB" sz="2800" dirty="0"/>
              <a:t>                             </a:t>
            </a:r>
            <a:r>
              <a:rPr lang="en-GB" sz="2400" dirty="0"/>
              <a:t>(Winslow, 1920; WHO, 2021)</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Public  health is …</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844824"/>
            <a:ext cx="7344816" cy="3539430"/>
          </a:xfrm>
          <a:prstGeom prst="rect">
            <a:avLst/>
          </a:prstGeom>
        </p:spPr>
        <p:txBody>
          <a:bodyPr wrap="square">
            <a:spAutoFit/>
          </a:bodyPr>
          <a:lstStyle/>
          <a:p>
            <a:pPr marL="457200" indent="-457200">
              <a:buFont typeface="Wingdings" panose="05000000000000000000" pitchFamily="2" charset="2"/>
              <a:buChar char="§"/>
              <a:defRPr/>
            </a:pPr>
            <a:r>
              <a:rPr lang="en-GB" sz="2800" dirty="0"/>
              <a:t>…..about helping people to stay healthy and protecting them from threats to their health.</a:t>
            </a:r>
          </a:p>
          <a:p>
            <a:pPr>
              <a:defRPr/>
            </a:pPr>
            <a:endParaRPr lang="en-GB" sz="2800" dirty="0"/>
          </a:p>
          <a:p>
            <a:pPr marL="457200" indent="-457200">
              <a:buFont typeface="Wingdings" panose="05000000000000000000" pitchFamily="2" charset="2"/>
              <a:buChar char="§"/>
              <a:defRPr/>
            </a:pPr>
            <a:r>
              <a:rPr lang="en-GB" sz="2800" dirty="0"/>
              <a:t>This influences at the broader, societal and the community level.</a:t>
            </a:r>
          </a:p>
          <a:p>
            <a:pPr marL="457200" indent="-457200">
              <a:buFont typeface="Wingdings" panose="05000000000000000000" pitchFamily="2" charset="2"/>
              <a:buChar char="§"/>
              <a:defRPr/>
            </a:pPr>
            <a:endParaRPr lang="en-GB" sz="2800" dirty="0"/>
          </a:p>
          <a:p>
            <a:pPr>
              <a:defRPr/>
            </a:pPr>
            <a:r>
              <a:rPr lang="en-GB" sz="2800" dirty="0"/>
              <a:t>                                                    (CDC, 2021)</a:t>
            </a:r>
          </a:p>
        </p:txBody>
      </p:sp>
    </p:spTree>
    <p:extLst>
      <p:ext uri="{BB962C8B-B14F-4D97-AF65-F5344CB8AC3E}">
        <p14:creationId xmlns:p14="http://schemas.microsoft.com/office/powerpoint/2010/main" val="23482129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7FD1F-D869-0C79-45F4-D702ECC0B354}"/>
              </a:ext>
            </a:extLst>
          </p:cNvPr>
          <p:cNvSpPr>
            <a:spLocks noGrp="1"/>
          </p:cNvSpPr>
          <p:nvPr>
            <p:ph type="title"/>
          </p:nvPr>
        </p:nvSpPr>
        <p:spPr/>
        <p:txBody>
          <a:bodyPr/>
          <a:lstStyle/>
          <a:p>
            <a:r>
              <a:rPr lang="en-GB" b="1" dirty="0">
                <a:solidFill>
                  <a:schemeClr val="tx1"/>
                </a:solidFill>
              </a:rPr>
              <a:t>Public  Health</a:t>
            </a:r>
            <a:endParaRPr lang="en-GB" dirty="0"/>
          </a:p>
        </p:txBody>
      </p:sp>
      <p:sp>
        <p:nvSpPr>
          <p:cNvPr id="3" name="Content Placeholder 2">
            <a:extLst>
              <a:ext uri="{FF2B5EF4-FFF2-40B4-BE49-F238E27FC236}">
                <a16:creationId xmlns:a16="http://schemas.microsoft.com/office/drawing/2014/main" id="{9585A95F-A748-5F90-6674-D3DD70991D8E}"/>
              </a:ext>
            </a:extLst>
          </p:cNvPr>
          <p:cNvSpPr>
            <a:spLocks noGrp="1"/>
          </p:cNvSpPr>
          <p:nvPr>
            <p:ph idx="1"/>
          </p:nvPr>
        </p:nvSpPr>
        <p:spPr/>
        <p:txBody>
          <a:bodyPr>
            <a:normAutofit lnSpcReduction="10000"/>
          </a:bodyPr>
          <a:lstStyle/>
          <a:p>
            <a:pPr>
              <a:buFont typeface="Wingdings" panose="05000000000000000000" pitchFamily="2" charset="2"/>
              <a:buChar char="§"/>
            </a:pPr>
            <a:r>
              <a:rPr lang="en-GB" sz="2800" b="0" i="0" dirty="0">
                <a:solidFill>
                  <a:srgbClr val="030303"/>
                </a:solidFill>
                <a:effectLst/>
              </a:rPr>
              <a:t>Public health focuses on improving the health of a population and preventing health problems before they happen. </a:t>
            </a:r>
          </a:p>
          <a:p>
            <a:pPr marL="0" indent="0">
              <a:buNone/>
            </a:pPr>
            <a:endParaRPr lang="en-GB" sz="2800" b="0" i="0" dirty="0">
              <a:solidFill>
                <a:srgbClr val="030303"/>
              </a:solidFill>
              <a:effectLst/>
            </a:endParaRPr>
          </a:p>
          <a:p>
            <a:pPr>
              <a:buFont typeface="Wingdings" panose="05000000000000000000" pitchFamily="2" charset="2"/>
              <a:buChar char="§"/>
            </a:pPr>
            <a:r>
              <a:rPr lang="en-GB" sz="2800" b="0" i="0" dirty="0">
                <a:solidFill>
                  <a:srgbClr val="030303"/>
                </a:solidFill>
                <a:effectLst/>
              </a:rPr>
              <a:t>It is a broad field and covers a range of topics such as air pollution, epidemiology, communicable disease control, risk assessment and health promotion.</a:t>
            </a:r>
          </a:p>
          <a:p>
            <a:pPr marL="0" indent="0">
              <a:buNone/>
            </a:pPr>
            <a:r>
              <a:rPr lang="en-GB" sz="2800" dirty="0">
                <a:solidFill>
                  <a:srgbClr val="030303"/>
                </a:solidFill>
              </a:rPr>
              <a:t>                                                         (CDC, 2022)</a:t>
            </a:r>
            <a:endParaRPr lang="en-GB" sz="2800" dirty="0"/>
          </a:p>
        </p:txBody>
      </p:sp>
    </p:spTree>
    <p:extLst>
      <p:ext uri="{BB962C8B-B14F-4D97-AF65-F5344CB8AC3E}">
        <p14:creationId xmlns:p14="http://schemas.microsoft.com/office/powerpoint/2010/main" val="2284342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dirty="0"/>
              <a:t>What is the mission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p:txBody>
          <a:bodyPr>
            <a:normAutofit/>
          </a:bodyPr>
          <a:lstStyle/>
          <a:p>
            <a:r>
              <a:rPr lang="en-GB" b="1" dirty="0"/>
              <a:t>The Mission of Public Health</a:t>
            </a:r>
          </a:p>
        </p:txBody>
      </p:sp>
      <p:sp>
        <p:nvSpPr>
          <p:cNvPr id="3" name="Content Placeholder 2">
            <a:extLst>
              <a:ext uri="{FF2B5EF4-FFF2-40B4-BE49-F238E27FC236}">
                <a16:creationId xmlns:a16="http://schemas.microsoft.com/office/drawing/2014/main" id="{10D71B9A-D054-2D81-ED65-15FD0723868D}"/>
              </a:ext>
            </a:extLst>
          </p:cNvPr>
          <p:cNvSpPr>
            <a:spLocks noGrp="1"/>
          </p:cNvSpPr>
          <p:nvPr>
            <p:ph idx="1"/>
          </p:nvPr>
        </p:nvSpPr>
        <p:spPr/>
        <p:txBody>
          <a:bodyPr>
            <a:normAutofit/>
          </a:bodyPr>
          <a:lstStyle/>
          <a:p>
            <a:pPr>
              <a:buFont typeface="Wingdings" panose="05000000000000000000" pitchFamily="2" charset="2"/>
              <a:buChar char="§"/>
            </a:pPr>
            <a:r>
              <a:rPr lang="en-US" sz="2800" b="0" dirty="0">
                <a:effectLst/>
              </a:rPr>
              <a:t>According to the World Health </a:t>
            </a:r>
            <a:r>
              <a:rPr lang="en-US" sz="2800" b="0" dirty="0" err="1">
                <a:effectLst/>
              </a:rPr>
              <a:t>Organisation</a:t>
            </a:r>
            <a:r>
              <a:rPr lang="en-US" sz="2800" b="0" dirty="0">
                <a:effectLst/>
              </a:rPr>
              <a:t> (2000)“Public health aims to provide maximum benefit for the largest number of people”.</a:t>
            </a:r>
          </a:p>
          <a:p>
            <a:pPr marL="0" indent="0">
              <a:buNone/>
            </a:pPr>
            <a:r>
              <a:rPr lang="en-US" sz="2800" b="0" dirty="0">
                <a:effectLst/>
              </a:rPr>
              <a:t> </a:t>
            </a:r>
          </a:p>
          <a:p>
            <a:pPr>
              <a:buFont typeface="Wingdings" panose="05000000000000000000" pitchFamily="2" charset="2"/>
              <a:buChar char="§"/>
            </a:pPr>
            <a:r>
              <a:rPr lang="en-GB" sz="2800" dirty="0"/>
              <a:t>Similarly, the Institute of Medicine (1988) states that Public health mission involves “fulfilling</a:t>
            </a:r>
            <a:br>
              <a:rPr lang="en-GB" sz="2800" dirty="0"/>
            </a:br>
            <a:r>
              <a:rPr lang="en-GB" sz="2800" dirty="0"/>
              <a:t>society’s interest in assuring conditions in</a:t>
            </a:r>
            <a:br>
              <a:rPr lang="en-GB" sz="2800" dirty="0"/>
            </a:br>
            <a:r>
              <a:rPr lang="en-GB" sz="2800" dirty="0"/>
              <a:t>which people can be healthy”.</a:t>
            </a:r>
          </a:p>
          <a:p>
            <a:pPr>
              <a:buFont typeface="Wingdings" panose="05000000000000000000" pitchFamily="2" charset="2"/>
              <a:buChar char="§"/>
            </a:pPr>
            <a:endParaRPr lang="en-US" sz="2800" b="0" dirty="0">
              <a:effectLst/>
            </a:endParaRPr>
          </a:p>
          <a:p>
            <a:pPr marL="0" indent="0">
              <a:buNone/>
            </a:pPr>
            <a:endParaRPr lang="en-US" sz="3200" b="0" dirty="0">
              <a:effectLst/>
            </a:endParaRPr>
          </a:p>
          <a:p>
            <a:endParaRPr lang="en-GB" dirty="0"/>
          </a:p>
        </p:txBody>
      </p:sp>
    </p:spTree>
    <p:extLst>
      <p:ext uri="{BB962C8B-B14F-4D97-AF65-F5344CB8AC3E}">
        <p14:creationId xmlns:p14="http://schemas.microsoft.com/office/powerpoint/2010/main" val="335456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118C-4F96-FC72-B45E-8750B1220139}"/>
              </a:ext>
            </a:extLst>
          </p:cNvPr>
          <p:cNvSpPr>
            <a:spLocks noGrp="1"/>
          </p:cNvSpPr>
          <p:nvPr>
            <p:ph type="title"/>
          </p:nvPr>
        </p:nvSpPr>
        <p:spPr/>
        <p:txBody>
          <a:bodyPr/>
          <a:lstStyle/>
          <a:p>
            <a:r>
              <a:rPr lang="en-GB" b="1" dirty="0"/>
              <a:t>The Mission of Public Health</a:t>
            </a:r>
            <a:endParaRPr lang="en-GB" dirty="0"/>
          </a:p>
        </p:txBody>
      </p:sp>
      <p:sp>
        <p:nvSpPr>
          <p:cNvPr id="3" name="Content Placeholder 2">
            <a:extLst>
              <a:ext uri="{FF2B5EF4-FFF2-40B4-BE49-F238E27FC236}">
                <a16:creationId xmlns:a16="http://schemas.microsoft.com/office/drawing/2014/main" id="{0D96F355-6130-AE46-D76A-09CA4D3BE8C9}"/>
              </a:ext>
            </a:extLst>
          </p:cNvPr>
          <p:cNvSpPr>
            <a:spLocks noGrp="1"/>
          </p:cNvSpPr>
          <p:nvPr>
            <p:ph idx="1"/>
          </p:nvPr>
        </p:nvSpPr>
        <p:spPr/>
        <p:txBody>
          <a:bodyPr/>
          <a:lstStyle/>
          <a:p>
            <a:pPr>
              <a:buFont typeface="Wingdings" panose="05000000000000000000" pitchFamily="2" charset="2"/>
              <a:buChar char="§"/>
            </a:pPr>
            <a:r>
              <a:rPr lang="en-GB" sz="2800" dirty="0"/>
              <a:t>Public health focuses on </a:t>
            </a:r>
            <a:r>
              <a:rPr lang="en-GB" sz="2800" b="1" dirty="0"/>
              <a:t>groups</a:t>
            </a:r>
            <a:r>
              <a:rPr lang="en-GB" sz="2800" dirty="0"/>
              <a:t> of people, rather than just an individual.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At the core of public health lies the principle of social justice, providing people the right to be healthy and to live in conditions that will support their health. </a:t>
            </a:r>
          </a:p>
          <a:p>
            <a:endParaRPr lang="en-GB" dirty="0"/>
          </a:p>
        </p:txBody>
      </p:sp>
    </p:spTree>
    <p:extLst>
      <p:ext uri="{BB962C8B-B14F-4D97-AF65-F5344CB8AC3E}">
        <p14:creationId xmlns:p14="http://schemas.microsoft.com/office/powerpoint/2010/main" val="3394070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3</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431709"/>
          </a:xfrm>
          <a:prstGeom prst="rect">
            <a:avLst/>
          </a:prstGeom>
          <a:noFill/>
        </p:spPr>
        <p:txBody>
          <a:bodyPr wrap="square">
            <a:spAutoFit/>
          </a:bodyPr>
          <a:lstStyle/>
          <a:p>
            <a:r>
              <a:rPr lang="en-GB" sz="2800" dirty="0"/>
              <a:t>Working independently research the term </a:t>
            </a:r>
            <a:r>
              <a:rPr lang="en-GB" sz="2800" b="1" dirty="0"/>
              <a:t>social justice</a:t>
            </a:r>
          </a:p>
          <a:p>
            <a:endParaRPr lang="en-GB" sz="2800" dirty="0"/>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52280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D730-E7ED-E22B-8A88-B2936B7E52A5}"/>
              </a:ext>
            </a:extLst>
          </p:cNvPr>
          <p:cNvSpPr>
            <a:spLocks noGrp="1"/>
          </p:cNvSpPr>
          <p:nvPr>
            <p:ph type="title"/>
          </p:nvPr>
        </p:nvSpPr>
        <p:spPr/>
        <p:txBody>
          <a:bodyPr/>
          <a:lstStyle/>
          <a:p>
            <a:r>
              <a:rPr lang="en-GB" b="1" dirty="0">
                <a:cs typeface="Arial" panose="020B0604020202020204" pitchFamily="34" charset="0"/>
              </a:rPr>
              <a:t>Answer 3: Social Justice</a:t>
            </a:r>
            <a:endParaRPr lang="en-GB" dirty="0"/>
          </a:p>
        </p:txBody>
      </p:sp>
      <p:sp>
        <p:nvSpPr>
          <p:cNvPr id="3" name="Content Placeholder 2">
            <a:extLst>
              <a:ext uri="{FF2B5EF4-FFF2-40B4-BE49-F238E27FC236}">
                <a16:creationId xmlns:a16="http://schemas.microsoft.com/office/drawing/2014/main" id="{C8C08663-8FE5-71DE-511F-0A221ED5B7AC}"/>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Therefore</a:t>
            </a:r>
            <a:r>
              <a:rPr lang="en-GB" sz="2600" b="1" i="1" dirty="0">
                <a:latin typeface="Arial" panose="020B0604020202020204" pitchFamily="34" charset="0"/>
                <a:cs typeface="Arial" panose="020B0604020202020204" pitchFamily="34" charset="0"/>
              </a:rPr>
              <a:t> Social justice </a:t>
            </a:r>
            <a:r>
              <a:rPr lang="en-GB" sz="2600" dirty="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Social justice is a concept holding that all people should have equal access to wealth, health, well-being, privileges, and opportunity. That is fairness in healthcare, employment, housing, and more</a:t>
            </a:r>
          </a:p>
          <a:p>
            <a:pPr>
              <a:buFont typeface="Wingdings" panose="05000000000000000000" pitchFamily="2" charset="2"/>
              <a:buChar char="§"/>
            </a:pPr>
            <a:endParaRPr lang="en-GB" sz="2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873714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4</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416594"/>
          </a:xfrm>
          <a:prstGeom prst="rect">
            <a:avLst/>
          </a:prstGeom>
          <a:noFill/>
        </p:spPr>
        <p:txBody>
          <a:bodyPr wrap="square">
            <a:spAutoFit/>
          </a:bodyPr>
          <a:lstStyle/>
          <a:p>
            <a:r>
              <a:rPr lang="en-GB" sz="2800" dirty="0"/>
              <a:t>Working independently answer the following question by selecting </a:t>
            </a:r>
            <a:r>
              <a:rPr lang="en-GB" sz="2800" b="1" dirty="0"/>
              <a:t>A or B</a:t>
            </a:r>
          </a:p>
          <a:p>
            <a:endParaRPr lang="en-GB" sz="2800" b="1" dirty="0"/>
          </a:p>
          <a:p>
            <a:endParaRPr lang="en-GB" sz="2400" dirty="0"/>
          </a:p>
          <a:p>
            <a:r>
              <a:rPr lang="en-GB" sz="2400" dirty="0"/>
              <a:t>Public health aims to provide ___________________ with the right to be healthy and live in conditions that support health. </a:t>
            </a:r>
          </a:p>
          <a:p>
            <a:endParaRPr lang="en-GB" sz="2400" dirty="0"/>
          </a:p>
          <a:p>
            <a:pPr algn="ctr"/>
            <a:r>
              <a:rPr lang="en-GB" sz="2800" b="1" dirty="0"/>
              <a:t>Feedback your findings to the whole class</a:t>
            </a:r>
          </a:p>
          <a:p>
            <a:endParaRPr lang="en-GB" sz="2100" dirty="0">
              <a:solidFill>
                <a:schemeClr val="accent3"/>
              </a:solidFill>
            </a:endParaRPr>
          </a:p>
        </p:txBody>
      </p:sp>
      <p:sp>
        <p:nvSpPr>
          <p:cNvPr id="5" name="Rectangle 4">
            <a:extLst>
              <a:ext uri="{FF2B5EF4-FFF2-40B4-BE49-F238E27FC236}">
                <a16:creationId xmlns:a16="http://schemas.microsoft.com/office/drawing/2014/main" id="{341522DA-D63E-4CB8-BBFF-4BFC2CD07D86}"/>
              </a:ext>
            </a:extLst>
          </p:cNvPr>
          <p:cNvSpPr/>
          <p:nvPr/>
        </p:nvSpPr>
        <p:spPr>
          <a:xfrm>
            <a:off x="1447167" y="2492896"/>
            <a:ext cx="3041730" cy="461665"/>
          </a:xfrm>
          <a:prstGeom prst="rect">
            <a:avLst/>
          </a:prstGeom>
        </p:spPr>
        <p:txBody>
          <a:bodyPr wrap="none">
            <a:spAutoFit/>
          </a:bodyPr>
          <a:lstStyle/>
          <a:p>
            <a:r>
              <a:rPr lang="en-US" sz="2400" b="1" dirty="0">
                <a:effectLst/>
              </a:rPr>
              <a:t>A. groups of people</a:t>
            </a:r>
          </a:p>
        </p:txBody>
      </p:sp>
      <p:sp>
        <p:nvSpPr>
          <p:cNvPr id="7" name="Rectangle 6">
            <a:extLst>
              <a:ext uri="{FF2B5EF4-FFF2-40B4-BE49-F238E27FC236}">
                <a16:creationId xmlns:a16="http://schemas.microsoft.com/office/drawing/2014/main" id="{56C001A2-F40A-4058-BEFA-31D3607B0713}"/>
              </a:ext>
            </a:extLst>
          </p:cNvPr>
          <p:cNvSpPr/>
          <p:nvPr/>
        </p:nvSpPr>
        <p:spPr>
          <a:xfrm>
            <a:off x="5189450" y="2492896"/>
            <a:ext cx="2207656" cy="461665"/>
          </a:xfrm>
          <a:prstGeom prst="rect">
            <a:avLst/>
          </a:prstGeom>
        </p:spPr>
        <p:txBody>
          <a:bodyPr wrap="none">
            <a:spAutoFit/>
          </a:bodyPr>
          <a:lstStyle/>
          <a:p>
            <a:r>
              <a:rPr lang="en-US" sz="2400" b="1" dirty="0">
                <a:effectLst/>
              </a:rPr>
              <a:t>B. individuals </a:t>
            </a:r>
          </a:p>
        </p:txBody>
      </p:sp>
    </p:spTree>
    <p:extLst>
      <p:ext uri="{BB962C8B-B14F-4D97-AF65-F5344CB8AC3E}">
        <p14:creationId xmlns:p14="http://schemas.microsoft.com/office/powerpoint/2010/main" val="406482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How is public health different from clinical medicine..?</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6657554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p:txBody>
          <a:bodyPr>
            <a:normAutofit/>
          </a:bodyPr>
          <a:lstStyle/>
          <a:p>
            <a:r>
              <a:rPr lang="en-GB" sz="4000" b="1" dirty="0"/>
              <a:t>Difference between PH &amp; CM</a:t>
            </a:r>
          </a:p>
        </p:txBody>
      </p:sp>
      <p:sp>
        <p:nvSpPr>
          <p:cNvPr id="3" name="Content Placeholder 2">
            <a:extLst>
              <a:ext uri="{FF2B5EF4-FFF2-40B4-BE49-F238E27FC236}">
                <a16:creationId xmlns:a16="http://schemas.microsoft.com/office/drawing/2014/main" id="{C362B29F-3826-8687-B6AC-B9B9157BC97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Public health is the science of protecting and improving the health of people and their communities. </a:t>
            </a:r>
          </a:p>
          <a:p>
            <a:pPr>
              <a:buFont typeface="Wingdings" panose="05000000000000000000" pitchFamily="2" charset="2"/>
              <a:buChar char="§"/>
            </a:pPr>
            <a:r>
              <a:rPr lang="en-GB" dirty="0"/>
              <a:t>While Clinical medicine is the branch of medicine that deals with the diagnosis and treatment of disease in individual patients.</a:t>
            </a:r>
          </a:p>
          <a:p>
            <a:pPr>
              <a:buFont typeface="Wingdings" panose="05000000000000000000" pitchFamily="2" charset="2"/>
              <a:buChar char="§"/>
            </a:pPr>
            <a:r>
              <a:rPr lang="en-GB" dirty="0"/>
              <a:t>Both are concerned with human health. </a:t>
            </a:r>
          </a:p>
          <a:p>
            <a:pPr>
              <a:buFont typeface="Wingdings" panose="05000000000000000000" pitchFamily="2" charset="2"/>
              <a:buChar char="§"/>
            </a:pPr>
            <a:r>
              <a:rPr lang="en-GB" dirty="0"/>
              <a:t>But they approach it from different perspectives.</a:t>
            </a:r>
          </a:p>
          <a:p>
            <a:pPr marL="0" indent="0">
              <a:buNone/>
            </a:pPr>
            <a:r>
              <a:rPr lang="en-GB" dirty="0"/>
              <a:t>                                                                (CDC, 2022)</a:t>
            </a:r>
          </a:p>
        </p:txBody>
      </p:sp>
    </p:spTree>
    <p:extLst>
      <p:ext uri="{BB962C8B-B14F-4D97-AF65-F5344CB8AC3E}">
        <p14:creationId xmlns:p14="http://schemas.microsoft.com/office/powerpoint/2010/main" val="576068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A3825FFE-AA24-E7EE-4A7B-A9044AB785D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Most people are familiar with the role of medical care in our health system.</a:t>
            </a:r>
          </a:p>
          <a:p>
            <a:pPr>
              <a:buFont typeface="Wingdings" panose="05000000000000000000" pitchFamily="2" charset="2"/>
              <a:buChar char="§"/>
            </a:pPr>
            <a:r>
              <a:rPr lang="en-GB" dirty="0"/>
              <a:t>Doctors and other medical professionals help us with our personal healthcare issues by diagnosing and treating our individual health problems. </a:t>
            </a:r>
          </a:p>
          <a:p>
            <a:pPr>
              <a:buFont typeface="Wingdings" panose="05000000000000000000" pitchFamily="2" charset="2"/>
              <a:buChar char="§"/>
            </a:pPr>
            <a:r>
              <a:rPr lang="en-GB" dirty="0"/>
              <a:t>For example, if you have the flu, the doctor will assess your symptoms, make a diagnosis, and prescribe medications to help you feel better.</a:t>
            </a:r>
          </a:p>
          <a:p>
            <a:pPr marL="0" indent="0">
              <a:buNone/>
            </a:pPr>
            <a:r>
              <a:rPr lang="en-GB" dirty="0"/>
              <a:t>                                                          (CDC, 2022)</a:t>
            </a:r>
          </a:p>
        </p:txBody>
      </p:sp>
    </p:spTree>
    <p:extLst>
      <p:ext uri="{BB962C8B-B14F-4D97-AF65-F5344CB8AC3E}">
        <p14:creationId xmlns:p14="http://schemas.microsoft.com/office/powerpoint/2010/main" val="1154584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5A6C-41FD-0EAF-8F3A-A24FA3B8D8EA}"/>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B5D85A47-487A-93FD-CA50-75C01078350A}"/>
              </a:ext>
            </a:extLst>
          </p:cNvPr>
          <p:cNvSpPr>
            <a:spLocks noGrp="1"/>
          </p:cNvSpPr>
          <p:nvPr>
            <p:ph idx="1"/>
          </p:nvPr>
        </p:nvSpPr>
        <p:spPr/>
        <p:txBody>
          <a:bodyPr>
            <a:normAutofit/>
          </a:bodyPr>
          <a:lstStyle/>
          <a:p>
            <a:pPr>
              <a:buFont typeface="Wingdings" panose="05000000000000000000" pitchFamily="2" charset="2"/>
              <a:buChar char="§"/>
            </a:pPr>
            <a:r>
              <a:rPr lang="en-GB" dirty="0"/>
              <a:t>Public health deals with preventing disease and promoting health at the community or population level. </a:t>
            </a:r>
          </a:p>
          <a:p>
            <a:pPr>
              <a:buFont typeface="Wingdings" panose="05000000000000000000" pitchFamily="2" charset="2"/>
              <a:buChar char="§"/>
            </a:pPr>
            <a:r>
              <a:rPr lang="en-GB" dirty="0"/>
              <a:t>While doctors </a:t>
            </a:r>
            <a:r>
              <a:rPr lang="en-GB" b="1" dirty="0"/>
              <a:t>treat</a:t>
            </a:r>
            <a:r>
              <a:rPr lang="en-GB" dirty="0"/>
              <a:t> us when we are sick,</a:t>
            </a:r>
          </a:p>
          <a:p>
            <a:pPr>
              <a:buFont typeface="Wingdings" panose="05000000000000000000" pitchFamily="2" charset="2"/>
              <a:buChar char="§"/>
            </a:pPr>
            <a:r>
              <a:rPr lang="en-GB" dirty="0"/>
              <a:t>Public health professionals try to </a:t>
            </a:r>
            <a:r>
              <a:rPr lang="en-GB" b="1" dirty="0"/>
              <a:t>prevent</a:t>
            </a:r>
            <a:r>
              <a:rPr lang="en-GB" dirty="0"/>
              <a:t> us from getting sick in the first place. </a:t>
            </a:r>
          </a:p>
        </p:txBody>
      </p:sp>
    </p:spTree>
    <p:extLst>
      <p:ext uri="{BB962C8B-B14F-4D97-AF65-F5344CB8AC3E}">
        <p14:creationId xmlns:p14="http://schemas.microsoft.com/office/powerpoint/2010/main" val="29398331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246F4277-A85F-1040-CA04-71C79A01B617}"/>
              </a:ext>
            </a:extLst>
          </p:cNvPr>
          <p:cNvSpPr>
            <a:spLocks noGrp="1"/>
          </p:cNvSpPr>
          <p:nvPr>
            <p:ph idx="1"/>
          </p:nvPr>
        </p:nvSpPr>
        <p:spPr>
          <a:xfrm>
            <a:off x="457200" y="1417638"/>
            <a:ext cx="8229600" cy="4099595"/>
          </a:xfrm>
        </p:spPr>
        <p:txBody>
          <a:bodyPr>
            <a:normAutofit fontScale="85000" lnSpcReduction="20000"/>
          </a:bodyPr>
          <a:lstStyle/>
          <a:p>
            <a:pPr>
              <a:buFont typeface="Wingdings" panose="05000000000000000000" pitchFamily="2" charset="2"/>
              <a:buChar char="§"/>
            </a:pPr>
            <a:r>
              <a:rPr lang="en-GB" dirty="0"/>
              <a:t>For example, public health professionals (PHP) try to prevent influenza infections by promoting hand washing and flu vaccines.</a:t>
            </a:r>
          </a:p>
          <a:p>
            <a:pPr>
              <a:buFont typeface="Wingdings" panose="05000000000000000000" pitchFamily="2" charset="2"/>
              <a:buChar char="§"/>
            </a:pPr>
            <a:endParaRPr lang="en-GB" b="0" i="0" dirty="0">
              <a:effectLst/>
            </a:endParaRPr>
          </a:p>
          <a:p>
            <a:pPr>
              <a:buFont typeface="Wingdings" panose="05000000000000000000" pitchFamily="2" charset="2"/>
              <a:buChar char="§"/>
            </a:pPr>
            <a:r>
              <a:rPr lang="en-GB" b="0" i="0" dirty="0">
                <a:effectLst/>
              </a:rPr>
              <a:t>Also, instead of treating a gunshot wound, PHP work to identify the causes of gun violence and develop interventions.</a:t>
            </a:r>
          </a:p>
          <a:p>
            <a:pPr marL="0" indent="0">
              <a:buNone/>
            </a:pPr>
            <a:r>
              <a:rPr lang="en-GB" b="0" i="0" dirty="0">
                <a:effectLst/>
              </a:rPr>
              <a:t> </a:t>
            </a:r>
          </a:p>
          <a:p>
            <a:pPr>
              <a:buFont typeface="Wingdings" panose="05000000000000000000" pitchFamily="2" charset="2"/>
              <a:buChar char="§"/>
            </a:pPr>
            <a:r>
              <a:rPr lang="en-GB" b="0" i="0" dirty="0">
                <a:effectLst/>
              </a:rPr>
              <a:t>Instead of treating premature or low birth-weight babies, PHP investigate the factors </a:t>
            </a:r>
            <a:r>
              <a:rPr lang="en-GB" dirty="0"/>
              <a:t>causing it </a:t>
            </a:r>
            <a:r>
              <a:rPr lang="en-GB" b="0" i="0" dirty="0">
                <a:effectLst/>
              </a:rPr>
              <a:t>and  develop programs to keep babies healthy.</a:t>
            </a:r>
            <a:endParaRPr lang="en-GB" dirty="0"/>
          </a:p>
        </p:txBody>
      </p:sp>
    </p:spTree>
    <p:extLst>
      <p:ext uri="{BB962C8B-B14F-4D97-AF65-F5344CB8AC3E}">
        <p14:creationId xmlns:p14="http://schemas.microsoft.com/office/powerpoint/2010/main" val="21648843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25DB-62B5-7439-96BF-FDDD73CF28FE}"/>
              </a:ext>
            </a:extLst>
          </p:cNvPr>
          <p:cNvSpPr>
            <a:spLocks noGrp="1"/>
          </p:cNvSpPr>
          <p:nvPr>
            <p:ph type="title"/>
          </p:nvPr>
        </p:nvSpPr>
        <p:spPr/>
        <p:txBody>
          <a:bodyPr/>
          <a:lstStyle/>
          <a:p>
            <a:r>
              <a:rPr lang="en-GB" b="1" dirty="0"/>
              <a:t>For example </a:t>
            </a:r>
          </a:p>
        </p:txBody>
      </p:sp>
      <p:sp>
        <p:nvSpPr>
          <p:cNvPr id="3" name="Content Placeholder 2">
            <a:extLst>
              <a:ext uri="{FF2B5EF4-FFF2-40B4-BE49-F238E27FC236}">
                <a16:creationId xmlns:a16="http://schemas.microsoft.com/office/drawing/2014/main" id="{F50F3A30-4A57-4D64-C3E6-A59CDD37C1F4}"/>
              </a:ext>
            </a:extLst>
          </p:cNvPr>
          <p:cNvSpPr>
            <a:spLocks noGrp="1"/>
          </p:cNvSpPr>
          <p:nvPr>
            <p:ph idx="1"/>
          </p:nvPr>
        </p:nvSpPr>
        <p:spPr/>
        <p:txBody>
          <a:bodyPr>
            <a:normAutofit fontScale="62500" lnSpcReduction="20000"/>
          </a:bodyPr>
          <a:lstStyle/>
          <a:p>
            <a:pPr>
              <a:buFont typeface="Wingdings" panose="05000000000000000000" pitchFamily="2" charset="2"/>
              <a:buChar char="§"/>
            </a:pPr>
            <a:r>
              <a:rPr lang="en-GB" b="0" i="0" dirty="0">
                <a:effectLst/>
              </a:rPr>
              <a:t>Instead of prescribing medication for high blood pressure, PHP examine the links among obesity, diabetes and heart disease and they use the data to influence policy aimed at reducing all three conditions. </a:t>
            </a:r>
          </a:p>
          <a:p>
            <a:pPr>
              <a:buFont typeface="Wingdings" panose="05000000000000000000" pitchFamily="2" charset="2"/>
              <a:buChar char="§"/>
            </a:pPr>
            <a:r>
              <a:rPr lang="en-GB" b="0" i="0" dirty="0">
                <a:effectLst/>
              </a:rPr>
              <a:t>In public health, microbiologists work to find a vaccine for malaria, while behavioural scientists research ways to discourage populations from smoking.</a:t>
            </a:r>
          </a:p>
          <a:p>
            <a:pPr>
              <a:buFont typeface="Wingdings" panose="05000000000000000000" pitchFamily="2" charset="2"/>
              <a:buChar char="§"/>
            </a:pPr>
            <a:r>
              <a:rPr lang="en-GB" b="0" i="0" dirty="0">
                <a:effectLst/>
              </a:rPr>
              <a:t>Environmental health scientists work to discover which foods prevent cancer, </a:t>
            </a:r>
          </a:p>
          <a:p>
            <a:pPr>
              <a:buFont typeface="Wingdings" panose="05000000000000000000" pitchFamily="2" charset="2"/>
              <a:buChar char="§"/>
            </a:pPr>
            <a:r>
              <a:rPr lang="en-GB" b="0" i="0" dirty="0">
                <a:effectLst/>
              </a:rPr>
              <a:t>while health policy analysts evaluate health insurance programs and make recommendations. </a:t>
            </a:r>
          </a:p>
          <a:p>
            <a:pPr>
              <a:buFont typeface="Wingdings" panose="05000000000000000000" pitchFamily="2" charset="2"/>
              <a:buChar char="§"/>
            </a:pPr>
            <a:r>
              <a:rPr lang="en-GB" b="0" i="0" dirty="0">
                <a:effectLst/>
              </a:rPr>
              <a:t>And epidemiologists identify trends in health and illness, looking for links, causes and interventions in areas such as HIV/AIDS, tuberculosis and infant mortality. </a:t>
            </a:r>
            <a:endParaRPr lang="en-GB" dirty="0"/>
          </a:p>
        </p:txBody>
      </p:sp>
    </p:spTree>
    <p:extLst>
      <p:ext uri="{BB962C8B-B14F-4D97-AF65-F5344CB8AC3E}">
        <p14:creationId xmlns:p14="http://schemas.microsoft.com/office/powerpoint/2010/main" val="3441325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FAD7-A28D-145D-E601-9E23DE842D80}"/>
              </a:ext>
            </a:extLst>
          </p:cNvPr>
          <p:cNvSpPr>
            <a:spLocks noGrp="1"/>
          </p:cNvSpPr>
          <p:nvPr>
            <p:ph type="title"/>
          </p:nvPr>
        </p:nvSpPr>
        <p:spPr/>
        <p:txBody>
          <a:bodyPr/>
          <a:lstStyle/>
          <a:p>
            <a:r>
              <a:rPr lang="en-GB" b="1" dirty="0"/>
              <a:t>Difference between PH &amp; CM</a:t>
            </a:r>
            <a:endParaRPr lang="en-GB" dirty="0"/>
          </a:p>
        </p:txBody>
      </p:sp>
      <p:sp>
        <p:nvSpPr>
          <p:cNvPr id="3" name="Content Placeholder 2">
            <a:extLst>
              <a:ext uri="{FF2B5EF4-FFF2-40B4-BE49-F238E27FC236}">
                <a16:creationId xmlns:a16="http://schemas.microsoft.com/office/drawing/2014/main" id="{32CE0EEF-9EE4-C74A-9352-9BE07EBC9894}"/>
              </a:ext>
            </a:extLst>
          </p:cNvPr>
          <p:cNvSpPr>
            <a:spLocks noGrp="1"/>
          </p:cNvSpPr>
          <p:nvPr>
            <p:ph idx="1"/>
          </p:nvPr>
        </p:nvSpPr>
        <p:spPr>
          <a:xfrm>
            <a:off x="457200" y="1600200"/>
            <a:ext cx="8229600" cy="4061048"/>
          </a:xfrm>
        </p:spPr>
        <p:txBody>
          <a:bodyPr>
            <a:normAutofit fontScale="77500" lnSpcReduction="20000"/>
          </a:bodyPr>
          <a:lstStyle/>
          <a:p>
            <a:pPr>
              <a:buFont typeface="Wingdings" panose="05000000000000000000" pitchFamily="2" charset="2"/>
              <a:buChar char="§"/>
            </a:pPr>
            <a:r>
              <a:rPr lang="en-GB" dirty="0"/>
              <a:t>The biggest difference between public health and medicine is that public health deals with health from the perspective of </a:t>
            </a:r>
            <a:r>
              <a:rPr lang="en-GB" b="1" i="1" dirty="0"/>
              <a:t>populations</a:t>
            </a:r>
            <a:r>
              <a:rPr lang="en-GB" dirty="0"/>
              <a:t>,</a:t>
            </a:r>
          </a:p>
          <a:p>
            <a:pPr marL="0" indent="0">
              <a:buNone/>
            </a:pPr>
            <a:endParaRPr lang="en-GB" dirty="0"/>
          </a:p>
          <a:p>
            <a:pPr>
              <a:buFont typeface="Wingdings" panose="05000000000000000000" pitchFamily="2" charset="2"/>
              <a:buChar char="§"/>
            </a:pPr>
            <a:r>
              <a:rPr lang="en-GB" dirty="0"/>
              <a:t>While medicine deals with health from the perspective of </a:t>
            </a:r>
            <a:r>
              <a:rPr lang="en-GB" b="1" i="1" dirty="0"/>
              <a:t>individuals.</a:t>
            </a:r>
          </a:p>
          <a:p>
            <a:pPr marL="0" indent="0">
              <a:buNone/>
            </a:pPr>
            <a:endParaRPr lang="en-GB" b="1" i="1" dirty="0"/>
          </a:p>
          <a:p>
            <a:pPr>
              <a:buFont typeface="Wingdings" panose="05000000000000000000" pitchFamily="2" charset="2"/>
              <a:buChar char="§"/>
            </a:pPr>
            <a:r>
              <a:rPr lang="en-GB" dirty="0"/>
              <a:t>In medicine, the </a:t>
            </a:r>
            <a:r>
              <a:rPr lang="en-GB" b="1" i="1" dirty="0"/>
              <a:t>patient</a:t>
            </a:r>
            <a:r>
              <a:rPr lang="en-GB" b="1" dirty="0"/>
              <a:t> </a:t>
            </a:r>
            <a:r>
              <a:rPr lang="en-GB" dirty="0"/>
              <a:t>is the </a:t>
            </a:r>
            <a:r>
              <a:rPr lang="en-GB" b="1" i="1" dirty="0"/>
              <a:t>individual</a:t>
            </a:r>
            <a:r>
              <a:rPr lang="en-GB" b="1" dirty="0"/>
              <a:t> </a:t>
            </a:r>
            <a:r>
              <a:rPr lang="en-GB" dirty="0"/>
              <a:t>person.</a:t>
            </a:r>
          </a:p>
          <a:p>
            <a:pPr marL="0" indent="0">
              <a:buNone/>
            </a:pPr>
            <a:endParaRPr lang="en-GB" dirty="0"/>
          </a:p>
          <a:p>
            <a:pPr>
              <a:buFont typeface="Wingdings" panose="05000000000000000000" pitchFamily="2" charset="2"/>
              <a:buChar char="§"/>
            </a:pPr>
            <a:r>
              <a:rPr lang="en-GB" dirty="0"/>
              <a:t>In public health, the </a:t>
            </a:r>
            <a:r>
              <a:rPr lang="en-GB" b="1" i="1" dirty="0"/>
              <a:t>patient</a:t>
            </a:r>
            <a:r>
              <a:rPr lang="en-GB" dirty="0"/>
              <a:t> is the </a:t>
            </a:r>
            <a:r>
              <a:rPr lang="en-GB" b="1" i="1" dirty="0"/>
              <a:t>entire</a:t>
            </a:r>
            <a:r>
              <a:rPr lang="en-GB" b="1" dirty="0"/>
              <a:t> </a:t>
            </a:r>
            <a:r>
              <a:rPr lang="en-GB" b="1" i="1" dirty="0"/>
              <a:t>community</a:t>
            </a:r>
            <a:r>
              <a:rPr lang="en-GB" b="1" dirty="0"/>
              <a:t>.</a:t>
            </a:r>
          </a:p>
        </p:txBody>
      </p:sp>
    </p:spTree>
    <p:extLst>
      <p:ext uri="{BB962C8B-B14F-4D97-AF65-F5344CB8AC3E}">
        <p14:creationId xmlns:p14="http://schemas.microsoft.com/office/powerpoint/2010/main" val="3058255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8229600" cy="1156990"/>
          </a:xfrm>
        </p:spPr>
        <p:txBody>
          <a:bodyPr>
            <a:normAutofit fontScale="90000"/>
          </a:bodyPr>
          <a:lstStyle/>
          <a:p>
            <a:r>
              <a:rPr lang="en-GB" b="1" dirty="0"/>
              <a:t>Public Health Model vs</a:t>
            </a:r>
            <a:r>
              <a:rPr lang="en-GB" dirty="0"/>
              <a:t> </a:t>
            </a:r>
            <a:r>
              <a:rPr lang="en-GB" b="1" dirty="0">
                <a:solidFill>
                  <a:srgbClr val="3B3835"/>
                </a:solidFill>
                <a:effectLst/>
                <a:latin typeface="+mj-lt"/>
                <a:ea typeface="Times New Roman" panose="02020603050405020304" pitchFamily="18" charset="0"/>
                <a:cs typeface="Times New Roman" panose="02020603050405020304" pitchFamily="18" charset="0"/>
              </a:rPr>
              <a:t>Medical Model</a:t>
            </a:r>
            <a:r>
              <a:rPr lang="en-GB" dirty="0"/>
              <a:t> </a:t>
            </a:r>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8229600" cy="3917032"/>
          </a:xfrm>
        </p:spPr>
        <p:txBody>
          <a:bodyPr/>
          <a:lstStyle/>
          <a:p>
            <a:pPr marL="0" indent="0">
              <a:buNone/>
            </a:pPr>
            <a:r>
              <a:rPr lang="en-GB" sz="2400" b="1" dirty="0">
                <a:solidFill>
                  <a:srgbClr val="3B3835"/>
                </a:solidFill>
                <a:effectLst/>
                <a:latin typeface="+mj-lt"/>
                <a:ea typeface="Times New Roman" panose="02020603050405020304" pitchFamily="18" charset="0"/>
                <a:cs typeface="Times New Roman" panose="02020603050405020304" pitchFamily="18" charset="0"/>
              </a:rPr>
              <a:t>Public Health Model                                                    </a:t>
            </a:r>
            <a:endParaRPr lang="en-GB" sz="2400" dirty="0">
              <a:solidFill>
                <a:srgbClr val="3B3835"/>
              </a:solidFill>
              <a:latin typeface="+mj-lt"/>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Population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Disease Prevention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Health Promotion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Environment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Human behaviour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Public (Some private) </a:t>
            </a:r>
            <a:endParaRPr lang="en-GB" sz="2400" dirty="0"/>
          </a:p>
        </p:txBody>
      </p:sp>
      <p:sp>
        <p:nvSpPr>
          <p:cNvPr id="5" name="TextBox 4">
            <a:extLst>
              <a:ext uri="{FF2B5EF4-FFF2-40B4-BE49-F238E27FC236}">
                <a16:creationId xmlns:a16="http://schemas.microsoft.com/office/drawing/2014/main" id="{E3EB346A-1A8C-387D-31EE-941504BDFB00}"/>
              </a:ext>
            </a:extLst>
          </p:cNvPr>
          <p:cNvSpPr txBox="1"/>
          <p:nvPr/>
        </p:nvSpPr>
        <p:spPr>
          <a:xfrm>
            <a:off x="5364088" y="1995339"/>
            <a:ext cx="3384376" cy="2308324"/>
          </a:xfrm>
          <a:prstGeom prst="rect">
            <a:avLst/>
          </a:prstGeom>
          <a:noFill/>
        </p:spPr>
        <p:txBody>
          <a:bodyPr wrap="square">
            <a:spAutoFit/>
          </a:bodyPr>
          <a:lstStyle/>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Individual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Diagnosis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Treatment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  </a:t>
            </a:r>
          </a:p>
          <a:p>
            <a:pPr marL="342900" indent="-342900">
              <a:buFont typeface="Arial" panose="020B0604020202020204" pitchFamily="34" charset="0"/>
              <a:buChar char="•"/>
            </a:pPr>
            <a:r>
              <a:rPr lang="en-GB" sz="2000" dirty="0">
                <a:effectLst/>
                <a:ea typeface="Times New Roman" panose="02020603050405020304" pitchFamily="18" charset="0"/>
                <a:cs typeface="Times New Roman" panose="02020603050405020304" pitchFamily="18" charset="0"/>
              </a:rPr>
              <a:t>Medical care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Private (Some public)</a:t>
            </a:r>
            <a:endParaRPr lang="en-GB" sz="2400" dirty="0">
              <a:effectLst/>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F3A0A7-890E-2005-58FE-45582055C529}"/>
              </a:ext>
            </a:extLst>
          </p:cNvPr>
          <p:cNvSpPr txBox="1"/>
          <p:nvPr/>
        </p:nvSpPr>
        <p:spPr>
          <a:xfrm>
            <a:off x="5364088" y="1591842"/>
            <a:ext cx="2401416" cy="461665"/>
          </a:xfrm>
          <a:prstGeom prst="rect">
            <a:avLst/>
          </a:prstGeom>
          <a:noFill/>
        </p:spPr>
        <p:txBody>
          <a:bodyPr wrap="square">
            <a:spAutoFit/>
          </a:bodyPr>
          <a:lstStyle/>
          <a:p>
            <a:r>
              <a:rPr lang="en-GB" sz="2400" b="1" dirty="0">
                <a:solidFill>
                  <a:srgbClr val="3B3835"/>
                </a:solidFill>
                <a:effectLst/>
                <a:latin typeface="+mj-lt"/>
                <a:ea typeface="Times New Roman" panose="02020603050405020304" pitchFamily="18" charset="0"/>
                <a:cs typeface="Times New Roman" panose="02020603050405020304" pitchFamily="18" charset="0"/>
              </a:rPr>
              <a:t>Medical Model</a:t>
            </a:r>
          </a:p>
        </p:txBody>
      </p:sp>
    </p:spTree>
    <p:extLst>
      <p:ext uri="{BB962C8B-B14F-4D97-AF65-F5344CB8AC3E}">
        <p14:creationId xmlns:p14="http://schemas.microsoft.com/office/powerpoint/2010/main" val="688066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EC22F-A7C4-6ACB-5A3D-E35FA6491A2E}"/>
              </a:ext>
            </a:extLst>
          </p:cNvPr>
          <p:cNvSpPr>
            <a:spLocks noGrp="1"/>
          </p:cNvSpPr>
          <p:nvPr>
            <p:ph type="title"/>
          </p:nvPr>
        </p:nvSpPr>
        <p:spPr/>
        <p:txBody>
          <a:bodyPr/>
          <a:lstStyle/>
          <a:p>
            <a:r>
              <a:rPr lang="en-GB" b="1" dirty="0"/>
              <a:t>Public Health Approach</a:t>
            </a:r>
          </a:p>
        </p:txBody>
      </p:sp>
      <p:pic>
        <p:nvPicPr>
          <p:cNvPr id="1026" name="Picture 2" descr="South West Faculty Update October to December 2021 - Advanced Practice">
            <a:extLst>
              <a:ext uri="{FF2B5EF4-FFF2-40B4-BE49-F238E27FC236}">
                <a16:creationId xmlns:a16="http://schemas.microsoft.com/office/drawing/2014/main" id="{E1155A9D-7ECA-D6D7-95F4-4C621D477062}"/>
              </a:ext>
            </a:extLst>
          </p:cNvPr>
          <p:cNvPicPr>
            <a:picLocks noGrp="1" noChangeAspect="1" noChangeArrowheads="1"/>
          </p:cNvPicPr>
          <p:nvPr>
            <p:ph idx="1"/>
          </p:nvPr>
        </p:nvPicPr>
        <p:blipFill>
          <a:blip r:embed="rId2">
            <a:biLevel thresh="75000"/>
            <a:extLst>
              <a:ext uri="{28A0092B-C50C-407E-A947-70E740481C1C}">
                <a14:useLocalDpi xmlns:a14="http://schemas.microsoft.com/office/drawing/2010/main" val="0"/>
              </a:ext>
            </a:extLst>
          </a:blip>
          <a:srcRect/>
          <a:stretch>
            <a:fillRect/>
          </a:stretch>
        </p:blipFill>
        <p:spPr bwMode="auto">
          <a:xfrm>
            <a:off x="899592" y="2381250"/>
            <a:ext cx="2057400" cy="2095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38682CF-861E-F6C9-910E-703B6096A3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2132856"/>
            <a:ext cx="2076450" cy="22098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FAA4960-D68D-7812-5EC5-F36DAE1B8CF5}"/>
              </a:ext>
            </a:extLst>
          </p:cNvPr>
          <p:cNvSpPr txBox="1"/>
          <p:nvPr/>
        </p:nvSpPr>
        <p:spPr>
          <a:xfrm>
            <a:off x="755576" y="1758445"/>
            <a:ext cx="2718047" cy="400110"/>
          </a:xfrm>
          <a:prstGeom prst="rect">
            <a:avLst/>
          </a:prstGeom>
          <a:noFill/>
        </p:spPr>
        <p:txBody>
          <a:bodyPr wrap="square">
            <a:spAutoFit/>
          </a:bodyPr>
          <a:lstStyle/>
          <a:p>
            <a:r>
              <a:rPr lang="en-GB" sz="2000" b="1" dirty="0"/>
              <a:t>Public health model </a:t>
            </a:r>
          </a:p>
        </p:txBody>
      </p:sp>
      <p:sp>
        <p:nvSpPr>
          <p:cNvPr id="8" name="TextBox 7">
            <a:extLst>
              <a:ext uri="{FF2B5EF4-FFF2-40B4-BE49-F238E27FC236}">
                <a16:creationId xmlns:a16="http://schemas.microsoft.com/office/drawing/2014/main" id="{F00802D4-4218-B1AC-FA51-33D8DEC438AE}"/>
              </a:ext>
            </a:extLst>
          </p:cNvPr>
          <p:cNvSpPr txBox="1"/>
          <p:nvPr/>
        </p:nvSpPr>
        <p:spPr>
          <a:xfrm>
            <a:off x="6012160" y="1851874"/>
            <a:ext cx="1944216" cy="369332"/>
          </a:xfrm>
          <a:prstGeom prst="rect">
            <a:avLst/>
          </a:prstGeom>
          <a:noFill/>
        </p:spPr>
        <p:txBody>
          <a:bodyPr wrap="square">
            <a:spAutoFit/>
          </a:bodyPr>
          <a:lstStyle/>
          <a:p>
            <a:r>
              <a:rPr lang="en-GB" b="1" dirty="0"/>
              <a:t>Medical model </a:t>
            </a:r>
          </a:p>
        </p:txBody>
      </p:sp>
    </p:spTree>
    <p:extLst>
      <p:ext uri="{BB962C8B-B14F-4D97-AF65-F5344CB8AC3E}">
        <p14:creationId xmlns:p14="http://schemas.microsoft.com/office/powerpoint/2010/main" val="3366621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5D754-4CD8-9A86-75C2-D5416E827572}"/>
              </a:ext>
            </a:extLst>
          </p:cNvPr>
          <p:cNvSpPr>
            <a:spLocks noGrp="1"/>
          </p:cNvSpPr>
          <p:nvPr>
            <p:ph type="title"/>
          </p:nvPr>
        </p:nvSpPr>
        <p:spPr/>
        <p:txBody>
          <a:bodyPr/>
          <a:lstStyle/>
          <a:p>
            <a:r>
              <a:rPr lang="en-GB" b="1" dirty="0"/>
              <a:t>Difference between PH &amp; CM</a:t>
            </a:r>
            <a:endParaRPr lang="en-GB" dirty="0"/>
          </a:p>
        </p:txBody>
      </p:sp>
      <p:sp>
        <p:nvSpPr>
          <p:cNvPr id="3" name="Content Placeholder 2">
            <a:extLst>
              <a:ext uri="{FF2B5EF4-FFF2-40B4-BE49-F238E27FC236}">
                <a16:creationId xmlns:a16="http://schemas.microsoft.com/office/drawing/2014/main" id="{2861A805-869F-8C74-214F-B61A9750DD9B}"/>
              </a:ext>
            </a:extLst>
          </p:cNvPr>
          <p:cNvSpPr>
            <a:spLocks noGrp="1"/>
          </p:cNvSpPr>
          <p:nvPr>
            <p:ph idx="1"/>
          </p:nvPr>
        </p:nvSpPr>
        <p:spPr/>
        <p:txBody>
          <a:bodyPr>
            <a:normAutofit/>
          </a:bodyPr>
          <a:lstStyle/>
          <a:p>
            <a:pPr>
              <a:buFont typeface="Wingdings" panose="05000000000000000000" pitchFamily="2" charset="2"/>
              <a:buChar char="§"/>
            </a:pPr>
            <a:r>
              <a:rPr lang="en-GB" sz="2800" dirty="0"/>
              <a:t>Medical professionals diagnose our individual health problems by listening to us describe our symptoms and performing necessary medical tests. </a:t>
            </a:r>
          </a:p>
          <a:p>
            <a:pPr marL="0" indent="0">
              <a:buNone/>
            </a:pPr>
            <a:endParaRPr lang="en-GB" sz="2800" dirty="0"/>
          </a:p>
          <a:p>
            <a:pPr>
              <a:buFont typeface="Wingdings" panose="05000000000000000000" pitchFamily="2" charset="2"/>
              <a:buChar char="§"/>
            </a:pPr>
            <a:r>
              <a:rPr lang="en-GB" sz="2800" dirty="0"/>
              <a:t>Public health professionals diagnose community health problems using scientific research and disease surveillance systems.</a:t>
            </a:r>
          </a:p>
        </p:txBody>
      </p:sp>
    </p:spTree>
    <p:extLst>
      <p:ext uri="{BB962C8B-B14F-4D97-AF65-F5344CB8AC3E}">
        <p14:creationId xmlns:p14="http://schemas.microsoft.com/office/powerpoint/2010/main" val="27100745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73FC-3E77-6295-E199-0ED1FA73A18F}"/>
              </a:ext>
            </a:extLst>
          </p:cNvPr>
          <p:cNvSpPr>
            <a:spLocks noGrp="1"/>
          </p:cNvSpPr>
          <p:nvPr>
            <p:ph type="title"/>
          </p:nvPr>
        </p:nvSpPr>
        <p:spPr/>
        <p:txBody>
          <a:bodyPr/>
          <a:lstStyle/>
          <a:p>
            <a:r>
              <a:rPr lang="en-GB" b="1" dirty="0"/>
              <a:t>Difference between PH &amp; CM</a:t>
            </a:r>
            <a:endParaRPr lang="en-GB" dirty="0"/>
          </a:p>
        </p:txBody>
      </p:sp>
      <p:sp>
        <p:nvSpPr>
          <p:cNvPr id="3" name="Content Placeholder 2">
            <a:extLst>
              <a:ext uri="{FF2B5EF4-FFF2-40B4-BE49-F238E27FC236}">
                <a16:creationId xmlns:a16="http://schemas.microsoft.com/office/drawing/2014/main" id="{11123C13-D50C-E859-F1C1-1DCD7454C78F}"/>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0" i="0" dirty="0">
                <a:effectLst/>
              </a:rPr>
              <a:t>Another key difference between public health and medicine is that </a:t>
            </a:r>
          </a:p>
          <a:p>
            <a:pPr marL="0" indent="0">
              <a:buNone/>
            </a:pPr>
            <a:endParaRPr lang="en-GB" b="0" i="0" dirty="0">
              <a:effectLst/>
            </a:endParaRPr>
          </a:p>
          <a:p>
            <a:pPr>
              <a:buFont typeface="Wingdings" panose="05000000000000000000" pitchFamily="2" charset="2"/>
              <a:buChar char="§"/>
            </a:pPr>
            <a:r>
              <a:rPr lang="en-GB" dirty="0"/>
              <a:t>M</a:t>
            </a:r>
            <a:r>
              <a:rPr lang="en-GB" b="0" i="0" dirty="0">
                <a:effectLst/>
              </a:rPr>
              <a:t>edicine emphasizes disease </a:t>
            </a:r>
            <a:r>
              <a:rPr lang="en-GB" b="1" i="1" dirty="0">
                <a:effectLst/>
              </a:rPr>
              <a:t>treatment</a:t>
            </a:r>
            <a:r>
              <a:rPr lang="en-GB" b="0" i="0" dirty="0">
                <a:effectLst/>
              </a:rPr>
              <a:t> and </a:t>
            </a:r>
            <a:r>
              <a:rPr lang="en-GB" b="1" i="1" dirty="0">
                <a:effectLst/>
              </a:rPr>
              <a:t>care</a:t>
            </a:r>
            <a:r>
              <a:rPr lang="en-GB" b="0" i="0" dirty="0">
                <a:effectLst/>
              </a:rPr>
              <a:t>,</a:t>
            </a:r>
          </a:p>
          <a:p>
            <a:pPr marL="0" indent="0">
              <a:buNone/>
            </a:pPr>
            <a:endParaRPr lang="en-GB" b="0" i="0" dirty="0">
              <a:effectLst/>
            </a:endParaRPr>
          </a:p>
          <a:p>
            <a:pPr>
              <a:buFont typeface="Wingdings" panose="05000000000000000000" pitchFamily="2" charset="2"/>
              <a:buChar char="§"/>
            </a:pPr>
            <a:r>
              <a:rPr lang="en-GB" dirty="0"/>
              <a:t>W</a:t>
            </a:r>
            <a:r>
              <a:rPr lang="en-GB" b="0" i="0" dirty="0">
                <a:effectLst/>
              </a:rPr>
              <a:t>hile public health emphasizes disease </a:t>
            </a:r>
            <a:r>
              <a:rPr lang="en-GB" b="1" i="1" dirty="0">
                <a:effectLst/>
              </a:rPr>
              <a:t>prevention</a:t>
            </a:r>
            <a:r>
              <a:rPr lang="en-GB" b="1" i="0" dirty="0">
                <a:effectLst/>
              </a:rPr>
              <a:t> </a:t>
            </a:r>
            <a:r>
              <a:rPr lang="en-GB" b="0" i="0" dirty="0">
                <a:effectLst/>
              </a:rPr>
              <a:t>and </a:t>
            </a:r>
            <a:r>
              <a:rPr lang="en-GB" b="1" i="1" dirty="0">
                <a:effectLst/>
              </a:rPr>
              <a:t>health promotion</a:t>
            </a:r>
            <a:r>
              <a:rPr lang="en-GB" b="0" i="0" dirty="0">
                <a:effectLst/>
              </a:rPr>
              <a:t>.</a:t>
            </a:r>
            <a:endParaRPr lang="en-GB" dirty="0"/>
          </a:p>
        </p:txBody>
      </p:sp>
    </p:spTree>
    <p:extLst>
      <p:ext uri="{BB962C8B-B14F-4D97-AF65-F5344CB8AC3E}">
        <p14:creationId xmlns:p14="http://schemas.microsoft.com/office/powerpoint/2010/main" val="12830838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84663" y="1536174"/>
            <a:ext cx="7740860"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…in an accident case where someone sustain a fracture (broken leg)</a:t>
            </a:r>
          </a:p>
          <a:p>
            <a:pPr marL="342900" indent="-342900">
              <a:buFont typeface="Wingdings" panose="05000000000000000000" pitchFamily="2" charset="2"/>
              <a:buChar char="§"/>
              <a:defRPr/>
            </a:pPr>
            <a:r>
              <a:rPr lang="en-GB" sz="2400" dirty="0"/>
              <a:t>The clinician main focus is the immediate health problem i.e. fixing the fractured leg</a:t>
            </a:r>
          </a:p>
          <a:p>
            <a:pPr marL="342900" indent="-342900">
              <a:buFont typeface="Wingdings" panose="05000000000000000000" pitchFamily="2" charset="2"/>
              <a:buChar char="§"/>
              <a:defRPr/>
            </a:pPr>
            <a:r>
              <a:rPr lang="en-GB" sz="2400" dirty="0"/>
              <a:t>Clinician focus on the individual</a:t>
            </a:r>
          </a:p>
          <a:p>
            <a:pPr marL="342900" indent="-342900">
              <a:buFont typeface="Wingdings" panose="05000000000000000000" pitchFamily="2" charset="2"/>
              <a:buChar char="§"/>
              <a:defRPr/>
            </a:pPr>
            <a:r>
              <a:rPr lang="en-GB" sz="2400" dirty="0"/>
              <a:t>But the public health approach will be holistic and will focus on figuring out how and why the accident occurred</a:t>
            </a:r>
          </a:p>
          <a:p>
            <a:pPr marL="342900" indent="-342900">
              <a:buFont typeface="Wingdings" panose="05000000000000000000" pitchFamily="2" charset="2"/>
              <a:buChar char="§"/>
              <a:defRPr/>
            </a:pPr>
            <a:r>
              <a:rPr lang="en-GB" sz="2400" dirty="0"/>
              <a:t>This is important so that appropriate action can be taken to prevent its reoccurrence. </a:t>
            </a:r>
          </a:p>
        </p:txBody>
      </p:sp>
    </p:spTree>
    <p:extLst>
      <p:ext uri="{BB962C8B-B14F-4D97-AF65-F5344CB8AC3E}">
        <p14:creationId xmlns:p14="http://schemas.microsoft.com/office/powerpoint/2010/main" val="15673543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83568" y="116632"/>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412776"/>
            <a:ext cx="7056784" cy="5632311"/>
          </a:xfrm>
          <a:prstGeom prst="rect">
            <a:avLst/>
          </a:prstGeom>
        </p:spPr>
        <p:txBody>
          <a:bodyPr wrap="square">
            <a:spAutoFit/>
          </a:bodyPr>
          <a:lstStyle/>
          <a:p>
            <a:pPr>
              <a:defRPr/>
            </a:pPr>
            <a:r>
              <a:rPr lang="en-GB" sz="2400" dirty="0"/>
              <a:t>PHP enquire about why the accident occur by asking the below questions?</a:t>
            </a:r>
          </a:p>
          <a:p>
            <a:pPr marL="342900" indent="-342900">
              <a:buFont typeface="Wingdings" panose="05000000000000000000" pitchFamily="2" charset="2"/>
              <a:buChar char="§"/>
              <a:defRPr/>
            </a:pPr>
            <a:r>
              <a:rPr lang="en-GB" sz="2400" dirty="0"/>
              <a:t>Was their a problem with the victim vision </a:t>
            </a:r>
          </a:p>
          <a:p>
            <a:pPr marL="342900" indent="-342900">
              <a:buFont typeface="Wingdings" panose="05000000000000000000" pitchFamily="2" charset="2"/>
              <a:buChar char="§"/>
              <a:defRPr/>
            </a:pPr>
            <a:r>
              <a:rPr lang="en-GB" sz="2400" dirty="0"/>
              <a:t>Was it poor knowledge of driving skills or </a:t>
            </a:r>
          </a:p>
          <a:p>
            <a:pPr marL="342900" indent="-342900">
              <a:buFont typeface="Wingdings" panose="05000000000000000000" pitchFamily="2" charset="2"/>
              <a:buChar char="§"/>
              <a:defRPr/>
            </a:pPr>
            <a:r>
              <a:rPr lang="en-GB" sz="2400" dirty="0"/>
              <a:t>Bad attitude towards driving</a:t>
            </a:r>
          </a:p>
          <a:p>
            <a:pPr marL="342900" indent="-342900">
              <a:buFont typeface="Wingdings" panose="05000000000000000000" pitchFamily="2" charset="2"/>
              <a:buChar char="§"/>
              <a:defRPr/>
            </a:pPr>
            <a:r>
              <a:rPr lang="en-GB" sz="2400" dirty="0"/>
              <a:t>Was the victim under the influence of alcohol or drugs while driving</a:t>
            </a:r>
          </a:p>
          <a:p>
            <a:pPr marL="342900" indent="-342900">
              <a:buFont typeface="Wingdings" panose="05000000000000000000" pitchFamily="2" charset="2"/>
              <a:buChar char="§"/>
              <a:defRPr/>
            </a:pPr>
            <a:r>
              <a:rPr lang="en-GB" sz="2400" dirty="0"/>
              <a:t>Are there existing laws (legislation) against this behaviour</a:t>
            </a:r>
          </a:p>
          <a:p>
            <a:pPr marL="342900" indent="-342900">
              <a:buFont typeface="Wingdings" panose="05000000000000000000" pitchFamily="2" charset="2"/>
              <a:buChar char="§"/>
              <a:defRPr/>
            </a:pPr>
            <a:r>
              <a:rPr lang="en-GB" sz="2400" dirty="0"/>
              <a:t>Are there resources to enforce it (law enforcement agency e.g. police)</a:t>
            </a:r>
          </a:p>
          <a:p>
            <a:pPr marL="342900" indent="-342900">
              <a:buFont typeface="Wingdings" panose="05000000000000000000" pitchFamily="2" charset="2"/>
              <a:buChar char="v"/>
              <a:defRPr/>
            </a:pPr>
            <a:endParaRPr lang="en-GB" sz="2400" dirty="0"/>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28060896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28573" y="1591056"/>
            <a:ext cx="7686854"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What are the community expectations or attitude towards driving</a:t>
            </a:r>
          </a:p>
          <a:p>
            <a:pPr marL="342900" indent="-342900">
              <a:buFont typeface="Wingdings" panose="05000000000000000000" pitchFamily="2" charset="2"/>
              <a:buChar char="§"/>
              <a:defRPr/>
            </a:pPr>
            <a:r>
              <a:rPr lang="en-GB" sz="2400" dirty="0"/>
              <a:t>Is there a good social network available for the accident victim that will help in his recovery or prevent it from happening again</a:t>
            </a:r>
          </a:p>
          <a:p>
            <a:pPr marL="342900" indent="-342900">
              <a:buFont typeface="Wingdings" panose="05000000000000000000" pitchFamily="2" charset="2"/>
              <a:buChar char="§"/>
              <a:defRPr/>
            </a:pPr>
            <a:r>
              <a:rPr lang="en-GB" sz="2400" dirty="0"/>
              <a:t>Was the roads he was driving save</a:t>
            </a:r>
          </a:p>
          <a:p>
            <a:pPr marL="342900" indent="-342900">
              <a:buFont typeface="Wingdings" panose="05000000000000000000" pitchFamily="2" charset="2"/>
              <a:buChar char="§"/>
              <a:defRPr/>
            </a:pPr>
            <a:r>
              <a:rPr lang="en-GB" sz="2400" dirty="0"/>
              <a:t>Was the accident  victim driving  a safe car that was  well maintained</a:t>
            </a:r>
          </a:p>
          <a:p>
            <a:pPr marL="342900" indent="-342900">
              <a:buFont typeface="Wingdings" panose="05000000000000000000" pitchFamily="2" charset="2"/>
              <a:buChar char="§"/>
              <a:defRPr/>
            </a:pPr>
            <a:r>
              <a:rPr lang="en-GB" sz="2400" dirty="0"/>
              <a:t>If not why not</a:t>
            </a:r>
          </a:p>
          <a:p>
            <a:pPr marL="342900" indent="-342900">
              <a:buFont typeface="Wingdings" panose="05000000000000000000" pitchFamily="2" charset="2"/>
              <a:buChar char="§"/>
              <a:defRPr/>
            </a:pPr>
            <a:r>
              <a:rPr lang="en-GB" sz="2400" dirty="0"/>
              <a:t>Could he not afford it</a:t>
            </a:r>
          </a:p>
        </p:txBody>
      </p:sp>
    </p:spTree>
    <p:extLst>
      <p:ext uri="{BB962C8B-B14F-4D97-AF65-F5344CB8AC3E}">
        <p14:creationId xmlns:p14="http://schemas.microsoft.com/office/powerpoint/2010/main" val="272149451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For example…</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964353"/>
            <a:ext cx="7740860" cy="4893647"/>
          </a:xfrm>
          <a:prstGeom prst="rect">
            <a:avLst/>
          </a:prstGeom>
        </p:spPr>
        <p:txBody>
          <a:bodyPr wrap="square">
            <a:spAutoFit/>
          </a:bodyPr>
          <a:lstStyle/>
          <a:p>
            <a:pPr marL="342900" indent="-342900">
              <a:buFont typeface="Wingdings" panose="05000000000000000000" pitchFamily="2" charset="2"/>
              <a:buChar char="§"/>
              <a:defRPr/>
            </a:pPr>
            <a:r>
              <a:rPr lang="en-GB" sz="2400" dirty="0"/>
              <a:t>If not why could he not afford it</a:t>
            </a:r>
          </a:p>
          <a:p>
            <a:pPr marL="342900" indent="-342900">
              <a:buFont typeface="Wingdings" panose="05000000000000000000" pitchFamily="2" charset="2"/>
              <a:buChar char="§"/>
              <a:defRPr/>
            </a:pPr>
            <a:r>
              <a:rPr lang="en-GB" sz="2400" dirty="0"/>
              <a:t>Does he have a job that does not pay well</a:t>
            </a:r>
          </a:p>
          <a:p>
            <a:pPr marL="342900" indent="-342900">
              <a:buFont typeface="Wingdings" panose="05000000000000000000" pitchFamily="2" charset="2"/>
              <a:buChar char="§"/>
              <a:defRPr/>
            </a:pPr>
            <a:r>
              <a:rPr lang="en-GB" sz="2400" dirty="0"/>
              <a:t>Why is that</a:t>
            </a:r>
          </a:p>
          <a:p>
            <a:pPr marL="342900" indent="-342900">
              <a:buFont typeface="Wingdings" panose="05000000000000000000" pitchFamily="2" charset="2"/>
              <a:buChar char="§"/>
              <a:defRPr/>
            </a:pPr>
            <a:r>
              <a:rPr lang="en-GB" sz="2400" dirty="0"/>
              <a:t> Is it because he does not have access to good education</a:t>
            </a:r>
          </a:p>
          <a:p>
            <a:pPr marL="342900" indent="-342900">
              <a:buFont typeface="Wingdings" panose="05000000000000000000" pitchFamily="2" charset="2"/>
              <a:buChar char="§"/>
              <a:defRPr/>
            </a:pPr>
            <a:r>
              <a:rPr lang="en-GB" sz="2400" dirty="0"/>
              <a:t>Was there good access to health service which will determine its treatment and recovery</a:t>
            </a: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63656895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000821"/>
          </a:xfrm>
          <a:prstGeom prst="rect">
            <a:avLst/>
          </a:prstGeom>
          <a:noFill/>
        </p:spPr>
        <p:txBody>
          <a:bodyPr wrap="square">
            <a:spAutoFit/>
          </a:bodyPr>
          <a:lstStyle/>
          <a:p>
            <a:r>
              <a:rPr lang="en-GB" sz="2800" dirty="0"/>
              <a:t>Working independently research the term</a:t>
            </a:r>
          </a:p>
          <a:p>
            <a:r>
              <a:rPr lang="en-GB" sz="2800" b="1" dirty="0"/>
              <a:t>holistic</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53184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20880" cy="1402416"/>
          </a:xfrm>
        </p:spPr>
        <p:txBody>
          <a:bodyPr>
            <a:normAutofit fontScale="90000"/>
          </a:bodyPr>
          <a:lstStyle/>
          <a:p>
            <a:pPr algn="l"/>
            <a:r>
              <a:rPr lang="en-GB" b="1" dirty="0">
                <a:solidFill>
                  <a:schemeClr val="tx1"/>
                </a:solidFill>
              </a:rPr>
              <a:t>In other to make a difference …</a:t>
            </a:r>
          </a:p>
        </p:txBody>
      </p:sp>
      <p:sp>
        <p:nvSpPr>
          <p:cNvPr id="3" name="Rectangle 2">
            <a:extLst>
              <a:ext uri="{FF2B5EF4-FFF2-40B4-BE49-F238E27FC236}">
                <a16:creationId xmlns:a16="http://schemas.microsoft.com/office/drawing/2014/main" id="{74BB9B29-D6C4-4137-B645-A441AB07632E}"/>
              </a:ext>
            </a:extLst>
          </p:cNvPr>
          <p:cNvSpPr/>
          <p:nvPr/>
        </p:nvSpPr>
        <p:spPr>
          <a:xfrm>
            <a:off x="701570" y="1844824"/>
            <a:ext cx="7740860" cy="5693866"/>
          </a:xfrm>
          <a:prstGeom prst="rect">
            <a:avLst/>
          </a:prstGeom>
        </p:spPr>
        <p:txBody>
          <a:bodyPr wrap="square">
            <a:spAutoFit/>
          </a:bodyPr>
          <a:lstStyle/>
          <a:p>
            <a:pPr>
              <a:defRPr/>
            </a:pPr>
            <a:r>
              <a:rPr lang="en-GB" sz="2800" dirty="0"/>
              <a:t>Public health focuses on </a:t>
            </a:r>
          </a:p>
          <a:p>
            <a:pPr>
              <a:defRPr/>
            </a:pPr>
            <a:endParaRPr lang="en-GB" sz="2800" dirty="0"/>
          </a:p>
          <a:p>
            <a:pPr marL="342900" indent="-342900">
              <a:buFont typeface="Wingdings" panose="05000000000000000000" pitchFamily="2" charset="2"/>
              <a:buChar char="§"/>
              <a:defRPr/>
            </a:pPr>
            <a:r>
              <a:rPr lang="en-GB" sz="2800" dirty="0"/>
              <a:t>all the upstream factors to make changes that could benefit the health of the whole population. </a:t>
            </a:r>
          </a:p>
          <a:p>
            <a:pPr>
              <a:defRPr/>
            </a:pPr>
            <a:endParaRPr lang="en-GB" sz="2800" dirty="0"/>
          </a:p>
          <a:p>
            <a:pPr marL="342900" indent="-342900">
              <a:buFont typeface="Wingdings" panose="05000000000000000000" pitchFamily="2" charset="2"/>
              <a:buChar char="§"/>
              <a:defRPr/>
            </a:pPr>
            <a:r>
              <a:rPr lang="en-GB" sz="2800" dirty="0"/>
              <a:t>This looks so broad and complex task</a:t>
            </a: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p:txBody>
      </p:sp>
    </p:spTree>
    <p:extLst>
      <p:ext uri="{BB962C8B-B14F-4D97-AF65-F5344CB8AC3E}">
        <p14:creationId xmlns:p14="http://schemas.microsoft.com/office/powerpoint/2010/main" val="335908747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2569934"/>
          </a:xfrm>
          <a:prstGeom prst="rect">
            <a:avLst/>
          </a:prstGeom>
          <a:noFill/>
        </p:spPr>
        <p:txBody>
          <a:bodyPr wrap="square">
            <a:spAutoFit/>
          </a:bodyPr>
          <a:lstStyle/>
          <a:p>
            <a:r>
              <a:rPr lang="en-GB" sz="2800" dirty="0"/>
              <a:t>Working independently research the term</a:t>
            </a:r>
          </a:p>
          <a:p>
            <a:r>
              <a:rPr lang="en-GB" sz="2800" b="1" dirty="0"/>
              <a:t>upstream factors</a:t>
            </a:r>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4620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1628800"/>
            <a:ext cx="8229600" cy="1252728"/>
          </a:xfrm>
        </p:spPr>
        <p:txBody>
          <a:bodyPr>
            <a:noAutofit/>
            <a:scene3d>
              <a:camera prst="perspectiveHeroicExtremeLeftFacing"/>
              <a:lightRig rig="threePt" dir="t"/>
            </a:scene3d>
          </a:bodyPr>
          <a:lstStyle/>
          <a:p>
            <a:pPr algn="l"/>
            <a:r>
              <a:rPr lang="en-GB" sz="5400" i="1" dirty="0">
                <a:solidFill>
                  <a:srgbClr val="FFFF00"/>
                </a:solidFill>
                <a:effectLst>
                  <a:reflection blurRad="6350" stA="55000" endA="300" endPos="45500" dir="5400000" sy="-100000" algn="bl" rotWithShape="0"/>
                </a:effectLst>
              </a:rPr>
              <a:t> </a:t>
            </a:r>
            <a:r>
              <a:rPr lang="en-GB" b="1" i="1" dirty="0">
                <a:effectLst>
                  <a:reflection blurRad="6350" stA="55000" endA="300" endPos="45500" dir="5400000" sy="-100000" algn="bl" rotWithShape="0"/>
                </a:effectLst>
              </a:rPr>
              <a:t>How does public health work?</a:t>
            </a:r>
          </a:p>
        </p:txBody>
      </p:sp>
      <p:pic>
        <p:nvPicPr>
          <p:cNvPr id="4" name="Picture 3">
            <a:extLst>
              <a:ext uri="{FF2B5EF4-FFF2-40B4-BE49-F238E27FC236}">
                <a16:creationId xmlns:a16="http://schemas.microsoft.com/office/drawing/2014/main" id="{D4BA7F1C-6586-4B05-848C-70B95F24E5FB}"/>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40234" y="3789040"/>
            <a:ext cx="1903766" cy="1872208"/>
          </a:xfrm>
          <a:prstGeom prst="rect">
            <a:avLst/>
          </a:prstGeom>
        </p:spPr>
      </p:pic>
    </p:spTree>
    <p:extLst>
      <p:ext uri="{BB962C8B-B14F-4D97-AF65-F5344CB8AC3E}">
        <p14:creationId xmlns:p14="http://schemas.microsoft.com/office/powerpoint/2010/main" val="2149247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world federation of public health association …</a:t>
            </a:r>
          </a:p>
        </p:txBody>
      </p:sp>
      <p:sp>
        <p:nvSpPr>
          <p:cNvPr id="3" name="Rectangle 2">
            <a:extLst>
              <a:ext uri="{FF2B5EF4-FFF2-40B4-BE49-F238E27FC236}">
                <a16:creationId xmlns:a16="http://schemas.microsoft.com/office/drawing/2014/main" id="{74BB9B29-D6C4-4137-B645-A441AB07632E}"/>
              </a:ext>
            </a:extLst>
          </p:cNvPr>
          <p:cNvSpPr/>
          <p:nvPr/>
        </p:nvSpPr>
        <p:spPr>
          <a:xfrm>
            <a:off x="1061610" y="1986297"/>
            <a:ext cx="7110790" cy="5262979"/>
          </a:xfrm>
          <a:prstGeom prst="rect">
            <a:avLst/>
          </a:prstGeom>
        </p:spPr>
        <p:txBody>
          <a:bodyPr wrap="square">
            <a:spAutoFit/>
          </a:bodyPr>
          <a:lstStyle/>
          <a:p>
            <a:pPr marL="342900" indent="-342900">
              <a:buFont typeface="Wingdings" panose="05000000000000000000" pitchFamily="2" charset="2"/>
              <a:buChar char="§"/>
              <a:defRPr/>
            </a:pPr>
            <a:r>
              <a:rPr lang="en-GB" sz="2400" dirty="0"/>
              <a:t>Developed a useful framework  to understand the delivery of public health.</a:t>
            </a:r>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
              <a:defRPr/>
            </a:pPr>
            <a:r>
              <a:rPr lang="en-GB" sz="2400" dirty="0"/>
              <a:t>There are </a:t>
            </a:r>
            <a:r>
              <a:rPr lang="en-GB" sz="2400" b="1" i="1" dirty="0"/>
              <a:t>three core service </a:t>
            </a:r>
            <a:r>
              <a:rPr lang="en-GB" sz="2400" dirty="0"/>
              <a:t>areas of public health</a:t>
            </a:r>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
              <a:defRPr/>
            </a:pPr>
            <a:r>
              <a:rPr lang="en-GB" sz="2400" dirty="0"/>
              <a:t>And group of enablers that ensure that these services can occur effectively and efficiently.</a:t>
            </a:r>
          </a:p>
          <a:p>
            <a:pPr>
              <a:defRPr/>
            </a:pPr>
            <a:endParaRPr lang="en-GB" sz="2400" dirty="0"/>
          </a:p>
          <a:p>
            <a:pPr>
              <a:defRPr/>
            </a:pPr>
            <a:r>
              <a:rPr lang="en-GB" sz="2400" dirty="0">
                <a:solidFill>
                  <a:srgbClr val="FFFF00"/>
                </a:solidFill>
              </a:rPr>
              <a:t>                            </a:t>
            </a: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416542056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three core areas of PH…</a:t>
            </a:r>
          </a:p>
        </p:txBody>
      </p:sp>
      <p:sp>
        <p:nvSpPr>
          <p:cNvPr id="3" name="Rectangle 2">
            <a:extLst>
              <a:ext uri="{FF2B5EF4-FFF2-40B4-BE49-F238E27FC236}">
                <a16:creationId xmlns:a16="http://schemas.microsoft.com/office/drawing/2014/main" id="{74BB9B29-D6C4-4137-B645-A441AB07632E}"/>
              </a:ext>
            </a:extLst>
          </p:cNvPr>
          <p:cNvSpPr/>
          <p:nvPr/>
        </p:nvSpPr>
        <p:spPr>
          <a:xfrm>
            <a:off x="733339" y="1340768"/>
            <a:ext cx="7812868" cy="5693866"/>
          </a:xfrm>
          <a:prstGeom prst="rect">
            <a:avLst/>
          </a:prstGeom>
        </p:spPr>
        <p:txBody>
          <a:bodyPr wrap="square">
            <a:spAutoFit/>
          </a:bodyPr>
          <a:lstStyle/>
          <a:p>
            <a:pPr>
              <a:defRPr/>
            </a:pPr>
            <a:r>
              <a:rPr lang="en-GB" sz="2400" dirty="0"/>
              <a:t>Public health supports individuals, organisations, and society to tackle preventable disease, mortality and disability using </a:t>
            </a:r>
            <a:r>
              <a:rPr lang="en-GB" sz="2800" dirty="0"/>
              <a:t>the </a:t>
            </a:r>
            <a:r>
              <a:rPr lang="en-GB" sz="2800" b="1" dirty="0"/>
              <a:t>3Ps </a:t>
            </a:r>
            <a:r>
              <a:rPr lang="en-GB" sz="2800" dirty="0"/>
              <a:t>:</a:t>
            </a:r>
          </a:p>
          <a:p>
            <a:pPr>
              <a:defRPr/>
            </a:pPr>
            <a:endParaRPr lang="en-GB" sz="2800" dirty="0"/>
          </a:p>
          <a:p>
            <a:pPr marL="342900" indent="-342900">
              <a:buFont typeface="Wingdings" panose="05000000000000000000" pitchFamily="2" charset="2"/>
              <a:buChar char="§"/>
              <a:defRPr/>
            </a:pPr>
            <a:r>
              <a:rPr lang="en-GB" sz="2800" dirty="0"/>
              <a:t>Health Protection</a:t>
            </a:r>
          </a:p>
          <a:p>
            <a:pPr marL="342900" indent="-342900">
              <a:buFont typeface="Wingdings" panose="05000000000000000000" pitchFamily="2" charset="2"/>
              <a:buChar char="§"/>
              <a:defRPr/>
            </a:pPr>
            <a:r>
              <a:rPr lang="en-GB" sz="2800" dirty="0"/>
              <a:t>Health Promotion</a:t>
            </a:r>
          </a:p>
          <a:p>
            <a:pPr marL="342900" indent="-342900">
              <a:buFont typeface="Wingdings" panose="05000000000000000000" pitchFamily="2" charset="2"/>
              <a:buChar char="§"/>
              <a:defRPr/>
            </a:pPr>
            <a:r>
              <a:rPr lang="en-GB" sz="2800" dirty="0"/>
              <a:t>Prevention of ill health</a:t>
            </a:r>
          </a:p>
          <a:p>
            <a:pPr>
              <a:defRPr/>
            </a:pPr>
            <a:r>
              <a:rPr lang="en-GB" sz="2800" dirty="0"/>
              <a:t>                         </a:t>
            </a:r>
          </a:p>
          <a:p>
            <a:pPr>
              <a:defRPr/>
            </a:pPr>
            <a:r>
              <a:rPr lang="en-GB" sz="2800" dirty="0"/>
              <a:t>                          (Royal College of Nursing, 2022)</a:t>
            </a:r>
          </a:p>
          <a:p>
            <a:pPr marL="342900" indent="-342900">
              <a:buFont typeface="Wingdings" panose="05000000000000000000" pitchFamily="2" charset="2"/>
              <a:buChar char="v"/>
              <a:defRPr/>
            </a:pPr>
            <a:endParaRPr lang="en-GB" sz="2400" dirty="0">
              <a:solidFill>
                <a:srgbClr val="FFFF00"/>
              </a:solidFill>
            </a:endParaRPr>
          </a:p>
          <a:p>
            <a:pPr>
              <a:defRPr/>
            </a:pPr>
            <a:r>
              <a:rPr lang="en-GB" sz="2400" dirty="0"/>
              <a:t>                                   </a:t>
            </a:r>
            <a:endParaRPr lang="en-GB" sz="2400" b="1" dirty="0"/>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575556" y="107315"/>
            <a:ext cx="7560840" cy="1402416"/>
          </a:xfrm>
        </p:spPr>
        <p:txBody>
          <a:bodyPr>
            <a:normAutofit/>
          </a:bodyPr>
          <a:lstStyle/>
          <a:p>
            <a:pPr algn="l"/>
            <a:r>
              <a:rPr lang="en-GB" b="1" dirty="0">
                <a:solidFill>
                  <a:schemeClr val="tx1"/>
                </a:solidFill>
              </a:rPr>
              <a:t>Protection involves…</a:t>
            </a:r>
          </a:p>
        </p:txBody>
      </p:sp>
      <p:sp>
        <p:nvSpPr>
          <p:cNvPr id="3" name="Rectangle 2">
            <a:extLst>
              <a:ext uri="{FF2B5EF4-FFF2-40B4-BE49-F238E27FC236}">
                <a16:creationId xmlns:a16="http://schemas.microsoft.com/office/drawing/2014/main" id="{74BB9B29-D6C4-4137-B645-A441AB07632E}"/>
              </a:ext>
            </a:extLst>
          </p:cNvPr>
          <p:cNvSpPr/>
          <p:nvPr/>
        </p:nvSpPr>
        <p:spPr>
          <a:xfrm>
            <a:off x="827584" y="1700808"/>
            <a:ext cx="7812868" cy="5386090"/>
          </a:xfrm>
          <a:prstGeom prst="rect">
            <a:avLst/>
          </a:prstGeom>
        </p:spPr>
        <p:txBody>
          <a:bodyPr wrap="square">
            <a:spAutoFit/>
          </a:bodyPr>
          <a:lstStyle/>
          <a:p>
            <a:pPr>
              <a:defRPr/>
            </a:pPr>
            <a:r>
              <a:rPr lang="en-GB" sz="2800" dirty="0"/>
              <a:t>…Protecting the health of the population</a:t>
            </a:r>
          </a:p>
          <a:p>
            <a:pPr>
              <a:defRPr/>
            </a:pPr>
            <a:r>
              <a:rPr lang="en-GB" sz="2800" dirty="0"/>
              <a:t> </a:t>
            </a:r>
          </a:p>
          <a:p>
            <a:pPr>
              <a:defRPr/>
            </a:pPr>
            <a:r>
              <a:rPr lang="en-GB" sz="2800" dirty="0"/>
              <a:t>These include:</a:t>
            </a:r>
          </a:p>
          <a:p>
            <a:pPr marL="457200" indent="-457200">
              <a:buFont typeface="Wingdings" panose="05000000000000000000" pitchFamily="2" charset="2"/>
              <a:buChar char="§"/>
              <a:defRPr/>
            </a:pPr>
            <a:r>
              <a:rPr lang="en-GB" sz="2800" dirty="0"/>
              <a:t>the control of infectious diseases</a:t>
            </a:r>
          </a:p>
          <a:p>
            <a:pPr marL="457200" indent="-457200">
              <a:buFont typeface="Wingdings" panose="05000000000000000000" pitchFamily="2" charset="2"/>
              <a:buChar char="§"/>
              <a:defRPr/>
            </a:pPr>
            <a:r>
              <a:rPr lang="en-GB" sz="2800" dirty="0"/>
              <a:t>Managing environmental hazards</a:t>
            </a:r>
          </a:p>
          <a:p>
            <a:pPr marL="457200" indent="-457200">
              <a:buFont typeface="Wingdings" panose="05000000000000000000" pitchFamily="2" charset="2"/>
              <a:buChar char="§"/>
              <a:defRPr/>
            </a:pPr>
            <a:r>
              <a:rPr lang="en-GB" sz="2800" dirty="0"/>
              <a:t>Ensuring a health workplace</a:t>
            </a:r>
          </a:p>
          <a:p>
            <a:pPr marL="457200" indent="-457200">
              <a:buFont typeface="Wingdings" panose="05000000000000000000" pitchFamily="2" charset="2"/>
              <a:buChar char="§"/>
              <a:defRPr/>
            </a:pPr>
            <a:r>
              <a:rPr lang="en-GB" sz="2800" dirty="0"/>
              <a:t>Managing health emergencies</a:t>
            </a:r>
          </a:p>
          <a:p>
            <a:pPr>
              <a:defRPr/>
            </a:pPr>
            <a:endParaRPr lang="en-GB" sz="2800" dirty="0"/>
          </a:p>
          <a:p>
            <a:pPr>
              <a:defRPr/>
            </a:pPr>
            <a:r>
              <a:rPr lang="en-GB" sz="2400" dirty="0">
                <a:solidFill>
                  <a:srgbClr val="FFFF00"/>
                </a:solidFill>
              </a:rPr>
              <a:t>                                       </a:t>
            </a:r>
            <a:r>
              <a:rPr lang="en-GB" sz="2400" dirty="0"/>
              <a:t>(Royal College of Nursing, 2022)</a:t>
            </a:r>
            <a:endParaRPr lang="en-GB" sz="2400" dirty="0">
              <a:solidFill>
                <a:srgbClr val="FFFF00"/>
              </a:solidFill>
            </a:endParaRPr>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3368080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Promotion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611560" y="1474619"/>
            <a:ext cx="7812868" cy="3908762"/>
          </a:xfrm>
          <a:prstGeom prst="rect">
            <a:avLst/>
          </a:prstGeom>
        </p:spPr>
        <p:txBody>
          <a:bodyPr wrap="square">
            <a:spAutoFit/>
          </a:bodyPr>
          <a:lstStyle/>
          <a:p>
            <a:pPr>
              <a:defRPr/>
            </a:pPr>
            <a:r>
              <a:rPr lang="en-GB" sz="2800" dirty="0"/>
              <a:t>…Improving  the health of the population. </a:t>
            </a:r>
          </a:p>
          <a:p>
            <a:pPr>
              <a:defRPr/>
            </a:pPr>
            <a:endParaRPr lang="en-GB" sz="2800" dirty="0"/>
          </a:p>
          <a:p>
            <a:pPr marL="342900" indent="-342900">
              <a:buFont typeface="Wingdings" panose="05000000000000000000" pitchFamily="2" charset="2"/>
              <a:buChar char="§"/>
              <a:defRPr/>
            </a:pPr>
            <a:r>
              <a:rPr lang="en-GB" sz="2800" dirty="0"/>
              <a:t>It covers a lot of different activities that not only focuses on the individual like </a:t>
            </a:r>
          </a:p>
          <a:p>
            <a:pPr marL="342900" indent="-342900">
              <a:buFont typeface="Wingdings" panose="05000000000000000000" pitchFamily="2" charset="2"/>
              <a:buChar char="§"/>
              <a:defRPr/>
            </a:pPr>
            <a:r>
              <a:rPr lang="en-GB" sz="2800" dirty="0"/>
              <a:t>Promoting the health behaviours over a life course.</a:t>
            </a:r>
          </a:p>
          <a:p>
            <a:pPr marL="342900" indent="-342900">
              <a:buFont typeface="Wingdings" panose="05000000000000000000" pitchFamily="2" charset="2"/>
              <a:buChar char="§"/>
              <a:defRPr/>
            </a:pPr>
            <a:r>
              <a:rPr lang="en-GB" sz="2800" dirty="0"/>
              <a:t>It also focuses on improving factors that influence health.</a:t>
            </a:r>
          </a:p>
          <a:p>
            <a:pPr>
              <a:defRPr/>
            </a:pPr>
            <a:r>
              <a:rPr lang="en-GB" sz="2400" dirty="0"/>
              <a:t>                                      (Royal College of Nursing, 2022)</a:t>
            </a:r>
            <a:endParaRPr lang="en-GB" sz="2400" dirty="0">
              <a:solidFill>
                <a:srgbClr val="FFFF00"/>
              </a:solidFill>
            </a:endParaRPr>
          </a:p>
        </p:txBody>
      </p:sp>
    </p:spTree>
    <p:extLst>
      <p:ext uri="{BB962C8B-B14F-4D97-AF65-F5344CB8AC3E}">
        <p14:creationId xmlns:p14="http://schemas.microsoft.com/office/powerpoint/2010/main" val="23153935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Prevention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621938"/>
            <a:ext cx="7812868" cy="4216539"/>
          </a:xfrm>
          <a:prstGeom prst="rect">
            <a:avLst/>
          </a:prstGeom>
        </p:spPr>
        <p:txBody>
          <a:bodyPr wrap="square">
            <a:spAutoFit/>
          </a:bodyPr>
          <a:lstStyle/>
          <a:p>
            <a:pPr>
              <a:defRPr/>
            </a:pPr>
            <a:r>
              <a:rPr lang="en-GB" sz="2400" dirty="0"/>
              <a:t>…</a:t>
            </a:r>
            <a:r>
              <a:rPr lang="en-GB" sz="2800" dirty="0"/>
              <a:t>preventing health problems before they occur.</a:t>
            </a:r>
          </a:p>
          <a:p>
            <a:pPr>
              <a:defRPr/>
            </a:pPr>
            <a:endParaRPr lang="en-GB" sz="2800" dirty="0"/>
          </a:p>
          <a:p>
            <a:pPr>
              <a:defRPr/>
            </a:pPr>
            <a:r>
              <a:rPr lang="en-GB" sz="2800" dirty="0"/>
              <a:t>It includes activities such as</a:t>
            </a:r>
          </a:p>
          <a:p>
            <a:pPr>
              <a:defRPr/>
            </a:pPr>
            <a:endParaRPr lang="en-GB" sz="2800" dirty="0"/>
          </a:p>
          <a:p>
            <a:pPr marL="342900" indent="-342900">
              <a:buFont typeface="Wingdings" panose="05000000000000000000" pitchFamily="2" charset="2"/>
              <a:buChar char="§"/>
              <a:defRPr/>
            </a:pPr>
            <a:r>
              <a:rPr lang="en-GB" sz="2800" dirty="0"/>
              <a:t>Vaccination</a:t>
            </a:r>
          </a:p>
          <a:p>
            <a:pPr marL="342900" indent="-342900">
              <a:buFont typeface="Wingdings" panose="05000000000000000000" pitchFamily="2" charset="2"/>
              <a:buChar char="§"/>
              <a:defRPr/>
            </a:pPr>
            <a:r>
              <a:rPr lang="en-GB" sz="2800" dirty="0"/>
              <a:t>Screening</a:t>
            </a:r>
          </a:p>
          <a:p>
            <a:pPr>
              <a:defRPr/>
            </a:pPr>
            <a:endParaRPr lang="en-GB" sz="2400" dirty="0">
              <a:solidFill>
                <a:srgbClr val="FFFF00"/>
              </a:solidFill>
            </a:endParaRPr>
          </a:p>
          <a:p>
            <a:pPr>
              <a:defRPr/>
            </a:pPr>
            <a:endParaRPr lang="en-GB" sz="2400" dirty="0">
              <a:solidFill>
                <a:srgbClr val="FFFF00"/>
              </a:solidFill>
            </a:endParaRPr>
          </a:p>
          <a:p>
            <a:pPr>
              <a:defRPr/>
            </a:pPr>
            <a:endParaRPr lang="en-GB" sz="2400" dirty="0">
              <a:solidFill>
                <a:srgbClr val="FFFF00"/>
              </a:solidFill>
            </a:endParaRPr>
          </a:p>
          <a:p>
            <a:pPr>
              <a:defRPr/>
            </a:pPr>
            <a:r>
              <a:rPr lang="en-GB" sz="2400" dirty="0"/>
              <a:t>                                       (Royal College of Nursing, 2022)</a:t>
            </a:r>
            <a:endParaRPr lang="en-GB" sz="2400" dirty="0">
              <a:solidFill>
                <a:srgbClr val="FFFF00"/>
              </a:solidFill>
            </a:endParaRPr>
          </a:p>
        </p:txBody>
      </p:sp>
    </p:spTree>
    <p:extLst>
      <p:ext uri="{BB962C8B-B14F-4D97-AF65-F5344CB8AC3E}">
        <p14:creationId xmlns:p14="http://schemas.microsoft.com/office/powerpoint/2010/main" val="35127173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Activity 4</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48" y="1629966"/>
            <a:ext cx="7886700" cy="3263502"/>
          </a:xfrm>
        </p:spPr>
        <p:txBody>
          <a:bodyPr>
            <a:normAutofit fontScale="92500"/>
          </a:bodyPr>
          <a:lstStyle/>
          <a:p>
            <a:pPr marL="0" indent="0">
              <a:buNone/>
            </a:pPr>
            <a:r>
              <a:rPr lang="en-GB" sz="2800" dirty="0">
                <a:latin typeface="Arial" panose="020B0604020202020204" pitchFamily="34" charset="0"/>
                <a:cs typeface="Arial" panose="020B0604020202020204" pitchFamily="34" charset="0"/>
              </a:rPr>
              <a:t>Watch the video below and</a:t>
            </a:r>
          </a:p>
          <a:p>
            <a:pPr marL="0" indent="0">
              <a:buNone/>
            </a:pPr>
            <a:endParaRPr lang="en-GB" sz="2800" dirty="0">
              <a:latin typeface="Arial" panose="020B0604020202020204" pitchFamily="34" charset="0"/>
              <a:cs typeface="Arial" panose="020B0604020202020204" pitchFamily="34" charset="0"/>
              <a:hlinkClick r:id="" action="ppaction://noaction"/>
            </a:endParaRPr>
          </a:p>
          <a:p>
            <a:pPr marL="0" indent="0">
              <a:buNone/>
            </a:pPr>
            <a:r>
              <a:rPr lang="en-GB" sz="2800" dirty="0">
                <a:latin typeface="Arial" panose="020B0604020202020204" pitchFamily="34" charset="0"/>
                <a:cs typeface="Arial" panose="020B0604020202020204" pitchFamily="34" charset="0"/>
                <a:hlinkClick r:id="rId3"/>
              </a:rPr>
              <a:t>https://www.youtube.com/watch?v=oy1CAMObRzc</a:t>
            </a: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what you have learnt to the whole class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2904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a:solidFill>
                  <a:schemeClr val="tx1"/>
                </a:solidFill>
              </a:rPr>
              <a:t>For all these core areas to …</a:t>
            </a:r>
          </a:p>
        </p:txBody>
      </p:sp>
      <p:sp>
        <p:nvSpPr>
          <p:cNvPr id="3" name="Rectangle 2">
            <a:extLst>
              <a:ext uri="{FF2B5EF4-FFF2-40B4-BE49-F238E27FC236}">
                <a16:creationId xmlns:a16="http://schemas.microsoft.com/office/drawing/2014/main" id="{74BB9B29-D6C4-4137-B645-A441AB07632E}"/>
              </a:ext>
            </a:extLst>
          </p:cNvPr>
          <p:cNvSpPr/>
          <p:nvPr/>
        </p:nvSpPr>
        <p:spPr>
          <a:xfrm>
            <a:off x="665566" y="1536174"/>
            <a:ext cx="7812868" cy="3785652"/>
          </a:xfrm>
          <a:prstGeom prst="rect">
            <a:avLst/>
          </a:prstGeom>
        </p:spPr>
        <p:txBody>
          <a:bodyPr wrap="square">
            <a:spAutoFit/>
          </a:bodyPr>
          <a:lstStyle/>
          <a:p>
            <a:pPr>
              <a:defRPr/>
            </a:pPr>
            <a:r>
              <a:rPr lang="en-GB" sz="2400" dirty="0"/>
              <a:t>…function effectively, there must be</a:t>
            </a:r>
          </a:p>
          <a:p>
            <a:pPr>
              <a:defRPr/>
            </a:pPr>
            <a:r>
              <a:rPr lang="en-GB" sz="2400" dirty="0"/>
              <a:t> </a:t>
            </a:r>
          </a:p>
          <a:p>
            <a:pPr marL="342900" indent="-342900">
              <a:buFont typeface="Wingdings" panose="05000000000000000000" pitchFamily="2" charset="2"/>
              <a:buChar char="§"/>
              <a:defRPr/>
            </a:pPr>
            <a:r>
              <a:rPr lang="en-GB" sz="2400" b="1" dirty="0"/>
              <a:t>good governance</a:t>
            </a:r>
          </a:p>
          <a:p>
            <a:pPr marL="342900" indent="-342900">
              <a:buFont typeface="Wingdings" panose="05000000000000000000" pitchFamily="2" charset="2"/>
              <a:buChar char="§"/>
              <a:defRPr/>
            </a:pPr>
            <a:r>
              <a:rPr lang="en-GB" sz="2400" b="1" dirty="0"/>
              <a:t>Advocacy</a:t>
            </a:r>
            <a:r>
              <a:rPr lang="en-GB" sz="2400" dirty="0"/>
              <a:t>: to influence and obtain support and commitment for action that support the health core</a:t>
            </a:r>
          </a:p>
          <a:p>
            <a:pPr marL="342900" indent="-342900">
              <a:buFont typeface="Wingdings" panose="05000000000000000000" pitchFamily="2" charset="2"/>
              <a:buChar char="§"/>
              <a:defRPr/>
            </a:pPr>
            <a:r>
              <a:rPr lang="en-GB" sz="2400" b="1" dirty="0"/>
              <a:t>Capacity</a:t>
            </a:r>
            <a:r>
              <a:rPr lang="en-GB" sz="2400" dirty="0"/>
              <a:t>: having an adequate well trained and supported public health workforce</a:t>
            </a:r>
          </a:p>
          <a:p>
            <a:pPr marL="342900" indent="-342900">
              <a:buFont typeface="Wingdings" panose="05000000000000000000" pitchFamily="2" charset="2"/>
              <a:buChar char="§"/>
              <a:defRPr/>
            </a:pPr>
            <a:r>
              <a:rPr lang="en-GB" sz="2400" b="1" dirty="0"/>
              <a:t>Information: </a:t>
            </a:r>
            <a:r>
              <a:rPr lang="en-GB" sz="2400" dirty="0"/>
              <a:t>having</a:t>
            </a:r>
            <a:r>
              <a:rPr lang="en-GB" sz="2400" b="1" dirty="0"/>
              <a:t> </a:t>
            </a:r>
            <a:r>
              <a:rPr lang="en-GB" sz="2400" dirty="0"/>
              <a:t>accurate timely information is necessary to support health action such as relevant  research, surveillance, monitoring and evaluation </a:t>
            </a:r>
          </a:p>
        </p:txBody>
      </p:sp>
    </p:spTree>
    <p:extLst>
      <p:ext uri="{BB962C8B-B14F-4D97-AF65-F5344CB8AC3E}">
        <p14:creationId xmlns:p14="http://schemas.microsoft.com/office/powerpoint/2010/main" val="1166436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a:t>
            </a:r>
            <a:r>
              <a:rPr lang="en-GB" sz="4000" b="1" dirty="0"/>
              <a:t>three core functions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53682104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68B7-859C-4A34-9180-C492209C6368}"/>
              </a:ext>
            </a:extLst>
          </p:cNvPr>
          <p:cNvSpPr>
            <a:spLocks noGrp="1"/>
          </p:cNvSpPr>
          <p:nvPr>
            <p:ph type="title"/>
          </p:nvPr>
        </p:nvSpPr>
        <p:spPr/>
        <p:txBody>
          <a:bodyPr>
            <a:normAutofit fontScale="90000"/>
          </a:bodyPr>
          <a:lstStyle/>
          <a:p>
            <a:r>
              <a:rPr lang="en-GB" sz="4000" b="1" dirty="0"/>
              <a:t>Three Core Functions of Public Health</a:t>
            </a:r>
            <a:endParaRPr lang="en-GB" dirty="0"/>
          </a:p>
        </p:txBody>
      </p:sp>
      <p:sp>
        <p:nvSpPr>
          <p:cNvPr id="3" name="Content Placeholder 2">
            <a:extLst>
              <a:ext uri="{FF2B5EF4-FFF2-40B4-BE49-F238E27FC236}">
                <a16:creationId xmlns:a16="http://schemas.microsoft.com/office/drawing/2014/main" id="{7FBBE6CE-F771-4F2E-87B6-9B85D59134E4}"/>
              </a:ext>
            </a:extLst>
          </p:cNvPr>
          <p:cNvSpPr>
            <a:spLocks noGrp="1"/>
          </p:cNvSpPr>
          <p:nvPr>
            <p:ph idx="1"/>
          </p:nvPr>
        </p:nvSpPr>
        <p:spPr/>
        <p:txBody>
          <a:bodyPr>
            <a:normAutofit/>
          </a:bodyPr>
          <a:lstStyle/>
          <a:p>
            <a:r>
              <a:rPr lang="en-GB" sz="2400" dirty="0"/>
              <a:t>The Institute of Medicine (1988) defined three core functions of public health agencies that must be carried out at all levels of government for the overall public health system to work effectively. </a:t>
            </a:r>
          </a:p>
          <a:p>
            <a:pPr marL="0" indent="0">
              <a:buNone/>
            </a:pPr>
            <a:r>
              <a:rPr lang="en-GB" sz="2400" dirty="0"/>
              <a:t>The </a:t>
            </a:r>
            <a:r>
              <a:rPr lang="en-GB" sz="2400" b="1" i="1" dirty="0"/>
              <a:t>three core functions </a:t>
            </a:r>
            <a:r>
              <a:rPr lang="en-GB" sz="2400" dirty="0"/>
              <a:t>include</a:t>
            </a:r>
          </a:p>
          <a:p>
            <a:pPr>
              <a:buFont typeface="Wingdings" panose="05000000000000000000" pitchFamily="2" charset="2"/>
              <a:buChar char="§"/>
            </a:pPr>
            <a:r>
              <a:rPr lang="en-GB" sz="2400" dirty="0"/>
              <a:t>Assessment, </a:t>
            </a:r>
          </a:p>
          <a:p>
            <a:pPr>
              <a:buFont typeface="Wingdings" panose="05000000000000000000" pitchFamily="2" charset="2"/>
              <a:buChar char="§"/>
            </a:pPr>
            <a:r>
              <a:rPr lang="en-GB" sz="2400" dirty="0"/>
              <a:t>Policy development, and </a:t>
            </a:r>
          </a:p>
          <a:p>
            <a:pPr>
              <a:buFont typeface="Wingdings" panose="05000000000000000000" pitchFamily="2" charset="2"/>
              <a:buChar char="§"/>
            </a:pPr>
            <a:r>
              <a:rPr lang="en-GB" sz="2400" dirty="0"/>
              <a:t>Assurance.</a:t>
            </a:r>
          </a:p>
          <a:p>
            <a:pPr marL="0" indent="0">
              <a:buNone/>
            </a:pPr>
            <a:r>
              <a:rPr lang="en-GB" sz="2400" dirty="0"/>
              <a:t>                                                              </a:t>
            </a:r>
          </a:p>
          <a:p>
            <a:endParaRPr lang="en-GB" sz="2400" dirty="0"/>
          </a:p>
        </p:txBody>
      </p:sp>
    </p:spTree>
    <p:extLst>
      <p:ext uri="{BB962C8B-B14F-4D97-AF65-F5344CB8AC3E}">
        <p14:creationId xmlns:p14="http://schemas.microsoft.com/office/powerpoint/2010/main" val="8347457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D6BC-19DA-4BC5-A87B-32C0F1DB18DC}"/>
              </a:ext>
            </a:extLst>
          </p:cNvPr>
          <p:cNvSpPr>
            <a:spLocks noGrp="1"/>
          </p:cNvSpPr>
          <p:nvPr>
            <p:ph type="title"/>
          </p:nvPr>
        </p:nvSpPr>
        <p:spPr/>
        <p:txBody>
          <a:bodyPr>
            <a:normAutofit fontScale="90000"/>
          </a:bodyPr>
          <a:lstStyle/>
          <a:p>
            <a:r>
              <a:rPr lang="en-GB" b="1" dirty="0"/>
              <a:t>Three Core Functions of Public Health</a:t>
            </a:r>
            <a:endParaRPr lang="en-GB" dirty="0"/>
          </a:p>
        </p:txBody>
      </p:sp>
      <p:sp>
        <p:nvSpPr>
          <p:cNvPr id="3" name="Content Placeholder 2">
            <a:extLst>
              <a:ext uri="{FF2B5EF4-FFF2-40B4-BE49-F238E27FC236}">
                <a16:creationId xmlns:a16="http://schemas.microsoft.com/office/drawing/2014/main" id="{088E1544-5B77-4CF8-80B3-CF434E3C657B}"/>
              </a:ext>
            </a:extLst>
          </p:cNvPr>
          <p:cNvSpPr>
            <a:spLocks noGrp="1"/>
          </p:cNvSpPr>
          <p:nvPr>
            <p:ph idx="1"/>
          </p:nvPr>
        </p:nvSpPr>
        <p:spPr/>
        <p:txBody>
          <a:bodyPr>
            <a:normAutofit/>
          </a:bodyPr>
          <a:lstStyle/>
          <a:p>
            <a:pPr>
              <a:buFont typeface="Wingdings" panose="05000000000000000000" pitchFamily="2" charset="2"/>
              <a:buChar char="§"/>
            </a:pPr>
            <a:r>
              <a:rPr lang="en-GB" sz="2400" b="1" dirty="0"/>
              <a:t>Assessment</a:t>
            </a:r>
            <a:r>
              <a:rPr lang="en-GB" sz="2400" dirty="0"/>
              <a:t> involves understanding what needs to be done; by thoroughly collecting , analysing, and making available relevant information on healthy communities</a:t>
            </a:r>
          </a:p>
          <a:p>
            <a:pPr>
              <a:buFont typeface="Wingdings" panose="05000000000000000000" pitchFamily="2" charset="2"/>
              <a:buChar char="§"/>
            </a:pPr>
            <a:r>
              <a:rPr lang="en-GB" sz="2400" b="1" dirty="0"/>
              <a:t>Policy development </a:t>
            </a:r>
            <a:r>
              <a:rPr lang="en-GB" sz="2400" dirty="0"/>
              <a:t>involve being part of the solution to get it done. This can be achieved by promoting the use of a scientific knowledge base in policy and decision making</a:t>
            </a:r>
          </a:p>
          <a:p>
            <a:pPr>
              <a:buFont typeface="Wingdings" panose="05000000000000000000" pitchFamily="2" charset="2"/>
              <a:buChar char="§"/>
            </a:pPr>
            <a:r>
              <a:rPr lang="en-GB" sz="2400" b="1" dirty="0"/>
              <a:t>Assurance</a:t>
            </a:r>
            <a:r>
              <a:rPr lang="en-GB" sz="2400" dirty="0"/>
              <a:t> involves making sure the necessary things gets done. This can be achieved  by ensuring provision of services to those in need</a:t>
            </a:r>
          </a:p>
          <a:p>
            <a:endParaRPr lang="en-GB" sz="2400" dirty="0"/>
          </a:p>
          <a:p>
            <a:endParaRPr lang="en-GB" sz="2400" dirty="0"/>
          </a:p>
          <a:p>
            <a:endParaRPr lang="en-GB" dirty="0"/>
          </a:p>
        </p:txBody>
      </p:sp>
    </p:spTree>
    <p:extLst>
      <p:ext uri="{BB962C8B-B14F-4D97-AF65-F5344CB8AC3E}">
        <p14:creationId xmlns:p14="http://schemas.microsoft.com/office/powerpoint/2010/main" val="28700365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Ten </a:t>
            </a:r>
            <a:r>
              <a:rPr lang="en-GB" sz="4000" b="1" dirty="0"/>
              <a:t>Public Health Essential Services</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8928575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F9055-73CD-EDEA-34FC-83D05D963F7A}"/>
              </a:ext>
            </a:extLst>
          </p:cNvPr>
          <p:cNvSpPr>
            <a:spLocks noGrp="1"/>
          </p:cNvSpPr>
          <p:nvPr>
            <p:ph type="title"/>
          </p:nvPr>
        </p:nvSpPr>
        <p:spPr/>
        <p:txBody>
          <a:bodyPr>
            <a:normAutofit fontScale="90000"/>
          </a:bodyPr>
          <a:lstStyle/>
          <a:p>
            <a:r>
              <a:rPr lang="en-GB" b="1" dirty="0"/>
              <a:t>Public Health Essential Services</a:t>
            </a:r>
          </a:p>
        </p:txBody>
      </p:sp>
      <p:sp>
        <p:nvSpPr>
          <p:cNvPr id="3" name="Content Placeholder 2">
            <a:extLst>
              <a:ext uri="{FF2B5EF4-FFF2-40B4-BE49-F238E27FC236}">
                <a16:creationId xmlns:a16="http://schemas.microsoft.com/office/drawing/2014/main" id="{4C7F9E92-2F0B-8E16-BC01-EF9B83BBB5B7}"/>
              </a:ext>
            </a:extLst>
          </p:cNvPr>
          <p:cNvSpPr>
            <a:spLocks noGrp="1"/>
          </p:cNvSpPr>
          <p:nvPr>
            <p:ph idx="1"/>
          </p:nvPr>
        </p:nvSpPr>
        <p:spPr>
          <a:xfrm>
            <a:off x="485775" y="1470484"/>
            <a:ext cx="8363272" cy="3917032"/>
          </a:xfrm>
        </p:spPr>
        <p:txBody>
          <a:bodyPr>
            <a:noAutofit/>
          </a:bodyPr>
          <a:lstStyle/>
          <a:p>
            <a:r>
              <a:rPr lang="en-GB" dirty="0"/>
              <a:t>The ten Public Health Essential Services are categorised under the three core PH functions.</a:t>
            </a:r>
          </a:p>
          <a:p>
            <a:r>
              <a:rPr lang="en-GB" dirty="0"/>
              <a:t>These are anticipated to serve as a descriptive tool to capture the field of public health and to communicate the provisions of public health.</a:t>
            </a:r>
          </a:p>
          <a:p>
            <a:pPr marL="0" indent="0">
              <a:buNone/>
            </a:pPr>
            <a:r>
              <a:rPr lang="en-GB" dirty="0"/>
              <a:t>                                                    (CDC, 2012)</a:t>
            </a:r>
          </a:p>
        </p:txBody>
      </p:sp>
    </p:spTree>
    <p:extLst>
      <p:ext uri="{BB962C8B-B14F-4D97-AF65-F5344CB8AC3E}">
        <p14:creationId xmlns:p14="http://schemas.microsoft.com/office/powerpoint/2010/main" val="39607590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4343400" y="1828800"/>
            <a:ext cx="4572000" cy="3170099"/>
          </a:xfrm>
          <a:prstGeom prst="rect">
            <a:avLst/>
          </a:prstGeom>
          <a:noFill/>
        </p:spPr>
        <p:txBody>
          <a:bodyPr wrap="square" rtlCol="0">
            <a:spAutoFit/>
          </a:bodyPr>
          <a:lstStyle/>
          <a:p>
            <a:pPr marL="457200" indent="-457200">
              <a:buClr>
                <a:schemeClr val="tx1">
                  <a:lumMod val="75000"/>
                </a:schemeClr>
              </a:buClr>
              <a:buFont typeface="Wingdings" panose="05000000000000000000" pitchFamily="2" charset="2"/>
              <a:buChar char="§"/>
            </a:pPr>
            <a:r>
              <a:rPr lang="en-US" sz="2000" dirty="0">
                <a:effectLst/>
              </a:rPr>
              <a:t>Monitor Health</a:t>
            </a:r>
          </a:p>
          <a:p>
            <a:pPr marL="457200" indent="-457200">
              <a:buClr>
                <a:schemeClr val="tx1">
                  <a:lumMod val="75000"/>
                </a:schemeClr>
              </a:buClr>
              <a:buFont typeface="Wingdings" panose="05000000000000000000" pitchFamily="2" charset="2"/>
              <a:buChar char="§"/>
            </a:pPr>
            <a:r>
              <a:rPr lang="en-US" sz="2000" dirty="0">
                <a:effectLst/>
              </a:rPr>
              <a:t>Diagnose and Investigate</a:t>
            </a:r>
          </a:p>
          <a:p>
            <a:pPr marL="457200" indent="-457200">
              <a:buClr>
                <a:schemeClr val="tx1">
                  <a:lumMod val="75000"/>
                </a:schemeClr>
              </a:buClr>
              <a:buFont typeface="Wingdings" panose="05000000000000000000" pitchFamily="2" charset="2"/>
              <a:buChar char="§"/>
            </a:pPr>
            <a:r>
              <a:rPr lang="en-US" sz="2000" dirty="0">
                <a:effectLst/>
              </a:rPr>
              <a:t>Inform, Educate, Empower</a:t>
            </a:r>
          </a:p>
          <a:p>
            <a:pPr marL="457200" indent="-457200">
              <a:buClr>
                <a:schemeClr val="tx1">
                  <a:lumMod val="75000"/>
                </a:schemeClr>
              </a:buClr>
              <a:buFont typeface="Wingdings" panose="05000000000000000000" pitchFamily="2" charset="2"/>
              <a:buChar char="§"/>
            </a:pPr>
            <a:r>
              <a:rPr lang="en-US" sz="2000" dirty="0">
                <a:effectLst/>
              </a:rPr>
              <a:t>Mobilize Community Partnership</a:t>
            </a:r>
          </a:p>
          <a:p>
            <a:pPr marL="457200" indent="-457200">
              <a:buClr>
                <a:schemeClr val="tx1">
                  <a:lumMod val="75000"/>
                </a:schemeClr>
              </a:buClr>
              <a:buFont typeface="Wingdings" panose="05000000000000000000" pitchFamily="2" charset="2"/>
              <a:buChar char="§"/>
            </a:pPr>
            <a:r>
              <a:rPr lang="en-US" sz="2000" dirty="0">
                <a:effectLst/>
              </a:rPr>
              <a:t>Develop Policies</a:t>
            </a:r>
          </a:p>
          <a:p>
            <a:pPr marL="457200" indent="-457200">
              <a:buClr>
                <a:schemeClr val="tx1">
                  <a:lumMod val="75000"/>
                </a:schemeClr>
              </a:buClr>
              <a:buFont typeface="Wingdings" panose="05000000000000000000" pitchFamily="2" charset="2"/>
              <a:buChar char="§"/>
            </a:pPr>
            <a:r>
              <a:rPr lang="en-US" sz="2000" dirty="0">
                <a:effectLst/>
              </a:rPr>
              <a:t>Enforce Laws</a:t>
            </a:r>
          </a:p>
          <a:p>
            <a:pPr marL="457200" indent="-457200">
              <a:buClr>
                <a:schemeClr val="tx1">
                  <a:lumMod val="75000"/>
                </a:schemeClr>
              </a:buClr>
              <a:buFont typeface="Wingdings" panose="05000000000000000000" pitchFamily="2" charset="2"/>
              <a:buChar char="§"/>
            </a:pPr>
            <a:r>
              <a:rPr lang="en-US" sz="2000" dirty="0">
                <a:effectLst/>
              </a:rPr>
              <a:t>Link to/Provide Care</a:t>
            </a:r>
          </a:p>
          <a:p>
            <a:pPr marL="457200" indent="-457200">
              <a:buClr>
                <a:schemeClr val="tx1">
                  <a:lumMod val="75000"/>
                </a:schemeClr>
              </a:buClr>
              <a:buFont typeface="Wingdings" panose="05000000000000000000" pitchFamily="2" charset="2"/>
              <a:buChar char="§"/>
            </a:pPr>
            <a:r>
              <a:rPr lang="en-US" sz="2000" dirty="0">
                <a:effectLst/>
              </a:rPr>
              <a:t>Assure a Competent Workforce</a:t>
            </a:r>
          </a:p>
          <a:p>
            <a:pPr marL="457200" indent="-457200">
              <a:buClr>
                <a:schemeClr val="tx1">
                  <a:lumMod val="75000"/>
                </a:schemeClr>
              </a:buClr>
              <a:buFont typeface="Wingdings" panose="05000000000000000000" pitchFamily="2" charset="2"/>
              <a:buChar char="§"/>
            </a:pPr>
            <a:r>
              <a:rPr lang="en-US" sz="2000" dirty="0">
                <a:effectLst/>
              </a:rPr>
              <a:t>Evaluate</a:t>
            </a:r>
          </a:p>
          <a:p>
            <a:pPr marL="457200" indent="-457200">
              <a:buClr>
                <a:schemeClr val="tx1">
                  <a:lumMod val="75000"/>
                </a:schemeClr>
              </a:buClr>
              <a:buFont typeface="Wingdings" panose="05000000000000000000" pitchFamily="2" charset="2"/>
              <a:buChar char="§"/>
            </a:pPr>
            <a:r>
              <a:rPr lang="en-US" sz="2000" dirty="0">
                <a:effectLst/>
              </a:rPr>
              <a:t>Research</a:t>
            </a:r>
          </a:p>
        </p:txBody>
      </p:sp>
      <p:sp>
        <p:nvSpPr>
          <p:cNvPr id="12" name="TextBox 11"/>
          <p:cNvSpPr txBox="1"/>
          <p:nvPr/>
        </p:nvSpPr>
        <p:spPr>
          <a:xfrm>
            <a:off x="478005" y="559609"/>
            <a:ext cx="8131141" cy="707886"/>
          </a:xfrm>
          <a:prstGeom prst="rect">
            <a:avLst/>
          </a:prstGeom>
          <a:noFill/>
          <a:ln w="19050">
            <a:noFill/>
          </a:ln>
        </p:spPr>
        <p:txBody>
          <a:bodyPr wrap="square" rtlCol="0">
            <a:spAutoFit/>
          </a:bodyPr>
          <a:lstStyle/>
          <a:p>
            <a:pPr algn="ctr"/>
            <a:r>
              <a:rPr lang="en-US" sz="4000" b="1" dirty="0">
                <a:effectLst/>
                <a:latin typeface="+mj-lt"/>
              </a:rPr>
              <a:t>Public Health Essential Services</a:t>
            </a:r>
          </a:p>
        </p:txBody>
      </p:sp>
      <p:pic>
        <p:nvPicPr>
          <p:cNvPr id="6" name="Picture 5" descr="Pie chart equally divided into the 10 essential public health services, encircled by the three core functions." title="Ten Essential Public Health Services Graphic"/>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617258"/>
            <a:ext cx="3818585" cy="3679956"/>
          </a:xfrm>
          <a:prstGeom prst="rect">
            <a:avLst/>
          </a:prstGeom>
        </p:spPr>
      </p:pic>
      <p:sp>
        <p:nvSpPr>
          <p:cNvPr id="8" name="TextBox 7">
            <a:extLst>
              <a:ext uri="{FF2B5EF4-FFF2-40B4-BE49-F238E27FC236}">
                <a16:creationId xmlns:a16="http://schemas.microsoft.com/office/drawing/2014/main" id="{9FA2722F-403D-B3BC-3DC4-2F13E7340B98}"/>
              </a:ext>
            </a:extLst>
          </p:cNvPr>
          <p:cNvSpPr txBox="1"/>
          <p:nvPr/>
        </p:nvSpPr>
        <p:spPr>
          <a:xfrm>
            <a:off x="7187242" y="5329981"/>
            <a:ext cx="1421904" cy="369332"/>
          </a:xfrm>
          <a:prstGeom prst="rect">
            <a:avLst/>
          </a:prstGeom>
          <a:noFill/>
        </p:spPr>
        <p:txBody>
          <a:bodyPr wrap="square">
            <a:spAutoFit/>
          </a:bodyPr>
          <a:lstStyle/>
          <a:p>
            <a:r>
              <a:rPr lang="en-GB" dirty="0"/>
              <a:t>(CDC, 2012)</a:t>
            </a:r>
          </a:p>
        </p:txBody>
      </p:sp>
    </p:spTree>
    <p:extLst>
      <p:ext uri="{BB962C8B-B14F-4D97-AF65-F5344CB8AC3E}">
        <p14:creationId xmlns:p14="http://schemas.microsoft.com/office/powerpoint/2010/main" val="39229336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Autofit/>
          </a:bodyPr>
          <a:lstStyle/>
          <a:p>
            <a:r>
              <a:rPr lang="en-GB" b="1" dirty="0"/>
              <a:t>Three core functions of PH</a:t>
            </a:r>
          </a:p>
        </p:txBody>
      </p:sp>
      <p:graphicFrame>
        <p:nvGraphicFramePr>
          <p:cNvPr id="4" name="Diagram 3"/>
          <p:cNvGraphicFramePr/>
          <p:nvPr>
            <p:extLst>
              <p:ext uri="{D42A27DB-BD31-4B8C-83A1-F6EECF244321}">
                <p14:modId xmlns:p14="http://schemas.microsoft.com/office/powerpoint/2010/main" val="3766695131"/>
              </p:ext>
            </p:extLst>
          </p:nvPr>
        </p:nvGraphicFramePr>
        <p:xfrm>
          <a:off x="647564" y="836712"/>
          <a:ext cx="7848872" cy="5040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1257" y="1245860"/>
            <a:ext cx="8229600" cy="1692771"/>
          </a:xfrm>
          <a:prstGeom prst="rect">
            <a:avLst/>
          </a:prstGeom>
          <a:noFill/>
        </p:spPr>
        <p:txBody>
          <a:bodyPr wrap="square" rtlCol="0">
            <a:spAutoFit/>
          </a:bodyPr>
          <a:lstStyle/>
          <a:p>
            <a:pPr algn="ctr"/>
            <a:r>
              <a:rPr lang="en-US" sz="3200" b="1" dirty="0"/>
              <a:t>Think pair share </a:t>
            </a:r>
          </a:p>
          <a:p>
            <a:endParaRPr lang="en-US" sz="2400" dirty="0">
              <a:effectLst/>
            </a:endParaRPr>
          </a:p>
          <a:p>
            <a:r>
              <a:rPr lang="en-US" sz="2400" dirty="0">
                <a:effectLst/>
              </a:rPr>
              <a:t>Which of the following is NOT a core function of public health?</a:t>
            </a:r>
          </a:p>
        </p:txBody>
      </p:sp>
      <p:sp>
        <p:nvSpPr>
          <p:cNvPr id="5" name="TextBox 4"/>
          <p:cNvSpPr txBox="1"/>
          <p:nvPr/>
        </p:nvSpPr>
        <p:spPr>
          <a:xfrm>
            <a:off x="3995936" y="4221088"/>
            <a:ext cx="3581669" cy="461665"/>
          </a:xfrm>
          <a:prstGeom prst="rect">
            <a:avLst/>
          </a:prstGeom>
          <a:noFill/>
        </p:spPr>
        <p:txBody>
          <a:bodyPr wrap="square" rtlCol="0">
            <a:spAutoFit/>
          </a:bodyPr>
          <a:lstStyle/>
          <a:p>
            <a:r>
              <a:rPr lang="en-US" sz="2400" dirty="0">
                <a:effectLst/>
                <a:latin typeface="Century Gothic" panose="020B0502020202020204" pitchFamily="34" charset="0"/>
              </a:rPr>
              <a:t>D. Policy development</a:t>
            </a:r>
          </a:p>
        </p:txBody>
      </p:sp>
      <p:sp>
        <p:nvSpPr>
          <p:cNvPr id="7" name="TextBox 6"/>
          <p:cNvSpPr txBox="1"/>
          <p:nvPr/>
        </p:nvSpPr>
        <p:spPr>
          <a:xfrm>
            <a:off x="4139952" y="3396620"/>
            <a:ext cx="2656115" cy="461665"/>
          </a:xfrm>
          <a:prstGeom prst="rect">
            <a:avLst/>
          </a:prstGeom>
          <a:noFill/>
        </p:spPr>
        <p:txBody>
          <a:bodyPr wrap="square" rtlCol="0">
            <a:spAutoFit/>
          </a:bodyPr>
          <a:lstStyle/>
          <a:p>
            <a:r>
              <a:rPr lang="en-US" sz="2400" dirty="0">
                <a:effectLst/>
                <a:latin typeface="Century Gothic" panose="020B0502020202020204" pitchFamily="34" charset="0"/>
              </a:rPr>
              <a:t>B. Assessment</a:t>
            </a:r>
          </a:p>
        </p:txBody>
      </p:sp>
      <p:sp>
        <p:nvSpPr>
          <p:cNvPr id="8" name="TextBox 7"/>
          <p:cNvSpPr txBox="1"/>
          <p:nvPr/>
        </p:nvSpPr>
        <p:spPr>
          <a:xfrm>
            <a:off x="745800" y="3345698"/>
            <a:ext cx="2514600" cy="461665"/>
          </a:xfrm>
          <a:prstGeom prst="rect">
            <a:avLst/>
          </a:prstGeom>
          <a:noFill/>
        </p:spPr>
        <p:txBody>
          <a:bodyPr wrap="square" rtlCol="0">
            <a:spAutoFit/>
          </a:bodyPr>
          <a:lstStyle/>
          <a:p>
            <a:pPr lvl="0"/>
            <a:r>
              <a:rPr lang="en-US" sz="2400" dirty="0">
                <a:effectLst/>
                <a:latin typeface="Century Gothic" panose="020B0502020202020204" pitchFamily="34" charset="0"/>
              </a:rPr>
              <a:t>A. Assurance</a:t>
            </a:r>
          </a:p>
        </p:txBody>
      </p:sp>
      <p:sp>
        <p:nvSpPr>
          <p:cNvPr id="9" name="TextBox 8"/>
          <p:cNvSpPr txBox="1"/>
          <p:nvPr/>
        </p:nvSpPr>
        <p:spPr>
          <a:xfrm>
            <a:off x="761768" y="4169737"/>
            <a:ext cx="2275115" cy="461665"/>
          </a:xfrm>
          <a:prstGeom prst="rect">
            <a:avLst/>
          </a:prstGeom>
          <a:solidFill>
            <a:schemeClr val="bg1"/>
          </a:solidFill>
        </p:spPr>
        <p:txBody>
          <a:bodyPr wrap="square" rtlCol="0">
            <a:spAutoFit/>
          </a:bodyPr>
          <a:lstStyle/>
          <a:p>
            <a:r>
              <a:rPr lang="en-US" sz="2400" dirty="0">
                <a:effectLst/>
                <a:latin typeface="Century Gothic" panose="020B0502020202020204" pitchFamily="34" charset="0"/>
              </a:rPr>
              <a:t>C. Authority</a:t>
            </a:r>
          </a:p>
        </p:txBody>
      </p:sp>
      <p:sp>
        <p:nvSpPr>
          <p:cNvPr id="15" name="TextBox 14"/>
          <p:cNvSpPr txBox="1"/>
          <p:nvPr/>
        </p:nvSpPr>
        <p:spPr>
          <a:xfrm>
            <a:off x="2365187" y="415783"/>
            <a:ext cx="3888655" cy="707886"/>
          </a:xfrm>
          <a:prstGeom prst="rect">
            <a:avLst/>
          </a:prstGeom>
          <a:noFill/>
          <a:ln w="19050">
            <a:noFill/>
          </a:ln>
        </p:spPr>
        <p:txBody>
          <a:bodyPr wrap="square" rtlCol="0">
            <a:spAutoFit/>
          </a:bodyPr>
          <a:lstStyle/>
          <a:p>
            <a:pPr algn="ctr"/>
            <a:r>
              <a:rPr lang="en-US" sz="4000" b="1" dirty="0">
                <a:effectLst/>
                <a:latin typeface="+mj-lt"/>
              </a:rPr>
              <a:t>Activity</a:t>
            </a:r>
          </a:p>
        </p:txBody>
      </p:sp>
    </p:spTree>
    <p:extLst>
      <p:ext uri="{BB962C8B-B14F-4D97-AF65-F5344CB8AC3E}">
        <p14:creationId xmlns:p14="http://schemas.microsoft.com/office/powerpoint/2010/main" val="12365514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26719" y="3198167"/>
            <a:ext cx="2209800" cy="461665"/>
          </a:xfrm>
          <a:prstGeom prst="rect">
            <a:avLst/>
          </a:prstGeom>
          <a:noFill/>
        </p:spPr>
        <p:txBody>
          <a:bodyPr wrap="square" rtlCol="0">
            <a:spAutoFit/>
          </a:bodyPr>
          <a:lstStyle/>
          <a:p>
            <a:r>
              <a:rPr lang="en-US" sz="2400" dirty="0">
                <a:effectLst/>
              </a:rPr>
              <a:t>B. Assessment</a:t>
            </a:r>
          </a:p>
        </p:txBody>
      </p:sp>
      <p:sp>
        <p:nvSpPr>
          <p:cNvPr id="8" name="TextBox 7"/>
          <p:cNvSpPr txBox="1"/>
          <p:nvPr/>
        </p:nvSpPr>
        <p:spPr>
          <a:xfrm>
            <a:off x="891092" y="3279183"/>
            <a:ext cx="2438400" cy="461665"/>
          </a:xfrm>
          <a:prstGeom prst="rect">
            <a:avLst/>
          </a:prstGeom>
          <a:noFill/>
        </p:spPr>
        <p:txBody>
          <a:bodyPr wrap="square" rtlCol="0">
            <a:spAutoFit/>
          </a:bodyPr>
          <a:lstStyle/>
          <a:p>
            <a:pPr lvl="0"/>
            <a:r>
              <a:rPr lang="en-US" sz="2400" dirty="0">
                <a:effectLst/>
              </a:rPr>
              <a:t>A. Assurance</a:t>
            </a:r>
          </a:p>
        </p:txBody>
      </p:sp>
      <p:sp>
        <p:nvSpPr>
          <p:cNvPr id="9" name="TextBox 8"/>
          <p:cNvSpPr txBox="1"/>
          <p:nvPr/>
        </p:nvSpPr>
        <p:spPr>
          <a:xfrm>
            <a:off x="2555776" y="4343544"/>
            <a:ext cx="3423051" cy="461665"/>
          </a:xfrm>
          <a:prstGeom prst="rect">
            <a:avLst/>
          </a:prstGeom>
          <a:noFill/>
        </p:spPr>
        <p:txBody>
          <a:bodyPr wrap="square" rtlCol="0">
            <a:spAutoFit/>
          </a:bodyPr>
          <a:lstStyle/>
          <a:p>
            <a:r>
              <a:rPr lang="en-US" sz="2400" dirty="0">
                <a:effectLst/>
              </a:rPr>
              <a:t>C. Policy Development</a:t>
            </a:r>
          </a:p>
        </p:txBody>
      </p:sp>
      <p:sp>
        <p:nvSpPr>
          <p:cNvPr id="10" name="TextBox 9"/>
          <p:cNvSpPr txBox="1"/>
          <p:nvPr/>
        </p:nvSpPr>
        <p:spPr>
          <a:xfrm>
            <a:off x="611560" y="1949169"/>
            <a:ext cx="8229600" cy="1200329"/>
          </a:xfrm>
          <a:prstGeom prst="rect">
            <a:avLst/>
          </a:prstGeom>
          <a:noFill/>
        </p:spPr>
        <p:txBody>
          <a:bodyPr wrap="square" rtlCol="0">
            <a:spAutoFit/>
          </a:bodyPr>
          <a:lstStyle/>
          <a:p>
            <a:r>
              <a:rPr lang="en-US" sz="2400" dirty="0">
                <a:effectLst/>
              </a:rPr>
              <a:t>The essential health services of monitoring health and diagnosing and investigating disease relate to which </a:t>
            </a:r>
            <a:r>
              <a:rPr lang="en-US" sz="2400" b="1" dirty="0">
                <a:effectLst/>
              </a:rPr>
              <a:t>core</a:t>
            </a:r>
            <a:r>
              <a:rPr lang="en-US" sz="2400" dirty="0">
                <a:effectLst/>
              </a:rPr>
              <a:t> public health function?</a:t>
            </a:r>
            <a:endParaRPr lang="en-US" sz="2400" dirty="0">
              <a:solidFill>
                <a:srgbClr val="0039A6"/>
              </a:solidFill>
              <a:effectLst/>
            </a:endParaRPr>
          </a:p>
        </p:txBody>
      </p:sp>
      <p:sp>
        <p:nvSpPr>
          <p:cNvPr id="11" name="TextBox 10"/>
          <p:cNvSpPr txBox="1"/>
          <p:nvPr/>
        </p:nvSpPr>
        <p:spPr>
          <a:xfrm>
            <a:off x="3347864" y="471696"/>
            <a:ext cx="3888655" cy="707886"/>
          </a:xfrm>
          <a:prstGeom prst="rect">
            <a:avLst/>
          </a:prstGeom>
          <a:noFill/>
          <a:ln w="19050">
            <a:noFill/>
          </a:ln>
        </p:spPr>
        <p:txBody>
          <a:bodyPr wrap="square" rtlCol="0">
            <a:spAutoFit/>
          </a:bodyPr>
          <a:lstStyle/>
          <a:p>
            <a:r>
              <a:rPr lang="en-US" sz="4000" b="1" dirty="0">
                <a:effectLst/>
                <a:latin typeface="+mj-lt"/>
              </a:rPr>
              <a:t>Activity</a:t>
            </a:r>
          </a:p>
        </p:txBody>
      </p:sp>
      <p:sp>
        <p:nvSpPr>
          <p:cNvPr id="14" name="Slide Number Placeholder 1"/>
          <p:cNvSpPr txBox="1">
            <a:spLocks/>
          </p:cNvSpPr>
          <p:nvPr/>
        </p:nvSpPr>
        <p:spPr>
          <a:xfrm>
            <a:off x="6553200" y="6245225"/>
            <a:ext cx="2133600" cy="476250"/>
          </a:xfrm>
          <a:prstGeom prst="rect">
            <a:avLst/>
          </a:prstGeom>
        </p:spPr>
        <p:txBody>
          <a:bodyPr/>
          <a:lstStyle>
            <a:defPPr>
              <a:defRPr lang="en-US"/>
            </a:defPPr>
            <a:lvl1pPr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1pPr>
            <a:lvl2pPr marL="4572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2pPr>
            <a:lvl3pPr marL="9144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3pPr>
            <a:lvl4pPr marL="13716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4pPr>
            <a:lvl5pPr marL="18288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5pPr>
            <a:lvl6pPr marL="22860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6pPr>
            <a:lvl7pPr marL="27432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7pPr>
            <a:lvl8pPr marL="32004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8pPr>
            <a:lvl9pPr marL="36576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9pPr>
          </a:lstStyle>
          <a:p>
            <a:pPr algn="r">
              <a:defRPr/>
            </a:pPr>
            <a:fld id="{A420517B-503E-44E1-A5A3-88F773F5D377}" type="slidenum">
              <a:rPr lang="en-US" sz="1400" smtClean="0">
                <a:effectLst/>
                <a:latin typeface="Myriad Web Pro"/>
              </a:rPr>
              <a:pPr algn="r">
                <a:defRPr/>
              </a:pPr>
              <a:t>56</a:t>
            </a:fld>
            <a:endParaRPr lang="en-US" sz="1400" dirty="0">
              <a:effectLst/>
              <a:latin typeface="Myriad Web Pro"/>
            </a:endParaRPr>
          </a:p>
        </p:txBody>
      </p:sp>
      <p:sp>
        <p:nvSpPr>
          <p:cNvPr id="2" name="Rectangle 1">
            <a:extLst>
              <a:ext uri="{FF2B5EF4-FFF2-40B4-BE49-F238E27FC236}">
                <a16:creationId xmlns:a16="http://schemas.microsoft.com/office/drawing/2014/main" id="{B74EA870-4CCD-4328-9963-1A38882A3235}"/>
              </a:ext>
            </a:extLst>
          </p:cNvPr>
          <p:cNvSpPr/>
          <p:nvPr/>
        </p:nvSpPr>
        <p:spPr>
          <a:xfrm>
            <a:off x="2916625" y="1377280"/>
            <a:ext cx="2993000" cy="523220"/>
          </a:xfrm>
          <a:prstGeom prst="rect">
            <a:avLst/>
          </a:prstGeom>
        </p:spPr>
        <p:txBody>
          <a:bodyPr wrap="none">
            <a:spAutoFit/>
          </a:bodyPr>
          <a:lstStyle/>
          <a:p>
            <a:pPr algn="ctr"/>
            <a:r>
              <a:rPr lang="en-US" sz="2800" b="1" dirty="0"/>
              <a:t>Think pair share </a:t>
            </a:r>
          </a:p>
        </p:txBody>
      </p:sp>
    </p:spTree>
    <p:extLst>
      <p:ext uri="{BB962C8B-B14F-4D97-AF65-F5344CB8AC3E}">
        <p14:creationId xmlns:p14="http://schemas.microsoft.com/office/powerpoint/2010/main" val="9539127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disciplines  of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77402898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B32-9F5F-D3EB-958C-743147638FF9}"/>
              </a:ext>
            </a:extLst>
          </p:cNvPr>
          <p:cNvSpPr>
            <a:spLocks noGrp="1"/>
          </p:cNvSpPr>
          <p:nvPr>
            <p:ph type="title"/>
          </p:nvPr>
        </p:nvSpPr>
        <p:spPr/>
        <p:txBody>
          <a:bodyPr/>
          <a:lstStyle/>
          <a:p>
            <a:r>
              <a:rPr lang="en-GB" b="1" dirty="0"/>
              <a:t>D</a:t>
            </a:r>
            <a:r>
              <a:rPr lang="en-GB" b="1" i="0" dirty="0">
                <a:effectLst/>
              </a:rPr>
              <a:t>isciplines  of Public health </a:t>
            </a:r>
            <a:endParaRPr lang="en-GB" b="1" dirty="0"/>
          </a:p>
        </p:txBody>
      </p:sp>
      <p:sp>
        <p:nvSpPr>
          <p:cNvPr id="3" name="Content Placeholder 2">
            <a:extLst>
              <a:ext uri="{FF2B5EF4-FFF2-40B4-BE49-F238E27FC236}">
                <a16:creationId xmlns:a16="http://schemas.microsoft.com/office/drawing/2014/main" id="{8D930CC9-FFA5-957A-E1D5-78BD04F368AA}"/>
              </a:ext>
            </a:extLst>
          </p:cNvPr>
          <p:cNvSpPr>
            <a:spLocks noGrp="1"/>
          </p:cNvSpPr>
          <p:nvPr>
            <p:ph idx="1"/>
          </p:nvPr>
        </p:nvSpPr>
        <p:spPr/>
        <p:txBody>
          <a:bodyPr>
            <a:normAutofit fontScale="55000" lnSpcReduction="20000"/>
          </a:bodyPr>
          <a:lstStyle/>
          <a:p>
            <a:pPr marL="0" indent="0">
              <a:buNone/>
            </a:pPr>
            <a:r>
              <a:rPr lang="en-GB" b="0" i="0" dirty="0">
                <a:effectLst/>
              </a:rPr>
              <a:t>Public health is an interdisciplinary field that  includes: </a:t>
            </a:r>
          </a:p>
          <a:p>
            <a:pPr>
              <a:buFont typeface="Wingdings" panose="05000000000000000000" pitchFamily="2" charset="2"/>
              <a:buChar char="§"/>
            </a:pPr>
            <a:r>
              <a:rPr lang="en-GB" b="0" i="0" dirty="0">
                <a:solidFill>
                  <a:srgbClr val="3B3835"/>
                </a:solidFill>
                <a:effectLst/>
              </a:rPr>
              <a:t>Epidemiology, </a:t>
            </a:r>
          </a:p>
          <a:p>
            <a:pPr>
              <a:buFont typeface="Wingdings" panose="05000000000000000000" pitchFamily="2" charset="2"/>
              <a:buChar char="§"/>
            </a:pPr>
            <a:r>
              <a:rPr lang="en-GB" b="0" i="0" dirty="0">
                <a:solidFill>
                  <a:srgbClr val="3B3835"/>
                </a:solidFill>
                <a:effectLst/>
              </a:rPr>
              <a:t>Biostatistics </a:t>
            </a:r>
          </a:p>
          <a:p>
            <a:pPr>
              <a:buFont typeface="Wingdings" panose="05000000000000000000" pitchFamily="2" charset="2"/>
              <a:buChar char="§"/>
            </a:pPr>
            <a:r>
              <a:rPr lang="en-GB" b="0" i="0" dirty="0">
                <a:solidFill>
                  <a:srgbClr val="3B3835"/>
                </a:solidFill>
                <a:effectLst/>
              </a:rPr>
              <a:t>Management of health services</a:t>
            </a:r>
          </a:p>
          <a:p>
            <a:pPr>
              <a:buFont typeface="Wingdings" panose="05000000000000000000" pitchFamily="2" charset="2"/>
              <a:buChar char="§"/>
            </a:pPr>
            <a:r>
              <a:rPr lang="en-GB" b="0" i="0" dirty="0">
                <a:solidFill>
                  <a:srgbClr val="3B3835"/>
                </a:solidFill>
                <a:effectLst/>
              </a:rPr>
              <a:t>Environmental health,</a:t>
            </a:r>
          </a:p>
          <a:p>
            <a:pPr>
              <a:buFont typeface="Wingdings" panose="05000000000000000000" pitchFamily="2" charset="2"/>
              <a:buChar char="§"/>
            </a:pPr>
            <a:r>
              <a:rPr lang="en-GB" dirty="0"/>
              <a:t>Community health, </a:t>
            </a:r>
          </a:p>
          <a:p>
            <a:pPr>
              <a:buFont typeface="Wingdings" panose="05000000000000000000" pitchFamily="2" charset="2"/>
              <a:buChar char="§"/>
            </a:pPr>
            <a:r>
              <a:rPr lang="en-GB" dirty="0"/>
              <a:t>Behavioural health, </a:t>
            </a:r>
          </a:p>
          <a:p>
            <a:pPr>
              <a:buFont typeface="Wingdings" panose="05000000000000000000" pitchFamily="2" charset="2"/>
              <a:buChar char="§"/>
            </a:pPr>
            <a:r>
              <a:rPr lang="en-GB" dirty="0"/>
              <a:t>Health economics, </a:t>
            </a:r>
          </a:p>
          <a:p>
            <a:pPr>
              <a:buFont typeface="Wingdings" panose="05000000000000000000" pitchFamily="2" charset="2"/>
              <a:buChar char="§"/>
            </a:pPr>
            <a:r>
              <a:rPr lang="en-GB" dirty="0"/>
              <a:t>Public policy, </a:t>
            </a:r>
          </a:p>
          <a:p>
            <a:pPr>
              <a:buFont typeface="Wingdings" panose="05000000000000000000" pitchFamily="2" charset="2"/>
              <a:buChar char="§"/>
            </a:pPr>
            <a:r>
              <a:rPr lang="en-GB" dirty="0"/>
              <a:t>Mental health, </a:t>
            </a:r>
          </a:p>
          <a:p>
            <a:pPr>
              <a:buFont typeface="Wingdings" panose="05000000000000000000" pitchFamily="2" charset="2"/>
              <a:buChar char="§"/>
            </a:pPr>
            <a:r>
              <a:rPr lang="en-GB" dirty="0"/>
              <a:t>Occupational safety, </a:t>
            </a:r>
          </a:p>
          <a:p>
            <a:pPr>
              <a:buFont typeface="Wingdings" panose="05000000000000000000" pitchFamily="2" charset="2"/>
              <a:buChar char="§"/>
            </a:pPr>
            <a:r>
              <a:rPr lang="en-GB" dirty="0"/>
              <a:t>Gender issues in health, and </a:t>
            </a:r>
          </a:p>
          <a:p>
            <a:pPr>
              <a:buFont typeface="Wingdings" panose="05000000000000000000" pitchFamily="2" charset="2"/>
              <a:buChar char="§"/>
            </a:pPr>
            <a:r>
              <a:rPr lang="en-GB" dirty="0"/>
              <a:t>Sexual and reproductive health</a:t>
            </a:r>
          </a:p>
        </p:txBody>
      </p:sp>
    </p:spTree>
    <p:extLst>
      <p:ext uri="{BB962C8B-B14F-4D97-AF65-F5344CB8AC3E}">
        <p14:creationId xmlns:p14="http://schemas.microsoft.com/office/powerpoint/2010/main" val="17183230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9129-F23A-D94C-462C-B83E21563D3D}"/>
              </a:ext>
            </a:extLst>
          </p:cNvPr>
          <p:cNvSpPr>
            <a:spLocks noGrp="1"/>
          </p:cNvSpPr>
          <p:nvPr>
            <p:ph type="title"/>
          </p:nvPr>
        </p:nvSpPr>
        <p:spPr/>
        <p:txBody>
          <a:bodyPr/>
          <a:lstStyle/>
          <a:p>
            <a:r>
              <a:rPr lang="en-GB" b="1" dirty="0"/>
              <a:t>Disciplines  of Public health </a:t>
            </a:r>
          </a:p>
        </p:txBody>
      </p:sp>
      <p:sp>
        <p:nvSpPr>
          <p:cNvPr id="3" name="Content Placeholder 2">
            <a:extLst>
              <a:ext uri="{FF2B5EF4-FFF2-40B4-BE49-F238E27FC236}">
                <a16:creationId xmlns:a16="http://schemas.microsoft.com/office/drawing/2014/main" id="{8F5F47AF-815B-3BEC-B793-EF393522F6D1}"/>
              </a:ext>
            </a:extLst>
          </p:cNvPr>
          <p:cNvSpPr>
            <a:spLocks noGrp="1"/>
          </p:cNvSpPr>
          <p:nvPr>
            <p:ph idx="1"/>
          </p:nvPr>
        </p:nvSpPr>
        <p:spPr/>
        <p:txBody>
          <a:bodyPr/>
          <a:lstStyle/>
          <a:p>
            <a:r>
              <a:rPr lang="en-GB" dirty="0"/>
              <a:t>The scientific knowledge on which public health is based spans a broad range of professional disciplines that involves multi-disciplinary team working towards a shared mission/goal</a:t>
            </a:r>
          </a:p>
          <a:p>
            <a:endParaRPr lang="en-GB" dirty="0"/>
          </a:p>
        </p:txBody>
      </p:sp>
    </p:spTree>
    <p:extLst>
      <p:ext uri="{BB962C8B-B14F-4D97-AF65-F5344CB8AC3E}">
        <p14:creationId xmlns:p14="http://schemas.microsoft.com/office/powerpoint/2010/main" val="893829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normAutofit fontScale="90000"/>
          </a:bodyPr>
          <a:lstStyle/>
          <a:p>
            <a:r>
              <a:rPr lang="en-GB" b="1" dirty="0"/>
              <a:t>The roles </a:t>
            </a:r>
            <a:r>
              <a:rPr lang="en-GB" b="1"/>
              <a:t>of discipline/sciences </a:t>
            </a:r>
            <a:r>
              <a:rPr lang="en-GB" b="1" dirty="0"/>
              <a:t>in serving the functions of PH</a:t>
            </a:r>
          </a:p>
        </p:txBody>
      </p:sp>
      <p:sp>
        <p:nvSpPr>
          <p:cNvPr id="3" name="Content Placeholder 2"/>
          <p:cNvSpPr>
            <a:spLocks noGrp="1"/>
          </p:cNvSpPr>
          <p:nvPr>
            <p:ph idx="1"/>
          </p:nvPr>
        </p:nvSpPr>
        <p:spPr/>
        <p:txBody>
          <a:bodyPr>
            <a:normAutofit fontScale="62500" lnSpcReduction="20000"/>
          </a:bodyPr>
          <a:lstStyle/>
          <a:p>
            <a:pPr>
              <a:buFont typeface="Wingdings" panose="05000000000000000000" pitchFamily="2" charset="2"/>
              <a:buChar char="§"/>
            </a:pPr>
            <a:r>
              <a:rPr lang="en-GB" u="sng" dirty="0">
                <a:solidFill>
                  <a:srgbClr val="C00000"/>
                </a:solidFill>
              </a:rPr>
              <a:t>Epidemiology</a:t>
            </a:r>
            <a:r>
              <a:rPr lang="en-GB" dirty="0"/>
              <a:t> and </a:t>
            </a:r>
            <a:r>
              <a:rPr lang="en-GB" u="sng" dirty="0">
                <a:solidFill>
                  <a:srgbClr val="C00000"/>
                </a:solidFill>
              </a:rPr>
              <a:t>statistics</a:t>
            </a:r>
            <a:r>
              <a:rPr lang="en-GB" u="sng" dirty="0"/>
              <a:t> </a:t>
            </a:r>
            <a:r>
              <a:rPr lang="en-GB" dirty="0"/>
              <a:t>are the basis for the </a:t>
            </a:r>
            <a:r>
              <a:rPr lang="en-GB" b="1" dirty="0"/>
              <a:t>assessment</a:t>
            </a:r>
            <a:r>
              <a:rPr lang="en-GB" dirty="0"/>
              <a:t> function of PH, including the collection and analysis of information</a:t>
            </a:r>
          </a:p>
          <a:p>
            <a:pPr>
              <a:buFont typeface="Wingdings" panose="05000000000000000000" pitchFamily="2" charset="2"/>
              <a:buChar char="§"/>
            </a:pPr>
            <a:endParaRPr lang="en-GB" b="1" dirty="0"/>
          </a:p>
          <a:p>
            <a:pPr>
              <a:buFont typeface="Wingdings" panose="05000000000000000000" pitchFamily="2" charset="2"/>
              <a:buChar char="§"/>
            </a:pPr>
            <a:r>
              <a:rPr lang="en-GB" b="1" dirty="0"/>
              <a:t>Both assessment and policy development </a:t>
            </a:r>
            <a:r>
              <a:rPr lang="en-GB" dirty="0"/>
              <a:t>need an understanding of the causes of health problems in the community; an understanding that depends on </a:t>
            </a:r>
            <a:r>
              <a:rPr lang="en-GB" u="sng" dirty="0">
                <a:solidFill>
                  <a:srgbClr val="C00000"/>
                </a:solidFill>
              </a:rPr>
              <a:t>biomedical sciences</a:t>
            </a:r>
            <a:r>
              <a:rPr lang="en-GB" dirty="0">
                <a:solidFill>
                  <a:srgbClr val="C00000"/>
                </a:solidFill>
              </a:rPr>
              <a:t>, </a:t>
            </a:r>
            <a:r>
              <a:rPr lang="en-GB" u="sng" dirty="0">
                <a:solidFill>
                  <a:srgbClr val="C00000"/>
                </a:solidFill>
              </a:rPr>
              <a:t>social and behavioural sciences</a:t>
            </a:r>
            <a:r>
              <a:rPr lang="en-GB" dirty="0"/>
              <a:t>, and </a:t>
            </a:r>
            <a:r>
              <a:rPr lang="en-GB" u="sng" dirty="0">
                <a:solidFill>
                  <a:srgbClr val="C00000"/>
                </a:solidFill>
              </a:rPr>
              <a:t>environmental sciences</a:t>
            </a:r>
          </a:p>
          <a:p>
            <a:pPr>
              <a:buFont typeface="Wingdings" panose="05000000000000000000" pitchFamily="2" charset="2"/>
              <a:buChar char="§"/>
            </a:pPr>
            <a:endParaRPr lang="en-GB" u="sng" dirty="0">
              <a:solidFill>
                <a:srgbClr val="C00000"/>
              </a:solidFill>
            </a:endParaRPr>
          </a:p>
          <a:p>
            <a:pPr>
              <a:buFont typeface="Wingdings" panose="05000000000000000000" pitchFamily="2" charset="2"/>
              <a:buChar char="§"/>
            </a:pPr>
            <a:r>
              <a:rPr lang="en-GB" dirty="0"/>
              <a:t>As part of the </a:t>
            </a:r>
            <a:r>
              <a:rPr lang="en-GB" b="1" dirty="0"/>
              <a:t>assurance</a:t>
            </a:r>
            <a:r>
              <a:rPr lang="en-GB" dirty="0"/>
              <a:t> function, public health seeks to understand the medical care system in an area of study generally referred to as </a:t>
            </a:r>
            <a:r>
              <a:rPr lang="en-GB" u="sng" dirty="0">
                <a:solidFill>
                  <a:srgbClr val="C00000"/>
                </a:solidFill>
              </a:rPr>
              <a:t>health policy and management or health administration</a:t>
            </a:r>
            <a:r>
              <a:rPr lang="en-GB" dirty="0"/>
              <a:t>, which also includes the administration and functioning of the public health system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B19-7D4C-48FF-BD24-46DC19949760}"/>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322A8594-A857-4C7D-813B-5E3DB31D4C9E}"/>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sz="3200" dirty="0">
                <a:solidFill>
                  <a:srgbClr val="000000"/>
                </a:solidFill>
              </a:rPr>
              <a:t>Centres for Disease Control (2012) </a:t>
            </a:r>
            <a:r>
              <a:rPr lang="en-GB" sz="3200" i="1" dirty="0">
                <a:solidFill>
                  <a:srgbClr val="000000"/>
                </a:solidFill>
              </a:rPr>
              <a:t>Introduction to Epidemiology: Core Epidemiologic Functions</a:t>
            </a:r>
            <a:r>
              <a:rPr lang="en-GB" sz="3200" dirty="0">
                <a:solidFill>
                  <a:srgbClr val="000000"/>
                </a:solidFill>
              </a:rPr>
              <a:t>  Available at: </a:t>
            </a:r>
            <a:r>
              <a:rPr lang="en-GB" sz="3200" dirty="0">
                <a:solidFill>
                  <a:srgbClr val="000000"/>
                </a:solidFill>
                <a:hlinkClick r:id="rId3"/>
              </a:rPr>
              <a:t>https://www.cdc.gov/csels/dsepd/ss1978/Lesson1/Section4.html#_ref18</a:t>
            </a:r>
            <a:r>
              <a:rPr lang="en-GB" sz="3200" dirty="0">
                <a:solidFill>
                  <a:srgbClr val="000000"/>
                </a:solidFill>
              </a:rPr>
              <a:t> (Accessed date 22</a:t>
            </a:r>
            <a:r>
              <a:rPr lang="en-GB" sz="3200" baseline="30000" dirty="0">
                <a:solidFill>
                  <a:srgbClr val="000000"/>
                </a:solidFill>
              </a:rPr>
              <a:t>nd</a:t>
            </a:r>
            <a:r>
              <a:rPr lang="en-GB" sz="3200" dirty="0">
                <a:solidFill>
                  <a:srgbClr val="000000"/>
                </a:solidFill>
              </a:rPr>
              <a:t> August 2022).</a:t>
            </a:r>
            <a:endParaRPr lang="en-GB" b="0" i="0" dirty="0">
              <a:solidFill>
                <a:srgbClr val="030303"/>
              </a:solidFill>
              <a:effectLst/>
            </a:endParaRPr>
          </a:p>
          <a:p>
            <a:pPr>
              <a:buFont typeface="Wingdings" panose="05000000000000000000" pitchFamily="2" charset="2"/>
              <a:buChar char="§"/>
            </a:pPr>
            <a:r>
              <a:rPr lang="en-GB" b="0" i="0" dirty="0">
                <a:solidFill>
                  <a:srgbClr val="030303"/>
                </a:solidFill>
                <a:effectLst/>
              </a:rPr>
              <a:t>Charter for the Public’s Health: Available at: </a:t>
            </a:r>
            <a:r>
              <a:rPr lang="en-GB" b="0" i="0" dirty="0">
                <a:effectLst/>
                <a:hlinkClick r:id="rId4"/>
              </a:rPr>
              <a:t>https://www.wfpha.org/</a:t>
            </a:r>
            <a:r>
              <a:rPr lang="en-GB" b="0" i="0" dirty="0" err="1">
                <a:effectLst/>
                <a:hlinkClick r:id="rId4"/>
              </a:rPr>
              <a:t>wfpha</a:t>
            </a:r>
            <a:r>
              <a:rPr lang="en-GB" b="0" i="0" dirty="0">
                <a:effectLst/>
                <a:hlinkClick r:id="rId4"/>
              </a:rPr>
              <a:t>-projects/...</a:t>
            </a:r>
            <a:r>
              <a:rPr lang="en-GB" b="0" i="0" dirty="0">
                <a:effectLst/>
              </a:rPr>
              <a:t> (Accessed date 21</a:t>
            </a:r>
            <a:r>
              <a:rPr lang="en-GB" b="0" i="0" baseline="30000" dirty="0">
                <a:effectLst/>
              </a:rPr>
              <a:t>st</a:t>
            </a:r>
            <a:r>
              <a:rPr lang="en-GB" b="0" i="0" dirty="0">
                <a:effectLst/>
              </a:rPr>
              <a:t> August 2022).</a:t>
            </a:r>
            <a:endParaRPr lang="en-GB" dirty="0">
              <a:solidFill>
                <a:srgbClr val="030303"/>
              </a:solidFill>
            </a:endParaRPr>
          </a:p>
          <a:p>
            <a:pPr>
              <a:buFont typeface="Wingdings" panose="05000000000000000000" pitchFamily="2" charset="2"/>
              <a:buChar char="§"/>
            </a:pPr>
            <a:r>
              <a:rPr lang="en-GB" b="0" i="0" dirty="0">
                <a:solidFill>
                  <a:srgbClr val="030303"/>
                </a:solidFill>
                <a:effectLst/>
              </a:rPr>
              <a:t>Constitution of WHO: </a:t>
            </a:r>
            <a:r>
              <a:rPr lang="en-GB" b="0" i="0" dirty="0">
                <a:effectLst/>
                <a:hlinkClick r:id="rId5"/>
              </a:rPr>
              <a:t>http://www.who.int/about/mission/en/</a:t>
            </a:r>
            <a:r>
              <a:rPr lang="en-GB" b="0" i="0" dirty="0">
                <a:solidFill>
                  <a:srgbClr val="030303"/>
                </a:solidFill>
                <a:effectLst/>
              </a:rPr>
              <a:t>  Global </a:t>
            </a:r>
          </a:p>
          <a:p>
            <a:pPr>
              <a:buFont typeface="Wingdings" panose="05000000000000000000" pitchFamily="2" charset="2"/>
              <a:buChar char="§"/>
            </a:pPr>
            <a:r>
              <a:rPr lang="en-GB" b="0" i="0" dirty="0">
                <a:effectLst/>
              </a:rPr>
              <a:t>Institute of Medicine (1998) The future of public health. Washington, DC: The National Academies Press. </a:t>
            </a:r>
          </a:p>
          <a:p>
            <a:pPr>
              <a:buFont typeface="Wingdings" panose="05000000000000000000" pitchFamily="2" charset="2"/>
              <a:buChar char="§"/>
            </a:pPr>
            <a:r>
              <a:rPr lang="en-GB" b="0" i="0" dirty="0">
                <a:effectLst/>
              </a:rPr>
              <a:t>Institute of Medicine (2002) The future of the public's health in the 21st century. Washington, DC: The National Academies Press. </a:t>
            </a:r>
          </a:p>
          <a:p>
            <a:pPr>
              <a:buFont typeface="Wingdings" panose="05000000000000000000" pitchFamily="2" charset="2"/>
              <a:buChar char="§"/>
            </a:pPr>
            <a:r>
              <a:rPr lang="en-GB" b="0" i="0" dirty="0">
                <a:solidFill>
                  <a:srgbClr val="030303"/>
                </a:solidFill>
                <a:effectLst/>
              </a:rPr>
              <a:t>Royal College of Nursing (2022) Public health Available at </a:t>
            </a:r>
            <a:r>
              <a:rPr lang="en-GB" b="0" i="0" dirty="0">
                <a:solidFill>
                  <a:srgbClr val="030303"/>
                </a:solidFill>
                <a:effectLst/>
                <a:hlinkClick r:id="rId6"/>
              </a:rPr>
              <a:t>https://www.rcn.org.uk/clinical-topics/Public-health#:~:text=Public%20health%20broadly%20consists%20of,ill%20health%20and%20health%20protection</a:t>
            </a:r>
            <a:r>
              <a:rPr lang="en-GB" b="0" i="0" dirty="0">
                <a:solidFill>
                  <a:srgbClr val="030303"/>
                </a:solidFill>
                <a:effectLst/>
              </a:rPr>
              <a:t> (Accessed date 06 August 2022). </a:t>
            </a:r>
          </a:p>
          <a:p>
            <a:pPr>
              <a:buFont typeface="Wingdings" panose="05000000000000000000" pitchFamily="2" charset="2"/>
              <a:buChar char="§"/>
            </a:pPr>
            <a:r>
              <a:rPr lang="en-GB" b="0" i="0" dirty="0">
                <a:solidFill>
                  <a:srgbClr val="030303"/>
                </a:solidFill>
                <a:effectLst/>
              </a:rPr>
              <a:t>World Health Organisation (1948) Definition of Health. Available at: </a:t>
            </a:r>
            <a:r>
              <a:rPr lang="en-GB" dirty="0">
                <a:hlinkClick r:id="rId7"/>
              </a:rPr>
              <a:t>https://www.who.int/about/governance/constitution</a:t>
            </a:r>
            <a:r>
              <a:rPr lang="en-GB" dirty="0"/>
              <a:t>. (Accessed date 20th August 2022).</a:t>
            </a:r>
          </a:p>
          <a:p>
            <a:pPr>
              <a:buFont typeface="Wingdings" panose="05000000000000000000" pitchFamily="2" charset="2"/>
              <a:buChar char="§"/>
            </a:pPr>
            <a:r>
              <a:rPr lang="en-GB" dirty="0"/>
              <a:t>Winslow C.E.A. (1920) The untilled field of public health. </a:t>
            </a:r>
            <a:r>
              <a:rPr lang="en-GB" i="1" dirty="0"/>
              <a:t>Mod Med, </a:t>
            </a:r>
            <a:r>
              <a:rPr lang="en-GB" dirty="0"/>
              <a:t>2, pp.183–191.</a:t>
            </a:r>
          </a:p>
          <a:p>
            <a:endParaRPr lang="en-GB" dirty="0"/>
          </a:p>
        </p:txBody>
      </p:sp>
    </p:spTree>
    <p:extLst>
      <p:ext uri="{BB962C8B-B14F-4D97-AF65-F5344CB8AC3E}">
        <p14:creationId xmlns:p14="http://schemas.microsoft.com/office/powerpoint/2010/main" val="74975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3687</Words>
  <Application>Microsoft Office PowerPoint</Application>
  <PresentationFormat>On-screen Show (4:3)</PresentationFormat>
  <Paragraphs>476</Paragraphs>
  <Slides>61</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61</vt:i4>
      </vt:variant>
    </vt:vector>
  </HeadingPairs>
  <TitlesOfParts>
    <vt:vector size="70" baseType="lpstr">
      <vt:lpstr>Myriad Pro</vt:lpstr>
      <vt:lpstr>Myriad Web Pro</vt:lpstr>
      <vt:lpstr>Arial</vt:lpstr>
      <vt:lpstr>Arial</vt:lpstr>
      <vt:lpstr>Calibri</vt:lpstr>
      <vt:lpstr>Century Gothic</vt:lpstr>
      <vt:lpstr>Courier New</vt:lpstr>
      <vt:lpstr>Wingdings</vt:lpstr>
      <vt:lpstr>20140311PresentationUWTSDTemplate</vt:lpstr>
      <vt:lpstr>INTRODUCTION TO PUBLIC HEALTH</vt:lpstr>
      <vt:lpstr>Learning outcomes</vt:lpstr>
      <vt:lpstr>Module Summary</vt:lpstr>
      <vt:lpstr>Aims of the Session</vt:lpstr>
      <vt:lpstr>Public health has made…</vt:lpstr>
      <vt:lpstr>Activity 1</vt:lpstr>
      <vt:lpstr>So, what is Health..?</vt:lpstr>
      <vt:lpstr>World Health Organisation ….</vt:lpstr>
      <vt:lpstr>Activity 2</vt:lpstr>
      <vt:lpstr>Activity</vt:lpstr>
      <vt:lpstr>Activity</vt:lpstr>
      <vt:lpstr>So, what is Public Health..?</vt:lpstr>
      <vt:lpstr>Public health is the….</vt:lpstr>
      <vt:lpstr>Public  health is …</vt:lpstr>
      <vt:lpstr>Public  Health</vt:lpstr>
      <vt:lpstr>What is the mission of Public Health?</vt:lpstr>
      <vt:lpstr>The Mission of Public Health</vt:lpstr>
      <vt:lpstr>The Mission of Public Health</vt:lpstr>
      <vt:lpstr>Activity 3</vt:lpstr>
      <vt:lpstr>Answer 3: Social Justice</vt:lpstr>
      <vt:lpstr>Activity 4</vt:lpstr>
      <vt:lpstr>How is public health different from clinical medicine..?</vt:lpstr>
      <vt:lpstr>Difference between PH &amp; CM</vt:lpstr>
      <vt:lpstr>Difference between PH &amp; CM</vt:lpstr>
      <vt:lpstr>Difference between PH &amp; CM</vt:lpstr>
      <vt:lpstr>Difference between PH &amp; CM</vt:lpstr>
      <vt:lpstr>For example </vt:lpstr>
      <vt:lpstr>Difference between PH &amp; CM</vt:lpstr>
      <vt:lpstr>Public Health Model vs Medical Model </vt:lpstr>
      <vt:lpstr>Public Health Approach</vt:lpstr>
      <vt:lpstr>Difference between PH &amp; CM</vt:lpstr>
      <vt:lpstr>Difference between PH &amp; CM</vt:lpstr>
      <vt:lpstr>For example,…</vt:lpstr>
      <vt:lpstr>For example…</vt:lpstr>
      <vt:lpstr>For example…</vt:lpstr>
      <vt:lpstr>For example…</vt:lpstr>
      <vt:lpstr>Activity 5</vt:lpstr>
      <vt:lpstr>In other to make a difference …</vt:lpstr>
      <vt:lpstr>Activity 5</vt:lpstr>
      <vt:lpstr> How does public health work?</vt:lpstr>
      <vt:lpstr>The world federation of public health association …</vt:lpstr>
      <vt:lpstr>The three core areas of PH…</vt:lpstr>
      <vt:lpstr>Protection involves…</vt:lpstr>
      <vt:lpstr>Promotion is about…</vt:lpstr>
      <vt:lpstr>Prevention is about…</vt:lpstr>
      <vt:lpstr>Activity 4</vt:lpstr>
      <vt:lpstr>For all these core areas to …</vt:lpstr>
      <vt:lpstr>What are the three core functions of Public Health?</vt:lpstr>
      <vt:lpstr>Three Core Functions of Public Health</vt:lpstr>
      <vt:lpstr>Three Core Functions of Public Health</vt:lpstr>
      <vt:lpstr>What are the Ten Public Health Essential Services?</vt:lpstr>
      <vt:lpstr>Public Health Essential Services</vt:lpstr>
      <vt:lpstr>PowerPoint Presentation</vt:lpstr>
      <vt:lpstr>Three core functions of PH</vt:lpstr>
      <vt:lpstr>PowerPoint Presentation</vt:lpstr>
      <vt:lpstr>PowerPoint Presentation</vt:lpstr>
      <vt:lpstr>What are the disciplines  of  public health..?</vt:lpstr>
      <vt:lpstr>Disciplines  of Public health </vt:lpstr>
      <vt:lpstr>Disciplines  of Public health </vt:lpstr>
      <vt:lpstr>The roles of discipline/sciences in serving the functions of PH</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60</cp:revision>
  <dcterms:created xsi:type="dcterms:W3CDTF">2015-04-14T15:21:28Z</dcterms:created>
  <dcterms:modified xsi:type="dcterms:W3CDTF">2022-09-10T10:08:25Z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