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embeddedFontLst>
    <p:embeddedFont>
      <p:font typeface="Play"/>
      <p:regular r:id="rId21"/>
      <p:bold r:id="rId22"/>
    </p:embeddedFont>
    <p:embeddedFont>
      <p:font typeface="Helvetica Neue"/>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7" roundtripDataSignature="AMtx7mjqQdAXgkRvVnHjHPV3uDXa+rhbN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C483A0CE-56FA-461E-90C7-8A44065AD6A8}">
  <a:tblStyle styleId="{C483A0CE-56FA-461E-90C7-8A44065AD6A8}"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02C7056F-0898-4EE5-B61A-03EC9DF3E9FF}" styleName="Table_1">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E9EC"/>
          </a:solidFill>
        </a:fill>
      </a:tcStyle>
    </a:wholeTbl>
    <a:band1H>
      <a:tcTxStyle/>
      <a:tcStyle>
        <a:fill>
          <a:solidFill>
            <a:srgbClr val="CAD1D8"/>
          </a:solidFill>
        </a:fill>
      </a:tcStyle>
    </a:band1H>
    <a:band2H>
      <a:tcTxStyle/>
    </a:band2H>
    <a:band1V>
      <a:tcTxStyle/>
      <a:tcStyle>
        <a:fill>
          <a:solidFill>
            <a:srgbClr val="CAD1D8"/>
          </a:solidFill>
        </a:fill>
      </a:tcStyle>
    </a:band1V>
    <a:band2V>
      <a:tcTxStyle/>
    </a:band2V>
    <a:lastCol>
      <a:tcTxStyle b="on" i="off">
        <a:font>
          <a:latin typeface="Aptos"/>
          <a:ea typeface="Aptos"/>
          <a:cs typeface="Aptos"/>
        </a:font>
        <a:schemeClr val="lt1"/>
      </a:tcTxStyle>
      <a:tcStyle>
        <a:fill>
          <a:solidFill>
            <a:schemeClr val="accent1"/>
          </a:solidFill>
        </a:fill>
      </a:tcStyle>
    </a:lastCol>
    <a:firstCol>
      <a:tcTxStyle b="on" i="off">
        <a:font>
          <a:latin typeface="Aptos"/>
          <a:ea typeface="Aptos"/>
          <a:cs typeface="Aptos"/>
        </a:font>
        <a:schemeClr val="lt1"/>
      </a:tcTxStyle>
      <a:tcStyle>
        <a:fill>
          <a:solidFill>
            <a:schemeClr val="accent1"/>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Play-bold.fntdata"/><Relationship Id="rId21" Type="http://schemas.openxmlformats.org/officeDocument/2006/relationships/font" Target="fonts/Play-regular.fntdata"/><Relationship Id="rId24" Type="http://schemas.openxmlformats.org/officeDocument/2006/relationships/font" Target="fonts/HelveticaNeue-bold.fntdata"/><Relationship Id="rId23" Type="http://schemas.openxmlformats.org/officeDocument/2006/relationships/font" Target="fonts/HelveticaNeue-regular.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HelveticaNeue-boldItalic.fntdata"/><Relationship Id="rId25" Type="http://schemas.openxmlformats.org/officeDocument/2006/relationships/font" Target="fonts/HelveticaNeue-italic.fntdata"/><Relationship Id="rId27"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aroundtenby.co.uk/" TargetMode="External"/><Relationship Id="rId3" Type="http://schemas.openxmlformats.org/officeDocument/2006/relationships/hyperlink" Target="https://www.tenby-today.co.uk/news/entertainment/new-multi-arts-festival-heading-to-tenby-for-2025-745462" TargetMode="External"/><Relationship Id="rId4" Type="http://schemas.openxmlformats.org/officeDocument/2006/relationships/hyperlink" Target="https://executional.co.uk/the-itav-film-festival/" TargetMode="External"/><Relationship Id="rId10" Type="http://schemas.openxmlformats.org/officeDocument/2006/relationships/hyperlink" Target="https://www.gov.wales/sport-and-culture-events-application-guidance-and-funding-criteria-html" TargetMode="External"/><Relationship Id="rId9" Type="http://schemas.openxmlformats.org/officeDocument/2006/relationships/hyperlink" Target="https://www.gov.wales/croeso-i-bawb-warm-welsh-welcome" TargetMode="External"/><Relationship Id="rId5" Type="http://schemas.openxmlformats.org/officeDocument/2006/relationships/hyperlink" Target="https://www.linkedin.com/pulse/how-create-effective-event-pricing-strategy-platinumlist-net" TargetMode="External"/><Relationship Id="rId6" Type="http://schemas.openxmlformats.org/officeDocument/2006/relationships/hyperlink" Target="https://saintcatherinesisland.co.uk/the-fort/" TargetMode="External"/><Relationship Id="rId7" Type="http://schemas.openxmlformats.org/officeDocument/2006/relationships/hyperlink" Target="https://tgbsa-london.com/blog/how-film-festivals-spend-and-make-money" TargetMode="External"/><Relationship Id="rId8" Type="http://schemas.openxmlformats.org/officeDocument/2006/relationships/hyperlink" Target="https://traveltrade.visitwales.com/"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1" name="Google Shape;9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9" name="Google Shape;9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9" name="Google Shape;17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1" name="Google Shape;19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1" name="Google Shape;21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7" name="Google Shape;22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0" name="Google Shape;25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8" name="Google Shape;25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9" name="Google Shape;25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3" name="Google Shape;283;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4" name="Google Shape;284;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8" name="Google Shape;31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0" name="Google Shape;33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1" name="Google Shape;33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0" name="Google Shape;34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7" name="Google Shape;347;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20000"/>
              </a:lnSpc>
              <a:spcBef>
                <a:spcPts val="0"/>
              </a:spcBef>
              <a:spcAft>
                <a:spcPts val="0"/>
              </a:spcAft>
              <a:buClr>
                <a:schemeClr val="dk1"/>
              </a:buClr>
              <a:buSzPts val="1200"/>
              <a:buFont typeface="Play"/>
              <a:buAutoNum type="arabicPeriod"/>
            </a:pPr>
            <a:r>
              <a:rPr lang="en-US" sz="1200">
                <a:latin typeface="Arial"/>
                <a:ea typeface="Arial"/>
                <a:cs typeface="Arial"/>
                <a:sym typeface="Arial"/>
              </a:rPr>
              <a:t>Around Tenby (2025) </a:t>
            </a:r>
            <a:r>
              <a:rPr i="1" lang="en-US" sz="1200">
                <a:latin typeface="Arial"/>
                <a:ea typeface="Arial"/>
                <a:cs typeface="Arial"/>
                <a:sym typeface="Arial"/>
              </a:rPr>
              <a:t>Around Tenby.</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2">
                  <a:extLst>
                    <a:ext uri="{A12FA001-AC4F-418D-AE19-62706E023703}">
                      <ahyp:hlinkClr val="tx"/>
                    </a:ext>
                  </a:extLst>
                </a:hlinkClick>
              </a:rPr>
              <a:t>https://aroundtenby.co.uk</a:t>
            </a:r>
            <a:r>
              <a:rPr lang="en-US" sz="1200">
                <a:latin typeface="Arial"/>
                <a:ea typeface="Arial"/>
                <a:cs typeface="Arial"/>
                <a:sym typeface="Arial"/>
              </a:rPr>
              <a:t>.  (Accessed on 17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Cen, M., Lee, B., Liu, Y., &amp; Groves, D. (2014) “Financial Analysis of Community Film Festivals: Model Development”. </a:t>
            </a:r>
            <a:r>
              <a:rPr i="1" lang="en-US" sz="1200">
                <a:latin typeface="Arial"/>
                <a:ea typeface="Arial"/>
                <a:cs typeface="Arial"/>
                <a:sym typeface="Arial"/>
              </a:rPr>
              <a:t>International Journal of Business and Social Science</a:t>
            </a:r>
            <a:r>
              <a:rPr lang="en-US" sz="1200">
                <a:latin typeface="Arial"/>
                <a:ea typeface="Arial"/>
                <a:cs typeface="Arial"/>
                <a:sym typeface="Arial"/>
              </a:rPr>
              <a:t>, 5(9), 31–50.</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Dowson, R. and Bassett, D. (2018) </a:t>
            </a:r>
            <a:r>
              <a:rPr i="1" lang="en-US" sz="1200">
                <a:latin typeface="Arial"/>
                <a:ea typeface="Arial"/>
                <a:cs typeface="Arial"/>
                <a:sym typeface="Arial"/>
              </a:rPr>
              <a:t>Event Planning and Management</a:t>
            </a:r>
            <a:r>
              <a:rPr lang="en-US" sz="1200">
                <a:latin typeface="Arial"/>
                <a:ea typeface="Arial"/>
                <a:cs typeface="Arial"/>
                <a:sym typeface="Arial"/>
              </a:rPr>
              <a:t>. 2nd edn. Kogan Page. Available at: https://www.perlego.com/book/1589345 (Accessed: 20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Dowson, R., Albert, B. and Lomax, D. (2022) </a:t>
            </a:r>
            <a:r>
              <a:rPr i="1" lang="en-US" sz="1200">
                <a:latin typeface="Arial"/>
                <a:ea typeface="Arial"/>
                <a:cs typeface="Arial"/>
                <a:sym typeface="Arial"/>
              </a:rPr>
              <a:t>Event Planning and Management</a:t>
            </a:r>
            <a:r>
              <a:rPr lang="en-US" sz="1200">
                <a:latin typeface="Arial"/>
                <a:ea typeface="Arial"/>
                <a:cs typeface="Arial"/>
                <a:sym typeface="Arial"/>
              </a:rPr>
              <a:t>. 3rd edn. Kogan Page. Available at: https://www.perlego.com/book/3790639 (Accessed: 21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Evans, P. (2024) </a:t>
            </a:r>
            <a:r>
              <a:rPr i="1" lang="en-US" sz="1200">
                <a:latin typeface="Arial"/>
                <a:ea typeface="Arial"/>
                <a:cs typeface="Arial"/>
                <a:sym typeface="Arial"/>
              </a:rPr>
              <a:t>New multi-arts festival heading to Tenby for 202.</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3">
                  <a:extLst>
                    <a:ext uri="{A12FA001-AC4F-418D-AE19-62706E023703}">
                      <ahyp:hlinkClr val="tx"/>
                    </a:ext>
                  </a:extLst>
                </a:hlinkClick>
              </a:rPr>
              <a:t>https://www.tenby-today.co.uk/news/entertainment/new-multi-arts-festival-heading-to-tenby-for-2025-745462</a:t>
            </a:r>
            <a:r>
              <a:rPr lang="en-US" sz="1200">
                <a:latin typeface="Arial"/>
                <a:ea typeface="Arial"/>
                <a:cs typeface="Arial"/>
                <a:sym typeface="Arial"/>
              </a:rPr>
              <a:t>. (Accessed: 20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EXECUTIONAL (2025) </a:t>
            </a:r>
            <a:r>
              <a:rPr i="1" lang="en-US" sz="1200">
                <a:latin typeface="Arial"/>
                <a:ea typeface="Arial"/>
                <a:cs typeface="Arial"/>
                <a:sym typeface="Arial"/>
              </a:rPr>
              <a:t>THE ITAV FILM FESTIVAL.</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4">
                  <a:extLst>
                    <a:ext uri="{A12FA001-AC4F-418D-AE19-62706E023703}">
                      <ahyp:hlinkClr val="tx"/>
                    </a:ext>
                  </a:extLst>
                </a:hlinkClick>
              </a:rPr>
              <a:t>https://executional.co.uk/the-itav-film-festival/</a:t>
            </a:r>
            <a:r>
              <a:rPr lang="en-US" sz="1200">
                <a:latin typeface="Arial"/>
                <a:ea typeface="Arial"/>
                <a:cs typeface="Arial"/>
                <a:sym typeface="Arial"/>
              </a:rPr>
              <a:t>. (Accessed: 20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Fox, D., Gouthro, M. B., Morakabati, Y., &amp; Brackstone, J. (2014) </a:t>
            </a:r>
            <a:r>
              <a:rPr i="1" lang="en-US" sz="1200">
                <a:latin typeface="Arial"/>
                <a:ea typeface="Arial"/>
                <a:cs typeface="Arial"/>
                <a:sym typeface="Arial"/>
              </a:rPr>
              <a:t>Doing events research: from theory to practice.</a:t>
            </a:r>
            <a:r>
              <a:rPr lang="en-US" sz="1200">
                <a:latin typeface="Arial"/>
                <a:ea typeface="Arial"/>
                <a:cs typeface="Arial"/>
                <a:sym typeface="Arial"/>
              </a:rPr>
              <a:t> London: Routledge. Available at: https://www.perlego.com/book/2192503 (Accessed: 20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Getz, D. and Page, S. (2024) </a:t>
            </a:r>
            <a:r>
              <a:rPr i="1" lang="en-US" sz="1200">
                <a:latin typeface="Arial"/>
                <a:ea typeface="Arial"/>
                <a:cs typeface="Arial"/>
                <a:sym typeface="Arial"/>
              </a:rPr>
              <a:t>Event Studies</a:t>
            </a:r>
            <a:r>
              <a:rPr lang="en-US" sz="1200">
                <a:latin typeface="Arial"/>
                <a:ea typeface="Arial"/>
                <a:cs typeface="Arial"/>
                <a:sym typeface="Arial"/>
              </a:rPr>
              <a:t>. 5th edn. Routledge. Available at: https://www.perlego.com/book/4306373 (Accessed: 21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Lee, S. and Goldblatt, J. (2020) </a:t>
            </a:r>
            <a:r>
              <a:rPr i="1" lang="en-US" sz="1200">
                <a:latin typeface="Arial"/>
                <a:ea typeface="Arial"/>
                <a:cs typeface="Arial"/>
                <a:sym typeface="Arial"/>
              </a:rPr>
              <a:t>Special Events</a:t>
            </a:r>
            <a:r>
              <a:rPr lang="en-US" sz="1200">
                <a:latin typeface="Arial"/>
                <a:ea typeface="Arial"/>
                <a:cs typeface="Arial"/>
                <a:sym typeface="Arial"/>
              </a:rPr>
              <a:t>. 8th edn. Wiley. Available at: https://www.perlego.com/book/3866379 (Accessed: 21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 O’Toole, W. (2021) Events Feasibility and Development. 2nd edn. Routledge. Available at: https://www.perlego.com/book/2994046 (Accessed: 20 May 2025).</a:t>
            </a:r>
            <a:endParaRPr/>
          </a:p>
          <a:p>
            <a:pPr indent="-342900" lvl="0" marL="342900" rtl="0" algn="just">
              <a:lnSpc>
                <a:spcPct val="120000"/>
              </a:lnSpc>
              <a:spcBef>
                <a:spcPts val="1200"/>
              </a:spcBef>
              <a:spcAft>
                <a:spcPts val="0"/>
              </a:spcAft>
              <a:buClr>
                <a:schemeClr val="dk1"/>
              </a:buClr>
              <a:buSzPts val="1000"/>
              <a:buFont typeface="Play"/>
              <a:buAutoNum type="arabicPeriod"/>
            </a:pPr>
            <a:r>
              <a:rPr lang="en-US" sz="1000">
                <a:latin typeface="Helvetica Neue"/>
                <a:ea typeface="Helvetica Neue"/>
                <a:cs typeface="Helvetica Neue"/>
                <a:sym typeface="Helvetica Neue"/>
              </a:rPr>
              <a:t>Platinum Tickets (2023) </a:t>
            </a:r>
            <a:r>
              <a:rPr i="1" lang="en-US" sz="1000">
                <a:latin typeface="Helvetica Neue"/>
                <a:ea typeface="Helvetica Neue"/>
                <a:cs typeface="Helvetica Neue"/>
                <a:sym typeface="Helvetica Neue"/>
              </a:rPr>
              <a:t>How To Create An Effective Event Pricing Strategy.</a:t>
            </a:r>
            <a:r>
              <a:rPr lang="en-US" sz="1000">
                <a:latin typeface="Helvetica Neue"/>
                <a:ea typeface="Helvetica Neue"/>
                <a:cs typeface="Helvetica Neue"/>
                <a:sym typeface="Helvetica Neue"/>
              </a:rPr>
              <a:t> Available at</a:t>
            </a:r>
            <a:r>
              <a:rPr b="1" lang="en-US" sz="1000">
                <a:latin typeface="Helvetica Neue"/>
                <a:ea typeface="Helvetica Neue"/>
                <a:cs typeface="Helvetica Neue"/>
                <a:sym typeface="Helvetica Neue"/>
              </a:rPr>
              <a:t>: </a:t>
            </a:r>
            <a:r>
              <a:rPr b="1" lang="en-US" sz="1000" u="sng">
                <a:solidFill>
                  <a:schemeClr val="hlink"/>
                </a:solidFill>
                <a:latin typeface="Helvetica Neue"/>
                <a:ea typeface="Helvetica Neue"/>
                <a:cs typeface="Helvetica Neue"/>
                <a:sym typeface="Helvetica Neue"/>
                <a:hlinkClick r:id="rId5"/>
              </a:rPr>
              <a:t>https://www.linkedin.com/pulse/how-create-effective-event-pricing-strategy-platinumlist-net</a:t>
            </a:r>
            <a:r>
              <a:rPr b="1" lang="en-US" sz="1000">
                <a:latin typeface="Helvetica Neue"/>
                <a:ea typeface="Helvetica Neue"/>
                <a:cs typeface="Helvetica Neue"/>
                <a:sym typeface="Helvetica Neue"/>
              </a:rPr>
              <a:t>. </a:t>
            </a:r>
            <a:r>
              <a:rPr lang="en-US" sz="1000">
                <a:latin typeface="Helvetica Neue"/>
                <a:ea typeface="Helvetica Neue"/>
                <a:cs typeface="Helvetica Neue"/>
                <a:sym typeface="Helvetica Neue"/>
              </a:rPr>
              <a:t>(Accessed: 21 May 2025).</a:t>
            </a:r>
            <a:endParaRPr sz="1200">
              <a:latin typeface="Arial"/>
              <a:ea typeface="Arial"/>
              <a:cs typeface="Arial"/>
              <a:sym typeface="Arial"/>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St Catherine's Island &amp; Fort (2021) </a:t>
            </a:r>
            <a:r>
              <a:rPr i="1" lang="en-US" sz="1200">
                <a:latin typeface="Arial"/>
                <a:ea typeface="Arial"/>
                <a:cs typeface="Arial"/>
                <a:sym typeface="Arial"/>
              </a:rPr>
              <a:t>The Fort.</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6">
                  <a:extLst>
                    <a:ext uri="{A12FA001-AC4F-418D-AE19-62706E023703}">
                      <ahyp:hlinkClr val="tx"/>
                    </a:ext>
                  </a:extLst>
                </a:hlinkClick>
              </a:rPr>
              <a:t>https://saintcatherinesisland.co.uk/the-fort/</a:t>
            </a:r>
            <a:r>
              <a:rPr lang="en-US" sz="1200">
                <a:latin typeface="Arial"/>
                <a:ea typeface="Arial"/>
                <a:cs typeface="Arial"/>
                <a:sym typeface="Arial"/>
              </a:rPr>
              <a:t> (Accessed on 17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THE GREAT BRITAIN SILVER SCREEN AWARDS (2025) </a:t>
            </a:r>
            <a:r>
              <a:rPr i="1" lang="en-US" sz="1200">
                <a:latin typeface="Arial"/>
                <a:ea typeface="Arial"/>
                <a:cs typeface="Arial"/>
                <a:sym typeface="Arial"/>
              </a:rPr>
              <a:t>How Film Festivals Spend and Make Money</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7">
                  <a:extLst>
                    <a:ext uri="{A12FA001-AC4F-418D-AE19-62706E023703}">
                      <ahyp:hlinkClr val="tx"/>
                    </a:ext>
                  </a:extLst>
                </a:hlinkClick>
              </a:rPr>
              <a:t>https://tgbsa-london.com/blog/how-film-festivals-spend-and-make-money</a:t>
            </a:r>
            <a:r>
              <a:rPr lang="en-US" sz="1200">
                <a:latin typeface="Arial"/>
                <a:ea typeface="Arial"/>
                <a:cs typeface="Arial"/>
                <a:sym typeface="Arial"/>
              </a:rPr>
              <a:t>.  (Accessed: 20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TravelTrade (2025) </a:t>
            </a:r>
            <a:r>
              <a:rPr i="1" lang="en-US" sz="1200">
                <a:latin typeface="Arial"/>
                <a:ea typeface="Arial"/>
                <a:cs typeface="Arial"/>
                <a:sym typeface="Arial"/>
              </a:rPr>
              <a:t>Year of Croeso in Wales</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8">
                  <a:extLst>
                    <a:ext uri="{A12FA001-AC4F-418D-AE19-62706E023703}">
                      <ahyp:hlinkClr val="tx"/>
                    </a:ext>
                  </a:extLst>
                </a:hlinkClick>
              </a:rPr>
              <a:t>https://traveltrade.visitwales.com</a:t>
            </a:r>
            <a:r>
              <a:rPr lang="en-US" sz="1200">
                <a:latin typeface="Arial"/>
                <a:ea typeface="Arial"/>
                <a:cs typeface="Arial"/>
                <a:sym typeface="Arial"/>
              </a:rPr>
              <a:t>.</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Welsh Government (2025) </a:t>
            </a:r>
            <a:r>
              <a:rPr i="1" lang="en-US" sz="1200">
                <a:latin typeface="Arial"/>
                <a:ea typeface="Arial"/>
                <a:cs typeface="Arial"/>
                <a:sym typeface="Arial"/>
              </a:rPr>
              <a:t>Visit Wales invites world to feel the 'hwyl' in 2025.</a:t>
            </a:r>
            <a:r>
              <a:rPr lang="en-US" sz="1200">
                <a:latin typeface="Arial"/>
                <a:ea typeface="Arial"/>
                <a:cs typeface="Arial"/>
                <a:sym typeface="Arial"/>
              </a:rPr>
              <a:t> Available at: https://www.gov.wales/visit-wales-invites-world-feel-hwyl-2025.  (Accessed: 20 May 2025).</a:t>
            </a:r>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Welsh Government (2024a) </a:t>
            </a:r>
            <a:r>
              <a:rPr i="1" lang="en-US" sz="1200">
                <a:latin typeface="Arial"/>
                <a:ea typeface="Arial"/>
                <a:cs typeface="Arial"/>
                <a:sym typeface="Arial"/>
              </a:rPr>
              <a:t>‘Croeso’ i bawb! A warm Welsh ‘Welcome!’</a:t>
            </a:r>
            <a:r>
              <a:rPr lang="en-US" sz="1200">
                <a:latin typeface="Arial"/>
                <a:ea typeface="Arial"/>
                <a:cs typeface="Arial"/>
                <a:sym typeface="Arial"/>
              </a:rPr>
              <a:t>. Available at:  </a:t>
            </a:r>
            <a:r>
              <a:rPr lang="en-US" sz="1200" u="sng">
                <a:solidFill>
                  <a:srgbClr val="467886"/>
                </a:solidFill>
                <a:latin typeface="Arial"/>
                <a:ea typeface="Arial"/>
                <a:cs typeface="Arial"/>
                <a:sym typeface="Arial"/>
                <a:hlinkClick r:id="rId9">
                  <a:extLst>
                    <a:ext uri="{A12FA001-AC4F-418D-AE19-62706E023703}">
                      <ahyp:hlinkClr val="tx"/>
                    </a:ext>
                  </a:extLst>
                </a:hlinkClick>
              </a:rPr>
              <a:t>https://www.gov.wales/croeso-i-bawb-warm-welsh-welcome</a:t>
            </a:r>
            <a:r>
              <a:rPr lang="en-US" sz="1200">
                <a:latin typeface="Arial"/>
                <a:ea typeface="Arial"/>
                <a:cs typeface="Arial"/>
                <a:sym typeface="Arial"/>
              </a:rPr>
              <a:t>. (Accessed: 20 May 2025).</a:t>
            </a:r>
            <a:endParaRPr/>
          </a:p>
          <a:p>
            <a:pPr indent="-342900" lvl="0" marL="342900" rtl="0" algn="just">
              <a:lnSpc>
                <a:spcPct val="120000"/>
              </a:lnSpc>
              <a:spcBef>
                <a:spcPts val="1200"/>
              </a:spcBef>
              <a:spcAft>
                <a:spcPts val="0"/>
              </a:spcAft>
              <a:buClr>
                <a:schemeClr val="dk1"/>
              </a:buClr>
              <a:buSzPts val="1000"/>
              <a:buFont typeface="Play"/>
              <a:buAutoNum type="arabicPeriod"/>
            </a:pPr>
            <a:r>
              <a:rPr lang="en-US" sz="1000">
                <a:latin typeface="Helvetica Neue"/>
                <a:ea typeface="Helvetica Neue"/>
                <a:cs typeface="Helvetica Neue"/>
                <a:sym typeface="Helvetica Neue"/>
              </a:rPr>
              <a:t>Welsh Government (2024b) </a:t>
            </a:r>
            <a:r>
              <a:rPr i="1" lang="en-US" sz="1000">
                <a:latin typeface="Helvetica Neue"/>
                <a:ea typeface="Helvetica Neue"/>
                <a:cs typeface="Helvetica Neue"/>
                <a:sym typeface="Helvetica Neue"/>
              </a:rPr>
              <a:t>Sport and culture events: application guidance and funding criteria</a:t>
            </a:r>
            <a:r>
              <a:rPr lang="en-US" sz="1000">
                <a:latin typeface="Helvetica Neue"/>
                <a:ea typeface="Helvetica Neue"/>
                <a:cs typeface="Helvetica Neue"/>
                <a:sym typeface="Helvetica Neue"/>
              </a:rPr>
              <a:t>. Available at: </a:t>
            </a:r>
            <a:r>
              <a:rPr b="1" lang="en-US" sz="1000" u="sng">
                <a:solidFill>
                  <a:schemeClr val="hlink"/>
                </a:solidFill>
                <a:latin typeface="Helvetica Neue"/>
                <a:ea typeface="Helvetica Neue"/>
                <a:cs typeface="Helvetica Neue"/>
                <a:sym typeface="Helvetica Neue"/>
                <a:hlinkClick r:id="rId10"/>
              </a:rPr>
              <a:t>https://www.gov.wales/sport-and-culture-events-application-guidance-and-funding-criteria-html</a:t>
            </a:r>
            <a:r>
              <a:rPr b="1" lang="en-US" sz="1000">
                <a:latin typeface="Helvetica Neue"/>
                <a:ea typeface="Helvetica Neue"/>
                <a:cs typeface="Helvetica Neue"/>
                <a:sym typeface="Helvetica Neue"/>
              </a:rPr>
              <a:t>. </a:t>
            </a:r>
            <a:r>
              <a:rPr lang="en-US" sz="1000">
                <a:latin typeface="Helvetica Neue"/>
                <a:ea typeface="Helvetica Neue"/>
                <a:cs typeface="Helvetica Neue"/>
                <a:sym typeface="Helvetica Neue"/>
              </a:rPr>
              <a:t>(Accessed: 21 May 2025).</a:t>
            </a:r>
            <a:endParaRPr sz="1200">
              <a:latin typeface="Arial"/>
              <a:ea typeface="Arial"/>
              <a:cs typeface="Arial"/>
              <a:sym typeface="Arial"/>
            </a:endParaRPr>
          </a:p>
          <a:p>
            <a:pPr indent="-342900" lvl="0" marL="342900" rtl="0" algn="just">
              <a:lnSpc>
                <a:spcPct val="120000"/>
              </a:lnSpc>
              <a:spcBef>
                <a:spcPts val="1200"/>
              </a:spcBef>
              <a:spcAft>
                <a:spcPts val="0"/>
              </a:spcAft>
              <a:buClr>
                <a:schemeClr val="dk1"/>
              </a:buClr>
              <a:buSzPts val="1200"/>
              <a:buFont typeface="Play"/>
              <a:buAutoNum type="arabicPeriod"/>
            </a:pPr>
            <a:r>
              <a:rPr lang="en-US" sz="1200">
                <a:latin typeface="Arial"/>
                <a:ea typeface="Arial"/>
                <a:cs typeface="Arial"/>
                <a:sym typeface="Arial"/>
              </a:rPr>
              <a:t>Wrathall, J., Lagos and Steriopoulos (2022) </a:t>
            </a:r>
            <a:r>
              <a:rPr i="1" lang="en-US" sz="1200">
                <a:latin typeface="Arial"/>
                <a:ea typeface="Arial"/>
                <a:cs typeface="Arial"/>
                <a:sym typeface="Arial"/>
              </a:rPr>
              <a:t>Reimagining and Reshaping Events.</a:t>
            </a:r>
            <a:r>
              <a:rPr lang="en-US" sz="1200">
                <a:latin typeface="Arial"/>
                <a:ea typeface="Arial"/>
                <a:cs typeface="Arial"/>
                <a:sym typeface="Arial"/>
              </a:rPr>
              <a:t> Goodfellow Publishers. Available at: https://www.perlego.com/book/2715742 (Accessed: 20 May 2025).</a:t>
            </a:r>
            <a:endParaRPr/>
          </a:p>
          <a:p>
            <a:pPr indent="0" lvl="0" marL="0" rtl="0" algn="l">
              <a:spcBef>
                <a:spcPts val="1200"/>
              </a:spcBef>
              <a:spcAft>
                <a:spcPts val="0"/>
              </a:spcAft>
              <a:buNone/>
            </a:pPr>
            <a:r>
              <a:t/>
            </a:r>
            <a:endParaRPr/>
          </a:p>
        </p:txBody>
      </p:sp>
      <p:sp>
        <p:nvSpPr>
          <p:cNvPr id="348" name="Google Shape;348;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 name="Shape 15"/>
        <p:cNvGrpSpPr/>
        <p:nvPr/>
      </p:nvGrpSpPr>
      <p:grpSpPr>
        <a:xfrm>
          <a:off x="0" y="0"/>
          <a:ext cx="0" cy="0"/>
          <a:chOff x="0" y="0"/>
          <a:chExt cx="0" cy="0"/>
        </a:xfrm>
      </p:grpSpPr>
      <p:sp>
        <p:nvSpPr>
          <p:cNvPr id="16" name="Google Shape;16;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 name="Shape 20"/>
        <p:cNvGrpSpPr/>
        <p:nvPr/>
      </p:nvGrpSpPr>
      <p:grpSpPr>
        <a:xfrm>
          <a:off x="0" y="0"/>
          <a:ext cx="0" cy="0"/>
          <a:chOff x="0" y="0"/>
          <a:chExt cx="0" cy="0"/>
        </a:xfrm>
      </p:grpSpPr>
      <p:sp>
        <p:nvSpPr>
          <p:cNvPr id="21" name="Google Shape;21;p1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3" name="Google Shape;23;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6" name="Shape 26"/>
        <p:cNvGrpSpPr/>
        <p:nvPr/>
      </p:nvGrpSpPr>
      <p:grpSpPr>
        <a:xfrm>
          <a:off x="0" y="0"/>
          <a:ext cx="0" cy="0"/>
          <a:chOff x="0" y="0"/>
          <a:chExt cx="0" cy="0"/>
        </a:xfrm>
      </p:grpSpPr>
      <p:sp>
        <p:nvSpPr>
          <p:cNvPr id="27" name="Google Shape;27;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1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 name="Shape 32"/>
        <p:cNvGrpSpPr/>
        <p:nvPr/>
      </p:nvGrpSpPr>
      <p:grpSpPr>
        <a:xfrm>
          <a:off x="0" y="0"/>
          <a:ext cx="0" cy="0"/>
          <a:chOff x="0" y="0"/>
          <a:chExt cx="0" cy="0"/>
        </a:xfrm>
      </p:grpSpPr>
      <p:sp>
        <p:nvSpPr>
          <p:cNvPr id="33" name="Google Shape;33;p20"/>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20"/>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35" name="Google Shape;35;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8" name="Shape 38"/>
        <p:cNvGrpSpPr/>
        <p:nvPr/>
      </p:nvGrpSpPr>
      <p:grpSpPr>
        <a:xfrm>
          <a:off x="0" y="0"/>
          <a:ext cx="0" cy="0"/>
          <a:chOff x="0" y="0"/>
          <a:chExt cx="0" cy="0"/>
        </a:xfrm>
      </p:grpSpPr>
      <p:sp>
        <p:nvSpPr>
          <p:cNvPr id="39" name="Google Shape;39;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2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21"/>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2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2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 name="Google Shape;48;p2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2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2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4"/>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4"/>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5"/>
          <p:cNvSpPr/>
          <p:nvPr>
            <p:ph idx="2" type="pic"/>
          </p:nvPr>
        </p:nvSpPr>
        <p:spPr>
          <a:xfrm>
            <a:off x="5183188" y="987425"/>
            <a:ext cx="6172200" cy="4873625"/>
          </a:xfrm>
          <a:prstGeom prst="rect">
            <a:avLst/>
          </a:prstGeom>
          <a:noFill/>
          <a:ln>
            <a:noFill/>
          </a:ln>
        </p:spPr>
      </p:sp>
      <p:sp>
        <p:nvSpPr>
          <p:cNvPr id="68" name="Google Shape;68;p25"/>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6"/>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7"/>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7"/>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3.pn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jpg"/><Relationship Id="rId4" Type="http://schemas.openxmlformats.org/officeDocument/2006/relationships/image" Target="../media/image3.jpg"/><Relationship Id="rId5"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9.png"/><Relationship Id="rId4" Type="http://schemas.openxmlformats.org/officeDocument/2006/relationships/image" Target="../media/image5.png"/><Relationship Id="rId5" Type="http://schemas.openxmlformats.org/officeDocument/2006/relationships/image" Target="../media/image7.png"/><Relationship Id="rId6"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1.jpg"/><Relationship Id="rId4"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4.png"/><Relationship Id="rId4" Type="http://schemas.openxmlformats.org/officeDocument/2006/relationships/image" Target="../media/image15.png"/><Relationship Id="rId5"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4.jpg"/><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title"/>
          </p:nvPr>
        </p:nvSpPr>
        <p:spPr>
          <a:xfrm>
            <a:off x="838200" y="1300162"/>
            <a:ext cx="10515600" cy="4257675"/>
          </a:xfrm>
          <a:prstGeom prst="rect">
            <a:avLst/>
          </a:prstGeom>
          <a:noFill/>
          <a:ln>
            <a:noFill/>
          </a:ln>
        </p:spPr>
        <p:txBody>
          <a:bodyPr anchorCtr="0" anchor="ctr" bIns="45700" lIns="91425" spcFirstLastPara="1" rIns="91425" wrap="square" tIns="45700">
            <a:noAutofit/>
          </a:bodyPr>
          <a:lstStyle/>
          <a:p>
            <a:pPr indent="0" lvl="0" marL="0" rtl="0" algn="just">
              <a:lnSpc>
                <a:spcPct val="90000"/>
              </a:lnSpc>
              <a:spcBef>
                <a:spcPts val="0"/>
              </a:spcBef>
              <a:spcAft>
                <a:spcPts val="0"/>
              </a:spcAft>
              <a:buClr>
                <a:schemeClr val="dk1"/>
              </a:buClr>
              <a:buSzPts val="2800"/>
              <a:buFont typeface="Play"/>
              <a:buNone/>
            </a:pPr>
            <a:r>
              <a:rPr lang="en-US" sz="280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chemeClr val="accent2"/>
            </a:gs>
            <a:gs pos="74000">
              <a:srgbClr val="1F5C99"/>
            </a:gs>
            <a:gs pos="83000">
              <a:srgbClr val="143C64"/>
            </a:gs>
            <a:gs pos="100000">
              <a:srgbClr val="A1D6F0"/>
            </a:gs>
          </a:gsLst>
          <a:lin ang="5400000" scaled="0"/>
        </a:gradFill>
      </p:bgPr>
    </p:bg>
    <p:spTree>
      <p:nvGrpSpPr>
        <p:cNvPr id="92" name="Shape 92"/>
        <p:cNvGrpSpPr/>
        <p:nvPr/>
      </p:nvGrpSpPr>
      <p:grpSpPr>
        <a:xfrm>
          <a:off x="0" y="0"/>
          <a:ext cx="0" cy="0"/>
          <a:chOff x="0" y="0"/>
          <a:chExt cx="0" cy="0"/>
        </a:xfrm>
      </p:grpSpPr>
      <p:sp>
        <p:nvSpPr>
          <p:cNvPr id="93" name="Google Shape;93;p2"/>
          <p:cNvSpPr/>
          <p:nvPr/>
        </p:nvSpPr>
        <p:spPr>
          <a:xfrm>
            <a:off x="0" y="0"/>
            <a:ext cx="12188952" cy="6858000"/>
          </a:xfrm>
          <a:prstGeom prst="rect">
            <a:avLst/>
          </a:prstGeom>
          <a:gradFill>
            <a:gsLst>
              <a:gs pos="0">
                <a:schemeClr val="accent2"/>
              </a:gs>
              <a:gs pos="74000">
                <a:srgbClr val="1F5C99"/>
              </a:gs>
              <a:gs pos="83000">
                <a:srgbClr val="143C64"/>
              </a:gs>
              <a:gs pos="100000">
                <a:srgbClr val="A1D6F0"/>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4" name="Google Shape;94;p2"/>
          <p:cNvSpPr txBox="1"/>
          <p:nvPr>
            <p:ph type="ctrTitle"/>
          </p:nvPr>
        </p:nvSpPr>
        <p:spPr>
          <a:xfrm>
            <a:off x="324195" y="2404066"/>
            <a:ext cx="7486379" cy="2049857"/>
          </a:xfrm>
          <a:prstGeom prst="rect">
            <a:avLst/>
          </a:prstGeom>
          <a:noFill/>
          <a:ln>
            <a:noFill/>
          </a:ln>
        </p:spPr>
        <p:txBody>
          <a:bodyPr anchorCtr="0" anchor="b" bIns="45700" lIns="91425" spcFirstLastPara="1" rIns="91425" wrap="square" tIns="45700">
            <a:normAutofit/>
          </a:bodyPr>
          <a:lstStyle/>
          <a:p>
            <a:pPr indent="0" lvl="0" marL="0" rtl="0" algn="just">
              <a:lnSpc>
                <a:spcPct val="90000"/>
              </a:lnSpc>
              <a:spcBef>
                <a:spcPts val="0"/>
              </a:spcBef>
              <a:spcAft>
                <a:spcPts val="0"/>
              </a:spcAft>
              <a:buClr>
                <a:schemeClr val="lt1"/>
              </a:buClr>
              <a:buSzPts val="4400"/>
              <a:buFont typeface="Play"/>
              <a:buNone/>
            </a:pPr>
            <a:r>
              <a:rPr b="1" lang="en-US" sz="4400">
                <a:solidFill>
                  <a:schemeClr val="lt1"/>
                </a:solidFill>
              </a:rPr>
              <a:t>Golau Coast: Feasibility Study for a Fairytale Movie Festival in Tenby (Year of Croeso 2025)</a:t>
            </a:r>
            <a:endParaRPr/>
          </a:p>
        </p:txBody>
      </p:sp>
      <p:sp>
        <p:nvSpPr>
          <p:cNvPr id="95" name="Google Shape;95;p2"/>
          <p:cNvSpPr txBox="1"/>
          <p:nvPr>
            <p:ph idx="1" type="subTitle"/>
          </p:nvPr>
        </p:nvSpPr>
        <p:spPr>
          <a:xfrm>
            <a:off x="324195" y="4950972"/>
            <a:ext cx="6666808" cy="1765712"/>
          </a:xfrm>
          <a:prstGeom prst="rect">
            <a:avLst/>
          </a:prstGeom>
          <a:solidFill>
            <a:schemeClr val="lt1">
              <a:alpha val="58431"/>
            </a:schemeClr>
          </a:solidFill>
          <a:ln>
            <a:noFill/>
          </a:ln>
        </p:spPr>
        <p:txBody>
          <a:bodyPr anchorCtr="0" anchor="t" bIns="45700" lIns="91425" spcFirstLastPara="1" rIns="91425" wrap="square" tIns="45700">
            <a:normAutofit/>
          </a:bodyPr>
          <a:lstStyle/>
          <a:p>
            <a:pPr indent="0" lvl="0" marL="0" rtl="0" algn="r">
              <a:lnSpc>
                <a:spcPct val="90000"/>
              </a:lnSpc>
              <a:spcBef>
                <a:spcPts val="0"/>
              </a:spcBef>
              <a:spcAft>
                <a:spcPts val="0"/>
              </a:spcAft>
              <a:buClr>
                <a:schemeClr val="dk1"/>
              </a:buClr>
              <a:buSzPts val="2400"/>
              <a:buNone/>
            </a:pPr>
            <a:r>
              <a:rPr b="1" lang="en-US"/>
              <a:t>Module: </a:t>
            </a:r>
            <a:r>
              <a:rPr lang="en-US"/>
              <a:t>International Meetings Management for the Hotel Industry (BMIH6007)</a:t>
            </a:r>
            <a:endParaRPr/>
          </a:p>
          <a:p>
            <a:pPr indent="0" lvl="0" marL="0" rtl="0" algn="r">
              <a:lnSpc>
                <a:spcPct val="90000"/>
              </a:lnSpc>
              <a:spcBef>
                <a:spcPts val="1000"/>
              </a:spcBef>
              <a:spcAft>
                <a:spcPts val="0"/>
              </a:spcAft>
              <a:buClr>
                <a:schemeClr val="dk1"/>
              </a:buClr>
              <a:buSzPts val="2400"/>
              <a:buNone/>
            </a:pPr>
            <a:r>
              <a:rPr b="1" lang="en-US"/>
              <a:t>Lector: </a:t>
            </a:r>
            <a:r>
              <a:rPr lang="en-US"/>
              <a:t>Kathryn Flynn</a:t>
            </a:r>
            <a:endParaRPr b="1"/>
          </a:p>
          <a:p>
            <a:pPr indent="0" lvl="0" marL="0" rtl="0" algn="r">
              <a:lnSpc>
                <a:spcPct val="90000"/>
              </a:lnSpc>
              <a:spcBef>
                <a:spcPts val="1000"/>
              </a:spcBef>
              <a:spcAft>
                <a:spcPts val="0"/>
              </a:spcAft>
              <a:buClr>
                <a:schemeClr val="dk1"/>
              </a:buClr>
              <a:buSzPts val="2400"/>
              <a:buNone/>
            </a:pPr>
            <a:r>
              <a:rPr b="1" lang="en-US"/>
              <a:t>Student: </a:t>
            </a:r>
            <a:r>
              <a:rPr lang="en-US"/>
              <a:t>Daniela-Elena Zota (2240973)</a:t>
            </a:r>
            <a:endParaRPr/>
          </a:p>
        </p:txBody>
      </p:sp>
      <p:pic>
        <p:nvPicPr>
          <p:cNvPr descr="A close-up of a fabric&#10;&#10;Description automatically generated" id="96" name="Google Shape;96;p2"/>
          <p:cNvPicPr preferRelativeResize="0"/>
          <p:nvPr/>
        </p:nvPicPr>
        <p:blipFill rotWithShape="1">
          <a:blip r:embed="rId3">
            <a:alphaModFix/>
          </a:blip>
          <a:srcRect b="0" l="60193" r="-31744" t="0"/>
          <a:stretch/>
        </p:blipFill>
        <p:spPr>
          <a:xfrm>
            <a:off x="9492342" y="0"/>
            <a:ext cx="4906953" cy="6857990"/>
          </a:xfrm>
          <a:custGeom>
            <a:rect b="b" l="l" r="r" t="t"/>
            <a:pathLst>
              <a:path extrusionOk="0" h="6858000" w="5962785">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0" name="Shape 100"/>
        <p:cNvGrpSpPr/>
        <p:nvPr/>
      </p:nvGrpSpPr>
      <p:grpSpPr>
        <a:xfrm>
          <a:off x="0" y="0"/>
          <a:ext cx="0" cy="0"/>
          <a:chOff x="0" y="0"/>
          <a:chExt cx="0" cy="0"/>
        </a:xfrm>
      </p:grpSpPr>
      <p:sp>
        <p:nvSpPr>
          <p:cNvPr id="101" name="Google Shape;101;p3"/>
          <p:cNvSpPr txBox="1"/>
          <p:nvPr>
            <p:ph type="title"/>
          </p:nvPr>
        </p:nvSpPr>
        <p:spPr>
          <a:xfrm>
            <a:off x="838200" y="365125"/>
            <a:ext cx="3225800" cy="77946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rgbClr val="000000"/>
              </a:buClr>
              <a:buSzPts val="3800"/>
              <a:buFont typeface="Arial"/>
              <a:buNone/>
            </a:pPr>
            <a:r>
              <a:rPr b="1" lang="en-US" sz="3800">
                <a:solidFill>
                  <a:srgbClr val="000000"/>
                </a:solidFill>
                <a:latin typeface="Arial"/>
                <a:ea typeface="Arial"/>
                <a:cs typeface="Arial"/>
                <a:sym typeface="Arial"/>
              </a:rPr>
              <a:t>Contents</a:t>
            </a:r>
            <a:endParaRPr b="1" sz="3800">
              <a:solidFill>
                <a:srgbClr val="595959"/>
              </a:solidFill>
              <a:latin typeface="Arial"/>
              <a:ea typeface="Arial"/>
              <a:cs typeface="Arial"/>
              <a:sym typeface="Arial"/>
            </a:endParaRPr>
          </a:p>
        </p:txBody>
      </p:sp>
      <p:grpSp>
        <p:nvGrpSpPr>
          <p:cNvPr id="102" name="Google Shape;102;p3"/>
          <p:cNvGrpSpPr/>
          <p:nvPr/>
        </p:nvGrpSpPr>
        <p:grpSpPr>
          <a:xfrm>
            <a:off x="838200" y="1407889"/>
            <a:ext cx="9178794" cy="4956620"/>
            <a:chOff x="0" y="2422"/>
            <a:chExt cx="9178794" cy="4956620"/>
          </a:xfrm>
        </p:grpSpPr>
        <p:cxnSp>
          <p:nvCxnSpPr>
            <p:cNvPr id="103" name="Google Shape;103;p3"/>
            <p:cNvCxnSpPr/>
            <p:nvPr/>
          </p:nvCxnSpPr>
          <p:spPr>
            <a:xfrm>
              <a:off x="0" y="2422"/>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04" name="Google Shape;104;p3"/>
            <p:cNvSpPr/>
            <p:nvPr/>
          </p:nvSpPr>
          <p:spPr>
            <a:xfrm>
              <a:off x="0" y="2422"/>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3"/>
            <p:cNvSpPr txBox="1"/>
            <p:nvPr/>
          </p:nvSpPr>
          <p:spPr>
            <a:xfrm>
              <a:off x="0" y="2422"/>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1</a:t>
              </a:r>
              <a:endParaRPr b="0" i="0" sz="2000" u="none" cap="none" strike="noStrike">
                <a:solidFill>
                  <a:schemeClr val="dk1"/>
                </a:solidFill>
                <a:latin typeface="Arial"/>
                <a:ea typeface="Arial"/>
                <a:cs typeface="Arial"/>
                <a:sym typeface="Arial"/>
              </a:endParaRPr>
            </a:p>
          </p:txBody>
        </p:sp>
        <p:sp>
          <p:nvSpPr>
            <p:cNvPr id="106" name="Google Shape;106;p3"/>
            <p:cNvSpPr/>
            <p:nvPr/>
          </p:nvSpPr>
          <p:spPr>
            <a:xfrm>
              <a:off x="1973440" y="21179"/>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3"/>
            <p:cNvSpPr txBox="1"/>
            <p:nvPr/>
          </p:nvSpPr>
          <p:spPr>
            <a:xfrm>
              <a:off x="1973440" y="21179"/>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Overview And Definition Of The Event</a:t>
              </a:r>
              <a:endParaRPr b="0" i="0" sz="1800" u="none" cap="none" strike="noStrike">
                <a:solidFill>
                  <a:schemeClr val="dk1"/>
                </a:solidFill>
                <a:latin typeface="Arial"/>
                <a:ea typeface="Arial"/>
                <a:cs typeface="Arial"/>
                <a:sym typeface="Arial"/>
              </a:endParaRPr>
            </a:p>
          </p:txBody>
        </p:sp>
        <p:cxnSp>
          <p:nvCxnSpPr>
            <p:cNvPr id="108" name="Google Shape;108;p3"/>
            <p:cNvCxnSpPr/>
            <p:nvPr/>
          </p:nvCxnSpPr>
          <p:spPr>
            <a:xfrm>
              <a:off x="1835758" y="396314"/>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09" name="Google Shape;109;p3"/>
            <p:cNvCxnSpPr/>
            <p:nvPr/>
          </p:nvCxnSpPr>
          <p:spPr>
            <a:xfrm>
              <a:off x="0" y="415474"/>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10" name="Google Shape;110;p3"/>
            <p:cNvSpPr/>
            <p:nvPr/>
          </p:nvSpPr>
          <p:spPr>
            <a:xfrm>
              <a:off x="0" y="415474"/>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3"/>
            <p:cNvSpPr txBox="1"/>
            <p:nvPr/>
          </p:nvSpPr>
          <p:spPr>
            <a:xfrm>
              <a:off x="0" y="415474"/>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2</a:t>
              </a:r>
              <a:endParaRPr b="0" i="0" sz="2000" u="none" cap="none" strike="noStrike">
                <a:solidFill>
                  <a:schemeClr val="dk1"/>
                </a:solidFill>
                <a:latin typeface="Arial"/>
                <a:ea typeface="Arial"/>
                <a:cs typeface="Arial"/>
                <a:sym typeface="Arial"/>
              </a:endParaRPr>
            </a:p>
          </p:txBody>
        </p:sp>
        <p:sp>
          <p:nvSpPr>
            <p:cNvPr id="112" name="Google Shape;112;p3"/>
            <p:cNvSpPr/>
            <p:nvPr/>
          </p:nvSpPr>
          <p:spPr>
            <a:xfrm>
              <a:off x="1973440" y="434231"/>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3"/>
            <p:cNvSpPr txBox="1"/>
            <p:nvPr/>
          </p:nvSpPr>
          <p:spPr>
            <a:xfrm>
              <a:off x="1973440" y="434231"/>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SWOT and TOWS Analysis</a:t>
              </a:r>
              <a:endParaRPr b="0" i="0" sz="1800" u="none" cap="none" strike="noStrike">
                <a:solidFill>
                  <a:schemeClr val="dk1"/>
                </a:solidFill>
                <a:latin typeface="Arial"/>
                <a:ea typeface="Arial"/>
                <a:cs typeface="Arial"/>
                <a:sym typeface="Arial"/>
              </a:endParaRPr>
            </a:p>
          </p:txBody>
        </p:sp>
        <p:cxnSp>
          <p:nvCxnSpPr>
            <p:cNvPr id="114" name="Google Shape;114;p3"/>
            <p:cNvCxnSpPr/>
            <p:nvPr/>
          </p:nvCxnSpPr>
          <p:spPr>
            <a:xfrm>
              <a:off x="1835758" y="809365"/>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15" name="Google Shape;115;p3"/>
            <p:cNvCxnSpPr/>
            <p:nvPr/>
          </p:nvCxnSpPr>
          <p:spPr>
            <a:xfrm>
              <a:off x="0" y="828526"/>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16" name="Google Shape;116;p3"/>
            <p:cNvSpPr/>
            <p:nvPr/>
          </p:nvSpPr>
          <p:spPr>
            <a:xfrm>
              <a:off x="0" y="828526"/>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3"/>
            <p:cNvSpPr txBox="1"/>
            <p:nvPr/>
          </p:nvSpPr>
          <p:spPr>
            <a:xfrm>
              <a:off x="0" y="828526"/>
              <a:ext cx="1835758" cy="413051"/>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3</a:t>
              </a:r>
              <a:endParaRPr/>
            </a:p>
          </p:txBody>
        </p:sp>
        <p:sp>
          <p:nvSpPr>
            <p:cNvPr id="118" name="Google Shape;118;p3"/>
            <p:cNvSpPr/>
            <p:nvPr/>
          </p:nvSpPr>
          <p:spPr>
            <a:xfrm>
              <a:off x="1973440" y="847282"/>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3"/>
            <p:cNvSpPr txBox="1"/>
            <p:nvPr/>
          </p:nvSpPr>
          <p:spPr>
            <a:xfrm>
              <a:off x="1973440" y="847282"/>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Event Budget: Funding Sources and Pricing Strategy</a:t>
              </a:r>
              <a:endParaRPr b="0" i="0" sz="1800" u="none" cap="none" strike="noStrike">
                <a:solidFill>
                  <a:schemeClr val="dk1"/>
                </a:solidFill>
                <a:latin typeface="Arial"/>
                <a:ea typeface="Arial"/>
                <a:cs typeface="Arial"/>
                <a:sym typeface="Arial"/>
              </a:endParaRPr>
            </a:p>
          </p:txBody>
        </p:sp>
        <p:cxnSp>
          <p:nvCxnSpPr>
            <p:cNvPr id="120" name="Google Shape;120;p3"/>
            <p:cNvCxnSpPr/>
            <p:nvPr/>
          </p:nvCxnSpPr>
          <p:spPr>
            <a:xfrm>
              <a:off x="1835758" y="1222417"/>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21" name="Google Shape;121;p3"/>
            <p:cNvCxnSpPr/>
            <p:nvPr/>
          </p:nvCxnSpPr>
          <p:spPr>
            <a:xfrm>
              <a:off x="0" y="1241577"/>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22" name="Google Shape;122;p3"/>
            <p:cNvSpPr/>
            <p:nvPr/>
          </p:nvSpPr>
          <p:spPr>
            <a:xfrm>
              <a:off x="0" y="1241577"/>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3"/>
            <p:cNvSpPr txBox="1"/>
            <p:nvPr/>
          </p:nvSpPr>
          <p:spPr>
            <a:xfrm>
              <a:off x="0" y="1241577"/>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4</a:t>
              </a:r>
              <a:endParaRPr/>
            </a:p>
          </p:txBody>
        </p:sp>
        <p:sp>
          <p:nvSpPr>
            <p:cNvPr id="124" name="Google Shape;124;p3"/>
            <p:cNvSpPr/>
            <p:nvPr/>
          </p:nvSpPr>
          <p:spPr>
            <a:xfrm>
              <a:off x="1973440" y="1260334"/>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3"/>
            <p:cNvSpPr txBox="1"/>
            <p:nvPr/>
          </p:nvSpPr>
          <p:spPr>
            <a:xfrm>
              <a:off x="1973440" y="1260334"/>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Venue Selection: Place and Experience Design</a:t>
              </a:r>
              <a:endParaRPr b="0" i="0" sz="1800" u="none" cap="none" strike="noStrike">
                <a:solidFill>
                  <a:schemeClr val="dk1"/>
                </a:solidFill>
                <a:latin typeface="Arial"/>
                <a:ea typeface="Arial"/>
                <a:cs typeface="Arial"/>
                <a:sym typeface="Arial"/>
              </a:endParaRPr>
            </a:p>
          </p:txBody>
        </p:sp>
        <p:cxnSp>
          <p:nvCxnSpPr>
            <p:cNvPr id="126" name="Google Shape;126;p3"/>
            <p:cNvCxnSpPr/>
            <p:nvPr/>
          </p:nvCxnSpPr>
          <p:spPr>
            <a:xfrm>
              <a:off x="1835758" y="1635469"/>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27" name="Google Shape;127;p3"/>
            <p:cNvCxnSpPr/>
            <p:nvPr/>
          </p:nvCxnSpPr>
          <p:spPr>
            <a:xfrm>
              <a:off x="0" y="1654629"/>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28" name="Google Shape;128;p3"/>
            <p:cNvSpPr/>
            <p:nvPr/>
          </p:nvSpPr>
          <p:spPr>
            <a:xfrm>
              <a:off x="0" y="1654629"/>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3"/>
            <p:cNvSpPr txBox="1"/>
            <p:nvPr/>
          </p:nvSpPr>
          <p:spPr>
            <a:xfrm>
              <a:off x="0" y="1654629"/>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5</a:t>
              </a:r>
              <a:endParaRPr/>
            </a:p>
          </p:txBody>
        </p:sp>
        <p:sp>
          <p:nvSpPr>
            <p:cNvPr id="130" name="Google Shape;130;p3"/>
            <p:cNvSpPr/>
            <p:nvPr/>
          </p:nvSpPr>
          <p:spPr>
            <a:xfrm>
              <a:off x="1973440" y="1673386"/>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3"/>
            <p:cNvSpPr txBox="1"/>
            <p:nvPr/>
          </p:nvSpPr>
          <p:spPr>
            <a:xfrm>
              <a:off x="1973440" y="1673386"/>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Audience: Target Market and Engagement</a:t>
              </a:r>
              <a:endParaRPr b="0" i="0" sz="1800" u="none" cap="none" strike="noStrike">
                <a:solidFill>
                  <a:schemeClr val="dk1"/>
                </a:solidFill>
                <a:latin typeface="Arial"/>
                <a:ea typeface="Arial"/>
                <a:cs typeface="Arial"/>
                <a:sym typeface="Arial"/>
              </a:endParaRPr>
            </a:p>
          </p:txBody>
        </p:sp>
        <p:cxnSp>
          <p:nvCxnSpPr>
            <p:cNvPr id="132" name="Google Shape;132;p3"/>
            <p:cNvCxnSpPr/>
            <p:nvPr/>
          </p:nvCxnSpPr>
          <p:spPr>
            <a:xfrm>
              <a:off x="1835758" y="2048521"/>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33" name="Google Shape;133;p3"/>
            <p:cNvCxnSpPr/>
            <p:nvPr/>
          </p:nvCxnSpPr>
          <p:spPr>
            <a:xfrm>
              <a:off x="0" y="2067681"/>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34" name="Google Shape;134;p3"/>
            <p:cNvSpPr/>
            <p:nvPr/>
          </p:nvSpPr>
          <p:spPr>
            <a:xfrm>
              <a:off x="0" y="2067681"/>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3"/>
            <p:cNvSpPr txBox="1"/>
            <p:nvPr/>
          </p:nvSpPr>
          <p:spPr>
            <a:xfrm>
              <a:off x="0" y="2067681"/>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6</a:t>
              </a:r>
              <a:endParaRPr/>
            </a:p>
          </p:txBody>
        </p:sp>
        <p:sp>
          <p:nvSpPr>
            <p:cNvPr id="136" name="Google Shape;136;p3"/>
            <p:cNvSpPr/>
            <p:nvPr/>
          </p:nvSpPr>
          <p:spPr>
            <a:xfrm>
              <a:off x="1973440" y="2086438"/>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3"/>
            <p:cNvSpPr txBox="1"/>
            <p:nvPr/>
          </p:nvSpPr>
          <p:spPr>
            <a:xfrm>
              <a:off x="1973440" y="2086438"/>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Programme Content: Process and Cultural Integration</a:t>
              </a:r>
              <a:endParaRPr b="0" i="0" sz="1800" u="none" cap="none" strike="noStrike">
                <a:solidFill>
                  <a:schemeClr val="dk1"/>
                </a:solidFill>
                <a:latin typeface="Arial"/>
                <a:ea typeface="Arial"/>
                <a:cs typeface="Arial"/>
                <a:sym typeface="Arial"/>
              </a:endParaRPr>
            </a:p>
          </p:txBody>
        </p:sp>
        <p:cxnSp>
          <p:nvCxnSpPr>
            <p:cNvPr id="138" name="Google Shape;138;p3"/>
            <p:cNvCxnSpPr/>
            <p:nvPr/>
          </p:nvCxnSpPr>
          <p:spPr>
            <a:xfrm>
              <a:off x="1835758" y="2461572"/>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39" name="Google Shape;139;p3"/>
            <p:cNvCxnSpPr/>
            <p:nvPr/>
          </p:nvCxnSpPr>
          <p:spPr>
            <a:xfrm>
              <a:off x="0" y="2480733"/>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40" name="Google Shape;140;p3"/>
            <p:cNvSpPr/>
            <p:nvPr/>
          </p:nvSpPr>
          <p:spPr>
            <a:xfrm>
              <a:off x="0" y="2480733"/>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3"/>
            <p:cNvSpPr txBox="1"/>
            <p:nvPr/>
          </p:nvSpPr>
          <p:spPr>
            <a:xfrm>
              <a:off x="0" y="2480733"/>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7</a:t>
              </a:r>
              <a:endParaRPr/>
            </a:p>
          </p:txBody>
        </p:sp>
        <p:sp>
          <p:nvSpPr>
            <p:cNvPr id="142" name="Google Shape;142;p3"/>
            <p:cNvSpPr/>
            <p:nvPr/>
          </p:nvSpPr>
          <p:spPr>
            <a:xfrm>
              <a:off x="1973440" y="2499489"/>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3"/>
            <p:cNvSpPr txBox="1"/>
            <p:nvPr/>
          </p:nvSpPr>
          <p:spPr>
            <a:xfrm>
              <a:off x="1973440" y="2499489"/>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Operations</a:t>
              </a:r>
              <a:endParaRPr b="0" i="0" sz="1800" u="none" cap="none" strike="noStrike">
                <a:solidFill>
                  <a:schemeClr val="dk1"/>
                </a:solidFill>
                <a:latin typeface="Arial"/>
                <a:ea typeface="Arial"/>
                <a:cs typeface="Arial"/>
                <a:sym typeface="Arial"/>
              </a:endParaRPr>
            </a:p>
          </p:txBody>
        </p:sp>
        <p:cxnSp>
          <p:nvCxnSpPr>
            <p:cNvPr id="144" name="Google Shape;144;p3"/>
            <p:cNvCxnSpPr/>
            <p:nvPr/>
          </p:nvCxnSpPr>
          <p:spPr>
            <a:xfrm>
              <a:off x="1835758" y="2874624"/>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45" name="Google Shape;145;p3"/>
            <p:cNvCxnSpPr/>
            <p:nvPr/>
          </p:nvCxnSpPr>
          <p:spPr>
            <a:xfrm>
              <a:off x="0" y="2893784"/>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46" name="Google Shape;146;p3"/>
            <p:cNvSpPr/>
            <p:nvPr/>
          </p:nvSpPr>
          <p:spPr>
            <a:xfrm>
              <a:off x="0" y="2893784"/>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3"/>
            <p:cNvSpPr txBox="1"/>
            <p:nvPr/>
          </p:nvSpPr>
          <p:spPr>
            <a:xfrm>
              <a:off x="0" y="2893784"/>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8</a:t>
              </a:r>
              <a:endParaRPr/>
            </a:p>
          </p:txBody>
        </p:sp>
        <p:sp>
          <p:nvSpPr>
            <p:cNvPr id="148" name="Google Shape;148;p3"/>
            <p:cNvSpPr/>
            <p:nvPr/>
          </p:nvSpPr>
          <p:spPr>
            <a:xfrm>
              <a:off x="1973440" y="2912541"/>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3"/>
            <p:cNvSpPr txBox="1"/>
            <p:nvPr/>
          </p:nvSpPr>
          <p:spPr>
            <a:xfrm>
              <a:off x="1973440" y="2912541"/>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Event Team</a:t>
              </a:r>
              <a:endParaRPr b="0" i="0" sz="1800" u="none" cap="none" strike="noStrike">
                <a:solidFill>
                  <a:schemeClr val="dk1"/>
                </a:solidFill>
                <a:latin typeface="Arial"/>
                <a:ea typeface="Arial"/>
                <a:cs typeface="Arial"/>
                <a:sym typeface="Arial"/>
              </a:endParaRPr>
            </a:p>
          </p:txBody>
        </p:sp>
        <p:cxnSp>
          <p:nvCxnSpPr>
            <p:cNvPr id="150" name="Google Shape;150;p3"/>
            <p:cNvCxnSpPr/>
            <p:nvPr/>
          </p:nvCxnSpPr>
          <p:spPr>
            <a:xfrm>
              <a:off x="1835758" y="3287676"/>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51" name="Google Shape;151;p3"/>
            <p:cNvCxnSpPr/>
            <p:nvPr/>
          </p:nvCxnSpPr>
          <p:spPr>
            <a:xfrm>
              <a:off x="0" y="3306836"/>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52" name="Google Shape;152;p3"/>
            <p:cNvSpPr/>
            <p:nvPr/>
          </p:nvSpPr>
          <p:spPr>
            <a:xfrm>
              <a:off x="0" y="3306836"/>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3"/>
            <p:cNvSpPr txBox="1"/>
            <p:nvPr/>
          </p:nvSpPr>
          <p:spPr>
            <a:xfrm>
              <a:off x="0" y="3306836"/>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9</a:t>
              </a:r>
              <a:endParaRPr/>
            </a:p>
          </p:txBody>
        </p:sp>
        <p:sp>
          <p:nvSpPr>
            <p:cNvPr id="154" name="Google Shape;154;p3"/>
            <p:cNvSpPr/>
            <p:nvPr/>
          </p:nvSpPr>
          <p:spPr>
            <a:xfrm>
              <a:off x="1973440" y="3325593"/>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3"/>
            <p:cNvSpPr txBox="1"/>
            <p:nvPr/>
          </p:nvSpPr>
          <p:spPr>
            <a:xfrm>
              <a:off x="1973440" y="3325593"/>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Stakeholders</a:t>
              </a:r>
              <a:endParaRPr/>
            </a:p>
          </p:txBody>
        </p:sp>
        <p:cxnSp>
          <p:nvCxnSpPr>
            <p:cNvPr id="156" name="Google Shape;156;p3"/>
            <p:cNvCxnSpPr/>
            <p:nvPr/>
          </p:nvCxnSpPr>
          <p:spPr>
            <a:xfrm>
              <a:off x="1835758" y="3700728"/>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57" name="Google Shape;157;p3"/>
            <p:cNvCxnSpPr/>
            <p:nvPr/>
          </p:nvCxnSpPr>
          <p:spPr>
            <a:xfrm>
              <a:off x="0" y="3719888"/>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58" name="Google Shape;158;p3"/>
            <p:cNvSpPr/>
            <p:nvPr/>
          </p:nvSpPr>
          <p:spPr>
            <a:xfrm>
              <a:off x="0" y="3719888"/>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3"/>
            <p:cNvSpPr txBox="1"/>
            <p:nvPr/>
          </p:nvSpPr>
          <p:spPr>
            <a:xfrm>
              <a:off x="0" y="3719888"/>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10</a:t>
              </a:r>
              <a:endParaRPr b="0" i="0" sz="2000" u="none" cap="none" strike="noStrike">
                <a:solidFill>
                  <a:schemeClr val="dk1"/>
                </a:solidFill>
                <a:latin typeface="Arial"/>
                <a:ea typeface="Arial"/>
                <a:cs typeface="Arial"/>
                <a:sym typeface="Arial"/>
              </a:endParaRPr>
            </a:p>
          </p:txBody>
        </p:sp>
        <p:sp>
          <p:nvSpPr>
            <p:cNvPr id="160" name="Google Shape;160;p3"/>
            <p:cNvSpPr/>
            <p:nvPr/>
          </p:nvSpPr>
          <p:spPr>
            <a:xfrm>
              <a:off x="1973440" y="3738644"/>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3"/>
            <p:cNvSpPr txBox="1"/>
            <p:nvPr/>
          </p:nvSpPr>
          <p:spPr>
            <a:xfrm>
              <a:off x="1973440" y="3738644"/>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Measuring Success</a:t>
              </a:r>
              <a:endParaRPr b="0" i="0" sz="1800" u="none" cap="none" strike="noStrike">
                <a:solidFill>
                  <a:schemeClr val="dk1"/>
                </a:solidFill>
                <a:latin typeface="Arial"/>
                <a:ea typeface="Arial"/>
                <a:cs typeface="Arial"/>
                <a:sym typeface="Arial"/>
              </a:endParaRPr>
            </a:p>
          </p:txBody>
        </p:sp>
        <p:cxnSp>
          <p:nvCxnSpPr>
            <p:cNvPr id="162" name="Google Shape;162;p3"/>
            <p:cNvCxnSpPr/>
            <p:nvPr/>
          </p:nvCxnSpPr>
          <p:spPr>
            <a:xfrm>
              <a:off x="1835758" y="4113779"/>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63" name="Google Shape;163;p3"/>
            <p:cNvCxnSpPr/>
            <p:nvPr/>
          </p:nvCxnSpPr>
          <p:spPr>
            <a:xfrm>
              <a:off x="0" y="4132939"/>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64" name="Google Shape;164;p3"/>
            <p:cNvSpPr/>
            <p:nvPr/>
          </p:nvSpPr>
          <p:spPr>
            <a:xfrm>
              <a:off x="0" y="4132939"/>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3"/>
            <p:cNvSpPr txBox="1"/>
            <p:nvPr/>
          </p:nvSpPr>
          <p:spPr>
            <a:xfrm>
              <a:off x="0" y="4132939"/>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11</a:t>
              </a:r>
              <a:endParaRPr b="0" i="0" sz="2000" u="none" cap="none" strike="noStrike">
                <a:solidFill>
                  <a:schemeClr val="dk1"/>
                </a:solidFill>
                <a:latin typeface="Arial"/>
                <a:ea typeface="Arial"/>
                <a:cs typeface="Arial"/>
                <a:sym typeface="Arial"/>
              </a:endParaRPr>
            </a:p>
          </p:txBody>
        </p:sp>
        <p:sp>
          <p:nvSpPr>
            <p:cNvPr id="166" name="Google Shape;166;p3"/>
            <p:cNvSpPr/>
            <p:nvPr/>
          </p:nvSpPr>
          <p:spPr>
            <a:xfrm>
              <a:off x="1973440" y="4151696"/>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3"/>
            <p:cNvSpPr txBox="1"/>
            <p:nvPr/>
          </p:nvSpPr>
          <p:spPr>
            <a:xfrm>
              <a:off x="1973440" y="4151696"/>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Conclusion</a:t>
              </a:r>
              <a:endParaRPr b="0" i="0" sz="1800" u="none" cap="none" strike="noStrike">
                <a:solidFill>
                  <a:schemeClr val="dk1"/>
                </a:solidFill>
                <a:latin typeface="Arial"/>
                <a:ea typeface="Arial"/>
                <a:cs typeface="Arial"/>
                <a:sym typeface="Arial"/>
              </a:endParaRPr>
            </a:p>
          </p:txBody>
        </p:sp>
        <p:cxnSp>
          <p:nvCxnSpPr>
            <p:cNvPr id="168" name="Google Shape;168;p3"/>
            <p:cNvCxnSpPr/>
            <p:nvPr/>
          </p:nvCxnSpPr>
          <p:spPr>
            <a:xfrm>
              <a:off x="1835758" y="4526831"/>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cxnSp>
          <p:nvCxnSpPr>
            <p:cNvPr id="169" name="Google Shape;169;p3"/>
            <p:cNvCxnSpPr/>
            <p:nvPr/>
          </p:nvCxnSpPr>
          <p:spPr>
            <a:xfrm>
              <a:off x="0" y="4545991"/>
              <a:ext cx="9178794" cy="0"/>
            </a:xfrm>
            <a:prstGeom prst="straightConnector1">
              <a:avLst/>
            </a:prstGeom>
            <a:solidFill>
              <a:srgbClr val="126082"/>
            </a:solidFill>
            <a:ln cap="flat" cmpd="sng" w="19050">
              <a:solidFill>
                <a:srgbClr val="126082"/>
              </a:solidFill>
              <a:prstDash val="solid"/>
              <a:miter lim="800000"/>
              <a:headEnd len="sm" w="sm" type="none"/>
              <a:tailEnd len="sm" w="sm" type="none"/>
            </a:ln>
          </p:spPr>
        </p:cxnSp>
        <p:sp>
          <p:nvSpPr>
            <p:cNvPr id="170" name="Google Shape;170;p3"/>
            <p:cNvSpPr/>
            <p:nvPr/>
          </p:nvSpPr>
          <p:spPr>
            <a:xfrm>
              <a:off x="0" y="4545991"/>
              <a:ext cx="1835758" cy="41305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3"/>
            <p:cNvSpPr txBox="1"/>
            <p:nvPr/>
          </p:nvSpPr>
          <p:spPr>
            <a:xfrm>
              <a:off x="0" y="4545991"/>
              <a:ext cx="1835758" cy="413051"/>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Arial"/>
                <a:buNone/>
              </a:pPr>
              <a:r>
                <a:rPr b="0" i="0" lang="en-US" sz="2000" u="none" cap="none" strike="noStrike">
                  <a:solidFill>
                    <a:schemeClr val="dk1"/>
                  </a:solidFill>
                  <a:latin typeface="Arial"/>
                  <a:ea typeface="Arial"/>
                  <a:cs typeface="Arial"/>
                  <a:sym typeface="Arial"/>
                </a:rPr>
                <a:t>12</a:t>
              </a:r>
              <a:endParaRPr b="0" i="0" sz="2000" u="none" cap="none" strike="noStrike">
                <a:solidFill>
                  <a:schemeClr val="dk1"/>
                </a:solidFill>
                <a:latin typeface="Arial"/>
                <a:ea typeface="Arial"/>
                <a:cs typeface="Arial"/>
                <a:sym typeface="Arial"/>
              </a:endParaRPr>
            </a:p>
          </p:txBody>
        </p:sp>
        <p:sp>
          <p:nvSpPr>
            <p:cNvPr id="172" name="Google Shape;172;p3"/>
            <p:cNvSpPr/>
            <p:nvPr/>
          </p:nvSpPr>
          <p:spPr>
            <a:xfrm>
              <a:off x="1973440" y="4564748"/>
              <a:ext cx="7205353" cy="37513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3"/>
            <p:cNvSpPr txBox="1"/>
            <p:nvPr/>
          </p:nvSpPr>
          <p:spPr>
            <a:xfrm>
              <a:off x="1973440" y="4564748"/>
              <a:ext cx="7205353" cy="375134"/>
            </a:xfrm>
            <a:prstGeom prst="rect">
              <a:avLst/>
            </a:prstGeom>
            <a:noFill/>
            <a:ln>
              <a:noFill/>
            </a:ln>
          </p:spPr>
          <p:txBody>
            <a:bodyPr anchorCtr="0" anchor="t" bIns="68575" lIns="68575" spcFirstLastPara="1" rIns="68575" wrap="square" tIns="68575">
              <a:noAutofit/>
            </a:bodyPr>
            <a:lstStyle/>
            <a:p>
              <a:pPr indent="0" lvl="0" marL="0" marR="0" rtl="0" algn="l">
                <a:lnSpc>
                  <a:spcPct val="90000"/>
                </a:lnSpc>
                <a:spcBef>
                  <a:spcPts val="0"/>
                </a:spcBef>
                <a:spcAft>
                  <a:spcPts val="0"/>
                </a:spcAft>
                <a:buClr>
                  <a:schemeClr val="dk1"/>
                </a:buClr>
                <a:buSzPts val="1800"/>
                <a:buFont typeface="Arial"/>
                <a:buNone/>
              </a:pPr>
              <a:r>
                <a:rPr b="0" i="0" lang="en-US" sz="1800" u="none" cap="none" strike="noStrike">
                  <a:solidFill>
                    <a:schemeClr val="dk1"/>
                  </a:solidFill>
                  <a:latin typeface="Arial"/>
                  <a:ea typeface="Arial"/>
                  <a:cs typeface="Arial"/>
                  <a:sym typeface="Arial"/>
                </a:rPr>
                <a:t>References</a:t>
              </a:r>
              <a:endParaRPr b="0" i="0" sz="1800" u="none" cap="none" strike="noStrike">
                <a:solidFill>
                  <a:schemeClr val="dk1"/>
                </a:solidFill>
                <a:latin typeface="Arial"/>
                <a:ea typeface="Arial"/>
                <a:cs typeface="Arial"/>
                <a:sym typeface="Arial"/>
              </a:endParaRPr>
            </a:p>
          </p:txBody>
        </p:sp>
        <p:cxnSp>
          <p:nvCxnSpPr>
            <p:cNvPr id="174" name="Google Shape;174;p3"/>
            <p:cNvCxnSpPr/>
            <p:nvPr/>
          </p:nvCxnSpPr>
          <p:spPr>
            <a:xfrm>
              <a:off x="1835758" y="4939883"/>
              <a:ext cx="7343035" cy="0"/>
            </a:xfrm>
            <a:prstGeom prst="straightConnector1">
              <a:avLst/>
            </a:prstGeom>
            <a:solidFill>
              <a:srgbClr val="126082"/>
            </a:solidFill>
            <a:ln cap="flat" cmpd="sng" w="19050">
              <a:solidFill>
                <a:srgbClr val="BAC4CC"/>
              </a:solidFill>
              <a:prstDash val="solid"/>
              <a:miter lim="800000"/>
              <a:headEnd len="sm" w="sm" type="none"/>
              <a:tailEnd len="sm" w="sm" type="none"/>
            </a:ln>
          </p:spPr>
        </p:cxnSp>
      </p:grpSp>
      <p:pic>
        <p:nvPicPr>
          <p:cNvPr descr="A close-up of a pattern&#10;&#10;Description automatically generated" id="175" name="Google Shape;175;p3"/>
          <p:cNvPicPr preferRelativeResize="0"/>
          <p:nvPr/>
        </p:nvPicPr>
        <p:blipFill rotWithShape="1">
          <a:blip r:embed="rId3">
            <a:alphaModFix/>
          </a:blip>
          <a:srcRect b="0" l="58550" r="9414" t="0"/>
          <a:stretch/>
        </p:blipFill>
        <p:spPr>
          <a:xfrm>
            <a:off x="10016994" y="0"/>
            <a:ext cx="2175006" cy="6858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0" name="Shape 180"/>
        <p:cNvGrpSpPr/>
        <p:nvPr/>
      </p:nvGrpSpPr>
      <p:grpSpPr>
        <a:xfrm>
          <a:off x="0" y="0"/>
          <a:ext cx="0" cy="0"/>
          <a:chOff x="0" y="0"/>
          <a:chExt cx="0" cy="0"/>
        </a:xfrm>
      </p:grpSpPr>
      <p:sp>
        <p:nvSpPr>
          <p:cNvPr id="181" name="Google Shape;181;p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2" name="Google Shape;182;p4"/>
          <p:cNvSpPr/>
          <p:nvPr/>
        </p:nvSpPr>
        <p:spPr>
          <a:xfrm>
            <a:off x="-5503" y="-1"/>
            <a:ext cx="12192000"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3" name="Google Shape;183;p4"/>
          <p:cNvSpPr txBox="1"/>
          <p:nvPr>
            <p:ph type="title"/>
          </p:nvPr>
        </p:nvSpPr>
        <p:spPr>
          <a:xfrm>
            <a:off x="514205" y="115992"/>
            <a:ext cx="4683321" cy="214884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Arial"/>
              <a:buNone/>
            </a:pPr>
            <a:r>
              <a:rPr b="1" lang="en-US" sz="3800">
                <a:latin typeface="Arial"/>
                <a:ea typeface="Arial"/>
                <a:cs typeface="Arial"/>
                <a:sym typeface="Arial"/>
              </a:rPr>
              <a:t>Overview And Definition Of The Event</a:t>
            </a:r>
            <a:endParaRPr/>
          </a:p>
        </p:txBody>
      </p:sp>
      <p:pic>
        <p:nvPicPr>
          <p:cNvPr descr="A beach with buildings and a body of water&#10;&#10;Description automatically generated" id="184" name="Google Shape;184;p4"/>
          <p:cNvPicPr preferRelativeResize="0"/>
          <p:nvPr/>
        </p:nvPicPr>
        <p:blipFill rotWithShape="1">
          <a:blip r:embed="rId3">
            <a:alphaModFix/>
          </a:blip>
          <a:srcRect b="1" l="19616" r="6068" t="0"/>
          <a:stretch/>
        </p:blipFill>
        <p:spPr>
          <a:xfrm>
            <a:off x="18232" y="3773286"/>
            <a:ext cx="5300385" cy="3084714"/>
          </a:xfrm>
          <a:custGeom>
            <a:rect b="b" l="l" r="r" t="t"/>
            <a:pathLst>
              <a:path extrusionOk="0" h="3752849" w="6448424">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ln>
            <a:noFill/>
          </a:ln>
        </p:spPr>
      </p:pic>
      <p:sp>
        <p:nvSpPr>
          <p:cNvPr id="185" name="Google Shape;185;p4"/>
          <p:cNvSpPr txBox="1"/>
          <p:nvPr>
            <p:ph idx="1" type="body"/>
          </p:nvPr>
        </p:nvSpPr>
        <p:spPr>
          <a:xfrm>
            <a:off x="6184900" y="292100"/>
            <a:ext cx="5852200" cy="6464299"/>
          </a:xfrm>
          <a:prstGeom prst="rect">
            <a:avLst/>
          </a:prstGeom>
          <a:noFill/>
          <a:ln>
            <a:noFill/>
          </a:ln>
        </p:spPr>
        <p:txBody>
          <a:bodyPr anchorCtr="0" anchor="t" bIns="45700" lIns="91425" spcFirstLastPara="1" rIns="91425" wrap="square" tIns="45700">
            <a:normAutofit lnSpcReduction="10000"/>
          </a:bodyPr>
          <a:lstStyle/>
          <a:p>
            <a:pPr indent="0" lvl="0" marL="0" rtl="0" algn="just">
              <a:lnSpc>
                <a:spcPct val="90000"/>
              </a:lnSpc>
              <a:spcBef>
                <a:spcPts val="0"/>
              </a:spcBef>
              <a:spcAft>
                <a:spcPts val="0"/>
              </a:spcAft>
              <a:buClr>
                <a:schemeClr val="dk1"/>
              </a:buClr>
              <a:buSzPts val="1800"/>
              <a:buNone/>
            </a:pPr>
            <a:r>
              <a:rPr b="1" lang="en-US" sz="1800"/>
              <a:t>Vision</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Transform Tenby into an international cultural hub for two days, celebrating the Year of Croeso by hosting </a:t>
            </a:r>
            <a:r>
              <a:rPr b="1" i="1" lang="en-US" sz="1800"/>
              <a:t>Golau Coast</a:t>
            </a:r>
            <a:r>
              <a:rPr lang="en-US" sz="1800"/>
              <a:t>—a fairytale-inspired movie festival merging global cinema with the Welsh culture and hospitality.  </a:t>
            </a:r>
            <a:endParaRPr/>
          </a:p>
          <a:p>
            <a:pPr indent="0" lvl="0" marL="0" rtl="0" algn="just">
              <a:lnSpc>
                <a:spcPct val="90000"/>
              </a:lnSpc>
              <a:spcBef>
                <a:spcPts val="1000"/>
              </a:spcBef>
              <a:spcAft>
                <a:spcPts val="0"/>
              </a:spcAft>
              <a:buClr>
                <a:schemeClr val="dk1"/>
              </a:buClr>
              <a:buSzPts val="1800"/>
              <a:buNone/>
            </a:pPr>
            <a:r>
              <a:rPr b="1" lang="en-US" sz="1800"/>
              <a:t>Scope</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A two-day summer 2025 festival at St Catherine’s Island &amp; Fort, with additional activities on Tenby’s beaches and lawns, featuring international fairytale film screenings, Welsh cultural performances, artisan markets,  awards for the best three screenings and a Sky Lantern Finale.</a:t>
            </a:r>
            <a:endParaRPr/>
          </a:p>
          <a:p>
            <a:pPr indent="0" lvl="0" marL="0" rtl="0" algn="just">
              <a:lnSpc>
                <a:spcPct val="90000"/>
              </a:lnSpc>
              <a:spcBef>
                <a:spcPts val="1000"/>
              </a:spcBef>
              <a:spcAft>
                <a:spcPts val="0"/>
              </a:spcAft>
              <a:buClr>
                <a:schemeClr val="dk1"/>
              </a:buClr>
              <a:buSzPts val="1800"/>
              <a:buNone/>
            </a:pPr>
            <a:r>
              <a:rPr b="1" lang="en-US" sz="1800"/>
              <a:t>SMART Objectives</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S: Attract 2,000+ attendees (domestic and international).  </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M: Achieve 90% attendee satisfaction (via post-event surveys).  </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A: Secure 3+ major sponsors and maintain financial break-even.  </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R: Generate 1M+ social media impressions.</a:t>
            </a:r>
            <a:endParaRPr/>
          </a:p>
          <a:p>
            <a:pPr indent="-228600" lvl="0" marL="228600" rtl="0" algn="just">
              <a:lnSpc>
                <a:spcPct val="90000"/>
              </a:lnSpc>
              <a:spcBef>
                <a:spcPts val="1000"/>
              </a:spcBef>
              <a:spcAft>
                <a:spcPts val="0"/>
              </a:spcAft>
              <a:buClr>
                <a:schemeClr val="dk1"/>
              </a:buClr>
              <a:buSzPts val="1800"/>
              <a:buFont typeface="Noto Sans Symbols"/>
              <a:buChar char="⮚"/>
            </a:pPr>
            <a:r>
              <a:rPr lang="en-US" sz="1800"/>
              <a:t>T: Feature 10 films from at least 8 countries.</a:t>
            </a:r>
            <a:endParaRPr/>
          </a:p>
        </p:txBody>
      </p:sp>
      <p:sp>
        <p:nvSpPr>
          <p:cNvPr id="186" name="Google Shape;186;p4"/>
          <p:cNvSpPr txBox="1"/>
          <p:nvPr/>
        </p:nvSpPr>
        <p:spPr>
          <a:xfrm>
            <a:off x="606275" y="1883491"/>
            <a:ext cx="5145484" cy="2031325"/>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0" i="0" lang="en-US" sz="1800" u="none" cap="none" strike="noStrike">
                <a:solidFill>
                  <a:schemeClr val="dk1"/>
                </a:solidFill>
                <a:latin typeface="Arial"/>
                <a:ea typeface="Arial"/>
                <a:cs typeface="Arial"/>
                <a:sym typeface="Arial"/>
              </a:rPr>
              <a:t>A unique, single-instance Special Event designed to test feasibility for becoming an annual Hallmark Event, and possibly symbolize the location of Temby (Wrathall, Lagos and Steriopoulos, 2022, p. 11). By Getz and Page’s (2024) festival definition, it will be celebrated publicly  and with a set theme.</a:t>
            </a:r>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pic>
        <p:nvPicPr>
          <p:cNvPr descr="A close-up of a pattern&#10;&#10;Description automatically generated" id="187" name="Google Shape;187;p4"/>
          <p:cNvPicPr preferRelativeResize="0"/>
          <p:nvPr/>
        </p:nvPicPr>
        <p:blipFill rotWithShape="1">
          <a:blip r:embed="rId4">
            <a:alphaModFix/>
          </a:blip>
          <a:srcRect b="0" l="75174" r="9413" t="0"/>
          <a:stretch/>
        </p:blipFill>
        <p:spPr>
          <a:xfrm>
            <a:off x="18232" y="0"/>
            <a:ext cx="501476" cy="6858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5"/>
          <p:cNvSpPr txBox="1"/>
          <p:nvPr>
            <p:ph type="title"/>
          </p:nvPr>
        </p:nvSpPr>
        <p:spPr>
          <a:xfrm>
            <a:off x="617700" y="10896"/>
            <a:ext cx="5740791" cy="734867"/>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800"/>
              <a:buFont typeface="Play"/>
              <a:buNone/>
            </a:pPr>
            <a:r>
              <a:rPr b="1" lang="en-US" sz="3800"/>
              <a:t>SWOT and TOWS Analysis </a:t>
            </a:r>
            <a:endParaRPr/>
          </a:p>
        </p:txBody>
      </p:sp>
      <p:graphicFrame>
        <p:nvGraphicFramePr>
          <p:cNvPr id="194" name="Google Shape;194;p5"/>
          <p:cNvGraphicFramePr/>
          <p:nvPr/>
        </p:nvGraphicFramePr>
        <p:xfrm>
          <a:off x="617701" y="1645948"/>
          <a:ext cx="3000000" cy="3000000"/>
        </p:xfrm>
        <a:graphic>
          <a:graphicData uri="http://schemas.openxmlformats.org/drawingml/2006/table">
            <a:tbl>
              <a:tblPr>
                <a:noFill/>
                <a:tableStyleId>{C483A0CE-56FA-461E-90C7-8A44065AD6A8}</a:tableStyleId>
              </a:tblPr>
              <a:tblGrid>
                <a:gridCol w="896825"/>
                <a:gridCol w="2284350"/>
                <a:gridCol w="2808900"/>
                <a:gridCol w="2538825"/>
                <a:gridCol w="2032875"/>
                <a:gridCol w="859975"/>
              </a:tblGrid>
              <a:tr h="558125">
                <a:tc rowSpan="2">
                  <a:txBody>
                    <a:bodyPr/>
                    <a:lstStyle/>
                    <a:p>
                      <a:pPr indent="0" lvl="0" marL="0" marR="0" rtl="0" algn="ctr">
                        <a:spcBef>
                          <a:spcPts val="0"/>
                        </a:spcBef>
                        <a:spcAft>
                          <a:spcPts val="0"/>
                        </a:spcAft>
                        <a:buNone/>
                      </a:pPr>
                      <a:r>
                        <a:rPr b="1" i="0" lang="en-US" sz="1800" u="none" cap="none" strike="noStrike">
                          <a:solidFill>
                            <a:srgbClr val="000000"/>
                          </a:solidFill>
                          <a:latin typeface="Arial"/>
                          <a:ea typeface="Arial"/>
                          <a:cs typeface="Arial"/>
                          <a:sym typeface="Arial"/>
                        </a:rPr>
                        <a:t>Strengths </a:t>
                      </a:r>
                      <a:endParaRPr/>
                    </a:p>
                  </a:txBody>
                  <a:tcPr marT="9075" marB="0" marR="9075" marL="9075" anchor="ctr">
                    <a:lnL cap="flat" cmpd="sng" w="9525">
                      <a:solidFill>
                        <a:srgbClr val="000000">
                          <a:alpha val="0"/>
                        </a:srgbClr>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rowSpan="2">
                  <a:txBody>
                    <a:bodyPr/>
                    <a:lstStyle/>
                    <a:p>
                      <a:pPr indent="0" lvl="0" marL="0" marR="0" rtl="0" algn="ctr">
                        <a:spcBef>
                          <a:spcPts val="0"/>
                        </a:spcBef>
                        <a:spcAft>
                          <a:spcPts val="0"/>
                        </a:spcAft>
                        <a:buNone/>
                      </a:pPr>
                      <a:r>
                        <a:rPr b="0" i="0" lang="en-US" sz="1600" u="none" cap="none" strike="noStrike">
                          <a:solidFill>
                            <a:srgbClr val="000000"/>
                          </a:solidFill>
                          <a:latin typeface="Arial"/>
                          <a:ea typeface="Arial"/>
                          <a:cs typeface="Arial"/>
                          <a:sym typeface="Arial"/>
                        </a:rPr>
                        <a:t>Unique, glamorous event concept.                                  Stunning location.                 Strong Welsh branding</a:t>
                      </a:r>
                      <a:endParaRPr/>
                    </a:p>
                  </a:txBody>
                  <a:tcPr marT="9075" marB="0" marR="9075" marL="9075" anchor="ctr">
                    <a:lnL cap="flat" cmpd="sng" w="9525">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79E94"/>
                    </a:solidFill>
                  </a:tcPr>
                </a:tc>
                <a:tc>
                  <a:txBody>
                    <a:bodyPr/>
                    <a:lstStyle/>
                    <a:p>
                      <a:pPr indent="0" lvl="0" marL="0" marR="0" rtl="0" algn="ctr">
                        <a:spcBef>
                          <a:spcPts val="0"/>
                        </a:spcBef>
                        <a:spcAft>
                          <a:spcPts val="0"/>
                        </a:spcAft>
                        <a:buNone/>
                      </a:pPr>
                      <a:r>
                        <a:rPr b="1" i="1" lang="en-US" sz="1800" u="none" cap="none" strike="noStrike">
                          <a:solidFill>
                            <a:srgbClr val="000000"/>
                          </a:solidFill>
                          <a:latin typeface="Arial"/>
                          <a:ea typeface="Arial"/>
                          <a:cs typeface="Arial"/>
                          <a:sym typeface="Arial"/>
                        </a:rPr>
                        <a:t>SO Strategies</a:t>
                      </a:r>
                      <a:endParaRPr/>
                    </a:p>
                  </a:txBody>
                  <a:tcPr marT="9075" marB="0" marR="9075" marL="9075" anchor="b">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ctr">
                        <a:spcBef>
                          <a:spcPts val="0"/>
                        </a:spcBef>
                        <a:spcAft>
                          <a:spcPts val="0"/>
                        </a:spcAft>
                        <a:buNone/>
                      </a:pPr>
                      <a:r>
                        <a:rPr b="1" i="1" lang="en-US" sz="2000" u="none" cap="none" strike="noStrike">
                          <a:solidFill>
                            <a:srgbClr val="000000"/>
                          </a:solidFill>
                          <a:latin typeface="Arial"/>
                          <a:ea typeface="Arial"/>
                          <a:cs typeface="Arial"/>
                          <a:sym typeface="Arial"/>
                        </a:rPr>
                        <a:t>ST Strategies</a:t>
                      </a:r>
                      <a:endParaRPr/>
                    </a:p>
                  </a:txBody>
                  <a:tcPr marT="9075" marB="0" marR="9075" marL="9075" anchor="b">
                    <a:lnL cap="flat" cmpd="sng" w="12700">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rowSpan="2">
                  <a:txBody>
                    <a:bodyPr/>
                    <a:lstStyle/>
                    <a:p>
                      <a:pPr indent="0" lvl="0" marL="0" marR="0" rtl="0" algn="ctr">
                        <a:spcBef>
                          <a:spcPts val="0"/>
                        </a:spcBef>
                        <a:spcAft>
                          <a:spcPts val="0"/>
                        </a:spcAft>
                        <a:buClr>
                          <a:srgbClr val="000000"/>
                        </a:buClr>
                        <a:buSzPts val="1600"/>
                        <a:buFont typeface="Arial"/>
                        <a:buNone/>
                      </a:pPr>
                      <a:r>
                        <a:rPr b="0" i="0" lang="en-US" sz="1600" u="none" cap="none" strike="noStrike">
                          <a:solidFill>
                            <a:srgbClr val="000000"/>
                          </a:solidFill>
                          <a:latin typeface="Arial"/>
                          <a:ea typeface="Arial"/>
                          <a:cs typeface="Arial"/>
                          <a:sym typeface="Arial"/>
                        </a:rPr>
                        <a:t>Untapped international market.                                         Local business partnerships. Media/social media exposure.</a:t>
                      </a:r>
                      <a:endParaRPr/>
                    </a:p>
                  </a:txBody>
                  <a:tcPr marT="9075" marB="0" marR="9075" marL="90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D5D7FF"/>
                    </a:solidFill>
                  </a:tcPr>
                </a:tc>
                <a:tc rowSpan="2">
                  <a:txBody>
                    <a:bodyPr/>
                    <a:lstStyle/>
                    <a:p>
                      <a:pPr indent="0" lvl="0" marL="0" marR="0" rtl="0" algn="ctr">
                        <a:spcBef>
                          <a:spcPts val="0"/>
                        </a:spcBef>
                        <a:spcAft>
                          <a:spcPts val="0"/>
                        </a:spcAft>
                        <a:buNone/>
                      </a:pPr>
                      <a:r>
                        <a:rPr b="1" i="0" lang="en-US" sz="1800" u="none" cap="none" strike="noStrike">
                          <a:solidFill>
                            <a:srgbClr val="000000"/>
                          </a:solidFill>
                          <a:latin typeface="Arial"/>
                          <a:ea typeface="Arial"/>
                          <a:cs typeface="Arial"/>
                          <a:sym typeface="Arial"/>
                        </a:rPr>
                        <a:t>Opportunities</a:t>
                      </a:r>
                      <a:endParaRPr/>
                    </a:p>
                  </a:txBody>
                  <a:tcPr marT="9075" marB="0" marR="9075" marL="90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203150">
                <a:tc vMerge="1"/>
                <a:tc vMerge="1"/>
                <a:tc>
                  <a:txBody>
                    <a:bodyPr/>
                    <a:lstStyle/>
                    <a:p>
                      <a:pPr indent="0" lvl="0" marL="0" marR="0" rtl="0" algn="l">
                        <a:spcBef>
                          <a:spcPts val="0"/>
                        </a:spcBef>
                        <a:spcAft>
                          <a:spcPts val="0"/>
                        </a:spcAft>
                        <a:buNone/>
                      </a:pPr>
                      <a:r>
                        <a:rPr b="0" i="0" lang="en-US" sz="1600" u="none" cap="none" strike="noStrike">
                          <a:solidFill>
                            <a:srgbClr val="000000"/>
                          </a:solidFill>
                          <a:latin typeface="Arial"/>
                          <a:ea typeface="Arial"/>
                          <a:cs typeface="Arial"/>
                          <a:sym typeface="Arial"/>
                        </a:rPr>
                        <a:t>Leverage the unique fairytale/glamour theme and Welsh culture to attract international media, sponsors, and visitors.</a:t>
                      </a:r>
                      <a:endParaRPr/>
                    </a:p>
                  </a:txBody>
                  <a:tcPr marT="9075" marB="0" marR="9075" marL="9075"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BE2D5"/>
                    </a:solidFill>
                  </a:tcPr>
                </a:tc>
                <a:tc>
                  <a:txBody>
                    <a:bodyPr/>
                    <a:lstStyle/>
                    <a:p>
                      <a:pPr indent="0" lvl="0" marL="0" marR="0" rtl="0" algn="l">
                        <a:spcBef>
                          <a:spcPts val="0"/>
                        </a:spcBef>
                        <a:spcAft>
                          <a:spcPts val="0"/>
                        </a:spcAft>
                        <a:buNone/>
                      </a:pPr>
                      <a:r>
                        <a:rPr b="0" i="0" lang="en-US" sz="1600" u="none" cap="none" strike="noStrike">
                          <a:solidFill>
                            <a:srgbClr val="000000"/>
                          </a:solidFill>
                          <a:latin typeface="Arial"/>
                          <a:ea typeface="Arial"/>
                          <a:cs typeface="Arial"/>
                          <a:sym typeface="Arial"/>
                        </a:rPr>
                        <a:t>Use strong branding and media relationships to stand out from competing festivals.</a:t>
                      </a:r>
                      <a:endParaRPr/>
                    </a:p>
                  </a:txBody>
                  <a:tcPr marT="9075" marB="0" marR="9075" marL="9075" anchor="ctr">
                    <a:lnL cap="flat" cmpd="sng" w="12700">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1F0C8"/>
                    </a:solidFill>
                  </a:tcPr>
                </a:tc>
                <a:tc vMerge="1"/>
                <a:tc vMerge="1"/>
              </a:tr>
              <a:tr h="558125">
                <a:tc rowSpan="2">
                  <a:txBody>
                    <a:bodyPr/>
                    <a:lstStyle/>
                    <a:p>
                      <a:pPr indent="0" lvl="0" marL="0" marR="0" rtl="0" algn="ctr">
                        <a:spcBef>
                          <a:spcPts val="0"/>
                        </a:spcBef>
                        <a:spcAft>
                          <a:spcPts val="0"/>
                        </a:spcAft>
                        <a:buNone/>
                      </a:pPr>
                      <a:r>
                        <a:rPr b="1" i="0" lang="en-US" sz="1800" u="none" cap="none" strike="noStrike">
                          <a:solidFill>
                            <a:srgbClr val="000000"/>
                          </a:solidFill>
                          <a:latin typeface="Arial"/>
                          <a:ea typeface="Arial"/>
                          <a:cs typeface="Arial"/>
                          <a:sym typeface="Arial"/>
                        </a:rPr>
                        <a:t>Weaknesses</a:t>
                      </a:r>
                      <a:endParaRPr/>
                    </a:p>
                  </a:txBody>
                  <a:tcPr marT="9075" marB="0" marR="9075" marL="9075" anchor="ctr">
                    <a:lnL cap="flat" cmpd="sng" w="9525">
                      <a:solidFill>
                        <a:srgbClr val="000000">
                          <a:alpha val="0"/>
                        </a:srgbClr>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rowSpan="2">
                  <a:txBody>
                    <a:bodyPr/>
                    <a:lstStyle/>
                    <a:p>
                      <a:pPr indent="0" lvl="0" marL="0" marR="0" rtl="0" algn="ctr">
                        <a:spcBef>
                          <a:spcPts val="0"/>
                        </a:spcBef>
                        <a:spcAft>
                          <a:spcPts val="0"/>
                        </a:spcAft>
                        <a:buNone/>
                      </a:pPr>
                      <a:r>
                        <a:rPr b="0" i="0" lang="en-US" sz="1600" u="none" cap="none" strike="noStrike">
                          <a:solidFill>
                            <a:srgbClr val="000000"/>
                          </a:solidFill>
                          <a:latin typeface="Arial"/>
                          <a:ea typeface="Arial"/>
                          <a:cs typeface="Arial"/>
                          <a:sym typeface="Arial"/>
                        </a:rPr>
                        <a:t>Weather dependency. Logistical complexity.         Venue accessibility.</a:t>
                      </a:r>
                      <a:endParaRPr/>
                    </a:p>
                  </a:txBody>
                  <a:tcPr marT="9075" marB="0" marR="9075" marL="9075" anchor="ctr">
                    <a:lnL cap="flat" cmpd="sng" w="9525">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CFFB5"/>
                    </a:solidFill>
                  </a:tcPr>
                </a:tc>
                <a:tc>
                  <a:txBody>
                    <a:bodyPr/>
                    <a:lstStyle/>
                    <a:p>
                      <a:pPr indent="0" lvl="0" marL="0" marR="0" rtl="0" algn="ctr">
                        <a:spcBef>
                          <a:spcPts val="0"/>
                        </a:spcBef>
                        <a:spcAft>
                          <a:spcPts val="0"/>
                        </a:spcAft>
                        <a:buNone/>
                      </a:pPr>
                      <a:r>
                        <a:rPr b="1" i="1" lang="en-US" sz="1800" u="none" cap="none" strike="noStrike">
                          <a:solidFill>
                            <a:srgbClr val="000000"/>
                          </a:solidFill>
                          <a:latin typeface="Arial"/>
                          <a:ea typeface="Arial"/>
                          <a:cs typeface="Arial"/>
                          <a:sym typeface="Arial"/>
                        </a:rPr>
                        <a:t>WO Strategies</a:t>
                      </a:r>
                      <a:endParaRPr/>
                    </a:p>
                  </a:txBody>
                  <a:tcPr marT="9075" marB="0" marR="9075" marL="9075" anchor="b">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ctr">
                        <a:spcBef>
                          <a:spcPts val="0"/>
                        </a:spcBef>
                        <a:spcAft>
                          <a:spcPts val="0"/>
                        </a:spcAft>
                        <a:buNone/>
                      </a:pPr>
                      <a:r>
                        <a:rPr b="1" i="1" lang="en-US" sz="1800" u="none" cap="none" strike="noStrike">
                          <a:solidFill>
                            <a:srgbClr val="000000"/>
                          </a:solidFill>
                          <a:latin typeface="Arial"/>
                          <a:ea typeface="Arial"/>
                          <a:cs typeface="Arial"/>
                          <a:sym typeface="Arial"/>
                        </a:rPr>
                        <a:t>WT Strategies</a:t>
                      </a:r>
                      <a:endParaRPr/>
                    </a:p>
                  </a:txBody>
                  <a:tcPr marT="9075" marB="0" marR="9075" marL="9075" anchor="b">
                    <a:lnL cap="flat" cmpd="sng" w="12700">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rowSpan="2">
                  <a:txBody>
                    <a:bodyPr/>
                    <a:lstStyle/>
                    <a:p>
                      <a:pPr indent="0" lvl="0" marL="0" marR="0" rtl="0" algn="ctr">
                        <a:spcBef>
                          <a:spcPts val="0"/>
                        </a:spcBef>
                        <a:spcAft>
                          <a:spcPts val="0"/>
                        </a:spcAft>
                        <a:buNone/>
                      </a:pPr>
                      <a:r>
                        <a:rPr b="0" i="0" lang="en-US" sz="1600" u="none" cap="none" strike="noStrike">
                          <a:solidFill>
                            <a:srgbClr val="000000"/>
                          </a:solidFill>
                          <a:latin typeface="Arial"/>
                          <a:ea typeface="Arial"/>
                          <a:cs typeface="Arial"/>
                          <a:sym typeface="Arial"/>
                        </a:rPr>
                        <a:t>Safety/security risks.  Unpredictable attendance. Environmental concerns</a:t>
                      </a:r>
                      <a:endParaRPr/>
                    </a:p>
                  </a:txBody>
                  <a:tcPr marT="9075" marB="0" marR="9075" marL="90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85FFD7"/>
                    </a:solidFill>
                  </a:tcPr>
                </a:tc>
                <a:tc rowSpan="2">
                  <a:txBody>
                    <a:bodyPr/>
                    <a:lstStyle/>
                    <a:p>
                      <a:pPr indent="0" lvl="0" marL="0" marR="0" rtl="0" algn="ctr">
                        <a:spcBef>
                          <a:spcPts val="0"/>
                        </a:spcBef>
                        <a:spcAft>
                          <a:spcPts val="0"/>
                        </a:spcAft>
                        <a:buNone/>
                      </a:pPr>
                      <a:r>
                        <a:rPr b="1" i="0" lang="en-US" sz="1800" u="none" cap="none" strike="noStrike">
                          <a:solidFill>
                            <a:srgbClr val="000000"/>
                          </a:solidFill>
                          <a:latin typeface="Arial"/>
                          <a:ea typeface="Arial"/>
                          <a:cs typeface="Arial"/>
                          <a:sym typeface="Arial"/>
                        </a:rPr>
                        <a:t>Threats</a:t>
                      </a:r>
                      <a:endParaRPr/>
                    </a:p>
                  </a:txBody>
                  <a:tcPr marT="9075" marB="0" marR="9075" marL="90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1527525">
                <a:tc vMerge="1"/>
                <a:tc vMerge="1"/>
                <a:tc>
                  <a:txBody>
                    <a:bodyPr/>
                    <a:lstStyle/>
                    <a:p>
                      <a:pPr indent="0" lvl="0" marL="0" marR="0" rtl="0" algn="l">
                        <a:spcBef>
                          <a:spcPts val="0"/>
                        </a:spcBef>
                        <a:spcAft>
                          <a:spcPts val="0"/>
                        </a:spcAft>
                        <a:buNone/>
                      </a:pPr>
                      <a:r>
                        <a:rPr b="0" i="0" lang="en-US" sz="1600" u="none" cap="none" strike="noStrike">
                          <a:solidFill>
                            <a:srgbClr val="000000"/>
                          </a:solidFill>
                          <a:latin typeface="Arial"/>
                          <a:ea typeface="Arial"/>
                          <a:cs typeface="Arial"/>
                          <a:sym typeface="Arial"/>
                        </a:rPr>
                        <a:t>Seek partnerships with experienced event logistics firms to improve operational efficiency.</a:t>
                      </a:r>
                      <a:endParaRPr/>
                    </a:p>
                  </a:txBody>
                  <a:tcPr marT="9075" marB="0" marR="9075" marL="9075"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AEDFB"/>
                    </a:solidFill>
                  </a:tcPr>
                </a:tc>
                <a:tc>
                  <a:txBody>
                    <a:bodyPr/>
                    <a:lstStyle/>
                    <a:p>
                      <a:pPr indent="0" lvl="0" marL="0" marR="0" rtl="0" algn="l">
                        <a:spcBef>
                          <a:spcPts val="0"/>
                        </a:spcBef>
                        <a:spcAft>
                          <a:spcPts val="0"/>
                        </a:spcAft>
                        <a:buNone/>
                      </a:pPr>
                      <a:r>
                        <a:rPr b="0" i="0" lang="en-US" sz="1600" u="none" cap="none" strike="noStrike">
                          <a:solidFill>
                            <a:srgbClr val="000000"/>
                          </a:solidFill>
                          <a:latin typeface="Arial"/>
                          <a:ea typeface="Arial"/>
                          <a:cs typeface="Arial"/>
                          <a:sym typeface="Arial"/>
                        </a:rPr>
                        <a:t>Develop detailed risk management and contingency plans for weather, security, and crowd control.</a:t>
                      </a:r>
                      <a:endParaRPr/>
                    </a:p>
                  </a:txBody>
                  <a:tcPr marT="9075" marB="0" marR="9075" marL="9075" anchor="ctr">
                    <a:lnL cap="flat" cmpd="sng" w="12700">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CEEF"/>
                    </a:solidFill>
                  </a:tcPr>
                </a:tc>
                <a:tc vMerge="1"/>
                <a:tc vMerge="1"/>
              </a:tr>
            </a:tbl>
          </a:graphicData>
        </a:graphic>
      </p:graphicFrame>
      <p:pic>
        <p:nvPicPr>
          <p:cNvPr descr="A close-up of a pattern&#10;&#10;Description automatically generated" id="195" name="Google Shape;195;p5"/>
          <p:cNvPicPr preferRelativeResize="0"/>
          <p:nvPr/>
        </p:nvPicPr>
        <p:blipFill rotWithShape="1">
          <a:blip r:embed="rId3">
            <a:alphaModFix/>
          </a:blip>
          <a:srcRect b="0" l="75174" r="9413" t="0"/>
          <a:stretch/>
        </p:blipFill>
        <p:spPr>
          <a:xfrm>
            <a:off x="0" y="0"/>
            <a:ext cx="617700" cy="6858000"/>
          </a:xfrm>
          <a:prstGeom prst="rect">
            <a:avLst/>
          </a:prstGeom>
          <a:noFill/>
          <a:ln>
            <a:noFill/>
          </a:ln>
        </p:spPr>
      </p:pic>
      <p:sp>
        <p:nvSpPr>
          <p:cNvPr id="196" name="Google Shape;196;p5"/>
          <p:cNvSpPr txBox="1"/>
          <p:nvPr/>
        </p:nvSpPr>
        <p:spPr>
          <a:xfrm>
            <a:off x="4762650" y="872690"/>
            <a:ext cx="7276738" cy="646331"/>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1800">
                <a:solidFill>
                  <a:schemeClr val="dk1"/>
                </a:solidFill>
                <a:latin typeface="Arial"/>
                <a:ea typeface="Arial"/>
                <a:cs typeface="Arial"/>
                <a:sym typeface="Arial"/>
              </a:rPr>
              <a:t>Lee and Goldblatt (2020) note that conducting a SWOT analysis before event planning helps evaluate the factors that could impact its success.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6"/>
          <p:cNvSpPr txBox="1"/>
          <p:nvPr>
            <p:ph type="title"/>
          </p:nvPr>
        </p:nvSpPr>
        <p:spPr>
          <a:xfrm>
            <a:off x="791360" y="157942"/>
            <a:ext cx="7391947" cy="128847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Arial"/>
              <a:buNone/>
            </a:pPr>
            <a:r>
              <a:rPr b="1" lang="en-US" sz="3800">
                <a:latin typeface="Arial"/>
                <a:ea typeface="Arial"/>
                <a:cs typeface="Arial"/>
                <a:sym typeface="Arial"/>
              </a:rPr>
              <a:t>Event Budget: Funding Sources and Pricing Strategy</a:t>
            </a:r>
            <a:endParaRPr/>
          </a:p>
        </p:txBody>
      </p:sp>
      <p:sp>
        <p:nvSpPr>
          <p:cNvPr id="203" name="Google Shape;203;p6"/>
          <p:cNvSpPr txBox="1"/>
          <p:nvPr>
            <p:ph idx="1" type="body"/>
          </p:nvPr>
        </p:nvSpPr>
        <p:spPr>
          <a:xfrm>
            <a:off x="901700" y="4850001"/>
            <a:ext cx="7880279" cy="1886758"/>
          </a:xfrm>
          <a:prstGeom prst="rect">
            <a:avLst/>
          </a:prstGeom>
          <a:noFill/>
          <a:ln>
            <a:noFill/>
          </a:ln>
        </p:spPr>
        <p:txBody>
          <a:bodyPr anchorCtr="0" anchor="ctr" bIns="45700" lIns="91425" spcFirstLastPara="1" rIns="91425" wrap="square" tIns="45700">
            <a:normAutofit/>
          </a:bodyPr>
          <a:lstStyle/>
          <a:p>
            <a:pPr indent="0" lvl="0" marL="0" rtl="0" algn="l">
              <a:lnSpc>
                <a:spcPct val="120000"/>
              </a:lnSpc>
              <a:spcBef>
                <a:spcPts val="0"/>
              </a:spcBef>
              <a:spcAft>
                <a:spcPts val="0"/>
              </a:spcAft>
              <a:buClr>
                <a:schemeClr val="dk1"/>
              </a:buClr>
              <a:buSzPts val="1800"/>
              <a:buNone/>
            </a:pPr>
            <a:r>
              <a:rPr b="1" lang="en-US" sz="1800"/>
              <a:t>Profitability</a:t>
            </a:r>
            <a:endParaRPr/>
          </a:p>
          <a:p>
            <a:pPr indent="0" lvl="0" marL="0" rtl="0" algn="just">
              <a:lnSpc>
                <a:spcPct val="100000"/>
              </a:lnSpc>
              <a:spcBef>
                <a:spcPts val="1000"/>
              </a:spcBef>
              <a:spcAft>
                <a:spcPts val="0"/>
              </a:spcAft>
              <a:buClr>
                <a:schemeClr val="dk1"/>
              </a:buClr>
              <a:buSzPts val="1700"/>
              <a:buNone/>
            </a:pPr>
            <a:r>
              <a:rPr lang="en-US" sz="1700"/>
              <a:t>Budget planning will ensure all costs (venue, staff, AV, security, logistics) are covered, with contingency for unexpected expenses (Cen, </a:t>
            </a:r>
            <a:r>
              <a:rPr i="1" lang="en-US" sz="1700"/>
              <a:t>et al</a:t>
            </a:r>
            <a:r>
              <a:rPr lang="en-US" sz="1700"/>
              <a:t>, 2014). The event should generate a surplus through a combination of ticket sales, sponsorship, and on-site sales.</a:t>
            </a:r>
            <a:endParaRPr/>
          </a:p>
        </p:txBody>
      </p:sp>
      <p:graphicFrame>
        <p:nvGraphicFramePr>
          <p:cNvPr id="204" name="Google Shape;204;p6"/>
          <p:cNvGraphicFramePr/>
          <p:nvPr/>
        </p:nvGraphicFramePr>
        <p:xfrm>
          <a:off x="8893290" y="306647"/>
          <a:ext cx="3000000" cy="3000000"/>
        </p:xfrm>
        <a:graphic>
          <a:graphicData uri="http://schemas.openxmlformats.org/drawingml/2006/table">
            <a:tbl>
              <a:tblPr>
                <a:noFill/>
                <a:tableStyleId>{02C7056F-0898-4EE5-B61A-03EC9DF3E9FF}</a:tableStyleId>
              </a:tblPr>
              <a:tblGrid>
                <a:gridCol w="2011775"/>
                <a:gridCol w="1178925"/>
              </a:tblGrid>
              <a:tr h="351175">
                <a:tc>
                  <a:txBody>
                    <a:bodyPr/>
                    <a:lstStyle/>
                    <a:p>
                      <a:pPr indent="0" lvl="0" marL="0" marR="0" rtl="0" algn="ctr">
                        <a:spcBef>
                          <a:spcPts val="0"/>
                        </a:spcBef>
                        <a:spcAft>
                          <a:spcPts val="0"/>
                        </a:spcAft>
                        <a:buNone/>
                      </a:pPr>
                      <a:r>
                        <a:rPr lang="en-US" sz="1600" u="none" cap="none" strike="noStrike"/>
                        <a:t>Category</a:t>
                      </a:r>
                      <a:endParaRPr b="1" i="0" sz="1600" u="none" cap="none" strike="noStrike">
                        <a:solidFill>
                          <a:srgbClr val="000000"/>
                        </a:solidFill>
                        <a:latin typeface="Arial"/>
                        <a:ea typeface="Arial"/>
                        <a:cs typeface="Arial"/>
                        <a:sym typeface="Arial"/>
                      </a:endParaRPr>
                    </a:p>
                  </a:txBody>
                  <a:tcPr marT="9450" marB="0" marR="9450" marL="9450" anchor="b">
                    <a:solidFill>
                      <a:srgbClr val="FFFF00"/>
                    </a:solidFill>
                  </a:tcPr>
                </a:tc>
                <a:tc>
                  <a:txBody>
                    <a:bodyPr/>
                    <a:lstStyle/>
                    <a:p>
                      <a:pPr indent="0" lvl="0" marL="0" marR="0" rtl="0" algn="ctr">
                        <a:spcBef>
                          <a:spcPts val="0"/>
                        </a:spcBef>
                        <a:spcAft>
                          <a:spcPts val="0"/>
                        </a:spcAft>
                        <a:buNone/>
                      </a:pPr>
                      <a:r>
                        <a:rPr lang="en-US" sz="1600" u="none" cap="none" strike="noStrike"/>
                        <a:t>Amount (£) </a:t>
                      </a:r>
                      <a:endParaRPr b="1" i="0" sz="1600" u="none" cap="none" strike="noStrike">
                        <a:solidFill>
                          <a:srgbClr val="000000"/>
                        </a:solidFill>
                        <a:latin typeface="Arial"/>
                        <a:ea typeface="Arial"/>
                        <a:cs typeface="Arial"/>
                        <a:sym typeface="Arial"/>
                      </a:endParaRPr>
                    </a:p>
                  </a:txBody>
                  <a:tcPr marT="9450" marB="0" marR="9450" marL="9450" anchor="b">
                    <a:solidFill>
                      <a:srgbClr val="FFFF00"/>
                    </a:solidFill>
                  </a:tcPr>
                </a:tc>
              </a:tr>
              <a:tr h="520550">
                <a:tc>
                  <a:txBody>
                    <a:bodyPr/>
                    <a:lstStyle/>
                    <a:p>
                      <a:pPr indent="0" lvl="0" marL="0" marR="0" rtl="0" algn="l">
                        <a:spcBef>
                          <a:spcPts val="0"/>
                        </a:spcBef>
                        <a:spcAft>
                          <a:spcPts val="0"/>
                        </a:spcAft>
                        <a:buNone/>
                      </a:pPr>
                      <a:r>
                        <a:rPr lang="en-US" sz="1600" u="none" cap="none" strike="noStrike"/>
                        <a:t>Ticket Revenue</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244,000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Sponsorship &amp; Grants</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150,000</a:t>
                      </a:r>
                      <a:endParaRPr b="0" i="0" sz="1600" u="none" cap="none" strike="noStrike">
                        <a:solidFill>
                          <a:srgbClr val="000000"/>
                        </a:solidFill>
                        <a:latin typeface="Arial"/>
                        <a:ea typeface="Arial"/>
                        <a:cs typeface="Arial"/>
                        <a:sym typeface="Arial"/>
                      </a:endParaRPr>
                    </a:p>
                  </a:txBody>
                  <a:tcPr marT="9450" marB="0" marR="9450" marL="9450" anchor="b"/>
                </a:tc>
              </a:tr>
              <a:tr h="702350">
                <a:tc>
                  <a:txBody>
                    <a:bodyPr/>
                    <a:lstStyle/>
                    <a:p>
                      <a:pPr indent="0" lvl="0" marL="0" marR="0" rtl="0" algn="l">
                        <a:spcBef>
                          <a:spcPts val="0"/>
                        </a:spcBef>
                        <a:spcAft>
                          <a:spcPts val="0"/>
                        </a:spcAft>
                        <a:buNone/>
                      </a:pPr>
                      <a:r>
                        <a:rPr lang="en-US" sz="1600" u="none" cap="none" strike="noStrike"/>
                        <a:t>Merchandise &amp; Vendor Fees</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30,000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Total Income</a:t>
                      </a:r>
                      <a:endParaRPr b="1" i="1"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424,000</a:t>
                      </a:r>
                      <a:endParaRPr b="1"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 </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l">
                        <a:spcBef>
                          <a:spcPts val="0"/>
                        </a:spcBef>
                        <a:spcAft>
                          <a:spcPts val="0"/>
                        </a:spcAft>
                        <a:buNone/>
                      </a:pPr>
                      <a:r>
                        <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Venue Cost </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40,000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Staff Cost</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60,000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AV Cost</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30,000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Catering Cost</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25,000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Marketing Cost</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20,000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Logistics Cost</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15,000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Security Cost</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10,000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Contingency</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10,000</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Total Costs</a:t>
                      </a:r>
                      <a:endParaRPr b="1" i="1"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210,000</a:t>
                      </a:r>
                      <a:endParaRPr b="1"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 </a:t>
                      </a:r>
                      <a:endParaRPr b="0" i="0"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l">
                        <a:spcBef>
                          <a:spcPts val="0"/>
                        </a:spcBef>
                        <a:spcAft>
                          <a:spcPts val="0"/>
                        </a:spcAft>
                        <a:buNone/>
                      </a:pPr>
                      <a:r>
                        <a:t/>
                      </a:r>
                      <a:endParaRPr b="0" i="0" sz="1600" u="none" cap="none" strike="noStrike">
                        <a:solidFill>
                          <a:srgbClr val="000000"/>
                        </a:solidFill>
                        <a:latin typeface="Arial"/>
                        <a:ea typeface="Arial"/>
                        <a:cs typeface="Arial"/>
                        <a:sym typeface="Arial"/>
                      </a:endParaRPr>
                    </a:p>
                  </a:txBody>
                  <a:tcPr marT="9450" marB="0" marR="9450" marL="9450" anchor="b"/>
                </a:tc>
              </a:tr>
              <a:tr h="333625">
                <a:tc>
                  <a:txBody>
                    <a:bodyPr/>
                    <a:lstStyle/>
                    <a:p>
                      <a:pPr indent="0" lvl="0" marL="0" marR="0" rtl="0" algn="l">
                        <a:spcBef>
                          <a:spcPts val="0"/>
                        </a:spcBef>
                        <a:spcAft>
                          <a:spcPts val="0"/>
                        </a:spcAft>
                        <a:buNone/>
                      </a:pPr>
                      <a:r>
                        <a:rPr lang="en-US" sz="1600" u="none" cap="none" strike="noStrike"/>
                        <a:t>Projected Profit</a:t>
                      </a:r>
                      <a:endParaRPr b="1" i="1" sz="1600" u="none" cap="none" strike="noStrike">
                        <a:solidFill>
                          <a:srgbClr val="000000"/>
                        </a:solidFill>
                        <a:latin typeface="Arial"/>
                        <a:ea typeface="Arial"/>
                        <a:cs typeface="Arial"/>
                        <a:sym typeface="Arial"/>
                      </a:endParaRPr>
                    </a:p>
                  </a:txBody>
                  <a:tcPr marT="9450" marB="0" marR="9450" marL="9450" anchor="b"/>
                </a:tc>
                <a:tc>
                  <a:txBody>
                    <a:bodyPr/>
                    <a:lstStyle/>
                    <a:p>
                      <a:pPr indent="0" lvl="0" marL="0" marR="0" rtl="0" algn="r">
                        <a:spcBef>
                          <a:spcPts val="0"/>
                        </a:spcBef>
                        <a:spcAft>
                          <a:spcPts val="0"/>
                        </a:spcAft>
                        <a:buNone/>
                      </a:pPr>
                      <a:r>
                        <a:rPr lang="en-US" sz="1600" u="none" cap="none" strike="noStrike"/>
                        <a:t>214,000</a:t>
                      </a:r>
                      <a:endParaRPr b="1" i="0" sz="1600" u="none" cap="none" strike="noStrike">
                        <a:solidFill>
                          <a:srgbClr val="000000"/>
                        </a:solidFill>
                        <a:latin typeface="Arial"/>
                        <a:ea typeface="Arial"/>
                        <a:cs typeface="Arial"/>
                        <a:sym typeface="Arial"/>
                      </a:endParaRPr>
                    </a:p>
                  </a:txBody>
                  <a:tcPr marT="9450" marB="0" marR="9450" marL="9450" anchor="b"/>
                </a:tc>
              </a:tr>
            </a:tbl>
          </a:graphicData>
        </a:graphic>
      </p:graphicFrame>
      <p:sp>
        <p:nvSpPr>
          <p:cNvPr id="205" name="Google Shape;205;p6"/>
          <p:cNvSpPr txBox="1"/>
          <p:nvPr/>
        </p:nvSpPr>
        <p:spPr>
          <a:xfrm>
            <a:off x="791360" y="1130649"/>
            <a:ext cx="7907299" cy="2225225"/>
          </a:xfrm>
          <a:prstGeom prst="rect">
            <a:avLst/>
          </a:prstGeom>
          <a:noFill/>
          <a:ln>
            <a:noFill/>
          </a:ln>
        </p:spPr>
        <p:txBody>
          <a:bodyPr anchorCtr="0" anchor="t" bIns="45700" lIns="91425" spcFirstLastPara="1" rIns="91425" wrap="square" tIns="45700">
            <a:spAutoFit/>
          </a:bodyPr>
          <a:lstStyle/>
          <a:p>
            <a:pPr indent="0" lvl="0" marL="0" marR="0" rtl="0" algn="just">
              <a:lnSpc>
                <a:spcPct val="170000"/>
              </a:lnSpc>
              <a:spcBef>
                <a:spcPts val="0"/>
              </a:spcBef>
              <a:spcAft>
                <a:spcPts val="0"/>
              </a:spcAft>
              <a:buClr>
                <a:schemeClr val="dk1"/>
              </a:buClr>
              <a:buSzPts val="1800"/>
              <a:buFont typeface="Arial"/>
              <a:buNone/>
            </a:pPr>
            <a:r>
              <a:rPr b="1" lang="en-US" sz="1800">
                <a:solidFill>
                  <a:schemeClr val="dk1"/>
                </a:solidFill>
                <a:latin typeface="Arial"/>
                <a:ea typeface="Arial"/>
                <a:cs typeface="Arial"/>
                <a:sym typeface="Arial"/>
              </a:rPr>
              <a:t>Funding Sources</a:t>
            </a:r>
            <a:endParaRPr/>
          </a:p>
          <a:p>
            <a:pPr indent="-114300" lvl="0" marL="0" marR="0" rtl="0" algn="just">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Sp</a:t>
            </a:r>
            <a:r>
              <a:rPr lang="en-US" sz="1700">
                <a:solidFill>
                  <a:schemeClr val="dk1"/>
                </a:solidFill>
                <a:latin typeface="Arial"/>
                <a:ea typeface="Arial"/>
                <a:cs typeface="Arial"/>
                <a:sym typeface="Arial"/>
              </a:rPr>
              <a:t>onsorships (film industry, luxury brands, local businesses)</a:t>
            </a:r>
            <a:endParaRPr/>
          </a:p>
          <a:p>
            <a:pPr indent="-107950" lvl="0" marL="0" marR="0" rtl="0" algn="just">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Government grants (Visit Wales, Pembrokeshire Council) (</a:t>
            </a:r>
            <a:r>
              <a:rPr lang="en-US" sz="1700">
                <a:solidFill>
                  <a:schemeClr val="dk1"/>
                </a:solidFill>
                <a:latin typeface="Helvetica Neue"/>
                <a:ea typeface="Helvetica Neue"/>
                <a:cs typeface="Helvetica Neue"/>
                <a:sym typeface="Helvetica Neue"/>
              </a:rPr>
              <a:t>Welsh Government, 2024)</a:t>
            </a:r>
            <a:endParaRPr sz="1700">
              <a:solidFill>
                <a:schemeClr val="dk1"/>
              </a:solidFill>
              <a:latin typeface="Arial"/>
              <a:ea typeface="Arial"/>
              <a:cs typeface="Arial"/>
              <a:sym typeface="Arial"/>
            </a:endParaRPr>
          </a:p>
          <a:p>
            <a:pPr indent="-107950" lvl="0" marL="0" marR="0" rtl="0" algn="just">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Ticket sales (tiered pricing: VIP, standard, and beach/grass seating)</a:t>
            </a:r>
            <a:endParaRPr/>
          </a:p>
          <a:p>
            <a:pPr indent="-107950" lvl="0" marL="0" marR="0" rtl="0" algn="just">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Merchandising (event-themed products)</a:t>
            </a:r>
            <a:endParaRPr/>
          </a:p>
          <a:p>
            <a:pPr indent="-107950" lvl="0" marL="0" marR="0" rtl="0" algn="just">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Vendor fees (food, crafts)                   </a:t>
            </a:r>
            <a:r>
              <a:rPr lang="en-US"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06" name="Google Shape;206;p6"/>
          <p:cNvSpPr txBox="1"/>
          <p:nvPr/>
        </p:nvSpPr>
        <p:spPr>
          <a:xfrm>
            <a:off x="3929565" y="2940543"/>
            <a:ext cx="4963725" cy="2394502"/>
          </a:xfrm>
          <a:prstGeom prst="rect">
            <a:avLst/>
          </a:prstGeom>
          <a:noFill/>
          <a:ln>
            <a:noFill/>
          </a:ln>
        </p:spPr>
        <p:txBody>
          <a:bodyPr anchorCtr="0" anchor="t" bIns="45700" lIns="91425" spcFirstLastPara="1" rIns="91425" wrap="square" tIns="45700">
            <a:spAutoFit/>
          </a:bodyPr>
          <a:lstStyle/>
          <a:p>
            <a:pPr indent="0" lvl="0" marL="0" marR="0" rtl="0" algn="l">
              <a:lnSpc>
                <a:spcPct val="170000"/>
              </a:lnSpc>
              <a:spcBef>
                <a:spcPts val="0"/>
              </a:spcBef>
              <a:spcAft>
                <a:spcPts val="0"/>
              </a:spcAft>
              <a:buClr>
                <a:schemeClr val="dk1"/>
              </a:buClr>
              <a:buSzPts val="1800"/>
              <a:buFont typeface="Arial"/>
              <a:buNone/>
            </a:pPr>
            <a:r>
              <a:rPr b="1" lang="en-US" sz="1800">
                <a:solidFill>
                  <a:schemeClr val="dk1"/>
                </a:solidFill>
                <a:latin typeface="Arial"/>
                <a:ea typeface="Arial"/>
                <a:cs typeface="Arial"/>
                <a:sym typeface="Arial"/>
              </a:rPr>
              <a:t>Sample Pricing</a:t>
            </a:r>
            <a:endParaRPr/>
          </a:p>
          <a:p>
            <a:pPr indent="0" lvl="0" marL="0" marR="0" rtl="0" algn="l">
              <a:spcBef>
                <a:spcPts val="0"/>
              </a:spcBef>
              <a:spcAft>
                <a:spcPts val="0"/>
              </a:spcAft>
              <a:buNone/>
            </a:pPr>
            <a:r>
              <a:rPr lang="en-US" sz="1700">
                <a:solidFill>
                  <a:schemeClr val="dk1"/>
                </a:solidFill>
                <a:latin typeface="Arial"/>
                <a:ea typeface="Arial"/>
                <a:cs typeface="Arial"/>
                <a:sym typeface="Arial"/>
              </a:rPr>
              <a:t>Developing a pricing strategy requires balancing ticket prices and sales to avoid losing revenue or deterring buyers (</a:t>
            </a:r>
            <a:r>
              <a:rPr lang="en-US" sz="1700">
                <a:solidFill>
                  <a:schemeClr val="dk1"/>
                </a:solidFill>
                <a:latin typeface="Helvetica Neue"/>
                <a:ea typeface="Helvetica Neue"/>
                <a:cs typeface="Helvetica Neue"/>
                <a:sym typeface="Helvetica Neue"/>
              </a:rPr>
              <a:t>Platinum Tickets, 2023)</a:t>
            </a:r>
            <a:endParaRPr sz="1700">
              <a:solidFill>
                <a:schemeClr val="dk1"/>
              </a:solidFill>
              <a:latin typeface="Arial"/>
              <a:ea typeface="Arial"/>
              <a:cs typeface="Arial"/>
              <a:sym typeface="Arial"/>
            </a:endParaRPr>
          </a:p>
          <a:p>
            <a:pPr indent="-107950" lvl="0" marL="0" marR="0" rtl="0" algn="l">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VIP (St Catherine’s Fort): £500/day</a:t>
            </a:r>
            <a:endParaRPr/>
          </a:p>
          <a:p>
            <a:pPr indent="-107950" lvl="0" marL="0" marR="0" rtl="0" algn="l">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Medium Tier (lawn tents): £60/day</a:t>
            </a:r>
            <a:endParaRPr/>
          </a:p>
          <a:p>
            <a:pPr indent="-107950" lvl="0" marL="0" marR="0" rtl="0" algn="l">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Beach Access: £30/day</a:t>
            </a:r>
            <a:endParaRPr/>
          </a:p>
          <a:p>
            <a:pPr indent="-107950" lvl="0" marL="0" marR="0" rtl="0" algn="l">
              <a:spcBef>
                <a:spcPts val="0"/>
              </a:spcBef>
              <a:spcAft>
                <a:spcPts val="0"/>
              </a:spcAft>
              <a:buClr>
                <a:schemeClr val="dk1"/>
              </a:buClr>
              <a:buSzPts val="1700"/>
              <a:buFont typeface="Noto Sans Symbols"/>
              <a:buChar char="⮚"/>
            </a:pPr>
            <a:r>
              <a:rPr lang="en-US" sz="1700">
                <a:solidFill>
                  <a:schemeClr val="dk1"/>
                </a:solidFill>
                <a:latin typeface="Arial"/>
                <a:ea typeface="Arial"/>
                <a:cs typeface="Arial"/>
                <a:sym typeface="Arial"/>
              </a:rPr>
              <a:t>Bean bag hire: £10/day</a:t>
            </a:r>
            <a:endParaRPr/>
          </a:p>
        </p:txBody>
      </p:sp>
      <p:pic>
        <p:nvPicPr>
          <p:cNvPr descr="A close-up of a pattern&#10;&#10;Description automatically generated" id="207" name="Google Shape;207;p6"/>
          <p:cNvPicPr preferRelativeResize="0"/>
          <p:nvPr/>
        </p:nvPicPr>
        <p:blipFill rotWithShape="1">
          <a:blip r:embed="rId3">
            <a:alphaModFix/>
          </a:blip>
          <a:srcRect b="0" l="75174" r="9413" t="0"/>
          <a:stretch/>
        </p:blipFill>
        <p:spPr>
          <a:xfrm>
            <a:off x="-23436" y="0"/>
            <a:ext cx="659428" cy="6858000"/>
          </a:xfrm>
          <a:prstGeom prst="rect">
            <a:avLst/>
          </a:prstGeom>
          <a:noFill/>
          <a:ln>
            <a:noFill/>
          </a:ln>
        </p:spPr>
      </p:pic>
      <p:pic>
        <p:nvPicPr>
          <p:cNvPr descr="Documents on desk" id="208" name="Google Shape;208;p6"/>
          <p:cNvPicPr preferRelativeResize="0"/>
          <p:nvPr/>
        </p:nvPicPr>
        <p:blipFill rotWithShape="1">
          <a:blip r:embed="rId4">
            <a:alphaModFix/>
          </a:blip>
          <a:srcRect b="0" l="0" r="0" t="0"/>
          <a:stretch/>
        </p:blipFill>
        <p:spPr>
          <a:xfrm>
            <a:off x="1345975" y="3305924"/>
            <a:ext cx="2388959" cy="159402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2" name="Shape 212"/>
        <p:cNvGrpSpPr/>
        <p:nvPr/>
      </p:nvGrpSpPr>
      <p:grpSpPr>
        <a:xfrm>
          <a:off x="0" y="0"/>
          <a:ext cx="0" cy="0"/>
          <a:chOff x="0" y="0"/>
          <a:chExt cx="0" cy="0"/>
        </a:xfrm>
      </p:grpSpPr>
      <p:sp>
        <p:nvSpPr>
          <p:cNvPr id="213" name="Google Shape;213;p7"/>
          <p:cNvSpPr/>
          <p:nvPr/>
        </p:nvSpPr>
        <p:spPr>
          <a:xfrm>
            <a:off x="-1"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214" name="Google Shape;214;p7"/>
          <p:cNvSpPr txBox="1"/>
          <p:nvPr>
            <p:ph type="title"/>
          </p:nvPr>
        </p:nvSpPr>
        <p:spPr>
          <a:xfrm>
            <a:off x="241279" y="12640"/>
            <a:ext cx="6797405" cy="165140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Arial"/>
              <a:buNone/>
            </a:pPr>
            <a:r>
              <a:rPr b="1" lang="en-US" sz="3800">
                <a:latin typeface="Arial"/>
                <a:ea typeface="Arial"/>
                <a:cs typeface="Arial"/>
                <a:sym typeface="Arial"/>
              </a:rPr>
              <a:t>Venue Selection: Place and Experience Design</a:t>
            </a:r>
            <a:endParaRPr/>
          </a:p>
        </p:txBody>
      </p:sp>
      <p:grpSp>
        <p:nvGrpSpPr>
          <p:cNvPr id="215" name="Google Shape;215;p7"/>
          <p:cNvGrpSpPr/>
          <p:nvPr/>
        </p:nvGrpSpPr>
        <p:grpSpPr>
          <a:xfrm>
            <a:off x="327292" y="4443982"/>
            <a:ext cx="7740875" cy="2211678"/>
            <a:chOff x="945" y="176860"/>
            <a:chExt cx="7740875" cy="2211678"/>
          </a:xfrm>
        </p:grpSpPr>
        <p:sp>
          <p:nvSpPr>
            <p:cNvPr id="216" name="Google Shape;216;p7"/>
            <p:cNvSpPr/>
            <p:nvPr/>
          </p:nvSpPr>
          <p:spPr>
            <a:xfrm>
              <a:off x="945" y="176860"/>
              <a:ext cx="3686131" cy="2211678"/>
            </a:xfrm>
            <a:prstGeom prst="rect">
              <a:avLst/>
            </a:prstGeom>
            <a:solidFill>
              <a:srgbClr val="93DCF8"/>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7"/>
            <p:cNvSpPr txBox="1"/>
            <p:nvPr/>
          </p:nvSpPr>
          <p:spPr>
            <a:xfrm>
              <a:off x="945" y="176860"/>
              <a:ext cx="3686131" cy="2211678"/>
            </a:xfrm>
            <a:prstGeom prst="rect">
              <a:avLst/>
            </a:prstGeom>
            <a:noFill/>
            <a:ln>
              <a:noFill/>
            </a:ln>
          </p:spPr>
          <p:txBody>
            <a:bodyPr anchorCtr="0" anchor="t" bIns="87625" lIns="87625" spcFirstLastPara="1" rIns="87625" wrap="square" tIns="87625">
              <a:noAutofit/>
            </a:bodyPr>
            <a:lstStyle/>
            <a:p>
              <a:pPr indent="0" lvl="0" marL="0" marR="0" rtl="0" algn="l">
                <a:lnSpc>
                  <a:spcPct val="90000"/>
                </a:lnSpc>
                <a:spcBef>
                  <a:spcPts val="0"/>
                </a:spcBef>
                <a:spcAft>
                  <a:spcPts val="0"/>
                </a:spcAft>
                <a:buClr>
                  <a:schemeClr val="dk1"/>
                </a:buClr>
                <a:buSzPts val="2300"/>
                <a:buFont typeface="Arial"/>
                <a:buNone/>
              </a:pPr>
              <a:r>
                <a:rPr b="1" lang="en-US" sz="2300">
                  <a:solidFill>
                    <a:schemeClr val="dk1"/>
                  </a:solidFill>
                  <a:latin typeface="Arial"/>
                  <a:ea typeface="Arial"/>
                  <a:cs typeface="Arial"/>
                  <a:sym typeface="Arial"/>
                </a:rPr>
                <a:t>Satellite Venues</a:t>
              </a:r>
              <a:endParaRPr sz="2300">
                <a:solidFill>
                  <a:schemeClr val="dk1"/>
                </a:solidFill>
                <a:latin typeface="Arial"/>
                <a:ea typeface="Arial"/>
                <a:cs typeface="Arial"/>
                <a:sym typeface="Arial"/>
              </a:endParaRPr>
            </a:p>
            <a:p>
              <a:pPr indent="-171450" lvl="1" marL="171450" marR="0" rtl="0" algn="l">
                <a:lnSpc>
                  <a:spcPct val="90000"/>
                </a:lnSpc>
                <a:spcBef>
                  <a:spcPts val="805"/>
                </a:spcBef>
                <a:spcAft>
                  <a:spcPts val="0"/>
                </a:spcAft>
                <a:buClr>
                  <a:schemeClr val="dk1"/>
                </a:buClr>
                <a:buSzPts val="1800"/>
                <a:buFont typeface="Noto Sans Symbols"/>
                <a:buChar char="❖"/>
              </a:pPr>
              <a:r>
                <a:rPr b="0" i="0" lang="en-US" sz="1800" u="none" cap="none" strike="noStrike">
                  <a:solidFill>
                    <a:schemeClr val="dk1"/>
                  </a:solidFill>
                  <a:latin typeface="Arial"/>
                  <a:ea typeface="Arial"/>
                  <a:cs typeface="Arial"/>
                  <a:sym typeface="Arial"/>
                </a:rPr>
                <a:t>Beachfront screens under canopies for a relaxed, informal experience.</a:t>
              </a:r>
              <a:endParaRPr/>
            </a:p>
            <a:p>
              <a:pPr indent="-171450" lvl="1" marL="171450" marR="0" rtl="0" algn="l">
                <a:lnSpc>
                  <a:spcPct val="90000"/>
                </a:lnSpc>
                <a:spcBef>
                  <a:spcPts val="270"/>
                </a:spcBef>
                <a:spcAft>
                  <a:spcPts val="0"/>
                </a:spcAft>
                <a:buClr>
                  <a:schemeClr val="dk1"/>
                </a:buClr>
                <a:buSzPts val="1800"/>
                <a:buFont typeface="Noto Sans Symbols"/>
                <a:buChar char="❖"/>
              </a:pPr>
              <a:r>
                <a:rPr b="0" i="0" lang="en-US" sz="1800" u="none" cap="none" strike="noStrike">
                  <a:solidFill>
                    <a:schemeClr val="dk1"/>
                  </a:solidFill>
                  <a:latin typeface="Arial"/>
                  <a:ea typeface="Arial"/>
                  <a:cs typeface="Arial"/>
                  <a:sym typeface="Arial"/>
                </a:rPr>
                <a:t>Lawned areas with pop-up tents/ pavillions for mid-tier guests.</a:t>
              </a:r>
              <a:endParaRPr/>
            </a:p>
          </p:txBody>
        </p:sp>
        <p:sp>
          <p:nvSpPr>
            <p:cNvPr id="218" name="Google Shape;218;p7"/>
            <p:cNvSpPr/>
            <p:nvPr/>
          </p:nvSpPr>
          <p:spPr>
            <a:xfrm>
              <a:off x="4055689" y="176860"/>
              <a:ext cx="3686131" cy="2211678"/>
            </a:xfrm>
            <a:prstGeom prst="rect">
              <a:avLst/>
            </a:prstGeom>
            <a:solidFill>
              <a:srgbClr val="93DCF8"/>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7"/>
            <p:cNvSpPr txBox="1"/>
            <p:nvPr/>
          </p:nvSpPr>
          <p:spPr>
            <a:xfrm>
              <a:off x="4055689" y="176860"/>
              <a:ext cx="3686131" cy="2211678"/>
            </a:xfrm>
            <a:prstGeom prst="rect">
              <a:avLst/>
            </a:prstGeom>
            <a:noFill/>
            <a:ln>
              <a:noFill/>
            </a:ln>
          </p:spPr>
          <p:txBody>
            <a:bodyPr anchorCtr="0" anchor="t" bIns="87625" lIns="87625" spcFirstLastPara="1" rIns="87625" wrap="square" tIns="87625">
              <a:noAutofit/>
            </a:bodyPr>
            <a:lstStyle/>
            <a:p>
              <a:pPr indent="0" lvl="0" marL="0" marR="0" rtl="0" algn="l">
                <a:lnSpc>
                  <a:spcPct val="90000"/>
                </a:lnSpc>
                <a:spcBef>
                  <a:spcPts val="0"/>
                </a:spcBef>
                <a:spcAft>
                  <a:spcPts val="0"/>
                </a:spcAft>
                <a:buClr>
                  <a:schemeClr val="dk1"/>
                </a:buClr>
                <a:buSzPts val="2300"/>
                <a:buFont typeface="Arial"/>
                <a:buNone/>
              </a:pPr>
              <a:r>
                <a:rPr b="1" lang="en-US" sz="2300">
                  <a:solidFill>
                    <a:schemeClr val="dk1"/>
                  </a:solidFill>
                  <a:latin typeface="Arial"/>
                  <a:ea typeface="Arial"/>
                  <a:cs typeface="Arial"/>
                  <a:sym typeface="Arial"/>
                </a:rPr>
                <a:t>Suitability</a:t>
              </a:r>
              <a:endParaRPr sz="2300">
                <a:solidFill>
                  <a:schemeClr val="dk1"/>
                </a:solidFill>
                <a:latin typeface="Arial"/>
                <a:ea typeface="Arial"/>
                <a:cs typeface="Arial"/>
                <a:sym typeface="Arial"/>
              </a:endParaRPr>
            </a:p>
            <a:p>
              <a:pPr indent="-171450" lvl="1" marL="171450" marR="0" rtl="0" algn="l">
                <a:lnSpc>
                  <a:spcPct val="90000"/>
                </a:lnSpc>
                <a:spcBef>
                  <a:spcPts val="805"/>
                </a:spcBef>
                <a:spcAft>
                  <a:spcPts val="0"/>
                </a:spcAft>
                <a:buClr>
                  <a:schemeClr val="dk1"/>
                </a:buClr>
                <a:buSzPts val="1800"/>
                <a:buFont typeface="Noto Sans Symbols"/>
                <a:buChar char="❖"/>
              </a:pPr>
              <a:r>
                <a:rPr b="0" i="0" lang="en-US" sz="1800" u="none" cap="none" strike="noStrike">
                  <a:solidFill>
                    <a:schemeClr val="dk1"/>
                  </a:solidFill>
                  <a:latin typeface="Arial"/>
                  <a:ea typeface="Arial"/>
                  <a:cs typeface="Arial"/>
                  <a:sym typeface="Arial"/>
                </a:rPr>
                <a:t>Venues are mostly open as it is summer therefore can handle large crowds, and offer a unique sense of place</a:t>
              </a:r>
              <a:endParaRPr/>
            </a:p>
            <a:p>
              <a:pPr indent="-171450" lvl="1" marL="171450" marR="0" rtl="0" algn="l">
                <a:lnSpc>
                  <a:spcPct val="90000"/>
                </a:lnSpc>
                <a:spcBef>
                  <a:spcPts val="270"/>
                </a:spcBef>
                <a:spcAft>
                  <a:spcPts val="0"/>
                </a:spcAft>
                <a:buClr>
                  <a:schemeClr val="dk1"/>
                </a:buClr>
                <a:buSzPts val="1800"/>
                <a:buFont typeface="Noto Sans Symbols"/>
                <a:buChar char="❖"/>
              </a:pPr>
              <a:r>
                <a:rPr b="0" i="0" lang="en-US" sz="1800" u="none" cap="none" strike="noStrike">
                  <a:solidFill>
                    <a:schemeClr val="dk1"/>
                  </a:solidFill>
                  <a:latin typeface="Arial"/>
                  <a:ea typeface="Arial"/>
                  <a:cs typeface="Arial"/>
                  <a:sym typeface="Arial"/>
                </a:rPr>
                <a:t>Accessibility, safety, and weather contingencies will be addressed.</a:t>
              </a:r>
              <a:endParaRPr/>
            </a:p>
          </p:txBody>
        </p:sp>
      </p:grpSp>
      <p:pic>
        <p:nvPicPr>
          <p:cNvPr descr="A gazebo on a hill next to a body of water&#10;&#10;Description automatically generated" id="220" name="Google Shape;220;p7"/>
          <p:cNvPicPr preferRelativeResize="0"/>
          <p:nvPr/>
        </p:nvPicPr>
        <p:blipFill rotWithShape="1">
          <a:blip r:embed="rId3">
            <a:alphaModFix/>
          </a:blip>
          <a:srcRect b="7376" l="0" r="0" t="0"/>
          <a:stretch/>
        </p:blipFill>
        <p:spPr>
          <a:xfrm>
            <a:off x="8310392" y="2462556"/>
            <a:ext cx="2653885" cy="4369965"/>
          </a:xfrm>
          <a:prstGeom prst="rect">
            <a:avLst/>
          </a:prstGeom>
          <a:noFill/>
          <a:ln>
            <a:noFill/>
          </a:ln>
        </p:spPr>
      </p:pic>
      <p:pic>
        <p:nvPicPr>
          <p:cNvPr descr="An aerial view of a building on an island&#10;&#10;Description automatically generated" id="221" name="Google Shape;221;p7"/>
          <p:cNvPicPr preferRelativeResize="0"/>
          <p:nvPr/>
        </p:nvPicPr>
        <p:blipFill rotWithShape="1">
          <a:blip r:embed="rId4">
            <a:alphaModFix/>
          </a:blip>
          <a:srcRect b="0" l="0" r="0" t="0"/>
          <a:stretch/>
        </p:blipFill>
        <p:spPr>
          <a:xfrm>
            <a:off x="6722533" y="207771"/>
            <a:ext cx="3839867" cy="2563111"/>
          </a:xfrm>
          <a:prstGeom prst="rect">
            <a:avLst/>
          </a:prstGeom>
          <a:noFill/>
          <a:ln>
            <a:noFill/>
          </a:ln>
        </p:spPr>
      </p:pic>
      <p:pic>
        <p:nvPicPr>
          <p:cNvPr descr="A close-up of a pattern&#10;&#10;Description automatically generated" id="222" name="Google Shape;222;p7"/>
          <p:cNvPicPr preferRelativeResize="0"/>
          <p:nvPr/>
        </p:nvPicPr>
        <p:blipFill rotWithShape="1">
          <a:blip r:embed="rId5">
            <a:alphaModFix/>
          </a:blip>
          <a:srcRect b="0" l="75174" r="9413" t="0"/>
          <a:stretch/>
        </p:blipFill>
        <p:spPr>
          <a:xfrm>
            <a:off x="11205556" y="0"/>
            <a:ext cx="986444" cy="6858000"/>
          </a:xfrm>
          <a:prstGeom prst="rect">
            <a:avLst/>
          </a:prstGeom>
          <a:noFill/>
          <a:ln>
            <a:noFill/>
          </a:ln>
        </p:spPr>
      </p:pic>
      <p:sp>
        <p:nvSpPr>
          <p:cNvPr id="223" name="Google Shape;223;p7"/>
          <p:cNvSpPr txBox="1"/>
          <p:nvPr/>
        </p:nvSpPr>
        <p:spPr>
          <a:xfrm>
            <a:off x="214776" y="2933583"/>
            <a:ext cx="7659872" cy="1477328"/>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St Catherine’s Island &amp; Fort: Iconic, historic, and visually stunning, accessible during low tide, offering exclusivity and panoramic views (St Catherine's Island &amp; Fort, 2021). This represents the main venue, accessible only with VIP access, offering exclusive screenings, meet-and-greets with filmmakers and celebrities.</a:t>
            </a:r>
            <a:endParaRPr/>
          </a:p>
        </p:txBody>
      </p:sp>
      <p:sp>
        <p:nvSpPr>
          <p:cNvPr id="224" name="Google Shape;224;p7"/>
          <p:cNvSpPr txBox="1"/>
          <p:nvPr/>
        </p:nvSpPr>
        <p:spPr>
          <a:xfrm>
            <a:off x="814908" y="1723798"/>
            <a:ext cx="5786986" cy="92333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1800">
                <a:solidFill>
                  <a:schemeClr val="dk1"/>
                </a:solidFill>
                <a:latin typeface="Arial"/>
                <a:ea typeface="Arial"/>
                <a:cs typeface="Arial"/>
                <a:sym typeface="Arial"/>
              </a:rPr>
              <a:t>Dowson, Albert and Lomax (2022) stress the fact that event location should be chosen based on the target audience.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8" name="Shape 228"/>
        <p:cNvGrpSpPr/>
        <p:nvPr/>
      </p:nvGrpSpPr>
      <p:grpSpPr>
        <a:xfrm>
          <a:off x="0" y="0"/>
          <a:ext cx="0" cy="0"/>
          <a:chOff x="0" y="0"/>
          <a:chExt cx="0" cy="0"/>
        </a:xfrm>
      </p:grpSpPr>
      <p:pic>
        <p:nvPicPr>
          <p:cNvPr descr="A close-up of a pattern&#10;&#10;Description automatically generated" id="229" name="Google Shape;229;p8"/>
          <p:cNvPicPr preferRelativeResize="0"/>
          <p:nvPr/>
        </p:nvPicPr>
        <p:blipFill rotWithShape="1">
          <a:blip r:embed="rId3">
            <a:alphaModFix/>
          </a:blip>
          <a:srcRect b="16594" l="0" r="1" t="27719"/>
          <a:stretch/>
        </p:blipFill>
        <p:spPr>
          <a:xfrm>
            <a:off x="20" y="10"/>
            <a:ext cx="12191980" cy="6857990"/>
          </a:xfrm>
          <a:prstGeom prst="rect">
            <a:avLst/>
          </a:prstGeom>
          <a:noFill/>
          <a:ln>
            <a:noFill/>
          </a:ln>
        </p:spPr>
      </p:pic>
      <p:sp>
        <p:nvSpPr>
          <p:cNvPr id="230" name="Google Shape;230;p8"/>
          <p:cNvSpPr/>
          <p:nvPr/>
        </p:nvSpPr>
        <p:spPr>
          <a:xfrm>
            <a:off x="0" y="0"/>
            <a:ext cx="12192000" cy="6858000"/>
          </a:xfrm>
          <a:prstGeom prst="rect">
            <a:avLst/>
          </a:prstGeom>
          <a:gradFill>
            <a:gsLst>
              <a:gs pos="0">
                <a:srgbClr val="E8E8E8">
                  <a:alpha val="67843"/>
                </a:srgbClr>
              </a:gs>
              <a:gs pos="10000">
                <a:srgbClr val="E8E8E8">
                  <a:alpha val="67843"/>
                </a:srgbClr>
              </a:gs>
              <a:gs pos="85000">
                <a:srgbClr val="E8E8E8">
                  <a:alpha val="96862"/>
                </a:srgbClr>
              </a:gs>
              <a:gs pos="100000">
                <a:srgbClr val="E8E8E8">
                  <a:alpha val="96862"/>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231" name="Google Shape;231;p8"/>
          <p:cNvSpPr txBox="1"/>
          <p:nvPr>
            <p:ph type="title"/>
          </p:nvPr>
        </p:nvSpPr>
        <p:spPr>
          <a:xfrm>
            <a:off x="123019" y="103582"/>
            <a:ext cx="9271000" cy="89456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Arial"/>
              <a:buNone/>
            </a:pPr>
            <a:r>
              <a:rPr b="1" lang="en-US" sz="3800">
                <a:latin typeface="Arial"/>
                <a:ea typeface="Arial"/>
                <a:cs typeface="Arial"/>
                <a:sym typeface="Arial"/>
              </a:rPr>
              <a:t>Audience: Target Market and Engagement</a:t>
            </a:r>
            <a:endParaRPr/>
          </a:p>
        </p:txBody>
      </p:sp>
      <p:grpSp>
        <p:nvGrpSpPr>
          <p:cNvPr id="232" name="Google Shape;232;p8"/>
          <p:cNvGrpSpPr/>
          <p:nvPr/>
        </p:nvGrpSpPr>
        <p:grpSpPr>
          <a:xfrm>
            <a:off x="476617" y="1328866"/>
            <a:ext cx="11116006" cy="4073789"/>
            <a:chOff x="6717" y="96966"/>
            <a:chExt cx="11116006" cy="4073789"/>
          </a:xfrm>
        </p:grpSpPr>
        <p:sp>
          <p:nvSpPr>
            <p:cNvPr id="233" name="Google Shape;233;p8"/>
            <p:cNvSpPr/>
            <p:nvPr/>
          </p:nvSpPr>
          <p:spPr>
            <a:xfrm>
              <a:off x="6717" y="96966"/>
              <a:ext cx="1132892" cy="1132892"/>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8"/>
            <p:cNvSpPr/>
            <p:nvPr/>
          </p:nvSpPr>
          <p:spPr>
            <a:xfrm>
              <a:off x="23646" y="1254152"/>
              <a:ext cx="3236835" cy="4855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8"/>
            <p:cNvSpPr txBox="1"/>
            <p:nvPr/>
          </p:nvSpPr>
          <p:spPr>
            <a:xfrm>
              <a:off x="23646" y="1254152"/>
              <a:ext cx="3236835" cy="485525"/>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dk1"/>
                </a:buClr>
                <a:buSzPts val="3100"/>
                <a:buFont typeface="Arial"/>
                <a:buNone/>
              </a:pPr>
              <a:r>
                <a:rPr b="1" lang="en-US" sz="3100">
                  <a:solidFill>
                    <a:schemeClr val="dk1"/>
                  </a:solidFill>
                  <a:latin typeface="Arial"/>
                  <a:ea typeface="Arial"/>
                  <a:cs typeface="Arial"/>
                  <a:sym typeface="Arial"/>
                </a:rPr>
                <a:t>Target Market</a:t>
              </a:r>
              <a:endParaRPr sz="3100">
                <a:solidFill>
                  <a:schemeClr val="dk1"/>
                </a:solidFill>
                <a:latin typeface="Arial"/>
                <a:ea typeface="Arial"/>
                <a:cs typeface="Arial"/>
                <a:sym typeface="Arial"/>
              </a:endParaRPr>
            </a:p>
          </p:txBody>
        </p:sp>
        <p:sp>
          <p:nvSpPr>
            <p:cNvPr id="236" name="Google Shape;236;p8"/>
            <p:cNvSpPr/>
            <p:nvPr/>
          </p:nvSpPr>
          <p:spPr>
            <a:xfrm>
              <a:off x="47698" y="1940387"/>
              <a:ext cx="2719788" cy="223036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8"/>
            <p:cNvSpPr txBox="1"/>
            <p:nvPr/>
          </p:nvSpPr>
          <p:spPr>
            <a:xfrm>
              <a:off x="47698" y="1940387"/>
              <a:ext cx="2719788" cy="2230368"/>
            </a:xfrm>
            <a:prstGeom prst="rect">
              <a:avLst/>
            </a:prstGeom>
            <a:noFill/>
            <a:ln>
              <a:noFill/>
            </a:ln>
          </p:spPr>
          <p:txBody>
            <a:bodyPr anchorCtr="0" anchor="t" bIns="0" lIns="0" spcFirstLastPara="1" rIns="0" wrap="square" tIns="0">
              <a:noAutofit/>
            </a:bodyPr>
            <a:lstStyle/>
            <a:p>
              <a:pPr indent="0" lvl="0" marL="0" marR="0" rtl="0" algn="just">
                <a:lnSpc>
                  <a:spcPct val="100000"/>
                </a:lnSpc>
                <a:spcBef>
                  <a:spcPts val="0"/>
                </a:spcBef>
                <a:spcAft>
                  <a:spcPts val="0"/>
                </a:spcAft>
                <a:buClr>
                  <a:schemeClr val="dk1"/>
                </a:buClr>
                <a:buSzPts val="1800"/>
                <a:buFont typeface="Noto Sans Symbols"/>
                <a:buNone/>
              </a:pPr>
              <a:r>
                <a:rPr lang="en-US" sz="1800">
                  <a:solidFill>
                    <a:schemeClr val="dk1"/>
                  </a:solidFill>
                  <a:latin typeface="Arial"/>
                  <a:ea typeface="Arial"/>
                  <a:cs typeface="Arial"/>
                  <a:sym typeface="Arial"/>
                </a:rPr>
                <a:t>International movie lovers, producers, and actors.</a:t>
              </a:r>
              <a:endParaRPr/>
            </a:p>
            <a:p>
              <a:pPr indent="0" lvl="0" marL="0" marR="0" rtl="0" algn="just">
                <a:lnSpc>
                  <a:spcPct val="100000"/>
                </a:lnSpc>
                <a:spcBef>
                  <a:spcPts val="630"/>
                </a:spcBef>
                <a:spcAft>
                  <a:spcPts val="0"/>
                </a:spcAft>
                <a:buClr>
                  <a:schemeClr val="dk1"/>
                </a:buClr>
                <a:buSzPts val="1800"/>
                <a:buFont typeface="Noto Sans Symbols"/>
                <a:buNone/>
              </a:pPr>
              <a:r>
                <a:rPr lang="en-US" sz="1800">
                  <a:solidFill>
                    <a:schemeClr val="dk1"/>
                  </a:solidFill>
                  <a:latin typeface="Arial"/>
                  <a:ea typeface="Arial"/>
                  <a:cs typeface="Arial"/>
                  <a:sym typeface="Arial"/>
                </a:rPr>
                <a:t>Welsh diaspora and local residents.</a:t>
              </a:r>
              <a:endParaRPr/>
            </a:p>
            <a:p>
              <a:pPr indent="0" lvl="0" marL="0" marR="0" rtl="0" algn="just">
                <a:lnSpc>
                  <a:spcPct val="100000"/>
                </a:lnSpc>
                <a:spcBef>
                  <a:spcPts val="630"/>
                </a:spcBef>
                <a:spcAft>
                  <a:spcPts val="0"/>
                </a:spcAft>
                <a:buClr>
                  <a:schemeClr val="dk1"/>
                </a:buClr>
                <a:buSzPts val="1800"/>
                <a:buFont typeface="Noto Sans Symbols"/>
                <a:buNone/>
              </a:pPr>
              <a:r>
                <a:rPr lang="en-US" sz="1800">
                  <a:solidFill>
                    <a:schemeClr val="dk1"/>
                  </a:solidFill>
                  <a:latin typeface="Arial"/>
                  <a:ea typeface="Arial"/>
                  <a:cs typeface="Arial"/>
                  <a:sym typeface="Arial"/>
                </a:rPr>
                <a:t>Influencers and media.</a:t>
              </a:r>
              <a:endParaRPr/>
            </a:p>
          </p:txBody>
        </p:sp>
        <p:sp>
          <p:nvSpPr>
            <p:cNvPr id="238" name="Google Shape;238;p8"/>
            <p:cNvSpPr/>
            <p:nvPr/>
          </p:nvSpPr>
          <p:spPr>
            <a:xfrm>
              <a:off x="3454959" y="113303"/>
              <a:ext cx="1132892" cy="1132892"/>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8"/>
            <p:cNvSpPr/>
            <p:nvPr/>
          </p:nvSpPr>
          <p:spPr>
            <a:xfrm>
              <a:off x="3367330" y="1253560"/>
              <a:ext cx="3236835" cy="4855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8"/>
            <p:cNvSpPr txBox="1"/>
            <p:nvPr/>
          </p:nvSpPr>
          <p:spPr>
            <a:xfrm>
              <a:off x="3367330" y="1253560"/>
              <a:ext cx="3236835" cy="485525"/>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dk1"/>
                </a:buClr>
                <a:buSzPts val="3100"/>
                <a:buFont typeface="Arial"/>
                <a:buNone/>
              </a:pPr>
              <a:r>
                <a:rPr b="1" lang="en-US" sz="3100">
                  <a:solidFill>
                    <a:schemeClr val="dk1"/>
                  </a:solidFill>
                  <a:latin typeface="Arial"/>
                  <a:ea typeface="Arial"/>
                  <a:cs typeface="Arial"/>
                  <a:sym typeface="Arial"/>
                </a:rPr>
                <a:t>Demand</a:t>
              </a:r>
              <a:endParaRPr sz="3100">
                <a:solidFill>
                  <a:schemeClr val="dk1"/>
                </a:solidFill>
                <a:latin typeface="Arial"/>
                <a:ea typeface="Arial"/>
                <a:cs typeface="Arial"/>
                <a:sym typeface="Arial"/>
              </a:endParaRPr>
            </a:p>
          </p:txBody>
        </p:sp>
        <p:sp>
          <p:nvSpPr>
            <p:cNvPr id="241" name="Google Shape;241;p8"/>
            <p:cNvSpPr/>
            <p:nvPr/>
          </p:nvSpPr>
          <p:spPr>
            <a:xfrm>
              <a:off x="3479357" y="1867811"/>
              <a:ext cx="3543299" cy="223036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8"/>
            <p:cNvSpPr txBox="1"/>
            <p:nvPr/>
          </p:nvSpPr>
          <p:spPr>
            <a:xfrm>
              <a:off x="3479357" y="1867811"/>
              <a:ext cx="3543299" cy="2230368"/>
            </a:xfrm>
            <a:prstGeom prst="rect">
              <a:avLst/>
            </a:prstGeom>
            <a:noFill/>
            <a:ln>
              <a:noFill/>
            </a:ln>
          </p:spPr>
          <p:txBody>
            <a:bodyPr anchorCtr="0" anchor="t" bIns="0" lIns="0" spcFirstLastPara="1" rIns="0" wrap="square" tIns="0">
              <a:noAutofit/>
            </a:bodyPr>
            <a:lstStyle/>
            <a:p>
              <a:pPr indent="0" lvl="0" marL="0" marR="0" rtl="0" algn="just">
                <a:lnSpc>
                  <a:spcPct val="100000"/>
                </a:lnSpc>
                <a:spcBef>
                  <a:spcPts val="0"/>
                </a:spcBef>
                <a:spcAft>
                  <a:spcPts val="0"/>
                </a:spcAft>
                <a:buClr>
                  <a:schemeClr val="dk1"/>
                </a:buClr>
                <a:buSzPts val="1800"/>
                <a:buFont typeface="Arial"/>
                <a:buNone/>
              </a:pPr>
              <a:r>
                <a:rPr lang="en-US" sz="1800">
                  <a:solidFill>
                    <a:schemeClr val="dk1"/>
                  </a:solidFill>
                  <a:latin typeface="Arial"/>
                  <a:ea typeface="Arial"/>
                  <a:cs typeface="Arial"/>
                  <a:sym typeface="Arial"/>
                </a:rPr>
                <a:t>No comparable fairytale-themed international film festival in Tenby or Wales, it aligns with Visit Wales’ push for international visibility and cultural celebration as per Welsh Government (2025) .</a:t>
              </a:r>
              <a:endParaRPr/>
            </a:p>
            <a:p>
              <a:pPr indent="0" lvl="0" marL="0" marR="0" rtl="0" algn="just">
                <a:lnSpc>
                  <a:spcPct val="100000"/>
                </a:lnSpc>
                <a:spcBef>
                  <a:spcPts val="630"/>
                </a:spcBef>
                <a:spcAft>
                  <a:spcPts val="0"/>
                </a:spcAft>
                <a:buClr>
                  <a:schemeClr val="dk1"/>
                </a:buClr>
                <a:buSzPts val="1800"/>
                <a:buFont typeface="Arial"/>
                <a:buNone/>
              </a:pPr>
              <a:r>
                <a:rPr lang="en-US" sz="1800">
                  <a:solidFill>
                    <a:schemeClr val="dk1"/>
                  </a:solidFill>
                  <a:latin typeface="Arial"/>
                  <a:ea typeface="Arial"/>
                  <a:cs typeface="Arial"/>
                  <a:sym typeface="Arial"/>
                </a:rPr>
                <a:t>Themed years like Croeso have proven successful in drawing global attention (Welsh Government, 2024a).</a:t>
              </a:r>
              <a:endParaRPr/>
            </a:p>
          </p:txBody>
        </p:sp>
        <p:sp>
          <p:nvSpPr>
            <p:cNvPr id="243" name="Google Shape;243;p8"/>
            <p:cNvSpPr/>
            <p:nvPr/>
          </p:nvSpPr>
          <p:spPr>
            <a:xfrm>
              <a:off x="7953608" y="130828"/>
              <a:ext cx="1132892" cy="1132892"/>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8"/>
            <p:cNvSpPr/>
            <p:nvPr/>
          </p:nvSpPr>
          <p:spPr>
            <a:xfrm>
              <a:off x="7885888" y="1304952"/>
              <a:ext cx="3236835" cy="4855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8"/>
            <p:cNvSpPr txBox="1"/>
            <p:nvPr/>
          </p:nvSpPr>
          <p:spPr>
            <a:xfrm>
              <a:off x="7885888" y="1304952"/>
              <a:ext cx="3236835" cy="485525"/>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chemeClr val="dk1"/>
                </a:buClr>
                <a:buSzPts val="3100"/>
                <a:buFont typeface="Arial"/>
                <a:buNone/>
              </a:pPr>
              <a:r>
                <a:rPr b="1" lang="en-US" sz="3100">
                  <a:solidFill>
                    <a:schemeClr val="dk1"/>
                  </a:solidFill>
                  <a:latin typeface="Arial"/>
                  <a:ea typeface="Arial"/>
                  <a:cs typeface="Arial"/>
                  <a:sym typeface="Arial"/>
                </a:rPr>
                <a:t>Competition</a:t>
              </a:r>
              <a:endParaRPr sz="3100">
                <a:solidFill>
                  <a:schemeClr val="dk1"/>
                </a:solidFill>
                <a:latin typeface="Arial"/>
                <a:ea typeface="Arial"/>
                <a:cs typeface="Arial"/>
                <a:sym typeface="Arial"/>
              </a:endParaRPr>
            </a:p>
          </p:txBody>
        </p:sp>
        <p:sp>
          <p:nvSpPr>
            <p:cNvPr id="246" name="Google Shape;246;p8"/>
            <p:cNvSpPr/>
            <p:nvPr/>
          </p:nvSpPr>
          <p:spPr>
            <a:xfrm>
              <a:off x="7885888" y="1889602"/>
              <a:ext cx="3236835" cy="223036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8"/>
            <p:cNvSpPr txBox="1"/>
            <p:nvPr/>
          </p:nvSpPr>
          <p:spPr>
            <a:xfrm>
              <a:off x="7885888" y="1889602"/>
              <a:ext cx="3236835" cy="2230368"/>
            </a:xfrm>
            <a:prstGeom prst="rect">
              <a:avLst/>
            </a:prstGeom>
            <a:noFill/>
            <a:ln>
              <a:noFill/>
            </a:ln>
          </p:spPr>
          <p:txBody>
            <a:bodyPr anchorCtr="0" anchor="t" bIns="0" lIns="0" spcFirstLastPara="1" rIns="0" wrap="square" tIns="0">
              <a:noAutofit/>
            </a:bodyPr>
            <a:lstStyle/>
            <a:p>
              <a:pPr indent="0" lvl="0" marL="0" marR="0" rtl="0" algn="just">
                <a:lnSpc>
                  <a:spcPct val="100000"/>
                </a:lnSpc>
                <a:spcBef>
                  <a:spcPts val="0"/>
                </a:spcBef>
                <a:spcAft>
                  <a:spcPts val="0"/>
                </a:spcAft>
                <a:buClr>
                  <a:schemeClr val="dk1"/>
                </a:buClr>
                <a:buSzPts val="1700"/>
                <a:buFont typeface="Arial"/>
                <a:buNone/>
              </a:pPr>
              <a:r>
                <a:rPr lang="en-US" sz="1700">
                  <a:solidFill>
                    <a:schemeClr val="dk1"/>
                  </a:solidFill>
                  <a:latin typeface="Arial"/>
                  <a:ea typeface="Arial"/>
                  <a:cs typeface="Arial"/>
                  <a:sym typeface="Arial"/>
                </a:rPr>
                <a:t>Other UK film festivals (e.g., London, Edinburgh), but none with this unique blend of location, theme, and Welsh culture.</a:t>
              </a:r>
              <a:endParaRPr/>
            </a:p>
            <a:p>
              <a:pPr indent="0" lvl="0" marL="0" marR="0" rtl="0" algn="just">
                <a:lnSpc>
                  <a:spcPct val="100000"/>
                </a:lnSpc>
                <a:spcBef>
                  <a:spcPts val="595"/>
                </a:spcBef>
                <a:spcAft>
                  <a:spcPts val="0"/>
                </a:spcAft>
                <a:buClr>
                  <a:schemeClr val="dk1"/>
                </a:buClr>
                <a:buSzPts val="1700"/>
                <a:buFont typeface="Arial"/>
                <a:buNone/>
              </a:pPr>
              <a:r>
                <a:rPr lang="en-US" sz="1700">
                  <a:solidFill>
                    <a:schemeClr val="dk1"/>
                  </a:solidFill>
                  <a:latin typeface="Arial"/>
                  <a:ea typeface="Arial"/>
                  <a:cs typeface="Arial"/>
                  <a:sym typeface="Arial"/>
                </a:rPr>
                <a:t>Local events (e.g., new multi-arts festival in March) are not direct competitors due to different timing and focus.</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1" name="Shape 251"/>
        <p:cNvGrpSpPr/>
        <p:nvPr/>
      </p:nvGrpSpPr>
      <p:grpSpPr>
        <a:xfrm>
          <a:off x="0" y="0"/>
          <a:ext cx="0" cy="0"/>
          <a:chOff x="0" y="0"/>
          <a:chExt cx="0" cy="0"/>
        </a:xfrm>
      </p:grpSpPr>
      <p:sp>
        <p:nvSpPr>
          <p:cNvPr id="252" name="Google Shape;252;p9"/>
          <p:cNvSpPr txBox="1"/>
          <p:nvPr>
            <p:ph type="title"/>
          </p:nvPr>
        </p:nvSpPr>
        <p:spPr>
          <a:xfrm>
            <a:off x="258067" y="258484"/>
            <a:ext cx="10140035"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Play"/>
              <a:buNone/>
            </a:pPr>
            <a:r>
              <a:rPr b="1" lang="en-US" sz="3800"/>
              <a:t>Programme Content: Process and Cultural Integration</a:t>
            </a:r>
            <a:endParaRPr/>
          </a:p>
        </p:txBody>
      </p:sp>
      <p:sp>
        <p:nvSpPr>
          <p:cNvPr id="253" name="Google Shape;253;p9"/>
          <p:cNvSpPr txBox="1"/>
          <p:nvPr>
            <p:ph idx="1" type="body"/>
          </p:nvPr>
        </p:nvSpPr>
        <p:spPr>
          <a:xfrm>
            <a:off x="4721628" y="1584047"/>
            <a:ext cx="6251172" cy="4572033"/>
          </a:xfrm>
          <a:prstGeom prst="rect">
            <a:avLst/>
          </a:prstGeom>
          <a:noFill/>
          <a:ln>
            <a:noFill/>
          </a:ln>
        </p:spPr>
        <p:txBody>
          <a:bodyPr anchorCtr="0" anchor="t" bIns="45700" lIns="91425" spcFirstLastPara="1" rIns="91425" wrap="square" tIns="45700">
            <a:normAutofit/>
          </a:bodyPr>
          <a:lstStyle/>
          <a:p>
            <a:pPr indent="0" lvl="0" marL="0" rtl="0" algn="l">
              <a:lnSpc>
                <a:spcPct val="170000"/>
              </a:lnSpc>
              <a:spcBef>
                <a:spcPts val="0"/>
              </a:spcBef>
              <a:spcAft>
                <a:spcPts val="0"/>
              </a:spcAft>
              <a:buClr>
                <a:schemeClr val="dk1"/>
              </a:buClr>
              <a:buSzPts val="2000"/>
              <a:buNone/>
            </a:pPr>
            <a:r>
              <a:rPr b="1" lang="en-US" sz="2000"/>
              <a:t>Saturday</a:t>
            </a:r>
            <a:endParaRPr b="1" sz="2600"/>
          </a:p>
          <a:p>
            <a:pPr indent="-228600" lvl="0" marL="228600" rtl="0" algn="l">
              <a:lnSpc>
                <a:spcPct val="90000"/>
              </a:lnSpc>
              <a:spcBef>
                <a:spcPts val="1000"/>
              </a:spcBef>
              <a:spcAft>
                <a:spcPts val="0"/>
              </a:spcAft>
              <a:buClr>
                <a:schemeClr val="dk1"/>
              </a:buClr>
              <a:buSzPts val="1800"/>
              <a:buFont typeface="Noto Sans Symbols"/>
              <a:buChar char="⮚"/>
            </a:pPr>
            <a:r>
              <a:rPr lang="en-US" sz="1800"/>
              <a:t>Morning: Welsh artisan market, event merchandise sale.</a:t>
            </a:r>
            <a:endParaRPr/>
          </a:p>
          <a:p>
            <a:pPr indent="-228600" lvl="0" marL="228600" rtl="0" algn="l">
              <a:lnSpc>
                <a:spcPct val="90000"/>
              </a:lnSpc>
              <a:spcBef>
                <a:spcPts val="1000"/>
              </a:spcBef>
              <a:spcAft>
                <a:spcPts val="0"/>
              </a:spcAft>
              <a:buClr>
                <a:schemeClr val="dk1"/>
              </a:buClr>
              <a:buSzPts val="1800"/>
              <a:buFont typeface="Noto Sans Symbols"/>
              <a:buChar char="⮚"/>
            </a:pPr>
            <a:r>
              <a:rPr lang="en-US" sz="1800"/>
              <a:t>Afternoon: Local Welsh choir performance in the pavilion.</a:t>
            </a:r>
            <a:endParaRPr/>
          </a:p>
          <a:p>
            <a:pPr indent="-228600" lvl="0" marL="228600" rtl="0" algn="l">
              <a:lnSpc>
                <a:spcPct val="90000"/>
              </a:lnSpc>
              <a:spcBef>
                <a:spcPts val="1000"/>
              </a:spcBef>
              <a:spcAft>
                <a:spcPts val="0"/>
              </a:spcAft>
              <a:buClr>
                <a:schemeClr val="dk1"/>
              </a:buClr>
              <a:buSzPts val="1800"/>
              <a:buFont typeface="Noto Sans Symbols"/>
              <a:buChar char="⮚"/>
            </a:pPr>
            <a:r>
              <a:rPr lang="en-US" sz="1800"/>
              <a:t>Evening: International fairytale film screenings at the Fort and on the beach.</a:t>
            </a:r>
            <a:endParaRPr/>
          </a:p>
          <a:p>
            <a:pPr indent="0" lvl="0" marL="0" rtl="0" algn="l">
              <a:lnSpc>
                <a:spcPct val="170000"/>
              </a:lnSpc>
              <a:spcBef>
                <a:spcPts val="1000"/>
              </a:spcBef>
              <a:spcAft>
                <a:spcPts val="0"/>
              </a:spcAft>
              <a:buClr>
                <a:schemeClr val="dk1"/>
              </a:buClr>
              <a:buSzPts val="2000"/>
              <a:buNone/>
            </a:pPr>
            <a:r>
              <a:rPr b="1" lang="en-US" sz="2000"/>
              <a:t>Sunday</a:t>
            </a:r>
            <a:endParaRPr b="1" sz="2600"/>
          </a:p>
          <a:p>
            <a:pPr indent="-228600" lvl="0" marL="228600" rtl="0" algn="l">
              <a:lnSpc>
                <a:spcPct val="90000"/>
              </a:lnSpc>
              <a:spcBef>
                <a:spcPts val="1000"/>
              </a:spcBef>
              <a:spcAft>
                <a:spcPts val="0"/>
              </a:spcAft>
              <a:buClr>
                <a:schemeClr val="dk1"/>
              </a:buClr>
              <a:buSzPts val="1800"/>
              <a:buFont typeface="Noto Sans Symbols"/>
              <a:buChar char="⮚"/>
            </a:pPr>
            <a:r>
              <a:rPr lang="en-US" sz="1800"/>
              <a:t>Daytime: Welsh music and dance on the beach.</a:t>
            </a:r>
            <a:endParaRPr/>
          </a:p>
          <a:p>
            <a:pPr indent="-228600" lvl="0" marL="228600" rtl="0" algn="l">
              <a:lnSpc>
                <a:spcPct val="90000"/>
              </a:lnSpc>
              <a:spcBef>
                <a:spcPts val="1000"/>
              </a:spcBef>
              <a:spcAft>
                <a:spcPts val="0"/>
              </a:spcAft>
              <a:buClr>
                <a:schemeClr val="dk1"/>
              </a:buClr>
              <a:buSzPts val="1800"/>
              <a:buFont typeface="Noto Sans Symbols"/>
              <a:buChar char="⮚"/>
            </a:pPr>
            <a:r>
              <a:rPr lang="en-US" sz="1800"/>
              <a:t>Late Afternoon: Headline Welsh singer (e.g., Katherine Jenkins or Luke Evans) performing anthems such as Calon Lan</a:t>
            </a:r>
            <a:endParaRPr/>
          </a:p>
          <a:p>
            <a:pPr indent="-228600" lvl="0" marL="228600" rtl="0" algn="l">
              <a:lnSpc>
                <a:spcPct val="90000"/>
              </a:lnSpc>
              <a:spcBef>
                <a:spcPts val="1000"/>
              </a:spcBef>
              <a:spcAft>
                <a:spcPts val="0"/>
              </a:spcAft>
              <a:buClr>
                <a:schemeClr val="dk1"/>
              </a:buClr>
              <a:buSzPts val="1800"/>
              <a:buFont typeface="Noto Sans Symbols"/>
              <a:buChar char="⮚"/>
            </a:pPr>
            <a:r>
              <a:rPr lang="en-US" sz="1800"/>
              <a:t>Finale: Movie awards and Sky lantern display over the coast.</a:t>
            </a:r>
            <a:endParaRPr/>
          </a:p>
        </p:txBody>
      </p:sp>
      <p:pic>
        <p:nvPicPr>
          <p:cNvPr descr="A group of lanterns in the sky&#10;&#10;Description automatically generated" id="254" name="Google Shape;254;p9"/>
          <p:cNvPicPr preferRelativeResize="0"/>
          <p:nvPr/>
        </p:nvPicPr>
        <p:blipFill rotWithShape="1">
          <a:blip r:embed="rId3">
            <a:alphaModFix/>
          </a:blip>
          <a:srcRect b="-1" l="10053" r="23446" t="0"/>
          <a:stretch/>
        </p:blipFill>
        <p:spPr>
          <a:xfrm>
            <a:off x="149595" y="1784867"/>
            <a:ext cx="4572033" cy="4572033"/>
          </a:xfrm>
          <a:custGeom>
            <a:rect b="b" l="l" r="r" t="t"/>
            <a:pathLst>
              <a:path extrusionOk="0" h="3741748" w="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ln>
            <a:noFill/>
          </a:ln>
        </p:spPr>
      </p:pic>
      <p:pic>
        <p:nvPicPr>
          <p:cNvPr descr="A close-up of a pattern&#10;&#10;Description automatically generated" id="255" name="Google Shape;255;p9"/>
          <p:cNvPicPr preferRelativeResize="0"/>
          <p:nvPr/>
        </p:nvPicPr>
        <p:blipFill rotWithShape="1">
          <a:blip r:embed="rId4">
            <a:alphaModFix/>
          </a:blip>
          <a:srcRect b="0" l="75174" r="9413" t="0"/>
          <a:stretch/>
        </p:blipFill>
        <p:spPr>
          <a:xfrm>
            <a:off x="11413066" y="0"/>
            <a:ext cx="778933" cy="6858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10"/>
          <p:cNvSpPr txBox="1"/>
          <p:nvPr>
            <p:ph type="title"/>
          </p:nvPr>
        </p:nvSpPr>
        <p:spPr>
          <a:xfrm>
            <a:off x="135466" y="217328"/>
            <a:ext cx="9792392" cy="66565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Play"/>
              <a:buNone/>
            </a:pPr>
            <a:r>
              <a:rPr b="1" lang="en-US" sz="3800"/>
              <a:t>Operations</a:t>
            </a:r>
            <a:endParaRPr/>
          </a:p>
        </p:txBody>
      </p:sp>
      <p:grpSp>
        <p:nvGrpSpPr>
          <p:cNvPr id="262" name="Google Shape;262;p10"/>
          <p:cNvGrpSpPr/>
          <p:nvPr/>
        </p:nvGrpSpPr>
        <p:grpSpPr>
          <a:xfrm>
            <a:off x="400347" y="2978351"/>
            <a:ext cx="10713970" cy="2657254"/>
            <a:chOff x="4031" y="1000198"/>
            <a:chExt cx="10713970" cy="2657254"/>
          </a:xfrm>
        </p:grpSpPr>
        <p:sp>
          <p:nvSpPr>
            <p:cNvPr id="263" name="Google Shape;263;p10"/>
            <p:cNvSpPr/>
            <p:nvPr/>
          </p:nvSpPr>
          <p:spPr>
            <a:xfrm>
              <a:off x="4031" y="1000198"/>
              <a:ext cx="2423975" cy="633600"/>
            </a:xfrm>
            <a:prstGeom prst="rect">
              <a:avLst/>
            </a:prstGeom>
            <a:solidFill>
              <a:srgbClr val="E97131"/>
            </a:solidFill>
            <a:ln cap="flat" cmpd="sng" w="19050">
              <a:solidFill>
                <a:srgbClr val="E9713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0"/>
            <p:cNvSpPr txBox="1"/>
            <p:nvPr/>
          </p:nvSpPr>
          <p:spPr>
            <a:xfrm>
              <a:off x="4031" y="1000198"/>
              <a:ext cx="2423975" cy="633600"/>
            </a:xfrm>
            <a:prstGeom prst="rect">
              <a:avLst/>
            </a:prstGeom>
            <a:noFill/>
            <a:ln>
              <a:noFill/>
            </a:ln>
          </p:spPr>
          <p:txBody>
            <a:bodyPr anchorCtr="0" anchor="ctr" bIns="89400" lIns="156450" spcFirstLastPara="1" rIns="156450" wrap="square" tIns="89400">
              <a:noAutofit/>
            </a:bodyPr>
            <a:lstStyle/>
            <a:p>
              <a:pPr indent="0" lvl="0" marL="0" marR="0" rtl="0" algn="ctr">
                <a:lnSpc>
                  <a:spcPct val="90000"/>
                </a:lnSpc>
                <a:spcBef>
                  <a:spcPts val="0"/>
                </a:spcBef>
                <a:spcAft>
                  <a:spcPts val="0"/>
                </a:spcAft>
                <a:buClr>
                  <a:schemeClr val="lt1"/>
                </a:buClr>
                <a:buSzPts val="2200"/>
                <a:buFont typeface="Arial"/>
                <a:buNone/>
              </a:pPr>
              <a:r>
                <a:rPr lang="en-US" sz="2200">
                  <a:solidFill>
                    <a:schemeClr val="lt1"/>
                  </a:solidFill>
                  <a:latin typeface="Arial"/>
                  <a:ea typeface="Arial"/>
                  <a:cs typeface="Arial"/>
                  <a:sym typeface="Arial"/>
                </a:rPr>
                <a:t>Catering:</a:t>
              </a:r>
              <a:endParaRPr sz="2200">
                <a:solidFill>
                  <a:schemeClr val="lt1"/>
                </a:solidFill>
                <a:latin typeface="Arial"/>
                <a:ea typeface="Arial"/>
                <a:cs typeface="Arial"/>
                <a:sym typeface="Arial"/>
              </a:endParaRPr>
            </a:p>
          </p:txBody>
        </p:sp>
        <p:sp>
          <p:nvSpPr>
            <p:cNvPr id="265" name="Google Shape;265;p10"/>
            <p:cNvSpPr/>
            <p:nvPr/>
          </p:nvSpPr>
          <p:spPr>
            <a:xfrm>
              <a:off x="4031" y="1633798"/>
              <a:ext cx="2423975" cy="2023654"/>
            </a:xfrm>
            <a:prstGeom prst="rect">
              <a:avLst/>
            </a:prstGeom>
            <a:solidFill>
              <a:srgbClr val="F6D4CC">
                <a:alpha val="89803"/>
              </a:srgbClr>
            </a:solidFill>
            <a:ln cap="flat" cmpd="sng" w="19050">
              <a:solidFill>
                <a:srgbClr val="F6D4CC">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0"/>
            <p:cNvSpPr txBox="1"/>
            <p:nvPr/>
          </p:nvSpPr>
          <p:spPr>
            <a:xfrm>
              <a:off x="4031" y="1633798"/>
              <a:ext cx="2423975" cy="2023654"/>
            </a:xfrm>
            <a:prstGeom prst="rect">
              <a:avLst/>
            </a:prstGeom>
            <a:noFill/>
            <a:ln>
              <a:noFill/>
            </a:ln>
          </p:spPr>
          <p:txBody>
            <a:bodyPr anchorCtr="0" anchor="ctr" bIns="144000" lIns="96000" spcFirstLastPara="1" rIns="128000" wrap="square" tIns="96000">
              <a:noAutofit/>
            </a:bodyPr>
            <a:lstStyle/>
            <a:p>
              <a:pPr indent="-171450" lvl="1" marL="171450" marR="0" rtl="0" algn="just">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Local Welsh cuisine, international options, sustainable practices.</a:t>
              </a:r>
              <a:endParaRPr b="0" i="0" sz="1800" u="none" cap="none" strike="noStrike">
                <a:solidFill>
                  <a:schemeClr val="dk1"/>
                </a:solidFill>
                <a:latin typeface="Arial"/>
                <a:ea typeface="Arial"/>
                <a:cs typeface="Arial"/>
                <a:sym typeface="Arial"/>
              </a:endParaRPr>
            </a:p>
          </p:txBody>
        </p:sp>
        <p:sp>
          <p:nvSpPr>
            <p:cNvPr id="267" name="Google Shape;267;p10"/>
            <p:cNvSpPr/>
            <p:nvPr/>
          </p:nvSpPr>
          <p:spPr>
            <a:xfrm>
              <a:off x="2767362" y="1000198"/>
              <a:ext cx="2423975" cy="633600"/>
            </a:xfrm>
            <a:prstGeom prst="rect">
              <a:avLst/>
            </a:prstGeom>
            <a:solidFill>
              <a:srgbClr val="176B22"/>
            </a:solidFill>
            <a:ln cap="flat" cmpd="sng" w="19050">
              <a:solidFill>
                <a:srgbClr val="176B22"/>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0"/>
            <p:cNvSpPr txBox="1"/>
            <p:nvPr/>
          </p:nvSpPr>
          <p:spPr>
            <a:xfrm>
              <a:off x="2767362" y="1000198"/>
              <a:ext cx="2423975" cy="633600"/>
            </a:xfrm>
            <a:prstGeom prst="rect">
              <a:avLst/>
            </a:prstGeom>
            <a:noFill/>
            <a:ln>
              <a:noFill/>
            </a:ln>
          </p:spPr>
          <p:txBody>
            <a:bodyPr anchorCtr="0" anchor="ctr" bIns="89400" lIns="156450" spcFirstLastPara="1" rIns="156450" wrap="square" tIns="89400">
              <a:noAutofit/>
            </a:bodyPr>
            <a:lstStyle/>
            <a:p>
              <a:pPr indent="0" lvl="0" marL="0" marR="0" rtl="0" algn="ctr">
                <a:lnSpc>
                  <a:spcPct val="90000"/>
                </a:lnSpc>
                <a:spcBef>
                  <a:spcPts val="0"/>
                </a:spcBef>
                <a:spcAft>
                  <a:spcPts val="0"/>
                </a:spcAft>
                <a:buClr>
                  <a:schemeClr val="lt1"/>
                </a:buClr>
                <a:buSzPts val="2200"/>
                <a:buFont typeface="Arial"/>
                <a:buNone/>
              </a:pPr>
              <a:r>
                <a:rPr lang="en-US" sz="2200">
                  <a:solidFill>
                    <a:schemeClr val="lt1"/>
                  </a:solidFill>
                  <a:latin typeface="Arial"/>
                  <a:ea typeface="Arial"/>
                  <a:cs typeface="Arial"/>
                  <a:sym typeface="Arial"/>
                </a:rPr>
                <a:t>AV:</a:t>
              </a:r>
              <a:endParaRPr sz="2200">
                <a:solidFill>
                  <a:schemeClr val="lt1"/>
                </a:solidFill>
                <a:latin typeface="Arial"/>
                <a:ea typeface="Arial"/>
                <a:cs typeface="Arial"/>
                <a:sym typeface="Arial"/>
              </a:endParaRPr>
            </a:p>
          </p:txBody>
        </p:sp>
        <p:sp>
          <p:nvSpPr>
            <p:cNvPr id="269" name="Google Shape;269;p10"/>
            <p:cNvSpPr/>
            <p:nvPr/>
          </p:nvSpPr>
          <p:spPr>
            <a:xfrm>
              <a:off x="2767362" y="1633798"/>
              <a:ext cx="2423975" cy="2023654"/>
            </a:xfrm>
            <a:prstGeom prst="rect">
              <a:avLst/>
            </a:prstGeom>
            <a:solidFill>
              <a:srgbClr val="CBD3CB">
                <a:alpha val="89803"/>
              </a:srgbClr>
            </a:solidFill>
            <a:ln cap="flat" cmpd="sng" w="19050">
              <a:solidFill>
                <a:srgbClr val="CBD3CB">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0"/>
            <p:cNvSpPr txBox="1"/>
            <p:nvPr/>
          </p:nvSpPr>
          <p:spPr>
            <a:xfrm>
              <a:off x="2767362" y="1633798"/>
              <a:ext cx="2423975" cy="2023654"/>
            </a:xfrm>
            <a:prstGeom prst="rect">
              <a:avLst/>
            </a:prstGeom>
            <a:noFill/>
            <a:ln>
              <a:noFill/>
            </a:ln>
          </p:spPr>
          <p:txBody>
            <a:bodyPr anchorCtr="0" anchor="ctr" bIns="144000" lIns="96000" spcFirstLastPara="1" rIns="128000" wrap="square" tIns="96000">
              <a:noAutofit/>
            </a:bodyPr>
            <a:lstStyle/>
            <a:p>
              <a:pPr indent="-171450" lvl="1" marL="171450" marR="0" rtl="0" algn="just">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High-quality outdoor screens, sound systems, lighting for glamour and safety.</a:t>
              </a:r>
              <a:endParaRPr b="0" i="0" sz="1800" u="none" cap="none" strike="noStrike">
                <a:solidFill>
                  <a:schemeClr val="dk1"/>
                </a:solidFill>
                <a:latin typeface="Arial"/>
                <a:ea typeface="Arial"/>
                <a:cs typeface="Arial"/>
                <a:sym typeface="Arial"/>
              </a:endParaRPr>
            </a:p>
          </p:txBody>
        </p:sp>
        <p:sp>
          <p:nvSpPr>
            <p:cNvPr id="271" name="Google Shape;271;p10"/>
            <p:cNvSpPr/>
            <p:nvPr/>
          </p:nvSpPr>
          <p:spPr>
            <a:xfrm>
              <a:off x="5530694" y="1000198"/>
              <a:ext cx="2423975" cy="633600"/>
            </a:xfrm>
            <a:prstGeom prst="rect">
              <a:avLst/>
            </a:prstGeom>
            <a:solidFill>
              <a:srgbClr val="0C9ED5"/>
            </a:solidFill>
            <a:ln cap="flat" cmpd="sng" w="19050">
              <a:solidFill>
                <a:srgbClr val="0C9ED5"/>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10"/>
            <p:cNvSpPr txBox="1"/>
            <p:nvPr/>
          </p:nvSpPr>
          <p:spPr>
            <a:xfrm>
              <a:off x="5530694" y="1000198"/>
              <a:ext cx="2423975" cy="633600"/>
            </a:xfrm>
            <a:prstGeom prst="rect">
              <a:avLst/>
            </a:prstGeom>
            <a:noFill/>
            <a:ln>
              <a:noFill/>
            </a:ln>
          </p:spPr>
          <p:txBody>
            <a:bodyPr anchorCtr="0" anchor="ctr" bIns="89400" lIns="156450" spcFirstLastPara="1" rIns="156450" wrap="square" tIns="89400">
              <a:noAutofit/>
            </a:bodyPr>
            <a:lstStyle/>
            <a:p>
              <a:pPr indent="0" lvl="0" marL="0" marR="0" rtl="0" algn="ctr">
                <a:lnSpc>
                  <a:spcPct val="90000"/>
                </a:lnSpc>
                <a:spcBef>
                  <a:spcPts val="0"/>
                </a:spcBef>
                <a:spcAft>
                  <a:spcPts val="0"/>
                </a:spcAft>
                <a:buClr>
                  <a:schemeClr val="lt1"/>
                </a:buClr>
                <a:buSzPts val="2200"/>
                <a:buFont typeface="Arial"/>
                <a:buNone/>
              </a:pPr>
              <a:r>
                <a:rPr lang="en-US" sz="2200">
                  <a:solidFill>
                    <a:schemeClr val="lt1"/>
                  </a:solidFill>
                  <a:latin typeface="Arial"/>
                  <a:ea typeface="Arial"/>
                  <a:cs typeface="Arial"/>
                  <a:sym typeface="Arial"/>
                </a:rPr>
                <a:t>Accommodation:</a:t>
              </a:r>
              <a:endParaRPr sz="2200">
                <a:solidFill>
                  <a:schemeClr val="lt1"/>
                </a:solidFill>
                <a:latin typeface="Arial"/>
                <a:ea typeface="Arial"/>
                <a:cs typeface="Arial"/>
                <a:sym typeface="Arial"/>
              </a:endParaRPr>
            </a:p>
          </p:txBody>
        </p:sp>
        <p:sp>
          <p:nvSpPr>
            <p:cNvPr id="273" name="Google Shape;273;p10"/>
            <p:cNvSpPr/>
            <p:nvPr/>
          </p:nvSpPr>
          <p:spPr>
            <a:xfrm>
              <a:off x="5530694" y="1633798"/>
              <a:ext cx="2423975" cy="2023654"/>
            </a:xfrm>
            <a:prstGeom prst="rect">
              <a:avLst/>
            </a:prstGeom>
            <a:solidFill>
              <a:srgbClr val="CADEEF">
                <a:alpha val="89803"/>
              </a:srgbClr>
            </a:solidFill>
            <a:ln cap="flat" cmpd="sng" w="19050">
              <a:solidFill>
                <a:srgbClr val="CADEEF">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0"/>
            <p:cNvSpPr txBox="1"/>
            <p:nvPr/>
          </p:nvSpPr>
          <p:spPr>
            <a:xfrm>
              <a:off x="5530694" y="1633798"/>
              <a:ext cx="2423975" cy="2023654"/>
            </a:xfrm>
            <a:prstGeom prst="rect">
              <a:avLst/>
            </a:prstGeom>
            <a:noFill/>
            <a:ln>
              <a:noFill/>
            </a:ln>
          </p:spPr>
          <p:txBody>
            <a:bodyPr anchorCtr="0" anchor="ctr" bIns="144000" lIns="96000" spcFirstLastPara="1" rIns="128000" wrap="square" tIns="96000">
              <a:noAutofit/>
            </a:bodyPr>
            <a:lstStyle/>
            <a:p>
              <a:pPr indent="-171450" lvl="1" marL="171450" marR="0" rtl="0" algn="l">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Partner with local hotels, B&amp;Bs, and rental cottages.</a:t>
              </a:r>
              <a:endParaRPr b="0" i="0" sz="1800" u="none" cap="none" strike="noStrike">
                <a:solidFill>
                  <a:schemeClr val="dk1"/>
                </a:solidFill>
                <a:latin typeface="Arial"/>
                <a:ea typeface="Arial"/>
                <a:cs typeface="Arial"/>
                <a:sym typeface="Arial"/>
              </a:endParaRPr>
            </a:p>
          </p:txBody>
        </p:sp>
        <p:sp>
          <p:nvSpPr>
            <p:cNvPr id="275" name="Google Shape;275;p10"/>
            <p:cNvSpPr/>
            <p:nvPr/>
          </p:nvSpPr>
          <p:spPr>
            <a:xfrm>
              <a:off x="8294026" y="1000198"/>
              <a:ext cx="2423975" cy="633600"/>
            </a:xfrm>
            <a:prstGeom prst="rect">
              <a:avLst/>
            </a:prstGeom>
            <a:solidFill>
              <a:srgbClr val="A02891"/>
            </a:solidFill>
            <a:ln cap="flat" cmpd="sng" w="19050">
              <a:solidFill>
                <a:srgbClr val="A0289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0"/>
            <p:cNvSpPr txBox="1"/>
            <p:nvPr/>
          </p:nvSpPr>
          <p:spPr>
            <a:xfrm>
              <a:off x="8294026" y="1000198"/>
              <a:ext cx="2423975" cy="633600"/>
            </a:xfrm>
            <a:prstGeom prst="rect">
              <a:avLst/>
            </a:prstGeom>
            <a:noFill/>
            <a:ln>
              <a:noFill/>
            </a:ln>
          </p:spPr>
          <p:txBody>
            <a:bodyPr anchorCtr="0" anchor="ctr" bIns="89400" lIns="156450" spcFirstLastPara="1" rIns="156450" wrap="square" tIns="89400">
              <a:noAutofit/>
            </a:bodyPr>
            <a:lstStyle/>
            <a:p>
              <a:pPr indent="0" lvl="0" marL="0" marR="0" rtl="0" algn="ctr">
                <a:lnSpc>
                  <a:spcPct val="90000"/>
                </a:lnSpc>
                <a:spcBef>
                  <a:spcPts val="0"/>
                </a:spcBef>
                <a:spcAft>
                  <a:spcPts val="0"/>
                </a:spcAft>
                <a:buClr>
                  <a:schemeClr val="lt1"/>
                </a:buClr>
                <a:buSzPts val="2200"/>
                <a:buFont typeface="Arial"/>
                <a:buNone/>
              </a:pPr>
              <a:r>
                <a:rPr lang="en-US" sz="2200">
                  <a:solidFill>
                    <a:schemeClr val="lt1"/>
                  </a:solidFill>
                  <a:latin typeface="Arial"/>
                  <a:ea typeface="Arial"/>
                  <a:cs typeface="Arial"/>
                  <a:sym typeface="Arial"/>
                </a:rPr>
                <a:t>Logistics:</a:t>
              </a:r>
              <a:endParaRPr sz="2200">
                <a:solidFill>
                  <a:schemeClr val="lt1"/>
                </a:solidFill>
                <a:latin typeface="Arial"/>
                <a:ea typeface="Arial"/>
                <a:cs typeface="Arial"/>
                <a:sym typeface="Arial"/>
              </a:endParaRPr>
            </a:p>
          </p:txBody>
        </p:sp>
        <p:sp>
          <p:nvSpPr>
            <p:cNvPr id="277" name="Google Shape;277;p10"/>
            <p:cNvSpPr/>
            <p:nvPr/>
          </p:nvSpPr>
          <p:spPr>
            <a:xfrm>
              <a:off x="8294026" y="1633798"/>
              <a:ext cx="2423975" cy="2023654"/>
            </a:xfrm>
            <a:prstGeom prst="rect">
              <a:avLst/>
            </a:prstGeom>
            <a:solidFill>
              <a:srgbClr val="DFCADB">
                <a:alpha val="89803"/>
              </a:srgbClr>
            </a:solidFill>
            <a:ln cap="flat" cmpd="sng" w="19050">
              <a:solidFill>
                <a:srgbClr val="DFCADB">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0"/>
            <p:cNvSpPr txBox="1"/>
            <p:nvPr/>
          </p:nvSpPr>
          <p:spPr>
            <a:xfrm>
              <a:off x="8294026" y="1633798"/>
              <a:ext cx="2423975" cy="2023654"/>
            </a:xfrm>
            <a:prstGeom prst="rect">
              <a:avLst/>
            </a:prstGeom>
            <a:noFill/>
            <a:ln>
              <a:noFill/>
            </a:ln>
          </p:spPr>
          <p:txBody>
            <a:bodyPr anchorCtr="0" anchor="ctr" bIns="144000" lIns="96000" spcFirstLastPara="1" rIns="128000" wrap="square" tIns="96000">
              <a:noAutofit/>
            </a:bodyPr>
            <a:lstStyle/>
            <a:p>
              <a:pPr indent="-171450" lvl="1" marL="171450" marR="0" rtl="0" algn="just">
                <a:lnSpc>
                  <a:spcPct val="90000"/>
                </a:lnSpc>
                <a:spcBef>
                  <a:spcPts val="0"/>
                </a:spcBef>
                <a:spcAft>
                  <a:spcPts val="0"/>
                </a:spcAft>
                <a:buClr>
                  <a:schemeClr val="dk1"/>
                </a:buClr>
                <a:buSzPts val="1800"/>
                <a:buFont typeface="Arial"/>
                <a:buChar char="•"/>
              </a:pPr>
              <a:r>
                <a:rPr b="0" i="0" lang="en-US" sz="1800" u="none" cap="none" strike="noStrike">
                  <a:solidFill>
                    <a:schemeClr val="dk1"/>
                  </a:solidFill>
                  <a:latin typeface="Arial"/>
                  <a:ea typeface="Arial"/>
                  <a:cs typeface="Arial"/>
                  <a:sym typeface="Arial"/>
                </a:rPr>
                <a:t>Shuttle services, parking management, accessibility provisions, security, and medical support.</a:t>
              </a:r>
              <a:endParaRPr b="0" i="0" sz="1800" u="none" cap="none" strike="noStrike">
                <a:solidFill>
                  <a:schemeClr val="dk1"/>
                </a:solidFill>
                <a:latin typeface="Arial"/>
                <a:ea typeface="Arial"/>
                <a:cs typeface="Arial"/>
                <a:sym typeface="Arial"/>
              </a:endParaRPr>
            </a:p>
          </p:txBody>
        </p:sp>
      </p:grpSp>
      <p:pic>
        <p:nvPicPr>
          <p:cNvPr descr="A close-up of a pattern&#10;&#10;Description automatically generated" id="279" name="Google Shape;279;p10"/>
          <p:cNvPicPr preferRelativeResize="0"/>
          <p:nvPr/>
        </p:nvPicPr>
        <p:blipFill rotWithShape="1">
          <a:blip r:embed="rId3">
            <a:alphaModFix/>
          </a:blip>
          <a:srcRect b="0" l="75174" r="9413" t="0"/>
          <a:stretch/>
        </p:blipFill>
        <p:spPr>
          <a:xfrm>
            <a:off x="11353800" y="0"/>
            <a:ext cx="838200" cy="6858000"/>
          </a:xfrm>
          <a:prstGeom prst="rect">
            <a:avLst/>
          </a:prstGeom>
          <a:noFill/>
          <a:ln>
            <a:noFill/>
          </a:ln>
        </p:spPr>
      </p:pic>
      <p:sp>
        <p:nvSpPr>
          <p:cNvPr id="280" name="Google Shape;280;p10"/>
          <p:cNvSpPr txBox="1"/>
          <p:nvPr/>
        </p:nvSpPr>
        <p:spPr>
          <a:xfrm>
            <a:off x="396316" y="1536453"/>
            <a:ext cx="10957484"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According to O’Toole (2021)event operations are central to event feasibility and planning, with logistics, site management, and staffing heavily influencing decisions to proceed or adjust the event.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5" name="Shape 285"/>
        <p:cNvGrpSpPr/>
        <p:nvPr/>
      </p:nvGrpSpPr>
      <p:grpSpPr>
        <a:xfrm>
          <a:off x="0" y="0"/>
          <a:ext cx="0" cy="0"/>
          <a:chOff x="0" y="0"/>
          <a:chExt cx="0" cy="0"/>
        </a:xfrm>
      </p:grpSpPr>
      <p:pic>
        <p:nvPicPr>
          <p:cNvPr descr="A close-up of a pattern&#10;&#10;Description automatically generated" id="286" name="Google Shape;286;p11"/>
          <p:cNvPicPr preferRelativeResize="0"/>
          <p:nvPr/>
        </p:nvPicPr>
        <p:blipFill rotWithShape="1">
          <a:blip r:embed="rId3">
            <a:alphaModFix/>
          </a:blip>
          <a:srcRect b="0" l="75174" r="9413" t="0"/>
          <a:stretch/>
        </p:blipFill>
        <p:spPr>
          <a:xfrm>
            <a:off x="11605844" y="0"/>
            <a:ext cx="586155" cy="6858000"/>
          </a:xfrm>
          <a:prstGeom prst="rect">
            <a:avLst/>
          </a:prstGeom>
          <a:noFill/>
          <a:ln>
            <a:noFill/>
          </a:ln>
        </p:spPr>
      </p:pic>
      <p:sp>
        <p:nvSpPr>
          <p:cNvPr id="287" name="Google Shape;287;p11"/>
          <p:cNvSpPr txBox="1"/>
          <p:nvPr>
            <p:ph type="title"/>
          </p:nvPr>
        </p:nvSpPr>
        <p:spPr>
          <a:xfrm>
            <a:off x="0" y="92074"/>
            <a:ext cx="3184099" cy="726546"/>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000000"/>
              </a:buClr>
              <a:buSzPts val="3800"/>
              <a:buFont typeface="Arial"/>
              <a:buNone/>
            </a:pPr>
            <a:r>
              <a:rPr b="1" lang="en-US" sz="3800">
                <a:solidFill>
                  <a:srgbClr val="000000"/>
                </a:solidFill>
                <a:latin typeface="Arial"/>
                <a:ea typeface="Arial"/>
                <a:cs typeface="Arial"/>
                <a:sym typeface="Arial"/>
              </a:rPr>
              <a:t>Stakeholders</a:t>
            </a:r>
            <a:endParaRPr b="1" sz="3800">
              <a:solidFill>
                <a:srgbClr val="595959"/>
              </a:solidFill>
              <a:latin typeface="Arial"/>
              <a:ea typeface="Arial"/>
              <a:cs typeface="Arial"/>
              <a:sym typeface="Arial"/>
            </a:endParaRPr>
          </a:p>
        </p:txBody>
      </p:sp>
      <p:grpSp>
        <p:nvGrpSpPr>
          <p:cNvPr id="288" name="Google Shape;288;p11"/>
          <p:cNvGrpSpPr/>
          <p:nvPr/>
        </p:nvGrpSpPr>
        <p:grpSpPr>
          <a:xfrm>
            <a:off x="3966" y="1690548"/>
            <a:ext cx="11597911" cy="4295522"/>
            <a:chOff x="3966" y="736461"/>
            <a:chExt cx="11597911" cy="4295522"/>
          </a:xfrm>
        </p:grpSpPr>
        <p:sp>
          <p:nvSpPr>
            <p:cNvPr id="289" name="Google Shape;289;p11"/>
            <p:cNvSpPr/>
            <p:nvPr/>
          </p:nvSpPr>
          <p:spPr>
            <a:xfrm>
              <a:off x="3966" y="736461"/>
              <a:ext cx="2147761" cy="1288656"/>
            </a:xfrm>
            <a:prstGeom prst="rect">
              <a:avLst/>
            </a:prstGeom>
            <a:solidFill>
              <a:srgbClr val="07729B"/>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1"/>
            <p:cNvSpPr txBox="1"/>
            <p:nvPr/>
          </p:nvSpPr>
          <p:spPr>
            <a:xfrm>
              <a:off x="3966" y="736461"/>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Event Organisers and Planning Team: Responsible for overall event management, logistics, programming, and delivery.</a:t>
              </a:r>
              <a:endParaRPr/>
            </a:p>
          </p:txBody>
        </p:sp>
        <p:sp>
          <p:nvSpPr>
            <p:cNvPr id="291" name="Google Shape;291;p11"/>
            <p:cNvSpPr/>
            <p:nvPr/>
          </p:nvSpPr>
          <p:spPr>
            <a:xfrm>
              <a:off x="2366504" y="736461"/>
              <a:ext cx="2147761" cy="1288656"/>
            </a:xfrm>
            <a:prstGeom prst="rect">
              <a:avLst/>
            </a:prstGeom>
            <a:solidFill>
              <a:srgbClr val="1086B9"/>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1"/>
            <p:cNvSpPr txBox="1"/>
            <p:nvPr/>
          </p:nvSpPr>
          <p:spPr>
            <a:xfrm>
              <a:off x="2366504" y="736461"/>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Local Government and Authorities: Pembrokeshire County Council, Tenby Town Council, and regulatory bodies for permits, safety, and compliance.</a:t>
              </a:r>
              <a:endParaRPr/>
            </a:p>
          </p:txBody>
        </p:sp>
        <p:sp>
          <p:nvSpPr>
            <p:cNvPr id="293" name="Google Shape;293;p11"/>
            <p:cNvSpPr/>
            <p:nvPr/>
          </p:nvSpPr>
          <p:spPr>
            <a:xfrm>
              <a:off x="4729041" y="736461"/>
              <a:ext cx="2147761" cy="1288656"/>
            </a:xfrm>
            <a:prstGeom prst="rect">
              <a:avLst/>
            </a:prstGeom>
            <a:solidFill>
              <a:srgbClr val="1897D6"/>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1"/>
            <p:cNvSpPr txBox="1"/>
            <p:nvPr/>
          </p:nvSpPr>
          <p:spPr>
            <a:xfrm>
              <a:off x="4729041" y="736461"/>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Visit Wales and Tourism Boards: Key partners for funding, promotion, and aligning with the “Year of Croeso” initiative.</a:t>
              </a:r>
              <a:endParaRPr/>
            </a:p>
          </p:txBody>
        </p:sp>
        <p:sp>
          <p:nvSpPr>
            <p:cNvPr id="295" name="Google Shape;295;p11"/>
            <p:cNvSpPr/>
            <p:nvPr/>
          </p:nvSpPr>
          <p:spPr>
            <a:xfrm>
              <a:off x="7091579" y="736461"/>
              <a:ext cx="2147761" cy="1288656"/>
            </a:xfrm>
            <a:prstGeom prst="rect">
              <a:avLst/>
            </a:prstGeom>
            <a:solidFill>
              <a:srgbClr val="36A3DF"/>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1"/>
            <p:cNvSpPr txBox="1"/>
            <p:nvPr/>
          </p:nvSpPr>
          <p:spPr>
            <a:xfrm>
              <a:off x="7091579" y="736461"/>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Sponsors and Partners: Businesses, brands, and organizations providing financial support, products, or services.</a:t>
              </a:r>
              <a:endParaRPr/>
            </a:p>
          </p:txBody>
        </p:sp>
        <p:sp>
          <p:nvSpPr>
            <p:cNvPr id="297" name="Google Shape;297;p11"/>
            <p:cNvSpPr/>
            <p:nvPr/>
          </p:nvSpPr>
          <p:spPr>
            <a:xfrm>
              <a:off x="9454116" y="736461"/>
              <a:ext cx="2147761" cy="1288656"/>
            </a:xfrm>
            <a:prstGeom prst="rect">
              <a:avLst/>
            </a:prstGeom>
            <a:solidFill>
              <a:srgbClr val="5BACE0"/>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11"/>
            <p:cNvSpPr txBox="1"/>
            <p:nvPr/>
          </p:nvSpPr>
          <p:spPr>
            <a:xfrm>
              <a:off x="9454116" y="736461"/>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Venue Owners/Managers: St Catherine’s Island &amp; Fort management, beach and public space authorities.</a:t>
              </a:r>
              <a:endParaRPr/>
            </a:p>
          </p:txBody>
        </p:sp>
        <p:sp>
          <p:nvSpPr>
            <p:cNvPr id="299" name="Google Shape;299;p11"/>
            <p:cNvSpPr/>
            <p:nvPr/>
          </p:nvSpPr>
          <p:spPr>
            <a:xfrm>
              <a:off x="3966" y="2239894"/>
              <a:ext cx="2147761" cy="1288656"/>
            </a:xfrm>
            <a:prstGeom prst="rect">
              <a:avLst/>
            </a:prstGeom>
            <a:solidFill>
              <a:srgbClr val="80BAE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1"/>
            <p:cNvSpPr txBox="1"/>
            <p:nvPr/>
          </p:nvSpPr>
          <p:spPr>
            <a:xfrm>
              <a:off x="3966" y="2239894"/>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Local Businesses: Hotels, restaurants, shops, and transport providers benefiting from increased footfall and offering services to attendees.</a:t>
              </a:r>
              <a:endParaRPr/>
            </a:p>
          </p:txBody>
        </p:sp>
        <p:sp>
          <p:nvSpPr>
            <p:cNvPr id="301" name="Google Shape;301;p11"/>
            <p:cNvSpPr/>
            <p:nvPr/>
          </p:nvSpPr>
          <p:spPr>
            <a:xfrm>
              <a:off x="2366504" y="2239894"/>
              <a:ext cx="2147761" cy="1288656"/>
            </a:xfrm>
            <a:prstGeom prst="rect">
              <a:avLst/>
            </a:prstGeom>
            <a:solidFill>
              <a:srgbClr val="A2C8E5"/>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11"/>
            <p:cNvSpPr txBox="1"/>
            <p:nvPr/>
          </p:nvSpPr>
          <p:spPr>
            <a:xfrm>
              <a:off x="2366504" y="2239894"/>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Vendors and Suppliers: Catering, AV, security, logistics, and merchandise providers.</a:t>
              </a:r>
              <a:endParaRPr/>
            </a:p>
          </p:txBody>
        </p:sp>
        <p:sp>
          <p:nvSpPr>
            <p:cNvPr id="303" name="Google Shape;303;p11"/>
            <p:cNvSpPr/>
            <p:nvPr/>
          </p:nvSpPr>
          <p:spPr>
            <a:xfrm>
              <a:off x="4729041" y="2239894"/>
              <a:ext cx="2147761" cy="1288656"/>
            </a:xfrm>
            <a:prstGeom prst="rect">
              <a:avLst/>
            </a:prstGeom>
            <a:solidFill>
              <a:srgbClr val="A2C8E5"/>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11"/>
            <p:cNvSpPr txBox="1"/>
            <p:nvPr/>
          </p:nvSpPr>
          <p:spPr>
            <a:xfrm>
              <a:off x="4729041" y="2239894"/>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Artists, Performers, and Filmmakers: Welsh and international talent featured in the festival’s program.</a:t>
              </a:r>
              <a:endParaRPr/>
            </a:p>
          </p:txBody>
        </p:sp>
        <p:sp>
          <p:nvSpPr>
            <p:cNvPr id="305" name="Google Shape;305;p11"/>
            <p:cNvSpPr/>
            <p:nvPr/>
          </p:nvSpPr>
          <p:spPr>
            <a:xfrm>
              <a:off x="7091579" y="2239894"/>
              <a:ext cx="2147761" cy="1288656"/>
            </a:xfrm>
            <a:prstGeom prst="rect">
              <a:avLst/>
            </a:prstGeom>
            <a:solidFill>
              <a:srgbClr val="80BAE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1"/>
            <p:cNvSpPr txBox="1"/>
            <p:nvPr/>
          </p:nvSpPr>
          <p:spPr>
            <a:xfrm>
              <a:off x="7091579" y="2239894"/>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Attendees: International and domestic visitors, including movie lovers, industry professionals, and local residents.</a:t>
              </a:r>
              <a:endParaRPr/>
            </a:p>
          </p:txBody>
        </p:sp>
        <p:sp>
          <p:nvSpPr>
            <p:cNvPr id="307" name="Google Shape;307;p11"/>
            <p:cNvSpPr/>
            <p:nvPr/>
          </p:nvSpPr>
          <p:spPr>
            <a:xfrm>
              <a:off x="9454116" y="2239894"/>
              <a:ext cx="2147761" cy="1288656"/>
            </a:xfrm>
            <a:prstGeom prst="rect">
              <a:avLst/>
            </a:prstGeom>
            <a:solidFill>
              <a:srgbClr val="5BACE0"/>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11"/>
            <p:cNvSpPr txBox="1"/>
            <p:nvPr/>
          </p:nvSpPr>
          <p:spPr>
            <a:xfrm>
              <a:off x="9454116" y="2239894"/>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Media and Influencers: Journalists, bloggers, and social media personalities covering and promoting the event.</a:t>
              </a:r>
              <a:endParaRPr/>
            </a:p>
          </p:txBody>
        </p:sp>
        <p:sp>
          <p:nvSpPr>
            <p:cNvPr id="309" name="Google Shape;309;p11"/>
            <p:cNvSpPr/>
            <p:nvPr/>
          </p:nvSpPr>
          <p:spPr>
            <a:xfrm>
              <a:off x="2366504" y="3743327"/>
              <a:ext cx="2147761" cy="1288656"/>
            </a:xfrm>
            <a:prstGeom prst="rect">
              <a:avLst/>
            </a:prstGeom>
            <a:solidFill>
              <a:srgbClr val="36A3DF"/>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11"/>
            <p:cNvSpPr txBox="1"/>
            <p:nvPr/>
          </p:nvSpPr>
          <p:spPr>
            <a:xfrm>
              <a:off x="2366504" y="3743327"/>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Community Groups and Residents: Local organizations and individuals affected by or participating in the event.</a:t>
              </a:r>
              <a:endParaRPr/>
            </a:p>
          </p:txBody>
        </p:sp>
        <p:sp>
          <p:nvSpPr>
            <p:cNvPr id="311" name="Google Shape;311;p11"/>
            <p:cNvSpPr/>
            <p:nvPr/>
          </p:nvSpPr>
          <p:spPr>
            <a:xfrm>
              <a:off x="4729041" y="3743327"/>
              <a:ext cx="2147761" cy="1288656"/>
            </a:xfrm>
            <a:prstGeom prst="rect">
              <a:avLst/>
            </a:prstGeom>
            <a:solidFill>
              <a:srgbClr val="1897D6"/>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1"/>
            <p:cNvSpPr txBox="1"/>
            <p:nvPr/>
          </p:nvSpPr>
          <p:spPr>
            <a:xfrm>
              <a:off x="4729041" y="3743327"/>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Emergency Services: Police, ambulance, and fire services ensuring safety and emergency preparedness.</a:t>
              </a:r>
              <a:endParaRPr/>
            </a:p>
          </p:txBody>
        </p:sp>
        <p:sp>
          <p:nvSpPr>
            <p:cNvPr id="313" name="Google Shape;313;p11"/>
            <p:cNvSpPr/>
            <p:nvPr/>
          </p:nvSpPr>
          <p:spPr>
            <a:xfrm>
              <a:off x="7091579" y="3743327"/>
              <a:ext cx="2147761" cy="1288656"/>
            </a:xfrm>
            <a:prstGeom prst="rect">
              <a:avLst/>
            </a:prstGeom>
            <a:solidFill>
              <a:srgbClr val="1086B9"/>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11"/>
            <p:cNvSpPr txBox="1"/>
            <p:nvPr/>
          </p:nvSpPr>
          <p:spPr>
            <a:xfrm>
              <a:off x="7091579" y="3743327"/>
              <a:ext cx="2147761" cy="1288656"/>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lang="en-US" sz="1300">
                  <a:solidFill>
                    <a:schemeClr val="lt1"/>
                  </a:solidFill>
                  <a:latin typeface="Arial"/>
                  <a:ea typeface="Arial"/>
                  <a:cs typeface="Arial"/>
                  <a:sym typeface="Arial"/>
                </a:rPr>
                <a:t>Environmental and Heritage Groups: Ensuring the event respects Tenby’s coastal environment and heritage sites.</a:t>
              </a:r>
              <a:endParaRPr/>
            </a:p>
          </p:txBody>
        </p:sp>
      </p:grpSp>
      <p:sp>
        <p:nvSpPr>
          <p:cNvPr id="315" name="Google Shape;315;p11"/>
          <p:cNvSpPr txBox="1"/>
          <p:nvPr/>
        </p:nvSpPr>
        <p:spPr>
          <a:xfrm>
            <a:off x="379827" y="818620"/>
            <a:ext cx="11057207"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Stakeholders are individuals or organizations involved in an event who care about its results according to Lee and Goldblatt (2020).</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9" name="Shape 319"/>
        <p:cNvGrpSpPr/>
        <p:nvPr/>
      </p:nvGrpSpPr>
      <p:grpSpPr>
        <a:xfrm>
          <a:off x="0" y="0"/>
          <a:ext cx="0" cy="0"/>
          <a:chOff x="0" y="0"/>
          <a:chExt cx="0" cy="0"/>
        </a:xfrm>
      </p:grpSpPr>
      <p:sp>
        <p:nvSpPr>
          <p:cNvPr id="320" name="Google Shape;320;p1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21" name="Google Shape;321;p12"/>
          <p:cNvSpPr/>
          <p:nvPr/>
        </p:nvSpPr>
        <p:spPr>
          <a:xfrm>
            <a:off x="1" y="-2"/>
            <a:ext cx="12191996" cy="6858000"/>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22" name="Google Shape;322;p12"/>
          <p:cNvSpPr txBox="1"/>
          <p:nvPr>
            <p:ph type="title"/>
          </p:nvPr>
        </p:nvSpPr>
        <p:spPr>
          <a:xfrm>
            <a:off x="-2" y="60912"/>
            <a:ext cx="4282380" cy="92333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62626"/>
              </a:buClr>
              <a:buSzPts val="3800"/>
              <a:buFont typeface="Play"/>
              <a:buNone/>
            </a:pPr>
            <a:r>
              <a:rPr b="1" lang="en-US" sz="3800">
                <a:solidFill>
                  <a:srgbClr val="262626"/>
                </a:solidFill>
              </a:rPr>
              <a:t>Event Team</a:t>
            </a:r>
            <a:endParaRPr/>
          </a:p>
        </p:txBody>
      </p:sp>
      <p:sp>
        <p:nvSpPr>
          <p:cNvPr id="323" name="Google Shape;323;p12"/>
          <p:cNvSpPr txBox="1"/>
          <p:nvPr>
            <p:ph idx="1" type="body"/>
          </p:nvPr>
        </p:nvSpPr>
        <p:spPr>
          <a:xfrm>
            <a:off x="560951" y="2763412"/>
            <a:ext cx="4986937" cy="404640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rgbClr val="262626"/>
              </a:buClr>
              <a:buSzPts val="1700"/>
              <a:buNone/>
            </a:pPr>
            <a:r>
              <a:rPr b="1" lang="en-US" sz="1700">
                <a:solidFill>
                  <a:srgbClr val="262626"/>
                </a:solidFill>
              </a:rPr>
              <a:t>Required Skills</a:t>
            </a:r>
            <a:endParaRPr/>
          </a:p>
          <a:p>
            <a:pPr indent="-228600" lvl="0" marL="228600" rtl="0" algn="l">
              <a:lnSpc>
                <a:spcPct val="90000"/>
              </a:lnSpc>
              <a:spcBef>
                <a:spcPts val="1000"/>
              </a:spcBef>
              <a:spcAft>
                <a:spcPts val="0"/>
              </a:spcAft>
              <a:buClr>
                <a:srgbClr val="262626"/>
              </a:buClr>
              <a:buSzPts val="1700"/>
              <a:buFont typeface="Noto Sans Symbols"/>
              <a:buChar char="⮚"/>
            </a:pPr>
            <a:r>
              <a:rPr lang="en-US" sz="1700">
                <a:solidFill>
                  <a:srgbClr val="262626"/>
                </a:solidFill>
              </a:rPr>
              <a:t>Event management and logistics.</a:t>
            </a:r>
            <a:endParaRPr/>
          </a:p>
          <a:p>
            <a:pPr indent="-228600" lvl="0" marL="228600" rtl="0" algn="l">
              <a:lnSpc>
                <a:spcPct val="90000"/>
              </a:lnSpc>
              <a:spcBef>
                <a:spcPts val="1000"/>
              </a:spcBef>
              <a:spcAft>
                <a:spcPts val="0"/>
              </a:spcAft>
              <a:buClr>
                <a:srgbClr val="262626"/>
              </a:buClr>
              <a:buSzPts val="1700"/>
              <a:buFont typeface="Noto Sans Symbols"/>
              <a:buChar char="⮚"/>
            </a:pPr>
            <a:r>
              <a:rPr lang="en-US" sz="1700">
                <a:solidFill>
                  <a:srgbClr val="262626"/>
                </a:solidFill>
              </a:rPr>
              <a:t>Technical (AV, lighting, staging).</a:t>
            </a:r>
            <a:endParaRPr/>
          </a:p>
          <a:p>
            <a:pPr indent="-228600" lvl="0" marL="228600" rtl="0" algn="l">
              <a:lnSpc>
                <a:spcPct val="90000"/>
              </a:lnSpc>
              <a:spcBef>
                <a:spcPts val="1000"/>
              </a:spcBef>
              <a:spcAft>
                <a:spcPts val="0"/>
              </a:spcAft>
              <a:buClr>
                <a:srgbClr val="262626"/>
              </a:buClr>
              <a:buSzPts val="1700"/>
              <a:buFont typeface="Noto Sans Symbols"/>
              <a:buChar char="⮚"/>
            </a:pPr>
            <a:r>
              <a:rPr lang="en-US" sz="1700">
                <a:solidFill>
                  <a:srgbClr val="262626"/>
                </a:solidFill>
              </a:rPr>
              <a:t>Hospitality and guest services.</a:t>
            </a:r>
            <a:endParaRPr/>
          </a:p>
          <a:p>
            <a:pPr indent="-228600" lvl="0" marL="228600" rtl="0" algn="l">
              <a:lnSpc>
                <a:spcPct val="90000"/>
              </a:lnSpc>
              <a:spcBef>
                <a:spcPts val="1000"/>
              </a:spcBef>
              <a:spcAft>
                <a:spcPts val="0"/>
              </a:spcAft>
              <a:buClr>
                <a:srgbClr val="262626"/>
              </a:buClr>
              <a:buSzPts val="1700"/>
              <a:buFont typeface="Noto Sans Symbols"/>
              <a:buChar char="⮚"/>
            </a:pPr>
            <a:r>
              <a:rPr lang="en-US" sz="1700">
                <a:solidFill>
                  <a:srgbClr val="262626"/>
                </a:solidFill>
              </a:rPr>
              <a:t>Security and crowd control.</a:t>
            </a:r>
            <a:endParaRPr/>
          </a:p>
          <a:p>
            <a:pPr indent="-228600" lvl="0" marL="228600" rtl="0" algn="l">
              <a:lnSpc>
                <a:spcPct val="90000"/>
              </a:lnSpc>
              <a:spcBef>
                <a:spcPts val="1000"/>
              </a:spcBef>
              <a:spcAft>
                <a:spcPts val="0"/>
              </a:spcAft>
              <a:buClr>
                <a:srgbClr val="262626"/>
              </a:buClr>
              <a:buSzPts val="1700"/>
              <a:buFont typeface="Noto Sans Symbols"/>
              <a:buChar char="⮚"/>
            </a:pPr>
            <a:r>
              <a:rPr lang="en-US" sz="1700">
                <a:solidFill>
                  <a:srgbClr val="262626"/>
                </a:solidFill>
              </a:rPr>
              <a:t>Marketing and PR.</a:t>
            </a:r>
            <a:endParaRPr/>
          </a:p>
          <a:p>
            <a:pPr indent="0" lvl="0" marL="0" rtl="0" algn="l">
              <a:lnSpc>
                <a:spcPct val="150000"/>
              </a:lnSpc>
              <a:spcBef>
                <a:spcPts val="1000"/>
              </a:spcBef>
              <a:spcAft>
                <a:spcPts val="0"/>
              </a:spcAft>
              <a:buClr>
                <a:srgbClr val="262626"/>
              </a:buClr>
              <a:buSzPts val="1700"/>
              <a:buNone/>
            </a:pPr>
            <a:r>
              <a:rPr b="1" lang="en-US" sz="1700">
                <a:solidFill>
                  <a:srgbClr val="262626"/>
                </a:solidFill>
              </a:rPr>
              <a:t>Staffing Resources</a:t>
            </a:r>
            <a:endParaRPr/>
          </a:p>
          <a:p>
            <a:pPr indent="-228600" lvl="0" marL="228600" rtl="0" algn="just">
              <a:lnSpc>
                <a:spcPct val="90000"/>
              </a:lnSpc>
              <a:spcBef>
                <a:spcPts val="1000"/>
              </a:spcBef>
              <a:spcAft>
                <a:spcPts val="0"/>
              </a:spcAft>
              <a:buClr>
                <a:srgbClr val="262626"/>
              </a:buClr>
              <a:buSzPts val="1700"/>
              <a:buFont typeface="Noto Sans Symbols"/>
              <a:buChar char="⮚"/>
            </a:pPr>
            <a:r>
              <a:rPr lang="en-US" sz="1700">
                <a:solidFill>
                  <a:srgbClr val="262626"/>
                </a:solidFill>
              </a:rPr>
              <a:t>A mix of local hires, volunteers, and specialist contractors plus festival staff trained for customer service and safety (EXECUTIONAL, 2025).</a:t>
            </a:r>
            <a:endParaRPr/>
          </a:p>
          <a:p>
            <a:pPr indent="0" lvl="0" marL="0" rtl="0" algn="l">
              <a:lnSpc>
                <a:spcPct val="90000"/>
              </a:lnSpc>
              <a:spcBef>
                <a:spcPts val="1000"/>
              </a:spcBef>
              <a:spcAft>
                <a:spcPts val="0"/>
              </a:spcAft>
              <a:buClr>
                <a:schemeClr val="dk1"/>
              </a:buClr>
              <a:buSzPts val="1700"/>
              <a:buNone/>
            </a:pPr>
            <a:r>
              <a:t/>
            </a:r>
            <a:endParaRPr sz="1700">
              <a:solidFill>
                <a:srgbClr val="262626"/>
              </a:solidFill>
            </a:endParaRPr>
          </a:p>
        </p:txBody>
      </p:sp>
      <p:pic>
        <p:nvPicPr>
          <p:cNvPr descr="People holding sparklers" id="324" name="Google Shape;324;p12"/>
          <p:cNvPicPr preferRelativeResize="0"/>
          <p:nvPr/>
        </p:nvPicPr>
        <p:blipFill rotWithShape="1">
          <a:blip r:embed="rId3">
            <a:alphaModFix/>
          </a:blip>
          <a:srcRect b="20845" l="0" r="3" t="0"/>
          <a:stretch/>
        </p:blipFill>
        <p:spPr>
          <a:xfrm>
            <a:off x="6903723" y="0"/>
            <a:ext cx="5105397" cy="2697518"/>
          </a:xfrm>
          <a:prstGeom prst="rect">
            <a:avLst/>
          </a:prstGeom>
          <a:noFill/>
          <a:ln>
            <a:noFill/>
          </a:ln>
        </p:spPr>
      </p:pic>
      <p:pic>
        <p:nvPicPr>
          <p:cNvPr descr="Smiling office colleagues" id="325" name="Google Shape;325;p12"/>
          <p:cNvPicPr preferRelativeResize="0"/>
          <p:nvPr/>
        </p:nvPicPr>
        <p:blipFill rotWithShape="1">
          <a:blip r:embed="rId4">
            <a:alphaModFix/>
          </a:blip>
          <a:srcRect b="4487" l="0" r="-3" t="19660"/>
          <a:stretch/>
        </p:blipFill>
        <p:spPr>
          <a:xfrm>
            <a:off x="6148775" y="3545057"/>
            <a:ext cx="6043225" cy="3059723"/>
          </a:xfrm>
          <a:prstGeom prst="rect">
            <a:avLst/>
          </a:prstGeom>
          <a:noFill/>
          <a:ln>
            <a:noFill/>
          </a:ln>
        </p:spPr>
      </p:pic>
      <p:pic>
        <p:nvPicPr>
          <p:cNvPr descr="A close-up of a pattern&#10;&#10;Description automatically generated" id="326" name="Google Shape;326;p12"/>
          <p:cNvPicPr preferRelativeResize="0"/>
          <p:nvPr/>
        </p:nvPicPr>
        <p:blipFill rotWithShape="1">
          <a:blip r:embed="rId5">
            <a:alphaModFix/>
          </a:blip>
          <a:srcRect b="0" l="75174" r="9413" t="0"/>
          <a:stretch/>
        </p:blipFill>
        <p:spPr>
          <a:xfrm>
            <a:off x="11205556" y="0"/>
            <a:ext cx="986444" cy="6858000"/>
          </a:xfrm>
          <a:prstGeom prst="rect">
            <a:avLst/>
          </a:prstGeom>
          <a:noFill/>
          <a:ln>
            <a:noFill/>
          </a:ln>
        </p:spPr>
      </p:pic>
      <p:sp>
        <p:nvSpPr>
          <p:cNvPr id="327" name="Google Shape;327;p12"/>
          <p:cNvSpPr txBox="1"/>
          <p:nvPr/>
        </p:nvSpPr>
        <p:spPr>
          <a:xfrm>
            <a:off x="560951" y="1126197"/>
            <a:ext cx="5795889" cy="1477328"/>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1800">
                <a:solidFill>
                  <a:schemeClr val="dk1"/>
                </a:solidFill>
                <a:latin typeface="Arial"/>
                <a:ea typeface="Arial"/>
                <a:cs typeface="Arial"/>
                <a:sym typeface="Arial"/>
              </a:rPr>
              <a:t>A strong events team ensures successful event delivery (Dowson and Bassett, 2018). Wrathall, Lagos and Steriopoulos (2022) emphasize the importance of communication in a team when organizing an event, no matter the level of authority.</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p13"/>
          <p:cNvSpPr txBox="1"/>
          <p:nvPr>
            <p:ph type="title"/>
          </p:nvPr>
        </p:nvSpPr>
        <p:spPr>
          <a:xfrm>
            <a:off x="0" y="60027"/>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Play"/>
              <a:buNone/>
            </a:pPr>
            <a:r>
              <a:rPr b="1" lang="en-US" sz="3800"/>
              <a:t>Producing and Measuring Success</a:t>
            </a:r>
            <a:br>
              <a:rPr b="1" lang="en-US"/>
            </a:br>
            <a:endParaRPr b="1"/>
          </a:p>
        </p:txBody>
      </p:sp>
      <p:sp>
        <p:nvSpPr>
          <p:cNvPr id="334" name="Google Shape;334;p13"/>
          <p:cNvSpPr txBox="1"/>
          <p:nvPr>
            <p:ph idx="1" type="body"/>
          </p:nvPr>
        </p:nvSpPr>
        <p:spPr>
          <a:xfrm>
            <a:off x="493222" y="1010153"/>
            <a:ext cx="10367356" cy="1836471"/>
          </a:xfrm>
          <a:prstGeom prst="rect">
            <a:avLst/>
          </a:prstGeom>
          <a:noFill/>
          <a:ln>
            <a:noFill/>
          </a:ln>
        </p:spPr>
        <p:txBody>
          <a:bodyPr anchorCtr="0" anchor="t" bIns="45700" lIns="91425" spcFirstLastPara="1" rIns="91425" wrap="square" tIns="45700">
            <a:normAutofit fontScale="40000" lnSpcReduction="20000"/>
          </a:bodyPr>
          <a:lstStyle/>
          <a:p>
            <a:pPr indent="0" lvl="0" marL="0" rtl="0" algn="l">
              <a:lnSpc>
                <a:spcPct val="170000"/>
              </a:lnSpc>
              <a:spcBef>
                <a:spcPts val="0"/>
              </a:spcBef>
              <a:spcAft>
                <a:spcPts val="0"/>
              </a:spcAft>
              <a:buClr>
                <a:schemeClr val="dk1"/>
              </a:buClr>
              <a:buSzPct val="100000"/>
              <a:buNone/>
            </a:pPr>
            <a:r>
              <a:rPr b="1" lang="en-US" sz="4500"/>
              <a:t>Promotion &amp; Marketing Activity</a:t>
            </a:r>
            <a:endParaRPr/>
          </a:p>
          <a:p>
            <a:pPr indent="-228600" lvl="0" marL="228600" rtl="0" algn="l">
              <a:lnSpc>
                <a:spcPct val="90000"/>
              </a:lnSpc>
              <a:spcBef>
                <a:spcPts val="1000"/>
              </a:spcBef>
              <a:spcAft>
                <a:spcPts val="0"/>
              </a:spcAft>
              <a:buClr>
                <a:schemeClr val="dk1"/>
              </a:buClr>
              <a:buSzPct val="100000"/>
              <a:buFont typeface="Noto Sans Symbols"/>
              <a:buChar char="⮚"/>
            </a:pPr>
            <a:r>
              <a:rPr lang="en-US" sz="4500"/>
              <a:t>Global campaign leveraging </a:t>
            </a:r>
            <a:r>
              <a:rPr i="1" lang="en-US" sz="4500"/>
              <a:t>Visit Wales</a:t>
            </a:r>
            <a:r>
              <a:rPr lang="en-US" sz="4500"/>
              <a:t>’ “Year of Croeso” and “Hwyl” branding (TravelTrade, 2025).  </a:t>
            </a:r>
            <a:endParaRPr/>
          </a:p>
          <a:p>
            <a:pPr indent="-228600" lvl="0" marL="228600" rtl="0" algn="l">
              <a:lnSpc>
                <a:spcPct val="90000"/>
              </a:lnSpc>
              <a:spcBef>
                <a:spcPts val="1000"/>
              </a:spcBef>
              <a:spcAft>
                <a:spcPts val="0"/>
              </a:spcAft>
              <a:buClr>
                <a:schemeClr val="dk1"/>
              </a:buClr>
              <a:buSzPct val="100000"/>
              <a:buFont typeface="Noto Sans Symbols"/>
              <a:buChar char="⮚"/>
            </a:pPr>
            <a:r>
              <a:rPr lang="en-US" sz="4500"/>
              <a:t>Influencer partnerships, media outreach, and targeted digital ads.  </a:t>
            </a:r>
            <a:endParaRPr/>
          </a:p>
          <a:p>
            <a:pPr indent="-228600" lvl="0" marL="228600" rtl="0" algn="l">
              <a:lnSpc>
                <a:spcPct val="90000"/>
              </a:lnSpc>
              <a:spcBef>
                <a:spcPts val="1000"/>
              </a:spcBef>
              <a:spcAft>
                <a:spcPts val="0"/>
              </a:spcAft>
              <a:buClr>
                <a:schemeClr val="dk1"/>
              </a:buClr>
              <a:buSzPct val="100000"/>
              <a:buFont typeface="Noto Sans Symbols"/>
              <a:buChar char="⮚"/>
            </a:pPr>
            <a:r>
              <a:rPr lang="en-US" sz="4500"/>
              <a:t>Early bird ticket offers and VIP packages.  </a:t>
            </a:r>
            <a:endParaRPr/>
          </a:p>
          <a:p>
            <a:pPr indent="-228600" lvl="0" marL="228600" rtl="0" algn="l">
              <a:lnSpc>
                <a:spcPct val="90000"/>
              </a:lnSpc>
              <a:spcBef>
                <a:spcPts val="1000"/>
              </a:spcBef>
              <a:spcAft>
                <a:spcPts val="0"/>
              </a:spcAft>
              <a:buClr>
                <a:schemeClr val="dk1"/>
              </a:buClr>
              <a:buSzPct val="100000"/>
              <a:buFont typeface="Noto Sans Symbols"/>
              <a:buChar char="⮚"/>
            </a:pPr>
            <a:r>
              <a:rPr lang="en-US" sz="4500"/>
              <a:t>Collaborations with film schools, embassies, and cultural organizations. </a:t>
            </a:r>
            <a:endParaRPr/>
          </a:p>
          <a:p>
            <a:pPr indent="0" lvl="0" marL="0" rtl="0" algn="l">
              <a:lnSpc>
                <a:spcPct val="90000"/>
              </a:lnSpc>
              <a:spcBef>
                <a:spcPts val="1000"/>
              </a:spcBef>
              <a:spcAft>
                <a:spcPts val="0"/>
              </a:spcAft>
              <a:buClr>
                <a:schemeClr val="dk1"/>
              </a:buClr>
              <a:buSzPct val="100000"/>
              <a:buNone/>
            </a:pPr>
            <a:r>
              <a:t/>
            </a:r>
            <a:endParaRPr/>
          </a:p>
        </p:txBody>
      </p:sp>
      <p:pic>
        <p:nvPicPr>
          <p:cNvPr descr="A close-up of a pattern&#10;&#10;Description automatically generated" id="335" name="Google Shape;335;p13"/>
          <p:cNvPicPr preferRelativeResize="0"/>
          <p:nvPr/>
        </p:nvPicPr>
        <p:blipFill rotWithShape="1">
          <a:blip r:embed="rId3">
            <a:alphaModFix/>
          </a:blip>
          <a:srcRect b="0" l="75174" r="9413" t="0"/>
          <a:stretch/>
        </p:blipFill>
        <p:spPr>
          <a:xfrm>
            <a:off x="11205556" y="0"/>
            <a:ext cx="986444" cy="6858000"/>
          </a:xfrm>
          <a:prstGeom prst="rect">
            <a:avLst/>
          </a:prstGeom>
          <a:noFill/>
          <a:ln>
            <a:noFill/>
          </a:ln>
        </p:spPr>
      </p:pic>
      <p:sp>
        <p:nvSpPr>
          <p:cNvPr id="336" name="Google Shape;336;p13"/>
          <p:cNvSpPr txBox="1"/>
          <p:nvPr/>
        </p:nvSpPr>
        <p:spPr>
          <a:xfrm>
            <a:off x="5078437" y="3066757"/>
            <a:ext cx="6485883" cy="3376374"/>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Clr>
                <a:schemeClr val="dk1"/>
              </a:buClr>
              <a:buSzPts val="1800"/>
              <a:buFont typeface="Arial"/>
              <a:buNone/>
            </a:pPr>
            <a:r>
              <a:rPr b="1" lang="en-US" sz="1800">
                <a:solidFill>
                  <a:schemeClr val="dk1"/>
                </a:solidFill>
                <a:latin typeface="Arial"/>
                <a:ea typeface="Arial"/>
                <a:cs typeface="Arial"/>
                <a:sym typeface="Arial"/>
              </a:rPr>
              <a:t>Key Performance Indicators (KPIs)</a:t>
            </a:r>
            <a:endParaRPr/>
          </a:p>
          <a:p>
            <a:pPr indent="-114300" lvl="0" marL="0" marR="0" rtl="0" algn="l">
              <a:lnSpc>
                <a:spcPct val="150000"/>
              </a:lnSpc>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Ticket sales and attendee check-ins.  </a:t>
            </a:r>
            <a:endParaRPr/>
          </a:p>
          <a:p>
            <a:pPr indent="-114300" lvl="0" marL="0" marR="0" rtl="0" algn="l">
              <a:lnSpc>
                <a:spcPct val="150000"/>
              </a:lnSpc>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Attendee satisfaction (post-event surveys, Net Promoter Score).  </a:t>
            </a:r>
            <a:endParaRPr/>
          </a:p>
          <a:p>
            <a:pPr indent="-114300" lvl="0" marL="0" marR="0" rtl="0" algn="l">
              <a:lnSpc>
                <a:spcPct val="150000"/>
              </a:lnSpc>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Social media engagement and media impressions.  </a:t>
            </a:r>
            <a:endParaRPr/>
          </a:p>
          <a:p>
            <a:pPr indent="-114300" lvl="0" marL="0" marR="0" rtl="0" algn="l">
              <a:lnSpc>
                <a:spcPct val="150000"/>
              </a:lnSpc>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Revenue vs. expenditure.  </a:t>
            </a:r>
            <a:endParaRPr/>
          </a:p>
          <a:p>
            <a:pPr indent="-114300" lvl="0" marL="0" marR="0" rtl="0" algn="l">
              <a:lnSpc>
                <a:spcPct val="150000"/>
              </a:lnSpc>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Stakeholder and sponsor feedback.  </a:t>
            </a:r>
            <a:endParaRPr/>
          </a:p>
          <a:p>
            <a:pPr indent="-114300" lvl="0" marL="0" marR="0" rtl="0" algn="l">
              <a:lnSpc>
                <a:spcPct val="150000"/>
              </a:lnSpc>
              <a:spcBef>
                <a:spcPts val="0"/>
              </a:spcBef>
              <a:spcAft>
                <a:spcPts val="0"/>
              </a:spcAft>
              <a:buClr>
                <a:schemeClr val="dk1"/>
              </a:buClr>
              <a:buSzPts val="1800"/>
              <a:buFont typeface="Noto Sans Symbols"/>
              <a:buChar char="⮚"/>
            </a:pPr>
            <a:r>
              <a:rPr lang="en-US" sz="1800">
                <a:solidFill>
                  <a:schemeClr val="dk1"/>
                </a:solidFill>
                <a:latin typeface="Arial"/>
                <a:ea typeface="Arial"/>
                <a:cs typeface="Arial"/>
                <a:sym typeface="Arial"/>
              </a:rPr>
              <a:t>Media coverage and international reach.  </a:t>
            </a:r>
            <a:endParaRPr/>
          </a:p>
        </p:txBody>
      </p:sp>
      <p:pic>
        <p:nvPicPr>
          <p:cNvPr descr="White arrows going to the red target" id="337" name="Google Shape;337;p13"/>
          <p:cNvPicPr preferRelativeResize="0"/>
          <p:nvPr/>
        </p:nvPicPr>
        <p:blipFill rotWithShape="1">
          <a:blip r:embed="rId4">
            <a:alphaModFix/>
          </a:blip>
          <a:srcRect b="0" l="0" r="0" t="0"/>
          <a:stretch/>
        </p:blipFill>
        <p:spPr>
          <a:xfrm>
            <a:off x="335728" y="3231537"/>
            <a:ext cx="4570220" cy="304681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41" name="Shape 341"/>
        <p:cNvGrpSpPr/>
        <p:nvPr/>
      </p:nvGrpSpPr>
      <p:grpSpPr>
        <a:xfrm>
          <a:off x="0" y="0"/>
          <a:ext cx="0" cy="0"/>
          <a:chOff x="0" y="0"/>
          <a:chExt cx="0" cy="0"/>
        </a:xfrm>
      </p:grpSpPr>
      <p:sp>
        <p:nvSpPr>
          <p:cNvPr id="342" name="Google Shape;342;p14"/>
          <p:cNvSpPr txBox="1"/>
          <p:nvPr>
            <p:ph type="title"/>
          </p:nvPr>
        </p:nvSpPr>
        <p:spPr>
          <a:xfrm>
            <a:off x="0" y="54874"/>
            <a:ext cx="9990513" cy="6261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Play"/>
              <a:buNone/>
            </a:pPr>
            <a:r>
              <a:rPr b="1" lang="en-US" sz="3800"/>
              <a:t>Conclusion</a:t>
            </a:r>
            <a:endParaRPr/>
          </a:p>
        </p:txBody>
      </p:sp>
      <p:sp>
        <p:nvSpPr>
          <p:cNvPr id="343" name="Google Shape;343;p14"/>
          <p:cNvSpPr txBox="1"/>
          <p:nvPr>
            <p:ph idx="1" type="body"/>
          </p:nvPr>
        </p:nvSpPr>
        <p:spPr>
          <a:xfrm>
            <a:off x="838200" y="1825625"/>
            <a:ext cx="9990513" cy="4351338"/>
          </a:xfrm>
          <a:prstGeom prst="rect">
            <a:avLst/>
          </a:prstGeom>
          <a:noFill/>
          <a:ln>
            <a:noFill/>
          </a:ln>
        </p:spPr>
        <p:txBody>
          <a:bodyPr anchorCtr="0" anchor="t" bIns="45700" lIns="91425" spcFirstLastPara="1" rIns="91425" wrap="square" tIns="45700">
            <a:normAutofit/>
          </a:bodyPr>
          <a:lstStyle/>
          <a:p>
            <a:pPr indent="0" lvl="0" marL="0" rtl="0" algn="just">
              <a:lnSpc>
                <a:spcPct val="90000"/>
              </a:lnSpc>
              <a:spcBef>
                <a:spcPts val="0"/>
              </a:spcBef>
              <a:spcAft>
                <a:spcPts val="0"/>
              </a:spcAft>
              <a:buClr>
                <a:schemeClr val="dk1"/>
              </a:buClr>
              <a:buSzPts val="2800"/>
              <a:buNone/>
            </a:pPr>
            <a:r>
              <a:rPr lang="en-US"/>
              <a:t>Golau Coast is a well-planned event for Tenby in 2025, aiming to showcase Welsh hospitality and culture while putting the town on the international stage. By blending a unique movie festival with local traditions, strong planning, and a solid financial approach, it aligns with the Year of Croeso goals and promises a lasting impact for Tenby, Wales, and its global audience.</a:t>
            </a:r>
            <a:endParaRPr/>
          </a:p>
        </p:txBody>
      </p:sp>
      <p:pic>
        <p:nvPicPr>
          <p:cNvPr descr="A close-up of a pattern&#10;&#10;Description automatically generated" id="344" name="Google Shape;344;p14"/>
          <p:cNvPicPr preferRelativeResize="0"/>
          <p:nvPr/>
        </p:nvPicPr>
        <p:blipFill rotWithShape="1">
          <a:blip r:embed="rId3">
            <a:alphaModFix/>
          </a:blip>
          <a:srcRect b="0" l="75174" r="9413" t="0"/>
          <a:stretch/>
        </p:blipFill>
        <p:spPr>
          <a:xfrm>
            <a:off x="11205556" y="0"/>
            <a:ext cx="986444" cy="68580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9" name="Shape 349"/>
        <p:cNvGrpSpPr/>
        <p:nvPr/>
      </p:nvGrpSpPr>
      <p:grpSpPr>
        <a:xfrm>
          <a:off x="0" y="0"/>
          <a:ext cx="0" cy="0"/>
          <a:chOff x="0" y="0"/>
          <a:chExt cx="0" cy="0"/>
        </a:xfrm>
      </p:grpSpPr>
      <p:sp>
        <p:nvSpPr>
          <p:cNvPr id="350" name="Google Shape;350;p15"/>
          <p:cNvSpPr txBox="1"/>
          <p:nvPr>
            <p:ph type="title"/>
          </p:nvPr>
        </p:nvSpPr>
        <p:spPr>
          <a:xfrm>
            <a:off x="4777740" y="2914244"/>
            <a:ext cx="2636520" cy="77435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Play"/>
              <a:buNone/>
            </a:pPr>
            <a:r>
              <a:rPr b="1" lang="en-US" sz="3800"/>
              <a:t>References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2025-05-08T19:08:49Z</dcterms:created>
  <dc:creator>Adelina Gabriela Stanciu (2245080)</dc:creator>
</cp:coreProperties>
</file>