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44"/>
  </p:notesMasterIdLst>
  <p:sldIdLst>
    <p:sldId id="278" r:id="rId5"/>
    <p:sldId id="279" r:id="rId6"/>
    <p:sldId id="280" r:id="rId7"/>
    <p:sldId id="282" r:id="rId8"/>
    <p:sldId id="296" r:id="rId9"/>
    <p:sldId id="334" r:id="rId10"/>
    <p:sldId id="335" r:id="rId11"/>
    <p:sldId id="364" r:id="rId12"/>
    <p:sldId id="336" r:id="rId13"/>
    <p:sldId id="337" r:id="rId14"/>
    <p:sldId id="338" r:id="rId15"/>
    <p:sldId id="339" r:id="rId16"/>
    <p:sldId id="341" r:id="rId17"/>
    <p:sldId id="342" r:id="rId18"/>
    <p:sldId id="343" r:id="rId19"/>
    <p:sldId id="344" r:id="rId20"/>
    <p:sldId id="345" r:id="rId21"/>
    <p:sldId id="346" r:id="rId22"/>
    <p:sldId id="365" r:id="rId23"/>
    <p:sldId id="368" r:id="rId24"/>
    <p:sldId id="348" r:id="rId25"/>
    <p:sldId id="366" r:id="rId26"/>
    <p:sldId id="367" r:id="rId27"/>
    <p:sldId id="276" r:id="rId28"/>
    <p:sldId id="369" r:id="rId29"/>
    <p:sldId id="349" r:id="rId30"/>
    <p:sldId id="350" r:id="rId31"/>
    <p:sldId id="351" r:id="rId32"/>
    <p:sldId id="352" r:id="rId33"/>
    <p:sldId id="353" r:id="rId34"/>
    <p:sldId id="318" r:id="rId35"/>
    <p:sldId id="354" r:id="rId36"/>
    <p:sldId id="355" r:id="rId37"/>
    <p:sldId id="356" r:id="rId38"/>
    <p:sldId id="320" r:id="rId39"/>
    <p:sldId id="325" r:id="rId40"/>
    <p:sldId id="326" r:id="rId41"/>
    <p:sldId id="327" r:id="rId42"/>
    <p:sldId id="331"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ayouts" id="{687C4ACC-695A-42DD-8A18-124B506377F8}">
          <p14:sldIdLst>
            <p14:sldId id="278"/>
            <p14:sldId id="279"/>
            <p14:sldId id="280"/>
            <p14:sldId id="282"/>
            <p14:sldId id="296"/>
            <p14:sldId id="334"/>
            <p14:sldId id="335"/>
            <p14:sldId id="364"/>
            <p14:sldId id="336"/>
            <p14:sldId id="337"/>
            <p14:sldId id="338"/>
            <p14:sldId id="339"/>
            <p14:sldId id="341"/>
            <p14:sldId id="342"/>
            <p14:sldId id="343"/>
            <p14:sldId id="344"/>
            <p14:sldId id="345"/>
            <p14:sldId id="346"/>
            <p14:sldId id="365"/>
            <p14:sldId id="368"/>
            <p14:sldId id="348"/>
            <p14:sldId id="366"/>
            <p14:sldId id="367"/>
            <p14:sldId id="276"/>
            <p14:sldId id="369"/>
            <p14:sldId id="349"/>
            <p14:sldId id="350"/>
            <p14:sldId id="351"/>
            <p14:sldId id="352"/>
            <p14:sldId id="353"/>
            <p14:sldId id="318"/>
            <p14:sldId id="354"/>
            <p14:sldId id="355"/>
            <p14:sldId id="356"/>
            <p14:sldId id="320"/>
            <p14:sldId id="325"/>
            <p14:sldId id="326"/>
            <p14:sldId id="327"/>
            <p14:sldId id="331"/>
          </p14:sldIdLst>
        </p14:section>
        <p14:section name="Examples of slides" id="{48A376C0-25B9-40C3-9F71-94B9CDA99330}">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561A52C-F3F5-41A4-8598-3C876AB7FBC8}" name="Errietta Bissa" initials="EB" userId="S::e.bissa@uwtsd.ac.uk::81ffec9e-7d76-4710-b828-fc34ea58d3af" providerId="AD"/>
  <p188:author id="{6A8FFF33-9C2C-B650-48D4-84B416B5789A}" name="Lizeta Demetriou" initials="LD" userId="S::l.demetriou@uwtsd.ac.uk::75cbaea9-b97c-4c81-9090-40feb64ee817" providerId="AD"/>
  <p188:author id="{03D8EBA7-BC81-E5DC-3229-78D0A9793647}" name="Naomi Doerge" initials="ND" userId="S::n.doerge@uwtsd.ac.uk::c2ba5b26-9392-4f76-82ca-966719aba79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C92"/>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00" dt="2026-09-11T10:19:07.846"/>
    <p1510:client id="{F8800432-A884-DC97-33C2-43FCED387B82}" v="206" dt="2026-09-11T13:29:47.1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0179" autoAdjust="0"/>
  </p:normalViewPr>
  <p:slideViewPr>
    <p:cSldViewPr snapToGrid="0">
      <p:cViewPr varScale="1">
        <p:scale>
          <a:sx n="64" d="100"/>
          <a:sy n="64" d="100"/>
        </p:scale>
        <p:origin x="966"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51"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S::n.doerge@uwtsd.ac.uk::c2ba5b26-9392-4f76-82ca-966719aba79f" providerId="AD" clId="Web-{00000000-0000-0000-0000-000000000000}"/>
    <pc:docChg chg="modSld">
      <pc:chgData name="Naomi Doerge" userId="S::n.doerge@uwtsd.ac.uk::c2ba5b26-9392-4f76-82ca-966719aba79f" providerId="AD" clId="Web-{00000000-0000-0000-0000-000000000000}" dt="2026-09-11T10:19:07.846" v="203" actId="20577"/>
      <pc:docMkLst>
        <pc:docMk/>
      </pc:docMkLst>
      <pc:sldChg chg="modSp">
        <pc:chgData name="Naomi Doerge" userId="S::n.doerge@uwtsd.ac.uk::c2ba5b26-9392-4f76-82ca-966719aba79f" providerId="AD" clId="Web-{00000000-0000-0000-0000-000000000000}" dt="2026-09-11T09:28:47.003" v="5" actId="20577"/>
        <pc:sldMkLst>
          <pc:docMk/>
          <pc:sldMk cId="3029407392" sldId="339"/>
        </pc:sldMkLst>
        <pc:spChg chg="mod">
          <ac:chgData name="Naomi Doerge" userId="S::n.doerge@uwtsd.ac.uk::c2ba5b26-9392-4f76-82ca-966719aba79f" providerId="AD" clId="Web-{00000000-0000-0000-0000-000000000000}" dt="2026-09-11T09:27:34.889" v="4" actId="20577"/>
          <ac:spMkLst>
            <pc:docMk/>
            <pc:sldMk cId="3029407392" sldId="339"/>
            <ac:spMk id="5" creationId="{BE7AA217-F913-B9F2-A43A-3D4C74BEC08A}"/>
          </ac:spMkLst>
        </pc:spChg>
        <pc:spChg chg="mod">
          <ac:chgData name="Naomi Doerge" userId="S::n.doerge@uwtsd.ac.uk::c2ba5b26-9392-4f76-82ca-966719aba79f" providerId="AD" clId="Web-{00000000-0000-0000-0000-000000000000}" dt="2026-09-11T09:28:47.003" v="5" actId="20577"/>
          <ac:spMkLst>
            <pc:docMk/>
            <pc:sldMk cId="3029407392" sldId="339"/>
            <ac:spMk id="6" creationId="{DD88398F-FA1A-38E7-0A79-69BE8669F07A}"/>
          </ac:spMkLst>
        </pc:spChg>
      </pc:sldChg>
      <pc:sldChg chg="addSp delSp modSp delAnim">
        <pc:chgData name="Naomi Doerge" userId="S::n.doerge@uwtsd.ac.uk::c2ba5b26-9392-4f76-82ca-966719aba79f" providerId="AD" clId="Web-{00000000-0000-0000-0000-000000000000}" dt="2026-09-11T09:39:07.498" v="35" actId="14100"/>
        <pc:sldMkLst>
          <pc:docMk/>
          <pc:sldMk cId="1824359257" sldId="341"/>
        </pc:sldMkLst>
        <pc:spChg chg="mod">
          <ac:chgData name="Naomi Doerge" userId="S::n.doerge@uwtsd.ac.uk::c2ba5b26-9392-4f76-82ca-966719aba79f" providerId="AD" clId="Web-{00000000-0000-0000-0000-000000000000}" dt="2026-09-11T09:37:55.884" v="29" actId="14100"/>
          <ac:spMkLst>
            <pc:docMk/>
            <pc:sldMk cId="1824359257" sldId="341"/>
            <ac:spMk id="3" creationId="{6EDEB058-2A24-1E68-7E10-EBD4ADB14C40}"/>
          </ac:spMkLst>
        </pc:spChg>
        <pc:spChg chg="add mod">
          <ac:chgData name="Naomi Doerge" userId="S::n.doerge@uwtsd.ac.uk::c2ba5b26-9392-4f76-82ca-966719aba79f" providerId="AD" clId="Web-{00000000-0000-0000-0000-000000000000}" dt="2026-09-11T09:37:46.524" v="22" actId="14100"/>
          <ac:spMkLst>
            <pc:docMk/>
            <pc:sldMk cId="1824359257" sldId="341"/>
            <ac:spMk id="4" creationId="{14DBC6A3-F77D-DDD0-5E92-C6F948A11D8A}"/>
          </ac:spMkLst>
        </pc:spChg>
        <pc:picChg chg="add mod">
          <ac:chgData name="Naomi Doerge" userId="S::n.doerge@uwtsd.ac.uk::c2ba5b26-9392-4f76-82ca-966719aba79f" providerId="AD" clId="Web-{00000000-0000-0000-0000-000000000000}" dt="2026-09-11T09:39:07.498" v="35" actId="14100"/>
          <ac:picMkLst>
            <pc:docMk/>
            <pc:sldMk cId="1824359257" sldId="341"/>
            <ac:picMk id="5" creationId="{578F2CA8-FD94-644D-8DD0-DCFC7D0B76EE}"/>
          </ac:picMkLst>
        </pc:picChg>
        <pc:picChg chg="del">
          <ac:chgData name="Naomi Doerge" userId="S::n.doerge@uwtsd.ac.uk::c2ba5b26-9392-4f76-82ca-966719aba79f" providerId="AD" clId="Web-{00000000-0000-0000-0000-000000000000}" dt="2026-09-11T09:38:12.883" v="30"/>
          <ac:picMkLst>
            <pc:docMk/>
            <pc:sldMk cId="1824359257" sldId="341"/>
            <ac:picMk id="6" creationId="{25E64261-9BEE-021D-63D6-1801E8245C36}"/>
          </ac:picMkLst>
        </pc:picChg>
      </pc:sldChg>
      <pc:sldChg chg="modSp">
        <pc:chgData name="Naomi Doerge" userId="S::n.doerge@uwtsd.ac.uk::c2ba5b26-9392-4f76-82ca-966719aba79f" providerId="AD" clId="Web-{00000000-0000-0000-0000-000000000000}" dt="2026-09-11T09:49:01.116" v="55" actId="20577"/>
        <pc:sldMkLst>
          <pc:docMk/>
          <pc:sldMk cId="3093538588" sldId="348"/>
        </pc:sldMkLst>
        <pc:spChg chg="mod">
          <ac:chgData name="Naomi Doerge" userId="S::n.doerge@uwtsd.ac.uk::c2ba5b26-9392-4f76-82ca-966719aba79f" providerId="AD" clId="Web-{00000000-0000-0000-0000-000000000000}" dt="2026-09-11T09:49:01.116" v="55" actId="20577"/>
          <ac:spMkLst>
            <pc:docMk/>
            <pc:sldMk cId="3093538588" sldId="348"/>
            <ac:spMk id="3" creationId="{23B802AD-0CE2-EF51-CC58-9E36942E0171}"/>
          </ac:spMkLst>
        </pc:spChg>
      </pc:sldChg>
      <pc:sldChg chg="addSp delSp modSp delAnim">
        <pc:chgData name="Naomi Doerge" userId="S::n.doerge@uwtsd.ac.uk::c2ba5b26-9392-4f76-82ca-966719aba79f" providerId="AD" clId="Web-{00000000-0000-0000-0000-000000000000}" dt="2026-09-11T10:19:07.846" v="203" actId="20577"/>
        <pc:sldMkLst>
          <pc:docMk/>
          <pc:sldMk cId="344286341" sldId="349"/>
        </pc:sldMkLst>
        <pc:spChg chg="mod">
          <ac:chgData name="Naomi Doerge" userId="S::n.doerge@uwtsd.ac.uk::c2ba5b26-9392-4f76-82ca-966719aba79f" providerId="AD" clId="Web-{00000000-0000-0000-0000-000000000000}" dt="2026-09-11T10:13:06.432" v="59" actId="20577"/>
          <ac:spMkLst>
            <pc:docMk/>
            <pc:sldMk cId="344286341" sldId="349"/>
            <ac:spMk id="2" creationId="{A319BAA3-9968-8FEC-43A2-F6BEE77D44B1}"/>
          </ac:spMkLst>
        </pc:spChg>
        <pc:spChg chg="del">
          <ac:chgData name="Naomi Doerge" userId="S::n.doerge@uwtsd.ac.uk::c2ba5b26-9392-4f76-82ca-966719aba79f" providerId="AD" clId="Web-{00000000-0000-0000-0000-000000000000}" dt="2026-09-11T10:13:09.245" v="60"/>
          <ac:spMkLst>
            <pc:docMk/>
            <pc:sldMk cId="344286341" sldId="349"/>
            <ac:spMk id="3" creationId="{C51AAADE-AE8D-3649-0BE0-B02734DB86C3}"/>
          </ac:spMkLst>
        </pc:spChg>
        <pc:spChg chg="del">
          <ac:chgData name="Naomi Doerge" userId="S::n.doerge@uwtsd.ac.uk::c2ba5b26-9392-4f76-82ca-966719aba79f" providerId="AD" clId="Web-{00000000-0000-0000-0000-000000000000}" dt="2026-09-11T10:13:11.635" v="61"/>
          <ac:spMkLst>
            <pc:docMk/>
            <pc:sldMk cId="344286341" sldId="349"/>
            <ac:spMk id="4" creationId="{3AA107A8-B46E-E787-A10C-6940F1746872}"/>
          </ac:spMkLst>
        </pc:spChg>
        <pc:spChg chg="add mod">
          <ac:chgData name="Naomi Doerge" userId="S::n.doerge@uwtsd.ac.uk::c2ba5b26-9392-4f76-82ca-966719aba79f" providerId="AD" clId="Web-{00000000-0000-0000-0000-000000000000}" dt="2026-09-11T10:18:54.142" v="200" actId="14100"/>
          <ac:spMkLst>
            <pc:docMk/>
            <pc:sldMk cId="344286341" sldId="349"/>
            <ac:spMk id="6" creationId="{FB2527E7-AF38-47BC-FFDC-53CDB686D1EF}"/>
          </ac:spMkLst>
        </pc:spChg>
        <pc:spChg chg="add mod">
          <ac:chgData name="Naomi Doerge" userId="S::n.doerge@uwtsd.ac.uk::c2ba5b26-9392-4f76-82ca-966719aba79f" providerId="AD" clId="Web-{00000000-0000-0000-0000-000000000000}" dt="2026-09-11T10:19:07.846" v="203" actId="20577"/>
          <ac:spMkLst>
            <pc:docMk/>
            <pc:sldMk cId="344286341" sldId="349"/>
            <ac:spMk id="8" creationId="{ACE9C0DE-8FCB-49DE-B6D5-07D42C94770A}"/>
          </ac:spMkLst>
        </pc:spChg>
      </pc:sldChg>
      <pc:sldChg chg="modSp">
        <pc:chgData name="Naomi Doerge" userId="S::n.doerge@uwtsd.ac.uk::c2ba5b26-9392-4f76-82ca-966719aba79f" providerId="AD" clId="Web-{00000000-0000-0000-0000-000000000000}" dt="2026-09-11T09:47:40.111" v="42" actId="1076"/>
        <pc:sldMkLst>
          <pc:docMk/>
          <pc:sldMk cId="758321621" sldId="365"/>
        </pc:sldMkLst>
        <pc:spChg chg="mod">
          <ac:chgData name="Naomi Doerge" userId="S::n.doerge@uwtsd.ac.uk::c2ba5b26-9392-4f76-82ca-966719aba79f" providerId="AD" clId="Web-{00000000-0000-0000-0000-000000000000}" dt="2026-09-11T09:47:40.111" v="42" actId="1076"/>
          <ac:spMkLst>
            <pc:docMk/>
            <pc:sldMk cId="758321621" sldId="365"/>
            <ac:spMk id="7" creationId="{9FF1C428-931A-4ABC-51FE-4DE78B50E96D}"/>
          </ac:spMkLst>
        </pc:spChg>
      </pc:sldChg>
    </pc:docChg>
  </pc:docChgLst>
  <pc:docChgLst>
    <pc:chgData name="Naomi Doerge" userId="S::n.doerge@uwtsd.ac.uk::c2ba5b26-9392-4f76-82ca-966719aba79f" providerId="AD" clId="Web-{F8800432-A884-DC97-33C2-43FCED387B82}"/>
    <pc:docChg chg="addSld delSld modSld modSection">
      <pc:chgData name="Naomi Doerge" userId="S::n.doerge@uwtsd.ac.uk::c2ba5b26-9392-4f76-82ca-966719aba79f" providerId="AD" clId="Web-{F8800432-A884-DC97-33C2-43FCED387B82}" dt="2026-09-11T13:29:47.163" v="202" actId="14100"/>
      <pc:docMkLst>
        <pc:docMk/>
      </pc:docMkLst>
      <pc:sldChg chg="modSp">
        <pc:chgData name="Naomi Doerge" userId="S::n.doerge@uwtsd.ac.uk::c2ba5b26-9392-4f76-82ca-966719aba79f" providerId="AD" clId="Web-{F8800432-A884-DC97-33C2-43FCED387B82}" dt="2026-09-11T13:22:59.384" v="101" actId="20577"/>
        <pc:sldMkLst>
          <pc:docMk/>
          <pc:sldMk cId="2306574694" sldId="320"/>
        </pc:sldMkLst>
        <pc:spChg chg="mod">
          <ac:chgData name="Naomi Doerge" userId="S::n.doerge@uwtsd.ac.uk::c2ba5b26-9392-4f76-82ca-966719aba79f" providerId="AD" clId="Web-{F8800432-A884-DC97-33C2-43FCED387B82}" dt="2026-09-11T13:22:51.056" v="100" actId="20577"/>
          <ac:spMkLst>
            <pc:docMk/>
            <pc:sldMk cId="2306574694" sldId="320"/>
            <ac:spMk id="3" creationId="{87B6CF72-8396-FF0D-EDF6-39A9EF1F9CD9}"/>
          </ac:spMkLst>
        </pc:spChg>
        <pc:spChg chg="mod">
          <ac:chgData name="Naomi Doerge" userId="S::n.doerge@uwtsd.ac.uk::c2ba5b26-9392-4f76-82ca-966719aba79f" providerId="AD" clId="Web-{F8800432-A884-DC97-33C2-43FCED387B82}" dt="2026-09-11T13:22:59.384" v="101" actId="20577"/>
          <ac:spMkLst>
            <pc:docMk/>
            <pc:sldMk cId="2306574694" sldId="320"/>
            <ac:spMk id="4" creationId="{28BF3E61-5A12-8DF8-6253-CD9336D9DCA8}"/>
          </ac:spMkLst>
        </pc:spChg>
      </pc:sldChg>
      <pc:sldChg chg="del">
        <pc:chgData name="Naomi Doerge" userId="S::n.doerge@uwtsd.ac.uk::c2ba5b26-9392-4f76-82ca-966719aba79f" providerId="AD" clId="Web-{F8800432-A884-DC97-33C2-43FCED387B82}" dt="2026-09-11T13:23:04.011" v="102"/>
        <pc:sldMkLst>
          <pc:docMk/>
          <pc:sldMk cId="76484844" sldId="330"/>
        </pc:sldMkLst>
      </pc:sldChg>
      <pc:sldChg chg="addSp modSp">
        <pc:chgData name="Naomi Doerge" userId="S::n.doerge@uwtsd.ac.uk::c2ba5b26-9392-4f76-82ca-966719aba79f" providerId="AD" clId="Web-{F8800432-A884-DC97-33C2-43FCED387B82}" dt="2026-09-11T13:29:47.163" v="202" actId="14100"/>
        <pc:sldMkLst>
          <pc:docMk/>
          <pc:sldMk cId="3054183640" sldId="331"/>
        </pc:sldMkLst>
        <pc:spChg chg="add mod">
          <ac:chgData name="Naomi Doerge" userId="S::n.doerge@uwtsd.ac.uk::c2ba5b26-9392-4f76-82ca-966719aba79f" providerId="AD" clId="Web-{F8800432-A884-DC97-33C2-43FCED387B82}" dt="2026-09-11T13:29:42.928" v="201" actId="20577"/>
          <ac:spMkLst>
            <pc:docMk/>
            <pc:sldMk cId="3054183640" sldId="331"/>
            <ac:spMk id="3" creationId="{84D9E82E-DA07-C083-4D09-83B41CE9780D}"/>
          </ac:spMkLst>
        </pc:spChg>
        <pc:spChg chg="mod">
          <ac:chgData name="Naomi Doerge" userId="S::n.doerge@uwtsd.ac.uk::c2ba5b26-9392-4f76-82ca-966719aba79f" providerId="AD" clId="Web-{F8800432-A884-DC97-33C2-43FCED387B82}" dt="2026-09-11T13:29:47.163" v="202" actId="14100"/>
          <ac:spMkLst>
            <pc:docMk/>
            <pc:sldMk cId="3054183640" sldId="331"/>
            <ac:spMk id="10" creationId="{5EAB015E-3F8A-95C4-8BA0-0F888636029B}"/>
          </ac:spMkLst>
        </pc:spChg>
        <pc:picChg chg="mod">
          <ac:chgData name="Naomi Doerge" userId="S::n.doerge@uwtsd.ac.uk::c2ba5b26-9392-4f76-82ca-966719aba79f" providerId="AD" clId="Web-{F8800432-A884-DC97-33C2-43FCED387B82}" dt="2026-09-11T13:29:29.850" v="179" actId="14100"/>
          <ac:picMkLst>
            <pc:docMk/>
            <pc:sldMk cId="3054183640" sldId="331"/>
            <ac:picMk id="13" creationId="{AD36D022-4FAE-989D-5602-81C0A86A4E24}"/>
          </ac:picMkLst>
        </pc:picChg>
      </pc:sldChg>
      <pc:sldChg chg="add del">
        <pc:chgData name="Naomi Doerge" userId="S::n.doerge@uwtsd.ac.uk::c2ba5b26-9392-4f76-82ca-966719aba79f" providerId="AD" clId="Web-{F8800432-A884-DC97-33C2-43FCED387B82}" dt="2026-09-11T12:43:13.044" v="20"/>
        <pc:sldMkLst>
          <pc:docMk/>
          <pc:sldMk cId="3029407392" sldId="339"/>
        </pc:sldMkLst>
      </pc:sldChg>
      <pc:sldChg chg="modSp modNotes">
        <pc:chgData name="Naomi Doerge" userId="S::n.doerge@uwtsd.ac.uk::c2ba5b26-9392-4f76-82ca-966719aba79f" providerId="AD" clId="Web-{F8800432-A884-DC97-33C2-43FCED387B82}" dt="2026-09-11T12:49:02.828" v="88" actId="20577"/>
        <pc:sldMkLst>
          <pc:docMk/>
          <pc:sldMk cId="344286341" sldId="349"/>
        </pc:sldMkLst>
        <pc:spChg chg="mod">
          <ac:chgData name="Naomi Doerge" userId="S::n.doerge@uwtsd.ac.uk::c2ba5b26-9392-4f76-82ca-966719aba79f" providerId="AD" clId="Web-{F8800432-A884-DC97-33C2-43FCED387B82}" dt="2026-09-11T12:49:02.828" v="88" actId="20577"/>
          <ac:spMkLst>
            <pc:docMk/>
            <pc:sldMk cId="344286341" sldId="349"/>
            <ac:spMk id="8" creationId="{ACE9C0DE-8FCB-49DE-B6D5-07D42C94770A}"/>
          </ac:spMkLst>
        </pc:spChg>
      </pc:sldChg>
      <pc:sldChg chg="add del">
        <pc:chgData name="Naomi Doerge" userId="S::n.doerge@uwtsd.ac.uk::c2ba5b26-9392-4f76-82ca-966719aba79f" providerId="AD" clId="Web-{F8800432-A884-DC97-33C2-43FCED387B82}" dt="2026-09-11T13:04:47.050" v="90"/>
        <pc:sldMkLst>
          <pc:docMk/>
          <pc:sldMk cId="876092646" sldId="353"/>
        </pc:sldMkLst>
      </pc:sldChg>
      <pc:sldChg chg="add del replId">
        <pc:chgData name="Naomi Doerge" userId="S::n.doerge@uwtsd.ac.uk::c2ba5b26-9392-4f76-82ca-966719aba79f" providerId="AD" clId="Web-{F8800432-A884-DC97-33C2-43FCED387B82}" dt="2026-09-11T12:48:47.280" v="84"/>
        <pc:sldMkLst>
          <pc:docMk/>
          <pc:sldMk cId="242720492" sldId="370"/>
        </pc:sldMkLst>
      </pc:sldChg>
      <pc:sldChg chg="add del replId">
        <pc:chgData name="Naomi Doerge" userId="S::n.doerge@uwtsd.ac.uk::c2ba5b26-9392-4f76-82ca-966719aba79f" providerId="AD" clId="Web-{F8800432-A884-DC97-33C2-43FCED387B82}" dt="2026-09-11T12:48:32.326" v="78"/>
        <pc:sldMkLst>
          <pc:docMk/>
          <pc:sldMk cId="1252842064" sldId="370"/>
        </pc:sldMkLst>
      </pc:sldChg>
      <pc:sldChg chg="add del">
        <pc:chgData name="Naomi Doerge" userId="S::n.doerge@uwtsd.ac.uk::c2ba5b26-9392-4f76-82ca-966719aba79f" providerId="AD" clId="Web-{F8800432-A884-DC97-33C2-43FCED387B82}" dt="2026-09-11T12:43:16.122" v="21"/>
        <pc:sldMkLst>
          <pc:docMk/>
          <pc:sldMk cId="2993647218" sldId="370"/>
        </pc:sldMkLst>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F6DCAB-BE7F-496A-9546-DFA225D8321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EE7C3519-72C7-41D4-9020-6E2914D5A22C}">
      <dgm:prSet custT="1"/>
      <dgm:spPr/>
      <dgm:t>
        <a:bodyPr/>
        <a:lstStyle/>
        <a:p>
          <a:r>
            <a:rPr lang="en-GB" sz="2000"/>
            <a:t>Paraphrasing, which means using your own words</a:t>
          </a:r>
        </a:p>
      </dgm:t>
    </dgm:pt>
    <dgm:pt modelId="{4AE98BFA-7014-4C26-B3DE-1BB3AF3D290C}" type="parTrans" cxnId="{33087880-976B-43F7-9D03-B9BC1E467EC6}">
      <dgm:prSet/>
      <dgm:spPr/>
      <dgm:t>
        <a:bodyPr/>
        <a:lstStyle/>
        <a:p>
          <a:endParaRPr lang="en-GB" sz="2000"/>
        </a:p>
      </dgm:t>
    </dgm:pt>
    <dgm:pt modelId="{4CD408D2-DADA-4503-B341-C2A4A0071305}" type="sibTrans" cxnId="{33087880-976B-43F7-9D03-B9BC1E467EC6}">
      <dgm:prSet/>
      <dgm:spPr/>
      <dgm:t>
        <a:bodyPr/>
        <a:lstStyle/>
        <a:p>
          <a:endParaRPr lang="en-GB" sz="2000"/>
        </a:p>
      </dgm:t>
    </dgm:pt>
    <dgm:pt modelId="{811492F8-640B-433E-93C9-A0A2AE6541EC}">
      <dgm:prSet custT="1"/>
      <dgm:spPr/>
      <dgm:t>
        <a:bodyPr/>
        <a:lstStyle/>
        <a:p>
          <a:r>
            <a:rPr lang="en-GB" sz="2000"/>
            <a:t>Understanding the difference between copying and paraphrasing</a:t>
          </a:r>
        </a:p>
      </dgm:t>
    </dgm:pt>
    <dgm:pt modelId="{7F0D963D-121E-47E4-A199-3AD21CBFAAFF}" type="parTrans" cxnId="{1FEE6E0D-B8F1-47E7-9C61-4D96420F35E2}">
      <dgm:prSet/>
      <dgm:spPr/>
      <dgm:t>
        <a:bodyPr/>
        <a:lstStyle/>
        <a:p>
          <a:endParaRPr lang="en-GB" sz="2000"/>
        </a:p>
      </dgm:t>
    </dgm:pt>
    <dgm:pt modelId="{044CC2C1-1AC2-4354-8672-79A887FB5FA2}" type="sibTrans" cxnId="{1FEE6E0D-B8F1-47E7-9C61-4D96420F35E2}">
      <dgm:prSet/>
      <dgm:spPr/>
      <dgm:t>
        <a:bodyPr/>
        <a:lstStyle/>
        <a:p>
          <a:endParaRPr lang="en-GB" sz="2000"/>
        </a:p>
      </dgm:t>
    </dgm:pt>
    <dgm:pt modelId="{6B1622E2-DDED-41EF-9B56-5B396EEB3740}">
      <dgm:prSet custT="1"/>
      <dgm:spPr/>
      <dgm:t>
        <a:bodyPr/>
        <a:lstStyle/>
        <a:p>
          <a:r>
            <a:rPr lang="en-GB" sz="2000"/>
            <a:t>Learning simple steps to paraphrase safely</a:t>
          </a:r>
        </a:p>
      </dgm:t>
    </dgm:pt>
    <dgm:pt modelId="{EB4CBA10-79FD-42D8-B394-5F448D9AA2C8}" type="parTrans" cxnId="{C563042C-D17A-4A01-A301-8E8050938743}">
      <dgm:prSet/>
      <dgm:spPr/>
      <dgm:t>
        <a:bodyPr/>
        <a:lstStyle/>
        <a:p>
          <a:endParaRPr lang="en-GB" sz="2000"/>
        </a:p>
      </dgm:t>
    </dgm:pt>
    <dgm:pt modelId="{418C846F-B3A9-4FE0-86A5-DE6973E02DC4}" type="sibTrans" cxnId="{C563042C-D17A-4A01-A301-8E8050938743}">
      <dgm:prSet/>
      <dgm:spPr/>
      <dgm:t>
        <a:bodyPr/>
        <a:lstStyle/>
        <a:p>
          <a:endParaRPr lang="en-GB" sz="2000"/>
        </a:p>
      </dgm:t>
    </dgm:pt>
    <dgm:pt modelId="{E772E2D8-FBCA-4786-9369-B93967198A19}">
      <dgm:prSet custT="1"/>
      <dgm:spPr/>
      <dgm:t>
        <a:bodyPr/>
        <a:lstStyle/>
        <a:p>
          <a:r>
            <a:rPr lang="en-GB" sz="2000"/>
            <a:t>Practising paraphrasing with business and academic texts</a:t>
          </a:r>
        </a:p>
      </dgm:t>
    </dgm:pt>
    <dgm:pt modelId="{BD0F5D17-5689-4DB2-B911-C0A858BA9646}" type="parTrans" cxnId="{A8DF2D8F-DFFF-46F7-A416-395B9E3265B3}">
      <dgm:prSet/>
      <dgm:spPr/>
      <dgm:t>
        <a:bodyPr/>
        <a:lstStyle/>
        <a:p>
          <a:endParaRPr lang="en-GB" sz="2000"/>
        </a:p>
      </dgm:t>
    </dgm:pt>
    <dgm:pt modelId="{38C27B54-BB00-4F40-BF40-B028B71EB879}" type="sibTrans" cxnId="{A8DF2D8F-DFFF-46F7-A416-395B9E3265B3}">
      <dgm:prSet/>
      <dgm:spPr/>
      <dgm:t>
        <a:bodyPr/>
        <a:lstStyle/>
        <a:p>
          <a:endParaRPr lang="en-GB" sz="2000"/>
        </a:p>
      </dgm:t>
    </dgm:pt>
    <dgm:pt modelId="{9CF64F5B-328C-49B9-AF3A-EB96BC66833D}" type="pres">
      <dgm:prSet presAssocID="{D8F6DCAB-BE7F-496A-9546-DFA225D8321F}" presName="linear" presStyleCnt="0">
        <dgm:presLayoutVars>
          <dgm:dir/>
          <dgm:animLvl val="lvl"/>
          <dgm:resizeHandles val="exact"/>
        </dgm:presLayoutVars>
      </dgm:prSet>
      <dgm:spPr/>
    </dgm:pt>
    <dgm:pt modelId="{47150A46-0E18-4F43-8C6E-F3CC70976A85}" type="pres">
      <dgm:prSet presAssocID="{EE7C3519-72C7-41D4-9020-6E2914D5A22C}" presName="parentLin" presStyleCnt="0"/>
      <dgm:spPr/>
    </dgm:pt>
    <dgm:pt modelId="{8D944112-84E5-4D8E-BE3D-4AA68D5A2A3E}" type="pres">
      <dgm:prSet presAssocID="{EE7C3519-72C7-41D4-9020-6E2914D5A22C}" presName="parentLeftMargin" presStyleLbl="node1" presStyleIdx="0" presStyleCnt="4"/>
      <dgm:spPr/>
    </dgm:pt>
    <dgm:pt modelId="{35AA39E0-7CE6-4EFD-A5EE-CD82AA80EF2C}" type="pres">
      <dgm:prSet presAssocID="{EE7C3519-72C7-41D4-9020-6E2914D5A22C}" presName="parentText" presStyleLbl="node1" presStyleIdx="0" presStyleCnt="4">
        <dgm:presLayoutVars>
          <dgm:chMax val="0"/>
          <dgm:bulletEnabled val="1"/>
        </dgm:presLayoutVars>
      </dgm:prSet>
      <dgm:spPr/>
    </dgm:pt>
    <dgm:pt modelId="{416351DF-FD33-44B8-A4C6-57D197620387}" type="pres">
      <dgm:prSet presAssocID="{EE7C3519-72C7-41D4-9020-6E2914D5A22C}" presName="negativeSpace" presStyleCnt="0"/>
      <dgm:spPr/>
    </dgm:pt>
    <dgm:pt modelId="{4DA203E9-E41A-4293-A7BB-AC1B6CF4B3DE}" type="pres">
      <dgm:prSet presAssocID="{EE7C3519-72C7-41D4-9020-6E2914D5A22C}" presName="childText" presStyleLbl="conFgAcc1" presStyleIdx="0" presStyleCnt="4">
        <dgm:presLayoutVars>
          <dgm:bulletEnabled val="1"/>
        </dgm:presLayoutVars>
      </dgm:prSet>
      <dgm:spPr/>
    </dgm:pt>
    <dgm:pt modelId="{88C0F59D-4C6F-4076-AD60-8683FA3422DF}" type="pres">
      <dgm:prSet presAssocID="{4CD408D2-DADA-4503-B341-C2A4A0071305}" presName="spaceBetweenRectangles" presStyleCnt="0"/>
      <dgm:spPr/>
    </dgm:pt>
    <dgm:pt modelId="{4E348321-D462-48A9-8CF4-2ADAB7A699E1}" type="pres">
      <dgm:prSet presAssocID="{811492F8-640B-433E-93C9-A0A2AE6541EC}" presName="parentLin" presStyleCnt="0"/>
      <dgm:spPr/>
    </dgm:pt>
    <dgm:pt modelId="{285A8B6A-6E04-41BD-8044-B54230C25C5B}" type="pres">
      <dgm:prSet presAssocID="{811492F8-640B-433E-93C9-A0A2AE6541EC}" presName="parentLeftMargin" presStyleLbl="node1" presStyleIdx="0" presStyleCnt="4"/>
      <dgm:spPr/>
    </dgm:pt>
    <dgm:pt modelId="{D11E4175-879A-4CA8-B9D5-F3654067341A}" type="pres">
      <dgm:prSet presAssocID="{811492F8-640B-433E-93C9-A0A2AE6541EC}" presName="parentText" presStyleLbl="node1" presStyleIdx="1" presStyleCnt="4">
        <dgm:presLayoutVars>
          <dgm:chMax val="0"/>
          <dgm:bulletEnabled val="1"/>
        </dgm:presLayoutVars>
      </dgm:prSet>
      <dgm:spPr/>
    </dgm:pt>
    <dgm:pt modelId="{C2ED882C-D60E-4604-A013-2E20A0596FCF}" type="pres">
      <dgm:prSet presAssocID="{811492F8-640B-433E-93C9-A0A2AE6541EC}" presName="negativeSpace" presStyleCnt="0"/>
      <dgm:spPr/>
    </dgm:pt>
    <dgm:pt modelId="{A937E74C-36F9-4999-BB6B-DBA3CA037601}" type="pres">
      <dgm:prSet presAssocID="{811492F8-640B-433E-93C9-A0A2AE6541EC}" presName="childText" presStyleLbl="conFgAcc1" presStyleIdx="1" presStyleCnt="4">
        <dgm:presLayoutVars>
          <dgm:bulletEnabled val="1"/>
        </dgm:presLayoutVars>
      </dgm:prSet>
      <dgm:spPr/>
    </dgm:pt>
    <dgm:pt modelId="{DCA7F769-D4E8-436E-9BE7-07973DB0059F}" type="pres">
      <dgm:prSet presAssocID="{044CC2C1-1AC2-4354-8672-79A887FB5FA2}" presName="spaceBetweenRectangles" presStyleCnt="0"/>
      <dgm:spPr/>
    </dgm:pt>
    <dgm:pt modelId="{52232EDB-CD56-46AE-9A90-09067129C2FC}" type="pres">
      <dgm:prSet presAssocID="{6B1622E2-DDED-41EF-9B56-5B396EEB3740}" presName="parentLin" presStyleCnt="0"/>
      <dgm:spPr/>
    </dgm:pt>
    <dgm:pt modelId="{3FD9E607-EF2E-4E9B-8884-53731F78E1B7}" type="pres">
      <dgm:prSet presAssocID="{6B1622E2-DDED-41EF-9B56-5B396EEB3740}" presName="parentLeftMargin" presStyleLbl="node1" presStyleIdx="1" presStyleCnt="4"/>
      <dgm:spPr/>
    </dgm:pt>
    <dgm:pt modelId="{AA422E7D-5DFC-4ED1-A122-DA3ED4FEDA65}" type="pres">
      <dgm:prSet presAssocID="{6B1622E2-DDED-41EF-9B56-5B396EEB3740}" presName="parentText" presStyleLbl="node1" presStyleIdx="2" presStyleCnt="4">
        <dgm:presLayoutVars>
          <dgm:chMax val="0"/>
          <dgm:bulletEnabled val="1"/>
        </dgm:presLayoutVars>
      </dgm:prSet>
      <dgm:spPr/>
    </dgm:pt>
    <dgm:pt modelId="{65902250-EAFE-4518-B2B2-605441C3A928}" type="pres">
      <dgm:prSet presAssocID="{6B1622E2-DDED-41EF-9B56-5B396EEB3740}" presName="negativeSpace" presStyleCnt="0"/>
      <dgm:spPr/>
    </dgm:pt>
    <dgm:pt modelId="{0C69D6EB-567C-400F-A922-97F252742DFE}" type="pres">
      <dgm:prSet presAssocID="{6B1622E2-DDED-41EF-9B56-5B396EEB3740}" presName="childText" presStyleLbl="conFgAcc1" presStyleIdx="2" presStyleCnt="4">
        <dgm:presLayoutVars>
          <dgm:bulletEnabled val="1"/>
        </dgm:presLayoutVars>
      </dgm:prSet>
      <dgm:spPr/>
    </dgm:pt>
    <dgm:pt modelId="{DFAC74EC-0017-416E-A9AC-4892F5C5A283}" type="pres">
      <dgm:prSet presAssocID="{418C846F-B3A9-4FE0-86A5-DE6973E02DC4}" presName="spaceBetweenRectangles" presStyleCnt="0"/>
      <dgm:spPr/>
    </dgm:pt>
    <dgm:pt modelId="{64152E5F-3976-4485-B802-B1DEE883023E}" type="pres">
      <dgm:prSet presAssocID="{E772E2D8-FBCA-4786-9369-B93967198A19}" presName="parentLin" presStyleCnt="0"/>
      <dgm:spPr/>
    </dgm:pt>
    <dgm:pt modelId="{DE67F6DE-EAA9-415A-AC92-08E91B4E7960}" type="pres">
      <dgm:prSet presAssocID="{E772E2D8-FBCA-4786-9369-B93967198A19}" presName="parentLeftMargin" presStyleLbl="node1" presStyleIdx="2" presStyleCnt="4"/>
      <dgm:spPr/>
    </dgm:pt>
    <dgm:pt modelId="{3197A4C4-EECD-4254-B39E-EC75A696146D}" type="pres">
      <dgm:prSet presAssocID="{E772E2D8-FBCA-4786-9369-B93967198A19}" presName="parentText" presStyleLbl="node1" presStyleIdx="3" presStyleCnt="4">
        <dgm:presLayoutVars>
          <dgm:chMax val="0"/>
          <dgm:bulletEnabled val="1"/>
        </dgm:presLayoutVars>
      </dgm:prSet>
      <dgm:spPr/>
    </dgm:pt>
    <dgm:pt modelId="{17A800A6-2139-450F-B44B-9FB3BEB81D48}" type="pres">
      <dgm:prSet presAssocID="{E772E2D8-FBCA-4786-9369-B93967198A19}" presName="negativeSpace" presStyleCnt="0"/>
      <dgm:spPr/>
    </dgm:pt>
    <dgm:pt modelId="{BC8CF767-84A0-485B-92E6-E5B40D9EB6CA}" type="pres">
      <dgm:prSet presAssocID="{E772E2D8-FBCA-4786-9369-B93967198A19}" presName="childText" presStyleLbl="conFgAcc1" presStyleIdx="3" presStyleCnt="4">
        <dgm:presLayoutVars>
          <dgm:bulletEnabled val="1"/>
        </dgm:presLayoutVars>
      </dgm:prSet>
      <dgm:spPr/>
    </dgm:pt>
  </dgm:ptLst>
  <dgm:cxnLst>
    <dgm:cxn modelId="{B55D8306-ABA7-435F-AB0B-1A219CDA8573}" type="presOf" srcId="{EE7C3519-72C7-41D4-9020-6E2914D5A22C}" destId="{8D944112-84E5-4D8E-BE3D-4AA68D5A2A3E}" srcOrd="0" destOrd="0" presId="urn:microsoft.com/office/officeart/2005/8/layout/list1"/>
    <dgm:cxn modelId="{1FEE6E0D-B8F1-47E7-9C61-4D96420F35E2}" srcId="{D8F6DCAB-BE7F-496A-9546-DFA225D8321F}" destId="{811492F8-640B-433E-93C9-A0A2AE6541EC}" srcOrd="1" destOrd="0" parTransId="{7F0D963D-121E-47E4-A199-3AD21CBFAAFF}" sibTransId="{044CC2C1-1AC2-4354-8672-79A887FB5FA2}"/>
    <dgm:cxn modelId="{ABAFBF29-3632-4E45-B4FB-106E68B2D8F1}" type="presOf" srcId="{EE7C3519-72C7-41D4-9020-6E2914D5A22C}" destId="{35AA39E0-7CE6-4EFD-A5EE-CD82AA80EF2C}" srcOrd="1" destOrd="0" presId="urn:microsoft.com/office/officeart/2005/8/layout/list1"/>
    <dgm:cxn modelId="{C563042C-D17A-4A01-A301-8E8050938743}" srcId="{D8F6DCAB-BE7F-496A-9546-DFA225D8321F}" destId="{6B1622E2-DDED-41EF-9B56-5B396EEB3740}" srcOrd="2" destOrd="0" parTransId="{EB4CBA10-79FD-42D8-B394-5F448D9AA2C8}" sibTransId="{418C846F-B3A9-4FE0-86A5-DE6973E02DC4}"/>
    <dgm:cxn modelId="{8D23AF6E-72C8-4ECB-9395-0E6010090EF9}" type="presOf" srcId="{6B1622E2-DDED-41EF-9B56-5B396EEB3740}" destId="{AA422E7D-5DFC-4ED1-A122-DA3ED4FEDA65}" srcOrd="1" destOrd="0" presId="urn:microsoft.com/office/officeart/2005/8/layout/list1"/>
    <dgm:cxn modelId="{33087880-976B-43F7-9D03-B9BC1E467EC6}" srcId="{D8F6DCAB-BE7F-496A-9546-DFA225D8321F}" destId="{EE7C3519-72C7-41D4-9020-6E2914D5A22C}" srcOrd="0" destOrd="0" parTransId="{4AE98BFA-7014-4C26-B3DE-1BB3AF3D290C}" sibTransId="{4CD408D2-DADA-4503-B341-C2A4A0071305}"/>
    <dgm:cxn modelId="{DCB1748B-8515-4714-8DDF-98FA6C514EC5}" type="presOf" srcId="{6B1622E2-DDED-41EF-9B56-5B396EEB3740}" destId="{3FD9E607-EF2E-4E9B-8884-53731F78E1B7}" srcOrd="0" destOrd="0" presId="urn:microsoft.com/office/officeart/2005/8/layout/list1"/>
    <dgm:cxn modelId="{A8DF2D8F-DFFF-46F7-A416-395B9E3265B3}" srcId="{D8F6DCAB-BE7F-496A-9546-DFA225D8321F}" destId="{E772E2D8-FBCA-4786-9369-B93967198A19}" srcOrd="3" destOrd="0" parTransId="{BD0F5D17-5689-4DB2-B911-C0A858BA9646}" sibTransId="{38C27B54-BB00-4F40-BF40-B028B71EB879}"/>
    <dgm:cxn modelId="{274D4EA5-AE10-4343-A777-96CD59BA999A}" type="presOf" srcId="{811492F8-640B-433E-93C9-A0A2AE6541EC}" destId="{285A8B6A-6E04-41BD-8044-B54230C25C5B}" srcOrd="0" destOrd="0" presId="urn:microsoft.com/office/officeart/2005/8/layout/list1"/>
    <dgm:cxn modelId="{880133CE-22D1-45F9-BBF1-EB96AEF78F1C}" type="presOf" srcId="{E772E2D8-FBCA-4786-9369-B93967198A19}" destId="{3197A4C4-EECD-4254-B39E-EC75A696146D}" srcOrd="1" destOrd="0" presId="urn:microsoft.com/office/officeart/2005/8/layout/list1"/>
    <dgm:cxn modelId="{DC7F43CF-8AE3-4D7A-86E3-6FF9661E3886}" type="presOf" srcId="{D8F6DCAB-BE7F-496A-9546-DFA225D8321F}" destId="{9CF64F5B-328C-49B9-AF3A-EB96BC66833D}" srcOrd="0" destOrd="0" presId="urn:microsoft.com/office/officeart/2005/8/layout/list1"/>
    <dgm:cxn modelId="{8F4E38DA-2555-43AE-89ED-5E822D3D9164}" type="presOf" srcId="{E772E2D8-FBCA-4786-9369-B93967198A19}" destId="{DE67F6DE-EAA9-415A-AC92-08E91B4E7960}" srcOrd="0" destOrd="0" presId="urn:microsoft.com/office/officeart/2005/8/layout/list1"/>
    <dgm:cxn modelId="{7E3097E8-AEB0-43FB-95A4-55CE3C4E978E}" type="presOf" srcId="{811492F8-640B-433E-93C9-A0A2AE6541EC}" destId="{D11E4175-879A-4CA8-B9D5-F3654067341A}" srcOrd="1" destOrd="0" presId="urn:microsoft.com/office/officeart/2005/8/layout/list1"/>
    <dgm:cxn modelId="{5F6AFD05-520C-4C4C-BA43-2591A4067F0A}" type="presParOf" srcId="{9CF64F5B-328C-49B9-AF3A-EB96BC66833D}" destId="{47150A46-0E18-4F43-8C6E-F3CC70976A85}" srcOrd="0" destOrd="0" presId="urn:microsoft.com/office/officeart/2005/8/layout/list1"/>
    <dgm:cxn modelId="{9815A3A0-95DA-43EB-ADDA-49144ABB3110}" type="presParOf" srcId="{47150A46-0E18-4F43-8C6E-F3CC70976A85}" destId="{8D944112-84E5-4D8E-BE3D-4AA68D5A2A3E}" srcOrd="0" destOrd="0" presId="urn:microsoft.com/office/officeart/2005/8/layout/list1"/>
    <dgm:cxn modelId="{9D2879CE-FB07-46E0-9CA9-901141F55F5B}" type="presParOf" srcId="{47150A46-0E18-4F43-8C6E-F3CC70976A85}" destId="{35AA39E0-7CE6-4EFD-A5EE-CD82AA80EF2C}" srcOrd="1" destOrd="0" presId="urn:microsoft.com/office/officeart/2005/8/layout/list1"/>
    <dgm:cxn modelId="{69570453-A622-4CED-86EE-C75598336543}" type="presParOf" srcId="{9CF64F5B-328C-49B9-AF3A-EB96BC66833D}" destId="{416351DF-FD33-44B8-A4C6-57D197620387}" srcOrd="1" destOrd="0" presId="urn:microsoft.com/office/officeart/2005/8/layout/list1"/>
    <dgm:cxn modelId="{6876357A-D957-43CC-B385-DA11DBDDC06B}" type="presParOf" srcId="{9CF64F5B-328C-49B9-AF3A-EB96BC66833D}" destId="{4DA203E9-E41A-4293-A7BB-AC1B6CF4B3DE}" srcOrd="2" destOrd="0" presId="urn:microsoft.com/office/officeart/2005/8/layout/list1"/>
    <dgm:cxn modelId="{6539114C-7FDB-4EED-90D3-368A69E1F142}" type="presParOf" srcId="{9CF64F5B-328C-49B9-AF3A-EB96BC66833D}" destId="{88C0F59D-4C6F-4076-AD60-8683FA3422DF}" srcOrd="3" destOrd="0" presId="urn:microsoft.com/office/officeart/2005/8/layout/list1"/>
    <dgm:cxn modelId="{F087ACE7-D374-40B1-9F05-6441DA171767}" type="presParOf" srcId="{9CF64F5B-328C-49B9-AF3A-EB96BC66833D}" destId="{4E348321-D462-48A9-8CF4-2ADAB7A699E1}" srcOrd="4" destOrd="0" presId="urn:microsoft.com/office/officeart/2005/8/layout/list1"/>
    <dgm:cxn modelId="{E666613C-5277-43D2-8A72-47BAC015AEDF}" type="presParOf" srcId="{4E348321-D462-48A9-8CF4-2ADAB7A699E1}" destId="{285A8B6A-6E04-41BD-8044-B54230C25C5B}" srcOrd="0" destOrd="0" presId="urn:microsoft.com/office/officeart/2005/8/layout/list1"/>
    <dgm:cxn modelId="{C608D429-6671-46BF-A678-7C8BE43D45BB}" type="presParOf" srcId="{4E348321-D462-48A9-8CF4-2ADAB7A699E1}" destId="{D11E4175-879A-4CA8-B9D5-F3654067341A}" srcOrd="1" destOrd="0" presId="urn:microsoft.com/office/officeart/2005/8/layout/list1"/>
    <dgm:cxn modelId="{A7315580-5F2D-4EC8-90F8-50870F435074}" type="presParOf" srcId="{9CF64F5B-328C-49B9-AF3A-EB96BC66833D}" destId="{C2ED882C-D60E-4604-A013-2E20A0596FCF}" srcOrd="5" destOrd="0" presId="urn:microsoft.com/office/officeart/2005/8/layout/list1"/>
    <dgm:cxn modelId="{51E144C2-6131-42D8-AE01-13B22FA476E0}" type="presParOf" srcId="{9CF64F5B-328C-49B9-AF3A-EB96BC66833D}" destId="{A937E74C-36F9-4999-BB6B-DBA3CA037601}" srcOrd="6" destOrd="0" presId="urn:microsoft.com/office/officeart/2005/8/layout/list1"/>
    <dgm:cxn modelId="{EA87A2CB-37FC-4FF5-BEF3-CD4C67BDC9EA}" type="presParOf" srcId="{9CF64F5B-328C-49B9-AF3A-EB96BC66833D}" destId="{DCA7F769-D4E8-436E-9BE7-07973DB0059F}" srcOrd="7" destOrd="0" presId="urn:microsoft.com/office/officeart/2005/8/layout/list1"/>
    <dgm:cxn modelId="{1C12349B-E736-4B4B-90B3-A027E8DBCB86}" type="presParOf" srcId="{9CF64F5B-328C-49B9-AF3A-EB96BC66833D}" destId="{52232EDB-CD56-46AE-9A90-09067129C2FC}" srcOrd="8" destOrd="0" presId="urn:microsoft.com/office/officeart/2005/8/layout/list1"/>
    <dgm:cxn modelId="{5F44BF26-CF64-4458-BE36-2D4ABC1330EA}" type="presParOf" srcId="{52232EDB-CD56-46AE-9A90-09067129C2FC}" destId="{3FD9E607-EF2E-4E9B-8884-53731F78E1B7}" srcOrd="0" destOrd="0" presId="urn:microsoft.com/office/officeart/2005/8/layout/list1"/>
    <dgm:cxn modelId="{798F1395-8F62-4B00-8604-B3FEEB870A57}" type="presParOf" srcId="{52232EDB-CD56-46AE-9A90-09067129C2FC}" destId="{AA422E7D-5DFC-4ED1-A122-DA3ED4FEDA65}" srcOrd="1" destOrd="0" presId="urn:microsoft.com/office/officeart/2005/8/layout/list1"/>
    <dgm:cxn modelId="{C4D6BA89-7F15-4401-BEF7-4BBBBC72B57F}" type="presParOf" srcId="{9CF64F5B-328C-49B9-AF3A-EB96BC66833D}" destId="{65902250-EAFE-4518-B2B2-605441C3A928}" srcOrd="9" destOrd="0" presId="urn:microsoft.com/office/officeart/2005/8/layout/list1"/>
    <dgm:cxn modelId="{0F07A63C-BD30-4109-A694-3474ED11D784}" type="presParOf" srcId="{9CF64F5B-328C-49B9-AF3A-EB96BC66833D}" destId="{0C69D6EB-567C-400F-A922-97F252742DFE}" srcOrd="10" destOrd="0" presId="urn:microsoft.com/office/officeart/2005/8/layout/list1"/>
    <dgm:cxn modelId="{6B8B6578-6B5F-4B86-8044-13ECE12F73C5}" type="presParOf" srcId="{9CF64F5B-328C-49B9-AF3A-EB96BC66833D}" destId="{DFAC74EC-0017-416E-A9AC-4892F5C5A283}" srcOrd="11" destOrd="0" presId="urn:microsoft.com/office/officeart/2005/8/layout/list1"/>
    <dgm:cxn modelId="{36C1A475-2C63-4AFB-93C9-4C154EBEF58B}" type="presParOf" srcId="{9CF64F5B-328C-49B9-AF3A-EB96BC66833D}" destId="{64152E5F-3976-4485-B802-B1DEE883023E}" srcOrd="12" destOrd="0" presId="urn:microsoft.com/office/officeart/2005/8/layout/list1"/>
    <dgm:cxn modelId="{9B1EF4E4-D7EE-4CCD-9287-A3231CC331A1}" type="presParOf" srcId="{64152E5F-3976-4485-B802-B1DEE883023E}" destId="{DE67F6DE-EAA9-415A-AC92-08E91B4E7960}" srcOrd="0" destOrd="0" presId="urn:microsoft.com/office/officeart/2005/8/layout/list1"/>
    <dgm:cxn modelId="{92CD9F4E-F038-46F7-838E-91FFE22C82D5}" type="presParOf" srcId="{64152E5F-3976-4485-B802-B1DEE883023E}" destId="{3197A4C4-EECD-4254-B39E-EC75A696146D}" srcOrd="1" destOrd="0" presId="urn:microsoft.com/office/officeart/2005/8/layout/list1"/>
    <dgm:cxn modelId="{B578A4D7-0C1D-4AD3-BB64-1ABFE7A0437B}" type="presParOf" srcId="{9CF64F5B-328C-49B9-AF3A-EB96BC66833D}" destId="{17A800A6-2139-450F-B44B-9FB3BEB81D48}" srcOrd="13" destOrd="0" presId="urn:microsoft.com/office/officeart/2005/8/layout/list1"/>
    <dgm:cxn modelId="{D2E82E89-5657-49C7-BD0E-AA001D127BED}" type="presParOf" srcId="{9CF64F5B-328C-49B9-AF3A-EB96BC66833D}" destId="{BC8CF767-84A0-485B-92E6-E5B40D9EB6CA}"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D220B48-637F-4F52-AD62-3327184C269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8CDFEBDB-AD84-46B6-916C-9A0A0025373A}">
      <dgm:prSet phldrT="[Text]"/>
      <dgm:spPr/>
      <dgm:t>
        <a:bodyPr/>
        <a:lstStyle/>
        <a:p>
          <a:r>
            <a:rPr lang="en-GB"/>
            <a:t>Original (from a source):</a:t>
          </a:r>
        </a:p>
      </dgm:t>
    </dgm:pt>
    <dgm:pt modelId="{CBC1E5C9-E506-4E56-9E63-618CA0A88871}" type="parTrans" cxnId="{98BA922E-548A-4D8E-AC61-CCF47CC21606}">
      <dgm:prSet/>
      <dgm:spPr/>
      <dgm:t>
        <a:bodyPr/>
        <a:lstStyle/>
        <a:p>
          <a:endParaRPr lang="en-GB"/>
        </a:p>
      </dgm:t>
    </dgm:pt>
    <dgm:pt modelId="{9A587928-2391-4FEE-91B7-345B7D196E4E}" type="sibTrans" cxnId="{98BA922E-548A-4D8E-AC61-CCF47CC21606}">
      <dgm:prSet/>
      <dgm:spPr/>
      <dgm:t>
        <a:bodyPr/>
        <a:lstStyle/>
        <a:p>
          <a:endParaRPr lang="en-GB"/>
        </a:p>
      </dgm:t>
    </dgm:pt>
    <dgm:pt modelId="{74800621-D803-49DE-BE7F-E7DF3652901D}">
      <dgm:prSet phldrT="[Text]"/>
      <dgm:spPr/>
      <dgm:t>
        <a:bodyPr/>
        <a:lstStyle/>
        <a:p>
          <a:r>
            <a:rPr lang="en-GB"/>
            <a:t>Customer complaints increased by 15 percent last month.</a:t>
          </a:r>
        </a:p>
      </dgm:t>
    </dgm:pt>
    <dgm:pt modelId="{ABF245E8-ECA1-41A8-82B8-30047F71D627}" type="parTrans" cxnId="{E185838D-9A3F-4B06-8D7D-295BF2F6B8C7}">
      <dgm:prSet/>
      <dgm:spPr/>
      <dgm:t>
        <a:bodyPr/>
        <a:lstStyle/>
        <a:p>
          <a:endParaRPr lang="en-GB"/>
        </a:p>
      </dgm:t>
    </dgm:pt>
    <dgm:pt modelId="{AFAF8C2F-4B9F-45A2-A179-32B91D082BD5}" type="sibTrans" cxnId="{E185838D-9A3F-4B06-8D7D-295BF2F6B8C7}">
      <dgm:prSet/>
      <dgm:spPr/>
      <dgm:t>
        <a:bodyPr/>
        <a:lstStyle/>
        <a:p>
          <a:endParaRPr lang="en-GB"/>
        </a:p>
      </dgm:t>
    </dgm:pt>
    <dgm:pt modelId="{4E672828-BA6A-47F8-8F60-0D4C0EBD42BB}">
      <dgm:prSet phldrT="[Text]"/>
      <dgm:spPr/>
      <dgm:t>
        <a:bodyPr/>
        <a:lstStyle/>
        <a:p>
          <a:r>
            <a:rPr lang="en-GB"/>
            <a:t>Copying:</a:t>
          </a:r>
        </a:p>
      </dgm:t>
    </dgm:pt>
    <dgm:pt modelId="{0032715D-0435-4756-A331-9E4CB3E88097}" type="parTrans" cxnId="{3CE680C8-E529-4867-9F78-8208DA8183D9}">
      <dgm:prSet/>
      <dgm:spPr/>
      <dgm:t>
        <a:bodyPr/>
        <a:lstStyle/>
        <a:p>
          <a:endParaRPr lang="en-GB"/>
        </a:p>
      </dgm:t>
    </dgm:pt>
    <dgm:pt modelId="{CAA420B6-C85C-49B7-A2C0-65F457F755DC}" type="sibTrans" cxnId="{3CE680C8-E529-4867-9F78-8208DA8183D9}">
      <dgm:prSet/>
      <dgm:spPr/>
      <dgm:t>
        <a:bodyPr/>
        <a:lstStyle/>
        <a:p>
          <a:endParaRPr lang="en-GB"/>
        </a:p>
      </dgm:t>
    </dgm:pt>
    <dgm:pt modelId="{F711B682-8950-4F52-98EE-D88C86767816}">
      <dgm:prSet phldrT="[Text]"/>
      <dgm:spPr/>
      <dgm:t>
        <a:bodyPr/>
        <a:lstStyle/>
        <a:p>
          <a:r>
            <a:rPr lang="en-GB"/>
            <a:t>Customer complaints increased by 15 percent last month.</a:t>
          </a:r>
        </a:p>
      </dgm:t>
    </dgm:pt>
    <dgm:pt modelId="{E5A14733-3A5D-4027-BD31-F75A160F52C6}" type="parTrans" cxnId="{95630378-8FB2-40C8-817B-644D3F580ECA}">
      <dgm:prSet/>
      <dgm:spPr/>
      <dgm:t>
        <a:bodyPr/>
        <a:lstStyle/>
        <a:p>
          <a:endParaRPr lang="en-GB"/>
        </a:p>
      </dgm:t>
    </dgm:pt>
    <dgm:pt modelId="{A20478EB-C3BE-4D47-8816-C7223C23AE80}" type="sibTrans" cxnId="{95630378-8FB2-40C8-817B-644D3F580ECA}">
      <dgm:prSet/>
      <dgm:spPr/>
      <dgm:t>
        <a:bodyPr/>
        <a:lstStyle/>
        <a:p>
          <a:endParaRPr lang="en-GB"/>
        </a:p>
      </dgm:t>
    </dgm:pt>
    <dgm:pt modelId="{EB318276-1138-4932-A320-0605DC47244E}">
      <dgm:prSet phldrT="[Text]"/>
      <dgm:spPr/>
      <dgm:t>
        <a:bodyPr/>
        <a:lstStyle/>
        <a:p>
          <a:r>
            <a:rPr lang="en-GB"/>
            <a:t>Paraphrasing</a:t>
          </a:r>
        </a:p>
      </dgm:t>
    </dgm:pt>
    <dgm:pt modelId="{80588365-FDD4-4C5C-B3FA-5C096B092F7A}" type="parTrans" cxnId="{032FD43D-E918-43F8-9526-45A2F70DF897}">
      <dgm:prSet/>
      <dgm:spPr/>
      <dgm:t>
        <a:bodyPr/>
        <a:lstStyle/>
        <a:p>
          <a:endParaRPr lang="en-GB"/>
        </a:p>
      </dgm:t>
    </dgm:pt>
    <dgm:pt modelId="{E940DD8C-413A-480A-93B1-9288B7EB640E}" type="sibTrans" cxnId="{032FD43D-E918-43F8-9526-45A2F70DF897}">
      <dgm:prSet/>
      <dgm:spPr/>
      <dgm:t>
        <a:bodyPr/>
        <a:lstStyle/>
        <a:p>
          <a:endParaRPr lang="en-GB"/>
        </a:p>
      </dgm:t>
    </dgm:pt>
    <dgm:pt modelId="{91579A76-51EC-407E-965E-BE695BA1EB51}">
      <dgm:prSet phldrT="[Text]"/>
      <dgm:spPr/>
      <dgm:t>
        <a:bodyPr/>
        <a:lstStyle/>
        <a:p>
          <a:r>
            <a:rPr lang="en-GB"/>
            <a:t>There was a clear rise in customer complaints during the last month.</a:t>
          </a:r>
        </a:p>
      </dgm:t>
    </dgm:pt>
    <dgm:pt modelId="{CEDE7D1A-9DAB-43D3-990F-F5110A32B0C1}" type="parTrans" cxnId="{8E20DFEA-EECC-4A33-BF8D-A65D4F66E08C}">
      <dgm:prSet/>
      <dgm:spPr/>
      <dgm:t>
        <a:bodyPr/>
        <a:lstStyle/>
        <a:p>
          <a:endParaRPr lang="en-GB"/>
        </a:p>
      </dgm:t>
    </dgm:pt>
    <dgm:pt modelId="{8D0D721E-38D4-4B08-A154-84ADEAF87FC6}" type="sibTrans" cxnId="{8E20DFEA-EECC-4A33-BF8D-A65D4F66E08C}">
      <dgm:prSet/>
      <dgm:spPr/>
      <dgm:t>
        <a:bodyPr/>
        <a:lstStyle/>
        <a:p>
          <a:endParaRPr lang="en-GB"/>
        </a:p>
      </dgm:t>
    </dgm:pt>
    <dgm:pt modelId="{D61EF221-D205-46E4-9890-69BF06154EEB}">
      <dgm:prSet phldrT="[Text]"/>
      <dgm:spPr/>
      <dgm:t>
        <a:bodyPr/>
        <a:lstStyle/>
        <a:p>
          <a:r>
            <a:rPr lang="en-GB"/>
            <a:t>Summarising</a:t>
          </a:r>
        </a:p>
      </dgm:t>
    </dgm:pt>
    <dgm:pt modelId="{EE0BF74C-B0DE-4B15-8E17-67EF68308835}" type="parTrans" cxnId="{CE39A2FA-1B8F-4CF4-B818-58CA99EA14CE}">
      <dgm:prSet/>
      <dgm:spPr/>
      <dgm:t>
        <a:bodyPr/>
        <a:lstStyle/>
        <a:p>
          <a:endParaRPr lang="en-GB"/>
        </a:p>
      </dgm:t>
    </dgm:pt>
    <dgm:pt modelId="{A4A2323D-567E-4E24-ADBD-67834E18F909}" type="sibTrans" cxnId="{CE39A2FA-1B8F-4CF4-B818-58CA99EA14CE}">
      <dgm:prSet/>
      <dgm:spPr/>
      <dgm:t>
        <a:bodyPr/>
        <a:lstStyle/>
        <a:p>
          <a:endParaRPr lang="en-GB"/>
        </a:p>
      </dgm:t>
    </dgm:pt>
    <dgm:pt modelId="{63BB7A58-E4CD-4D97-AF87-DA9DDF828B31}">
      <dgm:prSet phldrT="[Text]"/>
      <dgm:spPr/>
      <dgm:t>
        <a:bodyPr/>
        <a:lstStyle/>
        <a:p>
          <a:r>
            <a:rPr lang="en-GB"/>
            <a:t>Customer complaints are increasing.</a:t>
          </a:r>
        </a:p>
      </dgm:t>
    </dgm:pt>
    <dgm:pt modelId="{E42FDDA4-4075-4271-8884-90443825AF29}" type="parTrans" cxnId="{B1ED0E9A-BE5F-44A7-B4AE-E22E23477615}">
      <dgm:prSet/>
      <dgm:spPr/>
      <dgm:t>
        <a:bodyPr/>
        <a:lstStyle/>
        <a:p>
          <a:endParaRPr lang="en-GB"/>
        </a:p>
      </dgm:t>
    </dgm:pt>
    <dgm:pt modelId="{C8C1812F-9331-4B32-8D10-EABB44304A2C}" type="sibTrans" cxnId="{B1ED0E9A-BE5F-44A7-B4AE-E22E23477615}">
      <dgm:prSet/>
      <dgm:spPr/>
      <dgm:t>
        <a:bodyPr/>
        <a:lstStyle/>
        <a:p>
          <a:endParaRPr lang="en-GB"/>
        </a:p>
      </dgm:t>
    </dgm:pt>
    <dgm:pt modelId="{5D6788EC-807A-4970-A72E-86DCFF85BADA}" type="pres">
      <dgm:prSet presAssocID="{DD220B48-637F-4F52-AD62-3327184C2696}" presName="linear" presStyleCnt="0">
        <dgm:presLayoutVars>
          <dgm:animLvl val="lvl"/>
          <dgm:resizeHandles val="exact"/>
        </dgm:presLayoutVars>
      </dgm:prSet>
      <dgm:spPr/>
    </dgm:pt>
    <dgm:pt modelId="{3DCE9C9E-EBF7-4F44-99EC-CBEB3CB1C4A2}" type="pres">
      <dgm:prSet presAssocID="{8CDFEBDB-AD84-46B6-916C-9A0A0025373A}" presName="parentText" presStyleLbl="node1" presStyleIdx="0" presStyleCnt="4">
        <dgm:presLayoutVars>
          <dgm:chMax val="0"/>
          <dgm:bulletEnabled val="1"/>
        </dgm:presLayoutVars>
      </dgm:prSet>
      <dgm:spPr/>
    </dgm:pt>
    <dgm:pt modelId="{697695E2-8A3F-46D0-B6EE-B742DCA303E0}" type="pres">
      <dgm:prSet presAssocID="{8CDFEBDB-AD84-46B6-916C-9A0A0025373A}" presName="childText" presStyleLbl="revTx" presStyleIdx="0" presStyleCnt="4">
        <dgm:presLayoutVars>
          <dgm:bulletEnabled val="1"/>
        </dgm:presLayoutVars>
      </dgm:prSet>
      <dgm:spPr/>
    </dgm:pt>
    <dgm:pt modelId="{2D51F39E-9C9F-4DD3-8372-0226D3A34F57}" type="pres">
      <dgm:prSet presAssocID="{4E672828-BA6A-47F8-8F60-0D4C0EBD42BB}" presName="parentText" presStyleLbl="node1" presStyleIdx="1" presStyleCnt="4">
        <dgm:presLayoutVars>
          <dgm:chMax val="0"/>
          <dgm:bulletEnabled val="1"/>
        </dgm:presLayoutVars>
      </dgm:prSet>
      <dgm:spPr/>
    </dgm:pt>
    <dgm:pt modelId="{AF34F01B-14A1-4387-B05B-8B2E7ECC004E}" type="pres">
      <dgm:prSet presAssocID="{4E672828-BA6A-47F8-8F60-0D4C0EBD42BB}" presName="childText" presStyleLbl="revTx" presStyleIdx="1" presStyleCnt="4">
        <dgm:presLayoutVars>
          <dgm:bulletEnabled val="1"/>
        </dgm:presLayoutVars>
      </dgm:prSet>
      <dgm:spPr/>
    </dgm:pt>
    <dgm:pt modelId="{8BC379DE-1FDE-49BD-A473-A51FE6D00C1A}" type="pres">
      <dgm:prSet presAssocID="{EB318276-1138-4932-A320-0605DC47244E}" presName="parentText" presStyleLbl="node1" presStyleIdx="2" presStyleCnt="4">
        <dgm:presLayoutVars>
          <dgm:chMax val="0"/>
          <dgm:bulletEnabled val="1"/>
        </dgm:presLayoutVars>
      </dgm:prSet>
      <dgm:spPr/>
    </dgm:pt>
    <dgm:pt modelId="{6558CB6A-7DC0-441C-9F59-DE7B10B2903A}" type="pres">
      <dgm:prSet presAssocID="{EB318276-1138-4932-A320-0605DC47244E}" presName="childText" presStyleLbl="revTx" presStyleIdx="2" presStyleCnt="4">
        <dgm:presLayoutVars>
          <dgm:bulletEnabled val="1"/>
        </dgm:presLayoutVars>
      </dgm:prSet>
      <dgm:spPr/>
    </dgm:pt>
    <dgm:pt modelId="{5A40A375-E9A9-4F8E-8556-569CF3D2340F}" type="pres">
      <dgm:prSet presAssocID="{D61EF221-D205-46E4-9890-69BF06154EEB}" presName="parentText" presStyleLbl="node1" presStyleIdx="3" presStyleCnt="4">
        <dgm:presLayoutVars>
          <dgm:chMax val="0"/>
          <dgm:bulletEnabled val="1"/>
        </dgm:presLayoutVars>
      </dgm:prSet>
      <dgm:spPr/>
    </dgm:pt>
    <dgm:pt modelId="{93FC3D0D-1D5F-47EA-9821-AF80DF1015E1}" type="pres">
      <dgm:prSet presAssocID="{D61EF221-D205-46E4-9890-69BF06154EEB}" presName="childText" presStyleLbl="revTx" presStyleIdx="3" presStyleCnt="4">
        <dgm:presLayoutVars>
          <dgm:bulletEnabled val="1"/>
        </dgm:presLayoutVars>
      </dgm:prSet>
      <dgm:spPr/>
    </dgm:pt>
  </dgm:ptLst>
  <dgm:cxnLst>
    <dgm:cxn modelId="{CC259C13-C7D2-4AF8-849C-850B9A107414}" type="presOf" srcId="{D61EF221-D205-46E4-9890-69BF06154EEB}" destId="{5A40A375-E9A9-4F8E-8556-569CF3D2340F}" srcOrd="0" destOrd="0" presId="urn:microsoft.com/office/officeart/2005/8/layout/vList2"/>
    <dgm:cxn modelId="{98BA922E-548A-4D8E-AC61-CCF47CC21606}" srcId="{DD220B48-637F-4F52-AD62-3327184C2696}" destId="{8CDFEBDB-AD84-46B6-916C-9A0A0025373A}" srcOrd="0" destOrd="0" parTransId="{CBC1E5C9-E506-4E56-9E63-618CA0A88871}" sibTransId="{9A587928-2391-4FEE-91B7-345B7D196E4E}"/>
    <dgm:cxn modelId="{032FD43D-E918-43F8-9526-45A2F70DF897}" srcId="{DD220B48-637F-4F52-AD62-3327184C2696}" destId="{EB318276-1138-4932-A320-0605DC47244E}" srcOrd="2" destOrd="0" parTransId="{80588365-FDD4-4C5C-B3FA-5C096B092F7A}" sibTransId="{E940DD8C-413A-480A-93B1-9288B7EB640E}"/>
    <dgm:cxn modelId="{1782373E-5D1F-443F-9B29-FD9E156B45A2}" type="presOf" srcId="{F711B682-8950-4F52-98EE-D88C86767816}" destId="{AF34F01B-14A1-4387-B05B-8B2E7ECC004E}" srcOrd="0" destOrd="0" presId="urn:microsoft.com/office/officeart/2005/8/layout/vList2"/>
    <dgm:cxn modelId="{2F9AE23E-1FAA-4CCA-923C-44B9C7240E67}" type="presOf" srcId="{91579A76-51EC-407E-965E-BE695BA1EB51}" destId="{6558CB6A-7DC0-441C-9F59-DE7B10B2903A}" srcOrd="0" destOrd="0" presId="urn:microsoft.com/office/officeart/2005/8/layout/vList2"/>
    <dgm:cxn modelId="{09961F5E-5A91-4997-9044-2A26025BB87F}" type="presOf" srcId="{DD220B48-637F-4F52-AD62-3327184C2696}" destId="{5D6788EC-807A-4970-A72E-86DCFF85BADA}" srcOrd="0" destOrd="0" presId="urn:microsoft.com/office/officeart/2005/8/layout/vList2"/>
    <dgm:cxn modelId="{D1DF0054-C510-46CF-AC09-B98C59AA1BC4}" type="presOf" srcId="{8CDFEBDB-AD84-46B6-916C-9A0A0025373A}" destId="{3DCE9C9E-EBF7-4F44-99EC-CBEB3CB1C4A2}" srcOrd="0" destOrd="0" presId="urn:microsoft.com/office/officeart/2005/8/layout/vList2"/>
    <dgm:cxn modelId="{B246E957-54BB-4912-8399-B68B3E90C427}" type="presOf" srcId="{EB318276-1138-4932-A320-0605DC47244E}" destId="{8BC379DE-1FDE-49BD-A473-A51FE6D00C1A}" srcOrd="0" destOrd="0" presId="urn:microsoft.com/office/officeart/2005/8/layout/vList2"/>
    <dgm:cxn modelId="{95630378-8FB2-40C8-817B-644D3F580ECA}" srcId="{4E672828-BA6A-47F8-8F60-0D4C0EBD42BB}" destId="{F711B682-8950-4F52-98EE-D88C86767816}" srcOrd="0" destOrd="0" parTransId="{E5A14733-3A5D-4027-BD31-F75A160F52C6}" sibTransId="{A20478EB-C3BE-4D47-8816-C7223C23AE80}"/>
    <dgm:cxn modelId="{E185838D-9A3F-4B06-8D7D-295BF2F6B8C7}" srcId="{8CDFEBDB-AD84-46B6-916C-9A0A0025373A}" destId="{74800621-D803-49DE-BE7F-E7DF3652901D}" srcOrd="0" destOrd="0" parTransId="{ABF245E8-ECA1-41A8-82B8-30047F71D627}" sibTransId="{AFAF8C2F-4B9F-45A2-A179-32B91D082BD5}"/>
    <dgm:cxn modelId="{B1ED0E9A-BE5F-44A7-B4AE-E22E23477615}" srcId="{D61EF221-D205-46E4-9890-69BF06154EEB}" destId="{63BB7A58-E4CD-4D97-AF87-DA9DDF828B31}" srcOrd="0" destOrd="0" parTransId="{E42FDDA4-4075-4271-8884-90443825AF29}" sibTransId="{C8C1812F-9331-4B32-8D10-EABB44304A2C}"/>
    <dgm:cxn modelId="{5A33E2B1-4C03-496B-8D3F-E9B25B5985D8}" type="presOf" srcId="{63BB7A58-E4CD-4D97-AF87-DA9DDF828B31}" destId="{93FC3D0D-1D5F-47EA-9821-AF80DF1015E1}" srcOrd="0" destOrd="0" presId="urn:microsoft.com/office/officeart/2005/8/layout/vList2"/>
    <dgm:cxn modelId="{ED47AFC0-CA9B-42A0-9544-70EFE77AFEC0}" type="presOf" srcId="{4E672828-BA6A-47F8-8F60-0D4C0EBD42BB}" destId="{2D51F39E-9C9F-4DD3-8372-0226D3A34F57}" srcOrd="0" destOrd="0" presId="urn:microsoft.com/office/officeart/2005/8/layout/vList2"/>
    <dgm:cxn modelId="{3CE680C8-E529-4867-9F78-8208DA8183D9}" srcId="{DD220B48-637F-4F52-AD62-3327184C2696}" destId="{4E672828-BA6A-47F8-8F60-0D4C0EBD42BB}" srcOrd="1" destOrd="0" parTransId="{0032715D-0435-4756-A331-9E4CB3E88097}" sibTransId="{CAA420B6-C85C-49B7-A2C0-65F457F755DC}"/>
    <dgm:cxn modelId="{34BB51EA-26D8-4086-8B40-F903BD784ED0}" type="presOf" srcId="{74800621-D803-49DE-BE7F-E7DF3652901D}" destId="{697695E2-8A3F-46D0-B6EE-B742DCA303E0}" srcOrd="0" destOrd="0" presId="urn:microsoft.com/office/officeart/2005/8/layout/vList2"/>
    <dgm:cxn modelId="{8E20DFEA-EECC-4A33-BF8D-A65D4F66E08C}" srcId="{EB318276-1138-4932-A320-0605DC47244E}" destId="{91579A76-51EC-407E-965E-BE695BA1EB51}" srcOrd="0" destOrd="0" parTransId="{CEDE7D1A-9DAB-43D3-990F-F5110A32B0C1}" sibTransId="{8D0D721E-38D4-4B08-A154-84ADEAF87FC6}"/>
    <dgm:cxn modelId="{CE39A2FA-1B8F-4CF4-B818-58CA99EA14CE}" srcId="{DD220B48-637F-4F52-AD62-3327184C2696}" destId="{D61EF221-D205-46E4-9890-69BF06154EEB}" srcOrd="3" destOrd="0" parTransId="{EE0BF74C-B0DE-4B15-8E17-67EF68308835}" sibTransId="{A4A2323D-567E-4E24-ADBD-67834E18F909}"/>
    <dgm:cxn modelId="{D9D0A6F6-B98D-4E6B-B7BD-A84DDAA6CEFB}" type="presParOf" srcId="{5D6788EC-807A-4970-A72E-86DCFF85BADA}" destId="{3DCE9C9E-EBF7-4F44-99EC-CBEB3CB1C4A2}" srcOrd="0" destOrd="0" presId="urn:microsoft.com/office/officeart/2005/8/layout/vList2"/>
    <dgm:cxn modelId="{18157044-8FFB-4FAD-B1C9-43A27722953E}" type="presParOf" srcId="{5D6788EC-807A-4970-A72E-86DCFF85BADA}" destId="{697695E2-8A3F-46D0-B6EE-B742DCA303E0}" srcOrd="1" destOrd="0" presId="urn:microsoft.com/office/officeart/2005/8/layout/vList2"/>
    <dgm:cxn modelId="{F3C99C25-FBB3-4382-BE22-2D55CE9ABC1F}" type="presParOf" srcId="{5D6788EC-807A-4970-A72E-86DCFF85BADA}" destId="{2D51F39E-9C9F-4DD3-8372-0226D3A34F57}" srcOrd="2" destOrd="0" presId="urn:microsoft.com/office/officeart/2005/8/layout/vList2"/>
    <dgm:cxn modelId="{4D73A8C4-B9F7-40F7-80F0-28D2F1479C59}" type="presParOf" srcId="{5D6788EC-807A-4970-A72E-86DCFF85BADA}" destId="{AF34F01B-14A1-4387-B05B-8B2E7ECC004E}" srcOrd="3" destOrd="0" presId="urn:microsoft.com/office/officeart/2005/8/layout/vList2"/>
    <dgm:cxn modelId="{8133D085-FADD-494F-8654-C7DEAABE8F66}" type="presParOf" srcId="{5D6788EC-807A-4970-A72E-86DCFF85BADA}" destId="{8BC379DE-1FDE-49BD-A473-A51FE6D00C1A}" srcOrd="4" destOrd="0" presId="urn:microsoft.com/office/officeart/2005/8/layout/vList2"/>
    <dgm:cxn modelId="{C0F258B8-1374-4069-A60C-03D3EA7C44BC}" type="presParOf" srcId="{5D6788EC-807A-4970-A72E-86DCFF85BADA}" destId="{6558CB6A-7DC0-441C-9F59-DE7B10B2903A}" srcOrd="5" destOrd="0" presId="urn:microsoft.com/office/officeart/2005/8/layout/vList2"/>
    <dgm:cxn modelId="{4F99D138-C83F-489E-868C-1FD871C9DD2C}" type="presParOf" srcId="{5D6788EC-807A-4970-A72E-86DCFF85BADA}" destId="{5A40A375-E9A9-4F8E-8556-569CF3D2340F}" srcOrd="6" destOrd="0" presId="urn:microsoft.com/office/officeart/2005/8/layout/vList2"/>
    <dgm:cxn modelId="{18991805-C7CD-4B73-9456-C9B3FD18068D}" type="presParOf" srcId="{5D6788EC-807A-4970-A72E-86DCFF85BADA}" destId="{93FC3D0D-1D5F-47EA-9821-AF80DF1015E1}"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6650E3-2AEA-4C2C-B485-2167F26EA1FF}"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GB"/>
        </a:p>
      </dgm:t>
    </dgm:pt>
    <dgm:pt modelId="{7BCD1B86-B95D-408B-BE77-8598AEF4A90C}">
      <dgm:prSet phldrT="[Text]"/>
      <dgm:spPr/>
      <dgm:t>
        <a:bodyPr/>
        <a:lstStyle/>
        <a:p>
          <a:r>
            <a:rPr lang="en-GB"/>
            <a:t>Customer complaints are becoming a serious business issue.</a:t>
          </a:r>
        </a:p>
      </dgm:t>
    </dgm:pt>
    <dgm:pt modelId="{6E44D639-5382-4AC5-A4ED-6DA25795A4C3}" type="parTrans" cxnId="{E6AF9BE1-92A6-4EB3-87CD-EA5EF7C107B3}">
      <dgm:prSet/>
      <dgm:spPr/>
      <dgm:t>
        <a:bodyPr/>
        <a:lstStyle/>
        <a:p>
          <a:endParaRPr lang="en-GB"/>
        </a:p>
      </dgm:t>
    </dgm:pt>
    <dgm:pt modelId="{D64754E3-21EC-4275-AC36-7B541A21CECF}" type="sibTrans" cxnId="{E6AF9BE1-92A6-4EB3-87CD-EA5EF7C107B3}">
      <dgm:prSet/>
      <dgm:spPr/>
      <dgm:t>
        <a:bodyPr/>
        <a:lstStyle/>
        <a:p>
          <a:endParaRPr lang="en-GB"/>
        </a:p>
      </dgm:t>
    </dgm:pt>
    <dgm:pt modelId="{B4F39313-10AC-475B-9F5A-827DFF594A2E}">
      <dgm:prSet phldrT="[Text]"/>
      <dgm:spPr/>
      <dgm:t>
        <a:bodyPr/>
        <a:lstStyle/>
        <a:p>
          <a:pPr rtl="0"/>
          <a:r>
            <a:rPr lang="en-GB"/>
            <a:t>Reports show a noticeable increase in complaints</a:t>
          </a:r>
          <a:r>
            <a:rPr lang="en-GB">
              <a:latin typeface="Aptos ExtraBold"/>
            </a:rPr>
            <a:t> (Smith, 2023).</a:t>
          </a:r>
          <a:endParaRPr lang="en-GB"/>
        </a:p>
      </dgm:t>
    </dgm:pt>
    <dgm:pt modelId="{78721039-E1C5-43D3-991E-4D9A885B2102}" type="parTrans" cxnId="{0C2200A2-67E7-4DCC-85F1-E0C88367CEFC}">
      <dgm:prSet/>
      <dgm:spPr/>
      <dgm:t>
        <a:bodyPr/>
        <a:lstStyle/>
        <a:p>
          <a:endParaRPr lang="en-GB"/>
        </a:p>
      </dgm:t>
    </dgm:pt>
    <dgm:pt modelId="{DD293746-2E31-46F7-B523-5FC8F640AB0F}" type="sibTrans" cxnId="{0C2200A2-67E7-4DCC-85F1-E0C88367CEFC}">
      <dgm:prSet/>
      <dgm:spPr/>
      <dgm:t>
        <a:bodyPr/>
        <a:lstStyle/>
        <a:p>
          <a:endParaRPr lang="en-GB"/>
        </a:p>
      </dgm:t>
    </dgm:pt>
    <dgm:pt modelId="{E4E2DD1A-6338-4443-9891-A72BC6821C5F}">
      <dgm:prSet phldrT="[Text]"/>
      <dgm:spPr/>
      <dgm:t>
        <a:bodyPr/>
        <a:lstStyle/>
        <a:p>
          <a:r>
            <a:rPr lang="en-GB"/>
            <a:t>This suggests customers are less satisfied with the service.</a:t>
          </a:r>
        </a:p>
      </dgm:t>
    </dgm:pt>
    <dgm:pt modelId="{ADF53040-536C-48B2-A62E-79D13595F2CB}" type="parTrans" cxnId="{D7445069-7E58-4891-AAE7-2A0FDA1C9EEF}">
      <dgm:prSet/>
      <dgm:spPr/>
      <dgm:t>
        <a:bodyPr/>
        <a:lstStyle/>
        <a:p>
          <a:endParaRPr lang="en-GB"/>
        </a:p>
      </dgm:t>
    </dgm:pt>
    <dgm:pt modelId="{DCEA9549-98DB-4D65-9C5C-6F739F6BE154}" type="sibTrans" cxnId="{D7445069-7E58-4891-AAE7-2A0FDA1C9EEF}">
      <dgm:prSet/>
      <dgm:spPr/>
      <dgm:t>
        <a:bodyPr/>
        <a:lstStyle/>
        <a:p>
          <a:endParaRPr lang="en-GB"/>
        </a:p>
      </dgm:t>
    </dgm:pt>
    <dgm:pt modelId="{B4B66B3C-BE36-4524-9B2B-E8B1B32BCDF1}">
      <dgm:prSet phldrT="[Text]"/>
      <dgm:spPr/>
      <dgm:t>
        <a:bodyPr/>
        <a:lstStyle/>
        <a:p>
          <a:r>
            <a:rPr lang="en-GB">
              <a:latin typeface="Aptos ExtraBold"/>
            </a:rPr>
            <a:t>If</a:t>
          </a:r>
          <a:r>
            <a:rPr lang="en-GB"/>
            <a:t> the business does not respond, sales may fall.</a:t>
          </a:r>
        </a:p>
      </dgm:t>
    </dgm:pt>
    <dgm:pt modelId="{D4D97F9B-A093-4B3D-A5D5-86FA25938974}" type="parTrans" cxnId="{8DFC5B83-D99B-4C40-A28A-C33BF2CF0736}">
      <dgm:prSet/>
      <dgm:spPr/>
      <dgm:t>
        <a:bodyPr/>
        <a:lstStyle/>
        <a:p>
          <a:endParaRPr lang="en-GB"/>
        </a:p>
      </dgm:t>
    </dgm:pt>
    <dgm:pt modelId="{160D7C5C-B9FC-48D7-8245-39A0541C9F01}" type="sibTrans" cxnId="{8DFC5B83-D99B-4C40-A28A-C33BF2CF0736}">
      <dgm:prSet/>
      <dgm:spPr/>
      <dgm:t>
        <a:bodyPr/>
        <a:lstStyle/>
        <a:p>
          <a:endParaRPr lang="en-GB"/>
        </a:p>
      </dgm:t>
    </dgm:pt>
    <dgm:pt modelId="{C3E42550-15A8-461E-B7C0-4726F47C32F5}" type="pres">
      <dgm:prSet presAssocID="{BD6650E3-2AEA-4C2C-B485-2167F26EA1FF}" presName="linearFlow" presStyleCnt="0">
        <dgm:presLayoutVars>
          <dgm:dir/>
          <dgm:resizeHandles val="exact"/>
        </dgm:presLayoutVars>
      </dgm:prSet>
      <dgm:spPr/>
    </dgm:pt>
    <dgm:pt modelId="{76AA7641-0A9F-4B83-8EDF-08E43E64CADD}" type="pres">
      <dgm:prSet presAssocID="{7BCD1B86-B95D-408B-BE77-8598AEF4A90C}" presName="composite" presStyleCnt="0"/>
      <dgm:spPr/>
    </dgm:pt>
    <dgm:pt modelId="{9C15FCAE-2177-4D94-91C1-D639DA3CABD3}" type="pres">
      <dgm:prSet presAssocID="{7BCD1B86-B95D-408B-BE77-8598AEF4A90C}" presName="imgShp" presStyleLbl="fgImgPlace1" presStyleIdx="0" presStyleCnt="4"/>
      <dgm:spPr>
        <a:blipFill>
          <a:blip xmlns:r="http://schemas.openxmlformats.org/officeDocument/2006/relationships" r:embed="rId1"/>
          <a:srcRect/>
          <a:stretch>
            <a:fillRect/>
          </a:stretch>
        </a:blipFill>
      </dgm:spPr>
    </dgm:pt>
    <dgm:pt modelId="{2920572C-2E08-4969-9F8D-0DC14EFA03ED}" type="pres">
      <dgm:prSet presAssocID="{7BCD1B86-B95D-408B-BE77-8598AEF4A90C}" presName="txShp" presStyleLbl="node1" presStyleIdx="0" presStyleCnt="4">
        <dgm:presLayoutVars>
          <dgm:bulletEnabled val="1"/>
        </dgm:presLayoutVars>
      </dgm:prSet>
      <dgm:spPr/>
    </dgm:pt>
    <dgm:pt modelId="{DC324CA8-8F35-404E-9938-03566CF96935}" type="pres">
      <dgm:prSet presAssocID="{D64754E3-21EC-4275-AC36-7B541A21CECF}" presName="spacing" presStyleCnt="0"/>
      <dgm:spPr/>
    </dgm:pt>
    <dgm:pt modelId="{24E8A0C1-AAA6-4F1A-8EDD-D89364838780}" type="pres">
      <dgm:prSet presAssocID="{B4F39313-10AC-475B-9F5A-827DFF594A2E}" presName="composite" presStyleCnt="0"/>
      <dgm:spPr/>
    </dgm:pt>
    <dgm:pt modelId="{3191F718-22FC-4E9F-8846-EECAFA8CC5C5}" type="pres">
      <dgm:prSet presAssocID="{B4F39313-10AC-475B-9F5A-827DFF594A2E}" presName="imgShp" presStyleLbl="fgImgPlace1" presStyleIdx="1" presStyleCnt="4"/>
      <dgm:spPr>
        <a:blipFill>
          <a:blip xmlns:r="http://schemas.openxmlformats.org/officeDocument/2006/relationships" r:embed="rId2"/>
          <a:srcRect/>
          <a:stretch>
            <a:fillRect/>
          </a:stretch>
        </a:blipFill>
      </dgm:spPr>
    </dgm:pt>
    <dgm:pt modelId="{AA855879-68FC-45FA-ABB8-D8A93225B0D9}" type="pres">
      <dgm:prSet presAssocID="{B4F39313-10AC-475B-9F5A-827DFF594A2E}" presName="txShp" presStyleLbl="node1" presStyleIdx="1" presStyleCnt="4">
        <dgm:presLayoutVars>
          <dgm:bulletEnabled val="1"/>
        </dgm:presLayoutVars>
      </dgm:prSet>
      <dgm:spPr/>
    </dgm:pt>
    <dgm:pt modelId="{5C0967A1-9AAF-4009-A4E6-84A19A362A7D}" type="pres">
      <dgm:prSet presAssocID="{DD293746-2E31-46F7-B523-5FC8F640AB0F}" presName="spacing" presStyleCnt="0"/>
      <dgm:spPr/>
    </dgm:pt>
    <dgm:pt modelId="{80617FFE-3D27-4DD3-ADB1-DE7FADB0BF71}" type="pres">
      <dgm:prSet presAssocID="{E4E2DD1A-6338-4443-9891-A72BC6821C5F}" presName="composite" presStyleCnt="0"/>
      <dgm:spPr/>
    </dgm:pt>
    <dgm:pt modelId="{430C5C0F-3DDE-40A5-83EB-D5459A9D9750}" type="pres">
      <dgm:prSet presAssocID="{E4E2DD1A-6338-4443-9891-A72BC6821C5F}" presName="imgShp" presStyleLbl="fgImgPlace1" presStyleIdx="2" presStyleCnt="4"/>
      <dgm:spPr>
        <a:blipFill>
          <a:blip xmlns:r="http://schemas.openxmlformats.org/officeDocument/2006/relationships" r:embed="rId2"/>
          <a:srcRect/>
          <a:stretch>
            <a:fillRect/>
          </a:stretch>
        </a:blipFill>
      </dgm:spPr>
    </dgm:pt>
    <dgm:pt modelId="{31552D27-BC50-4C05-B9C9-D3C4B7F1C329}" type="pres">
      <dgm:prSet presAssocID="{E4E2DD1A-6338-4443-9891-A72BC6821C5F}" presName="txShp" presStyleLbl="node1" presStyleIdx="2" presStyleCnt="4">
        <dgm:presLayoutVars>
          <dgm:bulletEnabled val="1"/>
        </dgm:presLayoutVars>
      </dgm:prSet>
      <dgm:spPr/>
    </dgm:pt>
    <dgm:pt modelId="{11375221-92F3-4B6C-AC88-5D251D474162}" type="pres">
      <dgm:prSet presAssocID="{DCEA9549-98DB-4D65-9C5C-6F739F6BE154}" presName="spacing" presStyleCnt="0"/>
      <dgm:spPr/>
    </dgm:pt>
    <dgm:pt modelId="{59256C4C-BE72-4E8D-96A9-E68ADDF3DC5F}" type="pres">
      <dgm:prSet presAssocID="{B4B66B3C-BE36-4524-9B2B-E8B1B32BCDF1}" presName="composite" presStyleCnt="0"/>
      <dgm:spPr/>
    </dgm:pt>
    <dgm:pt modelId="{0AFADE89-0F24-47B5-9705-28013760F663}" type="pres">
      <dgm:prSet presAssocID="{B4B66B3C-BE36-4524-9B2B-E8B1B32BCDF1}" presName="imgShp" presStyleLbl="fgImgPlace1" presStyleIdx="3" presStyleCnt="4"/>
      <dgm:spPr>
        <a:blipFill>
          <a:blip xmlns:r="http://schemas.openxmlformats.org/officeDocument/2006/relationships" r:embed="rId3"/>
          <a:srcRect/>
          <a:stretch>
            <a:fillRect/>
          </a:stretch>
        </a:blipFill>
      </dgm:spPr>
    </dgm:pt>
    <dgm:pt modelId="{6917D99C-8191-429F-B6B9-6DC6CB75DA99}" type="pres">
      <dgm:prSet presAssocID="{B4B66B3C-BE36-4524-9B2B-E8B1B32BCDF1}" presName="txShp" presStyleLbl="node1" presStyleIdx="3" presStyleCnt="4">
        <dgm:presLayoutVars>
          <dgm:bulletEnabled val="1"/>
        </dgm:presLayoutVars>
      </dgm:prSet>
      <dgm:spPr/>
    </dgm:pt>
  </dgm:ptLst>
  <dgm:cxnLst>
    <dgm:cxn modelId="{3AB79316-272A-451B-BF59-5B14DF14343A}" type="presOf" srcId="{E4E2DD1A-6338-4443-9891-A72BC6821C5F}" destId="{31552D27-BC50-4C05-B9C9-D3C4B7F1C329}" srcOrd="0" destOrd="0" presId="urn:microsoft.com/office/officeart/2005/8/layout/vList3"/>
    <dgm:cxn modelId="{E0B22525-C774-4010-8D33-5F2C1E5215B6}" type="presOf" srcId="{B4B66B3C-BE36-4524-9B2B-E8B1B32BCDF1}" destId="{6917D99C-8191-429F-B6B9-6DC6CB75DA99}" srcOrd="0" destOrd="0" presId="urn:microsoft.com/office/officeart/2005/8/layout/vList3"/>
    <dgm:cxn modelId="{C0EC2E31-1648-412C-8797-9AA915BB557B}" type="presOf" srcId="{B4F39313-10AC-475B-9F5A-827DFF594A2E}" destId="{AA855879-68FC-45FA-ABB8-D8A93225B0D9}" srcOrd="0" destOrd="0" presId="urn:microsoft.com/office/officeart/2005/8/layout/vList3"/>
    <dgm:cxn modelId="{D7445069-7E58-4891-AAE7-2A0FDA1C9EEF}" srcId="{BD6650E3-2AEA-4C2C-B485-2167F26EA1FF}" destId="{E4E2DD1A-6338-4443-9891-A72BC6821C5F}" srcOrd="2" destOrd="0" parTransId="{ADF53040-536C-48B2-A62E-79D13595F2CB}" sibTransId="{DCEA9549-98DB-4D65-9C5C-6F739F6BE154}"/>
    <dgm:cxn modelId="{8DFC5B83-D99B-4C40-A28A-C33BF2CF0736}" srcId="{BD6650E3-2AEA-4C2C-B485-2167F26EA1FF}" destId="{B4B66B3C-BE36-4524-9B2B-E8B1B32BCDF1}" srcOrd="3" destOrd="0" parTransId="{D4D97F9B-A093-4B3D-A5D5-86FA25938974}" sibTransId="{160D7C5C-B9FC-48D7-8245-39A0541C9F01}"/>
    <dgm:cxn modelId="{0C2200A2-67E7-4DCC-85F1-E0C88367CEFC}" srcId="{BD6650E3-2AEA-4C2C-B485-2167F26EA1FF}" destId="{B4F39313-10AC-475B-9F5A-827DFF594A2E}" srcOrd="1" destOrd="0" parTransId="{78721039-E1C5-43D3-991E-4D9A885B2102}" sibTransId="{DD293746-2E31-46F7-B523-5FC8F640AB0F}"/>
    <dgm:cxn modelId="{346359DC-18C5-49CA-8551-8B607F8640A5}" type="presOf" srcId="{7BCD1B86-B95D-408B-BE77-8598AEF4A90C}" destId="{2920572C-2E08-4969-9F8D-0DC14EFA03ED}" srcOrd="0" destOrd="0" presId="urn:microsoft.com/office/officeart/2005/8/layout/vList3"/>
    <dgm:cxn modelId="{E6AF9BE1-92A6-4EB3-87CD-EA5EF7C107B3}" srcId="{BD6650E3-2AEA-4C2C-B485-2167F26EA1FF}" destId="{7BCD1B86-B95D-408B-BE77-8598AEF4A90C}" srcOrd="0" destOrd="0" parTransId="{6E44D639-5382-4AC5-A4ED-6DA25795A4C3}" sibTransId="{D64754E3-21EC-4275-AC36-7B541A21CECF}"/>
    <dgm:cxn modelId="{DCF34DE3-3F64-4710-8DAC-811DAF09BA02}" type="presOf" srcId="{BD6650E3-2AEA-4C2C-B485-2167F26EA1FF}" destId="{C3E42550-15A8-461E-B7C0-4726F47C32F5}" srcOrd="0" destOrd="0" presId="urn:microsoft.com/office/officeart/2005/8/layout/vList3"/>
    <dgm:cxn modelId="{119C8865-FC52-44E7-AA96-C4ACB1ABC50F}" type="presParOf" srcId="{C3E42550-15A8-461E-B7C0-4726F47C32F5}" destId="{76AA7641-0A9F-4B83-8EDF-08E43E64CADD}" srcOrd="0" destOrd="0" presId="urn:microsoft.com/office/officeart/2005/8/layout/vList3"/>
    <dgm:cxn modelId="{5356C360-885A-4C23-A460-6D006A68DEB7}" type="presParOf" srcId="{76AA7641-0A9F-4B83-8EDF-08E43E64CADD}" destId="{9C15FCAE-2177-4D94-91C1-D639DA3CABD3}" srcOrd="0" destOrd="0" presId="urn:microsoft.com/office/officeart/2005/8/layout/vList3"/>
    <dgm:cxn modelId="{A0DEF37A-D75A-4976-978E-BD2DA6955FFC}" type="presParOf" srcId="{76AA7641-0A9F-4B83-8EDF-08E43E64CADD}" destId="{2920572C-2E08-4969-9F8D-0DC14EFA03ED}" srcOrd="1" destOrd="0" presId="urn:microsoft.com/office/officeart/2005/8/layout/vList3"/>
    <dgm:cxn modelId="{865A01BE-8159-433C-ADAA-4A4FBD7104EF}" type="presParOf" srcId="{C3E42550-15A8-461E-B7C0-4726F47C32F5}" destId="{DC324CA8-8F35-404E-9938-03566CF96935}" srcOrd="1" destOrd="0" presId="urn:microsoft.com/office/officeart/2005/8/layout/vList3"/>
    <dgm:cxn modelId="{F14FA8FB-273E-4570-AD00-314E48F50172}" type="presParOf" srcId="{C3E42550-15A8-461E-B7C0-4726F47C32F5}" destId="{24E8A0C1-AAA6-4F1A-8EDD-D89364838780}" srcOrd="2" destOrd="0" presId="urn:microsoft.com/office/officeart/2005/8/layout/vList3"/>
    <dgm:cxn modelId="{B5CA41AD-2C14-416A-9EAF-9C98BD953D0F}" type="presParOf" srcId="{24E8A0C1-AAA6-4F1A-8EDD-D89364838780}" destId="{3191F718-22FC-4E9F-8846-EECAFA8CC5C5}" srcOrd="0" destOrd="0" presId="urn:microsoft.com/office/officeart/2005/8/layout/vList3"/>
    <dgm:cxn modelId="{5DC1FC36-90A9-4052-A30C-81FDF2D17EC1}" type="presParOf" srcId="{24E8A0C1-AAA6-4F1A-8EDD-D89364838780}" destId="{AA855879-68FC-45FA-ABB8-D8A93225B0D9}" srcOrd="1" destOrd="0" presId="urn:microsoft.com/office/officeart/2005/8/layout/vList3"/>
    <dgm:cxn modelId="{1DBCEA4A-0B58-49B2-A4F8-68DA1281201C}" type="presParOf" srcId="{C3E42550-15A8-461E-B7C0-4726F47C32F5}" destId="{5C0967A1-9AAF-4009-A4E6-84A19A362A7D}" srcOrd="3" destOrd="0" presId="urn:microsoft.com/office/officeart/2005/8/layout/vList3"/>
    <dgm:cxn modelId="{AF0105D3-FDA2-4C26-8D6F-2676BF1D8B3D}" type="presParOf" srcId="{C3E42550-15A8-461E-B7C0-4726F47C32F5}" destId="{80617FFE-3D27-4DD3-ADB1-DE7FADB0BF71}" srcOrd="4" destOrd="0" presId="urn:microsoft.com/office/officeart/2005/8/layout/vList3"/>
    <dgm:cxn modelId="{87C96853-7BFA-4C1A-84D3-99607CFC3602}" type="presParOf" srcId="{80617FFE-3D27-4DD3-ADB1-DE7FADB0BF71}" destId="{430C5C0F-3DDE-40A5-83EB-D5459A9D9750}" srcOrd="0" destOrd="0" presId="urn:microsoft.com/office/officeart/2005/8/layout/vList3"/>
    <dgm:cxn modelId="{335FD3C0-4937-4911-BF6F-FFCA71D2CC88}" type="presParOf" srcId="{80617FFE-3D27-4DD3-ADB1-DE7FADB0BF71}" destId="{31552D27-BC50-4C05-B9C9-D3C4B7F1C329}" srcOrd="1" destOrd="0" presId="urn:microsoft.com/office/officeart/2005/8/layout/vList3"/>
    <dgm:cxn modelId="{79B23C77-9E25-450D-800D-AE1EF17FD44F}" type="presParOf" srcId="{C3E42550-15A8-461E-B7C0-4726F47C32F5}" destId="{11375221-92F3-4B6C-AC88-5D251D474162}" srcOrd="5" destOrd="0" presId="urn:microsoft.com/office/officeart/2005/8/layout/vList3"/>
    <dgm:cxn modelId="{DF421F7C-54E3-4480-A7F9-E63D3999AC59}" type="presParOf" srcId="{C3E42550-15A8-461E-B7C0-4726F47C32F5}" destId="{59256C4C-BE72-4E8D-96A9-E68ADDF3DC5F}" srcOrd="6" destOrd="0" presId="urn:microsoft.com/office/officeart/2005/8/layout/vList3"/>
    <dgm:cxn modelId="{08FFC404-A1FF-4D7E-88E9-17E065CA63C7}" type="presParOf" srcId="{59256C4C-BE72-4E8D-96A9-E68ADDF3DC5F}" destId="{0AFADE89-0F24-47B5-9705-28013760F663}" srcOrd="0" destOrd="0" presId="urn:microsoft.com/office/officeart/2005/8/layout/vList3"/>
    <dgm:cxn modelId="{AB9D664B-86C8-49A8-9CA3-0E1B97445A3E}" type="presParOf" srcId="{59256C4C-BE72-4E8D-96A9-E68ADDF3DC5F}" destId="{6917D99C-8191-429F-B6B9-6DC6CB75DA99}"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8FC5959-6926-43BD-A8E8-C836542B405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573D13D3-5998-4CB4-9153-CCA65B1C4277}">
      <dgm:prSet phldrT="[Text]"/>
      <dgm:spPr/>
      <dgm:t>
        <a:bodyPr/>
        <a:lstStyle/>
        <a:p>
          <a:r>
            <a:rPr lang="en-GB"/>
            <a:t>What paraphrasing is</a:t>
          </a:r>
        </a:p>
      </dgm:t>
    </dgm:pt>
    <dgm:pt modelId="{2360578A-C85D-4A13-BEBD-22BB5CBF0859}" type="parTrans" cxnId="{FCCF39B3-7AD3-44C2-A94F-C23382B68F07}">
      <dgm:prSet/>
      <dgm:spPr/>
      <dgm:t>
        <a:bodyPr/>
        <a:lstStyle/>
        <a:p>
          <a:endParaRPr lang="en-GB"/>
        </a:p>
      </dgm:t>
    </dgm:pt>
    <dgm:pt modelId="{B89DE51E-9BF2-4A1A-8B35-65CA3C78E431}" type="sibTrans" cxnId="{FCCF39B3-7AD3-44C2-A94F-C23382B68F07}">
      <dgm:prSet/>
      <dgm:spPr/>
      <dgm:t>
        <a:bodyPr/>
        <a:lstStyle/>
        <a:p>
          <a:endParaRPr lang="en-GB"/>
        </a:p>
      </dgm:t>
    </dgm:pt>
    <dgm:pt modelId="{64435083-7961-4E21-B282-517F95CEA497}">
      <dgm:prSet/>
      <dgm:spPr/>
      <dgm:t>
        <a:bodyPr/>
        <a:lstStyle/>
        <a:p>
          <a:r>
            <a:rPr lang="en-GB"/>
            <a:t>Why paraphrasing matters</a:t>
          </a:r>
        </a:p>
      </dgm:t>
    </dgm:pt>
    <dgm:pt modelId="{08F97781-41C2-4EDC-8215-45DF5BD862DD}" type="parTrans" cxnId="{7350CB38-5724-4EB2-8B1C-D19EA7085AEE}">
      <dgm:prSet/>
      <dgm:spPr/>
      <dgm:t>
        <a:bodyPr/>
        <a:lstStyle/>
        <a:p>
          <a:endParaRPr lang="en-GB"/>
        </a:p>
      </dgm:t>
    </dgm:pt>
    <dgm:pt modelId="{858E90DF-625D-486D-B716-4EFC54544902}" type="sibTrans" cxnId="{7350CB38-5724-4EB2-8B1C-D19EA7085AEE}">
      <dgm:prSet/>
      <dgm:spPr/>
      <dgm:t>
        <a:bodyPr/>
        <a:lstStyle/>
        <a:p>
          <a:endParaRPr lang="en-GB"/>
        </a:p>
      </dgm:t>
    </dgm:pt>
    <dgm:pt modelId="{625AA0C9-F95D-40BF-A937-B048AD3C3EC4}">
      <dgm:prSet/>
      <dgm:spPr/>
      <dgm:t>
        <a:bodyPr/>
        <a:lstStyle/>
        <a:p>
          <a:r>
            <a:rPr lang="en-GB"/>
            <a:t>How to use our own words</a:t>
          </a:r>
        </a:p>
      </dgm:t>
    </dgm:pt>
    <dgm:pt modelId="{3A9A4E22-BDD8-4D88-A077-4E9BE1DA4DB2}" type="parTrans" cxnId="{C3A1EF55-F9CC-4883-B830-3262E1A43539}">
      <dgm:prSet/>
      <dgm:spPr/>
      <dgm:t>
        <a:bodyPr/>
        <a:lstStyle/>
        <a:p>
          <a:endParaRPr lang="en-GB"/>
        </a:p>
      </dgm:t>
    </dgm:pt>
    <dgm:pt modelId="{DDA13781-8B26-4F61-974C-954C5A1BF087}" type="sibTrans" cxnId="{C3A1EF55-F9CC-4883-B830-3262E1A43539}">
      <dgm:prSet/>
      <dgm:spPr/>
      <dgm:t>
        <a:bodyPr/>
        <a:lstStyle/>
        <a:p>
          <a:endParaRPr lang="en-GB"/>
        </a:p>
      </dgm:t>
    </dgm:pt>
    <dgm:pt modelId="{ABD04F36-458C-46DD-B26B-DABFBE19957E}">
      <dgm:prSet/>
      <dgm:spPr/>
      <dgm:t>
        <a:bodyPr/>
        <a:lstStyle/>
        <a:p>
          <a:r>
            <a:rPr lang="en-GB"/>
            <a:t>How to find key ideas in a text</a:t>
          </a:r>
        </a:p>
      </dgm:t>
    </dgm:pt>
    <dgm:pt modelId="{B58DCA57-EFBF-4C69-AE29-4D7DB2635FDD}" type="parTrans" cxnId="{51DBEEED-43DC-4AAC-B75A-0EA356054F4E}">
      <dgm:prSet/>
      <dgm:spPr/>
      <dgm:t>
        <a:bodyPr/>
        <a:lstStyle/>
        <a:p>
          <a:endParaRPr lang="en-GB"/>
        </a:p>
      </dgm:t>
    </dgm:pt>
    <dgm:pt modelId="{7745AEF1-4922-4485-B72D-966F5C936C48}" type="sibTrans" cxnId="{51DBEEED-43DC-4AAC-B75A-0EA356054F4E}">
      <dgm:prSet/>
      <dgm:spPr/>
      <dgm:t>
        <a:bodyPr/>
        <a:lstStyle/>
        <a:p>
          <a:endParaRPr lang="en-GB"/>
        </a:p>
      </dgm:t>
    </dgm:pt>
    <dgm:pt modelId="{0379D883-0ACD-4D9D-9866-BC293ED2186B}">
      <dgm:prSet/>
      <dgm:spPr/>
      <dgm:t>
        <a:bodyPr/>
        <a:lstStyle/>
        <a:p>
          <a:r>
            <a:rPr lang="en-GB"/>
            <a:t>How to write a short summary</a:t>
          </a:r>
        </a:p>
      </dgm:t>
    </dgm:pt>
    <dgm:pt modelId="{3188613B-981B-4C76-9776-0A5E203D8680}" type="parTrans" cxnId="{A06D4608-92B7-4C73-B59D-BEA4A34AB5E3}">
      <dgm:prSet/>
      <dgm:spPr/>
      <dgm:t>
        <a:bodyPr/>
        <a:lstStyle/>
        <a:p>
          <a:endParaRPr lang="en-GB"/>
        </a:p>
      </dgm:t>
    </dgm:pt>
    <dgm:pt modelId="{402ADC7A-56A3-4CCE-85D5-D8D8F17F0B9F}" type="sibTrans" cxnId="{A06D4608-92B7-4C73-B59D-BEA4A34AB5E3}">
      <dgm:prSet/>
      <dgm:spPr/>
      <dgm:t>
        <a:bodyPr/>
        <a:lstStyle/>
        <a:p>
          <a:endParaRPr lang="en-GB"/>
        </a:p>
      </dgm:t>
    </dgm:pt>
    <dgm:pt modelId="{8CA252E4-85D3-4D01-AB57-B3997A7BDAF9}">
      <dgm:prSet/>
      <dgm:spPr/>
      <dgm:t>
        <a:bodyPr/>
        <a:lstStyle/>
        <a:p>
          <a:r>
            <a:rPr lang="en-GB"/>
            <a:t>Why summaries help business decisions</a:t>
          </a:r>
        </a:p>
      </dgm:t>
    </dgm:pt>
    <dgm:pt modelId="{11F7263E-A9B7-4B3C-96ED-FFB5C2354322}" type="parTrans" cxnId="{E0AA957D-4D3A-474E-B44C-CECC034500FC}">
      <dgm:prSet/>
      <dgm:spPr/>
      <dgm:t>
        <a:bodyPr/>
        <a:lstStyle/>
        <a:p>
          <a:endParaRPr lang="en-GB"/>
        </a:p>
      </dgm:t>
    </dgm:pt>
    <dgm:pt modelId="{F1DE0541-0772-4802-BC98-063ACA338BE1}" type="sibTrans" cxnId="{E0AA957D-4D3A-474E-B44C-CECC034500FC}">
      <dgm:prSet/>
      <dgm:spPr/>
      <dgm:t>
        <a:bodyPr/>
        <a:lstStyle/>
        <a:p>
          <a:endParaRPr lang="en-GB"/>
        </a:p>
      </dgm:t>
    </dgm:pt>
    <dgm:pt modelId="{FBB288B4-F686-47CA-8863-C086A2F1EF9E}" type="pres">
      <dgm:prSet presAssocID="{58FC5959-6926-43BD-A8E8-C836542B4056}" presName="linear" presStyleCnt="0">
        <dgm:presLayoutVars>
          <dgm:dir/>
          <dgm:animLvl val="lvl"/>
          <dgm:resizeHandles val="exact"/>
        </dgm:presLayoutVars>
      </dgm:prSet>
      <dgm:spPr/>
    </dgm:pt>
    <dgm:pt modelId="{A41AF153-9C52-442C-A515-0C1207A64047}" type="pres">
      <dgm:prSet presAssocID="{573D13D3-5998-4CB4-9153-CCA65B1C4277}" presName="parentLin" presStyleCnt="0"/>
      <dgm:spPr/>
    </dgm:pt>
    <dgm:pt modelId="{90CFD05E-A755-4CBB-80CF-23CAEEAA23EB}" type="pres">
      <dgm:prSet presAssocID="{573D13D3-5998-4CB4-9153-CCA65B1C4277}" presName="parentLeftMargin" presStyleLbl="node1" presStyleIdx="0" presStyleCnt="6"/>
      <dgm:spPr/>
    </dgm:pt>
    <dgm:pt modelId="{9D9B7FC7-6542-4FCE-BE9C-B61E6ABD2809}" type="pres">
      <dgm:prSet presAssocID="{573D13D3-5998-4CB4-9153-CCA65B1C4277}" presName="parentText" presStyleLbl="node1" presStyleIdx="0" presStyleCnt="6">
        <dgm:presLayoutVars>
          <dgm:chMax val="0"/>
          <dgm:bulletEnabled val="1"/>
        </dgm:presLayoutVars>
      </dgm:prSet>
      <dgm:spPr/>
    </dgm:pt>
    <dgm:pt modelId="{658CB05A-4F2D-4EDE-9685-1C13E7EC5D63}" type="pres">
      <dgm:prSet presAssocID="{573D13D3-5998-4CB4-9153-CCA65B1C4277}" presName="negativeSpace" presStyleCnt="0"/>
      <dgm:spPr/>
    </dgm:pt>
    <dgm:pt modelId="{9D98D596-8FC9-409D-8B7D-80849C1B52FB}" type="pres">
      <dgm:prSet presAssocID="{573D13D3-5998-4CB4-9153-CCA65B1C4277}" presName="childText" presStyleLbl="conFgAcc1" presStyleIdx="0" presStyleCnt="6">
        <dgm:presLayoutVars>
          <dgm:bulletEnabled val="1"/>
        </dgm:presLayoutVars>
      </dgm:prSet>
      <dgm:spPr/>
    </dgm:pt>
    <dgm:pt modelId="{A058E256-9982-449D-855D-ECF5AEED4EBA}" type="pres">
      <dgm:prSet presAssocID="{B89DE51E-9BF2-4A1A-8B35-65CA3C78E431}" presName="spaceBetweenRectangles" presStyleCnt="0"/>
      <dgm:spPr/>
    </dgm:pt>
    <dgm:pt modelId="{0DBF6F8F-1D49-46A9-A21E-975652766C2F}" type="pres">
      <dgm:prSet presAssocID="{64435083-7961-4E21-B282-517F95CEA497}" presName="parentLin" presStyleCnt="0"/>
      <dgm:spPr/>
    </dgm:pt>
    <dgm:pt modelId="{3CE1953F-B3A1-453D-9E4E-B26DE82D0A18}" type="pres">
      <dgm:prSet presAssocID="{64435083-7961-4E21-B282-517F95CEA497}" presName="parentLeftMargin" presStyleLbl="node1" presStyleIdx="0" presStyleCnt="6"/>
      <dgm:spPr/>
    </dgm:pt>
    <dgm:pt modelId="{9E9F6D33-2329-46A3-B588-EDB18BC013FA}" type="pres">
      <dgm:prSet presAssocID="{64435083-7961-4E21-B282-517F95CEA497}" presName="parentText" presStyleLbl="node1" presStyleIdx="1" presStyleCnt="6">
        <dgm:presLayoutVars>
          <dgm:chMax val="0"/>
          <dgm:bulletEnabled val="1"/>
        </dgm:presLayoutVars>
      </dgm:prSet>
      <dgm:spPr/>
    </dgm:pt>
    <dgm:pt modelId="{188A1087-32A2-4F46-9CDD-A5D58D63E634}" type="pres">
      <dgm:prSet presAssocID="{64435083-7961-4E21-B282-517F95CEA497}" presName="negativeSpace" presStyleCnt="0"/>
      <dgm:spPr/>
    </dgm:pt>
    <dgm:pt modelId="{A2109A50-95AA-46D4-AB8F-650125A7CD4F}" type="pres">
      <dgm:prSet presAssocID="{64435083-7961-4E21-B282-517F95CEA497}" presName="childText" presStyleLbl="conFgAcc1" presStyleIdx="1" presStyleCnt="6">
        <dgm:presLayoutVars>
          <dgm:bulletEnabled val="1"/>
        </dgm:presLayoutVars>
      </dgm:prSet>
      <dgm:spPr/>
    </dgm:pt>
    <dgm:pt modelId="{0D2F9F30-8738-4554-9B43-CE78EC01DB57}" type="pres">
      <dgm:prSet presAssocID="{858E90DF-625D-486D-B716-4EFC54544902}" presName="spaceBetweenRectangles" presStyleCnt="0"/>
      <dgm:spPr/>
    </dgm:pt>
    <dgm:pt modelId="{BA526DDF-0609-41F6-AE0D-6E061A8675E4}" type="pres">
      <dgm:prSet presAssocID="{625AA0C9-F95D-40BF-A937-B048AD3C3EC4}" presName="parentLin" presStyleCnt="0"/>
      <dgm:spPr/>
    </dgm:pt>
    <dgm:pt modelId="{918EF742-C211-43EE-A3A9-9C9261EDB9E3}" type="pres">
      <dgm:prSet presAssocID="{625AA0C9-F95D-40BF-A937-B048AD3C3EC4}" presName="parentLeftMargin" presStyleLbl="node1" presStyleIdx="1" presStyleCnt="6"/>
      <dgm:spPr/>
    </dgm:pt>
    <dgm:pt modelId="{B99EB5E0-C3F7-4D18-8E47-E98B7041A399}" type="pres">
      <dgm:prSet presAssocID="{625AA0C9-F95D-40BF-A937-B048AD3C3EC4}" presName="parentText" presStyleLbl="node1" presStyleIdx="2" presStyleCnt="6">
        <dgm:presLayoutVars>
          <dgm:chMax val="0"/>
          <dgm:bulletEnabled val="1"/>
        </dgm:presLayoutVars>
      </dgm:prSet>
      <dgm:spPr/>
    </dgm:pt>
    <dgm:pt modelId="{EDEBD621-7B5E-46D7-B839-9EA0DC727ECE}" type="pres">
      <dgm:prSet presAssocID="{625AA0C9-F95D-40BF-A937-B048AD3C3EC4}" presName="negativeSpace" presStyleCnt="0"/>
      <dgm:spPr/>
    </dgm:pt>
    <dgm:pt modelId="{59B2FF5E-FEBF-47FE-8CE0-55D5D3CF7A15}" type="pres">
      <dgm:prSet presAssocID="{625AA0C9-F95D-40BF-A937-B048AD3C3EC4}" presName="childText" presStyleLbl="conFgAcc1" presStyleIdx="2" presStyleCnt="6">
        <dgm:presLayoutVars>
          <dgm:bulletEnabled val="1"/>
        </dgm:presLayoutVars>
      </dgm:prSet>
      <dgm:spPr/>
    </dgm:pt>
    <dgm:pt modelId="{4E7D5613-81BF-4728-BB3C-B8BCB3871AE1}" type="pres">
      <dgm:prSet presAssocID="{DDA13781-8B26-4F61-974C-954C5A1BF087}" presName="spaceBetweenRectangles" presStyleCnt="0"/>
      <dgm:spPr/>
    </dgm:pt>
    <dgm:pt modelId="{2B251757-EF24-412E-9898-09A03BEA06E8}" type="pres">
      <dgm:prSet presAssocID="{ABD04F36-458C-46DD-B26B-DABFBE19957E}" presName="parentLin" presStyleCnt="0"/>
      <dgm:spPr/>
    </dgm:pt>
    <dgm:pt modelId="{F0C4792C-AA76-40CB-8091-514EAD2A6A56}" type="pres">
      <dgm:prSet presAssocID="{ABD04F36-458C-46DD-B26B-DABFBE19957E}" presName="parentLeftMargin" presStyleLbl="node1" presStyleIdx="2" presStyleCnt="6"/>
      <dgm:spPr/>
    </dgm:pt>
    <dgm:pt modelId="{8A84147E-5E24-4C09-8FCF-9D5093070ED6}" type="pres">
      <dgm:prSet presAssocID="{ABD04F36-458C-46DD-B26B-DABFBE19957E}" presName="parentText" presStyleLbl="node1" presStyleIdx="3" presStyleCnt="6">
        <dgm:presLayoutVars>
          <dgm:chMax val="0"/>
          <dgm:bulletEnabled val="1"/>
        </dgm:presLayoutVars>
      </dgm:prSet>
      <dgm:spPr/>
    </dgm:pt>
    <dgm:pt modelId="{29F415E9-8AC3-46FC-9452-C1BDBC9BF429}" type="pres">
      <dgm:prSet presAssocID="{ABD04F36-458C-46DD-B26B-DABFBE19957E}" presName="negativeSpace" presStyleCnt="0"/>
      <dgm:spPr/>
    </dgm:pt>
    <dgm:pt modelId="{D638635B-D425-4B11-9960-D0AD26F2C26E}" type="pres">
      <dgm:prSet presAssocID="{ABD04F36-458C-46DD-B26B-DABFBE19957E}" presName="childText" presStyleLbl="conFgAcc1" presStyleIdx="3" presStyleCnt="6">
        <dgm:presLayoutVars>
          <dgm:bulletEnabled val="1"/>
        </dgm:presLayoutVars>
      </dgm:prSet>
      <dgm:spPr/>
    </dgm:pt>
    <dgm:pt modelId="{68F1ED7B-20DC-4FB2-A4FF-16AADFBA920C}" type="pres">
      <dgm:prSet presAssocID="{7745AEF1-4922-4485-B72D-966F5C936C48}" presName="spaceBetweenRectangles" presStyleCnt="0"/>
      <dgm:spPr/>
    </dgm:pt>
    <dgm:pt modelId="{29CBA2FA-5AE6-4A2B-AE25-23E07CA32315}" type="pres">
      <dgm:prSet presAssocID="{0379D883-0ACD-4D9D-9866-BC293ED2186B}" presName="parentLin" presStyleCnt="0"/>
      <dgm:spPr/>
    </dgm:pt>
    <dgm:pt modelId="{AAC1372E-75D3-46DA-A283-C046E0E59EB0}" type="pres">
      <dgm:prSet presAssocID="{0379D883-0ACD-4D9D-9866-BC293ED2186B}" presName="parentLeftMargin" presStyleLbl="node1" presStyleIdx="3" presStyleCnt="6"/>
      <dgm:spPr/>
    </dgm:pt>
    <dgm:pt modelId="{99A02C2E-5A40-47C5-BABD-4A4857C0AFB5}" type="pres">
      <dgm:prSet presAssocID="{0379D883-0ACD-4D9D-9866-BC293ED2186B}" presName="parentText" presStyleLbl="node1" presStyleIdx="4" presStyleCnt="6">
        <dgm:presLayoutVars>
          <dgm:chMax val="0"/>
          <dgm:bulletEnabled val="1"/>
        </dgm:presLayoutVars>
      </dgm:prSet>
      <dgm:spPr/>
    </dgm:pt>
    <dgm:pt modelId="{911B4BF7-35DE-41E3-B998-DA85CBF6DCCD}" type="pres">
      <dgm:prSet presAssocID="{0379D883-0ACD-4D9D-9866-BC293ED2186B}" presName="negativeSpace" presStyleCnt="0"/>
      <dgm:spPr/>
    </dgm:pt>
    <dgm:pt modelId="{7BE59107-E9B8-44F3-A1E5-78C612E0A60B}" type="pres">
      <dgm:prSet presAssocID="{0379D883-0ACD-4D9D-9866-BC293ED2186B}" presName="childText" presStyleLbl="conFgAcc1" presStyleIdx="4" presStyleCnt="6">
        <dgm:presLayoutVars>
          <dgm:bulletEnabled val="1"/>
        </dgm:presLayoutVars>
      </dgm:prSet>
      <dgm:spPr/>
    </dgm:pt>
    <dgm:pt modelId="{6DEA1ADC-29D3-4980-A9DF-0402249D577C}" type="pres">
      <dgm:prSet presAssocID="{402ADC7A-56A3-4CCE-85D5-D8D8F17F0B9F}" presName="spaceBetweenRectangles" presStyleCnt="0"/>
      <dgm:spPr/>
    </dgm:pt>
    <dgm:pt modelId="{335B921C-118B-4A9C-AFFE-8852397B513A}" type="pres">
      <dgm:prSet presAssocID="{8CA252E4-85D3-4D01-AB57-B3997A7BDAF9}" presName="parentLin" presStyleCnt="0"/>
      <dgm:spPr/>
    </dgm:pt>
    <dgm:pt modelId="{0F4A4DB4-DD63-42CB-88FB-2CA73B6CFCE9}" type="pres">
      <dgm:prSet presAssocID="{8CA252E4-85D3-4D01-AB57-B3997A7BDAF9}" presName="parentLeftMargin" presStyleLbl="node1" presStyleIdx="4" presStyleCnt="6"/>
      <dgm:spPr/>
    </dgm:pt>
    <dgm:pt modelId="{14DA5FC6-2E45-4EE0-B3B4-D35A1C509A6A}" type="pres">
      <dgm:prSet presAssocID="{8CA252E4-85D3-4D01-AB57-B3997A7BDAF9}" presName="parentText" presStyleLbl="node1" presStyleIdx="5" presStyleCnt="6">
        <dgm:presLayoutVars>
          <dgm:chMax val="0"/>
          <dgm:bulletEnabled val="1"/>
        </dgm:presLayoutVars>
      </dgm:prSet>
      <dgm:spPr/>
    </dgm:pt>
    <dgm:pt modelId="{C17827E3-6E84-4E48-8207-98A2E79DCF2A}" type="pres">
      <dgm:prSet presAssocID="{8CA252E4-85D3-4D01-AB57-B3997A7BDAF9}" presName="negativeSpace" presStyleCnt="0"/>
      <dgm:spPr/>
    </dgm:pt>
    <dgm:pt modelId="{BE1B52B0-5E54-4893-AE3D-9EEE57744FF7}" type="pres">
      <dgm:prSet presAssocID="{8CA252E4-85D3-4D01-AB57-B3997A7BDAF9}" presName="childText" presStyleLbl="conFgAcc1" presStyleIdx="5" presStyleCnt="6">
        <dgm:presLayoutVars>
          <dgm:bulletEnabled val="1"/>
        </dgm:presLayoutVars>
      </dgm:prSet>
      <dgm:spPr/>
    </dgm:pt>
  </dgm:ptLst>
  <dgm:cxnLst>
    <dgm:cxn modelId="{A06D4608-92B7-4C73-B59D-BEA4A34AB5E3}" srcId="{58FC5959-6926-43BD-A8E8-C836542B4056}" destId="{0379D883-0ACD-4D9D-9866-BC293ED2186B}" srcOrd="4" destOrd="0" parTransId="{3188613B-981B-4C76-9776-0A5E203D8680}" sibTransId="{402ADC7A-56A3-4CCE-85D5-D8D8F17F0B9F}"/>
    <dgm:cxn modelId="{53C65B1A-2D59-4473-8B0C-6E8DA5B7D6DD}" type="presOf" srcId="{58FC5959-6926-43BD-A8E8-C836542B4056}" destId="{FBB288B4-F686-47CA-8863-C086A2F1EF9E}" srcOrd="0" destOrd="0" presId="urn:microsoft.com/office/officeart/2005/8/layout/list1"/>
    <dgm:cxn modelId="{16F12B2A-6AD5-4AB1-BDD8-9AC6667B92A1}" type="presOf" srcId="{64435083-7961-4E21-B282-517F95CEA497}" destId="{3CE1953F-B3A1-453D-9E4E-B26DE82D0A18}" srcOrd="0" destOrd="0" presId="urn:microsoft.com/office/officeart/2005/8/layout/list1"/>
    <dgm:cxn modelId="{2267692B-78D1-40A1-B133-CF4BE9F53D36}" type="presOf" srcId="{625AA0C9-F95D-40BF-A937-B048AD3C3EC4}" destId="{B99EB5E0-C3F7-4D18-8E47-E98B7041A399}" srcOrd="1" destOrd="0" presId="urn:microsoft.com/office/officeart/2005/8/layout/list1"/>
    <dgm:cxn modelId="{2EF32134-9801-4688-B7FA-348EC81A11B5}" type="presOf" srcId="{64435083-7961-4E21-B282-517F95CEA497}" destId="{9E9F6D33-2329-46A3-B588-EDB18BC013FA}" srcOrd="1" destOrd="0" presId="urn:microsoft.com/office/officeart/2005/8/layout/list1"/>
    <dgm:cxn modelId="{7350CB38-5724-4EB2-8B1C-D19EA7085AEE}" srcId="{58FC5959-6926-43BD-A8E8-C836542B4056}" destId="{64435083-7961-4E21-B282-517F95CEA497}" srcOrd="1" destOrd="0" parTransId="{08F97781-41C2-4EDC-8215-45DF5BD862DD}" sibTransId="{858E90DF-625D-486D-B716-4EFC54544902}"/>
    <dgm:cxn modelId="{914F3D3A-4515-4F9B-A8AE-5ADA5371D4A8}" type="presOf" srcId="{8CA252E4-85D3-4D01-AB57-B3997A7BDAF9}" destId="{14DA5FC6-2E45-4EE0-B3B4-D35A1C509A6A}" srcOrd="1" destOrd="0" presId="urn:microsoft.com/office/officeart/2005/8/layout/list1"/>
    <dgm:cxn modelId="{74DEE873-4837-4840-9227-C33554A2A63C}" type="presOf" srcId="{573D13D3-5998-4CB4-9153-CCA65B1C4277}" destId="{9D9B7FC7-6542-4FCE-BE9C-B61E6ABD2809}" srcOrd="1" destOrd="0" presId="urn:microsoft.com/office/officeart/2005/8/layout/list1"/>
    <dgm:cxn modelId="{C3A1EF55-F9CC-4883-B830-3262E1A43539}" srcId="{58FC5959-6926-43BD-A8E8-C836542B4056}" destId="{625AA0C9-F95D-40BF-A937-B048AD3C3EC4}" srcOrd="2" destOrd="0" parTransId="{3A9A4E22-BDD8-4D88-A077-4E9BE1DA4DB2}" sibTransId="{DDA13781-8B26-4F61-974C-954C5A1BF087}"/>
    <dgm:cxn modelId="{E0AA957D-4D3A-474E-B44C-CECC034500FC}" srcId="{58FC5959-6926-43BD-A8E8-C836542B4056}" destId="{8CA252E4-85D3-4D01-AB57-B3997A7BDAF9}" srcOrd="5" destOrd="0" parTransId="{11F7263E-A9B7-4B3C-96ED-FFB5C2354322}" sibTransId="{F1DE0541-0772-4802-BC98-063ACA338BE1}"/>
    <dgm:cxn modelId="{BEC31687-B00A-4FDD-9C32-E08C166B3E21}" type="presOf" srcId="{625AA0C9-F95D-40BF-A937-B048AD3C3EC4}" destId="{918EF742-C211-43EE-A3A9-9C9261EDB9E3}" srcOrd="0" destOrd="0" presId="urn:microsoft.com/office/officeart/2005/8/layout/list1"/>
    <dgm:cxn modelId="{E3DABD88-1324-45FC-B3FF-0521A674C864}" type="presOf" srcId="{8CA252E4-85D3-4D01-AB57-B3997A7BDAF9}" destId="{0F4A4DB4-DD63-42CB-88FB-2CA73B6CFCE9}" srcOrd="0" destOrd="0" presId="urn:microsoft.com/office/officeart/2005/8/layout/list1"/>
    <dgm:cxn modelId="{009C0CA2-7289-441B-89EA-14459DD1997B}" type="presOf" srcId="{0379D883-0ACD-4D9D-9866-BC293ED2186B}" destId="{AAC1372E-75D3-46DA-A283-C046E0E59EB0}" srcOrd="0" destOrd="0" presId="urn:microsoft.com/office/officeart/2005/8/layout/list1"/>
    <dgm:cxn modelId="{FCCF39B3-7AD3-44C2-A94F-C23382B68F07}" srcId="{58FC5959-6926-43BD-A8E8-C836542B4056}" destId="{573D13D3-5998-4CB4-9153-CCA65B1C4277}" srcOrd="0" destOrd="0" parTransId="{2360578A-C85D-4A13-BEBD-22BB5CBF0859}" sibTransId="{B89DE51E-9BF2-4A1A-8B35-65CA3C78E431}"/>
    <dgm:cxn modelId="{3003D8D0-1E74-488D-98EB-F79444D5C2E4}" type="presOf" srcId="{ABD04F36-458C-46DD-B26B-DABFBE19957E}" destId="{F0C4792C-AA76-40CB-8091-514EAD2A6A56}" srcOrd="0" destOrd="0" presId="urn:microsoft.com/office/officeart/2005/8/layout/list1"/>
    <dgm:cxn modelId="{A61BB0DE-8266-4713-B405-A887F7843365}" type="presOf" srcId="{573D13D3-5998-4CB4-9153-CCA65B1C4277}" destId="{90CFD05E-A755-4CBB-80CF-23CAEEAA23EB}" srcOrd="0" destOrd="0" presId="urn:microsoft.com/office/officeart/2005/8/layout/list1"/>
    <dgm:cxn modelId="{4B62E6DE-6F01-46C3-9873-24A97BFCB221}" type="presOf" srcId="{0379D883-0ACD-4D9D-9866-BC293ED2186B}" destId="{99A02C2E-5A40-47C5-BABD-4A4857C0AFB5}" srcOrd="1" destOrd="0" presId="urn:microsoft.com/office/officeart/2005/8/layout/list1"/>
    <dgm:cxn modelId="{51DBEEED-43DC-4AAC-B75A-0EA356054F4E}" srcId="{58FC5959-6926-43BD-A8E8-C836542B4056}" destId="{ABD04F36-458C-46DD-B26B-DABFBE19957E}" srcOrd="3" destOrd="0" parTransId="{B58DCA57-EFBF-4C69-AE29-4D7DB2635FDD}" sibTransId="{7745AEF1-4922-4485-B72D-966F5C936C48}"/>
    <dgm:cxn modelId="{A61973FE-354F-43EF-9788-47843200F784}" type="presOf" srcId="{ABD04F36-458C-46DD-B26B-DABFBE19957E}" destId="{8A84147E-5E24-4C09-8FCF-9D5093070ED6}" srcOrd="1" destOrd="0" presId="urn:microsoft.com/office/officeart/2005/8/layout/list1"/>
    <dgm:cxn modelId="{2D19889C-F0E9-4D7F-ABF9-DE64DF70AD41}" type="presParOf" srcId="{FBB288B4-F686-47CA-8863-C086A2F1EF9E}" destId="{A41AF153-9C52-442C-A515-0C1207A64047}" srcOrd="0" destOrd="0" presId="urn:microsoft.com/office/officeart/2005/8/layout/list1"/>
    <dgm:cxn modelId="{C3A67FD5-DB2A-4659-BBB4-F071F2153B29}" type="presParOf" srcId="{A41AF153-9C52-442C-A515-0C1207A64047}" destId="{90CFD05E-A755-4CBB-80CF-23CAEEAA23EB}" srcOrd="0" destOrd="0" presId="urn:microsoft.com/office/officeart/2005/8/layout/list1"/>
    <dgm:cxn modelId="{AFB2C1C6-F84E-40BA-BBE3-772DA375AEF9}" type="presParOf" srcId="{A41AF153-9C52-442C-A515-0C1207A64047}" destId="{9D9B7FC7-6542-4FCE-BE9C-B61E6ABD2809}" srcOrd="1" destOrd="0" presId="urn:microsoft.com/office/officeart/2005/8/layout/list1"/>
    <dgm:cxn modelId="{8C96F576-9367-4A31-8BC6-4C7DACF8E420}" type="presParOf" srcId="{FBB288B4-F686-47CA-8863-C086A2F1EF9E}" destId="{658CB05A-4F2D-4EDE-9685-1C13E7EC5D63}" srcOrd="1" destOrd="0" presId="urn:microsoft.com/office/officeart/2005/8/layout/list1"/>
    <dgm:cxn modelId="{A13DFDA1-ECDA-464B-BE7A-020DB1D2F57A}" type="presParOf" srcId="{FBB288B4-F686-47CA-8863-C086A2F1EF9E}" destId="{9D98D596-8FC9-409D-8B7D-80849C1B52FB}" srcOrd="2" destOrd="0" presId="urn:microsoft.com/office/officeart/2005/8/layout/list1"/>
    <dgm:cxn modelId="{0394EA57-37E8-45BF-BC45-62C3CB0ECFA4}" type="presParOf" srcId="{FBB288B4-F686-47CA-8863-C086A2F1EF9E}" destId="{A058E256-9982-449D-855D-ECF5AEED4EBA}" srcOrd="3" destOrd="0" presId="urn:microsoft.com/office/officeart/2005/8/layout/list1"/>
    <dgm:cxn modelId="{CFC5CE09-99AF-4385-A71D-986DFFEE09C1}" type="presParOf" srcId="{FBB288B4-F686-47CA-8863-C086A2F1EF9E}" destId="{0DBF6F8F-1D49-46A9-A21E-975652766C2F}" srcOrd="4" destOrd="0" presId="urn:microsoft.com/office/officeart/2005/8/layout/list1"/>
    <dgm:cxn modelId="{953627B2-7288-4456-8AC5-73215FD5FEFC}" type="presParOf" srcId="{0DBF6F8F-1D49-46A9-A21E-975652766C2F}" destId="{3CE1953F-B3A1-453D-9E4E-B26DE82D0A18}" srcOrd="0" destOrd="0" presId="urn:microsoft.com/office/officeart/2005/8/layout/list1"/>
    <dgm:cxn modelId="{50F01208-D9D7-4341-B95F-2A2D4EA375DD}" type="presParOf" srcId="{0DBF6F8F-1D49-46A9-A21E-975652766C2F}" destId="{9E9F6D33-2329-46A3-B588-EDB18BC013FA}" srcOrd="1" destOrd="0" presId="urn:microsoft.com/office/officeart/2005/8/layout/list1"/>
    <dgm:cxn modelId="{03F7D213-ABB0-42F7-9EAE-DB2C3307E66C}" type="presParOf" srcId="{FBB288B4-F686-47CA-8863-C086A2F1EF9E}" destId="{188A1087-32A2-4F46-9CDD-A5D58D63E634}" srcOrd="5" destOrd="0" presId="urn:microsoft.com/office/officeart/2005/8/layout/list1"/>
    <dgm:cxn modelId="{1D30AE40-F57B-4793-B438-2AAA170CD523}" type="presParOf" srcId="{FBB288B4-F686-47CA-8863-C086A2F1EF9E}" destId="{A2109A50-95AA-46D4-AB8F-650125A7CD4F}" srcOrd="6" destOrd="0" presId="urn:microsoft.com/office/officeart/2005/8/layout/list1"/>
    <dgm:cxn modelId="{13363553-9A55-433C-9A7F-E79997C81BDF}" type="presParOf" srcId="{FBB288B4-F686-47CA-8863-C086A2F1EF9E}" destId="{0D2F9F30-8738-4554-9B43-CE78EC01DB57}" srcOrd="7" destOrd="0" presId="urn:microsoft.com/office/officeart/2005/8/layout/list1"/>
    <dgm:cxn modelId="{DE643BA9-13F2-44AB-95AC-3416615BF3CC}" type="presParOf" srcId="{FBB288B4-F686-47CA-8863-C086A2F1EF9E}" destId="{BA526DDF-0609-41F6-AE0D-6E061A8675E4}" srcOrd="8" destOrd="0" presId="urn:microsoft.com/office/officeart/2005/8/layout/list1"/>
    <dgm:cxn modelId="{9EFBC4CA-6503-4C03-9E60-CB2DB38D0585}" type="presParOf" srcId="{BA526DDF-0609-41F6-AE0D-6E061A8675E4}" destId="{918EF742-C211-43EE-A3A9-9C9261EDB9E3}" srcOrd="0" destOrd="0" presId="urn:microsoft.com/office/officeart/2005/8/layout/list1"/>
    <dgm:cxn modelId="{AC88D9D4-1E65-450B-8EB5-0A82C0F3FE26}" type="presParOf" srcId="{BA526DDF-0609-41F6-AE0D-6E061A8675E4}" destId="{B99EB5E0-C3F7-4D18-8E47-E98B7041A399}" srcOrd="1" destOrd="0" presId="urn:microsoft.com/office/officeart/2005/8/layout/list1"/>
    <dgm:cxn modelId="{5D3E4F19-1F03-4EF9-B54D-9AFCD3995E6D}" type="presParOf" srcId="{FBB288B4-F686-47CA-8863-C086A2F1EF9E}" destId="{EDEBD621-7B5E-46D7-B839-9EA0DC727ECE}" srcOrd="9" destOrd="0" presId="urn:microsoft.com/office/officeart/2005/8/layout/list1"/>
    <dgm:cxn modelId="{E20DFBE0-771D-4787-9695-E5B899F7F63F}" type="presParOf" srcId="{FBB288B4-F686-47CA-8863-C086A2F1EF9E}" destId="{59B2FF5E-FEBF-47FE-8CE0-55D5D3CF7A15}" srcOrd="10" destOrd="0" presId="urn:microsoft.com/office/officeart/2005/8/layout/list1"/>
    <dgm:cxn modelId="{56BF1B41-B395-4A87-8829-B2975AEC1746}" type="presParOf" srcId="{FBB288B4-F686-47CA-8863-C086A2F1EF9E}" destId="{4E7D5613-81BF-4728-BB3C-B8BCB3871AE1}" srcOrd="11" destOrd="0" presId="urn:microsoft.com/office/officeart/2005/8/layout/list1"/>
    <dgm:cxn modelId="{0C08B952-C8A1-43C9-864E-14C1F30B0FA7}" type="presParOf" srcId="{FBB288B4-F686-47CA-8863-C086A2F1EF9E}" destId="{2B251757-EF24-412E-9898-09A03BEA06E8}" srcOrd="12" destOrd="0" presId="urn:microsoft.com/office/officeart/2005/8/layout/list1"/>
    <dgm:cxn modelId="{92CB11E2-1404-4C89-9A5D-8A16298778B0}" type="presParOf" srcId="{2B251757-EF24-412E-9898-09A03BEA06E8}" destId="{F0C4792C-AA76-40CB-8091-514EAD2A6A56}" srcOrd="0" destOrd="0" presId="urn:microsoft.com/office/officeart/2005/8/layout/list1"/>
    <dgm:cxn modelId="{BF528D51-2D9A-4318-ADC5-715C9C867459}" type="presParOf" srcId="{2B251757-EF24-412E-9898-09A03BEA06E8}" destId="{8A84147E-5E24-4C09-8FCF-9D5093070ED6}" srcOrd="1" destOrd="0" presId="urn:microsoft.com/office/officeart/2005/8/layout/list1"/>
    <dgm:cxn modelId="{D00D28BC-95BE-4CD4-93F5-627D903E3F42}" type="presParOf" srcId="{FBB288B4-F686-47CA-8863-C086A2F1EF9E}" destId="{29F415E9-8AC3-46FC-9452-C1BDBC9BF429}" srcOrd="13" destOrd="0" presId="urn:microsoft.com/office/officeart/2005/8/layout/list1"/>
    <dgm:cxn modelId="{941D528A-9346-44DC-B2CC-2893CE76E8E3}" type="presParOf" srcId="{FBB288B4-F686-47CA-8863-C086A2F1EF9E}" destId="{D638635B-D425-4B11-9960-D0AD26F2C26E}" srcOrd="14" destOrd="0" presId="urn:microsoft.com/office/officeart/2005/8/layout/list1"/>
    <dgm:cxn modelId="{57E8E874-F804-4C46-ACBA-9291F9B64874}" type="presParOf" srcId="{FBB288B4-F686-47CA-8863-C086A2F1EF9E}" destId="{68F1ED7B-20DC-4FB2-A4FF-16AADFBA920C}" srcOrd="15" destOrd="0" presId="urn:microsoft.com/office/officeart/2005/8/layout/list1"/>
    <dgm:cxn modelId="{CEBE75E0-F1B2-4CFF-93DA-53C01B19EE94}" type="presParOf" srcId="{FBB288B4-F686-47CA-8863-C086A2F1EF9E}" destId="{29CBA2FA-5AE6-4A2B-AE25-23E07CA32315}" srcOrd="16" destOrd="0" presId="urn:microsoft.com/office/officeart/2005/8/layout/list1"/>
    <dgm:cxn modelId="{2EF3627E-A821-4F37-A591-4348ED958584}" type="presParOf" srcId="{29CBA2FA-5AE6-4A2B-AE25-23E07CA32315}" destId="{AAC1372E-75D3-46DA-A283-C046E0E59EB0}" srcOrd="0" destOrd="0" presId="urn:microsoft.com/office/officeart/2005/8/layout/list1"/>
    <dgm:cxn modelId="{C78255C4-AB5A-4923-868C-F6A5719E0D38}" type="presParOf" srcId="{29CBA2FA-5AE6-4A2B-AE25-23E07CA32315}" destId="{99A02C2E-5A40-47C5-BABD-4A4857C0AFB5}" srcOrd="1" destOrd="0" presId="urn:microsoft.com/office/officeart/2005/8/layout/list1"/>
    <dgm:cxn modelId="{C03A5500-54B9-42DE-BAC9-9F1A4722AA7D}" type="presParOf" srcId="{FBB288B4-F686-47CA-8863-C086A2F1EF9E}" destId="{911B4BF7-35DE-41E3-B998-DA85CBF6DCCD}" srcOrd="17" destOrd="0" presId="urn:microsoft.com/office/officeart/2005/8/layout/list1"/>
    <dgm:cxn modelId="{422B2484-CB11-4A47-8C62-6296A4EA478D}" type="presParOf" srcId="{FBB288B4-F686-47CA-8863-C086A2F1EF9E}" destId="{7BE59107-E9B8-44F3-A1E5-78C612E0A60B}" srcOrd="18" destOrd="0" presId="urn:microsoft.com/office/officeart/2005/8/layout/list1"/>
    <dgm:cxn modelId="{7A7F4377-8820-44B9-AFEC-FA1A53008637}" type="presParOf" srcId="{FBB288B4-F686-47CA-8863-C086A2F1EF9E}" destId="{6DEA1ADC-29D3-4980-A9DF-0402249D577C}" srcOrd="19" destOrd="0" presId="urn:microsoft.com/office/officeart/2005/8/layout/list1"/>
    <dgm:cxn modelId="{C3D96158-882E-4B07-8A9B-2D9765F763A6}" type="presParOf" srcId="{FBB288B4-F686-47CA-8863-C086A2F1EF9E}" destId="{335B921C-118B-4A9C-AFFE-8852397B513A}" srcOrd="20" destOrd="0" presId="urn:microsoft.com/office/officeart/2005/8/layout/list1"/>
    <dgm:cxn modelId="{08C9B352-4BB0-4651-A708-4B13B0B0851A}" type="presParOf" srcId="{335B921C-118B-4A9C-AFFE-8852397B513A}" destId="{0F4A4DB4-DD63-42CB-88FB-2CA73B6CFCE9}" srcOrd="0" destOrd="0" presId="urn:microsoft.com/office/officeart/2005/8/layout/list1"/>
    <dgm:cxn modelId="{F9068F7D-3D82-45E8-B1D1-61EC3D20F556}" type="presParOf" srcId="{335B921C-118B-4A9C-AFFE-8852397B513A}" destId="{14DA5FC6-2E45-4EE0-B3B4-D35A1C509A6A}" srcOrd="1" destOrd="0" presId="urn:microsoft.com/office/officeart/2005/8/layout/list1"/>
    <dgm:cxn modelId="{0D5FB27F-13E4-4AB4-AD53-93F697BBA6E5}" type="presParOf" srcId="{FBB288B4-F686-47CA-8863-C086A2F1EF9E}" destId="{C17827E3-6E84-4E48-8207-98A2E79DCF2A}" srcOrd="21" destOrd="0" presId="urn:microsoft.com/office/officeart/2005/8/layout/list1"/>
    <dgm:cxn modelId="{0368E630-847C-4C3A-B785-9D412ABE9CD9}" type="presParOf" srcId="{FBB288B4-F686-47CA-8863-C086A2F1EF9E}" destId="{BE1B52B0-5E54-4893-AE3D-9EEE57744FF7}"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A203E9-E41A-4293-A7BB-AC1B6CF4B3DE}">
      <dsp:nvSpPr>
        <dsp:cNvPr id="0" name=""/>
        <dsp:cNvSpPr/>
      </dsp:nvSpPr>
      <dsp:spPr>
        <a:xfrm>
          <a:off x="0" y="41742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5AA39E0-7CE6-4EFD-A5EE-CD82AA80EF2C}">
      <dsp:nvSpPr>
        <dsp:cNvPr id="0" name=""/>
        <dsp:cNvSpPr/>
      </dsp:nvSpPr>
      <dsp:spPr>
        <a:xfrm>
          <a:off x="511333" y="6318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Paraphrasing, which means using your own words</a:t>
          </a:r>
        </a:p>
      </dsp:txBody>
      <dsp:txXfrm>
        <a:off x="545918" y="97774"/>
        <a:ext cx="7089502" cy="639310"/>
      </dsp:txXfrm>
    </dsp:sp>
    <dsp:sp modelId="{A937E74C-36F9-4999-BB6B-DBA3CA037601}">
      <dsp:nvSpPr>
        <dsp:cNvPr id="0" name=""/>
        <dsp:cNvSpPr/>
      </dsp:nvSpPr>
      <dsp:spPr>
        <a:xfrm>
          <a:off x="0" y="150606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1E4175-879A-4CA8-B9D5-F3654067341A}">
      <dsp:nvSpPr>
        <dsp:cNvPr id="0" name=""/>
        <dsp:cNvSpPr/>
      </dsp:nvSpPr>
      <dsp:spPr>
        <a:xfrm>
          <a:off x="511333" y="115182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Understanding the difference between copying and paraphrasing</a:t>
          </a:r>
        </a:p>
      </dsp:txBody>
      <dsp:txXfrm>
        <a:off x="545918" y="1186414"/>
        <a:ext cx="7089502" cy="639310"/>
      </dsp:txXfrm>
    </dsp:sp>
    <dsp:sp modelId="{0C69D6EB-567C-400F-A922-97F252742DFE}">
      <dsp:nvSpPr>
        <dsp:cNvPr id="0" name=""/>
        <dsp:cNvSpPr/>
      </dsp:nvSpPr>
      <dsp:spPr>
        <a:xfrm>
          <a:off x="0" y="259470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A422E7D-5DFC-4ED1-A122-DA3ED4FEDA65}">
      <dsp:nvSpPr>
        <dsp:cNvPr id="0" name=""/>
        <dsp:cNvSpPr/>
      </dsp:nvSpPr>
      <dsp:spPr>
        <a:xfrm>
          <a:off x="511333" y="224046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Learning simple steps to paraphrase safely</a:t>
          </a:r>
        </a:p>
      </dsp:txBody>
      <dsp:txXfrm>
        <a:off x="545918" y="2275054"/>
        <a:ext cx="7089502" cy="639310"/>
      </dsp:txXfrm>
    </dsp:sp>
    <dsp:sp modelId="{BC8CF767-84A0-485B-92E6-E5B40D9EB6CA}">
      <dsp:nvSpPr>
        <dsp:cNvPr id="0" name=""/>
        <dsp:cNvSpPr/>
      </dsp:nvSpPr>
      <dsp:spPr>
        <a:xfrm>
          <a:off x="0" y="368334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97A4C4-EECD-4254-B39E-EC75A696146D}">
      <dsp:nvSpPr>
        <dsp:cNvPr id="0" name=""/>
        <dsp:cNvSpPr/>
      </dsp:nvSpPr>
      <dsp:spPr>
        <a:xfrm>
          <a:off x="511333" y="332910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Practising paraphrasing with business and academic texts</a:t>
          </a:r>
        </a:p>
      </dsp:txBody>
      <dsp:txXfrm>
        <a:off x="545918" y="3363694"/>
        <a:ext cx="7089502" cy="639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CE9C9E-EBF7-4F44-99EC-CBEB3CB1C4A2}">
      <dsp:nvSpPr>
        <dsp:cNvPr id="0" name=""/>
        <dsp:cNvSpPr/>
      </dsp:nvSpPr>
      <dsp:spPr>
        <a:xfrm>
          <a:off x="0" y="19523"/>
          <a:ext cx="9728591" cy="638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Original (from a source):</a:t>
          </a:r>
        </a:p>
      </dsp:txBody>
      <dsp:txXfrm>
        <a:off x="31185" y="50708"/>
        <a:ext cx="9666221" cy="576450"/>
      </dsp:txXfrm>
    </dsp:sp>
    <dsp:sp modelId="{697695E2-8A3F-46D0-B6EE-B742DCA303E0}">
      <dsp:nvSpPr>
        <dsp:cNvPr id="0" name=""/>
        <dsp:cNvSpPr/>
      </dsp:nvSpPr>
      <dsp:spPr>
        <a:xfrm>
          <a:off x="0" y="658343"/>
          <a:ext cx="9728591"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8883"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Customer complaints increased by 15 percent last month.</a:t>
          </a:r>
        </a:p>
      </dsp:txBody>
      <dsp:txXfrm>
        <a:off x="0" y="658343"/>
        <a:ext cx="9728591" cy="430560"/>
      </dsp:txXfrm>
    </dsp:sp>
    <dsp:sp modelId="{2D51F39E-9C9F-4DD3-8372-0226D3A34F57}">
      <dsp:nvSpPr>
        <dsp:cNvPr id="0" name=""/>
        <dsp:cNvSpPr/>
      </dsp:nvSpPr>
      <dsp:spPr>
        <a:xfrm>
          <a:off x="0" y="1088903"/>
          <a:ext cx="9728591" cy="638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Copying:</a:t>
          </a:r>
        </a:p>
      </dsp:txBody>
      <dsp:txXfrm>
        <a:off x="31185" y="1120088"/>
        <a:ext cx="9666221" cy="576450"/>
      </dsp:txXfrm>
    </dsp:sp>
    <dsp:sp modelId="{AF34F01B-14A1-4387-B05B-8B2E7ECC004E}">
      <dsp:nvSpPr>
        <dsp:cNvPr id="0" name=""/>
        <dsp:cNvSpPr/>
      </dsp:nvSpPr>
      <dsp:spPr>
        <a:xfrm>
          <a:off x="0" y="1727723"/>
          <a:ext cx="9728591"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8883"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Customer complaints increased by 15 percent last month.</a:t>
          </a:r>
        </a:p>
      </dsp:txBody>
      <dsp:txXfrm>
        <a:off x="0" y="1727723"/>
        <a:ext cx="9728591" cy="430560"/>
      </dsp:txXfrm>
    </dsp:sp>
    <dsp:sp modelId="{8BC379DE-1FDE-49BD-A473-A51FE6D00C1A}">
      <dsp:nvSpPr>
        <dsp:cNvPr id="0" name=""/>
        <dsp:cNvSpPr/>
      </dsp:nvSpPr>
      <dsp:spPr>
        <a:xfrm>
          <a:off x="0" y="2158283"/>
          <a:ext cx="9728591" cy="638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Paraphrasing</a:t>
          </a:r>
        </a:p>
      </dsp:txBody>
      <dsp:txXfrm>
        <a:off x="31185" y="2189468"/>
        <a:ext cx="9666221" cy="576450"/>
      </dsp:txXfrm>
    </dsp:sp>
    <dsp:sp modelId="{6558CB6A-7DC0-441C-9F59-DE7B10B2903A}">
      <dsp:nvSpPr>
        <dsp:cNvPr id="0" name=""/>
        <dsp:cNvSpPr/>
      </dsp:nvSpPr>
      <dsp:spPr>
        <a:xfrm>
          <a:off x="0" y="2797103"/>
          <a:ext cx="9728591"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8883"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There was a clear rise in customer complaints during the last month.</a:t>
          </a:r>
        </a:p>
      </dsp:txBody>
      <dsp:txXfrm>
        <a:off x="0" y="2797103"/>
        <a:ext cx="9728591" cy="430560"/>
      </dsp:txXfrm>
    </dsp:sp>
    <dsp:sp modelId="{5A40A375-E9A9-4F8E-8556-569CF3D2340F}">
      <dsp:nvSpPr>
        <dsp:cNvPr id="0" name=""/>
        <dsp:cNvSpPr/>
      </dsp:nvSpPr>
      <dsp:spPr>
        <a:xfrm>
          <a:off x="0" y="3227663"/>
          <a:ext cx="9728591" cy="638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Summarising</a:t>
          </a:r>
        </a:p>
      </dsp:txBody>
      <dsp:txXfrm>
        <a:off x="31185" y="3258848"/>
        <a:ext cx="9666221" cy="576450"/>
      </dsp:txXfrm>
    </dsp:sp>
    <dsp:sp modelId="{93FC3D0D-1D5F-47EA-9821-AF80DF1015E1}">
      <dsp:nvSpPr>
        <dsp:cNvPr id="0" name=""/>
        <dsp:cNvSpPr/>
      </dsp:nvSpPr>
      <dsp:spPr>
        <a:xfrm>
          <a:off x="0" y="3866483"/>
          <a:ext cx="9728591"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8883"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Customer complaints are increasing.</a:t>
          </a:r>
        </a:p>
      </dsp:txBody>
      <dsp:txXfrm>
        <a:off x="0" y="3866483"/>
        <a:ext cx="9728591" cy="4305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20572C-2E08-4969-9F8D-0DC14EFA03ED}">
      <dsp:nvSpPr>
        <dsp:cNvPr id="0" name=""/>
        <dsp:cNvSpPr/>
      </dsp:nvSpPr>
      <dsp:spPr>
        <a:xfrm rot="10800000">
          <a:off x="1935034" y="1401"/>
          <a:ext cx="6800738" cy="88826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1701" tIns="91440" rIns="170688" bIns="91440" numCol="1" spcCol="1270" anchor="ctr" anchorCtr="0">
          <a:noAutofit/>
        </a:bodyPr>
        <a:lstStyle/>
        <a:p>
          <a:pPr marL="0" lvl="0" indent="0" algn="ctr" defTabSz="1066800">
            <a:lnSpc>
              <a:spcPct val="90000"/>
            </a:lnSpc>
            <a:spcBef>
              <a:spcPct val="0"/>
            </a:spcBef>
            <a:spcAft>
              <a:spcPct val="35000"/>
            </a:spcAft>
            <a:buNone/>
          </a:pPr>
          <a:r>
            <a:rPr lang="en-GB" sz="2400" kern="1200"/>
            <a:t>Customer complaints are becoming a serious business issue.</a:t>
          </a:r>
        </a:p>
      </dsp:txBody>
      <dsp:txXfrm rot="10800000">
        <a:off x="2157101" y="1401"/>
        <a:ext cx="6578671" cy="888267"/>
      </dsp:txXfrm>
    </dsp:sp>
    <dsp:sp modelId="{9C15FCAE-2177-4D94-91C1-D639DA3CABD3}">
      <dsp:nvSpPr>
        <dsp:cNvPr id="0" name=""/>
        <dsp:cNvSpPr/>
      </dsp:nvSpPr>
      <dsp:spPr>
        <a:xfrm>
          <a:off x="1490901" y="1401"/>
          <a:ext cx="888267" cy="888267"/>
        </a:xfrm>
        <a:prstGeom prst="ellipse">
          <a:avLst/>
        </a:prstGeom>
        <a:blipFill>
          <a:blip xmlns:r="http://schemas.openxmlformats.org/officeDocument/2006/relationships" r:embed="rId1"/>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A855879-68FC-45FA-ABB8-D8A93225B0D9}">
      <dsp:nvSpPr>
        <dsp:cNvPr id="0" name=""/>
        <dsp:cNvSpPr/>
      </dsp:nvSpPr>
      <dsp:spPr>
        <a:xfrm rot="10800000">
          <a:off x="1935034" y="1154824"/>
          <a:ext cx="6800738" cy="88826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1701" tIns="91440" rIns="170688" bIns="91440" numCol="1" spcCol="1270" anchor="ctr" anchorCtr="0">
          <a:noAutofit/>
        </a:bodyPr>
        <a:lstStyle/>
        <a:p>
          <a:pPr marL="0" lvl="0" indent="0" algn="ctr" defTabSz="1066800" rtl="0">
            <a:lnSpc>
              <a:spcPct val="90000"/>
            </a:lnSpc>
            <a:spcBef>
              <a:spcPct val="0"/>
            </a:spcBef>
            <a:spcAft>
              <a:spcPct val="35000"/>
            </a:spcAft>
            <a:buNone/>
          </a:pPr>
          <a:r>
            <a:rPr lang="en-GB" sz="2400" kern="1200"/>
            <a:t>Reports show a noticeable increase in complaints</a:t>
          </a:r>
          <a:r>
            <a:rPr lang="en-GB" sz="2400" kern="1200">
              <a:latin typeface="Aptos ExtraBold"/>
            </a:rPr>
            <a:t> (Smith, 2023).</a:t>
          </a:r>
          <a:endParaRPr lang="en-GB" sz="2400" kern="1200"/>
        </a:p>
      </dsp:txBody>
      <dsp:txXfrm rot="10800000">
        <a:off x="2157101" y="1154824"/>
        <a:ext cx="6578671" cy="888267"/>
      </dsp:txXfrm>
    </dsp:sp>
    <dsp:sp modelId="{3191F718-22FC-4E9F-8846-EECAFA8CC5C5}">
      <dsp:nvSpPr>
        <dsp:cNvPr id="0" name=""/>
        <dsp:cNvSpPr/>
      </dsp:nvSpPr>
      <dsp:spPr>
        <a:xfrm>
          <a:off x="1490901" y="1154824"/>
          <a:ext cx="888267" cy="888267"/>
        </a:xfrm>
        <a:prstGeom prst="ellipse">
          <a:avLst/>
        </a:prstGeom>
        <a:blipFill>
          <a:blip xmlns:r="http://schemas.openxmlformats.org/officeDocument/2006/relationships" r:embed="rId2"/>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552D27-BC50-4C05-B9C9-D3C4B7F1C329}">
      <dsp:nvSpPr>
        <dsp:cNvPr id="0" name=""/>
        <dsp:cNvSpPr/>
      </dsp:nvSpPr>
      <dsp:spPr>
        <a:xfrm rot="10800000">
          <a:off x="1935034" y="2308246"/>
          <a:ext cx="6800738" cy="88826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1701" tIns="91440" rIns="170688" bIns="91440" numCol="1" spcCol="1270" anchor="ctr" anchorCtr="0">
          <a:noAutofit/>
        </a:bodyPr>
        <a:lstStyle/>
        <a:p>
          <a:pPr marL="0" lvl="0" indent="0" algn="ctr" defTabSz="1066800">
            <a:lnSpc>
              <a:spcPct val="90000"/>
            </a:lnSpc>
            <a:spcBef>
              <a:spcPct val="0"/>
            </a:spcBef>
            <a:spcAft>
              <a:spcPct val="35000"/>
            </a:spcAft>
            <a:buNone/>
          </a:pPr>
          <a:r>
            <a:rPr lang="en-GB" sz="2400" kern="1200"/>
            <a:t>This suggests customers are less satisfied with the service.</a:t>
          </a:r>
        </a:p>
      </dsp:txBody>
      <dsp:txXfrm rot="10800000">
        <a:off x="2157101" y="2308246"/>
        <a:ext cx="6578671" cy="888267"/>
      </dsp:txXfrm>
    </dsp:sp>
    <dsp:sp modelId="{430C5C0F-3DDE-40A5-83EB-D5459A9D9750}">
      <dsp:nvSpPr>
        <dsp:cNvPr id="0" name=""/>
        <dsp:cNvSpPr/>
      </dsp:nvSpPr>
      <dsp:spPr>
        <a:xfrm>
          <a:off x="1490901" y="2308246"/>
          <a:ext cx="888267" cy="888267"/>
        </a:xfrm>
        <a:prstGeom prst="ellipse">
          <a:avLst/>
        </a:prstGeom>
        <a:blipFill>
          <a:blip xmlns:r="http://schemas.openxmlformats.org/officeDocument/2006/relationships" r:embed="rId2"/>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917D99C-8191-429F-B6B9-6DC6CB75DA99}">
      <dsp:nvSpPr>
        <dsp:cNvPr id="0" name=""/>
        <dsp:cNvSpPr/>
      </dsp:nvSpPr>
      <dsp:spPr>
        <a:xfrm rot="10800000">
          <a:off x="1935034" y="3461668"/>
          <a:ext cx="6800738" cy="88826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1701" tIns="91440" rIns="170688" bIns="91440" numCol="1" spcCol="1270" anchor="ctr" anchorCtr="0">
          <a:noAutofit/>
        </a:bodyPr>
        <a:lstStyle/>
        <a:p>
          <a:pPr marL="0" lvl="0" indent="0" algn="ctr" defTabSz="1066800">
            <a:lnSpc>
              <a:spcPct val="90000"/>
            </a:lnSpc>
            <a:spcBef>
              <a:spcPct val="0"/>
            </a:spcBef>
            <a:spcAft>
              <a:spcPct val="35000"/>
            </a:spcAft>
            <a:buNone/>
          </a:pPr>
          <a:r>
            <a:rPr lang="en-GB" sz="2400" kern="1200">
              <a:latin typeface="Aptos ExtraBold"/>
            </a:rPr>
            <a:t>If</a:t>
          </a:r>
          <a:r>
            <a:rPr lang="en-GB" sz="2400" kern="1200"/>
            <a:t> the business does not respond, sales may fall.</a:t>
          </a:r>
        </a:p>
      </dsp:txBody>
      <dsp:txXfrm rot="10800000">
        <a:off x="2157101" y="3461668"/>
        <a:ext cx="6578671" cy="888267"/>
      </dsp:txXfrm>
    </dsp:sp>
    <dsp:sp modelId="{0AFADE89-0F24-47B5-9705-28013760F663}">
      <dsp:nvSpPr>
        <dsp:cNvPr id="0" name=""/>
        <dsp:cNvSpPr/>
      </dsp:nvSpPr>
      <dsp:spPr>
        <a:xfrm>
          <a:off x="1490901" y="3461668"/>
          <a:ext cx="888267" cy="888267"/>
        </a:xfrm>
        <a:prstGeom prst="ellipse">
          <a:avLst/>
        </a:prstGeom>
        <a:blipFill>
          <a:blip xmlns:r="http://schemas.openxmlformats.org/officeDocument/2006/relationships" r:embed="rId3"/>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98D596-8FC9-409D-8B7D-80849C1B52FB}">
      <dsp:nvSpPr>
        <dsp:cNvPr id="0" name=""/>
        <dsp:cNvSpPr/>
      </dsp:nvSpPr>
      <dsp:spPr>
        <a:xfrm>
          <a:off x="0" y="322426"/>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9B7FC7-6542-4FCE-BE9C-B61E6ABD2809}">
      <dsp:nvSpPr>
        <dsp:cNvPr id="0" name=""/>
        <dsp:cNvSpPr/>
      </dsp:nvSpPr>
      <dsp:spPr>
        <a:xfrm>
          <a:off x="511333" y="41986"/>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What paraphrasing is</a:t>
          </a:r>
        </a:p>
      </dsp:txBody>
      <dsp:txXfrm>
        <a:off x="538713" y="69366"/>
        <a:ext cx="7103912" cy="506120"/>
      </dsp:txXfrm>
    </dsp:sp>
    <dsp:sp modelId="{A2109A50-95AA-46D4-AB8F-650125A7CD4F}">
      <dsp:nvSpPr>
        <dsp:cNvPr id="0" name=""/>
        <dsp:cNvSpPr/>
      </dsp:nvSpPr>
      <dsp:spPr>
        <a:xfrm>
          <a:off x="0" y="1184267"/>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9F6D33-2329-46A3-B588-EDB18BC013FA}">
      <dsp:nvSpPr>
        <dsp:cNvPr id="0" name=""/>
        <dsp:cNvSpPr/>
      </dsp:nvSpPr>
      <dsp:spPr>
        <a:xfrm>
          <a:off x="511333" y="903827"/>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Why paraphrasing matters</a:t>
          </a:r>
        </a:p>
      </dsp:txBody>
      <dsp:txXfrm>
        <a:off x="538713" y="931207"/>
        <a:ext cx="7103912" cy="506120"/>
      </dsp:txXfrm>
    </dsp:sp>
    <dsp:sp modelId="{59B2FF5E-FEBF-47FE-8CE0-55D5D3CF7A15}">
      <dsp:nvSpPr>
        <dsp:cNvPr id="0" name=""/>
        <dsp:cNvSpPr/>
      </dsp:nvSpPr>
      <dsp:spPr>
        <a:xfrm>
          <a:off x="0" y="2046107"/>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9EB5E0-C3F7-4D18-8E47-E98B7041A399}">
      <dsp:nvSpPr>
        <dsp:cNvPr id="0" name=""/>
        <dsp:cNvSpPr/>
      </dsp:nvSpPr>
      <dsp:spPr>
        <a:xfrm>
          <a:off x="511333" y="1765667"/>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How to use our own words</a:t>
          </a:r>
        </a:p>
      </dsp:txBody>
      <dsp:txXfrm>
        <a:off x="538713" y="1793047"/>
        <a:ext cx="7103912" cy="506120"/>
      </dsp:txXfrm>
    </dsp:sp>
    <dsp:sp modelId="{D638635B-D425-4B11-9960-D0AD26F2C26E}">
      <dsp:nvSpPr>
        <dsp:cNvPr id="0" name=""/>
        <dsp:cNvSpPr/>
      </dsp:nvSpPr>
      <dsp:spPr>
        <a:xfrm>
          <a:off x="0" y="2907947"/>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84147E-5E24-4C09-8FCF-9D5093070ED6}">
      <dsp:nvSpPr>
        <dsp:cNvPr id="0" name=""/>
        <dsp:cNvSpPr/>
      </dsp:nvSpPr>
      <dsp:spPr>
        <a:xfrm>
          <a:off x="511333" y="2627507"/>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How to find key ideas in a text</a:t>
          </a:r>
        </a:p>
      </dsp:txBody>
      <dsp:txXfrm>
        <a:off x="538713" y="2654887"/>
        <a:ext cx="7103912" cy="506120"/>
      </dsp:txXfrm>
    </dsp:sp>
    <dsp:sp modelId="{7BE59107-E9B8-44F3-A1E5-78C612E0A60B}">
      <dsp:nvSpPr>
        <dsp:cNvPr id="0" name=""/>
        <dsp:cNvSpPr/>
      </dsp:nvSpPr>
      <dsp:spPr>
        <a:xfrm>
          <a:off x="0" y="3769787"/>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A02C2E-5A40-47C5-BABD-4A4857C0AFB5}">
      <dsp:nvSpPr>
        <dsp:cNvPr id="0" name=""/>
        <dsp:cNvSpPr/>
      </dsp:nvSpPr>
      <dsp:spPr>
        <a:xfrm>
          <a:off x="511333" y="3489347"/>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How to write a short summary</a:t>
          </a:r>
        </a:p>
      </dsp:txBody>
      <dsp:txXfrm>
        <a:off x="538713" y="3516727"/>
        <a:ext cx="7103912" cy="506120"/>
      </dsp:txXfrm>
    </dsp:sp>
    <dsp:sp modelId="{BE1B52B0-5E54-4893-AE3D-9EEE57744FF7}">
      <dsp:nvSpPr>
        <dsp:cNvPr id="0" name=""/>
        <dsp:cNvSpPr/>
      </dsp:nvSpPr>
      <dsp:spPr>
        <a:xfrm>
          <a:off x="0" y="4631627"/>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4DA5FC6-2E45-4EE0-B3B4-D35A1C509A6A}">
      <dsp:nvSpPr>
        <dsp:cNvPr id="0" name=""/>
        <dsp:cNvSpPr/>
      </dsp:nvSpPr>
      <dsp:spPr>
        <a:xfrm>
          <a:off x="511333" y="4351186"/>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Why summaries help business decisions</a:t>
          </a:r>
        </a:p>
      </dsp:txBody>
      <dsp:txXfrm>
        <a:off x="538713" y="4378566"/>
        <a:ext cx="7103912" cy="50612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0CD0E1-BAE0-499A-A1B4-6E4B5A061BAE}" type="datetimeFigureOut">
              <a:rPr lang="en-GB" smtClean="0"/>
              <a:t>11/09/2026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697777-AA71-4FEA-8726-D9F7C99D48EE}" type="slidenum">
              <a:rPr lang="en-GB" smtClean="0"/>
              <a:t>‹#›</a:t>
            </a:fld>
            <a:endParaRPr lang="en-GB"/>
          </a:p>
        </p:txBody>
      </p:sp>
    </p:spTree>
    <p:extLst>
      <p:ext uri="{BB962C8B-B14F-4D97-AF65-F5344CB8AC3E}">
        <p14:creationId xmlns:p14="http://schemas.microsoft.com/office/powerpoint/2010/main" val="729963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a:t>
            </a:fld>
            <a:endParaRPr lang="en-GB"/>
          </a:p>
        </p:txBody>
      </p:sp>
    </p:spTree>
    <p:extLst>
      <p:ext uri="{BB962C8B-B14F-4D97-AF65-F5344CB8AC3E}">
        <p14:creationId xmlns:p14="http://schemas.microsoft.com/office/powerpoint/2010/main" val="1052963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Before we move on, let’s take a moment to remember what we worked on last week. We talked about referencing and why it is important in your studies and in business writing. We also looked at integrity, which means being honest about where ideas come from. You practised using simple in text citations with the author and the year, and we discussed what plagiarism is and how to avoid 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We also looked at how AI and library tools can help you, as long as you use them in an honest way. You do not need to remember everything perfectly. Today we will build on these ideas, especially looking at how paraphrasing helps you avoid plagiarism and explain ideas clearly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2</a:t>
            </a:fld>
            <a:endParaRPr lang="en-GB"/>
          </a:p>
        </p:txBody>
      </p:sp>
    </p:spTree>
    <p:extLst>
      <p:ext uri="{BB962C8B-B14F-4D97-AF65-F5344CB8AC3E}">
        <p14:creationId xmlns:p14="http://schemas.microsoft.com/office/powerpoint/2010/main" val="1717451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6783C-0414-E1F1-17D5-86505BF2B7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6B1FA-7C00-5B93-7F10-A29EDB1C9C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9FDBBA-042A-F2DD-ED9B-4E4B16A34914}"/>
              </a:ext>
            </a:extLst>
          </p:cNvPr>
          <p:cNvSpPr>
            <a:spLocks noGrp="1"/>
          </p:cNvSpPr>
          <p:nvPr>
            <p:ph type="body" idx="1"/>
          </p:nvPr>
        </p:nvSpPr>
        <p:spPr/>
        <p:txBody>
          <a:bodyPr/>
          <a:lstStyle/>
          <a:p>
            <a:pPr fontAlgn="t"/>
            <a:r>
              <a:rPr lang="en-GB" sz="1200" b="0" i="0" kern="1200">
                <a:solidFill>
                  <a:schemeClr val="tx1"/>
                </a:solidFill>
                <a:effectLst/>
                <a:latin typeface="+mn-lt"/>
                <a:ea typeface="+mn-ea"/>
                <a:cs typeface="+mn-cs"/>
              </a:rPr>
              <a:t>Let’s start with a short </a:t>
            </a:r>
            <a:r>
              <a:rPr lang="en-GB" sz="1200" b="0" i="0" kern="1200" err="1">
                <a:solidFill>
                  <a:schemeClr val="tx1"/>
                </a:solidFill>
                <a:effectLst/>
                <a:latin typeface="+mn-lt"/>
                <a:ea typeface="+mn-ea"/>
                <a:cs typeface="+mn-cs"/>
              </a:rPr>
              <a:t>Vevox</a:t>
            </a:r>
            <a:r>
              <a:rPr lang="en-GB" sz="1200" b="0" i="0" kern="1200">
                <a:solidFill>
                  <a:schemeClr val="tx1"/>
                </a:solidFill>
                <a:effectLst/>
                <a:latin typeface="+mn-lt"/>
                <a:ea typeface="+mn-ea"/>
                <a:cs typeface="+mn-cs"/>
              </a:rPr>
              <a:t> warm up to remember last week’s work. These questions are not a test. They are just to help you recall the main ideas about referencing and plagiarism. Take your time and answer what feels right. After this, we will move into today’s topic, which is paraphrasing</a:t>
            </a:r>
          </a:p>
          <a:p>
            <a:pPr fontAlgn="t"/>
            <a:endParaRPr lang="en-GB" sz="1200" b="0" i="0" kern="1200">
              <a:solidFill>
                <a:schemeClr val="tx1"/>
              </a:solidFill>
              <a:effectLst/>
              <a:latin typeface="+mn-lt"/>
              <a:ea typeface="+mn-ea"/>
              <a:cs typeface="+mn-cs"/>
            </a:endParaRPr>
          </a:p>
          <a:p>
            <a:pPr fontAlgn="t"/>
            <a:r>
              <a:rPr lang="en-GB" sz="1200" b="0" i="0" kern="1200">
                <a:solidFill>
                  <a:schemeClr val="tx1"/>
                </a:solidFill>
                <a:effectLst/>
                <a:latin typeface="+mn-lt"/>
                <a:ea typeface="+mn-ea"/>
                <a:cs typeface="+mn-cs"/>
              </a:rPr>
              <a:t>VEVOX: </a:t>
            </a:r>
            <a:r>
              <a:rPr lang="en-GB"/>
              <a:t>5.1,,2,3, 4</a:t>
            </a:r>
            <a:endParaRPr lang="en-GB" sz="1200" b="0" i="0" kern="1200">
              <a:solidFill>
                <a:schemeClr val="tx1"/>
              </a:solidFill>
              <a:effectLst/>
              <a:latin typeface="+mn-lt"/>
            </a:endParaRPr>
          </a:p>
          <a:p>
            <a:pPr fontAlgn="t"/>
            <a:endParaRPr lang="en-GB" sz="1200" b="0" i="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8F8AFA9F-0811-90DC-87D8-7FA449709079}"/>
              </a:ext>
            </a:extLst>
          </p:cNvPr>
          <p:cNvSpPr>
            <a:spLocks noGrp="1"/>
          </p:cNvSpPr>
          <p:nvPr>
            <p:ph type="sldNum" sz="quarter" idx="5"/>
          </p:nvPr>
        </p:nvSpPr>
        <p:spPr/>
        <p:txBody>
          <a:bodyPr/>
          <a:lstStyle/>
          <a:p>
            <a:fld id="{26697777-AA71-4FEA-8726-D9F7C99D48EE}" type="slidenum">
              <a:rPr lang="en-GB" smtClean="0"/>
              <a:t>3</a:t>
            </a:fld>
            <a:endParaRPr lang="en-GB"/>
          </a:p>
        </p:txBody>
      </p:sp>
    </p:spTree>
    <p:extLst>
      <p:ext uri="{BB962C8B-B14F-4D97-AF65-F5344CB8AC3E}">
        <p14:creationId xmlns:p14="http://schemas.microsoft.com/office/powerpoint/2010/main" val="1311643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a:solidFill>
                  <a:schemeClr val="tx1"/>
                </a:solidFill>
                <a:effectLst/>
                <a:latin typeface="+mn-lt"/>
                <a:ea typeface="+mn-ea"/>
                <a:cs typeface="+mn-cs"/>
              </a:rPr>
              <a:t>Today we are focusing on paraphrasing. Paraphrasing means using your own words to explain ideas from a text. This is a really important skill because it helps you avoid plagiarism and show honesty in your work. We will look at the difference between copying and paraphrasing, and we will practise using some simple steps.</a:t>
            </a:r>
          </a:p>
          <a:p>
            <a:pPr fontAlgn="t"/>
            <a:r>
              <a:rPr lang="en-GB" sz="1200" b="0" i="0" kern="1200">
                <a:solidFill>
                  <a:schemeClr val="tx1"/>
                </a:solidFill>
                <a:effectLst/>
                <a:latin typeface="+mn-lt"/>
                <a:ea typeface="+mn-ea"/>
                <a:cs typeface="+mn-cs"/>
              </a:rPr>
              <a:t>We will use short business and academic texts so it feels realistic and useful. Paraphrasing is also a key skill in business, especially when you need to explain information clearly to other people. You do not need perfect English today. The focus is on understanding the idea and using your own words.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4</a:t>
            </a:fld>
            <a:endParaRPr lang="en-GB"/>
          </a:p>
        </p:txBody>
      </p:sp>
    </p:spTree>
    <p:extLst>
      <p:ext uri="{BB962C8B-B14F-4D97-AF65-F5344CB8AC3E}">
        <p14:creationId xmlns:p14="http://schemas.microsoft.com/office/powerpoint/2010/main" val="503441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5</a:t>
            </a:fld>
            <a:endParaRPr lang="en-GB"/>
          </a:p>
        </p:txBody>
      </p:sp>
    </p:spTree>
    <p:extLst>
      <p:ext uri="{BB962C8B-B14F-4D97-AF65-F5344CB8AC3E}">
        <p14:creationId xmlns:p14="http://schemas.microsoft.com/office/powerpoint/2010/main" val="15532067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a:solidFill>
                  <a:schemeClr val="tx1"/>
                </a:solidFill>
                <a:effectLst/>
                <a:latin typeface="+mn-lt"/>
                <a:ea typeface="+mn-ea"/>
                <a:cs typeface="+mn-cs"/>
              </a:rPr>
              <a:t>When you write a paragraph, you need evidence, but you also need to explain it in your own words. This is where paraphrasing becomes very important. Paraphrasing helps you use information from a source without copying it.</a:t>
            </a:r>
          </a:p>
          <a:p>
            <a:pPr fontAlgn="t"/>
            <a:r>
              <a:rPr lang="en-GB" sz="1200" b="0" i="0" kern="1200">
                <a:solidFill>
                  <a:schemeClr val="tx1"/>
                </a:solidFill>
                <a:effectLst/>
                <a:latin typeface="+mn-lt"/>
                <a:ea typeface="+mn-ea"/>
                <a:cs typeface="+mn-cs"/>
              </a:rPr>
              <a:t>In business writing, managers do this all the time. They read reports and then explain the key ideas clearly to others. Today we are learning paraphrasing so you can do this confidently in your paragraphs</a:t>
            </a:r>
            <a:endParaRPr lang="en-GB" sz="1200" b="0" i="0" kern="1200">
              <a:solidFill>
                <a:schemeClr val="tx1"/>
              </a:solidFill>
              <a:effectLst/>
              <a:latin typeface="+mn-lt"/>
            </a:endParaRPr>
          </a:p>
          <a:p>
            <a:pPr fontAlgn="t"/>
            <a:r>
              <a:rPr lang="en-GB" sz="1200" b="0" i="0" kern="1200">
                <a:solidFill>
                  <a:schemeClr val="tx1"/>
                </a:solidFill>
                <a:effectLst/>
                <a:latin typeface="+mn-lt"/>
                <a:ea typeface="+mn-ea"/>
                <a:cs typeface="+mn-cs"/>
              </a:rPr>
              <a:t>CLICK FOR ANIMATION</a:t>
            </a:r>
          </a:p>
          <a:p>
            <a:pPr fontAlgn="t"/>
            <a:r>
              <a:rPr lang="en-GB" sz="1200" b="0" i="0" kern="1200">
                <a:solidFill>
                  <a:schemeClr val="tx1"/>
                </a:solidFill>
                <a:effectLst/>
                <a:latin typeface="+mn-lt"/>
                <a:ea typeface="+mn-ea"/>
                <a:cs typeface="+mn-cs"/>
              </a:rPr>
              <a:t>Remember – your own words matter, not copied text.</a:t>
            </a:r>
          </a:p>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6</a:t>
            </a:fld>
            <a:endParaRPr lang="en-GB"/>
          </a:p>
        </p:txBody>
      </p:sp>
    </p:spTree>
    <p:extLst>
      <p:ext uri="{BB962C8B-B14F-4D97-AF65-F5344CB8AC3E}">
        <p14:creationId xmlns:p14="http://schemas.microsoft.com/office/powerpoint/2010/main" val="1433589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Paraphrasing means you keep the idea, but you change the words and the structure. This shows that you understand the evidence you are using. In a TEEL paragraph, this usually happens in the Evidence and Explanation parts.</a:t>
            </a:r>
          </a:p>
          <a:p>
            <a:r>
              <a:rPr lang="en-GB"/>
              <a:t>Paraphrasing is not copying and it is not just changing one word.</a:t>
            </a:r>
          </a:p>
          <a:p>
            <a:r>
              <a:rPr lang="en-GB"/>
              <a:t>CLICK FOR ANIMATION</a:t>
            </a:r>
          </a:p>
          <a:p>
            <a:r>
              <a:rPr lang="en-GB"/>
              <a:t> If your sentence looks almost the same as the original, it is not safe. We want your writing to sound like you</a:t>
            </a:r>
          </a:p>
        </p:txBody>
      </p:sp>
      <p:sp>
        <p:nvSpPr>
          <p:cNvPr id="4" name="Slide Number Placeholder 3"/>
          <p:cNvSpPr>
            <a:spLocks noGrp="1"/>
          </p:cNvSpPr>
          <p:nvPr>
            <p:ph type="sldNum" sz="quarter" idx="5"/>
          </p:nvPr>
        </p:nvSpPr>
        <p:spPr/>
        <p:txBody>
          <a:bodyPr/>
          <a:lstStyle/>
          <a:p>
            <a:fld id="{26697777-AA71-4FEA-8726-D9F7C99D48EE}" type="slidenum">
              <a:rPr lang="en-GB" smtClean="0"/>
              <a:t>7</a:t>
            </a:fld>
            <a:endParaRPr lang="en-GB"/>
          </a:p>
        </p:txBody>
      </p:sp>
    </p:spTree>
    <p:extLst>
      <p:ext uri="{BB962C8B-B14F-4D97-AF65-F5344CB8AC3E}">
        <p14:creationId xmlns:p14="http://schemas.microsoft.com/office/powerpoint/2010/main" val="26495566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C4627-76B5-1DE5-CBF1-B22ED0FD6E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B42706-C9C5-C3C1-E425-397E3CBF87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2FBF5A-6A3D-4287-B588-3CA2E7E22C18}"/>
              </a:ext>
            </a:extLst>
          </p:cNvPr>
          <p:cNvSpPr>
            <a:spLocks noGrp="1"/>
          </p:cNvSpPr>
          <p:nvPr>
            <p:ph type="body" idx="1"/>
          </p:nvPr>
        </p:nvSpPr>
        <p:spPr/>
        <p:txBody>
          <a:bodyPr/>
          <a:lstStyle/>
          <a:p>
            <a:r>
              <a:rPr lang="en-GB" dirty="0" err="1"/>
              <a:t>Nwe’re</a:t>
            </a:r>
            <a:r>
              <a:rPr lang="en-GB" dirty="0"/>
              <a:t> going to look at an example of two Business students, Nick and Sarah, who are both working on their referencing. This will help you understand what good use of sources looks like.</a:t>
            </a:r>
            <a:endParaRPr lang="en-US" dirty="0"/>
          </a:p>
          <a:p>
            <a:r>
              <a:rPr lang="en-GB" dirty="0"/>
              <a:t>Please go to the worksheet. You will see an original extract and two student versions. Your task is to decide who has paraphrased better and explain why.</a:t>
            </a:r>
          </a:p>
          <a:p>
            <a:r>
              <a:rPr lang="en-GB" dirty="0"/>
              <a:t>Work with a partner and take your time to read all three parts carefully. Start by finding which part of the original text both students have used — you can highlight this to help you see it clearly.</a:t>
            </a:r>
          </a:p>
          <a:p>
            <a:r>
              <a:rPr lang="en-GB" dirty="0"/>
              <a:t>Next, think about quality. One student received lower marks — discuss who this is and why. Try to be specific about what they did well or not so well.</a:t>
            </a:r>
          </a:p>
          <a:p>
            <a:r>
              <a:rPr lang="en-GB" dirty="0"/>
              <a:t>Finally, compare the two students. What is different about how Sarah and Nick use their sources? Think about how they change the wording and how clearly they show understanding.</a:t>
            </a:r>
          </a:p>
          <a:p>
            <a:r>
              <a:rPr lang="en-GB" dirty="0"/>
              <a:t>This is important because in business and academic work, you need to use information from sources in your own words, not just copy. This helps you show understanding and avoid losing marks.”</a:t>
            </a:r>
          </a:p>
          <a:p>
            <a:endParaRPr lang="en-GB" dirty="0"/>
          </a:p>
        </p:txBody>
      </p:sp>
      <p:sp>
        <p:nvSpPr>
          <p:cNvPr id="4" name="Slide Number Placeholder 3">
            <a:extLst>
              <a:ext uri="{FF2B5EF4-FFF2-40B4-BE49-F238E27FC236}">
                <a16:creationId xmlns:a16="http://schemas.microsoft.com/office/drawing/2014/main" id="{8C210018-7B98-DEBC-7F22-CAE9ACD9B8F3}"/>
              </a:ext>
            </a:extLst>
          </p:cNvPr>
          <p:cNvSpPr>
            <a:spLocks noGrp="1"/>
          </p:cNvSpPr>
          <p:nvPr>
            <p:ph type="sldNum" sz="quarter" idx="5"/>
          </p:nvPr>
        </p:nvSpPr>
        <p:spPr/>
        <p:txBody>
          <a:bodyPr/>
          <a:lstStyle/>
          <a:p>
            <a:fld id="{26697777-AA71-4FEA-8726-D9F7C99D48EE}" type="slidenum">
              <a:rPr lang="en-GB" smtClean="0"/>
              <a:t>8</a:t>
            </a:fld>
            <a:endParaRPr lang="en-GB"/>
          </a:p>
        </p:txBody>
      </p:sp>
    </p:spTree>
    <p:extLst>
      <p:ext uri="{BB962C8B-B14F-4D97-AF65-F5344CB8AC3E}">
        <p14:creationId xmlns:p14="http://schemas.microsoft.com/office/powerpoint/2010/main" val="3763820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Let’s look at the difference clearly. Copying uses the same words. Paraphrasing keeps the idea but uses your own words, which is what we want in TEEL writing. Summarising is even shorter and gives an overview.</a:t>
            </a:r>
          </a:p>
          <a:p>
            <a:r>
              <a:rPr lang="en-GB"/>
              <a:t>In your TEEL paragraphs, you will usually paraphrase evidence and then explain why it matters for the business. This helps your writing sound professional and clear</a:t>
            </a:r>
          </a:p>
        </p:txBody>
      </p:sp>
      <p:sp>
        <p:nvSpPr>
          <p:cNvPr id="4" name="Slide Number Placeholder 3"/>
          <p:cNvSpPr>
            <a:spLocks noGrp="1"/>
          </p:cNvSpPr>
          <p:nvPr>
            <p:ph type="sldNum" sz="quarter" idx="5"/>
          </p:nvPr>
        </p:nvSpPr>
        <p:spPr/>
        <p:txBody>
          <a:bodyPr/>
          <a:lstStyle/>
          <a:p>
            <a:fld id="{26697777-AA71-4FEA-8726-D9F7C99D48EE}" type="slidenum">
              <a:rPr lang="en-GB" smtClean="0"/>
              <a:t>9</a:t>
            </a:fld>
            <a:endParaRPr lang="en-GB"/>
          </a:p>
        </p:txBody>
      </p:sp>
    </p:spTree>
    <p:extLst>
      <p:ext uri="{BB962C8B-B14F-4D97-AF65-F5344CB8AC3E}">
        <p14:creationId xmlns:p14="http://schemas.microsoft.com/office/powerpoint/2010/main" val="17301471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how paraphrasing fits into a full TEEL paragraph. The evidence comes from a source, but the explanation is written in your own words. This shows understanding and helps the reader follow your thinking. Paraphrasing is mainly used in the "Evidence" part of TEEL.</a:t>
            </a:r>
          </a:p>
          <a:p>
            <a:r>
              <a:rPr lang="en-GB"/>
              <a:t>This is exactly what you will be asked to do in AS Task 2. Today we are building the skill step by step, so you feel confident when you write your assessed paragraph</a:t>
            </a:r>
          </a:p>
        </p:txBody>
      </p:sp>
      <p:sp>
        <p:nvSpPr>
          <p:cNvPr id="4" name="Slide Number Placeholder 3"/>
          <p:cNvSpPr>
            <a:spLocks noGrp="1"/>
          </p:cNvSpPr>
          <p:nvPr>
            <p:ph type="sldNum" sz="quarter" idx="5"/>
          </p:nvPr>
        </p:nvSpPr>
        <p:spPr/>
        <p:txBody>
          <a:bodyPr/>
          <a:lstStyle/>
          <a:p>
            <a:fld id="{26697777-AA71-4FEA-8726-D9F7C99D48EE}" type="slidenum">
              <a:rPr lang="en-GB" smtClean="0"/>
              <a:t>10</a:t>
            </a:fld>
            <a:endParaRPr lang="en-GB"/>
          </a:p>
        </p:txBody>
      </p:sp>
    </p:spTree>
    <p:extLst>
      <p:ext uri="{BB962C8B-B14F-4D97-AF65-F5344CB8AC3E}">
        <p14:creationId xmlns:p14="http://schemas.microsoft.com/office/powerpoint/2010/main" val="472309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 are going to look at how students use information from sources in different ways. None of these examples are tricks. Some are allowed, some are risky, and some are better choices for TEEL writing.</a:t>
            </a:r>
          </a:p>
          <a:p>
            <a:r>
              <a:rPr lang="en-GB" dirty="0"/>
              <a:t>Copying with quotation marks and a reference can be correct, but it is not the main way we want you to write paragraphs. Paraphrasing is usually stronger, clearer, and more professional. Your job is to spot the difference and decide which option works best for a TEEL paragraph.</a:t>
            </a:r>
          </a:p>
          <a:p>
            <a:endParaRPr lang="en-GB"/>
          </a:p>
          <a:p>
            <a:r>
              <a:rPr lang="en-GB" dirty="0"/>
              <a:t>CLICK FOR ANIMATION</a:t>
            </a:r>
          </a:p>
          <a:p>
            <a:r>
              <a:rPr lang="en-GB" dirty="0"/>
              <a:t>Remember this is not just about what is allowed but rather what is the best option.</a:t>
            </a:r>
          </a:p>
        </p:txBody>
      </p:sp>
      <p:sp>
        <p:nvSpPr>
          <p:cNvPr id="4" name="Slide Number Placeholder 3"/>
          <p:cNvSpPr>
            <a:spLocks noGrp="1"/>
          </p:cNvSpPr>
          <p:nvPr>
            <p:ph type="sldNum" sz="quarter" idx="5"/>
          </p:nvPr>
        </p:nvSpPr>
        <p:spPr/>
        <p:txBody>
          <a:bodyPr/>
          <a:lstStyle/>
          <a:p>
            <a:fld id="{26697777-AA71-4FEA-8726-D9F7C99D48EE}" type="slidenum">
              <a:rPr lang="en-GB" smtClean="0"/>
              <a:t>12</a:t>
            </a:fld>
            <a:endParaRPr lang="en-GB"/>
          </a:p>
        </p:txBody>
      </p:sp>
    </p:spTree>
    <p:extLst>
      <p:ext uri="{BB962C8B-B14F-4D97-AF65-F5344CB8AC3E}">
        <p14:creationId xmlns:p14="http://schemas.microsoft.com/office/powerpoint/2010/main" val="876425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13</a:t>
            </a:fld>
            <a:endParaRPr lang="en-GB"/>
          </a:p>
        </p:txBody>
      </p:sp>
    </p:spTree>
    <p:extLst>
      <p:ext uri="{BB962C8B-B14F-4D97-AF65-F5344CB8AC3E}">
        <p14:creationId xmlns:p14="http://schemas.microsoft.com/office/powerpoint/2010/main" val="7751116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Let’s check this together now. Remember, this activity was about learning how to make good choices, not about catching mistakes.</a:t>
            </a:r>
          </a:p>
          <a:p>
            <a:r>
              <a:rPr lang="en-GB"/>
              <a:t>First, let’s look at Version A, the direct quotation. This version is actually allowed because it uses quotation marks and a reference. However, Direct quotations are useful, but you should not use them too much. It is important to also use your own words to show your understanding.</a:t>
            </a:r>
          </a:p>
          <a:p>
            <a:r>
              <a:rPr lang="en-GB"/>
              <a:t>Now let’s look at Version B, the paraphrase. This is the one we would normally choose for TEEL writing. The meaning is the same, but the words and structure are different. This shows understanding and sounds more professional, which is what we want in business and academic writing.</a:t>
            </a:r>
          </a:p>
          <a:p>
            <a:r>
              <a:rPr lang="en-GB"/>
              <a:t>Finally, Version C is the risky one. Even though it has a reference, the sentence is very close to the original. Many of the words and the structure are the same, so this could cause problems.</a:t>
            </a:r>
          </a:p>
          <a:p>
            <a:r>
              <a:rPr lang="en-GB"/>
              <a:t>The key message to remember is this: quoting is sometimes allowed, but paraphrasing is usually the best choice for TEEL paragraphs. If a sentence still looks like the original, it needs more changing</a:t>
            </a:r>
          </a:p>
        </p:txBody>
      </p:sp>
      <p:sp>
        <p:nvSpPr>
          <p:cNvPr id="4" name="Slide Number Placeholder 3"/>
          <p:cNvSpPr>
            <a:spLocks noGrp="1"/>
          </p:cNvSpPr>
          <p:nvPr>
            <p:ph type="sldNum" sz="quarter" idx="5"/>
          </p:nvPr>
        </p:nvSpPr>
        <p:spPr/>
        <p:txBody>
          <a:bodyPr/>
          <a:lstStyle/>
          <a:p>
            <a:fld id="{26697777-AA71-4FEA-8726-D9F7C99D48EE}" type="slidenum">
              <a:rPr lang="en-GB" smtClean="0"/>
              <a:t>14</a:t>
            </a:fld>
            <a:endParaRPr lang="en-GB"/>
          </a:p>
        </p:txBody>
      </p:sp>
    </p:spTree>
    <p:extLst>
      <p:ext uri="{BB962C8B-B14F-4D97-AF65-F5344CB8AC3E}">
        <p14:creationId xmlns:p14="http://schemas.microsoft.com/office/powerpoint/2010/main" val="4994152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Now we are going to practise paraphrasing step by step. This means I will guide you through the process and we will think together. You do not need to do this perfectly. The aim is to understand how paraphrasing works, not to memorise rules.</a:t>
            </a:r>
          </a:p>
          <a:p>
            <a:r>
              <a:rPr lang="en-GB"/>
              <a:t>We will start with a short paragraph, then focus only on the key ideas. After that, we will look at a paraphrased version and notice what has changed. This will help you feel more confident when you paraphrase on your own later, especially for TEEL writing</a:t>
            </a:r>
          </a:p>
        </p:txBody>
      </p:sp>
      <p:sp>
        <p:nvSpPr>
          <p:cNvPr id="4" name="Slide Number Placeholder 3"/>
          <p:cNvSpPr>
            <a:spLocks noGrp="1"/>
          </p:cNvSpPr>
          <p:nvPr>
            <p:ph type="sldNum" sz="quarter" idx="5"/>
          </p:nvPr>
        </p:nvSpPr>
        <p:spPr/>
        <p:txBody>
          <a:bodyPr/>
          <a:lstStyle/>
          <a:p>
            <a:fld id="{26697777-AA71-4FEA-8726-D9F7C99D48EE}" type="slidenum">
              <a:rPr lang="en-GB" smtClean="0"/>
              <a:t>16</a:t>
            </a:fld>
            <a:endParaRPr lang="en-GB"/>
          </a:p>
        </p:txBody>
      </p:sp>
    </p:spTree>
    <p:extLst>
      <p:ext uri="{BB962C8B-B14F-4D97-AF65-F5344CB8AC3E}">
        <p14:creationId xmlns:p14="http://schemas.microsoft.com/office/powerpoint/2010/main" val="19157193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Please read this paragraph quietly. As you read, think about the main ideas. What is this paragraph really saying? You can list them in short words.</a:t>
            </a:r>
          </a:p>
          <a:p>
            <a:r>
              <a:rPr lang="en-GB"/>
              <a:t>Do not write full sentences. We are not paraphrasing yet. We are only focusing on meaning</a:t>
            </a:r>
          </a:p>
        </p:txBody>
      </p:sp>
      <p:sp>
        <p:nvSpPr>
          <p:cNvPr id="4" name="Slide Number Placeholder 3"/>
          <p:cNvSpPr>
            <a:spLocks noGrp="1"/>
          </p:cNvSpPr>
          <p:nvPr>
            <p:ph type="sldNum" sz="quarter" idx="5"/>
          </p:nvPr>
        </p:nvSpPr>
        <p:spPr/>
        <p:txBody>
          <a:bodyPr/>
          <a:lstStyle/>
          <a:p>
            <a:fld id="{26697777-AA71-4FEA-8726-D9F7C99D48EE}" type="slidenum">
              <a:rPr lang="en-GB" smtClean="0"/>
              <a:t>17</a:t>
            </a:fld>
            <a:endParaRPr lang="en-GB"/>
          </a:p>
        </p:txBody>
      </p:sp>
    </p:spTree>
    <p:extLst>
      <p:ext uri="{BB962C8B-B14F-4D97-AF65-F5344CB8AC3E}">
        <p14:creationId xmlns:p14="http://schemas.microsoft.com/office/powerpoint/2010/main" val="16759888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a:solidFill>
                  <a:schemeClr val="tx1"/>
                </a:solidFill>
                <a:effectLst/>
                <a:latin typeface="+mn-lt"/>
                <a:ea typeface="+mn-ea"/>
                <a:cs typeface="+mn-cs"/>
              </a:rPr>
              <a:t>Here are some possible key ideas from the paragraph. You might have written these in slightly different words, and that is completely fine. What matters is that we are focusing on ideas, not sentences.</a:t>
            </a:r>
          </a:p>
          <a:p>
            <a:pPr fontAlgn="t"/>
            <a:r>
              <a:rPr lang="en-GB" sz="1200" b="0" i="0" kern="1200">
                <a:solidFill>
                  <a:schemeClr val="tx1"/>
                </a:solidFill>
                <a:effectLst/>
                <a:latin typeface="+mn-lt"/>
                <a:ea typeface="+mn-ea"/>
                <a:cs typeface="+mn-cs"/>
              </a:rPr>
              <a:t>Notice that these are short points, not full sentences. This is important because paraphrasing becomes much easier once we let go of the original wording. Now that we have the ideas, we no longer need the original paragraph</a:t>
            </a:r>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18</a:t>
            </a:fld>
            <a:endParaRPr lang="en-GB"/>
          </a:p>
        </p:txBody>
      </p:sp>
    </p:spTree>
    <p:extLst>
      <p:ext uri="{BB962C8B-B14F-4D97-AF65-F5344CB8AC3E}">
        <p14:creationId xmlns:p14="http://schemas.microsoft.com/office/powerpoint/2010/main" val="32398107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9880F-D6C7-441E-5010-02BBD1898A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30E33-6A72-21F7-A171-90FA07DC5B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231172-E2BE-8F1E-09D1-6628B75C3A2B}"/>
              </a:ext>
            </a:extLst>
          </p:cNvPr>
          <p:cNvSpPr>
            <a:spLocks noGrp="1"/>
          </p:cNvSpPr>
          <p:nvPr>
            <p:ph type="body" idx="1"/>
          </p:nvPr>
        </p:nvSpPr>
        <p:spPr/>
        <p:txBody>
          <a:bodyPr/>
          <a:lstStyle/>
          <a:p>
            <a:endParaRPr lang="en-GB"/>
          </a:p>
          <a:p>
            <a:r>
              <a:rPr lang="en-GB"/>
              <a:t>Now we are going to look at two versions of the same idea from the text. One is the original and one is a paraphrase. Your job is to work with your partner and discover what has changed — not just what is different, but how it has changed.</a:t>
            </a:r>
          </a:p>
          <a:p>
            <a:r>
              <a:rPr lang="en-GB"/>
              <a:t>Don’t worry about getting it perfect. The aim is to notice patterns in how academic writing changes information.</a:t>
            </a:r>
          </a:p>
          <a:p>
            <a:r>
              <a:rPr lang="en-GB"/>
              <a:t>First, look at the two texts side by side. Read them carefully.</a:t>
            </a:r>
          </a:p>
          <a:p>
            <a:r>
              <a:rPr lang="en-GB"/>
              <a:t>Now, with your partner, start by underlining any words or phrases that are the same or very similar in both versions. This helps you see what has stayed the same.</a:t>
            </a:r>
          </a:p>
          <a:p>
            <a:r>
              <a:rPr lang="en-GB"/>
              <a:t>Next, look for differences. Think about these questions as you work through it:</a:t>
            </a:r>
          </a:p>
          <a:p>
            <a:pPr marL="171450" indent="-171450">
              <a:buFont typeface="Arial"/>
              <a:buChar char="•"/>
            </a:pPr>
            <a:r>
              <a:rPr lang="en-GB"/>
              <a:t>Has any word been replaced with a different word with the same meaning? </a:t>
            </a:r>
          </a:p>
          <a:p>
            <a:pPr marL="171450" indent="-171450">
              <a:buFont typeface="Arial"/>
              <a:buChar char="•"/>
            </a:pPr>
            <a:r>
              <a:rPr lang="en-GB"/>
              <a:t>Has the order of information changed? </a:t>
            </a:r>
          </a:p>
          <a:p>
            <a:pPr marL="171450" indent="-171450">
              <a:buFont typeface="Arial"/>
              <a:buChar char="•"/>
            </a:pPr>
            <a:r>
              <a:rPr lang="en-GB"/>
              <a:t>Have any sentences been combined or split? </a:t>
            </a:r>
          </a:p>
          <a:p>
            <a:pPr marL="171450" indent="-171450">
              <a:buFont typeface="Arial"/>
              <a:buChar char="•"/>
            </a:pPr>
            <a:r>
              <a:rPr lang="en-GB"/>
              <a:t>Can you spot any changes in grammar, like noun to adjective? </a:t>
            </a:r>
          </a:p>
          <a:p>
            <a:pPr marL="171450" indent="-171450">
              <a:buFont typeface="Arial"/>
              <a:buChar char="•"/>
            </a:pPr>
            <a:r>
              <a:rPr lang="en-GB"/>
              <a:t>Are there any linking words added, like as a result or overall? </a:t>
            </a:r>
          </a:p>
          <a:p>
            <a:r>
              <a:rPr lang="en-GB"/>
              <a:t>Work slowly and discuss your ideas. You don’t need to write full sentences — just note down the changes you can see.</a:t>
            </a:r>
          </a:p>
          <a:p>
            <a:r>
              <a:rPr lang="en-GB"/>
              <a:t>After a few minutes, we will share ideas together and build a list of paraphrasing techniques. </a:t>
            </a:r>
          </a:p>
          <a:p>
            <a:r>
              <a:rPr lang="en-GB"/>
              <a:t>If you are unsure, focus on meaning first — then think about how the wording has been changed.</a:t>
            </a:r>
          </a:p>
          <a:p>
            <a:endParaRPr lang="en-GB"/>
          </a:p>
        </p:txBody>
      </p:sp>
      <p:sp>
        <p:nvSpPr>
          <p:cNvPr id="4" name="Slide Number Placeholder 3">
            <a:extLst>
              <a:ext uri="{FF2B5EF4-FFF2-40B4-BE49-F238E27FC236}">
                <a16:creationId xmlns:a16="http://schemas.microsoft.com/office/drawing/2014/main" id="{DD974A23-A61F-FEB4-91C4-3A8A4E17F27B}"/>
              </a:ext>
            </a:extLst>
          </p:cNvPr>
          <p:cNvSpPr>
            <a:spLocks noGrp="1"/>
          </p:cNvSpPr>
          <p:nvPr>
            <p:ph type="sldNum" sz="quarter" idx="5"/>
          </p:nvPr>
        </p:nvSpPr>
        <p:spPr/>
        <p:txBody>
          <a:bodyPr/>
          <a:lstStyle/>
          <a:p>
            <a:fld id="{26697777-AA71-4FEA-8726-D9F7C99D48EE}" type="slidenum">
              <a:rPr lang="en-GB" smtClean="0"/>
              <a:t>19</a:t>
            </a:fld>
            <a:endParaRPr lang="en-GB"/>
          </a:p>
        </p:txBody>
      </p:sp>
    </p:spTree>
    <p:extLst>
      <p:ext uri="{BB962C8B-B14F-4D97-AF65-F5344CB8AC3E}">
        <p14:creationId xmlns:p14="http://schemas.microsoft.com/office/powerpoint/2010/main" val="1088069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Let’s go back to your notes from the activity. You’ve already done the hard work of spotting differences between the two texts, so now we’re just going to talk through what you found.</a:t>
            </a:r>
          </a:p>
          <a:p>
            <a:r>
              <a:rPr lang="en-US"/>
              <a:t>Work with your partner and look at your notes together. Take a moment to remind yourselves what you noticed.</a:t>
            </a:r>
          </a:p>
          <a:p>
            <a:r>
              <a:rPr lang="en-US"/>
              <a:t>Start by discussing the differences. What changed in the wording between the two texts? Think about any words or phrases that are different.</a:t>
            </a:r>
          </a:p>
          <a:p>
            <a:r>
              <a:rPr lang="en-US"/>
              <a:t>Then think about what stayed the same. Even though the wording changed, the meaning should still be similar. What ideas did not change?</a:t>
            </a:r>
          </a:p>
          <a:p>
            <a:r>
              <a:rPr lang="en-US"/>
              <a:t>Don’t worry about using perfect language — just explain your thinking to your partner in a simple way.</a:t>
            </a:r>
          </a:p>
          <a:p>
            <a:r>
              <a:rPr lang="en-US"/>
              <a:t>This step is important because in business and academic writing, we often need to change the language but keep the same meaning. That is exactly what paraphrasing does.</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20</a:t>
            </a:fld>
            <a:endParaRPr lang="en-GB"/>
          </a:p>
        </p:txBody>
      </p:sp>
    </p:spTree>
    <p:extLst>
      <p:ext uri="{BB962C8B-B14F-4D97-AF65-F5344CB8AC3E}">
        <p14:creationId xmlns:p14="http://schemas.microsoft.com/office/powerpoint/2010/main" val="6978505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These are simple techniques you can use when paraphrasing. You do not need to use all of them in one sentence. Even one or two changes can make your writing much safer and clearer.</a:t>
            </a:r>
          </a:p>
          <a:p>
            <a:r>
              <a:rPr lang="en-GB"/>
              <a:t>Always start by thinking about the meaning. Then choose small changes that help you express that meaning in your own words.</a:t>
            </a:r>
          </a:p>
        </p:txBody>
      </p:sp>
      <p:sp>
        <p:nvSpPr>
          <p:cNvPr id="4" name="Slide Number Placeholder 3"/>
          <p:cNvSpPr>
            <a:spLocks noGrp="1"/>
          </p:cNvSpPr>
          <p:nvPr>
            <p:ph type="sldNum" sz="quarter" idx="5"/>
          </p:nvPr>
        </p:nvSpPr>
        <p:spPr/>
        <p:txBody>
          <a:bodyPr/>
          <a:lstStyle/>
          <a:p>
            <a:fld id="{26697777-AA71-4FEA-8726-D9F7C99D48EE}" type="slidenum">
              <a:rPr lang="en-GB" smtClean="0"/>
              <a:t>21</a:t>
            </a:fld>
            <a:endParaRPr lang="en-GB"/>
          </a:p>
        </p:txBody>
      </p:sp>
    </p:spTree>
    <p:extLst>
      <p:ext uri="{BB962C8B-B14F-4D97-AF65-F5344CB8AC3E}">
        <p14:creationId xmlns:p14="http://schemas.microsoft.com/office/powerpoint/2010/main" val="22280593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5690D-2D75-0669-9D0A-53FE09B673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4C8917-D66B-311D-8217-B9282F5989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7C75FD-1CA4-F976-3BEC-0225C030A1CC}"/>
              </a:ext>
            </a:extLst>
          </p:cNvPr>
          <p:cNvSpPr>
            <a:spLocks noGrp="1"/>
          </p:cNvSpPr>
          <p:nvPr>
            <p:ph type="body" idx="1"/>
          </p:nvPr>
        </p:nvSpPr>
        <p:spPr/>
        <p:txBody>
          <a:bodyPr/>
          <a:lstStyle/>
          <a:p>
            <a:pPr fontAlgn="t"/>
            <a:r>
              <a:rPr lang="en-GB" sz="1200" b="0" i="0" kern="1200">
                <a:solidFill>
                  <a:schemeClr val="tx1"/>
                </a:solidFill>
                <a:effectLst/>
                <a:latin typeface="+mn-lt"/>
                <a:ea typeface="+mn-ea"/>
                <a:cs typeface="+mn-cs"/>
              </a:rPr>
              <a:t>Now it is your turn to try paraphrasing with one partner. You only need to paraphrase short sentences. Talk together first about what the sentence means, then write a paraphrase.</a:t>
            </a:r>
          </a:p>
          <a:p>
            <a:pPr fontAlgn="t"/>
            <a:r>
              <a:rPr lang="en-GB" sz="1200" b="0" i="0" kern="1200">
                <a:solidFill>
                  <a:schemeClr val="tx1"/>
                </a:solidFill>
                <a:effectLst/>
                <a:latin typeface="+mn-lt"/>
                <a:ea typeface="+mn-ea"/>
                <a:cs typeface="+mn-cs"/>
              </a:rPr>
              <a:t>There is no pressure to make this perfect. This is just practice to help you build confidence. I will walk around and support you while you work. Take your time and focus on meaning.</a:t>
            </a:r>
          </a:p>
          <a:p>
            <a:endParaRPr lang="en-GB"/>
          </a:p>
          <a:p>
            <a:r>
              <a:rPr lang="en-GB"/>
              <a:t>CLICK FOR ANIMATION</a:t>
            </a:r>
          </a:p>
          <a:p>
            <a:endParaRPr lang="en-GB"/>
          </a:p>
          <a:p>
            <a:r>
              <a:rPr lang="en-GB"/>
              <a:t>AFTER THE EXERCISE:</a:t>
            </a:r>
          </a:p>
          <a:p>
            <a:r>
              <a:rPr lang="en-GB"/>
              <a:t>Before we move on, let me summarise what we learned here. Good paraphrasing starts with ideas, not sentences. We change the wording and structure, but we keep the meaning the same. There is more than one correct paraphrase, and short, simple sentences are perfectly fine. What matters is that the writing sounds like you, not the source</a:t>
            </a:r>
          </a:p>
        </p:txBody>
      </p:sp>
      <p:sp>
        <p:nvSpPr>
          <p:cNvPr id="4" name="Slide Number Placeholder 3">
            <a:extLst>
              <a:ext uri="{FF2B5EF4-FFF2-40B4-BE49-F238E27FC236}">
                <a16:creationId xmlns:a16="http://schemas.microsoft.com/office/drawing/2014/main" id="{1F79EA19-A3D5-69FE-B798-8D297DBE7E0F}"/>
              </a:ext>
            </a:extLst>
          </p:cNvPr>
          <p:cNvSpPr>
            <a:spLocks noGrp="1"/>
          </p:cNvSpPr>
          <p:nvPr>
            <p:ph type="sldNum" sz="quarter" idx="5"/>
          </p:nvPr>
        </p:nvSpPr>
        <p:spPr/>
        <p:txBody>
          <a:bodyPr/>
          <a:lstStyle/>
          <a:p>
            <a:fld id="{26697777-AA71-4FEA-8726-D9F7C99D48EE}" type="slidenum">
              <a:rPr lang="en-GB" smtClean="0"/>
              <a:t>22</a:t>
            </a:fld>
            <a:endParaRPr lang="en-GB"/>
          </a:p>
        </p:txBody>
      </p:sp>
    </p:spTree>
    <p:extLst>
      <p:ext uri="{BB962C8B-B14F-4D97-AF65-F5344CB8AC3E}">
        <p14:creationId xmlns:p14="http://schemas.microsoft.com/office/powerpoint/2010/main" val="1808340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C1EA2-8430-7C82-B440-74976CD73A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A87052-E2A3-635B-581C-B8E38952BB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8E557B-1BD9-5209-643C-6F000C21BDE7}"/>
              </a:ext>
            </a:extLst>
          </p:cNvPr>
          <p:cNvSpPr>
            <a:spLocks noGrp="1"/>
          </p:cNvSpPr>
          <p:nvPr>
            <p:ph type="body" idx="1"/>
          </p:nvPr>
        </p:nvSpPr>
        <p:spPr/>
        <p:txBody>
          <a:bodyPr/>
          <a:lstStyle/>
          <a:p>
            <a:pPr fontAlgn="t"/>
            <a:r>
              <a:rPr lang="en-GB" sz="1200" b="0" i="0" kern="1200">
                <a:solidFill>
                  <a:schemeClr val="tx1"/>
                </a:solidFill>
                <a:effectLst/>
                <a:latin typeface="+mn-lt"/>
                <a:ea typeface="+mn-ea"/>
                <a:cs typeface="+mn-cs"/>
              </a:rPr>
              <a:t>Now it is your turn to try paraphrasing with one partner. You only need to paraphrase short sentences. Talk together first about what the sentence means, then write a paraphrase.</a:t>
            </a:r>
          </a:p>
          <a:p>
            <a:pPr fontAlgn="t"/>
            <a:r>
              <a:rPr lang="en-GB" sz="1200" b="0" i="0" kern="1200">
                <a:solidFill>
                  <a:schemeClr val="tx1"/>
                </a:solidFill>
                <a:effectLst/>
                <a:latin typeface="+mn-lt"/>
                <a:ea typeface="+mn-ea"/>
                <a:cs typeface="+mn-cs"/>
              </a:rPr>
              <a:t>There is no pressure to make this perfect. This is just practice to help you build confidence. I will walk around and support you while you work. Take your time and focus on meaning.</a:t>
            </a:r>
          </a:p>
          <a:p>
            <a:endParaRPr lang="en-GB"/>
          </a:p>
          <a:p>
            <a:r>
              <a:rPr lang="en-GB"/>
              <a:t>CLICK FOR ANIMATION</a:t>
            </a:r>
          </a:p>
          <a:p>
            <a:endParaRPr lang="en-GB"/>
          </a:p>
          <a:p>
            <a:r>
              <a:rPr lang="en-GB"/>
              <a:t>AFTER THE EXERCISE:</a:t>
            </a:r>
          </a:p>
          <a:p>
            <a:r>
              <a:rPr lang="en-GB"/>
              <a:t>Before we move on, let me summarise what we learned here. Good paraphrasing starts with ideas, not sentences. We change the wording and structure, but we keep the meaning the same. There is more than one correct paraphrase, and short, simple sentences are perfectly fine. What matters is that the writing sounds like you, not the source</a:t>
            </a:r>
          </a:p>
        </p:txBody>
      </p:sp>
      <p:sp>
        <p:nvSpPr>
          <p:cNvPr id="4" name="Slide Number Placeholder 3">
            <a:extLst>
              <a:ext uri="{FF2B5EF4-FFF2-40B4-BE49-F238E27FC236}">
                <a16:creationId xmlns:a16="http://schemas.microsoft.com/office/drawing/2014/main" id="{B1621857-5A7D-1638-EF43-978A74C4BFBD}"/>
              </a:ext>
            </a:extLst>
          </p:cNvPr>
          <p:cNvSpPr>
            <a:spLocks noGrp="1"/>
          </p:cNvSpPr>
          <p:nvPr>
            <p:ph type="sldNum" sz="quarter" idx="5"/>
          </p:nvPr>
        </p:nvSpPr>
        <p:spPr/>
        <p:txBody>
          <a:bodyPr/>
          <a:lstStyle/>
          <a:p>
            <a:fld id="{26697777-AA71-4FEA-8726-D9F7C99D48EE}" type="slidenum">
              <a:rPr lang="en-GB" smtClean="0"/>
              <a:t>23</a:t>
            </a:fld>
            <a:endParaRPr lang="en-GB"/>
          </a:p>
        </p:txBody>
      </p:sp>
    </p:spTree>
    <p:extLst>
      <p:ext uri="{BB962C8B-B14F-4D97-AF65-F5344CB8AC3E}">
        <p14:creationId xmlns:p14="http://schemas.microsoft.com/office/powerpoint/2010/main" val="21431683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04D6E-F2E9-75CA-1634-08622B7E11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406E3-F23C-6458-3BB7-01C0764BC3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20EFA6-6940-2B2A-B5C2-1B181A230EC2}"/>
              </a:ext>
            </a:extLst>
          </p:cNvPr>
          <p:cNvSpPr>
            <a:spLocks noGrp="1"/>
          </p:cNvSpPr>
          <p:nvPr>
            <p:ph type="body" idx="1"/>
          </p:nvPr>
        </p:nvSpPr>
        <p:spPr/>
        <p:txBody>
          <a:bodyPr/>
          <a:lstStyle/>
          <a:p>
            <a:r>
              <a:rPr lang="en-GB" dirty="0">
                <a:highlight>
                  <a:srgbClr val="FFFFFF"/>
                </a:highlight>
              </a:rPr>
              <a:t>VEVOX W5. TC1-9</a:t>
            </a:r>
          </a:p>
          <a:p>
            <a:r>
              <a:rPr lang="en-GB" dirty="0">
                <a:highlight>
                  <a:srgbClr val="FFFFFF"/>
                </a:highlight>
              </a:rPr>
              <a:t>33. Which of these is </a:t>
            </a:r>
            <a:r>
              <a:rPr lang="en-GB" b="1" dirty="0">
                <a:highlight>
                  <a:srgbClr val="FFFFFF"/>
                </a:highlight>
              </a:rPr>
              <a:t>not a paraphrasing technique?</a:t>
            </a:r>
            <a:endParaRPr lang="en-US" dirty="0"/>
          </a:p>
          <a:p>
            <a:br>
              <a:rPr lang="en-US" dirty="0"/>
            </a:br>
            <a:endParaRPr lang="en-US" dirty="0"/>
          </a:p>
          <a:p>
            <a:r>
              <a:rPr lang="en-GB" dirty="0">
                <a:highlight>
                  <a:srgbClr val="FFFFFF"/>
                </a:highlight>
              </a:rPr>
              <a:t>34. What must you always include when you paraphrase from a source?</a:t>
            </a:r>
            <a:endParaRPr lang="en-GB" dirty="0"/>
          </a:p>
          <a:p>
            <a:br>
              <a:rPr lang="en-US" dirty="0"/>
            </a:br>
            <a:endParaRPr lang="en-US" dirty="0"/>
          </a:p>
          <a:p>
            <a:r>
              <a:rPr lang="en-GB" dirty="0">
                <a:highlight>
                  <a:srgbClr val="FFFFFF"/>
                </a:highlight>
              </a:rPr>
              <a:t>35. When paraphrasing, which of the following should you always do?</a:t>
            </a:r>
            <a:endParaRPr lang="en-GB" dirty="0"/>
          </a:p>
          <a:p>
            <a:br>
              <a:rPr lang="en-US" dirty="0"/>
            </a:br>
            <a:endParaRPr lang="en-US" dirty="0"/>
          </a:p>
          <a:p>
            <a:r>
              <a:rPr lang="en-GB" dirty="0">
                <a:highlight>
                  <a:srgbClr val="FFFFFF"/>
                </a:highlight>
              </a:rPr>
              <a:t>36. (Select all that apply) To effectively paraphrase, you must:</a:t>
            </a:r>
            <a:br>
              <a:rPr lang="en-GB" dirty="0">
                <a:highlight>
                  <a:srgbClr val="FFFFFF"/>
                </a:highlight>
                <a:cs typeface="+mn-lt"/>
              </a:rPr>
            </a:br>
            <a:endParaRPr lang="en-GB" dirty="0">
              <a:highlight>
                <a:srgbClr val="FFFFFF"/>
              </a:highlight>
              <a:cs typeface="+mn-lt"/>
            </a:endParaRPr>
          </a:p>
          <a:p>
            <a:br>
              <a:rPr lang="en-US" dirty="0"/>
            </a:br>
            <a:endParaRPr lang="en-US" dirty="0"/>
          </a:p>
          <a:p>
            <a:r>
              <a:rPr lang="en-GB" dirty="0">
                <a:highlight>
                  <a:srgbClr val="FFFFFF"/>
                </a:highlight>
              </a:rPr>
              <a:t>37. </a:t>
            </a:r>
            <a:r>
              <a:rPr lang="en-GB" b="1" dirty="0">
                <a:highlight>
                  <a:srgbClr val="FFFFFF"/>
                </a:highlight>
              </a:rPr>
              <a:t>Choose the best paraphrased answer for this extract:</a:t>
            </a:r>
            <a:br>
              <a:rPr lang="en-GB" b="1" dirty="0">
                <a:highlight>
                  <a:srgbClr val="FFFFFF"/>
                </a:highlight>
                <a:cs typeface="+mn-lt"/>
              </a:rPr>
            </a:br>
            <a:br>
              <a:rPr lang="en-GB" b="1" dirty="0">
                <a:highlight>
                  <a:srgbClr val="FFFFFF"/>
                </a:highlight>
                <a:cs typeface="+mn-lt"/>
              </a:rPr>
            </a:br>
            <a:r>
              <a:rPr lang="en-GB" b="1" dirty="0">
                <a:highlight>
                  <a:srgbClr val="FFFFFF"/>
                </a:highlight>
              </a:rPr>
              <a:t>Advertising online helps small businesses reach more customers quickly.</a:t>
            </a:r>
            <a:endParaRPr lang="en-GB" dirty="0"/>
          </a:p>
          <a:p>
            <a:br>
              <a:rPr lang="en-US" dirty="0"/>
            </a:br>
            <a:endParaRPr lang="en-US" dirty="0"/>
          </a:p>
          <a:p>
            <a:r>
              <a:rPr lang="en-GB" dirty="0">
                <a:highlight>
                  <a:srgbClr val="FFFFFF"/>
                </a:highlight>
              </a:rPr>
              <a:t>38. Name </a:t>
            </a:r>
            <a:r>
              <a:rPr lang="en-GB" b="1" dirty="0">
                <a:highlight>
                  <a:srgbClr val="FFFFFF"/>
                </a:highlight>
              </a:rPr>
              <a:t>one technique</a:t>
            </a:r>
            <a:r>
              <a:rPr lang="en-GB" dirty="0">
                <a:highlight>
                  <a:srgbClr val="FFFFFF"/>
                </a:highlight>
              </a:rPr>
              <a:t> you can use when paraphrasing.</a:t>
            </a:r>
            <a:endParaRPr lang="en-GB" dirty="0"/>
          </a:p>
          <a:p>
            <a:br>
              <a:rPr lang="en-US" dirty="0"/>
            </a:br>
            <a:endParaRPr lang="en-US" dirty="0"/>
          </a:p>
          <a:p>
            <a:r>
              <a:rPr lang="en-GB" dirty="0">
                <a:highlight>
                  <a:srgbClr val="FFFFFF"/>
                </a:highlight>
              </a:rPr>
              <a:t>39. </a:t>
            </a:r>
            <a:r>
              <a:rPr lang="en-GB" b="1" dirty="0">
                <a:highlight>
                  <a:srgbClr val="FFFFFF"/>
                </a:highlight>
              </a:rPr>
              <a:t>Which of the below extracts is the better paraphrase? Why? Original:</a:t>
            </a:r>
            <a:endParaRPr lang="en-GB" dirty="0"/>
          </a:p>
          <a:p>
            <a:r>
              <a:rPr lang="en-GB" dirty="0">
                <a:highlight>
                  <a:srgbClr val="FFFFFF"/>
                </a:highlight>
              </a:rPr>
              <a:t>Clear communication in a company ensures that employees understand their tasks. It also helps prevent mistakes and misunderstandings. Managers who listen carefully can guide their teams more effectively.</a:t>
            </a:r>
            <a:endParaRPr lang="en-GB" dirty="0"/>
          </a:p>
          <a:p>
            <a:br>
              <a:rPr lang="en-US" dirty="0"/>
            </a:br>
            <a:endParaRPr lang="en-US" dirty="0"/>
          </a:p>
          <a:p>
            <a:r>
              <a:rPr lang="en-GB" dirty="0">
                <a:highlight>
                  <a:srgbClr val="FFFFFF"/>
                </a:highlight>
              </a:rPr>
              <a:t>40. </a:t>
            </a:r>
            <a:r>
              <a:rPr lang="en-GB" b="1" dirty="0">
                <a:highlight>
                  <a:srgbClr val="FFFFFF"/>
                </a:highlight>
              </a:rPr>
              <a:t>Which of the below extracts is the better paraphrase? Why?</a:t>
            </a:r>
            <a:endParaRPr lang="en-GB" dirty="0"/>
          </a:p>
          <a:p>
            <a:r>
              <a:rPr lang="en-GB" b="1" dirty="0">
                <a:highlight>
                  <a:srgbClr val="FFFFFF"/>
                </a:highlight>
              </a:rPr>
              <a:t>Original:</a:t>
            </a:r>
            <a:endParaRPr lang="en-GB" dirty="0"/>
          </a:p>
          <a:p>
            <a:r>
              <a:rPr lang="en-GB" dirty="0">
                <a:highlight>
                  <a:srgbClr val="FFFFFF"/>
                </a:highlight>
              </a:rPr>
              <a:t>Regular team meetings improve collaboration and help resolve issues quickly. Managers who encourage participation can increase team motivation.</a:t>
            </a:r>
            <a:endParaRPr lang="en-GB" dirty="0"/>
          </a:p>
          <a:p>
            <a:br>
              <a:rPr lang="en-US" dirty="0"/>
            </a:br>
            <a:endParaRPr lang="en-US" dirty="0"/>
          </a:p>
          <a:p>
            <a:br>
              <a:rPr lang="en-US" dirty="0"/>
            </a:br>
            <a:endParaRPr lang="en-US" dirty="0"/>
          </a:p>
        </p:txBody>
      </p:sp>
      <p:sp>
        <p:nvSpPr>
          <p:cNvPr id="4" name="Slide Number Placeholder 3">
            <a:extLst>
              <a:ext uri="{FF2B5EF4-FFF2-40B4-BE49-F238E27FC236}">
                <a16:creationId xmlns:a16="http://schemas.microsoft.com/office/drawing/2014/main" id="{E6D6E4F4-B716-7C9D-E1B1-A97BE4F61EBE}"/>
              </a:ext>
            </a:extLst>
          </p:cNvPr>
          <p:cNvSpPr>
            <a:spLocks noGrp="1"/>
          </p:cNvSpPr>
          <p:nvPr>
            <p:ph type="sldNum" sz="quarter" idx="5"/>
          </p:nvPr>
        </p:nvSpPr>
        <p:spPr/>
        <p:txBody>
          <a:bodyPr/>
          <a:lstStyle/>
          <a:p>
            <a:fld id="{26697777-AA71-4FEA-8726-D9F7C99D48EE}" type="slidenum">
              <a:rPr lang="en-GB" smtClean="0"/>
              <a:t>25</a:t>
            </a:fld>
            <a:endParaRPr lang="en-GB"/>
          </a:p>
        </p:txBody>
      </p:sp>
    </p:spTree>
    <p:extLst>
      <p:ext uri="{BB962C8B-B14F-4D97-AF65-F5344CB8AC3E}">
        <p14:creationId xmlns:p14="http://schemas.microsoft.com/office/powerpoint/2010/main" val="10248402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kern="1200" dirty="0">
                <a:effectLst/>
              </a:rPr>
              <a:t>Now </a:t>
            </a:r>
            <a:r>
              <a:rPr lang="en-GB" dirty="0"/>
              <a:t>we’re going </a:t>
            </a:r>
            <a:r>
              <a:rPr lang="en-GB" b="0" i="0" kern="1200" dirty="0">
                <a:effectLst/>
              </a:rPr>
              <a:t>to </a:t>
            </a:r>
            <a:r>
              <a:rPr lang="en-GB" dirty="0"/>
              <a:t>get up and practise </a:t>
            </a:r>
            <a:r>
              <a:rPr lang="en-GB" b="0" i="0" kern="1200" dirty="0">
                <a:effectLst/>
              </a:rPr>
              <a:t>paraphrasing with </a:t>
            </a:r>
            <a:r>
              <a:rPr lang="en-GB" dirty="0"/>
              <a:t>a gallery walk</a:t>
            </a:r>
            <a:r>
              <a:rPr lang="en-GB" b="0" i="0" kern="1200" dirty="0">
                <a:effectLst/>
              </a:rPr>
              <a:t>. </a:t>
            </a:r>
            <a:r>
              <a:rPr lang="en-GB" dirty="0"/>
              <a:t>Around the room, you will see different posters with sentences </a:t>
            </a:r>
            <a:r>
              <a:rPr lang="en-GB" b="0" i="0" kern="1200" dirty="0">
                <a:effectLst/>
              </a:rPr>
              <a:t>to paraphrase. </a:t>
            </a:r>
            <a:r>
              <a:rPr lang="en-GB" dirty="0"/>
              <a:t>At each poster, read </a:t>
            </a:r>
            <a:r>
              <a:rPr lang="en-GB" b="0" i="0" kern="1200" dirty="0">
                <a:effectLst/>
              </a:rPr>
              <a:t>the sentence </a:t>
            </a:r>
            <a:r>
              <a:rPr lang="en-GB" dirty="0"/>
              <a:t>carefully and think about the meaning before you start writing. Then </a:t>
            </a:r>
            <a:r>
              <a:rPr lang="en-GB" b="0" i="0" kern="1200" dirty="0">
                <a:effectLst/>
              </a:rPr>
              <a:t>write </a:t>
            </a:r>
            <a:r>
              <a:rPr lang="en-GB" dirty="0"/>
              <a:t>your own </a:t>
            </a:r>
            <a:r>
              <a:rPr lang="en-GB" b="0" i="0" kern="1200" dirty="0">
                <a:effectLst/>
              </a:rPr>
              <a:t>paraphrase</a:t>
            </a:r>
            <a:r>
              <a:rPr lang="en-GB" dirty="0"/>
              <a:t> and try to use more than one technique, such as changing words, word order, sentence structure or word form. Make sure the meaning stays the same</a:t>
            </a:r>
            <a:r>
              <a:rPr lang="en-GB" b="0" i="0" kern="1200" dirty="0">
                <a:effectLst/>
              </a:rPr>
              <a:t>.</a:t>
            </a:r>
            <a:endParaRPr lang="en-US" dirty="0"/>
          </a:p>
          <a:p>
            <a:r>
              <a:rPr lang="en-GB" dirty="0"/>
              <a:t>You do not need </a:t>
            </a:r>
            <a:r>
              <a:rPr lang="en-GB" b="0" i="0" kern="1200" dirty="0">
                <a:effectLst/>
              </a:rPr>
              <a:t>to </a:t>
            </a:r>
            <a:r>
              <a:rPr lang="en-GB" dirty="0"/>
              <a:t>complete every poster</a:t>
            </a:r>
            <a:r>
              <a:rPr lang="en-GB" b="0" i="0" kern="1200" dirty="0">
                <a:effectLst/>
              </a:rPr>
              <a:t>. </a:t>
            </a:r>
            <a:r>
              <a:rPr lang="en-GB" dirty="0"/>
              <a:t>Start by completing at least three carefully</a:t>
            </a:r>
            <a:r>
              <a:rPr lang="en-GB" b="0" i="0" kern="1200" dirty="0">
                <a:effectLst/>
              </a:rPr>
              <a:t>. </a:t>
            </a:r>
            <a:r>
              <a:rPr lang="en-GB" dirty="0"/>
              <a:t>After that, go back to your first poster </a:t>
            </a:r>
            <a:r>
              <a:rPr lang="en-GB" b="0" i="0" kern="1200" dirty="0">
                <a:effectLst/>
              </a:rPr>
              <a:t>and </a:t>
            </a:r>
            <a:r>
              <a:rPr lang="en-GB" dirty="0"/>
              <a:t>read some of the other answers</a:t>
            </a:r>
            <a:r>
              <a:rPr lang="en-GB" b="0" i="0" kern="1200" dirty="0">
                <a:effectLst/>
              </a:rPr>
              <a:t>. </a:t>
            </a:r>
            <a:r>
              <a:rPr lang="en-GB" dirty="0"/>
              <a:t>Notice how other students have expressed the same idea in different ways </a:t>
            </a:r>
            <a:r>
              <a:rPr lang="en-GB" b="0" i="0" kern="1200" dirty="0">
                <a:effectLst/>
              </a:rPr>
              <a:t>and </a:t>
            </a:r>
            <a:r>
              <a:rPr lang="en-GB" dirty="0"/>
              <a:t>compare their versions with yours</a:t>
            </a:r>
            <a:r>
              <a:rPr lang="en-GB" b="0" i="0" kern="1200" dirty="0">
                <a:effectLst/>
              </a:rPr>
              <a:t>.</a:t>
            </a:r>
            <a:r>
              <a:rPr lang="en-GB" dirty="0"/>
              <a:t> Then, if there is time, move on and try one or two more posters.</a:t>
            </a:r>
          </a:p>
          <a:p>
            <a:r>
              <a:rPr lang="en-GB" dirty="0"/>
              <a:t>Remember, there is more than one correct way to paraphrase a sentence. The aim is not perfect English. The aim is to keep the meaning and practise expressing it in your own way.</a:t>
            </a:r>
          </a:p>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26</a:t>
            </a:fld>
            <a:endParaRPr lang="en-GB"/>
          </a:p>
        </p:txBody>
      </p:sp>
    </p:spTree>
    <p:extLst>
      <p:ext uri="{BB962C8B-B14F-4D97-AF65-F5344CB8AC3E}">
        <p14:creationId xmlns:p14="http://schemas.microsoft.com/office/powerpoint/2010/main" val="22719444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Now we are going to practise paraphrasing with a short paragraph instead of single sentences. This is a small step up, but you already have the skills to do it. You will work with one partner and help each other focus on the main ideas.</a:t>
            </a:r>
          </a:p>
          <a:p>
            <a:r>
              <a:rPr lang="en-GB"/>
              <a:t>Your aim is not to copy the wording of the paragraph. Your aim is to explain the same ideas clearly in your own words. This is very similar to what you will do in your TEEL paragraphs for AS Task 2. I will walk around and support you while you work</a:t>
            </a:r>
          </a:p>
          <a:p>
            <a:endParaRPr lang="en-GB"/>
          </a:p>
          <a:p>
            <a:r>
              <a:rPr lang="en-GB"/>
              <a:t>REMEMBER THERE ARE TWO TEXTS: T-A AND T-B. ONE PAIR GETS ONE TEXT, THE NEXT THE OTHER TEXT. </a:t>
            </a:r>
          </a:p>
        </p:txBody>
      </p:sp>
      <p:sp>
        <p:nvSpPr>
          <p:cNvPr id="4" name="Slide Number Placeholder 3"/>
          <p:cNvSpPr>
            <a:spLocks noGrp="1"/>
          </p:cNvSpPr>
          <p:nvPr>
            <p:ph type="sldNum" sz="quarter" idx="5"/>
          </p:nvPr>
        </p:nvSpPr>
        <p:spPr/>
        <p:txBody>
          <a:bodyPr/>
          <a:lstStyle/>
          <a:p>
            <a:fld id="{26697777-AA71-4FEA-8726-D9F7C99D48EE}" type="slidenum">
              <a:rPr lang="en-GB" smtClean="0"/>
              <a:t>28</a:t>
            </a:fld>
            <a:endParaRPr lang="en-GB"/>
          </a:p>
        </p:txBody>
      </p:sp>
    </p:spTree>
    <p:extLst>
      <p:ext uri="{BB962C8B-B14F-4D97-AF65-F5344CB8AC3E}">
        <p14:creationId xmlns:p14="http://schemas.microsoft.com/office/powerpoint/2010/main" val="2649645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Now please exchange your paraphrased paragraph with the pair next to you. Read their version quietly first. You are not correcting grammar and you are not rewriting it.</a:t>
            </a:r>
          </a:p>
          <a:p>
            <a:r>
              <a:rPr lang="en-GB"/>
              <a:t>Instead, talk together about the meaning. Ask yourselves whether the key ideas are the same as the original paragraph. Notice what they did differently from you. Different paraphrases can all be correct.</a:t>
            </a:r>
          </a:p>
          <a:p>
            <a:endParaRPr lang="en-GB"/>
          </a:p>
          <a:p>
            <a:r>
              <a:rPr lang="en-GB"/>
              <a:t>MAKE SURE THAT PAIRS THAT HAD TEXT A WORK WITH A PAIR THAT HAS TEXT B.</a:t>
            </a:r>
          </a:p>
        </p:txBody>
      </p:sp>
      <p:sp>
        <p:nvSpPr>
          <p:cNvPr id="4" name="Slide Number Placeholder 3"/>
          <p:cNvSpPr>
            <a:spLocks noGrp="1"/>
          </p:cNvSpPr>
          <p:nvPr>
            <p:ph type="sldNum" sz="quarter" idx="5"/>
          </p:nvPr>
        </p:nvSpPr>
        <p:spPr/>
        <p:txBody>
          <a:bodyPr/>
          <a:lstStyle/>
          <a:p>
            <a:fld id="{26697777-AA71-4FEA-8726-D9F7C99D48EE}" type="slidenum">
              <a:rPr lang="en-GB" smtClean="0"/>
              <a:t>29</a:t>
            </a:fld>
            <a:endParaRPr lang="en-GB"/>
          </a:p>
        </p:txBody>
      </p:sp>
    </p:spTree>
    <p:extLst>
      <p:ext uri="{BB962C8B-B14F-4D97-AF65-F5344CB8AC3E}">
        <p14:creationId xmlns:p14="http://schemas.microsoft.com/office/powerpoint/2010/main" val="5348144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a:solidFill>
                  <a:schemeClr val="tx1"/>
                </a:solidFill>
                <a:effectLst/>
                <a:latin typeface="+mn-lt"/>
                <a:ea typeface="+mn-ea"/>
                <a:cs typeface="+mn-cs"/>
              </a:rPr>
              <a:t>Before we move on, let’s go to VEVOX for a couple of questions. I am not looking for a correct answer. I just want to see what helped you most when paraphrasing the paragraph.</a:t>
            </a:r>
          </a:p>
          <a:p>
            <a:pPr fontAlgn="t"/>
            <a:r>
              <a:rPr lang="en-GB" sz="1200" b="0" i="0" kern="1200" dirty="0">
                <a:solidFill>
                  <a:schemeClr val="tx1"/>
                </a:solidFill>
                <a:effectLst/>
                <a:latin typeface="+mn-lt"/>
                <a:ea typeface="+mn-ea"/>
                <a:cs typeface="+mn-cs"/>
              </a:rPr>
              <a:t>You can choose one option that feels right for you. If you are still unsure, that is completely fine and you can choose that option. Paraphrasing takes practice, and today was about learning the process. I will share what I notice from the results, then we will continue.</a:t>
            </a:r>
          </a:p>
          <a:p>
            <a:endParaRPr lang="en-GB"/>
          </a:p>
          <a:p>
            <a:r>
              <a:rPr lang="en-GB" dirty="0"/>
              <a:t>SUMMARISE THE RESULTS BEFORE GOING ON TO THE SECOND QUESTION</a:t>
            </a:r>
          </a:p>
          <a:p>
            <a:r>
              <a:rPr lang="en-GB" dirty="0"/>
              <a:t>VEVOX W5.5-6</a:t>
            </a:r>
          </a:p>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30</a:t>
            </a:fld>
            <a:endParaRPr lang="en-GB"/>
          </a:p>
        </p:txBody>
      </p:sp>
    </p:spTree>
    <p:extLst>
      <p:ext uri="{BB962C8B-B14F-4D97-AF65-F5344CB8AC3E}">
        <p14:creationId xmlns:p14="http://schemas.microsoft.com/office/powerpoint/2010/main" val="34679489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Now you are going to try paraphrasing on your own. This is an important step because it helps you see that you really can do this without a partner. You will work quietly and take your time.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This paragraph comes from a real source. Your job is not to keep the language, but to explain the ideas clearly in your own words</a:t>
            </a:r>
            <a:endParaRPr lang="en-GB"/>
          </a:p>
          <a:p>
            <a:r>
              <a:rPr lang="en-GB"/>
              <a:t>Your aim is not to create a perfect paraphrase. Your aim is to show that you can identify the main ideas and explain them in your own words. This is very similar to what you will do in AS Task 2. I will walk around and support you, but I will not rewrite sentences for you</a:t>
            </a:r>
          </a:p>
        </p:txBody>
      </p:sp>
      <p:sp>
        <p:nvSpPr>
          <p:cNvPr id="4" name="Slide Number Placeholder 3"/>
          <p:cNvSpPr>
            <a:spLocks noGrp="1"/>
          </p:cNvSpPr>
          <p:nvPr>
            <p:ph type="sldNum" sz="quarter" idx="5"/>
          </p:nvPr>
        </p:nvSpPr>
        <p:spPr/>
        <p:txBody>
          <a:bodyPr/>
          <a:lstStyle/>
          <a:p>
            <a:fld id="{26697777-AA71-4FEA-8726-D9F7C99D48EE}" type="slidenum">
              <a:rPr lang="en-GB" smtClean="0"/>
              <a:t>33</a:t>
            </a:fld>
            <a:endParaRPr lang="en-GB"/>
          </a:p>
        </p:txBody>
      </p:sp>
    </p:spTree>
    <p:extLst>
      <p:ext uri="{BB962C8B-B14F-4D97-AF65-F5344CB8AC3E}">
        <p14:creationId xmlns:p14="http://schemas.microsoft.com/office/powerpoint/2010/main" val="36208409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pause here and wrap up this activity. You have just worked on paraphrasing a short paragraph from a real source on your own. That is not an easy skill, especially in a second language, so well done for having a go.</a:t>
            </a:r>
          </a:p>
          <a:p>
            <a:r>
              <a:rPr lang="en-GB" dirty="0"/>
              <a:t>The important thing to remember is that paraphrasing is about ideas first, not words first. You practised identifying key ideas and then explaining them in your own way. Different people will write different paraphrases, and that is completely normal. Simple, clear language is absolutely fine.</a:t>
            </a:r>
          </a:p>
          <a:p>
            <a:r>
              <a:rPr lang="en-GB" dirty="0"/>
              <a:t>This is exactly the skill you need for the Evidence and Explanation parts of a TEEL paragraph. We are not aiming for perfection today. We are building confidence and a process you can reuse</a:t>
            </a:r>
          </a:p>
          <a:p>
            <a:endParaRPr lang="en-GB" dirty="0"/>
          </a:p>
          <a:p>
            <a:r>
              <a:rPr lang="en-GB" dirty="0"/>
              <a:t>CLICK FOR ANIMATION.</a:t>
            </a:r>
          </a:p>
          <a:p>
            <a:r>
              <a:rPr lang="en-GB" dirty="0"/>
              <a:t>VEVOX INTRO: </a:t>
            </a:r>
          </a:p>
          <a:p>
            <a:pPr fontAlgn="t"/>
            <a:r>
              <a:rPr lang="en-GB" sz="1200" b="0" i="0" kern="1200" dirty="0">
                <a:solidFill>
                  <a:schemeClr val="tx1"/>
                </a:solidFill>
                <a:effectLst/>
                <a:latin typeface="+mn-lt"/>
                <a:ea typeface="+mn-ea"/>
                <a:cs typeface="+mn-cs"/>
              </a:rPr>
              <a:t>Before we move on, let’s take one minute to check in using </a:t>
            </a:r>
            <a:r>
              <a:rPr lang="en-GB" sz="1200" b="0" i="0" kern="1200" dirty="0" err="1">
                <a:solidFill>
                  <a:schemeClr val="tx1"/>
                </a:solidFill>
                <a:effectLst/>
                <a:latin typeface="+mn-lt"/>
                <a:ea typeface="+mn-ea"/>
                <a:cs typeface="+mn-cs"/>
              </a:rPr>
              <a:t>Vevox</a:t>
            </a:r>
            <a:r>
              <a:rPr lang="en-GB" sz="1200" b="0" i="0" kern="1200" dirty="0">
                <a:solidFill>
                  <a:schemeClr val="tx1"/>
                </a:solidFill>
                <a:effectLst/>
                <a:latin typeface="+mn-lt"/>
                <a:ea typeface="+mn-ea"/>
                <a:cs typeface="+mn-cs"/>
              </a:rPr>
              <a:t>. This question is not testing you and there is no right or wrong answer. I just want to see how this activity felt for you.</a:t>
            </a:r>
          </a:p>
          <a:p>
            <a:pPr fontAlgn="t"/>
            <a:r>
              <a:rPr lang="en-GB" sz="1200" b="0" i="0" kern="1200" dirty="0">
                <a:solidFill>
                  <a:schemeClr val="tx1"/>
                </a:solidFill>
                <a:effectLst/>
                <a:latin typeface="+mn-lt"/>
                <a:ea typeface="+mn-ea"/>
                <a:cs typeface="+mn-cs"/>
              </a:rPr>
              <a:t>On </a:t>
            </a:r>
            <a:r>
              <a:rPr lang="en-GB" sz="1200" b="0" i="0" kern="1200" dirty="0" err="1">
                <a:solidFill>
                  <a:schemeClr val="tx1"/>
                </a:solidFill>
                <a:effectLst/>
                <a:latin typeface="+mn-lt"/>
                <a:ea typeface="+mn-ea"/>
                <a:cs typeface="+mn-cs"/>
              </a:rPr>
              <a:t>Vevox</a:t>
            </a:r>
            <a:r>
              <a:rPr lang="en-GB" sz="1200" b="0" i="0" kern="1200" dirty="0">
                <a:solidFill>
                  <a:schemeClr val="tx1"/>
                </a:solidFill>
                <a:effectLst/>
                <a:latin typeface="+mn-lt"/>
                <a:ea typeface="+mn-ea"/>
                <a:cs typeface="+mn-cs"/>
              </a:rPr>
              <a:t>, please choose the one option that feels most true for you right now. If you found paraphrasing difficult, that is completely normal. If you feel unsure, that is also fine. Paraphrasing is a skill that takes time and practice.</a:t>
            </a:r>
          </a:p>
          <a:p>
            <a:pPr fontAlgn="t"/>
            <a:r>
              <a:rPr lang="en-GB" sz="1200" b="0" i="0" kern="1200" dirty="0">
                <a:solidFill>
                  <a:schemeClr val="tx1"/>
                </a:solidFill>
                <a:effectLst/>
                <a:latin typeface="+mn-lt"/>
                <a:ea typeface="+mn-ea"/>
                <a:cs typeface="+mn-cs"/>
              </a:rPr>
              <a:t>Once everyone has answered, I will briefly look at the results and we will continue together. Thank you for giving it a try.</a:t>
            </a:r>
          </a:p>
          <a:p>
            <a:endParaRPr lang="en-GB" dirty="0"/>
          </a:p>
          <a:p>
            <a:r>
              <a:rPr lang="en-GB" dirty="0"/>
              <a:t>VEVOX W5.7</a:t>
            </a:r>
          </a:p>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34</a:t>
            </a:fld>
            <a:endParaRPr lang="en-GB"/>
          </a:p>
        </p:txBody>
      </p:sp>
    </p:spTree>
    <p:extLst>
      <p:ext uri="{BB962C8B-B14F-4D97-AF65-F5344CB8AC3E}">
        <p14:creationId xmlns:p14="http://schemas.microsoft.com/office/powerpoint/2010/main" val="17279444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We’re going to finish today with a short reflection.</a:t>
            </a:r>
          </a:p>
          <a:p>
            <a:r>
              <a:rPr lang="en-GB"/>
              <a:t>On the screen, you can see three sentences to complete.</a:t>
            </a:r>
          </a:p>
          <a:p>
            <a:r>
              <a:rPr lang="en-GB"/>
              <a:t>You only need to write three short sentences.</a:t>
            </a:r>
          </a:p>
          <a:p>
            <a:r>
              <a:rPr lang="en-GB"/>
              <a:t>Simple English is fine: this is not a test.</a:t>
            </a:r>
          </a:p>
          <a:p>
            <a:r>
              <a:rPr lang="en-GB"/>
              <a:t>When you have written your three sentences, please post them on Moodle in the forum called ‘Reflection Space – Individual’.</a:t>
            </a:r>
          </a:p>
          <a:p>
            <a:r>
              <a:rPr lang="en-GB"/>
              <a:t>Your post is private; only you and I can see it.</a:t>
            </a:r>
          </a:p>
          <a:p>
            <a:r>
              <a:rPr lang="en-GB"/>
              <a:t>It is not marked, and you do not need to share with the class.</a:t>
            </a:r>
          </a:p>
          <a:p>
            <a:r>
              <a:rPr lang="en-GB"/>
              <a:t>If you need help with Moodle or with writing your sentences, put your hand up and I will come to you.</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697777-AA71-4FEA-8726-D9F7C99D48EE}"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17769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a:solidFill>
                  <a:schemeClr val="tx1"/>
                </a:solidFill>
                <a:effectLst/>
                <a:latin typeface="+mn-lt"/>
                <a:ea typeface="+mn-ea"/>
                <a:cs typeface="+mn-cs"/>
              </a:rPr>
              <a:t>Before we finish, let’s quickly look at what we learnt today. We talked about what paraphrasing is and why it is important. You practised using your own words instead of copying. You also practised finding key ideas in a text.</a:t>
            </a:r>
          </a:p>
          <a:p>
            <a:pPr fontAlgn="t"/>
            <a:r>
              <a:rPr lang="en-GB" sz="1200" b="0" i="0" kern="1200">
                <a:solidFill>
                  <a:schemeClr val="tx1"/>
                </a:solidFill>
                <a:effectLst/>
                <a:latin typeface="+mn-lt"/>
                <a:ea typeface="+mn-ea"/>
                <a:cs typeface="+mn-cs"/>
              </a:rPr>
              <a:t>We then looked at how to write a short summary by keeping only the most important points. This skill is useful in your studies, but also in business, where people need clear and short information. You do not need to remember everything perfectly today. The goal was to understand the process and build confidence. We will keep practising these skills in future sessions.</a:t>
            </a:r>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37</a:t>
            </a:fld>
            <a:endParaRPr lang="en-GB"/>
          </a:p>
        </p:txBody>
      </p:sp>
    </p:spTree>
    <p:extLst>
      <p:ext uri="{BB962C8B-B14F-4D97-AF65-F5344CB8AC3E}">
        <p14:creationId xmlns:p14="http://schemas.microsoft.com/office/powerpoint/2010/main" val="27844190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we finish today, I want to tell you what we will do next week.</a:t>
            </a:r>
          </a:p>
          <a:p>
            <a:r>
              <a:rPr lang="en-GB" dirty="0"/>
              <a:t>In Week 6, we will focus on writing in a business context.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697777-AA71-4FEA-8726-D9F7C99D48EE}"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651691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39</a:t>
            </a:fld>
            <a:endParaRPr lang="en-GB"/>
          </a:p>
        </p:txBody>
      </p:sp>
    </p:spTree>
    <p:extLst>
      <p:ext uri="{BB962C8B-B14F-4D97-AF65-F5344CB8AC3E}">
        <p14:creationId xmlns:p14="http://schemas.microsoft.com/office/powerpoint/2010/main" val="7543736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D43A675-0C55-D89B-F1AC-EDDD31EAA74E}"/>
              </a:ext>
              <a:ext uri="{C183D7F6-B498-43B3-948B-1728B52AA6E4}">
                <adec:decorative xmlns:adec="http://schemas.microsoft.com/office/drawing/2017/decorative" val="1"/>
              </a:ext>
            </a:extLst>
          </p:cNvPr>
          <p:cNvPicPr>
            <a:picLocks noChangeAspect="1"/>
          </p:cNvPicPr>
          <p:nvPr userDrawn="1"/>
        </p:nvPicPr>
        <p:blipFill>
          <a:blip r:embed="rId2"/>
          <a:srcRect r="59387"/>
          <a:stretch>
            <a:fillRect/>
          </a:stretch>
        </p:blipFill>
        <p:spPr>
          <a:xfrm>
            <a:off x="-1" y="0"/>
            <a:ext cx="6862714" cy="6858000"/>
          </a:xfrm>
          <a:prstGeom prst="rect">
            <a:avLst/>
          </a:prstGeom>
        </p:spPr>
      </p:pic>
      <p:pic>
        <p:nvPicPr>
          <p:cNvPr id="9" name="Picture 8" descr="UWTSD logo.&#10;">
            <a:extLst>
              <a:ext uri="{FF2B5EF4-FFF2-40B4-BE49-F238E27FC236}">
                <a16:creationId xmlns:a16="http://schemas.microsoft.com/office/drawing/2014/main" id="{A2ECE847-C5DA-31A9-3BA9-95864901A73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52450" y="493335"/>
            <a:ext cx="1675851" cy="640140"/>
          </a:xfrm>
          <a:prstGeom prst="rect">
            <a:avLst/>
          </a:prstGeom>
        </p:spPr>
      </p:pic>
      <p:sp>
        <p:nvSpPr>
          <p:cNvPr id="2" name="Title 1">
            <a:extLst>
              <a:ext uri="{FF2B5EF4-FFF2-40B4-BE49-F238E27FC236}">
                <a16:creationId xmlns:a16="http://schemas.microsoft.com/office/drawing/2014/main" id="{5CE1B8DB-EBBC-F507-0C56-3B00D1948DFB}"/>
              </a:ext>
            </a:extLst>
          </p:cNvPr>
          <p:cNvSpPr>
            <a:spLocks noGrp="1"/>
          </p:cNvSpPr>
          <p:nvPr>
            <p:ph type="ctrTitle"/>
          </p:nvPr>
        </p:nvSpPr>
        <p:spPr>
          <a:xfrm>
            <a:off x="552451" y="2027237"/>
            <a:ext cx="6000750" cy="2306637"/>
          </a:xfrm>
        </p:spPr>
        <p:txBody>
          <a:bodyPr anchor="b">
            <a:noAutofit/>
          </a:bodyPr>
          <a:lstStyle>
            <a:lvl1pPr algn="l">
              <a:defRPr sz="48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A5FC0295-C5D0-D004-18F4-143A9D9516A2}"/>
              </a:ext>
            </a:extLst>
          </p:cNvPr>
          <p:cNvSpPr>
            <a:spLocks noGrp="1"/>
          </p:cNvSpPr>
          <p:nvPr>
            <p:ph type="subTitle" idx="1"/>
          </p:nvPr>
        </p:nvSpPr>
        <p:spPr>
          <a:xfrm>
            <a:off x="552451" y="4506913"/>
            <a:ext cx="6000750" cy="1655762"/>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11" name="Picture Placeholder 10">
            <a:extLst>
              <a:ext uri="{FF2B5EF4-FFF2-40B4-BE49-F238E27FC236}">
                <a16:creationId xmlns:a16="http://schemas.microsoft.com/office/drawing/2014/main" id="{84E2A0F4-D381-E71C-B473-624257C2DE8E}"/>
              </a:ext>
            </a:extLst>
          </p:cNvPr>
          <p:cNvSpPr>
            <a:spLocks noGrp="1"/>
          </p:cNvSpPr>
          <p:nvPr>
            <p:ph type="pic" sz="quarter" idx="10"/>
          </p:nvPr>
        </p:nvSpPr>
        <p:spPr>
          <a:xfrm>
            <a:off x="6862713" y="0"/>
            <a:ext cx="5329287" cy="6858000"/>
          </a:xfrm>
        </p:spPr>
        <p:txBody>
          <a:bodyPr/>
          <a:lstStyle/>
          <a:p>
            <a:endParaRPr lang="en-GB"/>
          </a:p>
        </p:txBody>
      </p:sp>
    </p:spTree>
    <p:extLst>
      <p:ext uri="{BB962C8B-B14F-4D97-AF65-F5344CB8AC3E}">
        <p14:creationId xmlns:p14="http://schemas.microsoft.com/office/powerpoint/2010/main" val="2931762581"/>
      </p:ext>
    </p:extLst>
  </p:cSld>
  <p:clrMapOvr>
    <a:masterClrMapping/>
  </p:clrMapOvr>
  <p:extLst>
    <p:ext uri="{DCECCB84-F9BA-43D5-87BE-67443E8EF086}">
      <p15:sldGuideLst xmlns:p15="http://schemas.microsoft.com/office/powerpoint/2012/main">
        <p15:guide id="1" orient="horz" pos="2183"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divi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74892C2-DE7A-7F11-3FFA-9DE8E6EF8893}"/>
              </a:ext>
              <a:ext uri="{C183D7F6-B498-43B3-948B-1728B52AA6E4}">
                <adec:decorative xmlns:adec="http://schemas.microsoft.com/office/drawing/2017/decorative" val="1"/>
              </a:ext>
            </a:extLst>
          </p:cNvPr>
          <p:cNvPicPr>
            <a:picLocks noChangeAspect="1"/>
          </p:cNvPicPr>
          <p:nvPr userDrawn="1"/>
        </p:nvPicPr>
        <p:blipFill>
          <a:blip r:embed="rId2"/>
          <a:srcRect r="59387"/>
          <a:stretch>
            <a:fillRect/>
          </a:stretch>
        </p:blipFill>
        <p:spPr>
          <a:xfrm>
            <a:off x="-1" y="1488440"/>
            <a:ext cx="12191999" cy="3881120"/>
          </a:xfrm>
          <a:prstGeom prst="rect">
            <a:avLst/>
          </a:prstGeom>
        </p:spPr>
      </p:pic>
      <p:sp>
        <p:nvSpPr>
          <p:cNvPr id="2" name="Title 1">
            <a:extLst>
              <a:ext uri="{FF2B5EF4-FFF2-40B4-BE49-F238E27FC236}">
                <a16:creationId xmlns:a16="http://schemas.microsoft.com/office/drawing/2014/main" id="{ABB205ED-3519-915D-3530-D78E731740E7}"/>
              </a:ext>
            </a:extLst>
          </p:cNvPr>
          <p:cNvSpPr>
            <a:spLocks noGrp="1"/>
          </p:cNvSpPr>
          <p:nvPr>
            <p:ph type="title"/>
          </p:nvPr>
        </p:nvSpPr>
        <p:spPr>
          <a:xfrm>
            <a:off x="1128712" y="1835135"/>
            <a:ext cx="10225088" cy="1928993"/>
          </a:xfrm>
        </p:spPr>
        <p:txBody>
          <a:bodyPr anchor="b">
            <a:normAutofit/>
          </a:bodyPr>
          <a:lstStyle>
            <a:lvl1pPr>
              <a:defRPr sz="48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C64CA0-3FD3-6273-865A-64775B9F2BBA}"/>
              </a:ext>
            </a:extLst>
          </p:cNvPr>
          <p:cNvSpPr>
            <a:spLocks noGrp="1"/>
          </p:cNvSpPr>
          <p:nvPr>
            <p:ph type="body" idx="1"/>
          </p:nvPr>
        </p:nvSpPr>
        <p:spPr>
          <a:xfrm>
            <a:off x="1128712" y="3956247"/>
            <a:ext cx="10225088" cy="946677"/>
          </a:xfrm>
        </p:spPr>
        <p:txBody>
          <a:bodyPr/>
          <a:lstStyle>
            <a:lvl1pPr marL="0" indent="0">
              <a:buNone/>
              <a:defRPr sz="2400" b="1">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CC6F0D-E5E4-DC19-CB40-715098C6FEFC}"/>
              </a:ext>
            </a:extLst>
          </p:cNvPr>
          <p:cNvSpPr>
            <a:spLocks noGrp="1"/>
          </p:cNvSpPr>
          <p:nvPr>
            <p:ph type="dt" sz="half" idx="10"/>
          </p:nvPr>
        </p:nvSpPr>
        <p:spPr/>
        <p:txBody>
          <a:bodyPr/>
          <a:lstStyle/>
          <a:p>
            <a:fld id="{30EB0EF4-AB50-41F8-9673-8AFD186DF8D7}" type="datetime1">
              <a:rPr lang="en-GB" smtClean="0"/>
              <a:t>11/09/2026</a:t>
            </a:fld>
            <a:endParaRPr lang="en-GB"/>
          </a:p>
        </p:txBody>
      </p:sp>
      <p:sp>
        <p:nvSpPr>
          <p:cNvPr id="5" name="Footer Placeholder 4">
            <a:extLst>
              <a:ext uri="{FF2B5EF4-FFF2-40B4-BE49-F238E27FC236}">
                <a16:creationId xmlns:a16="http://schemas.microsoft.com/office/drawing/2014/main" id="{E899F172-3A65-6F45-30E6-9C59CD6854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21194D-0642-D8B3-F117-4BFAB6BAB8F1}"/>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45058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B5652-1BFC-67CB-A991-38213EAC65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C9672A-FB89-B22D-E7D9-FBB671D18B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914A97-6F25-7E30-CBB8-6802757506B7}"/>
              </a:ext>
            </a:extLst>
          </p:cNvPr>
          <p:cNvSpPr>
            <a:spLocks noGrp="1"/>
          </p:cNvSpPr>
          <p:nvPr>
            <p:ph type="dt" sz="half" idx="10"/>
          </p:nvPr>
        </p:nvSpPr>
        <p:spPr/>
        <p:txBody>
          <a:bodyPr/>
          <a:lstStyle/>
          <a:p>
            <a:fld id="{1BBBEBD8-4EAA-4030-9C01-F6EC13ABE2FD}" type="datetime1">
              <a:rPr lang="en-GB" smtClean="0"/>
              <a:t>11/09/2026</a:t>
            </a:fld>
            <a:endParaRPr lang="en-GB"/>
          </a:p>
        </p:txBody>
      </p:sp>
      <p:sp>
        <p:nvSpPr>
          <p:cNvPr id="5" name="Footer Placeholder 4">
            <a:extLst>
              <a:ext uri="{FF2B5EF4-FFF2-40B4-BE49-F238E27FC236}">
                <a16:creationId xmlns:a16="http://schemas.microsoft.com/office/drawing/2014/main" id="{BB49404D-9DF4-5AEF-40E0-B3108B50A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2FA95F-DBAF-A43C-0669-EE74B2AB22DA}"/>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982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and 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1825625"/>
            <a:ext cx="479009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74778" y="1825625"/>
            <a:ext cx="507902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11/09/2026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536252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Activity: 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B890952-AF4B-555C-8832-E257D3E59F53}"/>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8A0EF50C-B99E-4E2C-5F80-9F815392B2C1}"/>
              </a:ext>
            </a:extLst>
          </p:cNvPr>
          <p:cNvSpPr>
            <a:spLocks noGrp="1"/>
          </p:cNvSpPr>
          <p:nvPr>
            <p:ph type="title"/>
          </p:nvPr>
        </p:nvSpPr>
        <p:spPr>
          <a:xfrm>
            <a:off x="1127125" y="365125"/>
            <a:ext cx="10226673" cy="1325563"/>
          </a:xfrm>
        </p:spPr>
        <p:txBody>
          <a:bodyPr/>
          <a:lstStyle>
            <a:lvl1pPr>
              <a:defRPr>
                <a:solidFill>
                  <a:schemeClr val="bg1"/>
                </a:solidFill>
              </a:defRPr>
            </a:lvl1pPr>
          </a:lstStyle>
          <a:p>
            <a:r>
              <a:rPr lang="en-US"/>
              <a:t>Click to edit Master title style</a:t>
            </a:r>
            <a:endParaRPr lang="en-GB"/>
          </a:p>
        </p:txBody>
      </p:sp>
      <p:sp>
        <p:nvSpPr>
          <p:cNvPr id="9" name="Content Placeholder 2">
            <a:extLst>
              <a:ext uri="{FF2B5EF4-FFF2-40B4-BE49-F238E27FC236}">
                <a16:creationId xmlns:a16="http://schemas.microsoft.com/office/drawing/2014/main" id="{1E59FFBC-0485-7258-3109-B1A997C3F529}"/>
              </a:ext>
            </a:extLst>
          </p:cNvPr>
          <p:cNvSpPr>
            <a:spLocks noGrp="1"/>
          </p:cNvSpPr>
          <p:nvPr>
            <p:ph idx="1"/>
          </p:nvPr>
        </p:nvSpPr>
        <p:spPr>
          <a:xfrm>
            <a:off x="1127124" y="2012231"/>
            <a:ext cx="10226676"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Date Placeholder 2">
            <a:extLst>
              <a:ext uri="{FF2B5EF4-FFF2-40B4-BE49-F238E27FC236}">
                <a16:creationId xmlns:a16="http://schemas.microsoft.com/office/drawing/2014/main" id="{1A40E309-F6EB-6B9A-5D1D-A34342B8EF8F}"/>
              </a:ext>
            </a:extLst>
          </p:cNvPr>
          <p:cNvSpPr>
            <a:spLocks noGrp="1"/>
          </p:cNvSpPr>
          <p:nvPr>
            <p:ph type="dt" sz="half" idx="10"/>
          </p:nvPr>
        </p:nvSpPr>
        <p:spPr/>
        <p:txBody>
          <a:bodyPr/>
          <a:lstStyle/>
          <a:p>
            <a:fld id="{684EAFC6-8F75-43C1-9FB0-D2FAD5848B9E}" type="datetime1">
              <a:rPr lang="en-GB" smtClean="0"/>
              <a:t>11/09/2026</a:t>
            </a:fld>
            <a:endParaRPr lang="en-GB"/>
          </a:p>
        </p:txBody>
      </p:sp>
      <p:sp>
        <p:nvSpPr>
          <p:cNvPr id="4" name="Footer Placeholder 3">
            <a:extLst>
              <a:ext uri="{FF2B5EF4-FFF2-40B4-BE49-F238E27FC236}">
                <a16:creationId xmlns:a16="http://schemas.microsoft.com/office/drawing/2014/main" id="{804E9E97-1A33-BE38-8D30-4ECCB4519F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6D2659-EBE7-518F-61E3-E45C5C85DAFB}"/>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4" name="Graphic 13">
            <a:extLst>
              <a:ext uri="{FF2B5EF4-FFF2-40B4-BE49-F238E27FC236}">
                <a16:creationId xmlns:a16="http://schemas.microsoft.com/office/drawing/2014/main" id="{8A9DD6E2-22FA-830E-6587-3C15BA4D5E88}"/>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3427539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Activity: Title and two colum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AA337E1-F4AA-BDCD-6BC1-AD264FCE605D}"/>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2012231"/>
            <a:ext cx="4825268"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39610" y="2012231"/>
            <a:ext cx="5114190"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11/09/2026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0" name="Graphic 9">
            <a:extLst>
              <a:ext uri="{FF2B5EF4-FFF2-40B4-BE49-F238E27FC236}">
                <a16:creationId xmlns:a16="http://schemas.microsoft.com/office/drawing/2014/main" id="{1ABF5992-EDD8-ACF9-42C3-979AD5FFC560}"/>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4194180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B50CF-9D72-6E0B-725C-0536765E1D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CCE2898-9729-08B8-DA00-4F98754F97B6}"/>
              </a:ext>
            </a:extLst>
          </p:cNvPr>
          <p:cNvSpPr>
            <a:spLocks noGrp="1"/>
          </p:cNvSpPr>
          <p:nvPr>
            <p:ph type="dt" sz="half" idx="10"/>
          </p:nvPr>
        </p:nvSpPr>
        <p:spPr/>
        <p:txBody>
          <a:bodyPr/>
          <a:lstStyle/>
          <a:p>
            <a:fld id="{684EAFC6-8F75-43C1-9FB0-D2FAD5848B9E}" type="datetime1">
              <a:rPr lang="en-GB" smtClean="0"/>
              <a:t>11/09/2026</a:t>
            </a:fld>
            <a:endParaRPr lang="en-GB"/>
          </a:p>
        </p:txBody>
      </p:sp>
      <p:sp>
        <p:nvSpPr>
          <p:cNvPr id="4" name="Footer Placeholder 3">
            <a:extLst>
              <a:ext uri="{FF2B5EF4-FFF2-40B4-BE49-F238E27FC236}">
                <a16:creationId xmlns:a16="http://schemas.microsoft.com/office/drawing/2014/main" id="{39EF75C2-5F9F-D316-3EC7-2358CDCF0E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68FBED-252A-7CB8-694A-EB7876038D3B}"/>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3792496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Video full screen">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78E97AE-48C5-C901-058B-652F570758C8}"/>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6" name="Content Placeholder 5">
            <a:extLst>
              <a:ext uri="{FF2B5EF4-FFF2-40B4-BE49-F238E27FC236}">
                <a16:creationId xmlns:a16="http://schemas.microsoft.com/office/drawing/2014/main" id="{03FE5407-63D6-2F09-21F5-F6DFBDB07CA5}"/>
              </a:ext>
            </a:extLst>
          </p:cNvPr>
          <p:cNvSpPr>
            <a:spLocks noGrp="1"/>
          </p:cNvSpPr>
          <p:nvPr>
            <p:ph sz="quarter" idx="13"/>
          </p:nvPr>
        </p:nvSpPr>
        <p:spPr>
          <a:xfrm>
            <a:off x="0" y="0"/>
            <a:ext cx="12192000" cy="685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Date Placeholder 1">
            <a:extLst>
              <a:ext uri="{FF2B5EF4-FFF2-40B4-BE49-F238E27FC236}">
                <a16:creationId xmlns:a16="http://schemas.microsoft.com/office/drawing/2014/main" id="{C6F28D2F-7541-4FDD-4D54-1D2994D87BEE}"/>
              </a:ext>
            </a:extLst>
          </p:cNvPr>
          <p:cNvSpPr>
            <a:spLocks noGrp="1"/>
          </p:cNvSpPr>
          <p:nvPr>
            <p:ph type="dt" sz="half" idx="10"/>
          </p:nvPr>
        </p:nvSpPr>
        <p:spPr/>
        <p:txBody>
          <a:bodyPr/>
          <a:lstStyle/>
          <a:p>
            <a:fld id="{9FD93A5E-0BB6-4C5D-9645-848C0A017328}" type="datetime1">
              <a:rPr lang="en-GB" smtClean="0"/>
              <a:t>11/09/2026</a:t>
            </a:fld>
            <a:endParaRPr lang="en-GB"/>
          </a:p>
        </p:txBody>
      </p:sp>
      <p:sp>
        <p:nvSpPr>
          <p:cNvPr id="3" name="Footer Placeholder 2">
            <a:extLst>
              <a:ext uri="{FF2B5EF4-FFF2-40B4-BE49-F238E27FC236}">
                <a16:creationId xmlns:a16="http://schemas.microsoft.com/office/drawing/2014/main" id="{99055F64-8256-2E85-7451-791447C2A9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A72610-C6F9-9D57-4F12-2DF13E7327E5}"/>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24065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E84D31E3-5C6D-8737-08BC-3EFF2F53C1C7}"/>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00C75D-9DDB-B3FF-39D5-215040F97197}"/>
              </a:ext>
            </a:extLst>
          </p:cNvPr>
          <p:cNvSpPr>
            <a:spLocks noGrp="1"/>
          </p:cNvSpPr>
          <p:nvPr>
            <p:ph type="dt" sz="half" idx="10"/>
          </p:nvPr>
        </p:nvSpPr>
        <p:spPr/>
        <p:txBody>
          <a:bodyPr/>
          <a:lstStyle/>
          <a:p>
            <a:fld id="{EB603BE0-0E39-4D64-8491-6B5986B7C52C}" type="datetime1">
              <a:rPr lang="en-GB" smtClean="0"/>
              <a:t>11/09/2026</a:t>
            </a:fld>
            <a:endParaRPr lang="en-GB"/>
          </a:p>
        </p:txBody>
      </p:sp>
      <p:sp>
        <p:nvSpPr>
          <p:cNvPr id="4" name="Footer Placeholder 3">
            <a:extLst>
              <a:ext uri="{FF2B5EF4-FFF2-40B4-BE49-F238E27FC236}">
                <a16:creationId xmlns:a16="http://schemas.microsoft.com/office/drawing/2014/main" id="{C5F17838-ABB1-4A47-780A-75AE7CD9F17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52192A-0D3D-D817-0AD9-51DF0B1ED343}"/>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789789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595FB0-2150-3601-A209-3D5F866050F1}"/>
              </a:ext>
            </a:extLst>
          </p:cNvPr>
          <p:cNvSpPr>
            <a:spLocks noGrp="1"/>
          </p:cNvSpPr>
          <p:nvPr>
            <p:ph type="title"/>
          </p:nvPr>
        </p:nvSpPr>
        <p:spPr>
          <a:xfrm>
            <a:off x="1127125" y="365125"/>
            <a:ext cx="10226674"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86D24C-9BA1-873E-C433-F2452246623A}"/>
              </a:ext>
            </a:extLst>
          </p:cNvPr>
          <p:cNvSpPr>
            <a:spLocks noGrp="1"/>
          </p:cNvSpPr>
          <p:nvPr>
            <p:ph type="body" idx="1"/>
          </p:nvPr>
        </p:nvSpPr>
        <p:spPr>
          <a:xfrm>
            <a:off x="1127124" y="1825625"/>
            <a:ext cx="10226676"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F3332-F0A0-4041-FC29-7850DC9CB39A}"/>
              </a:ext>
            </a:extLst>
          </p:cNvPr>
          <p:cNvSpPr>
            <a:spLocks noGrp="1"/>
          </p:cNvSpPr>
          <p:nvPr>
            <p:ph type="dt" sz="half" idx="2"/>
          </p:nvPr>
        </p:nvSpPr>
        <p:spPr>
          <a:xfrm>
            <a:off x="1127124" y="6356350"/>
            <a:ext cx="2454276"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4EAFC6-8F75-43C1-9FB0-D2FAD5848B9E}" type="datetime1">
              <a:rPr lang="en-GB" smtClean="0"/>
              <a:t>11/09/2026</a:t>
            </a:fld>
            <a:endParaRPr lang="en-GB"/>
          </a:p>
        </p:txBody>
      </p:sp>
      <p:sp>
        <p:nvSpPr>
          <p:cNvPr id="5" name="Footer Placeholder 4">
            <a:extLst>
              <a:ext uri="{FF2B5EF4-FFF2-40B4-BE49-F238E27FC236}">
                <a16:creationId xmlns:a16="http://schemas.microsoft.com/office/drawing/2014/main" id="{33035386-B596-81A5-C02E-E270EE108683}"/>
              </a:ext>
            </a:extLst>
          </p:cNvPr>
          <p:cNvSpPr>
            <a:spLocks noGrp="1"/>
          </p:cNvSpPr>
          <p:nvPr>
            <p:ph type="ftr" sz="quarter" idx="3"/>
          </p:nvPr>
        </p:nvSpPr>
        <p:spPr>
          <a:xfrm>
            <a:off x="4471986" y="6356350"/>
            <a:ext cx="3681414"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F9EC161-64BD-32D6-667D-622AE248EC64}"/>
              </a:ext>
            </a:extLst>
          </p:cNvPr>
          <p:cNvSpPr>
            <a:spLocks noGrp="1"/>
          </p:cNvSpPr>
          <p:nvPr>
            <p:ph type="sldNum" sz="quarter" idx="4"/>
          </p:nvPr>
        </p:nvSpPr>
        <p:spPr>
          <a:xfrm>
            <a:off x="8899524" y="6356350"/>
            <a:ext cx="2454276"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22EA46-A50A-4B74-807A-1D180152ACDE}" type="slidenum">
              <a:rPr lang="en-GB" smtClean="0"/>
              <a:t>‹#›</a:t>
            </a:fld>
            <a:endParaRPr lang="en-GB"/>
          </a:p>
        </p:txBody>
      </p:sp>
      <p:pic>
        <p:nvPicPr>
          <p:cNvPr id="10" name="Picture 9">
            <a:extLst>
              <a:ext uri="{FF2B5EF4-FFF2-40B4-BE49-F238E27FC236}">
                <a16:creationId xmlns:a16="http://schemas.microsoft.com/office/drawing/2014/main" id="{28AA2A39-BC86-4D9D-F7DB-14F384BEDCDE}"/>
              </a:ext>
              <a:ext uri="{C183D7F6-B498-43B3-948B-1728B52AA6E4}">
                <adec:decorative xmlns:adec="http://schemas.microsoft.com/office/drawing/2017/decorative" val="1"/>
              </a:ext>
            </a:extLst>
          </p:cNvPr>
          <p:cNvPicPr>
            <a:picLocks noChangeAspect="1"/>
          </p:cNvPicPr>
          <p:nvPr userDrawn="1"/>
        </p:nvPicPr>
        <p:blipFill>
          <a:blip r:embed="rId11"/>
          <a:srcRect r="95039"/>
          <a:stretch>
            <a:fillRect/>
          </a:stretch>
        </p:blipFill>
        <p:spPr>
          <a:xfrm>
            <a:off x="0" y="0"/>
            <a:ext cx="838201" cy="6858000"/>
          </a:xfrm>
          <a:prstGeom prst="rect">
            <a:avLst/>
          </a:prstGeom>
        </p:spPr>
      </p:pic>
    </p:spTree>
    <p:extLst>
      <p:ext uri="{BB962C8B-B14F-4D97-AF65-F5344CB8AC3E}">
        <p14:creationId xmlns:p14="http://schemas.microsoft.com/office/powerpoint/2010/main" val="1899850025"/>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8" r:id="rId5"/>
    <p:sldLayoutId id="2147483659" r:id="rId6"/>
    <p:sldLayoutId id="2147483657" r:id="rId7"/>
    <p:sldLayoutId id="2147483655" r:id="rId8"/>
    <p:sldLayoutId id="2147483656" r:id="rId9"/>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10" userDrawn="1">
          <p15:clr>
            <a:srgbClr val="F26B43"/>
          </p15:clr>
        </p15:guide>
        <p15:guide id="4" pos="7151" userDrawn="1">
          <p15:clr>
            <a:srgbClr val="F26B43"/>
          </p15:clr>
        </p15:guide>
        <p15:guide id="5" orient="horz" pos="3997" userDrawn="1">
          <p15:clr>
            <a:srgbClr val="F26B43"/>
          </p15:clr>
        </p15:guide>
        <p15:guide id="6" orient="horz" pos="21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5.xml"/><Relationship Id="rId1" Type="http://schemas.openxmlformats.org/officeDocument/2006/relationships/video" Target="https://www.youtube.com/embed/i6yf7Tb5R6Q?feature=oembed" TargetMode="Externa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video" Target="https://www.youtube.com/embed/jDuygY5j0P4?feature=oembed" TargetMode="Externa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video" Target="https://www.youtube.com/embed/iYMlJ5BCwd0?feature=oembed" TargetMode="External"/><Relationship Id="rId4" Type="http://schemas.openxmlformats.org/officeDocument/2006/relationships/image" Target="../media/image16.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6.xml"/><Relationship Id="rId1" Type="http://schemas.openxmlformats.org/officeDocument/2006/relationships/video" Target="https://www.youtube.com/embed/qgnDbQ1aM54?feature=oembed" TargetMode="External"/><Relationship Id="rId4" Type="http://schemas.openxmlformats.org/officeDocument/2006/relationships/image" Target="../media/image17.jpeg"/></Relationships>
</file>

<file path=ppt/slides/_rels/slide30.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6.xml"/><Relationship Id="rId1" Type="http://schemas.openxmlformats.org/officeDocument/2006/relationships/video" Target="https://www.youtube.com/embed/lMVv3qz-rHs?feature=oembed" TargetMode="External"/><Relationship Id="rId4" Type="http://schemas.openxmlformats.org/officeDocument/2006/relationships/image" Target="../media/image19.jpeg"/></Relationships>
</file>

<file path=ppt/slides/_rels/slide34.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6.xml"/><Relationship Id="rId1" Type="http://schemas.openxmlformats.org/officeDocument/2006/relationships/video" Target="https://www.youtube.com/embed/qgnDbQ1aM54?feature=oembed" TargetMode="External"/><Relationship Id="rId4" Type="http://schemas.openxmlformats.org/officeDocument/2006/relationships/image" Target="../media/image17.jpeg"/></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2.gif"/></Relationships>
</file>

<file path=ppt/slides/_rels/slide3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B9F78-0982-4FBD-922E-2215BD2EB92B}"/>
              </a:ext>
            </a:extLst>
          </p:cNvPr>
          <p:cNvSpPr>
            <a:spLocks noGrp="1"/>
          </p:cNvSpPr>
          <p:nvPr>
            <p:ph type="ctrTitle"/>
          </p:nvPr>
        </p:nvSpPr>
        <p:spPr>
          <a:xfrm>
            <a:off x="552451" y="2027237"/>
            <a:ext cx="6000750" cy="2306637"/>
          </a:xfrm>
        </p:spPr>
        <p:txBody>
          <a:bodyPr anchor="b">
            <a:normAutofit/>
          </a:bodyPr>
          <a:lstStyle/>
          <a:p>
            <a:r>
              <a:rPr lang="en-GB"/>
              <a:t>Welcome to Academic Skills!</a:t>
            </a:r>
          </a:p>
        </p:txBody>
      </p:sp>
      <p:sp>
        <p:nvSpPr>
          <p:cNvPr id="6" name="Subtitle 5">
            <a:extLst>
              <a:ext uri="{FF2B5EF4-FFF2-40B4-BE49-F238E27FC236}">
                <a16:creationId xmlns:a16="http://schemas.microsoft.com/office/drawing/2014/main" id="{C12DD013-7C7A-405E-A888-913F7CC7847B}"/>
              </a:ext>
            </a:extLst>
          </p:cNvPr>
          <p:cNvSpPr>
            <a:spLocks noGrp="1"/>
          </p:cNvSpPr>
          <p:nvPr>
            <p:ph type="subTitle" idx="1"/>
          </p:nvPr>
        </p:nvSpPr>
        <p:spPr>
          <a:xfrm>
            <a:off x="552451" y="4506913"/>
            <a:ext cx="6000750" cy="1655762"/>
          </a:xfrm>
        </p:spPr>
        <p:txBody>
          <a:bodyPr vert="horz" lIns="91440" tIns="45720" rIns="91440" bIns="45720" rtlCol="0" anchor="t">
            <a:normAutofit/>
          </a:bodyPr>
          <a:lstStyle/>
          <a:p>
            <a:r>
              <a:rPr lang="en-GB">
                <a:latin typeface="Aptos"/>
                <a:ea typeface="Calibri"/>
                <a:cs typeface="Calibri"/>
              </a:rPr>
              <a:t>LCLM4001 Academic Skills</a:t>
            </a:r>
          </a:p>
          <a:p>
            <a:r>
              <a:rPr lang="en-GB">
                <a:latin typeface="Aptos"/>
                <a:ea typeface="Calibri"/>
                <a:cs typeface="Calibri"/>
              </a:rPr>
              <a:t>Week 5</a:t>
            </a:r>
          </a:p>
        </p:txBody>
      </p:sp>
      <p:pic>
        <p:nvPicPr>
          <p:cNvPr id="4" name="Picture Placeholder 3" descr="Aerial view of a grey and orange umbrella">
            <a:extLst>
              <a:ext uri="{FF2B5EF4-FFF2-40B4-BE49-F238E27FC236}">
                <a16:creationId xmlns:a16="http://schemas.microsoft.com/office/drawing/2014/main" id="{BC20C668-3ED1-6AD6-151E-BA1F5B24FC9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0859" r="20859"/>
          <a:stretch>
            <a:fillRect/>
          </a:stretch>
        </p:blipFill>
        <p:spPr/>
      </p:pic>
    </p:spTree>
    <p:extLst>
      <p:ext uri="{BB962C8B-B14F-4D97-AF65-F5344CB8AC3E}">
        <p14:creationId xmlns:p14="http://schemas.microsoft.com/office/powerpoint/2010/main" val="1729746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CC608E-088E-317F-F8EE-8CDF87807B8F}"/>
              </a:ext>
            </a:extLst>
          </p:cNvPr>
          <p:cNvSpPr>
            <a:spLocks noGrp="1"/>
          </p:cNvSpPr>
          <p:nvPr>
            <p:ph type="title"/>
          </p:nvPr>
        </p:nvSpPr>
        <p:spPr/>
        <p:txBody>
          <a:bodyPr/>
          <a:lstStyle/>
          <a:p>
            <a:r>
              <a:rPr lang="en-GB"/>
              <a:t>Remembering last week</a:t>
            </a:r>
          </a:p>
        </p:txBody>
      </p:sp>
      <p:sp>
        <p:nvSpPr>
          <p:cNvPr id="5" name="Content Placeholder 4">
            <a:extLst>
              <a:ext uri="{FF2B5EF4-FFF2-40B4-BE49-F238E27FC236}">
                <a16:creationId xmlns:a16="http://schemas.microsoft.com/office/drawing/2014/main" id="{2942F8A6-762B-9536-9C54-F660E6D6724C}"/>
              </a:ext>
            </a:extLst>
          </p:cNvPr>
          <p:cNvSpPr>
            <a:spLocks noGrp="1"/>
          </p:cNvSpPr>
          <p:nvPr>
            <p:ph sz="half" idx="1"/>
          </p:nvPr>
        </p:nvSpPr>
        <p:spPr/>
        <p:txBody>
          <a:bodyPr>
            <a:normAutofit lnSpcReduction="10000"/>
          </a:bodyPr>
          <a:lstStyle/>
          <a:p>
            <a:pPr marL="0" indent="0">
              <a:buNone/>
            </a:pPr>
            <a:r>
              <a:rPr lang="en-GB" b="1"/>
              <a:t>We learnt:</a:t>
            </a:r>
          </a:p>
          <a:p>
            <a:pPr lvl="1"/>
            <a:r>
              <a:rPr lang="en-GB"/>
              <a:t>Referencing and why it is important</a:t>
            </a:r>
          </a:p>
          <a:p>
            <a:pPr lvl="1"/>
            <a:r>
              <a:rPr lang="en-GB"/>
              <a:t>Integrity in academic and business work</a:t>
            </a:r>
          </a:p>
          <a:p>
            <a:pPr lvl="1"/>
            <a:r>
              <a:rPr lang="en-GB"/>
              <a:t>In text citations using (Author, Year)</a:t>
            </a:r>
          </a:p>
          <a:p>
            <a:pPr lvl="1"/>
            <a:r>
              <a:rPr lang="en-GB"/>
              <a:t>What plagiarism is and how to avoid it</a:t>
            </a:r>
          </a:p>
          <a:p>
            <a:pPr lvl="1"/>
            <a:r>
              <a:rPr lang="en-GB"/>
              <a:t>Using AI and library tools in an honest way</a:t>
            </a:r>
          </a:p>
          <a:p>
            <a:endParaRPr lang="en-GB"/>
          </a:p>
        </p:txBody>
      </p:sp>
      <p:sp>
        <p:nvSpPr>
          <p:cNvPr id="2" name="Content Placeholder 1">
            <a:extLst>
              <a:ext uri="{FF2B5EF4-FFF2-40B4-BE49-F238E27FC236}">
                <a16:creationId xmlns:a16="http://schemas.microsoft.com/office/drawing/2014/main" id="{1791F591-CB8A-7AEE-B427-10A9EFF459D6}"/>
              </a:ext>
            </a:extLst>
          </p:cNvPr>
          <p:cNvSpPr>
            <a:spLocks noGrp="1"/>
          </p:cNvSpPr>
          <p:nvPr>
            <p:ph sz="half" idx="2"/>
          </p:nvPr>
        </p:nvSpPr>
        <p:spPr/>
        <p:txBody>
          <a:bodyPr>
            <a:normAutofit lnSpcReduction="10000"/>
          </a:bodyPr>
          <a:lstStyle/>
          <a:p>
            <a:pPr marL="0" lvl="0" indent="0">
              <a:lnSpc>
                <a:spcPct val="100000"/>
              </a:lnSpc>
              <a:spcBef>
                <a:spcPts val="0"/>
              </a:spcBef>
              <a:buNone/>
              <a:defRPr/>
            </a:pPr>
            <a:r>
              <a:rPr lang="en-GB" b="1"/>
              <a:t>Why this matters:</a:t>
            </a:r>
          </a:p>
          <a:p>
            <a:pPr>
              <a:lnSpc>
                <a:spcPct val="100000"/>
              </a:lnSpc>
              <a:spcBef>
                <a:spcPts val="0"/>
              </a:spcBef>
              <a:defRPr/>
            </a:pPr>
            <a:r>
              <a:rPr lang="en-GB"/>
              <a:t>It helps people trust your work</a:t>
            </a:r>
          </a:p>
          <a:p>
            <a:pPr>
              <a:lnSpc>
                <a:spcPct val="100000"/>
              </a:lnSpc>
              <a:spcBef>
                <a:spcPts val="0"/>
              </a:spcBef>
              <a:defRPr/>
            </a:pPr>
            <a:r>
              <a:rPr lang="en-GB"/>
              <a:t>It protects you from plagiarism</a:t>
            </a:r>
          </a:p>
          <a:p>
            <a:pPr>
              <a:lnSpc>
                <a:spcPct val="100000"/>
              </a:lnSpc>
              <a:spcBef>
                <a:spcPts val="0"/>
              </a:spcBef>
              <a:defRPr/>
            </a:pPr>
            <a:r>
              <a:rPr lang="en-GB"/>
              <a:t>It supports clear business writing</a:t>
            </a:r>
          </a:p>
          <a:p>
            <a:endParaRPr lang="en-GB"/>
          </a:p>
        </p:txBody>
      </p:sp>
    </p:spTree>
    <p:extLst>
      <p:ext uri="{BB962C8B-B14F-4D97-AF65-F5344CB8AC3E}">
        <p14:creationId xmlns:p14="http://schemas.microsoft.com/office/powerpoint/2010/main" val="369436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1AEA7-C840-6A66-6710-8F08AF08E70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28D50A9-AF23-DF99-4655-27A7156F7F9B}"/>
              </a:ext>
            </a:extLst>
          </p:cNvPr>
          <p:cNvSpPr>
            <a:spLocks noGrp="1"/>
          </p:cNvSpPr>
          <p:nvPr>
            <p:ph type="title"/>
          </p:nvPr>
        </p:nvSpPr>
        <p:spPr/>
        <p:txBody>
          <a:bodyPr/>
          <a:lstStyle/>
          <a:p>
            <a:r>
              <a:rPr lang="en-GB"/>
              <a:t>From last week to this week</a:t>
            </a:r>
          </a:p>
        </p:txBody>
      </p:sp>
      <p:sp>
        <p:nvSpPr>
          <p:cNvPr id="5" name="Content Placeholder 4">
            <a:extLst>
              <a:ext uri="{FF2B5EF4-FFF2-40B4-BE49-F238E27FC236}">
                <a16:creationId xmlns:a16="http://schemas.microsoft.com/office/drawing/2014/main" id="{886C6DAE-D8C3-C50A-B0F3-19BA12099E37}"/>
              </a:ext>
            </a:extLst>
          </p:cNvPr>
          <p:cNvSpPr>
            <a:spLocks noGrp="1"/>
          </p:cNvSpPr>
          <p:nvPr>
            <p:ph idx="1"/>
          </p:nvPr>
        </p:nvSpPr>
        <p:spPr/>
        <p:txBody>
          <a:bodyPr/>
          <a:lstStyle/>
          <a:p>
            <a:r>
              <a:rPr lang="en-GB"/>
              <a:t>Let’s go to VEVOX</a:t>
            </a:r>
          </a:p>
          <a:p>
            <a:endParaRPr lang="en-GB"/>
          </a:p>
          <a:p>
            <a:endParaRPr lang="en-GB"/>
          </a:p>
          <a:p>
            <a:endParaRPr lang="en-GB"/>
          </a:p>
          <a:p>
            <a:endParaRPr lang="en-GB"/>
          </a:p>
          <a:p>
            <a:endParaRPr lang="en-GB"/>
          </a:p>
        </p:txBody>
      </p:sp>
      <p:pic>
        <p:nvPicPr>
          <p:cNvPr id="2" name="Picture 1">
            <a:hlinkClick r:id="rId3"/>
            <a:extLst>
              <a:ext uri="{FF2B5EF4-FFF2-40B4-BE49-F238E27FC236}">
                <a16:creationId xmlns:a16="http://schemas.microsoft.com/office/drawing/2014/main" id="{995F303B-FBBD-BD92-2190-421EEFD6D217}"/>
              </a:ext>
            </a:extLst>
          </p:cNvPr>
          <p:cNvPicPr>
            <a:picLocks noChangeAspect="1"/>
          </p:cNvPicPr>
          <p:nvPr/>
        </p:nvPicPr>
        <p:blipFill>
          <a:blip r:embed="rId4"/>
          <a:stretch>
            <a:fillRect/>
          </a:stretch>
        </p:blipFill>
        <p:spPr>
          <a:xfrm>
            <a:off x="3733800" y="2947987"/>
            <a:ext cx="4724400" cy="9620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45044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79409-A310-2AA2-8568-C2259AE7B8B8}"/>
              </a:ext>
            </a:extLst>
          </p:cNvPr>
          <p:cNvSpPr>
            <a:spLocks noGrp="1"/>
          </p:cNvSpPr>
          <p:nvPr>
            <p:ph type="title"/>
          </p:nvPr>
        </p:nvSpPr>
        <p:spPr/>
        <p:txBody>
          <a:bodyPr/>
          <a:lstStyle/>
          <a:p>
            <a:r>
              <a:rPr lang="en-GB"/>
              <a:t>What today is about</a:t>
            </a:r>
          </a:p>
        </p:txBody>
      </p:sp>
      <p:graphicFrame>
        <p:nvGraphicFramePr>
          <p:cNvPr id="4" name="Content Placeholder 3">
            <a:extLst>
              <a:ext uri="{FF2B5EF4-FFF2-40B4-BE49-F238E27FC236}">
                <a16:creationId xmlns:a16="http://schemas.microsoft.com/office/drawing/2014/main" id="{390ADC26-13ED-AC5B-714E-E40959143BEF}"/>
              </a:ext>
            </a:extLst>
          </p:cNvPr>
          <p:cNvGraphicFramePr>
            <a:graphicFrameLocks noGrp="1"/>
          </p:cNvGraphicFramePr>
          <p:nvPr>
            <p:ph idx="1"/>
            <p:extLst>
              <p:ext uri="{D42A27DB-BD31-4B8C-83A1-F6EECF244321}">
                <p14:modId xmlns:p14="http://schemas.microsoft.com/office/powerpoint/2010/main" val="3933981786"/>
              </p:ext>
            </p:extLst>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42807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53109-975B-4FE8-0C01-E2C8E66E5BF4}"/>
              </a:ext>
            </a:extLst>
          </p:cNvPr>
          <p:cNvSpPr>
            <a:spLocks noGrp="1"/>
          </p:cNvSpPr>
          <p:nvPr>
            <p:ph type="ctrTitle"/>
          </p:nvPr>
        </p:nvSpPr>
        <p:spPr>
          <a:xfrm>
            <a:off x="552451" y="2027237"/>
            <a:ext cx="6000750" cy="2306637"/>
          </a:xfrm>
        </p:spPr>
        <p:txBody>
          <a:bodyPr anchor="b">
            <a:normAutofit/>
          </a:bodyPr>
          <a:lstStyle/>
          <a:p>
            <a:r>
              <a:rPr lang="en-GB"/>
              <a:t>Paraphrasing</a:t>
            </a:r>
          </a:p>
        </p:txBody>
      </p:sp>
      <p:sp>
        <p:nvSpPr>
          <p:cNvPr id="11" name="Subtitle 2">
            <a:extLst>
              <a:ext uri="{FF2B5EF4-FFF2-40B4-BE49-F238E27FC236}">
                <a16:creationId xmlns:a16="http://schemas.microsoft.com/office/drawing/2014/main" id="{88D8D9C0-9078-05B2-1C09-3A5A293AA6DA}"/>
              </a:ext>
            </a:extLst>
          </p:cNvPr>
          <p:cNvSpPr>
            <a:spLocks noGrp="1"/>
          </p:cNvSpPr>
          <p:nvPr>
            <p:ph type="subTitle" idx="1"/>
          </p:nvPr>
        </p:nvSpPr>
        <p:spPr>
          <a:xfrm>
            <a:off x="552451" y="4506913"/>
            <a:ext cx="6000750" cy="1655762"/>
          </a:xfrm>
        </p:spPr>
        <p:txBody>
          <a:bodyPr/>
          <a:lstStyle/>
          <a:p>
            <a:endParaRPr lang="en-US"/>
          </a:p>
        </p:txBody>
      </p:sp>
      <p:pic>
        <p:nvPicPr>
          <p:cNvPr id="6" name="Picture Placeholder 5" descr="Dandelion clock dispersing seeds">
            <a:extLst>
              <a:ext uri="{FF2B5EF4-FFF2-40B4-BE49-F238E27FC236}">
                <a16:creationId xmlns:a16="http://schemas.microsoft.com/office/drawing/2014/main" id="{5AF14B4B-47DA-7BCE-FF99-00B466EDDA60}"/>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r="48128" b="-1"/>
          <a:stretch>
            <a:fillRect/>
          </a:stretch>
        </p:blipFill>
        <p:spPr>
          <a:xfrm>
            <a:off x="6862713" y="10"/>
            <a:ext cx="5329287" cy="6857990"/>
          </a:xfrm>
          <a:noFill/>
        </p:spPr>
      </p:pic>
    </p:spTree>
    <p:extLst>
      <p:ext uri="{BB962C8B-B14F-4D97-AF65-F5344CB8AC3E}">
        <p14:creationId xmlns:p14="http://schemas.microsoft.com/office/powerpoint/2010/main" val="4063793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CB5BF-264C-502B-7F5E-7110C8EE9FFB}"/>
              </a:ext>
            </a:extLst>
          </p:cNvPr>
          <p:cNvSpPr>
            <a:spLocks noGrp="1"/>
          </p:cNvSpPr>
          <p:nvPr>
            <p:ph type="title"/>
          </p:nvPr>
        </p:nvSpPr>
        <p:spPr/>
        <p:txBody>
          <a:bodyPr/>
          <a:lstStyle/>
          <a:p>
            <a:r>
              <a:rPr lang="en-GB"/>
              <a:t>Why Paraphrasing Matters when Writing</a:t>
            </a:r>
          </a:p>
        </p:txBody>
      </p:sp>
      <p:sp>
        <p:nvSpPr>
          <p:cNvPr id="4" name="Content Placeholder 3">
            <a:extLst>
              <a:ext uri="{FF2B5EF4-FFF2-40B4-BE49-F238E27FC236}">
                <a16:creationId xmlns:a16="http://schemas.microsoft.com/office/drawing/2014/main" id="{5683EDD2-0E8C-CC88-451A-5B5B4A718A42}"/>
              </a:ext>
            </a:extLst>
          </p:cNvPr>
          <p:cNvSpPr>
            <a:spLocks noGrp="1"/>
          </p:cNvSpPr>
          <p:nvPr>
            <p:ph sz="half" idx="1"/>
          </p:nvPr>
        </p:nvSpPr>
        <p:spPr>
          <a:xfrm>
            <a:off x="1127124" y="1825625"/>
            <a:ext cx="4435375" cy="4830872"/>
          </a:xfrm>
        </p:spPr>
        <p:txBody>
          <a:bodyPr vert="horz" lIns="91440" tIns="45720" rIns="91440" bIns="45720" rtlCol="0" anchor="t">
            <a:normAutofit fontScale="92500" lnSpcReduction="20000"/>
          </a:bodyPr>
          <a:lstStyle/>
          <a:p>
            <a:pPr marL="0" indent="0">
              <a:buNone/>
            </a:pPr>
            <a:r>
              <a:rPr lang="en-GB" b="1"/>
              <a:t>In a paragraph:</a:t>
            </a:r>
          </a:p>
          <a:p>
            <a:r>
              <a:rPr lang="en-GB"/>
              <a:t>your main idea</a:t>
            </a:r>
          </a:p>
          <a:p>
            <a:r>
              <a:rPr lang="en-GB"/>
              <a:t>evidence from a source</a:t>
            </a:r>
          </a:p>
          <a:p>
            <a:r>
              <a:rPr lang="en-GB"/>
              <a:t>explanation in your own words</a:t>
            </a:r>
          </a:p>
          <a:p>
            <a:r>
              <a:rPr lang="en-GB"/>
              <a:t>link ideas together/link back to the question or business decision</a:t>
            </a:r>
          </a:p>
          <a:p>
            <a:r>
              <a:rPr lang="en-GB"/>
              <a:t>This is also known as a </a:t>
            </a:r>
            <a:r>
              <a:rPr lang="en-GB" b="1"/>
              <a:t>TEEL paragraph structure</a:t>
            </a:r>
            <a:r>
              <a:rPr lang="en-GB"/>
              <a:t> (more on this next week!)</a:t>
            </a:r>
          </a:p>
          <a:p>
            <a:endParaRPr lang="en-GB"/>
          </a:p>
        </p:txBody>
      </p:sp>
      <p:sp>
        <p:nvSpPr>
          <p:cNvPr id="5" name="Content Placeholder 4">
            <a:extLst>
              <a:ext uri="{FF2B5EF4-FFF2-40B4-BE49-F238E27FC236}">
                <a16:creationId xmlns:a16="http://schemas.microsoft.com/office/drawing/2014/main" id="{7339CCB2-E1E1-7734-CD24-B4A0F72637B7}"/>
              </a:ext>
            </a:extLst>
          </p:cNvPr>
          <p:cNvSpPr>
            <a:spLocks noGrp="1"/>
          </p:cNvSpPr>
          <p:nvPr>
            <p:ph sz="half" idx="2"/>
          </p:nvPr>
        </p:nvSpPr>
        <p:spPr/>
        <p:txBody>
          <a:bodyPr>
            <a:normAutofit fontScale="92500" lnSpcReduction="20000"/>
          </a:bodyPr>
          <a:lstStyle/>
          <a:p>
            <a:pPr marL="0" indent="0">
              <a:buNone/>
            </a:pPr>
            <a:r>
              <a:rPr lang="en-GB" b="1"/>
              <a:t>Paraphrasing helps you:</a:t>
            </a:r>
          </a:p>
          <a:p>
            <a:r>
              <a:rPr lang="en-GB"/>
              <a:t>Use evidence safely</a:t>
            </a:r>
          </a:p>
          <a:p>
            <a:r>
              <a:rPr lang="en-GB"/>
              <a:t>Show understanding, not copying</a:t>
            </a:r>
          </a:p>
          <a:p>
            <a:r>
              <a:rPr lang="en-GB"/>
              <a:t>Write clear business paragraphs</a:t>
            </a:r>
          </a:p>
          <a:p>
            <a:endParaRPr lang="en-GB"/>
          </a:p>
        </p:txBody>
      </p:sp>
      <p:sp>
        <p:nvSpPr>
          <p:cNvPr id="6" name="TextBox 5">
            <a:extLst>
              <a:ext uri="{FF2B5EF4-FFF2-40B4-BE49-F238E27FC236}">
                <a16:creationId xmlns:a16="http://schemas.microsoft.com/office/drawing/2014/main" id="{9A6B8C76-50B2-B96B-9270-62813B2D424B}"/>
              </a:ext>
            </a:extLst>
          </p:cNvPr>
          <p:cNvSpPr txBox="1"/>
          <p:nvPr/>
        </p:nvSpPr>
        <p:spPr>
          <a:xfrm>
            <a:off x="5802923" y="5219114"/>
            <a:ext cx="5739619" cy="954107"/>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sz="2800" b="1"/>
              <a:t>Paragraphs need your words, not copied text.</a:t>
            </a:r>
          </a:p>
        </p:txBody>
      </p:sp>
    </p:spTree>
    <p:extLst>
      <p:ext uri="{BB962C8B-B14F-4D97-AF65-F5344CB8AC3E}">
        <p14:creationId xmlns:p14="http://schemas.microsoft.com/office/powerpoint/2010/main" val="4016015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58D38-B6EB-DCB0-4CE2-6FD97816F0AD}"/>
              </a:ext>
            </a:extLst>
          </p:cNvPr>
          <p:cNvSpPr>
            <a:spLocks noGrp="1"/>
          </p:cNvSpPr>
          <p:nvPr>
            <p:ph type="title"/>
          </p:nvPr>
        </p:nvSpPr>
        <p:spPr/>
        <p:txBody>
          <a:bodyPr/>
          <a:lstStyle/>
          <a:p>
            <a:r>
              <a:rPr lang="en-GB"/>
              <a:t>What Is Paraphrasing? What Is It Not? </a:t>
            </a:r>
          </a:p>
        </p:txBody>
      </p:sp>
      <p:sp>
        <p:nvSpPr>
          <p:cNvPr id="3" name="Content Placeholder 2">
            <a:extLst>
              <a:ext uri="{FF2B5EF4-FFF2-40B4-BE49-F238E27FC236}">
                <a16:creationId xmlns:a16="http://schemas.microsoft.com/office/drawing/2014/main" id="{2D1108B9-5789-AF29-DB1F-06693FB5CDA1}"/>
              </a:ext>
            </a:extLst>
          </p:cNvPr>
          <p:cNvSpPr>
            <a:spLocks noGrp="1"/>
          </p:cNvSpPr>
          <p:nvPr>
            <p:ph sz="half" idx="1"/>
          </p:nvPr>
        </p:nvSpPr>
        <p:spPr/>
        <p:txBody>
          <a:bodyPr/>
          <a:lstStyle/>
          <a:p>
            <a:pPr marL="0" indent="0">
              <a:buNone/>
            </a:pPr>
            <a:r>
              <a:rPr lang="en-GB" b="1"/>
              <a:t>Paraphrasing IS:</a:t>
            </a:r>
          </a:p>
          <a:p>
            <a:r>
              <a:rPr lang="en-GB"/>
              <a:t>Using your own words</a:t>
            </a:r>
          </a:p>
          <a:p>
            <a:r>
              <a:rPr lang="en-GB"/>
              <a:t>Keeping the same meaning</a:t>
            </a:r>
          </a:p>
          <a:p>
            <a:r>
              <a:rPr lang="en-GB"/>
              <a:t>Showing understanding</a:t>
            </a:r>
          </a:p>
          <a:p>
            <a:r>
              <a:rPr lang="en-GB"/>
              <a:t>Used in the E and E of TEEL</a:t>
            </a:r>
          </a:p>
          <a:p>
            <a:endParaRPr lang="en-GB"/>
          </a:p>
        </p:txBody>
      </p:sp>
      <p:sp>
        <p:nvSpPr>
          <p:cNvPr id="4" name="Content Placeholder 3">
            <a:extLst>
              <a:ext uri="{FF2B5EF4-FFF2-40B4-BE49-F238E27FC236}">
                <a16:creationId xmlns:a16="http://schemas.microsoft.com/office/drawing/2014/main" id="{9EA8366D-1CD1-8989-D3DB-F8D7E8562D93}"/>
              </a:ext>
            </a:extLst>
          </p:cNvPr>
          <p:cNvSpPr>
            <a:spLocks noGrp="1"/>
          </p:cNvSpPr>
          <p:nvPr>
            <p:ph sz="half" idx="2"/>
          </p:nvPr>
        </p:nvSpPr>
        <p:spPr/>
        <p:txBody>
          <a:bodyPr/>
          <a:lstStyle/>
          <a:p>
            <a:pPr marL="0" indent="0">
              <a:buNone/>
            </a:pPr>
            <a:r>
              <a:rPr lang="en-GB" b="1"/>
              <a:t>Paraphrasing is NOT:</a:t>
            </a:r>
          </a:p>
          <a:p>
            <a:r>
              <a:rPr lang="en-GB"/>
              <a:t>Copying the sentence</a:t>
            </a:r>
          </a:p>
          <a:p>
            <a:r>
              <a:rPr lang="en-GB"/>
              <a:t>Changing only one or two words</a:t>
            </a:r>
          </a:p>
          <a:p>
            <a:r>
              <a:rPr lang="en-GB"/>
              <a:t>Keeping the same sentence structure</a:t>
            </a:r>
          </a:p>
          <a:p>
            <a:endParaRPr lang="en-GB"/>
          </a:p>
        </p:txBody>
      </p:sp>
      <p:sp>
        <p:nvSpPr>
          <p:cNvPr id="5" name="TextBox 4">
            <a:extLst>
              <a:ext uri="{FF2B5EF4-FFF2-40B4-BE49-F238E27FC236}">
                <a16:creationId xmlns:a16="http://schemas.microsoft.com/office/drawing/2014/main" id="{D153844A-EEC1-95CA-D867-99BF43CACA08}"/>
              </a:ext>
            </a:extLst>
          </p:cNvPr>
          <p:cNvSpPr txBox="1"/>
          <p:nvPr/>
        </p:nvSpPr>
        <p:spPr>
          <a:xfrm>
            <a:off x="5373858" y="5198012"/>
            <a:ext cx="5859194"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3600" b="1"/>
              <a:t>If it looks like the original, it is not paraphrasing.</a:t>
            </a:r>
          </a:p>
        </p:txBody>
      </p:sp>
    </p:spTree>
    <p:extLst>
      <p:ext uri="{BB962C8B-B14F-4D97-AF65-F5344CB8AC3E}">
        <p14:creationId xmlns:p14="http://schemas.microsoft.com/office/powerpoint/2010/main" val="852426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03483-A49B-F94D-1ADC-121FB6BC1B5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0EFEC52-FD99-B4FD-4E43-1F4150F0D4ED}"/>
              </a:ext>
            </a:extLst>
          </p:cNvPr>
          <p:cNvSpPr>
            <a:spLocks noGrp="1"/>
          </p:cNvSpPr>
          <p:nvPr>
            <p:ph type="title"/>
          </p:nvPr>
        </p:nvSpPr>
        <p:spPr/>
        <p:txBody>
          <a:bodyPr/>
          <a:lstStyle/>
          <a:p>
            <a:r>
              <a:rPr lang="en-GB"/>
              <a:t>Nick &amp; Sarah: Who Did it Better?</a:t>
            </a:r>
            <a:endParaRPr lang="en-US"/>
          </a:p>
        </p:txBody>
      </p:sp>
      <p:sp>
        <p:nvSpPr>
          <p:cNvPr id="5" name="Content Placeholder 4">
            <a:extLst>
              <a:ext uri="{FF2B5EF4-FFF2-40B4-BE49-F238E27FC236}">
                <a16:creationId xmlns:a16="http://schemas.microsoft.com/office/drawing/2014/main" id="{31EB4160-CDCB-FC0F-3E6D-B721783066D8}"/>
              </a:ext>
            </a:extLst>
          </p:cNvPr>
          <p:cNvSpPr>
            <a:spLocks noGrp="1"/>
          </p:cNvSpPr>
          <p:nvPr>
            <p:ph sz="half" idx="1"/>
          </p:nvPr>
        </p:nvSpPr>
        <p:spPr>
          <a:xfrm>
            <a:off x="405229" y="2012231"/>
            <a:ext cx="4825268" cy="4164732"/>
          </a:xfrm>
        </p:spPr>
        <p:txBody>
          <a:bodyPr vert="horz" lIns="91440" tIns="45720" rIns="91440" bIns="45720" rtlCol="0" anchor="t">
            <a:normAutofit/>
          </a:bodyPr>
          <a:lstStyle/>
          <a:p>
            <a:pPr marL="0" indent="0">
              <a:buNone/>
            </a:pPr>
            <a:r>
              <a:rPr lang="en-GB" b="1"/>
              <a:t>Nick and Sarah are Business students working on their referencing.</a:t>
            </a:r>
          </a:p>
          <a:p>
            <a:pPr marL="0" indent="0">
              <a:buNone/>
            </a:pPr>
            <a:endParaRPr lang="en-GB" b="1"/>
          </a:p>
          <a:p>
            <a:pPr marL="0" indent="0">
              <a:buNone/>
            </a:pPr>
            <a:r>
              <a:rPr lang="en-GB" b="1"/>
              <a:t>Go to the worksheet and decide who paraphrased better and why.</a:t>
            </a:r>
          </a:p>
        </p:txBody>
      </p:sp>
      <p:sp>
        <p:nvSpPr>
          <p:cNvPr id="6" name="Content Placeholder 5">
            <a:extLst>
              <a:ext uri="{FF2B5EF4-FFF2-40B4-BE49-F238E27FC236}">
                <a16:creationId xmlns:a16="http://schemas.microsoft.com/office/drawing/2014/main" id="{AA2BAF44-21C2-FA6E-B9B0-28066111EE12}"/>
              </a:ext>
            </a:extLst>
          </p:cNvPr>
          <p:cNvSpPr>
            <a:spLocks noGrp="1"/>
          </p:cNvSpPr>
          <p:nvPr>
            <p:ph sz="half" idx="2"/>
          </p:nvPr>
        </p:nvSpPr>
        <p:spPr/>
        <p:txBody>
          <a:bodyPr vert="horz" lIns="91440" tIns="45720" rIns="91440" bIns="45720" rtlCol="0" anchor="t">
            <a:normAutofit/>
          </a:bodyPr>
          <a:lstStyle/>
          <a:p>
            <a:pPr marL="0" indent="0">
              <a:buNone/>
            </a:pPr>
            <a:endParaRPr lang="en-GB" b="1"/>
          </a:p>
          <a:p>
            <a:endParaRPr lang="en-GB"/>
          </a:p>
          <a:p>
            <a:endParaRPr lang="en-GB"/>
          </a:p>
        </p:txBody>
      </p:sp>
      <p:sp>
        <p:nvSpPr>
          <p:cNvPr id="3" name="Content Placeholder 4">
            <a:extLst>
              <a:ext uri="{FF2B5EF4-FFF2-40B4-BE49-F238E27FC236}">
                <a16:creationId xmlns:a16="http://schemas.microsoft.com/office/drawing/2014/main" id="{7582B03F-4B6D-06CB-C6BF-EEC237475906}"/>
              </a:ext>
            </a:extLst>
          </p:cNvPr>
          <p:cNvSpPr txBox="1">
            <a:spLocks/>
          </p:cNvSpPr>
          <p:nvPr/>
        </p:nvSpPr>
        <p:spPr>
          <a:xfrm>
            <a:off x="5947776" y="2012231"/>
            <a:ext cx="5579246" cy="416473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None/>
            </a:pPr>
            <a:r>
              <a:rPr lang="en-GB" sz="2800">
                <a:ea typeface="+mn-lt"/>
                <a:cs typeface="+mn-lt"/>
              </a:rPr>
              <a:t>With a partner, decide and discuss:</a:t>
            </a:r>
            <a:endParaRPr lang="en-US" sz="2800">
              <a:ea typeface="+mn-lt"/>
              <a:cs typeface="+mn-lt"/>
            </a:endParaRPr>
          </a:p>
          <a:p>
            <a:pPr marL="514350" indent="-514350">
              <a:buAutoNum type="arabicParenR"/>
            </a:pPr>
            <a:r>
              <a:rPr lang="en-GB" sz="2800">
                <a:ea typeface="+mn-lt"/>
                <a:cs typeface="+mn-lt"/>
              </a:rPr>
              <a:t>Which part of the extract both students used (highlight in the original)? </a:t>
            </a:r>
            <a:endParaRPr lang="en-US" sz="2800">
              <a:ea typeface="+mn-lt"/>
              <a:cs typeface="+mn-lt"/>
            </a:endParaRPr>
          </a:p>
          <a:p>
            <a:pPr>
              <a:buNone/>
            </a:pPr>
            <a:r>
              <a:rPr lang="en-GB" sz="2800"/>
              <a:t>2) Who</a:t>
            </a:r>
            <a:r>
              <a:rPr lang="en-GB" sz="2800">
                <a:ea typeface="+mn-lt"/>
                <a:cs typeface="+mn-lt"/>
              </a:rPr>
              <a:t> received the lower marks and why? </a:t>
            </a:r>
            <a:endParaRPr lang="en-US" sz="2800">
              <a:ea typeface="+mn-lt"/>
              <a:cs typeface="+mn-lt"/>
            </a:endParaRPr>
          </a:p>
          <a:p>
            <a:pPr>
              <a:buNone/>
            </a:pPr>
            <a:r>
              <a:rPr lang="en-GB" sz="2800">
                <a:ea typeface="+mn-lt"/>
                <a:cs typeface="+mn-lt"/>
              </a:rPr>
              <a:t>3) What are the differences between Sarah and Nick’s use of sources? </a:t>
            </a:r>
          </a:p>
        </p:txBody>
      </p:sp>
    </p:spTree>
    <p:extLst>
      <p:ext uri="{BB962C8B-B14F-4D97-AF65-F5344CB8AC3E}">
        <p14:creationId xmlns:p14="http://schemas.microsoft.com/office/powerpoint/2010/main" val="1825163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97D16-26BB-3757-F847-FAC7700692B4}"/>
              </a:ext>
            </a:extLst>
          </p:cNvPr>
          <p:cNvSpPr>
            <a:spLocks noGrp="1"/>
          </p:cNvSpPr>
          <p:nvPr>
            <p:ph type="title"/>
          </p:nvPr>
        </p:nvSpPr>
        <p:spPr/>
        <p:txBody>
          <a:bodyPr/>
          <a:lstStyle/>
          <a:p>
            <a:r>
              <a:rPr lang="en-GB"/>
              <a:t>Copying vs Paraphrasing vs Summarising </a:t>
            </a:r>
          </a:p>
        </p:txBody>
      </p:sp>
      <p:graphicFrame>
        <p:nvGraphicFramePr>
          <p:cNvPr id="6" name="Diagram 5">
            <a:extLst>
              <a:ext uri="{FF2B5EF4-FFF2-40B4-BE49-F238E27FC236}">
                <a16:creationId xmlns:a16="http://schemas.microsoft.com/office/drawing/2014/main" id="{FC67395B-5F55-0F3F-8859-784D2A5A3DFF}"/>
              </a:ext>
            </a:extLst>
          </p:cNvPr>
          <p:cNvGraphicFramePr/>
          <p:nvPr>
            <p:extLst>
              <p:ext uri="{D42A27DB-BD31-4B8C-83A1-F6EECF244321}">
                <p14:modId xmlns:p14="http://schemas.microsoft.com/office/powerpoint/2010/main" val="1862593810"/>
              </p:ext>
            </p:extLst>
          </p:nvPr>
        </p:nvGraphicFramePr>
        <p:xfrm>
          <a:off x="2031999" y="1821766"/>
          <a:ext cx="9728591" cy="43165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5553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19DB3-E012-F240-D011-5DEF564BEAB6}"/>
              </a:ext>
            </a:extLst>
          </p:cNvPr>
          <p:cNvSpPr>
            <a:spLocks noGrp="1"/>
          </p:cNvSpPr>
          <p:nvPr>
            <p:ph type="title"/>
          </p:nvPr>
        </p:nvSpPr>
        <p:spPr/>
        <p:txBody>
          <a:bodyPr>
            <a:normAutofit/>
          </a:bodyPr>
          <a:lstStyle/>
          <a:p>
            <a:r>
              <a:rPr lang="en-GB"/>
              <a:t>How Paraphrasing Fits into a TEEL Paragraph</a:t>
            </a:r>
          </a:p>
        </p:txBody>
      </p:sp>
      <p:graphicFrame>
        <p:nvGraphicFramePr>
          <p:cNvPr id="4" name="Content Placeholder 3">
            <a:extLst>
              <a:ext uri="{FF2B5EF4-FFF2-40B4-BE49-F238E27FC236}">
                <a16:creationId xmlns:a16="http://schemas.microsoft.com/office/drawing/2014/main" id="{1218A8EF-628E-8A34-405A-606504A92C86}"/>
              </a:ext>
            </a:extLst>
          </p:cNvPr>
          <p:cNvGraphicFramePr>
            <a:graphicFrameLocks noGrp="1"/>
          </p:cNvGraphicFramePr>
          <p:nvPr>
            <p:ph idx="1"/>
            <p:extLst>
              <p:ext uri="{D42A27DB-BD31-4B8C-83A1-F6EECF244321}">
                <p14:modId xmlns:p14="http://schemas.microsoft.com/office/powerpoint/2010/main" val="2464037640"/>
              </p:ext>
            </p:extLst>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1422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33994-A051-507F-BBE4-2DC2B636A427}"/>
              </a:ext>
            </a:extLst>
          </p:cNvPr>
          <p:cNvSpPr>
            <a:spLocks noGrp="1"/>
          </p:cNvSpPr>
          <p:nvPr>
            <p:ph type="ctrTitle"/>
          </p:nvPr>
        </p:nvSpPr>
        <p:spPr/>
        <p:txBody>
          <a:bodyPr/>
          <a:lstStyle/>
          <a:p>
            <a:r>
              <a:rPr lang="en-GB"/>
              <a:t>Spot the Difference</a:t>
            </a:r>
            <a:endParaRPr lang="en-US"/>
          </a:p>
        </p:txBody>
      </p:sp>
      <p:sp>
        <p:nvSpPr>
          <p:cNvPr id="3" name="Subtitle 2">
            <a:extLst>
              <a:ext uri="{FF2B5EF4-FFF2-40B4-BE49-F238E27FC236}">
                <a16:creationId xmlns:a16="http://schemas.microsoft.com/office/drawing/2014/main" id="{45A16F29-EF85-D96C-B730-478754AAFFDB}"/>
              </a:ext>
            </a:extLst>
          </p:cNvPr>
          <p:cNvSpPr>
            <a:spLocks noGrp="1"/>
          </p:cNvSpPr>
          <p:nvPr>
            <p:ph type="subTitle" idx="1"/>
          </p:nvPr>
        </p:nvSpPr>
        <p:spPr/>
        <p:txBody>
          <a:bodyPr/>
          <a:lstStyle/>
          <a:p>
            <a:endParaRPr lang="en-GB"/>
          </a:p>
        </p:txBody>
      </p:sp>
      <p:pic>
        <p:nvPicPr>
          <p:cNvPr id="7" name="Picture Placeholder 6" descr="Buildings with vibrant colors">
            <a:extLst>
              <a:ext uri="{FF2B5EF4-FFF2-40B4-BE49-F238E27FC236}">
                <a16:creationId xmlns:a16="http://schemas.microsoft.com/office/drawing/2014/main" id="{CF7D776B-1A3A-FE1A-2FBF-68550EC5670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4097" r="24097"/>
          <a:stretch>
            <a:fillRect/>
          </a:stretch>
        </p:blipFill>
        <p:spPr/>
      </p:pic>
    </p:spTree>
    <p:extLst>
      <p:ext uri="{BB962C8B-B14F-4D97-AF65-F5344CB8AC3E}">
        <p14:creationId xmlns:p14="http://schemas.microsoft.com/office/powerpoint/2010/main" val="3198518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7F0911D-0A1D-879D-1C93-DA55FD2F8546}"/>
              </a:ext>
            </a:extLst>
          </p:cNvPr>
          <p:cNvSpPr>
            <a:spLocks noGrp="1"/>
          </p:cNvSpPr>
          <p:nvPr>
            <p:ph type="title"/>
          </p:nvPr>
        </p:nvSpPr>
        <p:spPr/>
        <p:txBody>
          <a:bodyPr/>
          <a:lstStyle/>
          <a:p>
            <a:r>
              <a:rPr lang="en-GB"/>
              <a:t>What are the differences?</a:t>
            </a:r>
          </a:p>
        </p:txBody>
      </p:sp>
      <p:sp>
        <p:nvSpPr>
          <p:cNvPr id="5" name="Content Placeholder 4">
            <a:extLst>
              <a:ext uri="{FF2B5EF4-FFF2-40B4-BE49-F238E27FC236}">
                <a16:creationId xmlns:a16="http://schemas.microsoft.com/office/drawing/2014/main" id="{BE7AA217-F913-B9F2-A43A-3D4C74BEC08A}"/>
              </a:ext>
            </a:extLst>
          </p:cNvPr>
          <p:cNvSpPr>
            <a:spLocks noGrp="1"/>
          </p:cNvSpPr>
          <p:nvPr>
            <p:ph sz="half" idx="1"/>
          </p:nvPr>
        </p:nvSpPr>
        <p:spPr/>
        <p:txBody>
          <a:bodyPr>
            <a:normAutofit fontScale="77500" lnSpcReduction="20000"/>
          </a:bodyPr>
          <a:lstStyle/>
          <a:p>
            <a:pPr marL="0" indent="0">
              <a:buNone/>
            </a:pPr>
            <a:r>
              <a:rPr lang="en-GB" b="1" dirty="0"/>
              <a:t>You will see:</a:t>
            </a:r>
          </a:p>
          <a:p>
            <a:pPr marL="0" indent="0">
              <a:buNone/>
            </a:pPr>
            <a:r>
              <a:rPr lang="en-GB" dirty="0"/>
              <a:t>One original source sentence</a:t>
            </a:r>
          </a:p>
          <a:p>
            <a:r>
              <a:rPr lang="en-GB" dirty="0"/>
              <a:t>Three student versions</a:t>
            </a:r>
          </a:p>
          <a:p>
            <a:endParaRPr lang="en-GB"/>
          </a:p>
        </p:txBody>
      </p:sp>
      <p:sp>
        <p:nvSpPr>
          <p:cNvPr id="6" name="Content Placeholder 5">
            <a:extLst>
              <a:ext uri="{FF2B5EF4-FFF2-40B4-BE49-F238E27FC236}">
                <a16:creationId xmlns:a16="http://schemas.microsoft.com/office/drawing/2014/main" id="{DD88398F-FA1A-38E7-0A79-69BE8669F07A}"/>
              </a:ext>
            </a:extLst>
          </p:cNvPr>
          <p:cNvSpPr>
            <a:spLocks noGrp="1"/>
          </p:cNvSpPr>
          <p:nvPr>
            <p:ph sz="half" idx="2"/>
          </p:nvPr>
        </p:nvSpPr>
        <p:spPr/>
        <p:txBody>
          <a:bodyPr vert="horz" lIns="91440" tIns="45720" rIns="91440" bIns="45720" rtlCol="0" anchor="t">
            <a:normAutofit fontScale="77500" lnSpcReduction="20000"/>
          </a:bodyPr>
          <a:lstStyle/>
          <a:p>
            <a:pPr marL="0" indent="0">
              <a:buNone/>
            </a:pPr>
            <a:r>
              <a:rPr lang="en-GB" b="1" dirty="0"/>
              <a:t>Your task is to decide:</a:t>
            </a:r>
          </a:p>
          <a:p>
            <a:r>
              <a:rPr lang="en-GB" dirty="0">
                <a:ea typeface="+mn-lt"/>
                <a:cs typeface="+mn-lt"/>
              </a:rPr>
              <a:t>Which version is the best paraphrase? </a:t>
            </a:r>
          </a:p>
          <a:p>
            <a:r>
              <a:rPr lang="en-GB" dirty="0">
                <a:ea typeface="+mn-lt"/>
                <a:cs typeface="+mn-lt"/>
              </a:rPr>
              <a:t>Which version is too close to the original? </a:t>
            </a:r>
          </a:p>
          <a:p>
            <a:r>
              <a:rPr lang="en-GB" dirty="0">
                <a:ea typeface="+mn-lt"/>
                <a:cs typeface="+mn-lt"/>
              </a:rPr>
              <a:t>What has changed in the best version?</a:t>
            </a:r>
          </a:p>
          <a:p>
            <a:r>
              <a:rPr lang="en-GB" dirty="0"/>
              <a:t>Talk about</a:t>
            </a:r>
          </a:p>
          <a:p>
            <a:pPr lvl="1"/>
            <a:r>
              <a:rPr lang="en-GB" dirty="0"/>
              <a:t>Which words changed</a:t>
            </a:r>
          </a:p>
          <a:p>
            <a:pPr lvl="1"/>
            <a:r>
              <a:rPr lang="en-GB" dirty="0"/>
              <a:t>Whether the meaning stayed the same</a:t>
            </a:r>
          </a:p>
          <a:p>
            <a:pPr lvl="1"/>
            <a:r>
              <a:rPr lang="en-GB" dirty="0"/>
              <a:t>Which version sounds most like the student’s own writing</a:t>
            </a:r>
          </a:p>
          <a:p>
            <a:endParaRPr lang="en-GB"/>
          </a:p>
          <a:p>
            <a:endParaRPr lang="en-GB"/>
          </a:p>
        </p:txBody>
      </p:sp>
      <p:sp>
        <p:nvSpPr>
          <p:cNvPr id="9" name="TextBox 8">
            <a:extLst>
              <a:ext uri="{FF2B5EF4-FFF2-40B4-BE49-F238E27FC236}">
                <a16:creationId xmlns:a16="http://schemas.microsoft.com/office/drawing/2014/main" id="{DB0AD4E5-CE61-B04D-B588-F4DE2F1C047F}"/>
              </a:ext>
            </a:extLst>
          </p:cNvPr>
          <p:cNvSpPr txBox="1"/>
          <p:nvPr/>
        </p:nvSpPr>
        <p:spPr>
          <a:xfrm>
            <a:off x="1287194" y="4094597"/>
            <a:ext cx="3960056" cy="206210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3200" b="1" dirty="0"/>
              <a:t>We are learning to choose the best option, not just what is allowed.</a:t>
            </a:r>
          </a:p>
        </p:txBody>
      </p:sp>
    </p:spTree>
    <p:extLst>
      <p:ext uri="{BB962C8B-B14F-4D97-AF65-F5344CB8AC3E}">
        <p14:creationId xmlns:p14="http://schemas.microsoft.com/office/powerpoint/2010/main" val="302940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184C7-175D-42F7-2811-0738D6B71E8E}"/>
              </a:ext>
            </a:extLst>
          </p:cNvPr>
          <p:cNvSpPr>
            <a:spLocks noGrp="1"/>
          </p:cNvSpPr>
          <p:nvPr>
            <p:ph type="title"/>
          </p:nvPr>
        </p:nvSpPr>
        <p:spPr/>
        <p:txBody>
          <a:bodyPr/>
          <a:lstStyle/>
          <a:p>
            <a:r>
              <a:rPr lang="en-GB"/>
              <a:t>Here are the sentences</a:t>
            </a:r>
          </a:p>
        </p:txBody>
      </p:sp>
      <p:sp>
        <p:nvSpPr>
          <p:cNvPr id="3" name="Content Placeholder 2">
            <a:extLst>
              <a:ext uri="{FF2B5EF4-FFF2-40B4-BE49-F238E27FC236}">
                <a16:creationId xmlns:a16="http://schemas.microsoft.com/office/drawing/2014/main" id="{6EDEB058-2A24-1E68-7E10-EBD4ADB14C40}"/>
              </a:ext>
            </a:extLst>
          </p:cNvPr>
          <p:cNvSpPr>
            <a:spLocks noGrp="1"/>
          </p:cNvSpPr>
          <p:nvPr>
            <p:ph idx="1"/>
          </p:nvPr>
        </p:nvSpPr>
        <p:spPr>
          <a:xfrm>
            <a:off x="233044" y="2012231"/>
            <a:ext cx="7676516" cy="4703212"/>
          </a:xfrm>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fontScale="77500" lnSpcReduction="20000"/>
          </a:bodyPr>
          <a:lstStyle/>
          <a:p>
            <a:r>
              <a:rPr lang="en-GB" b="1" dirty="0"/>
              <a:t>Original</a:t>
            </a:r>
            <a:r>
              <a:rPr lang="en-GB" dirty="0"/>
              <a:t>: Employees who receive regular training are more productive and make fewer mistakes at work.</a:t>
            </a:r>
          </a:p>
          <a:p>
            <a:endParaRPr lang="en-GB" dirty="0"/>
          </a:p>
          <a:p>
            <a:r>
              <a:rPr lang="en-GB" b="1" dirty="0"/>
              <a:t>Version A</a:t>
            </a:r>
            <a:r>
              <a:rPr lang="en-GB" dirty="0"/>
              <a:t>:  “Employees who receive regular training are more productive and make fewer mistakes at work” (Doe, 2017, p. 4).</a:t>
            </a:r>
          </a:p>
          <a:p>
            <a:endParaRPr lang="en-GB" dirty="0"/>
          </a:p>
          <a:p>
            <a:r>
              <a:rPr lang="en-GB" b="1" dirty="0"/>
              <a:t>Version B</a:t>
            </a:r>
            <a:r>
              <a:rPr lang="en-GB" dirty="0"/>
              <a:t>: Regular staff training can improve productivity and reduce errors in the workplace (Doe, 2017).</a:t>
            </a:r>
          </a:p>
          <a:p>
            <a:endParaRPr lang="en-GB" dirty="0"/>
          </a:p>
          <a:p>
            <a:r>
              <a:rPr lang="en-GB" b="1" dirty="0"/>
              <a:t>Version C: </a:t>
            </a:r>
            <a:r>
              <a:rPr lang="en-GB" dirty="0"/>
              <a:t>Employees who get regular training are more productive and make fewer mistakes in their work (Doe, 2017).</a:t>
            </a:r>
          </a:p>
        </p:txBody>
      </p:sp>
      <p:sp>
        <p:nvSpPr>
          <p:cNvPr id="4" name="TextBox 3">
            <a:extLst>
              <a:ext uri="{FF2B5EF4-FFF2-40B4-BE49-F238E27FC236}">
                <a16:creationId xmlns:a16="http://schemas.microsoft.com/office/drawing/2014/main" id="{14DBC6A3-F77D-DDD0-5E92-C6F948A11D8A}"/>
              </a:ext>
            </a:extLst>
          </p:cNvPr>
          <p:cNvSpPr txBox="1"/>
          <p:nvPr/>
        </p:nvSpPr>
        <p:spPr>
          <a:xfrm>
            <a:off x="8131533" y="2009471"/>
            <a:ext cx="3763617" cy="4706930"/>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90000"/>
              </a:lnSpc>
              <a:spcBef>
                <a:spcPts val="1000"/>
              </a:spcBef>
              <a:buFont typeface="Arial"/>
              <a:buChar char="•"/>
            </a:pPr>
            <a:r>
              <a:rPr lang="en-GB" sz="3200" dirty="0"/>
              <a:t>Which version is the best paraphrase? </a:t>
            </a:r>
            <a:endParaRPr lang="en-US" sz="3200"/>
          </a:p>
          <a:p>
            <a:pPr marL="285750" indent="-285750">
              <a:lnSpc>
                <a:spcPct val="90000"/>
              </a:lnSpc>
              <a:spcBef>
                <a:spcPts val="1000"/>
              </a:spcBef>
              <a:buFont typeface="Arial"/>
              <a:buChar char="•"/>
            </a:pPr>
            <a:r>
              <a:rPr lang="en-GB" sz="3200" dirty="0"/>
              <a:t>Which version is too close to the original? </a:t>
            </a:r>
            <a:endParaRPr lang="en-US" sz="3200"/>
          </a:p>
          <a:p>
            <a:pPr marL="285750" indent="-285750">
              <a:lnSpc>
                <a:spcPct val="90000"/>
              </a:lnSpc>
              <a:spcBef>
                <a:spcPts val="1000"/>
              </a:spcBef>
              <a:buFont typeface="Arial"/>
              <a:buChar char="•"/>
            </a:pPr>
            <a:r>
              <a:rPr lang="en-GB" sz="3200" dirty="0"/>
              <a:t>What has changed in the best version?</a:t>
            </a:r>
            <a:endParaRPr lang="en-US" sz="3200"/>
          </a:p>
          <a:p>
            <a:pPr algn="l"/>
            <a:endParaRPr lang="en-US" sz="2400" dirty="0"/>
          </a:p>
        </p:txBody>
      </p:sp>
      <p:pic>
        <p:nvPicPr>
          <p:cNvPr id="5" name="Online Media 4" title="7 Minute Timer">
            <a:hlinkClick r:id="" action="ppaction://noaction"/>
            <a:extLst>
              <a:ext uri="{FF2B5EF4-FFF2-40B4-BE49-F238E27FC236}">
                <a16:creationId xmlns:a16="http://schemas.microsoft.com/office/drawing/2014/main" id="{578F2CA8-FD94-644D-8DD0-DCFC7D0B76EE}"/>
              </a:ext>
            </a:extLst>
          </p:cNvPr>
          <p:cNvPicPr>
            <a:picLocks noRot="1" noChangeAspect="1"/>
          </p:cNvPicPr>
          <p:nvPr>
            <a:videoFile r:link="rId1"/>
          </p:nvPr>
        </p:nvPicPr>
        <p:blipFill>
          <a:blip r:embed="rId4"/>
          <a:stretch>
            <a:fillRect/>
          </a:stretch>
        </p:blipFill>
        <p:spPr>
          <a:xfrm>
            <a:off x="9292119" y="122582"/>
            <a:ext cx="2899122" cy="1577009"/>
          </a:xfrm>
          <a:prstGeom prst="rect">
            <a:avLst/>
          </a:prstGeom>
        </p:spPr>
      </p:pic>
    </p:spTree>
    <p:extLst>
      <p:ext uri="{BB962C8B-B14F-4D97-AF65-F5344CB8AC3E}">
        <p14:creationId xmlns:p14="http://schemas.microsoft.com/office/powerpoint/2010/main" val="18243592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D15DD-558B-E359-59E5-3A4809E4A79B}"/>
              </a:ext>
            </a:extLst>
          </p:cNvPr>
          <p:cNvSpPr>
            <a:spLocks noGrp="1"/>
          </p:cNvSpPr>
          <p:nvPr>
            <p:ph type="title"/>
          </p:nvPr>
        </p:nvSpPr>
        <p:spPr/>
        <p:txBody>
          <a:bodyPr/>
          <a:lstStyle/>
          <a:p>
            <a:r>
              <a:rPr lang="en-GB"/>
              <a:t> Choosing the Best Option for TEEL</a:t>
            </a:r>
          </a:p>
        </p:txBody>
      </p:sp>
      <p:sp>
        <p:nvSpPr>
          <p:cNvPr id="3" name="Content Placeholder 2">
            <a:extLst>
              <a:ext uri="{FF2B5EF4-FFF2-40B4-BE49-F238E27FC236}">
                <a16:creationId xmlns:a16="http://schemas.microsoft.com/office/drawing/2014/main" id="{F521F253-BC1E-FCF8-34C1-62250E5236A0}"/>
              </a:ext>
            </a:extLst>
          </p:cNvPr>
          <p:cNvSpPr>
            <a:spLocks noGrp="1"/>
          </p:cNvSpPr>
          <p:nvPr>
            <p:ph idx="1"/>
          </p:nvPr>
        </p:nvSpPr>
        <p:spPr/>
        <p:txBody>
          <a:bodyPr vert="horz" lIns="91440" tIns="45720" rIns="91440" bIns="45720" rtlCol="0" anchor="t">
            <a:normAutofit fontScale="92500" lnSpcReduction="10000"/>
          </a:bodyPr>
          <a:lstStyle/>
          <a:p>
            <a:r>
              <a:rPr lang="en-GB"/>
              <a:t>Version A: Direct quotation</a:t>
            </a:r>
          </a:p>
          <a:p>
            <a:pPr lvl="1"/>
            <a:r>
              <a:rPr lang="en-GB"/>
              <a:t>✅ Allowed</a:t>
            </a:r>
          </a:p>
          <a:p>
            <a:pPr lvl="1"/>
            <a:r>
              <a:rPr lang="en-GB"/>
              <a:t>⚠ </a:t>
            </a:r>
            <a:r>
              <a:rPr lang="en-GB">
                <a:ea typeface="+mn-lt"/>
                <a:cs typeface="+mn-lt"/>
              </a:rPr>
              <a:t>Use direct quotations </a:t>
            </a:r>
            <a:r>
              <a:rPr lang="en-GB" b="1">
                <a:ea typeface="+mn-lt"/>
                <a:cs typeface="+mn-lt"/>
              </a:rPr>
              <a:t>only sometimes</a:t>
            </a:r>
            <a:r>
              <a:rPr lang="en-GB">
                <a:ea typeface="+mn-lt"/>
                <a:cs typeface="+mn-lt"/>
              </a:rPr>
              <a:t>. Try to use your own words most of the time. This gives direct quotations more impact when you DO use them.</a:t>
            </a:r>
          </a:p>
          <a:p>
            <a:r>
              <a:rPr lang="en-GB"/>
              <a:t>Version B: Paraphrase</a:t>
            </a:r>
          </a:p>
          <a:p>
            <a:pPr lvl="1"/>
            <a:r>
              <a:rPr lang="en-GB"/>
              <a:t>✅ Allowed</a:t>
            </a:r>
          </a:p>
          <a:p>
            <a:pPr lvl="1"/>
            <a:r>
              <a:rPr lang="en-GB"/>
              <a:t>✅ Preferred for TEEL writing</a:t>
            </a:r>
          </a:p>
          <a:p>
            <a:r>
              <a:rPr lang="en-GB"/>
              <a:t>Version C: Too close to the original</a:t>
            </a:r>
          </a:p>
          <a:p>
            <a:pPr lvl="1"/>
            <a:r>
              <a:rPr lang="en-GB"/>
              <a:t>⚠ Risky</a:t>
            </a:r>
          </a:p>
        </p:txBody>
      </p:sp>
    </p:spTree>
    <p:extLst>
      <p:ext uri="{BB962C8B-B14F-4D97-AF65-F5344CB8AC3E}">
        <p14:creationId xmlns:p14="http://schemas.microsoft.com/office/powerpoint/2010/main" val="2600783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E1978-A063-3F3B-7D20-C354F401BAED}"/>
              </a:ext>
            </a:extLst>
          </p:cNvPr>
          <p:cNvSpPr>
            <a:spLocks noGrp="1"/>
          </p:cNvSpPr>
          <p:nvPr>
            <p:ph type="ctrTitle"/>
          </p:nvPr>
        </p:nvSpPr>
        <p:spPr/>
        <p:txBody>
          <a:bodyPr/>
          <a:lstStyle/>
          <a:p>
            <a:r>
              <a:rPr lang="en-GB"/>
              <a:t>Paraphrasing step-by-step</a:t>
            </a:r>
          </a:p>
        </p:txBody>
      </p:sp>
      <p:sp>
        <p:nvSpPr>
          <p:cNvPr id="3" name="Subtitle 2">
            <a:extLst>
              <a:ext uri="{FF2B5EF4-FFF2-40B4-BE49-F238E27FC236}">
                <a16:creationId xmlns:a16="http://schemas.microsoft.com/office/drawing/2014/main" id="{37D93150-26A5-E531-8B21-ED7208ADB820}"/>
              </a:ext>
            </a:extLst>
          </p:cNvPr>
          <p:cNvSpPr>
            <a:spLocks noGrp="1"/>
          </p:cNvSpPr>
          <p:nvPr>
            <p:ph type="subTitle" idx="1"/>
          </p:nvPr>
        </p:nvSpPr>
        <p:spPr/>
        <p:txBody>
          <a:bodyPr/>
          <a:lstStyle/>
          <a:p>
            <a:endParaRPr lang="en-GB"/>
          </a:p>
        </p:txBody>
      </p:sp>
      <p:pic>
        <p:nvPicPr>
          <p:cNvPr id="6" name="Picture Placeholder 5" descr="Yellow floating staircases">
            <a:extLst>
              <a:ext uri="{FF2B5EF4-FFF2-40B4-BE49-F238E27FC236}">
                <a16:creationId xmlns:a16="http://schemas.microsoft.com/office/drawing/2014/main" id="{801D88F7-7DC6-FAB5-1A2E-23BE578E476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0859" r="20859"/>
          <a:stretch>
            <a:fillRect/>
          </a:stretch>
        </p:blipFill>
        <p:spPr/>
      </p:pic>
    </p:spTree>
    <p:extLst>
      <p:ext uri="{BB962C8B-B14F-4D97-AF65-F5344CB8AC3E}">
        <p14:creationId xmlns:p14="http://schemas.microsoft.com/office/powerpoint/2010/main" val="1406478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5783A-27B8-FE56-0F60-89E92B5DA0B4}"/>
              </a:ext>
            </a:extLst>
          </p:cNvPr>
          <p:cNvSpPr>
            <a:spLocks noGrp="1"/>
          </p:cNvSpPr>
          <p:nvPr>
            <p:ph type="title"/>
          </p:nvPr>
        </p:nvSpPr>
        <p:spPr/>
        <p:txBody>
          <a:bodyPr/>
          <a:lstStyle/>
          <a:p>
            <a:r>
              <a:rPr lang="en-GB"/>
              <a:t>How Do We Paraphrase? Step by Step</a:t>
            </a:r>
          </a:p>
        </p:txBody>
      </p:sp>
      <p:sp>
        <p:nvSpPr>
          <p:cNvPr id="3" name="Content Placeholder 2">
            <a:extLst>
              <a:ext uri="{FF2B5EF4-FFF2-40B4-BE49-F238E27FC236}">
                <a16:creationId xmlns:a16="http://schemas.microsoft.com/office/drawing/2014/main" id="{1050156E-6322-9281-D156-FF05CC2F786D}"/>
              </a:ext>
            </a:extLst>
          </p:cNvPr>
          <p:cNvSpPr>
            <a:spLocks noGrp="1"/>
          </p:cNvSpPr>
          <p:nvPr>
            <p:ph sz="half" idx="1"/>
          </p:nvPr>
        </p:nvSpPr>
        <p:spPr/>
        <p:txBody>
          <a:bodyPr>
            <a:normAutofit/>
          </a:bodyPr>
          <a:lstStyle/>
          <a:p>
            <a:pPr marL="0" indent="0">
              <a:buNone/>
            </a:pPr>
            <a:r>
              <a:rPr lang="en-GB" b="1"/>
              <a:t>We will do this together</a:t>
            </a:r>
          </a:p>
          <a:p>
            <a:r>
              <a:rPr lang="en-GB"/>
              <a:t>Read a short paragraph</a:t>
            </a:r>
          </a:p>
          <a:p>
            <a:r>
              <a:rPr lang="en-GB"/>
              <a:t>Find the key ideas</a:t>
            </a:r>
          </a:p>
          <a:p>
            <a:r>
              <a:rPr lang="en-GB"/>
              <a:t>Hide the original text</a:t>
            </a:r>
          </a:p>
          <a:p>
            <a:r>
              <a:rPr lang="en-GB"/>
              <a:t>Look at a paraphrase</a:t>
            </a:r>
          </a:p>
          <a:p>
            <a:r>
              <a:rPr lang="en-GB"/>
              <a:t>Spot what changed</a:t>
            </a:r>
          </a:p>
          <a:p>
            <a:r>
              <a:rPr lang="en-GB"/>
              <a:t>Learn simple techniques</a:t>
            </a:r>
          </a:p>
        </p:txBody>
      </p:sp>
      <p:sp>
        <p:nvSpPr>
          <p:cNvPr id="4" name="Content Placeholder 3">
            <a:extLst>
              <a:ext uri="{FF2B5EF4-FFF2-40B4-BE49-F238E27FC236}">
                <a16:creationId xmlns:a16="http://schemas.microsoft.com/office/drawing/2014/main" id="{A02F7105-398D-9C62-10D0-EB37A3D48375}"/>
              </a:ext>
            </a:extLst>
          </p:cNvPr>
          <p:cNvSpPr>
            <a:spLocks noGrp="1"/>
          </p:cNvSpPr>
          <p:nvPr>
            <p:ph sz="half" idx="2"/>
          </p:nvPr>
        </p:nvSpPr>
        <p:spPr/>
        <p:style>
          <a:lnRef idx="2">
            <a:schemeClr val="accent2"/>
          </a:lnRef>
          <a:fillRef idx="1">
            <a:schemeClr val="lt1"/>
          </a:fillRef>
          <a:effectRef idx="0">
            <a:schemeClr val="accent2"/>
          </a:effectRef>
          <a:fontRef idx="minor">
            <a:schemeClr val="dk1"/>
          </a:fontRef>
        </p:style>
        <p:txBody>
          <a:bodyPr anchor="ctr">
            <a:normAutofit/>
          </a:bodyPr>
          <a:lstStyle/>
          <a:p>
            <a:pPr marL="0" indent="0" algn="ctr">
              <a:buNone/>
            </a:pPr>
            <a:r>
              <a:rPr lang="en-GB" sz="4000" b="1"/>
              <a:t>Paraphrasing is a skill. We learn it step by step.</a:t>
            </a:r>
          </a:p>
        </p:txBody>
      </p:sp>
    </p:spTree>
    <p:extLst>
      <p:ext uri="{BB962C8B-B14F-4D97-AF65-F5344CB8AC3E}">
        <p14:creationId xmlns:p14="http://schemas.microsoft.com/office/powerpoint/2010/main" val="1385635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CAB58-5D82-ED58-B7E7-F6236D5AE4D1}"/>
              </a:ext>
            </a:extLst>
          </p:cNvPr>
          <p:cNvSpPr>
            <a:spLocks noGrp="1"/>
          </p:cNvSpPr>
          <p:nvPr>
            <p:ph type="title"/>
          </p:nvPr>
        </p:nvSpPr>
        <p:spPr/>
        <p:txBody>
          <a:bodyPr/>
          <a:lstStyle/>
          <a:p>
            <a:r>
              <a:rPr lang="en-GB"/>
              <a:t> Original Paragraph </a:t>
            </a:r>
          </a:p>
        </p:txBody>
      </p:sp>
      <p:sp>
        <p:nvSpPr>
          <p:cNvPr id="4" name="Content Placeholder 3">
            <a:extLst>
              <a:ext uri="{FF2B5EF4-FFF2-40B4-BE49-F238E27FC236}">
                <a16:creationId xmlns:a16="http://schemas.microsoft.com/office/drawing/2014/main" id="{04A6EA09-BC5C-17F3-49F4-D4CF8E96E3BA}"/>
              </a:ext>
            </a:extLst>
          </p:cNvPr>
          <p:cNvSpPr>
            <a:spLocks noGrp="1"/>
          </p:cNvSpPr>
          <p:nvPr>
            <p:ph sz="half" idx="2"/>
          </p:nvPr>
        </p:nvSpPr>
        <p:spPr>
          <a:xfrm>
            <a:off x="7646377" y="1256130"/>
            <a:ext cx="4549632" cy="4351338"/>
          </a:xfrm>
        </p:spPr>
        <p:txBody>
          <a:bodyPr>
            <a:normAutofit/>
          </a:bodyPr>
          <a:lstStyle/>
          <a:p>
            <a:pPr marL="0" indent="0">
              <a:buNone/>
            </a:pPr>
            <a:r>
              <a:rPr lang="en-GB" b="1"/>
              <a:t>Your task:</a:t>
            </a:r>
          </a:p>
          <a:p>
            <a:r>
              <a:rPr lang="en-GB"/>
              <a:t>Read the paragraph</a:t>
            </a:r>
          </a:p>
          <a:p>
            <a:r>
              <a:rPr lang="en-GB"/>
              <a:t>List the key ideas</a:t>
            </a:r>
          </a:p>
          <a:p>
            <a:r>
              <a:rPr lang="en-GB"/>
              <a:t>Do not worry about grammar or spelling</a:t>
            </a:r>
          </a:p>
          <a:p>
            <a:pPr marL="0" indent="0">
              <a:buNone/>
            </a:pPr>
            <a:r>
              <a:rPr lang="en-GB"/>
              <a:t>Focus on meaning, not wording.</a:t>
            </a:r>
          </a:p>
          <a:p>
            <a:endParaRPr lang="en-GB"/>
          </a:p>
        </p:txBody>
      </p:sp>
      <p:pic>
        <p:nvPicPr>
          <p:cNvPr id="5" name="Online Media 4" title="4 Minute Timer">
            <a:hlinkClick r:id="" action="ppaction://media"/>
            <a:extLst>
              <a:ext uri="{FF2B5EF4-FFF2-40B4-BE49-F238E27FC236}">
                <a16:creationId xmlns:a16="http://schemas.microsoft.com/office/drawing/2014/main" id="{5FE98D5F-2372-CBE0-CD5A-EA831582E3B7}"/>
              </a:ext>
            </a:extLst>
          </p:cNvPr>
          <p:cNvPicPr>
            <a:picLocks noRot="1" noChangeAspect="1"/>
          </p:cNvPicPr>
          <p:nvPr>
            <a:videoFile r:link="rId1"/>
          </p:nvPr>
        </p:nvPicPr>
        <p:blipFill>
          <a:blip r:embed="rId4"/>
          <a:stretch>
            <a:fillRect/>
          </a:stretch>
        </p:blipFill>
        <p:spPr>
          <a:xfrm>
            <a:off x="9009194" y="5148775"/>
            <a:ext cx="2845181" cy="1607527"/>
          </a:xfrm>
          <a:prstGeom prst="rect">
            <a:avLst/>
          </a:prstGeom>
        </p:spPr>
      </p:pic>
      <p:sp>
        <p:nvSpPr>
          <p:cNvPr id="7" name="TextBox 6">
            <a:extLst>
              <a:ext uri="{FF2B5EF4-FFF2-40B4-BE49-F238E27FC236}">
                <a16:creationId xmlns:a16="http://schemas.microsoft.com/office/drawing/2014/main" id="{2F7CD74C-4527-FBF2-4A61-5E3C8DFB8ED4}"/>
              </a:ext>
            </a:extLst>
          </p:cNvPr>
          <p:cNvSpPr txBox="1"/>
          <p:nvPr/>
        </p:nvSpPr>
        <p:spPr>
          <a:xfrm>
            <a:off x="1130968" y="1451810"/>
            <a:ext cx="5598693"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3000">
                <a:ea typeface="+mn-lt"/>
                <a:cs typeface="+mn-lt"/>
              </a:rPr>
              <a:t>Many small businesses struggle to keep customers. Long waiting times and poor communication often cause customer dissatisfaction. When customers feel unhappy, they are less likely to return or recommend the business to others. This shows that customer loyalty is important for business success.</a:t>
            </a:r>
          </a:p>
        </p:txBody>
      </p:sp>
    </p:spTree>
    <p:extLst>
      <p:ext uri="{BB962C8B-B14F-4D97-AF65-F5344CB8AC3E}">
        <p14:creationId xmlns:p14="http://schemas.microsoft.com/office/powerpoint/2010/main" val="38261396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18DC6-13FA-00F5-0B7D-209A3DAE1E3A}"/>
              </a:ext>
            </a:extLst>
          </p:cNvPr>
          <p:cNvSpPr>
            <a:spLocks noGrp="1"/>
          </p:cNvSpPr>
          <p:nvPr>
            <p:ph type="title"/>
          </p:nvPr>
        </p:nvSpPr>
        <p:spPr/>
        <p:txBody>
          <a:bodyPr/>
          <a:lstStyle/>
          <a:p>
            <a:r>
              <a:rPr lang="en-GB"/>
              <a:t>Possible key ideas </a:t>
            </a:r>
          </a:p>
        </p:txBody>
      </p:sp>
      <p:sp>
        <p:nvSpPr>
          <p:cNvPr id="3" name="Content Placeholder 2">
            <a:extLst>
              <a:ext uri="{FF2B5EF4-FFF2-40B4-BE49-F238E27FC236}">
                <a16:creationId xmlns:a16="http://schemas.microsoft.com/office/drawing/2014/main" id="{D39EDBD5-2C76-5FBC-F645-175266C23950}"/>
              </a:ext>
            </a:extLst>
          </p:cNvPr>
          <p:cNvSpPr>
            <a:spLocks noGrp="1"/>
          </p:cNvSpPr>
          <p:nvPr>
            <p:ph sz="half" idx="1"/>
          </p:nvPr>
        </p:nvSpPr>
        <p:spPr>
          <a:xfrm>
            <a:off x="1127124" y="1825625"/>
            <a:ext cx="5351572" cy="4351338"/>
          </a:xfrm>
        </p:spPr>
        <p:txBody>
          <a:bodyPr vert="horz" lIns="91440" tIns="45720" rIns="91440" bIns="45720" rtlCol="0" anchor="t">
            <a:noAutofit/>
          </a:bodyPr>
          <a:lstStyle/>
          <a:p>
            <a:r>
              <a:rPr lang="en-GB" sz="2600">
                <a:ea typeface="+mn-lt"/>
                <a:cs typeface="+mn-lt"/>
              </a:rPr>
              <a:t>Small businesses can lose customers easily </a:t>
            </a:r>
            <a:endParaRPr lang="en-GB" sz="2600"/>
          </a:p>
          <a:p>
            <a:r>
              <a:rPr lang="en-GB" sz="2600">
                <a:ea typeface="+mn-lt"/>
                <a:cs typeface="+mn-lt"/>
              </a:rPr>
              <a:t>Poor service (slow or unclear communication) leads to dissatisfaction  </a:t>
            </a:r>
            <a:endParaRPr lang="en-GB" sz="2600"/>
          </a:p>
          <a:p>
            <a:r>
              <a:rPr lang="en-GB" sz="2600">
                <a:ea typeface="+mn-lt"/>
                <a:cs typeface="+mn-lt"/>
              </a:rPr>
              <a:t>Unhappy customers are less likely to recommend the business </a:t>
            </a:r>
            <a:endParaRPr lang="en-GB" sz="2600"/>
          </a:p>
          <a:p>
            <a:r>
              <a:rPr lang="en-GB" sz="2600">
                <a:ea typeface="+mn-lt"/>
                <a:cs typeface="+mn-lt"/>
              </a:rPr>
              <a:t>Customer loyalty is important for business success </a:t>
            </a:r>
            <a:endParaRPr lang="en-GB" sz="2600"/>
          </a:p>
          <a:p>
            <a:r>
              <a:rPr lang="en-GB" sz="2600">
                <a:ea typeface="+mn-lt"/>
                <a:cs typeface="+mn-lt"/>
              </a:rPr>
              <a:t>Good service helps businesses keep customers and grow</a:t>
            </a:r>
            <a:endParaRPr lang="en-GB" sz="2600"/>
          </a:p>
          <a:p>
            <a:endParaRPr lang="en-GB"/>
          </a:p>
          <a:p>
            <a:endParaRPr lang="en-GB"/>
          </a:p>
        </p:txBody>
      </p:sp>
      <p:sp>
        <p:nvSpPr>
          <p:cNvPr id="4" name="Content Placeholder 3">
            <a:extLst>
              <a:ext uri="{FF2B5EF4-FFF2-40B4-BE49-F238E27FC236}">
                <a16:creationId xmlns:a16="http://schemas.microsoft.com/office/drawing/2014/main" id="{EEDB1D40-31AF-E34F-B63B-9447BA3107D8}"/>
              </a:ext>
            </a:extLst>
          </p:cNvPr>
          <p:cNvSpPr>
            <a:spLocks noGrp="1"/>
          </p:cNvSpPr>
          <p:nvPr>
            <p:ph sz="half" idx="2"/>
          </p:nvPr>
        </p:nvSpPr>
        <p:spPr>
          <a:xfrm>
            <a:off x="7060841" y="1825625"/>
            <a:ext cx="4292958" cy="4351338"/>
          </a:xfrm>
        </p:spPr>
        <p:style>
          <a:lnRef idx="2">
            <a:schemeClr val="accent2"/>
          </a:lnRef>
          <a:fillRef idx="1">
            <a:schemeClr val="lt1"/>
          </a:fillRef>
          <a:effectRef idx="0">
            <a:schemeClr val="accent2"/>
          </a:effectRef>
          <a:fontRef idx="minor">
            <a:schemeClr val="dk1"/>
          </a:fontRef>
        </p:style>
        <p:txBody>
          <a:bodyPr anchor="ctr">
            <a:normAutofit/>
          </a:bodyPr>
          <a:lstStyle/>
          <a:p>
            <a:pPr marL="0" indent="0" algn="ctr">
              <a:buNone/>
            </a:pPr>
            <a:r>
              <a:rPr lang="en-GB" sz="4000" b="1"/>
              <a:t>Paraphrasing starts with ideas, not copying sentences.</a:t>
            </a:r>
          </a:p>
        </p:txBody>
      </p:sp>
    </p:spTree>
    <p:extLst>
      <p:ext uri="{BB962C8B-B14F-4D97-AF65-F5344CB8AC3E}">
        <p14:creationId xmlns:p14="http://schemas.microsoft.com/office/powerpoint/2010/main" val="1106360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42576-2039-E021-EC94-2AD424EF77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97EDB7-FDAC-1D2B-2340-B7751063F72B}"/>
              </a:ext>
            </a:extLst>
          </p:cNvPr>
          <p:cNvSpPr>
            <a:spLocks noGrp="1"/>
          </p:cNvSpPr>
          <p:nvPr>
            <p:ph type="title"/>
          </p:nvPr>
        </p:nvSpPr>
        <p:spPr/>
        <p:txBody>
          <a:bodyPr/>
          <a:lstStyle/>
          <a:p>
            <a:r>
              <a:rPr lang="en-GB" sz="4000"/>
              <a:t>Spot the Difference: Paraphrasing Techniques</a:t>
            </a:r>
            <a:endParaRPr lang="en-US" sz="4000"/>
          </a:p>
        </p:txBody>
      </p:sp>
      <p:sp>
        <p:nvSpPr>
          <p:cNvPr id="5" name="Content Placeholder 4">
            <a:extLst>
              <a:ext uri="{FF2B5EF4-FFF2-40B4-BE49-F238E27FC236}">
                <a16:creationId xmlns:a16="http://schemas.microsoft.com/office/drawing/2014/main" id="{17026D35-91D0-7B7F-7CCE-645658BEA69A}"/>
              </a:ext>
            </a:extLst>
          </p:cNvPr>
          <p:cNvSpPr>
            <a:spLocks noGrp="1"/>
          </p:cNvSpPr>
          <p:nvPr>
            <p:ph idx="1"/>
          </p:nvPr>
        </p:nvSpPr>
        <p:spPr>
          <a:xfrm>
            <a:off x="838366" y="1715452"/>
            <a:ext cx="10515433" cy="988396"/>
          </a:xfrm>
        </p:spPr>
        <p:txBody>
          <a:bodyPr vert="horz" lIns="91440" tIns="45720" rIns="91440" bIns="45720" rtlCol="0" anchor="t">
            <a:normAutofit/>
          </a:bodyPr>
          <a:lstStyle/>
          <a:p>
            <a:pPr marL="0" indent="0">
              <a:buNone/>
            </a:pPr>
            <a:r>
              <a:rPr lang="en-US" sz="2400"/>
              <a:t>Work in pairs.  Look at the two texts next to each other and try and spot what has changed. Make note of the changes.</a:t>
            </a:r>
            <a:endParaRPr lang="en-US"/>
          </a:p>
        </p:txBody>
      </p:sp>
      <p:sp>
        <p:nvSpPr>
          <p:cNvPr id="6" name="TextBox 5">
            <a:extLst>
              <a:ext uri="{FF2B5EF4-FFF2-40B4-BE49-F238E27FC236}">
                <a16:creationId xmlns:a16="http://schemas.microsoft.com/office/drawing/2014/main" id="{1A8382BA-0FD5-E4F2-AC9B-CE7B9DC5B281}"/>
              </a:ext>
            </a:extLst>
          </p:cNvPr>
          <p:cNvSpPr txBox="1"/>
          <p:nvPr/>
        </p:nvSpPr>
        <p:spPr>
          <a:xfrm>
            <a:off x="224589" y="2703094"/>
            <a:ext cx="5446294"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800" b="1"/>
              <a:t>Original:</a:t>
            </a:r>
          </a:p>
          <a:p>
            <a:pPr algn="just"/>
            <a:r>
              <a:rPr lang="en-US" sz="2600"/>
              <a:t>Many small businesses struggle to keep customers. Long waiting times and poor communication often cause customer dissatisfaction. When customers feel unhappy, they are less likely to return or recommend the business to others. This shows that customer loyalty is important for business success.</a:t>
            </a:r>
          </a:p>
          <a:p>
            <a:pPr algn="just"/>
            <a:endParaRPr lang="en-US" b="1"/>
          </a:p>
        </p:txBody>
      </p:sp>
      <p:sp>
        <p:nvSpPr>
          <p:cNvPr id="7" name="TextBox 6">
            <a:extLst>
              <a:ext uri="{FF2B5EF4-FFF2-40B4-BE49-F238E27FC236}">
                <a16:creationId xmlns:a16="http://schemas.microsoft.com/office/drawing/2014/main" id="{9FF1C428-931A-4ABC-51FE-4DE78B50E96D}"/>
              </a:ext>
            </a:extLst>
          </p:cNvPr>
          <p:cNvSpPr txBox="1"/>
          <p:nvPr/>
        </p:nvSpPr>
        <p:spPr>
          <a:xfrm>
            <a:off x="6087978" y="2712057"/>
            <a:ext cx="5834135"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800" b="1" dirty="0"/>
              <a:t>Paraphrased Text:</a:t>
            </a:r>
            <a:endParaRPr lang="en-US" dirty="0"/>
          </a:p>
          <a:p>
            <a:pPr algn="just"/>
            <a:r>
              <a:rPr lang="en-US" sz="2600" dirty="0">
                <a:ea typeface="+mn-lt"/>
                <a:cs typeface="+mn-lt"/>
              </a:rPr>
              <a:t>Long waits and unclear communication can make customers dissatisfied, which can make it harder for small businesses to keep them. Customers who have a negative experience may not visit the business again or suggest it to other people. Overall, loyal customers are important for businesses to succeed.</a:t>
            </a:r>
            <a:endParaRPr lang="en-US" dirty="0">
              <a:ea typeface="+mn-lt"/>
              <a:cs typeface="+mn-lt"/>
            </a:endParaRPr>
          </a:p>
          <a:p>
            <a:pPr algn="just"/>
            <a:endParaRPr lang="en-US" sz="2600"/>
          </a:p>
          <a:p>
            <a:pPr algn="just"/>
            <a:endParaRPr lang="en-US" b="1"/>
          </a:p>
        </p:txBody>
      </p:sp>
    </p:spTree>
    <p:extLst>
      <p:ext uri="{BB962C8B-B14F-4D97-AF65-F5344CB8AC3E}">
        <p14:creationId xmlns:p14="http://schemas.microsoft.com/office/powerpoint/2010/main" val="7583216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DE7D4-B31F-6063-6AEA-1DAAD677DE73}"/>
              </a:ext>
            </a:extLst>
          </p:cNvPr>
          <p:cNvSpPr>
            <a:spLocks noGrp="1"/>
          </p:cNvSpPr>
          <p:nvPr>
            <p:ph type="title"/>
          </p:nvPr>
        </p:nvSpPr>
        <p:spPr/>
        <p:txBody>
          <a:bodyPr/>
          <a:lstStyle/>
          <a:p>
            <a:r>
              <a:rPr lang="en-US"/>
              <a:t>What did you notice?</a:t>
            </a:r>
          </a:p>
        </p:txBody>
      </p:sp>
      <p:sp>
        <p:nvSpPr>
          <p:cNvPr id="3" name="Content Placeholder 2">
            <a:extLst>
              <a:ext uri="{FF2B5EF4-FFF2-40B4-BE49-F238E27FC236}">
                <a16:creationId xmlns:a16="http://schemas.microsoft.com/office/drawing/2014/main" id="{61346429-7764-E446-CAB7-629A52F59625}"/>
              </a:ext>
            </a:extLst>
          </p:cNvPr>
          <p:cNvSpPr>
            <a:spLocks noGrp="1"/>
          </p:cNvSpPr>
          <p:nvPr>
            <p:ph idx="1"/>
          </p:nvPr>
        </p:nvSpPr>
        <p:spPr>
          <a:xfrm>
            <a:off x="724558" y="2012231"/>
            <a:ext cx="10873657" cy="4164732"/>
          </a:xfrm>
        </p:spPr>
        <p:txBody>
          <a:bodyPr vert="horz" lIns="91440" tIns="45720" rIns="91440" bIns="45720" rtlCol="0" anchor="t">
            <a:normAutofit/>
          </a:bodyPr>
          <a:lstStyle/>
          <a:p>
            <a:r>
              <a:rPr lang="en-US">
                <a:ea typeface="+mn-lt"/>
                <a:cs typeface="+mn-lt"/>
              </a:rPr>
              <a:t>Look at your notes from the activity </a:t>
            </a:r>
            <a:endParaRPr lang="en-US"/>
          </a:p>
          <a:p>
            <a:r>
              <a:rPr lang="en-US">
                <a:ea typeface="+mn-lt"/>
                <a:cs typeface="+mn-lt"/>
              </a:rPr>
              <a:t>What differences did you find? </a:t>
            </a:r>
            <a:endParaRPr lang="en-US"/>
          </a:p>
          <a:p>
            <a:r>
              <a:rPr lang="en-US">
                <a:ea typeface="+mn-lt"/>
                <a:cs typeface="+mn-lt"/>
              </a:rPr>
              <a:t>Talk with another pair</a:t>
            </a:r>
            <a:endParaRPr lang="en-US"/>
          </a:p>
          <a:p>
            <a:pPr marL="0" indent="0">
              <a:buNone/>
            </a:pPr>
            <a:r>
              <a:rPr lang="en-US" b="1">
                <a:ea typeface="+mn-lt"/>
                <a:cs typeface="+mn-lt"/>
              </a:rPr>
              <a:t>Think:</a:t>
            </a:r>
            <a:endParaRPr lang="en-US" b="1"/>
          </a:p>
          <a:p>
            <a:r>
              <a:rPr lang="en-US">
                <a:ea typeface="+mn-lt"/>
                <a:cs typeface="+mn-lt"/>
              </a:rPr>
              <a:t>What changed in the wording? </a:t>
            </a:r>
            <a:endParaRPr lang="en-US"/>
          </a:p>
          <a:p>
            <a:r>
              <a:rPr lang="en-US">
                <a:ea typeface="+mn-lt"/>
                <a:cs typeface="+mn-lt"/>
              </a:rPr>
              <a:t>What stayed the same?</a:t>
            </a:r>
            <a:endParaRPr lang="en-US"/>
          </a:p>
          <a:p>
            <a:endParaRPr lang="en-US"/>
          </a:p>
        </p:txBody>
      </p:sp>
    </p:spTree>
    <p:extLst>
      <p:ext uri="{BB962C8B-B14F-4D97-AF65-F5344CB8AC3E}">
        <p14:creationId xmlns:p14="http://schemas.microsoft.com/office/powerpoint/2010/main" val="3551999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2A364-1EFA-9168-6959-04ABD3D5A978}"/>
              </a:ext>
            </a:extLst>
          </p:cNvPr>
          <p:cNvSpPr>
            <a:spLocks noGrp="1"/>
          </p:cNvSpPr>
          <p:nvPr>
            <p:ph type="title"/>
          </p:nvPr>
        </p:nvSpPr>
        <p:spPr/>
        <p:txBody>
          <a:bodyPr/>
          <a:lstStyle/>
          <a:p>
            <a:r>
              <a:rPr lang="en-GB"/>
              <a:t>Simple Paraphrasing Techniques</a:t>
            </a:r>
          </a:p>
        </p:txBody>
      </p:sp>
      <p:sp>
        <p:nvSpPr>
          <p:cNvPr id="3" name="Content Placeholder 2">
            <a:extLst>
              <a:ext uri="{FF2B5EF4-FFF2-40B4-BE49-F238E27FC236}">
                <a16:creationId xmlns:a16="http://schemas.microsoft.com/office/drawing/2014/main" id="{23B802AD-0CE2-EF51-CC58-9E36942E0171}"/>
              </a:ext>
            </a:extLst>
          </p:cNvPr>
          <p:cNvSpPr>
            <a:spLocks noGrp="1"/>
          </p:cNvSpPr>
          <p:nvPr>
            <p:ph sz="half" idx="1"/>
          </p:nvPr>
        </p:nvSpPr>
        <p:spPr>
          <a:xfrm>
            <a:off x="1127124" y="1689267"/>
            <a:ext cx="10485045" cy="5017085"/>
          </a:xfrm>
        </p:spPr>
        <p:txBody>
          <a:bodyPr vert="horz" lIns="91440" tIns="45720" rIns="91440" bIns="45720" rtlCol="0" anchor="t">
            <a:noAutofit/>
          </a:bodyPr>
          <a:lstStyle/>
          <a:p>
            <a:pPr marL="0" indent="0">
              <a:buNone/>
            </a:pPr>
            <a:r>
              <a:rPr lang="en-GB" sz="4000" b="1" dirty="0"/>
              <a:t>You can paraphrase by:</a:t>
            </a:r>
          </a:p>
          <a:p>
            <a:pPr marL="514350" indent="-514350">
              <a:buAutoNum type="arabicParenR"/>
            </a:pPr>
            <a:r>
              <a:rPr lang="en-GB" sz="3000" dirty="0"/>
              <a:t>Using synonyms:</a:t>
            </a:r>
            <a:r>
              <a:rPr lang="en-GB" sz="3000" b="1" dirty="0"/>
              <a:t> unhappy → dissatisfied; </a:t>
            </a:r>
            <a:r>
              <a:rPr lang="en-GB" sz="3000" b="1" dirty="0">
                <a:ea typeface="+mn-lt"/>
                <a:cs typeface="+mn-lt"/>
              </a:rPr>
              <a:t>poor → unclear</a:t>
            </a:r>
          </a:p>
          <a:p>
            <a:pPr marL="514350" indent="-514350">
              <a:buAutoNum type="arabicParenR"/>
            </a:pPr>
            <a:endParaRPr lang="en-GB" sz="1600" b="1"/>
          </a:p>
          <a:p>
            <a:pPr marL="514350" indent="-514350">
              <a:buAutoNum type="arabicParenR"/>
            </a:pPr>
            <a:r>
              <a:rPr lang="en-GB" sz="3000" dirty="0"/>
              <a:t>Changing word order</a:t>
            </a:r>
          </a:p>
          <a:p>
            <a:pPr marL="514350" indent="-514350">
              <a:buAutoNum type="arabicParenR"/>
            </a:pPr>
            <a:endParaRPr lang="en-GB" sz="1600"/>
          </a:p>
          <a:p>
            <a:pPr marL="514350" indent="-514350">
              <a:buAutoNum type="arabicParenR"/>
            </a:pPr>
            <a:r>
              <a:rPr lang="en-GB" sz="3000" dirty="0"/>
              <a:t>Combining sentences</a:t>
            </a:r>
          </a:p>
          <a:p>
            <a:pPr marL="514350" indent="-514350">
              <a:buAutoNum type="arabicParenR"/>
            </a:pPr>
            <a:endParaRPr lang="en-GB" sz="1600">
              <a:solidFill>
                <a:srgbClr val="000000"/>
              </a:solidFill>
              <a:latin typeface="Aptos"/>
              <a:cs typeface="Segoe UI"/>
            </a:endParaRPr>
          </a:p>
          <a:p>
            <a:pPr marL="514350" indent="-514350">
              <a:buAutoNum type="arabicParenR"/>
            </a:pPr>
            <a:r>
              <a:rPr lang="en-GB" sz="3000" dirty="0">
                <a:solidFill>
                  <a:srgbClr val="000000"/>
                </a:solidFill>
                <a:latin typeface="Aptos"/>
                <a:cs typeface="Segoe UI"/>
              </a:rPr>
              <a:t>Changing word form:</a:t>
            </a:r>
            <a:endParaRPr lang="en-GB" sz="3000" dirty="0"/>
          </a:p>
          <a:p>
            <a:pPr marL="0" indent="0">
              <a:buNone/>
            </a:pPr>
            <a:r>
              <a:rPr lang="en-GB" sz="3000" dirty="0">
                <a:solidFill>
                  <a:srgbClr val="000000"/>
                </a:solidFill>
                <a:latin typeface="Aptos"/>
                <a:cs typeface="Segoe UI"/>
              </a:rPr>
              <a:t>The</a:t>
            </a:r>
            <a:r>
              <a:rPr lang="en-GB" sz="3000" dirty="0">
                <a:cs typeface="Segoe UI"/>
              </a:rPr>
              <a:t> business is a success→ The business is </a:t>
            </a:r>
            <a:r>
              <a:rPr lang="en-GB" sz="3000" b="1" dirty="0">
                <a:cs typeface="Segoe UI"/>
              </a:rPr>
              <a:t>successful</a:t>
            </a:r>
            <a:r>
              <a:rPr lang="en-GB" sz="3000" dirty="0">
                <a:cs typeface="Segoe UI"/>
              </a:rPr>
              <a:t>.</a:t>
            </a:r>
            <a:endParaRPr lang="en-GB" sz="3000" dirty="0"/>
          </a:p>
          <a:p>
            <a:pPr marL="0" indent="0">
              <a:buNone/>
            </a:pPr>
            <a:r>
              <a:rPr lang="en-GB" sz="3000" dirty="0">
                <a:ea typeface="+mn-lt"/>
                <a:cs typeface="+mn-lt"/>
              </a:rPr>
              <a:t>customer dissatisfaction → customers become </a:t>
            </a:r>
            <a:r>
              <a:rPr lang="en-GB" sz="3000" b="1" dirty="0">
                <a:ea typeface="+mn-lt"/>
                <a:cs typeface="+mn-lt"/>
              </a:rPr>
              <a:t>dissatisfied</a:t>
            </a:r>
            <a:endParaRPr lang="en-GB" b="1" dirty="0"/>
          </a:p>
          <a:p>
            <a:pPr marL="514350" indent="-514350">
              <a:buAutoNum type="arabicParenR"/>
            </a:pPr>
            <a:endParaRPr lang="en-GB"/>
          </a:p>
          <a:p>
            <a:pPr marL="514350" indent="-514350">
              <a:buAutoNum type="arabicParenR"/>
            </a:pPr>
            <a:endParaRPr lang="en-GB"/>
          </a:p>
          <a:p>
            <a:pPr marL="971550" lvl="1" indent="-514350">
              <a:buAutoNum type="arabicPeriod"/>
            </a:pPr>
            <a:endParaRPr lang="en-GB"/>
          </a:p>
          <a:p>
            <a:pPr marL="342900" indent="-342900">
              <a:buAutoNum type="arabicParenR"/>
            </a:pPr>
            <a:endParaRPr lang="en-US"/>
          </a:p>
          <a:p>
            <a:pPr marL="514350" indent="-514350">
              <a:buAutoNum type="arabicParenR"/>
            </a:pPr>
            <a:endParaRPr lang="en-GB"/>
          </a:p>
          <a:p>
            <a:pPr marL="742950" indent="-742950">
              <a:buAutoNum type="arabicParenR"/>
            </a:pPr>
            <a:endParaRPr lang="en-GB" sz="3600"/>
          </a:p>
          <a:p>
            <a:pPr lvl="1">
              <a:buAutoNum type="arabicPeriod"/>
            </a:pPr>
            <a:endParaRPr lang="en-GB" sz="3600"/>
          </a:p>
          <a:p>
            <a:pPr>
              <a:buAutoNum type="arabicParenR"/>
            </a:pPr>
            <a:endParaRPr lang="en-GB" sz="4400"/>
          </a:p>
          <a:p>
            <a:pPr>
              <a:buAutoNum type="arabicParenR"/>
            </a:pPr>
            <a:endParaRPr lang="en-GB"/>
          </a:p>
        </p:txBody>
      </p:sp>
    </p:spTree>
    <p:extLst>
      <p:ext uri="{BB962C8B-B14F-4D97-AF65-F5344CB8AC3E}">
        <p14:creationId xmlns:p14="http://schemas.microsoft.com/office/powerpoint/2010/main" val="30935385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D2154-7EF9-3984-CE77-77FEE867AF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17A499-3967-AD68-4F17-1E33E68982E8}"/>
              </a:ext>
            </a:extLst>
          </p:cNvPr>
          <p:cNvSpPr>
            <a:spLocks noGrp="1"/>
          </p:cNvSpPr>
          <p:nvPr>
            <p:ph type="title"/>
          </p:nvPr>
        </p:nvSpPr>
        <p:spPr/>
        <p:txBody>
          <a:bodyPr/>
          <a:lstStyle/>
          <a:p>
            <a:r>
              <a:rPr lang="en-GB"/>
              <a:t>Back to Nick</a:t>
            </a:r>
            <a:endParaRPr lang="en-US"/>
          </a:p>
        </p:txBody>
      </p:sp>
      <p:sp>
        <p:nvSpPr>
          <p:cNvPr id="3" name="Content Placeholder 2">
            <a:extLst>
              <a:ext uri="{FF2B5EF4-FFF2-40B4-BE49-F238E27FC236}">
                <a16:creationId xmlns:a16="http://schemas.microsoft.com/office/drawing/2014/main" id="{460F80AE-E958-D930-D7F6-737EEA442E58}"/>
              </a:ext>
            </a:extLst>
          </p:cNvPr>
          <p:cNvSpPr>
            <a:spLocks noGrp="1"/>
          </p:cNvSpPr>
          <p:nvPr>
            <p:ph sz="half" idx="1"/>
          </p:nvPr>
        </p:nvSpPr>
        <p:spPr>
          <a:xfrm>
            <a:off x="321358" y="2012231"/>
            <a:ext cx="7179966" cy="4164732"/>
          </a:xfrm>
        </p:spPr>
        <p:txBody>
          <a:bodyPr vert="horz" lIns="91440" tIns="45720" rIns="91440" bIns="45720" rtlCol="0" anchor="t">
            <a:noAutofit/>
          </a:bodyPr>
          <a:lstStyle/>
          <a:p>
            <a:pPr marL="0" indent="0">
              <a:buNone/>
            </a:pPr>
            <a:r>
              <a:rPr lang="en-GB" sz="2800">
                <a:ea typeface="+mn-lt"/>
                <a:cs typeface="+mn-lt"/>
              </a:rPr>
              <a:t>Remember Nick? </a:t>
            </a:r>
          </a:p>
          <a:p>
            <a:pPr marL="0" indent="0">
              <a:buNone/>
            </a:pPr>
            <a:r>
              <a:rPr lang="en-GB" sz="2800">
                <a:ea typeface="+mn-lt"/>
                <a:cs typeface="+mn-lt"/>
              </a:rPr>
              <a:t>He's been working on his paraphrasing after feedback from his last report. In his next report he has paraphrased the below: </a:t>
            </a:r>
            <a:endParaRPr lang="en-GB" sz="2800"/>
          </a:p>
          <a:p>
            <a:pPr marL="0" indent="0">
              <a:buNone/>
            </a:pPr>
            <a:r>
              <a:rPr lang="en-GB" sz="2800">
                <a:ea typeface="+mn-lt"/>
                <a:cs typeface="+mn-lt"/>
              </a:rPr>
              <a:t>"Teamwork in business helps employees complete tasks more efficiently" (Brown, 2025, p.5) </a:t>
            </a:r>
            <a:endParaRPr lang="en-GB" sz="2800"/>
          </a:p>
          <a:p>
            <a:pPr marL="0" indent="0">
              <a:buNone/>
            </a:pPr>
            <a:endParaRPr lang="en-GB" sz="1200">
              <a:ea typeface="+mn-lt"/>
              <a:cs typeface="+mn-lt"/>
            </a:endParaRPr>
          </a:p>
          <a:p>
            <a:pPr marL="0" indent="0">
              <a:buNone/>
            </a:pPr>
            <a:r>
              <a:rPr lang="en-GB" sz="2800">
                <a:ea typeface="+mn-lt"/>
                <a:cs typeface="+mn-lt"/>
              </a:rPr>
              <a:t>Nick changes this to: </a:t>
            </a:r>
            <a:endParaRPr lang="en-GB" sz="2800"/>
          </a:p>
          <a:p>
            <a:pPr marL="0" indent="0">
              <a:buNone/>
            </a:pPr>
            <a:r>
              <a:rPr lang="en-GB" sz="2800">
                <a:ea typeface="+mn-lt"/>
                <a:cs typeface="+mn-lt"/>
              </a:rPr>
              <a:t>Cooperation in business helps employees finish tasks more efficiently (Brown, 2025).</a:t>
            </a:r>
            <a:endParaRPr lang="en-GB" sz="2800"/>
          </a:p>
        </p:txBody>
      </p:sp>
      <p:sp>
        <p:nvSpPr>
          <p:cNvPr id="4" name="Content Placeholder 3">
            <a:extLst>
              <a:ext uri="{FF2B5EF4-FFF2-40B4-BE49-F238E27FC236}">
                <a16:creationId xmlns:a16="http://schemas.microsoft.com/office/drawing/2014/main" id="{D657B646-28CB-5EBE-959C-3431BE5F4337}"/>
              </a:ext>
            </a:extLst>
          </p:cNvPr>
          <p:cNvSpPr>
            <a:spLocks noGrp="1"/>
          </p:cNvSpPr>
          <p:nvPr>
            <p:ph sz="half" idx="2"/>
          </p:nvPr>
        </p:nvSpPr>
        <p:spPr>
          <a:xfrm>
            <a:off x="7886366" y="2012231"/>
            <a:ext cx="3790717" cy="4164732"/>
          </a:xfrm>
        </p:spPr>
        <p:txBody>
          <a:bodyPr vert="horz" lIns="91440" tIns="45720" rIns="91440" bIns="45720" rtlCol="0" anchor="t">
            <a:normAutofit/>
          </a:bodyPr>
          <a:lstStyle/>
          <a:p>
            <a:pPr marL="0" indent="0">
              <a:buNone/>
            </a:pPr>
            <a:r>
              <a:rPr lang="en-GB"/>
              <a:t>Discuss with a partner:</a:t>
            </a:r>
          </a:p>
          <a:p>
            <a:pPr marL="514350" indent="-514350">
              <a:lnSpc>
                <a:spcPct val="100000"/>
              </a:lnSpc>
              <a:spcBef>
                <a:spcPct val="0"/>
              </a:spcBef>
              <a:spcAft>
                <a:spcPct val="0"/>
              </a:spcAft>
              <a:buAutoNum type="arabicParenR"/>
            </a:pPr>
            <a:r>
              <a:rPr lang="en-US" sz="2800">
                <a:latin typeface="Segoe UI"/>
                <a:cs typeface="Segoe UI"/>
              </a:rPr>
              <a:t>What has Nick changed from the original?</a:t>
            </a:r>
          </a:p>
          <a:p>
            <a:pPr marL="514350" indent="-514350">
              <a:lnSpc>
                <a:spcPct val="100000"/>
              </a:lnSpc>
              <a:spcBef>
                <a:spcPct val="0"/>
              </a:spcBef>
              <a:spcAft>
                <a:spcPct val="0"/>
              </a:spcAft>
              <a:buAutoNum type="arabicParenR"/>
            </a:pPr>
            <a:r>
              <a:rPr lang="en-US" sz="2800">
                <a:latin typeface="Segoe UI"/>
                <a:cs typeface="Segoe UI"/>
              </a:rPr>
              <a:t>Will Nick's teacher be happy with this? Why or why not?</a:t>
            </a:r>
          </a:p>
          <a:p>
            <a:pPr marL="0" indent="0">
              <a:buNone/>
            </a:pPr>
            <a:endParaRPr lang="en-GB"/>
          </a:p>
        </p:txBody>
      </p:sp>
    </p:spTree>
    <p:extLst>
      <p:ext uri="{BB962C8B-B14F-4D97-AF65-F5344CB8AC3E}">
        <p14:creationId xmlns:p14="http://schemas.microsoft.com/office/powerpoint/2010/main" val="1737698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6E7D2-248A-F575-E513-0F044AA47D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F27388-86C2-71F4-AB51-D1045AA24D75}"/>
              </a:ext>
            </a:extLst>
          </p:cNvPr>
          <p:cNvSpPr>
            <a:spLocks noGrp="1"/>
          </p:cNvSpPr>
          <p:nvPr>
            <p:ph type="title"/>
          </p:nvPr>
        </p:nvSpPr>
        <p:spPr/>
        <p:txBody>
          <a:bodyPr/>
          <a:lstStyle/>
          <a:p>
            <a:r>
              <a:rPr lang="en-GB"/>
              <a:t>Back to Nick</a:t>
            </a:r>
            <a:endParaRPr lang="en-US"/>
          </a:p>
        </p:txBody>
      </p:sp>
      <p:sp>
        <p:nvSpPr>
          <p:cNvPr id="3" name="Content Placeholder 2">
            <a:extLst>
              <a:ext uri="{FF2B5EF4-FFF2-40B4-BE49-F238E27FC236}">
                <a16:creationId xmlns:a16="http://schemas.microsoft.com/office/drawing/2014/main" id="{84E58368-EB0F-ED88-4E42-B6488F6F6B7F}"/>
              </a:ext>
            </a:extLst>
          </p:cNvPr>
          <p:cNvSpPr>
            <a:spLocks noGrp="1"/>
          </p:cNvSpPr>
          <p:nvPr>
            <p:ph sz="half" idx="1"/>
          </p:nvPr>
        </p:nvSpPr>
        <p:spPr>
          <a:xfrm>
            <a:off x="437314" y="2012231"/>
            <a:ext cx="6782402" cy="4164732"/>
          </a:xfrm>
        </p:spPr>
        <p:txBody>
          <a:bodyPr vert="horz" lIns="91440" tIns="45720" rIns="91440" bIns="45720" rtlCol="0" anchor="t">
            <a:noAutofit/>
          </a:bodyPr>
          <a:lstStyle/>
          <a:p>
            <a:pPr marL="514350" indent="-514350">
              <a:buAutoNum type="arabicParenR"/>
            </a:pPr>
            <a:r>
              <a:rPr lang="en-GB" sz="2600">
                <a:ea typeface="+mn-lt"/>
                <a:cs typeface="+mn-lt"/>
              </a:rPr>
              <a:t>What has Nick changed from the original? </a:t>
            </a:r>
            <a:endParaRPr lang="en-US"/>
          </a:p>
          <a:p>
            <a:pPr>
              <a:buNone/>
            </a:pPr>
            <a:r>
              <a:rPr lang="en-GB" sz="2600">
                <a:ea typeface="+mn-lt"/>
                <a:cs typeface="+mn-lt"/>
              </a:rPr>
              <a:t>'Teamwork' → 'Cooperation', 'finish'→ 'complete' </a:t>
            </a:r>
            <a:endParaRPr lang="en-GB"/>
          </a:p>
          <a:p>
            <a:pPr>
              <a:buNone/>
            </a:pPr>
            <a:r>
              <a:rPr lang="en-GB" sz="2600">
                <a:ea typeface="+mn-lt"/>
                <a:cs typeface="+mn-lt"/>
              </a:rPr>
              <a:t>2) Will Nick's teacher be happy with this? Why or why not? </a:t>
            </a:r>
            <a:endParaRPr lang="en-GB">
              <a:ea typeface="+mn-lt"/>
              <a:cs typeface="+mn-lt"/>
            </a:endParaRPr>
          </a:p>
          <a:p>
            <a:pPr>
              <a:buNone/>
            </a:pPr>
            <a:r>
              <a:rPr lang="en-GB" sz="4000" b="1">
                <a:ea typeface="+mn-lt"/>
                <a:cs typeface="+mn-lt"/>
              </a:rPr>
              <a:t>No! </a:t>
            </a:r>
          </a:p>
          <a:p>
            <a:pPr>
              <a:buNone/>
            </a:pPr>
            <a:r>
              <a:rPr lang="en-GB" sz="2600">
                <a:ea typeface="+mn-lt"/>
                <a:cs typeface="+mn-lt"/>
              </a:rPr>
              <a:t>Nick has not changed enough of the original. </a:t>
            </a:r>
            <a:endParaRPr lang="en-GB">
              <a:ea typeface="+mn-lt"/>
              <a:cs typeface="+mn-lt"/>
            </a:endParaRPr>
          </a:p>
          <a:p>
            <a:pPr>
              <a:buNone/>
            </a:pPr>
            <a:r>
              <a:rPr lang="en-GB" sz="2600">
                <a:ea typeface="+mn-lt"/>
                <a:cs typeface="+mn-lt"/>
              </a:rPr>
              <a:t>He has only selected two key words and used </a:t>
            </a:r>
            <a:endParaRPr lang="en-GB">
              <a:ea typeface="+mn-lt"/>
              <a:cs typeface="+mn-lt"/>
            </a:endParaRPr>
          </a:p>
          <a:p>
            <a:pPr>
              <a:buNone/>
            </a:pPr>
            <a:r>
              <a:rPr lang="en-GB" sz="2600">
                <a:ea typeface="+mn-lt"/>
                <a:cs typeface="+mn-lt"/>
              </a:rPr>
              <a:t>synonyms. This is not enough of a change. </a:t>
            </a:r>
            <a:endParaRPr lang="en-GB">
              <a:ea typeface="+mn-lt"/>
              <a:cs typeface="+mn-lt"/>
            </a:endParaRPr>
          </a:p>
          <a:p>
            <a:pPr>
              <a:buNone/>
            </a:pPr>
            <a:endParaRPr lang="en-GB"/>
          </a:p>
          <a:p>
            <a:pPr>
              <a:buNone/>
            </a:pPr>
            <a:endParaRPr lang="en-GB"/>
          </a:p>
          <a:p>
            <a:pPr>
              <a:buNone/>
            </a:pPr>
            <a:endParaRPr lang="en-GB"/>
          </a:p>
          <a:p>
            <a:pPr>
              <a:buNone/>
            </a:pPr>
            <a:r>
              <a:rPr lang="en-GB" sz="2600">
                <a:ea typeface="+mn-lt"/>
                <a:cs typeface="+mn-lt"/>
              </a:rPr>
              <a:t>REMEMBER: Effective paraphrasing is a combination of</a:t>
            </a:r>
            <a:endParaRPr lang="en-GB"/>
          </a:p>
          <a:p>
            <a:pPr>
              <a:buNone/>
            </a:pPr>
            <a:r>
              <a:rPr lang="en-GB" sz="2600">
                <a:ea typeface="+mn-lt"/>
                <a:cs typeface="+mn-lt"/>
              </a:rPr>
              <a:t>paraphrasing techniques! Changing only a few key words</a:t>
            </a:r>
            <a:endParaRPr lang="en-GB"/>
          </a:p>
          <a:p>
            <a:pPr>
              <a:buNone/>
            </a:pPr>
            <a:r>
              <a:rPr lang="en-GB" sz="2600">
                <a:ea typeface="+mn-lt"/>
                <a:cs typeface="+mn-lt"/>
              </a:rPr>
              <a:t>still keeps the majority of the paraphrase the same! </a:t>
            </a:r>
            <a:endParaRPr lang="en-GB"/>
          </a:p>
          <a:p>
            <a:pPr>
              <a:buNone/>
            </a:pPr>
            <a:endParaRPr lang="en-GB"/>
          </a:p>
          <a:p>
            <a:pPr marL="0" indent="0">
              <a:buNone/>
            </a:pPr>
            <a:endParaRPr lang="en-GB"/>
          </a:p>
        </p:txBody>
      </p:sp>
      <p:sp>
        <p:nvSpPr>
          <p:cNvPr id="4" name="Content Placeholder 3">
            <a:extLst>
              <a:ext uri="{FF2B5EF4-FFF2-40B4-BE49-F238E27FC236}">
                <a16:creationId xmlns:a16="http://schemas.microsoft.com/office/drawing/2014/main" id="{1C853993-D75B-7996-5A53-5669FD078545}"/>
              </a:ext>
            </a:extLst>
          </p:cNvPr>
          <p:cNvSpPr>
            <a:spLocks noGrp="1"/>
          </p:cNvSpPr>
          <p:nvPr>
            <p:ph sz="half" idx="2"/>
          </p:nvPr>
        </p:nvSpPr>
        <p:spPr>
          <a:xfrm>
            <a:off x="7555062" y="1879710"/>
            <a:ext cx="3790717" cy="4843905"/>
          </a:xfrm>
          <a:ln w="28575"/>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Autofit/>
          </a:bodyPr>
          <a:lstStyle/>
          <a:p>
            <a:pPr marL="0" indent="0" algn="ctr">
              <a:buNone/>
            </a:pPr>
            <a:r>
              <a:rPr lang="en-GB" sz="2800" b="1"/>
              <a:t>REMEMBER: </a:t>
            </a:r>
            <a:endParaRPr lang="en-GB" sz="2800" b="1">
              <a:cs typeface="Segoe UI"/>
            </a:endParaRPr>
          </a:p>
          <a:p>
            <a:pPr marL="0" indent="0" algn="ctr">
              <a:buNone/>
            </a:pPr>
            <a:r>
              <a:rPr lang="en-GB" sz="2800"/>
              <a:t>Effective paraphrasing is a </a:t>
            </a:r>
            <a:r>
              <a:rPr lang="en-GB" sz="4000" b="1"/>
              <a:t>combination</a:t>
            </a:r>
            <a:r>
              <a:rPr lang="en-GB" sz="2800"/>
              <a:t> </a:t>
            </a:r>
            <a:endParaRPr lang="en-GB" sz="2800">
              <a:cs typeface="Segoe UI"/>
            </a:endParaRPr>
          </a:p>
          <a:p>
            <a:pPr marL="0" indent="0" algn="ctr">
              <a:buNone/>
            </a:pPr>
            <a:r>
              <a:rPr lang="en-GB" sz="2800"/>
              <a:t>of paraphrasing techniques! </a:t>
            </a:r>
            <a:endParaRPr lang="en-GB" sz="2800">
              <a:cs typeface="Segoe UI"/>
            </a:endParaRPr>
          </a:p>
          <a:p>
            <a:pPr marL="0" indent="0" algn="ctr">
              <a:buNone/>
            </a:pPr>
            <a:r>
              <a:rPr lang="en-GB" sz="2800"/>
              <a:t>Changing only a few key words</a:t>
            </a:r>
            <a:endParaRPr lang="en-GB" sz="2800">
              <a:cs typeface="Segoe UI"/>
            </a:endParaRPr>
          </a:p>
          <a:p>
            <a:pPr algn="ctr">
              <a:buNone/>
            </a:pPr>
            <a:r>
              <a:rPr lang="en-GB" sz="2800"/>
              <a:t>still keeps the majority of the paraphrase the same! </a:t>
            </a:r>
          </a:p>
          <a:p>
            <a:pPr algn="ctr">
              <a:buNone/>
            </a:pPr>
            <a:endParaRPr lang="en-GB" sz="3600"/>
          </a:p>
          <a:p>
            <a:pPr marL="0" indent="0" algn="ctr">
              <a:buNone/>
            </a:pPr>
            <a:endParaRPr lang="en-GB" sz="3600"/>
          </a:p>
        </p:txBody>
      </p:sp>
    </p:spTree>
    <p:extLst>
      <p:ext uri="{BB962C8B-B14F-4D97-AF65-F5344CB8AC3E}">
        <p14:creationId xmlns:p14="http://schemas.microsoft.com/office/powerpoint/2010/main" val="2723461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1000"/>
                                        <p:tgtEl>
                                          <p:spTgt spid="4">
                                            <p:txEl>
                                              <p:pRg st="4" end="4"/>
                                            </p:txEl>
                                          </p:spTgt>
                                        </p:tgtEl>
                                      </p:cBhvr>
                                    </p:animEffect>
                                    <p:anim calcmode="lin" valueType="num">
                                      <p:cBhvr>
                                        <p:cTn id="2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61C64-A51B-26DB-2310-71640639433E}"/>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3B13A1FE-59CD-B393-76F4-744C1ADC3FD2}"/>
              </a:ext>
            </a:extLst>
          </p:cNvPr>
          <p:cNvSpPr>
            <a:spLocks noGrp="1"/>
          </p:cNvSpPr>
          <p:nvPr>
            <p:ph type="body" idx="1"/>
          </p:nvPr>
        </p:nvSpPr>
        <p:spPr/>
        <p:txBody>
          <a:bodyPr/>
          <a:lstStyle/>
          <a:p>
            <a:r>
              <a:rPr lang="en-GB"/>
              <a:t>See you in 10 minutes </a:t>
            </a:r>
            <a:r>
              <a:rPr lang="en-GB">
                <a:sym typeface="Wingdings" panose="05000000000000000000" pitchFamily="2" charset="2"/>
              </a:rPr>
              <a:t></a:t>
            </a:r>
            <a:endParaRPr lang="en-GB"/>
          </a:p>
        </p:txBody>
      </p:sp>
    </p:spTree>
    <p:extLst>
      <p:ext uri="{BB962C8B-B14F-4D97-AF65-F5344CB8AC3E}">
        <p14:creationId xmlns:p14="http://schemas.microsoft.com/office/powerpoint/2010/main" val="1058437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68B0B-5057-47D1-C7F0-ED5B270C251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A68D341-B100-B3FC-B1AE-E6620A5F5538}"/>
              </a:ext>
            </a:extLst>
          </p:cNvPr>
          <p:cNvSpPr>
            <a:spLocks noGrp="1"/>
          </p:cNvSpPr>
          <p:nvPr>
            <p:ph type="title"/>
          </p:nvPr>
        </p:nvSpPr>
        <p:spPr/>
        <p:txBody>
          <a:bodyPr/>
          <a:lstStyle/>
          <a:p>
            <a:r>
              <a:rPr lang="en-GB"/>
              <a:t>Check Your Understanding!</a:t>
            </a:r>
            <a:endParaRPr lang="en-US"/>
          </a:p>
        </p:txBody>
      </p:sp>
      <p:sp>
        <p:nvSpPr>
          <p:cNvPr id="5" name="Content Placeholder 4">
            <a:extLst>
              <a:ext uri="{FF2B5EF4-FFF2-40B4-BE49-F238E27FC236}">
                <a16:creationId xmlns:a16="http://schemas.microsoft.com/office/drawing/2014/main" id="{F8001F6D-149A-AC7A-8FC6-7ED3C48ADEEC}"/>
              </a:ext>
            </a:extLst>
          </p:cNvPr>
          <p:cNvSpPr>
            <a:spLocks noGrp="1"/>
          </p:cNvSpPr>
          <p:nvPr>
            <p:ph idx="1"/>
          </p:nvPr>
        </p:nvSpPr>
        <p:spPr/>
        <p:txBody>
          <a:bodyPr/>
          <a:lstStyle/>
          <a:p>
            <a:r>
              <a:rPr lang="en-GB"/>
              <a:t>Let’s go to VEVOX</a:t>
            </a:r>
          </a:p>
          <a:p>
            <a:endParaRPr lang="en-GB"/>
          </a:p>
          <a:p>
            <a:endParaRPr lang="en-GB"/>
          </a:p>
          <a:p>
            <a:endParaRPr lang="en-GB"/>
          </a:p>
          <a:p>
            <a:endParaRPr lang="en-GB"/>
          </a:p>
          <a:p>
            <a:endParaRPr lang="en-GB"/>
          </a:p>
        </p:txBody>
      </p:sp>
      <p:pic>
        <p:nvPicPr>
          <p:cNvPr id="2" name="Picture 1">
            <a:hlinkClick r:id="rId3"/>
            <a:extLst>
              <a:ext uri="{FF2B5EF4-FFF2-40B4-BE49-F238E27FC236}">
                <a16:creationId xmlns:a16="http://schemas.microsoft.com/office/drawing/2014/main" id="{C95E26B6-8D56-FF9F-DCDC-CB9D5516CA1E}"/>
              </a:ext>
            </a:extLst>
          </p:cNvPr>
          <p:cNvPicPr>
            <a:picLocks noChangeAspect="1"/>
          </p:cNvPicPr>
          <p:nvPr/>
        </p:nvPicPr>
        <p:blipFill>
          <a:blip r:embed="rId4"/>
          <a:stretch>
            <a:fillRect/>
          </a:stretch>
        </p:blipFill>
        <p:spPr>
          <a:xfrm>
            <a:off x="3733800" y="2947987"/>
            <a:ext cx="4724400" cy="9620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327322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9BAA3-9968-8FEC-43A2-F6BEE77D44B1}"/>
              </a:ext>
            </a:extLst>
          </p:cNvPr>
          <p:cNvSpPr>
            <a:spLocks noGrp="1"/>
          </p:cNvSpPr>
          <p:nvPr>
            <p:ph type="title"/>
          </p:nvPr>
        </p:nvSpPr>
        <p:spPr/>
        <p:txBody>
          <a:bodyPr/>
          <a:lstStyle/>
          <a:p>
            <a:r>
              <a:rPr lang="en-GB" dirty="0"/>
              <a:t>Let’s try it together: Gallery Walk</a:t>
            </a:r>
          </a:p>
        </p:txBody>
      </p:sp>
      <p:sp>
        <p:nvSpPr>
          <p:cNvPr id="6" name="Content Placeholder 5">
            <a:extLst>
              <a:ext uri="{FF2B5EF4-FFF2-40B4-BE49-F238E27FC236}">
                <a16:creationId xmlns:a16="http://schemas.microsoft.com/office/drawing/2014/main" id="{FB2527E7-AF38-47BC-FFDC-53CDB686D1EF}"/>
              </a:ext>
            </a:extLst>
          </p:cNvPr>
          <p:cNvSpPr>
            <a:spLocks noGrp="1"/>
          </p:cNvSpPr>
          <p:nvPr>
            <p:ph sz="half" idx="1"/>
          </p:nvPr>
        </p:nvSpPr>
        <p:spPr>
          <a:xfrm>
            <a:off x="212724" y="2012231"/>
            <a:ext cx="5551410" cy="4738473"/>
          </a:xfrm>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Autofit/>
          </a:bodyPr>
          <a:lstStyle/>
          <a:p>
            <a:r>
              <a:rPr lang="en-US" sz="2800" b="1" dirty="0">
                <a:ea typeface="+mn-lt"/>
                <a:cs typeface="+mn-lt"/>
              </a:rPr>
              <a:t>Move around the room and visit each poster.</a:t>
            </a:r>
            <a:endParaRPr lang="en-US" sz="2800"/>
          </a:p>
          <a:p>
            <a:r>
              <a:rPr lang="en-US" sz="2800" dirty="0">
                <a:ea typeface="+mn-lt"/>
                <a:cs typeface="+mn-lt"/>
              </a:rPr>
              <a:t>At each poster:</a:t>
            </a:r>
            <a:endParaRPr lang="en-US" sz="2800"/>
          </a:p>
          <a:p>
            <a:r>
              <a:rPr lang="en-US" sz="2800" dirty="0">
                <a:ea typeface="+mn-lt"/>
                <a:cs typeface="+mn-lt"/>
              </a:rPr>
              <a:t>Read the sentence. </a:t>
            </a:r>
            <a:endParaRPr lang="en-US" sz="2800"/>
          </a:p>
          <a:p>
            <a:r>
              <a:rPr lang="en-US" sz="2800" dirty="0">
                <a:ea typeface="+mn-lt"/>
                <a:cs typeface="+mn-lt"/>
              </a:rPr>
              <a:t>Think about the </a:t>
            </a:r>
            <a:r>
              <a:rPr lang="en-US" sz="2800" b="1" dirty="0">
                <a:ea typeface="+mn-lt"/>
                <a:cs typeface="+mn-lt"/>
              </a:rPr>
              <a:t>meaning</a:t>
            </a:r>
            <a:r>
              <a:rPr lang="en-US" sz="2800" dirty="0">
                <a:ea typeface="+mn-lt"/>
                <a:cs typeface="+mn-lt"/>
              </a:rPr>
              <a:t> first. </a:t>
            </a:r>
            <a:endParaRPr lang="en-US" sz="2800"/>
          </a:p>
          <a:p>
            <a:r>
              <a:rPr lang="en-US" sz="2800" dirty="0">
                <a:ea typeface="+mn-lt"/>
                <a:cs typeface="+mn-lt"/>
              </a:rPr>
              <a:t>Write your own paraphrase. </a:t>
            </a:r>
            <a:endParaRPr lang="en-US" sz="2800"/>
          </a:p>
          <a:p>
            <a:r>
              <a:rPr lang="en-US" sz="2800" dirty="0">
                <a:ea typeface="+mn-lt"/>
                <a:cs typeface="+mn-lt"/>
              </a:rPr>
              <a:t>Try to use </a:t>
            </a:r>
            <a:r>
              <a:rPr lang="en-US" sz="2800" b="1" dirty="0">
                <a:ea typeface="+mn-lt"/>
                <a:cs typeface="+mn-lt"/>
              </a:rPr>
              <a:t>more than one paraphrasing technique</a:t>
            </a:r>
            <a:r>
              <a:rPr lang="en-US" sz="2800" dirty="0">
                <a:ea typeface="+mn-lt"/>
                <a:cs typeface="+mn-lt"/>
              </a:rPr>
              <a:t>. </a:t>
            </a:r>
            <a:endParaRPr lang="en-US" sz="2800"/>
          </a:p>
          <a:p>
            <a:r>
              <a:rPr lang="en-US" sz="2800" dirty="0">
                <a:ea typeface="+mn-lt"/>
                <a:cs typeface="+mn-lt"/>
              </a:rPr>
              <a:t>Keep the same meaning. </a:t>
            </a:r>
            <a:endParaRPr lang="en-US" sz="2800"/>
          </a:p>
          <a:p>
            <a:endParaRPr lang="en-US" dirty="0"/>
          </a:p>
        </p:txBody>
      </p:sp>
      <p:sp>
        <p:nvSpPr>
          <p:cNvPr id="8" name="Content Placeholder 7">
            <a:extLst>
              <a:ext uri="{FF2B5EF4-FFF2-40B4-BE49-F238E27FC236}">
                <a16:creationId xmlns:a16="http://schemas.microsoft.com/office/drawing/2014/main" id="{ACE9C0DE-8FCB-49DE-B6D5-07D42C94770A}"/>
              </a:ext>
            </a:extLst>
          </p:cNvPr>
          <p:cNvSpPr>
            <a:spLocks noGrp="1"/>
          </p:cNvSpPr>
          <p:nvPr>
            <p:ph sz="half" idx="2"/>
          </p:nvPr>
        </p:nvSpPr>
        <p:spPr>
          <a:xfrm>
            <a:off x="6089602" y="2012231"/>
            <a:ext cx="5854076" cy="4738473"/>
          </a:xfrm>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Autofit/>
          </a:bodyPr>
          <a:lstStyle/>
          <a:p>
            <a:r>
              <a:rPr lang="en-US" sz="2500" dirty="0"/>
              <a:t>After you have completed at least three posters, go back to your first one and look at the other answers and how they compare to yours.</a:t>
            </a:r>
          </a:p>
          <a:p>
            <a:r>
              <a:rPr lang="en-US" sz="2500" dirty="0"/>
              <a:t>Then try at least 1-2 more posters.</a:t>
            </a:r>
          </a:p>
          <a:p>
            <a:r>
              <a:rPr lang="en-US" sz="2500" dirty="0"/>
              <a:t>Remember:</a:t>
            </a:r>
            <a:br>
              <a:rPr lang="en-US" sz="2500" dirty="0"/>
            </a:br>
            <a:r>
              <a:rPr lang="en-US" sz="2500" dirty="0"/>
              <a:t>There is more than one correct paraphrase.</a:t>
            </a:r>
          </a:p>
          <a:p>
            <a:r>
              <a:rPr lang="en-US" sz="2500" dirty="0"/>
              <a:t>You do not need perfect English! Just try your best.</a:t>
            </a:r>
          </a:p>
          <a:p>
            <a:r>
              <a:rPr lang="en-US" sz="2500" b="1" dirty="0"/>
              <a:t>Please do not write directly on the posters</a:t>
            </a:r>
            <a:r>
              <a:rPr lang="en-US" sz="2500" dirty="0"/>
              <a:t>-use the sticky notes provided</a:t>
            </a:r>
          </a:p>
          <a:p>
            <a:endParaRPr lang="en-US" sz="2500" dirty="0"/>
          </a:p>
        </p:txBody>
      </p:sp>
    </p:spTree>
    <p:extLst>
      <p:ext uri="{BB962C8B-B14F-4D97-AF65-F5344CB8AC3E}">
        <p14:creationId xmlns:p14="http://schemas.microsoft.com/office/powerpoint/2010/main" val="3442863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45E32-B9D5-F2CD-30B2-B772A46B1A4B}"/>
              </a:ext>
            </a:extLst>
          </p:cNvPr>
          <p:cNvSpPr>
            <a:spLocks noGrp="1"/>
          </p:cNvSpPr>
          <p:nvPr>
            <p:ph type="ctrTitle"/>
          </p:nvPr>
        </p:nvSpPr>
        <p:spPr/>
        <p:txBody>
          <a:bodyPr/>
          <a:lstStyle/>
          <a:p>
            <a:r>
              <a:rPr lang="en-GB"/>
              <a:t>Guided Practice</a:t>
            </a:r>
          </a:p>
        </p:txBody>
      </p:sp>
      <p:sp>
        <p:nvSpPr>
          <p:cNvPr id="3" name="Subtitle 2">
            <a:extLst>
              <a:ext uri="{FF2B5EF4-FFF2-40B4-BE49-F238E27FC236}">
                <a16:creationId xmlns:a16="http://schemas.microsoft.com/office/drawing/2014/main" id="{2DC51CFB-1FA8-5680-AF41-EE049CB4E825}"/>
              </a:ext>
            </a:extLst>
          </p:cNvPr>
          <p:cNvSpPr>
            <a:spLocks noGrp="1"/>
          </p:cNvSpPr>
          <p:nvPr>
            <p:ph type="subTitle" idx="1"/>
          </p:nvPr>
        </p:nvSpPr>
        <p:spPr/>
        <p:txBody>
          <a:bodyPr/>
          <a:lstStyle/>
          <a:p>
            <a:endParaRPr lang="en-GB"/>
          </a:p>
        </p:txBody>
      </p:sp>
      <p:pic>
        <p:nvPicPr>
          <p:cNvPr id="6" name="Picture Placeholder 5" descr="One orange paper boat leading a group of white paper boats">
            <a:extLst>
              <a:ext uri="{FF2B5EF4-FFF2-40B4-BE49-F238E27FC236}">
                <a16:creationId xmlns:a16="http://schemas.microsoft.com/office/drawing/2014/main" id="{F8110EB3-FEC1-95DC-34EF-C1F52F011BE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4085" r="24085"/>
          <a:stretch>
            <a:fillRect/>
          </a:stretch>
        </p:blipFill>
        <p:spPr/>
      </p:pic>
    </p:spTree>
    <p:extLst>
      <p:ext uri="{BB962C8B-B14F-4D97-AF65-F5344CB8AC3E}">
        <p14:creationId xmlns:p14="http://schemas.microsoft.com/office/powerpoint/2010/main" val="9593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CA593-1D24-0BE3-7B67-3E536688BA43}"/>
              </a:ext>
            </a:extLst>
          </p:cNvPr>
          <p:cNvSpPr>
            <a:spLocks noGrp="1"/>
          </p:cNvSpPr>
          <p:nvPr>
            <p:ph type="title"/>
          </p:nvPr>
        </p:nvSpPr>
        <p:spPr/>
        <p:txBody>
          <a:bodyPr/>
          <a:lstStyle/>
          <a:p>
            <a:r>
              <a:rPr lang="en-GB"/>
              <a:t>Paraphrasing Paragraphs</a:t>
            </a:r>
          </a:p>
        </p:txBody>
      </p:sp>
      <p:sp>
        <p:nvSpPr>
          <p:cNvPr id="4" name="Content Placeholder 3">
            <a:extLst>
              <a:ext uri="{FF2B5EF4-FFF2-40B4-BE49-F238E27FC236}">
                <a16:creationId xmlns:a16="http://schemas.microsoft.com/office/drawing/2014/main" id="{883F2A84-C89A-5254-85A7-A8AC6378ECBE}"/>
              </a:ext>
            </a:extLst>
          </p:cNvPr>
          <p:cNvSpPr>
            <a:spLocks noGrp="1"/>
          </p:cNvSpPr>
          <p:nvPr>
            <p:ph sz="half" idx="1"/>
          </p:nvPr>
        </p:nvSpPr>
        <p:spPr/>
        <p:txBody>
          <a:bodyPr>
            <a:normAutofit/>
          </a:bodyPr>
          <a:lstStyle/>
          <a:p>
            <a:r>
              <a:rPr lang="en-GB"/>
              <a:t>Work in pairs</a:t>
            </a:r>
          </a:p>
          <a:p>
            <a:r>
              <a:rPr lang="en-GB"/>
              <a:t>You will:</a:t>
            </a:r>
          </a:p>
          <a:p>
            <a:pPr lvl="1"/>
            <a:r>
              <a:rPr lang="en-GB"/>
              <a:t>Read a short business paragraph</a:t>
            </a:r>
          </a:p>
          <a:p>
            <a:pPr lvl="1"/>
            <a:r>
              <a:rPr lang="en-GB"/>
              <a:t>Identify the main ideas</a:t>
            </a:r>
          </a:p>
          <a:p>
            <a:pPr lvl="1"/>
            <a:r>
              <a:rPr lang="en-GB"/>
              <a:t>Paraphrase the paragraph using your own words</a:t>
            </a:r>
          </a:p>
          <a:p>
            <a:endParaRPr lang="en-GB"/>
          </a:p>
          <a:p>
            <a:endParaRPr lang="en-GB"/>
          </a:p>
        </p:txBody>
      </p:sp>
      <p:sp>
        <p:nvSpPr>
          <p:cNvPr id="5" name="Content Placeholder 4">
            <a:extLst>
              <a:ext uri="{FF2B5EF4-FFF2-40B4-BE49-F238E27FC236}">
                <a16:creationId xmlns:a16="http://schemas.microsoft.com/office/drawing/2014/main" id="{28043568-CFAC-9D41-A4C8-BF35AD71E37D}"/>
              </a:ext>
            </a:extLst>
          </p:cNvPr>
          <p:cNvSpPr>
            <a:spLocks noGrp="1"/>
          </p:cNvSpPr>
          <p:nvPr>
            <p:ph sz="half" idx="2"/>
          </p:nvPr>
        </p:nvSpPr>
        <p:spPr/>
        <p:txBody>
          <a:bodyPr>
            <a:normAutofit/>
          </a:bodyPr>
          <a:lstStyle/>
          <a:p>
            <a:r>
              <a:rPr lang="en-GB"/>
              <a:t>Remember:</a:t>
            </a:r>
          </a:p>
          <a:p>
            <a:pPr lvl="1"/>
            <a:r>
              <a:rPr lang="en-GB"/>
              <a:t>Focus on meaning, not copying</a:t>
            </a:r>
          </a:p>
          <a:p>
            <a:pPr lvl="1"/>
            <a:r>
              <a:rPr lang="en-GB"/>
              <a:t>You do not need long sentences</a:t>
            </a:r>
          </a:p>
          <a:p>
            <a:pPr lvl="1"/>
            <a:r>
              <a:rPr lang="en-GB"/>
              <a:t>There is more than one correct paraphrase</a:t>
            </a:r>
          </a:p>
          <a:p>
            <a:endParaRPr lang="en-GB"/>
          </a:p>
        </p:txBody>
      </p:sp>
      <p:pic>
        <p:nvPicPr>
          <p:cNvPr id="6" name="Online Media 5" title="8 Minute Timer">
            <a:hlinkClick r:id="" action="ppaction://media"/>
            <a:extLst>
              <a:ext uri="{FF2B5EF4-FFF2-40B4-BE49-F238E27FC236}">
                <a16:creationId xmlns:a16="http://schemas.microsoft.com/office/drawing/2014/main" id="{7081A395-8D04-48D9-B713-6CD40EF4BA45}"/>
              </a:ext>
            </a:extLst>
          </p:cNvPr>
          <p:cNvPicPr>
            <a:picLocks noRot="1" noChangeAspect="1"/>
          </p:cNvPicPr>
          <p:nvPr>
            <a:videoFile r:link="rId1"/>
          </p:nvPr>
        </p:nvPicPr>
        <p:blipFill>
          <a:blip r:embed="rId4"/>
          <a:stretch>
            <a:fillRect/>
          </a:stretch>
        </p:blipFill>
        <p:spPr>
          <a:xfrm>
            <a:off x="9105714" y="238586"/>
            <a:ext cx="2570092" cy="1452102"/>
          </a:xfrm>
          <a:prstGeom prst="rect">
            <a:avLst/>
          </a:prstGeom>
        </p:spPr>
      </p:pic>
    </p:spTree>
    <p:extLst>
      <p:ext uri="{BB962C8B-B14F-4D97-AF65-F5344CB8AC3E}">
        <p14:creationId xmlns:p14="http://schemas.microsoft.com/office/powerpoint/2010/main" val="179705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350A0-F937-FBAE-344B-7481C398E3DE}"/>
              </a:ext>
            </a:extLst>
          </p:cNvPr>
          <p:cNvSpPr>
            <a:spLocks noGrp="1"/>
          </p:cNvSpPr>
          <p:nvPr>
            <p:ph type="title"/>
          </p:nvPr>
        </p:nvSpPr>
        <p:spPr/>
        <p:txBody>
          <a:bodyPr/>
          <a:lstStyle/>
          <a:p>
            <a:r>
              <a:rPr lang="en-GB"/>
              <a:t>Exchange and Notice</a:t>
            </a:r>
          </a:p>
        </p:txBody>
      </p:sp>
      <p:sp>
        <p:nvSpPr>
          <p:cNvPr id="3" name="Content Placeholder 2">
            <a:extLst>
              <a:ext uri="{FF2B5EF4-FFF2-40B4-BE49-F238E27FC236}">
                <a16:creationId xmlns:a16="http://schemas.microsoft.com/office/drawing/2014/main" id="{CA006354-F036-8916-2E7D-5A282F8F969E}"/>
              </a:ext>
            </a:extLst>
          </p:cNvPr>
          <p:cNvSpPr>
            <a:spLocks noGrp="1"/>
          </p:cNvSpPr>
          <p:nvPr>
            <p:ph sz="half" idx="1"/>
          </p:nvPr>
        </p:nvSpPr>
        <p:spPr/>
        <p:txBody>
          <a:bodyPr>
            <a:normAutofit/>
          </a:bodyPr>
          <a:lstStyle/>
          <a:p>
            <a:r>
              <a:rPr lang="en-GB"/>
              <a:t>Now work with another pair</a:t>
            </a:r>
          </a:p>
          <a:p>
            <a:r>
              <a:rPr lang="en-GB"/>
              <a:t>Exchange your paraphrased paragraph</a:t>
            </a:r>
          </a:p>
          <a:p>
            <a:r>
              <a:rPr lang="en-GB"/>
              <a:t>Read the other version quietly</a:t>
            </a:r>
          </a:p>
          <a:p>
            <a:r>
              <a:rPr lang="en-GB"/>
              <a:t>Do not correct grammar</a:t>
            </a:r>
          </a:p>
          <a:p>
            <a:r>
              <a:rPr lang="en-GB"/>
              <a:t>Do not rewrite their text</a:t>
            </a:r>
          </a:p>
          <a:p>
            <a:endParaRPr lang="en-GB"/>
          </a:p>
        </p:txBody>
      </p:sp>
      <p:sp>
        <p:nvSpPr>
          <p:cNvPr id="4" name="Content Placeholder 3">
            <a:extLst>
              <a:ext uri="{FF2B5EF4-FFF2-40B4-BE49-F238E27FC236}">
                <a16:creationId xmlns:a16="http://schemas.microsoft.com/office/drawing/2014/main" id="{04761262-1686-658E-E91A-63E8D9B59064}"/>
              </a:ext>
            </a:extLst>
          </p:cNvPr>
          <p:cNvSpPr>
            <a:spLocks noGrp="1"/>
          </p:cNvSpPr>
          <p:nvPr>
            <p:ph sz="half" idx="2"/>
          </p:nvPr>
        </p:nvSpPr>
        <p:spPr/>
        <p:txBody>
          <a:bodyPr>
            <a:normAutofit/>
          </a:bodyPr>
          <a:lstStyle/>
          <a:p>
            <a:r>
              <a:rPr lang="en-GB"/>
              <a:t>Talk about</a:t>
            </a:r>
          </a:p>
          <a:p>
            <a:pPr lvl="1"/>
            <a:r>
              <a:rPr lang="en-GB"/>
              <a:t>Is the meaning the same as the original?</a:t>
            </a:r>
          </a:p>
          <a:p>
            <a:pPr lvl="1"/>
            <a:r>
              <a:rPr lang="en-GB"/>
              <a:t>What is different from your paraphrase?</a:t>
            </a:r>
          </a:p>
          <a:p>
            <a:pPr lvl="1"/>
            <a:r>
              <a:rPr lang="en-GB"/>
              <a:t>What wording or structure works well?</a:t>
            </a:r>
          </a:p>
          <a:p>
            <a:endParaRPr lang="en-GB"/>
          </a:p>
        </p:txBody>
      </p:sp>
      <p:pic>
        <p:nvPicPr>
          <p:cNvPr id="5" name="Online Media 5" title="5 Minute Timer">
            <a:hlinkClick r:id="" action="ppaction://media"/>
            <a:extLst>
              <a:ext uri="{FF2B5EF4-FFF2-40B4-BE49-F238E27FC236}">
                <a16:creationId xmlns:a16="http://schemas.microsoft.com/office/drawing/2014/main" id="{AF435815-C676-0CB3-990F-3C7E57AF476F}"/>
              </a:ext>
            </a:extLst>
          </p:cNvPr>
          <p:cNvPicPr>
            <a:picLocks noRot="1" noChangeAspect="1"/>
          </p:cNvPicPr>
          <p:nvPr>
            <a:videoFile r:link="rId1"/>
          </p:nvPr>
        </p:nvPicPr>
        <p:blipFill>
          <a:blip r:embed="rId4"/>
          <a:stretch>
            <a:fillRect/>
          </a:stretch>
        </p:blipFill>
        <p:spPr>
          <a:xfrm>
            <a:off x="8796705" y="52025"/>
            <a:ext cx="2900289" cy="1638663"/>
          </a:xfrm>
          <a:prstGeom prst="rect">
            <a:avLst/>
          </a:prstGeom>
        </p:spPr>
      </p:pic>
    </p:spTree>
    <p:extLst>
      <p:ext uri="{BB962C8B-B14F-4D97-AF65-F5344CB8AC3E}">
        <p14:creationId xmlns:p14="http://schemas.microsoft.com/office/powerpoint/2010/main" val="240486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3FC38-2152-F703-308A-68BD6A267D1F}"/>
              </a:ext>
            </a:extLst>
          </p:cNvPr>
          <p:cNvSpPr>
            <a:spLocks noGrp="1"/>
          </p:cNvSpPr>
          <p:nvPr>
            <p:ph type="title"/>
          </p:nvPr>
        </p:nvSpPr>
        <p:spPr/>
        <p:txBody>
          <a:bodyPr/>
          <a:lstStyle/>
          <a:p>
            <a:r>
              <a:rPr lang="en-GB" err="1"/>
              <a:t>Vevox</a:t>
            </a:r>
            <a:r>
              <a:rPr lang="en-GB"/>
              <a:t> – What Did We Notice?</a:t>
            </a:r>
          </a:p>
        </p:txBody>
      </p:sp>
      <p:pic>
        <p:nvPicPr>
          <p:cNvPr id="5" name="Picture 4">
            <a:hlinkClick r:id="rId3"/>
            <a:extLst>
              <a:ext uri="{FF2B5EF4-FFF2-40B4-BE49-F238E27FC236}">
                <a16:creationId xmlns:a16="http://schemas.microsoft.com/office/drawing/2014/main" id="{6A4BD331-49AD-7F27-6F9D-0EC24D8DA471}"/>
              </a:ext>
            </a:extLst>
          </p:cNvPr>
          <p:cNvPicPr>
            <a:picLocks noChangeAspect="1"/>
          </p:cNvPicPr>
          <p:nvPr/>
        </p:nvPicPr>
        <p:blipFill>
          <a:blip r:embed="rId4"/>
          <a:stretch>
            <a:fillRect/>
          </a:stretch>
        </p:blipFill>
        <p:spPr>
          <a:xfrm>
            <a:off x="3733800" y="2947987"/>
            <a:ext cx="4724400" cy="962025"/>
          </a:xfrm>
          <a:prstGeom prst="rect">
            <a:avLst/>
          </a:prstGeom>
        </p:spPr>
      </p:pic>
    </p:spTree>
    <p:extLst>
      <p:ext uri="{BB962C8B-B14F-4D97-AF65-F5344CB8AC3E}">
        <p14:creationId xmlns:p14="http://schemas.microsoft.com/office/powerpoint/2010/main" val="8760926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20FCF-AEF9-5310-58CB-6BC750446F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3B9289-B1F9-DC88-DE0E-43F061AF30B9}"/>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497CB31C-32EE-91F2-5269-A267C166A87F}"/>
              </a:ext>
            </a:extLst>
          </p:cNvPr>
          <p:cNvSpPr>
            <a:spLocks noGrp="1"/>
          </p:cNvSpPr>
          <p:nvPr>
            <p:ph type="body" idx="1"/>
          </p:nvPr>
        </p:nvSpPr>
        <p:spPr/>
        <p:txBody>
          <a:bodyPr vert="horz" lIns="91440" tIns="45720" rIns="91440" bIns="45720" rtlCol="0" anchor="t">
            <a:normAutofit/>
          </a:bodyPr>
          <a:lstStyle/>
          <a:p>
            <a:r>
              <a:rPr lang="en-GB"/>
              <a:t>See you in 5 minutes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10840488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8023E-5732-FBEF-9223-E4BC4A6783E1}"/>
              </a:ext>
            </a:extLst>
          </p:cNvPr>
          <p:cNvSpPr>
            <a:spLocks noGrp="1"/>
          </p:cNvSpPr>
          <p:nvPr>
            <p:ph type="ctrTitle"/>
          </p:nvPr>
        </p:nvSpPr>
        <p:spPr/>
        <p:txBody>
          <a:bodyPr/>
          <a:lstStyle/>
          <a:p>
            <a:r>
              <a:rPr lang="en-GB"/>
              <a:t>Independent Paraphrasing Practice</a:t>
            </a:r>
          </a:p>
        </p:txBody>
      </p:sp>
      <p:sp>
        <p:nvSpPr>
          <p:cNvPr id="3" name="Subtitle 2">
            <a:extLst>
              <a:ext uri="{FF2B5EF4-FFF2-40B4-BE49-F238E27FC236}">
                <a16:creationId xmlns:a16="http://schemas.microsoft.com/office/drawing/2014/main" id="{7EC41A0B-6952-3F13-9F36-D08DB57C0AAB}"/>
              </a:ext>
            </a:extLst>
          </p:cNvPr>
          <p:cNvSpPr>
            <a:spLocks noGrp="1"/>
          </p:cNvSpPr>
          <p:nvPr>
            <p:ph type="subTitle" idx="1"/>
          </p:nvPr>
        </p:nvSpPr>
        <p:spPr/>
        <p:txBody>
          <a:bodyPr/>
          <a:lstStyle/>
          <a:p>
            <a:endParaRPr lang="en-GB"/>
          </a:p>
        </p:txBody>
      </p:sp>
      <p:pic>
        <p:nvPicPr>
          <p:cNvPr id="6" name="Picture Placeholder 5" descr="Close up of white horse at night">
            <a:extLst>
              <a:ext uri="{FF2B5EF4-FFF2-40B4-BE49-F238E27FC236}">
                <a16:creationId xmlns:a16="http://schemas.microsoft.com/office/drawing/2014/main" id="{3226F1F7-9F1E-7A71-E835-26378A05B13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4179" r="24179"/>
          <a:stretch>
            <a:fillRect/>
          </a:stretch>
        </p:blipFill>
        <p:spPr/>
      </p:pic>
    </p:spTree>
    <p:extLst>
      <p:ext uri="{BB962C8B-B14F-4D97-AF65-F5344CB8AC3E}">
        <p14:creationId xmlns:p14="http://schemas.microsoft.com/office/powerpoint/2010/main" val="6542574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69-7CB5-1448-AFB6-0702729C61C8}"/>
              </a:ext>
            </a:extLst>
          </p:cNvPr>
          <p:cNvSpPr>
            <a:spLocks noGrp="1"/>
          </p:cNvSpPr>
          <p:nvPr>
            <p:ph type="title"/>
          </p:nvPr>
        </p:nvSpPr>
        <p:spPr/>
        <p:txBody>
          <a:bodyPr/>
          <a:lstStyle/>
          <a:p>
            <a:r>
              <a:rPr lang="en-GB"/>
              <a:t>Let’s paraphrase!</a:t>
            </a:r>
          </a:p>
        </p:txBody>
      </p:sp>
      <p:sp>
        <p:nvSpPr>
          <p:cNvPr id="3" name="Content Placeholder 2">
            <a:extLst>
              <a:ext uri="{FF2B5EF4-FFF2-40B4-BE49-F238E27FC236}">
                <a16:creationId xmlns:a16="http://schemas.microsoft.com/office/drawing/2014/main" id="{495D53B8-FDCF-0262-4050-94AED57E5FE8}"/>
              </a:ext>
            </a:extLst>
          </p:cNvPr>
          <p:cNvSpPr>
            <a:spLocks noGrp="1"/>
          </p:cNvSpPr>
          <p:nvPr>
            <p:ph sz="half" idx="1"/>
          </p:nvPr>
        </p:nvSpPr>
        <p:spPr/>
        <p:txBody>
          <a:bodyPr>
            <a:normAutofit/>
          </a:bodyPr>
          <a:lstStyle/>
          <a:p>
            <a:r>
              <a:rPr lang="en-GB"/>
              <a:t>Work on your own</a:t>
            </a:r>
          </a:p>
          <a:p>
            <a:r>
              <a:rPr lang="en-GB"/>
              <a:t>You will:</a:t>
            </a:r>
          </a:p>
          <a:p>
            <a:pPr lvl="1"/>
            <a:r>
              <a:rPr lang="en-GB"/>
              <a:t>Read a short business paragraph on resilience</a:t>
            </a:r>
          </a:p>
          <a:p>
            <a:pPr lvl="1"/>
            <a:r>
              <a:rPr lang="en-GB"/>
              <a:t>Identify the main ideas</a:t>
            </a:r>
          </a:p>
          <a:p>
            <a:pPr lvl="1"/>
            <a:r>
              <a:rPr lang="en-GB"/>
              <a:t>Paraphrase the paragraph in your own words</a:t>
            </a:r>
          </a:p>
          <a:p>
            <a:endParaRPr lang="en-GB"/>
          </a:p>
        </p:txBody>
      </p:sp>
      <p:sp>
        <p:nvSpPr>
          <p:cNvPr id="4" name="Content Placeholder 3">
            <a:extLst>
              <a:ext uri="{FF2B5EF4-FFF2-40B4-BE49-F238E27FC236}">
                <a16:creationId xmlns:a16="http://schemas.microsoft.com/office/drawing/2014/main" id="{3B9F9583-76CF-6E47-B064-C20830E68DF3}"/>
              </a:ext>
            </a:extLst>
          </p:cNvPr>
          <p:cNvSpPr>
            <a:spLocks noGrp="1"/>
          </p:cNvSpPr>
          <p:nvPr>
            <p:ph sz="half" idx="2"/>
          </p:nvPr>
        </p:nvSpPr>
        <p:spPr/>
        <p:txBody>
          <a:bodyPr>
            <a:normAutofit/>
          </a:bodyPr>
          <a:lstStyle/>
          <a:p>
            <a:pPr marL="0" indent="0">
              <a:buNone/>
            </a:pPr>
            <a:r>
              <a:rPr lang="en-GB" b="1"/>
              <a:t>Important: </a:t>
            </a:r>
          </a:p>
          <a:p>
            <a:r>
              <a:rPr lang="en-GB"/>
              <a:t>Focus on key ideas, not replacing every word</a:t>
            </a:r>
          </a:p>
          <a:p>
            <a:r>
              <a:rPr lang="en-GB"/>
              <a:t>You can write fewer sentences than the original</a:t>
            </a:r>
          </a:p>
          <a:p>
            <a:r>
              <a:rPr lang="en-GB"/>
              <a:t>Simple language is fine</a:t>
            </a:r>
          </a:p>
          <a:p>
            <a:endParaRPr lang="en-GB"/>
          </a:p>
        </p:txBody>
      </p:sp>
      <p:pic>
        <p:nvPicPr>
          <p:cNvPr id="5" name="Online Media 4" title="10 Minute Timer">
            <a:hlinkClick r:id="" action="ppaction://media"/>
            <a:extLst>
              <a:ext uri="{FF2B5EF4-FFF2-40B4-BE49-F238E27FC236}">
                <a16:creationId xmlns:a16="http://schemas.microsoft.com/office/drawing/2014/main" id="{5902B6BE-7140-810B-19A9-B7EC25FE51EE}"/>
              </a:ext>
            </a:extLst>
          </p:cNvPr>
          <p:cNvPicPr>
            <a:picLocks noRot="1" noChangeAspect="1"/>
          </p:cNvPicPr>
          <p:nvPr>
            <a:videoFile r:link="rId1"/>
          </p:nvPr>
        </p:nvPicPr>
        <p:blipFill>
          <a:blip r:embed="rId4"/>
          <a:stretch>
            <a:fillRect/>
          </a:stretch>
        </p:blipFill>
        <p:spPr>
          <a:xfrm>
            <a:off x="3502855" y="5323078"/>
            <a:ext cx="2449536" cy="1383988"/>
          </a:xfrm>
          <a:prstGeom prst="rect">
            <a:avLst/>
          </a:prstGeom>
        </p:spPr>
      </p:pic>
    </p:spTree>
    <p:extLst>
      <p:ext uri="{BB962C8B-B14F-4D97-AF65-F5344CB8AC3E}">
        <p14:creationId xmlns:p14="http://schemas.microsoft.com/office/powerpoint/2010/main" val="32197748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FF1DF-CE0C-E585-D3C3-706DD89C09F5}"/>
              </a:ext>
            </a:extLst>
          </p:cNvPr>
          <p:cNvSpPr>
            <a:spLocks noGrp="1"/>
          </p:cNvSpPr>
          <p:nvPr>
            <p:ph type="title"/>
          </p:nvPr>
        </p:nvSpPr>
        <p:spPr/>
        <p:txBody>
          <a:bodyPr/>
          <a:lstStyle/>
          <a:p>
            <a:r>
              <a:rPr lang="en-GB"/>
              <a:t>What Did We Practise?</a:t>
            </a:r>
          </a:p>
        </p:txBody>
      </p:sp>
      <p:sp>
        <p:nvSpPr>
          <p:cNvPr id="3" name="Content Placeholder 2">
            <a:extLst>
              <a:ext uri="{FF2B5EF4-FFF2-40B4-BE49-F238E27FC236}">
                <a16:creationId xmlns:a16="http://schemas.microsoft.com/office/drawing/2014/main" id="{36E196DA-83A0-DACA-5555-E673D32952CB}"/>
              </a:ext>
            </a:extLst>
          </p:cNvPr>
          <p:cNvSpPr>
            <a:spLocks noGrp="1"/>
          </p:cNvSpPr>
          <p:nvPr>
            <p:ph sz="half" idx="1"/>
          </p:nvPr>
        </p:nvSpPr>
        <p:spPr/>
        <p:txBody>
          <a:bodyPr>
            <a:normAutofit fontScale="92500" lnSpcReduction="10000"/>
          </a:bodyPr>
          <a:lstStyle/>
          <a:p>
            <a:pPr marL="0" indent="0">
              <a:buNone/>
            </a:pPr>
            <a:r>
              <a:rPr lang="en-GB" b="1"/>
              <a:t>Today you practised:</a:t>
            </a:r>
          </a:p>
          <a:p>
            <a:r>
              <a:rPr lang="en-GB"/>
              <a:t>Finding main ideas in a source</a:t>
            </a:r>
          </a:p>
          <a:p>
            <a:r>
              <a:rPr lang="en-GB"/>
              <a:t>Letting go of the original wording</a:t>
            </a:r>
          </a:p>
          <a:p>
            <a:r>
              <a:rPr lang="en-GB"/>
              <a:t>Explaining ideas in your own words</a:t>
            </a:r>
          </a:p>
          <a:p>
            <a:r>
              <a:rPr lang="en-GB"/>
              <a:t>Paraphrasing without copying</a:t>
            </a:r>
          </a:p>
          <a:p>
            <a:endParaRPr lang="en-GB"/>
          </a:p>
        </p:txBody>
      </p:sp>
      <p:sp>
        <p:nvSpPr>
          <p:cNvPr id="4" name="Content Placeholder 3">
            <a:extLst>
              <a:ext uri="{FF2B5EF4-FFF2-40B4-BE49-F238E27FC236}">
                <a16:creationId xmlns:a16="http://schemas.microsoft.com/office/drawing/2014/main" id="{A7CAA0A8-CBF3-0D5B-1B6C-0245C0B2699F}"/>
              </a:ext>
            </a:extLst>
          </p:cNvPr>
          <p:cNvSpPr>
            <a:spLocks noGrp="1"/>
          </p:cNvSpPr>
          <p:nvPr>
            <p:ph sz="half" idx="2"/>
          </p:nvPr>
        </p:nvSpPr>
        <p:spPr/>
        <p:txBody>
          <a:bodyPr>
            <a:normAutofit fontScale="92500" lnSpcReduction="10000"/>
          </a:bodyPr>
          <a:lstStyle/>
          <a:p>
            <a:pPr marL="0" indent="0">
              <a:buNone/>
            </a:pPr>
            <a:r>
              <a:rPr lang="en-GB" b="1"/>
              <a:t>What matters</a:t>
            </a:r>
          </a:p>
          <a:p>
            <a:r>
              <a:rPr lang="en-GB"/>
              <a:t>There is more than one good paraphrase</a:t>
            </a:r>
          </a:p>
          <a:p>
            <a:r>
              <a:rPr lang="en-GB"/>
              <a:t>Simple language is OK</a:t>
            </a:r>
          </a:p>
          <a:p>
            <a:r>
              <a:rPr lang="en-GB"/>
              <a:t>Paraphrasing improves with practice</a:t>
            </a:r>
          </a:p>
          <a:p>
            <a:endParaRPr lang="en-GB"/>
          </a:p>
        </p:txBody>
      </p:sp>
      <p:pic>
        <p:nvPicPr>
          <p:cNvPr id="5" name="Picture 4">
            <a:hlinkClick r:id="rId3"/>
            <a:extLst>
              <a:ext uri="{FF2B5EF4-FFF2-40B4-BE49-F238E27FC236}">
                <a16:creationId xmlns:a16="http://schemas.microsoft.com/office/drawing/2014/main" id="{569D1420-6F19-2F79-0321-E12DBEF0D188}"/>
              </a:ext>
            </a:extLst>
          </p:cNvPr>
          <p:cNvPicPr>
            <a:picLocks noChangeAspect="1"/>
          </p:cNvPicPr>
          <p:nvPr/>
        </p:nvPicPr>
        <p:blipFill>
          <a:blip r:embed="rId4"/>
          <a:stretch>
            <a:fillRect/>
          </a:stretch>
        </p:blipFill>
        <p:spPr>
          <a:xfrm>
            <a:off x="7054947" y="5366706"/>
            <a:ext cx="3105443" cy="632358"/>
          </a:xfrm>
          <a:prstGeom prst="rect">
            <a:avLst/>
          </a:prstGeom>
        </p:spPr>
      </p:pic>
    </p:spTree>
    <p:extLst>
      <p:ext uri="{BB962C8B-B14F-4D97-AF65-F5344CB8AC3E}">
        <p14:creationId xmlns:p14="http://schemas.microsoft.com/office/powerpoint/2010/main" val="56046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9FD7C-86E4-2D60-BC12-D0C299D9495B}"/>
              </a:ext>
            </a:extLst>
          </p:cNvPr>
          <p:cNvSpPr>
            <a:spLocks noGrp="1"/>
          </p:cNvSpPr>
          <p:nvPr>
            <p:ph type="title"/>
          </p:nvPr>
        </p:nvSpPr>
        <p:spPr/>
        <p:txBody>
          <a:bodyPr/>
          <a:lstStyle/>
          <a:p>
            <a:r>
              <a:rPr lang="en-GB"/>
              <a:t>Reflection</a:t>
            </a:r>
          </a:p>
        </p:txBody>
      </p:sp>
      <p:sp>
        <p:nvSpPr>
          <p:cNvPr id="3" name="Content Placeholder 2">
            <a:extLst>
              <a:ext uri="{FF2B5EF4-FFF2-40B4-BE49-F238E27FC236}">
                <a16:creationId xmlns:a16="http://schemas.microsoft.com/office/drawing/2014/main" id="{87B6CF72-8396-FF0D-EDF6-39A9EF1F9CD9}"/>
              </a:ext>
            </a:extLst>
          </p:cNvPr>
          <p:cNvSpPr>
            <a:spLocks noGrp="1"/>
          </p:cNvSpPr>
          <p:nvPr>
            <p:ph sz="half" idx="1"/>
          </p:nvPr>
        </p:nvSpPr>
        <p:spPr/>
        <p:txBody>
          <a:bodyPr vert="horz" lIns="91440" tIns="45720" rIns="91440" bIns="45720" rtlCol="0" anchor="t">
            <a:normAutofit fontScale="85000" lnSpcReduction="10000"/>
          </a:bodyPr>
          <a:lstStyle/>
          <a:p>
            <a:pPr marL="0" indent="0">
              <a:buNone/>
            </a:pPr>
            <a:r>
              <a:rPr lang="en-GB" dirty="0"/>
              <a:t>Please answer:</a:t>
            </a:r>
          </a:p>
          <a:p>
            <a:pPr>
              <a:buFont typeface="Arial"/>
              <a:buChar char="•"/>
            </a:pPr>
            <a:r>
              <a:rPr lang="en-GB" dirty="0">
                <a:ea typeface="+mn-lt"/>
                <a:cs typeface="+mn-lt"/>
              </a:rPr>
              <a:t>What did you learn about paraphrasing today? </a:t>
            </a:r>
          </a:p>
          <a:p>
            <a:pPr>
              <a:buFont typeface="Arial"/>
              <a:buChar char="•"/>
            </a:pPr>
            <a:endParaRPr lang="en-GB" dirty="0">
              <a:ea typeface="+mn-lt"/>
              <a:cs typeface="+mn-lt"/>
            </a:endParaRPr>
          </a:p>
          <a:p>
            <a:pPr>
              <a:buFont typeface="Arial"/>
              <a:buChar char="•"/>
            </a:pPr>
            <a:r>
              <a:rPr lang="en-GB" dirty="0">
                <a:ea typeface="+mn-lt"/>
                <a:cs typeface="+mn-lt"/>
              </a:rPr>
              <a:t>What part of paraphrasing do you still find difficult, and what would help you?</a:t>
            </a:r>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28BF3E61-5A12-8DF8-6253-CD9336D9DCA8}"/>
              </a:ext>
            </a:extLst>
          </p:cNvPr>
          <p:cNvSpPr>
            <a:spLocks noGrp="1"/>
          </p:cNvSpPr>
          <p:nvPr>
            <p:ph sz="half" idx="2"/>
          </p:nvPr>
        </p:nvSpPr>
        <p:spPr/>
        <p:txBody>
          <a:bodyPr vert="horz" lIns="91440" tIns="45720" rIns="91440" bIns="45720" rtlCol="0" anchor="t">
            <a:normAutofit fontScale="85000" lnSpcReduction="10000"/>
          </a:bodyPr>
          <a:lstStyle/>
          <a:p>
            <a:r>
              <a:rPr lang="en-GB" dirty="0"/>
              <a:t>Write full and short sentences. Use simple English.</a:t>
            </a:r>
          </a:p>
          <a:p>
            <a:r>
              <a:rPr lang="en-GB" dirty="0"/>
              <a:t>You will post your answers on Moodle in the forum “Reflection Space – Individual”.</a:t>
            </a:r>
          </a:p>
          <a:p>
            <a:r>
              <a:rPr lang="en-GB" dirty="0"/>
              <a:t>Only you and the tutor can see your post.</a:t>
            </a:r>
          </a:p>
          <a:p>
            <a:r>
              <a:rPr lang="en-GB" dirty="0"/>
              <a:t>This is not marked.</a:t>
            </a:r>
          </a:p>
          <a:p>
            <a:r>
              <a:rPr lang="en-GB" dirty="0"/>
              <a:t>You do not need to share with the class.</a:t>
            </a:r>
          </a:p>
        </p:txBody>
      </p:sp>
      <p:pic>
        <p:nvPicPr>
          <p:cNvPr id="5" name="Online Media 4" title="5 Minute Timer">
            <a:hlinkClick r:id="" action="ppaction://media"/>
            <a:extLst>
              <a:ext uri="{FF2B5EF4-FFF2-40B4-BE49-F238E27FC236}">
                <a16:creationId xmlns:a16="http://schemas.microsoft.com/office/drawing/2014/main" id="{EF89DAEB-5CEB-45EB-B207-13CDC9D477EE}"/>
              </a:ext>
            </a:extLst>
          </p:cNvPr>
          <p:cNvPicPr>
            <a:picLocks noRot="1" noChangeAspect="1"/>
          </p:cNvPicPr>
          <p:nvPr>
            <a:videoFile r:link="rId1"/>
          </p:nvPr>
        </p:nvPicPr>
        <p:blipFill>
          <a:blip r:embed="rId4"/>
          <a:stretch>
            <a:fillRect/>
          </a:stretch>
        </p:blipFill>
        <p:spPr>
          <a:xfrm>
            <a:off x="3539758" y="5405305"/>
            <a:ext cx="2571142" cy="1452695"/>
          </a:xfrm>
          <a:prstGeom prst="rect">
            <a:avLst/>
          </a:prstGeom>
        </p:spPr>
      </p:pic>
    </p:spTree>
    <p:extLst>
      <p:ext uri="{BB962C8B-B14F-4D97-AF65-F5344CB8AC3E}">
        <p14:creationId xmlns:p14="http://schemas.microsoft.com/office/powerpoint/2010/main" val="23065746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ED97A-B5F6-944F-6F2C-63584486C6EC}"/>
              </a:ext>
            </a:extLst>
          </p:cNvPr>
          <p:cNvSpPr>
            <a:spLocks noGrp="1"/>
          </p:cNvSpPr>
          <p:nvPr>
            <p:ph type="ctrTitle"/>
          </p:nvPr>
        </p:nvSpPr>
        <p:spPr>
          <a:xfrm>
            <a:off x="552451" y="2027237"/>
            <a:ext cx="6000750" cy="2306637"/>
          </a:xfrm>
        </p:spPr>
        <p:txBody>
          <a:bodyPr anchor="b">
            <a:normAutofit/>
          </a:bodyPr>
          <a:lstStyle/>
          <a:p>
            <a:r>
              <a:rPr lang="en-GB"/>
              <a:t>Recap</a:t>
            </a:r>
          </a:p>
        </p:txBody>
      </p:sp>
      <p:sp>
        <p:nvSpPr>
          <p:cNvPr id="10" name="Subtitle 2">
            <a:extLst>
              <a:ext uri="{FF2B5EF4-FFF2-40B4-BE49-F238E27FC236}">
                <a16:creationId xmlns:a16="http://schemas.microsoft.com/office/drawing/2014/main" id="{F1046F79-46CB-BA38-0F81-90B093F1277F}"/>
              </a:ext>
            </a:extLst>
          </p:cNvPr>
          <p:cNvSpPr>
            <a:spLocks noGrp="1"/>
          </p:cNvSpPr>
          <p:nvPr>
            <p:ph type="subTitle" idx="1"/>
          </p:nvPr>
        </p:nvSpPr>
        <p:spPr>
          <a:xfrm>
            <a:off x="552451" y="4506913"/>
            <a:ext cx="6000750" cy="1655762"/>
          </a:xfrm>
        </p:spPr>
        <p:txBody>
          <a:bodyPr/>
          <a:lstStyle/>
          <a:p>
            <a:endParaRPr lang="en-US"/>
          </a:p>
        </p:txBody>
      </p:sp>
      <p:pic>
        <p:nvPicPr>
          <p:cNvPr id="5" name="Picture 4" descr="Spiral shell pattern">
            <a:extLst>
              <a:ext uri="{FF2B5EF4-FFF2-40B4-BE49-F238E27FC236}">
                <a16:creationId xmlns:a16="http://schemas.microsoft.com/office/drawing/2014/main" id="{114E4C26-54CF-F060-9C42-C220ED57E8F8}"/>
              </a:ext>
            </a:extLst>
          </p:cNvPr>
          <p:cNvPicPr>
            <a:picLocks noChangeAspect="1"/>
          </p:cNvPicPr>
          <p:nvPr/>
        </p:nvPicPr>
        <p:blipFill>
          <a:blip r:embed="rId2">
            <a:extLst>
              <a:ext uri="{28A0092B-C50C-407E-A947-70E740481C1C}">
                <a14:useLocalDpi xmlns:a14="http://schemas.microsoft.com/office/drawing/2010/main" val="0"/>
              </a:ext>
            </a:extLst>
          </a:blip>
          <a:srcRect l="40695" r="7628"/>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9942612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7801C-AC64-A03D-A4D6-0835E6EF17D2}"/>
              </a:ext>
            </a:extLst>
          </p:cNvPr>
          <p:cNvSpPr>
            <a:spLocks noGrp="1"/>
          </p:cNvSpPr>
          <p:nvPr>
            <p:ph type="title"/>
          </p:nvPr>
        </p:nvSpPr>
        <p:spPr/>
        <p:txBody>
          <a:bodyPr/>
          <a:lstStyle/>
          <a:p>
            <a:r>
              <a:rPr lang="en-GB"/>
              <a:t>Today we learnt:</a:t>
            </a:r>
          </a:p>
        </p:txBody>
      </p:sp>
      <p:graphicFrame>
        <p:nvGraphicFramePr>
          <p:cNvPr id="4" name="Content Placeholder 3">
            <a:extLst>
              <a:ext uri="{FF2B5EF4-FFF2-40B4-BE49-F238E27FC236}">
                <a16:creationId xmlns:a16="http://schemas.microsoft.com/office/drawing/2014/main" id="{B7F030D3-5CC7-1882-EA91-BF4D99E75C1E}"/>
              </a:ext>
            </a:extLst>
          </p:cNvPr>
          <p:cNvGraphicFramePr>
            <a:graphicFrameLocks noGrp="1"/>
          </p:cNvGraphicFramePr>
          <p:nvPr>
            <p:ph idx="1"/>
            <p:extLst>
              <p:ext uri="{D42A27DB-BD31-4B8C-83A1-F6EECF244321}">
                <p14:modId xmlns:p14="http://schemas.microsoft.com/office/powerpoint/2010/main" val="70557705"/>
              </p:ext>
            </p:extLst>
          </p:nvPr>
        </p:nvGraphicFramePr>
        <p:xfrm>
          <a:off x="1127125" y="1376241"/>
          <a:ext cx="10226675" cy="5152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7751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76F34-9330-8419-8F9D-DC6E5A7D45C0}"/>
              </a:ext>
            </a:extLst>
          </p:cNvPr>
          <p:cNvSpPr>
            <a:spLocks noGrp="1"/>
          </p:cNvSpPr>
          <p:nvPr>
            <p:ph type="ctrTitle"/>
          </p:nvPr>
        </p:nvSpPr>
        <p:spPr>
          <a:xfrm>
            <a:off x="552451" y="2027237"/>
            <a:ext cx="6000750" cy="2306637"/>
          </a:xfrm>
        </p:spPr>
        <p:txBody>
          <a:bodyPr anchor="b">
            <a:normAutofit/>
          </a:bodyPr>
          <a:lstStyle/>
          <a:p>
            <a:r>
              <a:rPr lang="en-GB"/>
              <a:t>Next Week: </a:t>
            </a:r>
            <a:br>
              <a:rPr lang="en-GB"/>
            </a:br>
            <a:r>
              <a:rPr lang="en-GB" b="1"/>
              <a:t>Writing in a business context</a:t>
            </a:r>
            <a:endParaRPr lang="en-GB"/>
          </a:p>
        </p:txBody>
      </p:sp>
      <p:pic>
        <p:nvPicPr>
          <p:cNvPr id="6" name="Content Placeholder 5" descr="Hourglass and a calendar">
            <a:extLst>
              <a:ext uri="{FF2B5EF4-FFF2-40B4-BE49-F238E27FC236}">
                <a16:creationId xmlns:a16="http://schemas.microsoft.com/office/drawing/2014/main" id="{9951AA0F-CAB5-6755-E6BF-7BDDF41C676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7934" r="2" b="2"/>
          <a:stretch>
            <a:fillRect/>
          </a:stretch>
        </p:blipFill>
        <p:spPr>
          <a:xfrm>
            <a:off x="6862713" y="10"/>
            <a:ext cx="5329287" cy="6857990"/>
          </a:xfrm>
          <a:noFill/>
        </p:spPr>
      </p:pic>
      <p:pic>
        <p:nvPicPr>
          <p:cNvPr id="5" name="Picture 4">
            <a:extLst>
              <a:ext uri="{FF2B5EF4-FFF2-40B4-BE49-F238E27FC236}">
                <a16:creationId xmlns:a16="http://schemas.microsoft.com/office/drawing/2014/main" id="{F73C4BF0-B958-0296-E0A0-A3BD157AC646}"/>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17653" y="443346"/>
            <a:ext cx="2635548" cy="2150052"/>
          </a:xfrm>
          <a:prstGeom prst="rect">
            <a:avLst/>
          </a:prstGeom>
        </p:spPr>
      </p:pic>
      <p:sp>
        <p:nvSpPr>
          <p:cNvPr id="7" name="Subtitle 6">
            <a:extLst>
              <a:ext uri="{FF2B5EF4-FFF2-40B4-BE49-F238E27FC236}">
                <a16:creationId xmlns:a16="http://schemas.microsoft.com/office/drawing/2014/main" id="{6924EE3A-B4C1-7D21-79C5-3EE3B28DE7F0}"/>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9311527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9438FC-AA49-9329-5704-D01456B6F505}"/>
              </a:ext>
            </a:extLst>
          </p:cNvPr>
          <p:cNvSpPr>
            <a:spLocks noGrp="1"/>
          </p:cNvSpPr>
          <p:nvPr>
            <p:ph type="title"/>
          </p:nvPr>
        </p:nvSpPr>
        <p:spPr/>
        <p:txBody>
          <a:bodyPr/>
          <a:lstStyle/>
          <a:p>
            <a:r>
              <a:rPr lang="en-GB"/>
              <a:t>Homework for Week 6</a:t>
            </a:r>
          </a:p>
        </p:txBody>
      </p:sp>
      <p:sp>
        <p:nvSpPr>
          <p:cNvPr id="10" name="Content Placeholder 9">
            <a:extLst>
              <a:ext uri="{FF2B5EF4-FFF2-40B4-BE49-F238E27FC236}">
                <a16:creationId xmlns:a16="http://schemas.microsoft.com/office/drawing/2014/main" id="{5EAB015E-3F8A-95C4-8BA0-0F888636029B}"/>
              </a:ext>
            </a:extLst>
          </p:cNvPr>
          <p:cNvSpPr>
            <a:spLocks noGrp="1"/>
          </p:cNvSpPr>
          <p:nvPr>
            <p:ph sz="half" idx="2"/>
          </p:nvPr>
        </p:nvSpPr>
        <p:spPr>
          <a:xfrm>
            <a:off x="6974716" y="1967407"/>
            <a:ext cx="5114190" cy="4666755"/>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p>
            <a:pPr marL="0" indent="0">
              <a:buNone/>
            </a:pPr>
            <a:r>
              <a:rPr lang="en-GB" dirty="0"/>
              <a:t>Open Moodle</a:t>
            </a:r>
          </a:p>
          <a:p>
            <a:r>
              <a:rPr lang="en-GB" dirty="0"/>
              <a:t>Go to this module (Academic Skills)</a:t>
            </a:r>
          </a:p>
          <a:p>
            <a:r>
              <a:rPr lang="en-GB" dirty="0"/>
              <a:t>Click Week 5</a:t>
            </a:r>
          </a:p>
          <a:p>
            <a:r>
              <a:rPr lang="en-GB" dirty="0"/>
              <a:t>Complete the 2 tasks identified. </a:t>
            </a:r>
          </a:p>
        </p:txBody>
      </p:sp>
      <p:pic>
        <p:nvPicPr>
          <p:cNvPr id="13" name="Picture 12">
            <a:extLst>
              <a:ext uri="{FF2B5EF4-FFF2-40B4-BE49-F238E27FC236}">
                <a16:creationId xmlns:a16="http://schemas.microsoft.com/office/drawing/2014/main" id="{AD36D022-4FAE-989D-5602-81C0A86A4E2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1429" y="3592995"/>
            <a:ext cx="1592729" cy="1317811"/>
          </a:xfrm>
          <a:prstGeom prst="rect">
            <a:avLst/>
          </a:prstGeom>
        </p:spPr>
      </p:pic>
      <p:sp>
        <p:nvSpPr>
          <p:cNvPr id="3" name="Content Placeholder 9">
            <a:extLst>
              <a:ext uri="{FF2B5EF4-FFF2-40B4-BE49-F238E27FC236}">
                <a16:creationId xmlns:a16="http://schemas.microsoft.com/office/drawing/2014/main" id="{84D9E82E-DA07-C083-4D09-83B41CE9780D}"/>
              </a:ext>
            </a:extLst>
          </p:cNvPr>
          <p:cNvSpPr txBox="1">
            <a:spLocks/>
          </p:cNvSpPr>
          <p:nvPr/>
        </p:nvSpPr>
        <p:spPr>
          <a:xfrm>
            <a:off x="98787" y="2066019"/>
            <a:ext cx="4728708" cy="4568143"/>
          </a:xfrm>
          <a:prstGeom prst="rect">
            <a:avLst/>
          </a:prstGeo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Font typeface="Arial" panose="020B0604020202020204" pitchFamily="34" charset="0"/>
              <a:buNone/>
            </a:pPr>
            <a:r>
              <a:rPr lang="en-GB" dirty="0"/>
              <a:t>Open Moodle</a:t>
            </a:r>
          </a:p>
          <a:p>
            <a:r>
              <a:rPr lang="en-GB" dirty="0"/>
              <a:t>Go to this module (Academic Skills)</a:t>
            </a:r>
          </a:p>
          <a:p>
            <a:r>
              <a:rPr lang="en-GB" dirty="0"/>
              <a:t>Click Assessment Information and Submission</a:t>
            </a:r>
          </a:p>
          <a:p>
            <a:r>
              <a:rPr lang="en-GB" dirty="0"/>
              <a:t>If you haven't yet done so, complete </a:t>
            </a:r>
            <a:r>
              <a:rPr lang="en-GB" dirty="0">
                <a:ea typeface="+mn-lt"/>
                <a:cs typeface="+mn-lt"/>
              </a:rPr>
              <a:t>the lesson: </a:t>
            </a:r>
          </a:p>
          <a:p>
            <a:pPr marL="0" indent="0">
              <a:buNone/>
            </a:pPr>
            <a:r>
              <a:rPr lang="en-GB" b="1" dirty="0">
                <a:ea typeface="+mn-lt"/>
                <a:cs typeface="+mn-lt"/>
              </a:rPr>
              <a:t>AS2: Paragraph Writing: Assessment Information and Help</a:t>
            </a:r>
          </a:p>
          <a:p>
            <a:r>
              <a:rPr lang="en-GB" dirty="0"/>
              <a:t>Your teacher WILL be checking if this is complete by next week!</a:t>
            </a:r>
          </a:p>
        </p:txBody>
      </p:sp>
    </p:spTree>
    <p:extLst>
      <p:ext uri="{BB962C8B-B14F-4D97-AF65-F5344CB8AC3E}">
        <p14:creationId xmlns:p14="http://schemas.microsoft.com/office/powerpoint/2010/main" val="3054183640"/>
      </p:ext>
    </p:extLst>
  </p:cSld>
  <p:clrMapOvr>
    <a:masterClrMapping/>
  </p:clrMapOvr>
</p:sld>
</file>

<file path=ppt/theme/theme1.xml><?xml version="1.0" encoding="utf-8"?>
<a:theme xmlns:a="http://schemas.openxmlformats.org/drawingml/2006/main" name="Office Theme">
  <a:themeElements>
    <a:clrScheme name="UWTDS">
      <a:dk1>
        <a:sysClr val="windowText" lastClr="000000"/>
      </a:dk1>
      <a:lt1>
        <a:sysClr val="window" lastClr="FFFFFF"/>
      </a:lt1>
      <a:dk2>
        <a:srgbClr val="44546A"/>
      </a:dk2>
      <a:lt2>
        <a:srgbClr val="E7E6E6"/>
      </a:lt2>
      <a:accent1>
        <a:srgbClr val="003E5B"/>
      </a:accent1>
      <a:accent2>
        <a:srgbClr val="00BFD9"/>
      </a:accent2>
      <a:accent3>
        <a:srgbClr val="DB2461"/>
      </a:accent3>
      <a:accent4>
        <a:srgbClr val="00B5B0"/>
      </a:accent4>
      <a:accent5>
        <a:srgbClr val="FEBE10"/>
      </a:accent5>
      <a:accent6>
        <a:srgbClr val="AFD24A"/>
      </a:accent6>
      <a:hlink>
        <a:srgbClr val="0563C1"/>
      </a:hlink>
      <a:folHlink>
        <a:srgbClr val="954F72"/>
      </a:folHlink>
    </a:clrScheme>
    <a:fontScheme name="IICL modules">
      <a:majorFont>
        <a:latin typeface="Aptos ExtraBold"/>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0412d98-6c36-457e-a543-06e3d82144c9">
      <Terms xmlns="http://schemas.microsoft.com/office/infopath/2007/PartnerControls"/>
    </lcf76f155ced4ddcb4097134ff3c332f>
    <TaxCatchAll xmlns="826e5e0b-69f2-41be-b336-f8a1ad71dd1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51F859B94CFC845B087B0DB7D051B15" ma:contentTypeVersion="11" ma:contentTypeDescription="Create a new document." ma:contentTypeScope="" ma:versionID="b682a174f304e2d9a092434e3733bd87">
  <xsd:schema xmlns:xsd="http://www.w3.org/2001/XMLSchema" xmlns:xs="http://www.w3.org/2001/XMLSchema" xmlns:p="http://schemas.microsoft.com/office/2006/metadata/properties" xmlns:ns2="20412d98-6c36-457e-a543-06e3d82144c9" xmlns:ns3="826e5e0b-69f2-41be-b336-f8a1ad71dd1e" targetNamespace="http://schemas.microsoft.com/office/2006/metadata/properties" ma:root="true" ma:fieldsID="ef014b9327c5b0be5c8d7e8aeddd47a1" ns2:_="" ns3:_="">
    <xsd:import namespace="20412d98-6c36-457e-a543-06e3d82144c9"/>
    <xsd:import namespace="826e5e0b-69f2-41be-b336-f8a1ad71dd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412d98-6c36-457e-a543-06e3d82144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6e5e0b-69f2-41be-b336-f8a1ad71dd1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829dfa-1299-43d7-abeb-0146064b29fb}" ma:internalName="TaxCatchAll" ma:showField="CatchAllData" ma:web="826e5e0b-69f2-41be-b336-f8a1ad71dd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7B2449A-37CE-4EA2-8C48-3C7002A5FDDE}">
  <ds:schemaRefs>
    <ds:schemaRef ds:uri="http://schemas.microsoft.com/sharepoint/v3/contenttype/forms"/>
  </ds:schemaRefs>
</ds:datastoreItem>
</file>

<file path=customXml/itemProps2.xml><?xml version="1.0" encoding="utf-8"?>
<ds:datastoreItem xmlns:ds="http://schemas.openxmlformats.org/officeDocument/2006/customXml" ds:itemID="{03798FF6-DD91-49DA-A1A1-988BC8CAA240}">
  <ds:schemaRefs>
    <ds:schemaRef ds:uri="http://schemas.microsoft.com/office/2006/documentManagement/types"/>
    <ds:schemaRef ds:uri="http://purl.org/dc/terms/"/>
    <ds:schemaRef ds:uri="826e5e0b-69f2-41be-b336-f8a1ad71dd1e"/>
    <ds:schemaRef ds:uri="http://schemas.microsoft.com/office/2006/metadata/properties"/>
    <ds:schemaRef ds:uri="http://schemas.microsoft.com/office/infopath/2007/PartnerControls"/>
    <ds:schemaRef ds:uri="http://schemas.openxmlformats.org/package/2006/metadata/core-properties"/>
    <ds:schemaRef ds:uri="http://purl.org/dc/elements/1.1/"/>
    <ds:schemaRef ds:uri="20412d98-6c36-457e-a543-06e3d82144c9"/>
    <ds:schemaRef ds:uri="http://www.w3.org/XML/1998/namespace"/>
    <ds:schemaRef ds:uri="http://purl.org/dc/dcmitype/"/>
  </ds:schemaRefs>
</ds:datastoreItem>
</file>

<file path=customXml/itemProps3.xml><?xml version="1.0" encoding="utf-8"?>
<ds:datastoreItem xmlns:ds="http://schemas.openxmlformats.org/officeDocument/2006/customXml" ds:itemID="{98D39E56-9728-4879-BC29-968764B2F4DA}">
  <ds:schemaRefs>
    <ds:schemaRef ds:uri="20412d98-6c36-457e-a543-06e3d82144c9"/>
    <ds:schemaRef ds:uri="826e5e0b-69f2-41be-b336-f8a1ad71dd1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5462</Words>
  <Application>Microsoft Office PowerPoint</Application>
  <PresentationFormat>Widescreen</PresentationFormat>
  <Paragraphs>456</Paragraphs>
  <Slides>39</Slides>
  <Notes>32</Notes>
  <HiddenSlides>0</HiddenSlides>
  <MMClips>6</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Welcome to Academic Skills!</vt:lpstr>
      <vt:lpstr>Remembering last week</vt:lpstr>
      <vt:lpstr>From last week to this week</vt:lpstr>
      <vt:lpstr>What today is about</vt:lpstr>
      <vt:lpstr>Paraphrasing</vt:lpstr>
      <vt:lpstr>Why Paraphrasing Matters when Writing</vt:lpstr>
      <vt:lpstr>What Is Paraphrasing? What Is It Not? </vt:lpstr>
      <vt:lpstr>Nick &amp; Sarah: Who Did it Better?</vt:lpstr>
      <vt:lpstr>Copying vs Paraphrasing vs Summarising </vt:lpstr>
      <vt:lpstr>How Paraphrasing Fits into a TEEL Paragraph</vt:lpstr>
      <vt:lpstr>Spot the Difference</vt:lpstr>
      <vt:lpstr>What are the differences?</vt:lpstr>
      <vt:lpstr>Here are the sentences</vt:lpstr>
      <vt:lpstr> Choosing the Best Option for TEEL</vt:lpstr>
      <vt:lpstr>Paraphrasing step-by-step</vt:lpstr>
      <vt:lpstr>How Do We Paraphrase? Step by Step</vt:lpstr>
      <vt:lpstr> Original Paragraph </vt:lpstr>
      <vt:lpstr>Possible key ideas </vt:lpstr>
      <vt:lpstr>Spot the Difference: Paraphrasing Techniques</vt:lpstr>
      <vt:lpstr>What did you notice?</vt:lpstr>
      <vt:lpstr>Simple Paraphrasing Techniques</vt:lpstr>
      <vt:lpstr>Back to Nick</vt:lpstr>
      <vt:lpstr>Back to Nick</vt:lpstr>
      <vt:lpstr>Break time!</vt:lpstr>
      <vt:lpstr>Check Your Understanding!</vt:lpstr>
      <vt:lpstr>Let’s try it together: Gallery Walk</vt:lpstr>
      <vt:lpstr>Guided Practice</vt:lpstr>
      <vt:lpstr>Paraphrasing Paragraphs</vt:lpstr>
      <vt:lpstr>Exchange and Notice</vt:lpstr>
      <vt:lpstr>Vevox – What Did We Notice?</vt:lpstr>
      <vt:lpstr>Break time!</vt:lpstr>
      <vt:lpstr>Independent Paraphrasing Practice</vt:lpstr>
      <vt:lpstr>Let’s paraphrase!</vt:lpstr>
      <vt:lpstr>What Did We Practise?</vt:lpstr>
      <vt:lpstr>Reflection</vt:lpstr>
      <vt:lpstr>Recap</vt:lpstr>
      <vt:lpstr>Today we learnt:</vt:lpstr>
      <vt:lpstr>Next Week:  Writing in a business context</vt:lpstr>
      <vt:lpstr>Homework for Week 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Alice De Angeli</dc:creator>
  <cp:lastModifiedBy>Errietta Bissa</cp:lastModifiedBy>
  <cp:revision>107</cp:revision>
  <dcterms:created xsi:type="dcterms:W3CDTF">2026-02-06T13:25:12Z</dcterms:created>
  <dcterms:modified xsi:type="dcterms:W3CDTF">2026-09-11T13:29:52Z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0x010100451F859B94CFC845B087B0DB7D051B15</vt:lpwstr>
  </property>
  <property fmtid="{D5CDD505-2E9C-101B-9397-08002B2CF9AE}" pid="3" name="MediaServiceImageTags">
    <vt:lpwstr/>
  </property>
</Properties>
</file>