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303" r:id="rId2"/>
    <p:sldId id="258" r:id="rId3"/>
    <p:sldId id="391" r:id="rId4"/>
    <p:sldId id="257" r:id="rId5"/>
    <p:sldId id="390" r:id="rId6"/>
    <p:sldId id="387" r:id="rId7"/>
    <p:sldId id="388" r:id="rId8"/>
    <p:sldId id="306" r:id="rId9"/>
    <p:sldId id="350" r:id="rId10"/>
    <p:sldId id="355" r:id="rId11"/>
    <p:sldId id="385" r:id="rId12"/>
    <p:sldId id="272" r:id="rId13"/>
    <p:sldId id="38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2" d="100"/>
          <a:sy n="72" d="100"/>
        </p:scale>
        <p:origin x="618"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9BFFAB-A8E0-4EDF-9222-E98C917E2962}" type="datetimeFigureOut">
              <a:rPr lang="en-GB" smtClean="0"/>
              <a:t>31/03/2020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00D2BA-B111-4CC0-9AC8-4C8BE8A36B6D}" type="slidenum">
              <a:rPr lang="en-GB" smtClean="0"/>
              <a:t>‹#›</a:t>
            </a:fld>
            <a:endParaRPr lang="en-GB"/>
          </a:p>
        </p:txBody>
      </p:sp>
    </p:spTree>
    <p:extLst>
      <p:ext uri="{BB962C8B-B14F-4D97-AF65-F5344CB8AC3E}">
        <p14:creationId xmlns:p14="http://schemas.microsoft.com/office/powerpoint/2010/main" val="3582266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About this Module:</a:t>
            </a:r>
          </a:p>
          <a:p>
            <a:r>
              <a:rPr lang="en-GB" dirty="0"/>
              <a:t>Coaching &amp; Mentoring can be threaded through most areas of your life, the way you interact with your children or life partner, the way you interact with colleagues at work, the way you conduct your ‘self talk’.</a:t>
            </a:r>
          </a:p>
          <a:p>
            <a:endParaRPr lang="en-GB" dirty="0"/>
          </a:p>
          <a:p>
            <a:r>
              <a:rPr lang="en-GB" dirty="0"/>
              <a:t>For this Module, I don’t want you to be students, I want you to be students AND teachers.  Choose a family member or friend and ‘teach’ them everything you can about coaching and mentoring, it will allow you to view the information from a different light, you will retain the information better and it will bring the Module to life.</a:t>
            </a:r>
          </a:p>
          <a:p>
            <a:endParaRPr lang="en-GB" dirty="0"/>
          </a:p>
          <a:p>
            <a:r>
              <a:rPr lang="en-GB" dirty="0"/>
              <a:t>Be curious, look out for and observe coaching situations in life ..</a:t>
            </a:r>
          </a:p>
          <a:p>
            <a:endParaRPr lang="en-GB" dirty="0"/>
          </a:p>
          <a:p>
            <a:r>
              <a:rPr lang="en-GB" dirty="0"/>
              <a:t>In recent years we have been coached as a society.  Who has been on holiday abroad in recent years?  What is different about Airport Checking in now?  The Airlines have ‘coached’ us to select our seats, decide on a meal, decide on the type of baggage, weigh our baggage etc to save costs.  The NHS has also ‘coached’ us to use internet information, online support in the form of NHS Direct before going to the G.P to reduce their through put volume of patients.</a:t>
            </a:r>
          </a:p>
          <a:p>
            <a:endParaRPr lang="en-GB" dirty="0"/>
          </a:p>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EA33363-46AA-42F8-AD8E-CACA073DDC34}" type="datetimeFigureOut">
              <a:rPr lang="en-GB" smtClean="0"/>
              <a:pPr/>
              <a:t>31/03/2020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509348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A33363-46AA-42F8-AD8E-CACA073DDC34}" type="datetimeFigureOut">
              <a:rPr lang="en-GB" smtClean="0"/>
              <a:pPr/>
              <a:t>31/03/2020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139879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A33363-46AA-42F8-AD8E-CACA073DDC34}" type="datetimeFigureOut">
              <a:rPr lang="en-GB" smtClean="0"/>
              <a:pPr/>
              <a:t>31/03/2020</a:t>
            </a:fld>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901045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EA33363-46AA-42F8-AD8E-CACA073DDC34}" type="datetimeFigureOut">
              <a:rPr lang="en-GB" smtClean="0"/>
              <a:pPr/>
              <a:t>31/03/2020</a:t>
            </a:fld>
            <a:endParaRPr lang="en-GB"/>
          </a:p>
        </p:txBody>
      </p:sp>
      <p:sp>
        <p:nvSpPr>
          <p:cNvPr id="7" name="Slide Number Placeholder 6"/>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47694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EA33363-46AA-42F8-AD8E-CACA073DDC34}" type="datetimeFigureOut">
              <a:rPr lang="en-GB" smtClean="0"/>
              <a:pPr/>
              <a:t>31/03/2020</a:t>
            </a:fld>
            <a:endParaRPr lang="en-GB"/>
          </a:p>
        </p:txBody>
      </p:sp>
      <p:sp>
        <p:nvSpPr>
          <p:cNvPr id="9" name="Slide Number Placeholder 8"/>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268125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EA33363-46AA-42F8-AD8E-CACA073DDC34}" type="datetimeFigureOut">
              <a:rPr lang="en-GB" smtClean="0"/>
              <a:pPr/>
              <a:t>31/03/2020</a:t>
            </a:fld>
            <a:endParaRPr lang="en-GB"/>
          </a:p>
        </p:txBody>
      </p:sp>
      <p:sp>
        <p:nvSpPr>
          <p:cNvPr id="5" name="Slide Number Placeholder 4"/>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2404073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A33363-46AA-42F8-AD8E-CACA073DDC34}" type="datetimeFigureOut">
              <a:rPr lang="en-GB" smtClean="0"/>
              <a:pPr/>
              <a:t>31/03/2020</a:t>
            </a:fld>
            <a:endParaRPr lang="en-GB"/>
          </a:p>
        </p:txBody>
      </p:sp>
      <p:sp>
        <p:nvSpPr>
          <p:cNvPr id="4" name="Slide Number Placeholder 3"/>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1197905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A33363-46AA-42F8-AD8E-CACA073DDC34}" type="datetimeFigureOut">
              <a:rPr lang="en-GB" smtClean="0"/>
              <a:pPr/>
              <a:t>31/03/2020</a:t>
            </a:fld>
            <a:endParaRPr lang="en-GB"/>
          </a:p>
        </p:txBody>
      </p:sp>
      <p:sp>
        <p:nvSpPr>
          <p:cNvPr id="7" name="Slide Number Placeholder 6"/>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231575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A33363-46AA-42F8-AD8E-CACA073DDC34}" type="datetimeFigureOut">
              <a:rPr lang="en-GB" smtClean="0"/>
              <a:pPr/>
              <a:t>31/03/2020</a:t>
            </a:fld>
            <a:endParaRPr lang="en-GB"/>
          </a:p>
        </p:txBody>
      </p:sp>
      <p:sp>
        <p:nvSpPr>
          <p:cNvPr id="7" name="Slide Number Placeholder 6"/>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538223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A33363-46AA-42F8-AD8E-CACA073DDC34}" type="datetimeFigureOut">
              <a:rPr lang="en-GB" smtClean="0"/>
              <a:pPr/>
              <a:t>31/03/2020</a:t>
            </a:fld>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1560207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A33363-46AA-42F8-AD8E-CACA073DDC34}" type="datetimeFigureOut">
              <a:rPr lang="en-GB" smtClean="0"/>
              <a:pPr/>
              <a:t>31/03/2020</a:t>
            </a:fld>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2778612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2EA33363-46AA-42F8-AD8E-CACA073DDC34}" type="datetimeFigureOut">
              <a:rPr lang="en-GB" smtClean="0"/>
              <a:pPr/>
              <a:t>31/03/2020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E161B37-612F-49D7-812D-AE0F2CC989D8}" type="slidenum">
              <a:rPr lang="en-GB" smtClean="0"/>
              <a:pPr/>
              <a:t>‹#›</a:t>
            </a:fld>
            <a:endParaRPr lang="en-GB"/>
          </a:p>
        </p:txBody>
      </p:sp>
    </p:spTree>
    <p:extLst>
      <p:ext uri="{BB962C8B-B14F-4D97-AF65-F5344CB8AC3E}">
        <p14:creationId xmlns:p14="http://schemas.microsoft.com/office/powerpoint/2010/main" val="2936047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rmdraco84.deviantart.com/art/Handcuff-Question-Mark-300652850"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solidFill>
                  <a:schemeClr val="bg1"/>
                </a:solidFill>
              </a:rPr>
              <a:t>    Assignment Two</a:t>
            </a:r>
          </a:p>
        </p:txBody>
      </p:sp>
      <p:sp>
        <p:nvSpPr>
          <p:cNvPr id="5" name="Subtitle 4"/>
          <p:cNvSpPr>
            <a:spLocks noGrp="1"/>
          </p:cNvSpPr>
          <p:nvPr>
            <p:ph type="subTitle" idx="1"/>
          </p:nvPr>
        </p:nvSpPr>
        <p:spPr>
          <a:xfrm>
            <a:off x="2093844" y="1340768"/>
            <a:ext cx="8362122" cy="1752600"/>
          </a:xfrm>
        </p:spPr>
        <p:txBody>
          <a:bodyPr>
            <a:normAutofit/>
          </a:bodyPr>
          <a:lstStyle/>
          <a:p>
            <a:r>
              <a:rPr lang="en-GB" sz="4000" i="1" dirty="0">
                <a:solidFill>
                  <a:schemeClr val="accent6"/>
                </a:solidFill>
              </a:rPr>
              <a:t>Employee Relations and Reward</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2EC32B-074E-4385-A4E0-D28678D9E405}"/>
              </a:ext>
            </a:extLst>
          </p:cNvPr>
          <p:cNvSpPr>
            <a:spLocks noGrp="1"/>
          </p:cNvSpPr>
          <p:nvPr>
            <p:ph idx="1"/>
          </p:nvPr>
        </p:nvSpPr>
        <p:spPr>
          <a:xfrm>
            <a:off x="609600" y="360728"/>
            <a:ext cx="10972800" cy="5243118"/>
          </a:xfrm>
        </p:spPr>
        <p:txBody>
          <a:bodyPr>
            <a:normAutofit fontScale="62500" lnSpcReduction="20000"/>
          </a:bodyPr>
          <a:lstStyle/>
          <a:p>
            <a:r>
              <a:rPr lang="en-GB" b="1" dirty="0"/>
              <a:t>AIM</a:t>
            </a:r>
            <a:endParaRPr lang="en-GB" dirty="0"/>
          </a:p>
          <a:p>
            <a:pPr marL="0" indent="0">
              <a:buNone/>
            </a:pPr>
            <a:endParaRPr lang="en-GB" dirty="0"/>
          </a:p>
          <a:p>
            <a:r>
              <a:rPr lang="en-US" dirty="0"/>
              <a:t>To demonstrate understanding of contemporary employment relations and reward management in </a:t>
            </a:r>
            <a:r>
              <a:rPr lang="en-US" dirty="0" err="1"/>
              <a:t>organisations</a:t>
            </a:r>
            <a:r>
              <a:rPr lang="en-US" dirty="0"/>
              <a:t>.  Explain strategies, policies, structures and processes used to develop and sustain employee engagement and </a:t>
            </a:r>
            <a:r>
              <a:rPr lang="en-US" dirty="0" err="1"/>
              <a:t>organisational</a:t>
            </a:r>
            <a:r>
              <a:rPr lang="en-US" dirty="0"/>
              <a:t> performance.</a:t>
            </a:r>
            <a:endParaRPr lang="en-GB" dirty="0"/>
          </a:p>
          <a:p>
            <a:pPr marL="0" indent="0">
              <a:buNone/>
            </a:pPr>
            <a:r>
              <a:rPr lang="en-GB" b="1" dirty="0"/>
              <a:t> </a:t>
            </a:r>
            <a:endParaRPr lang="en-GB" dirty="0"/>
          </a:p>
          <a:p>
            <a:r>
              <a:rPr lang="en-GB" b="1" dirty="0"/>
              <a:t>LEARNING OUTCOMES</a:t>
            </a:r>
            <a:endParaRPr lang="en-GB" dirty="0"/>
          </a:p>
          <a:p>
            <a:pPr marL="0" indent="0">
              <a:buNone/>
            </a:pPr>
            <a:endParaRPr lang="en-GB" dirty="0"/>
          </a:p>
          <a:p>
            <a:pPr lvl="0" fontAlgn="base" hangingPunct="0"/>
            <a:r>
              <a:rPr lang="en-US" dirty="0"/>
              <a:t>Systematically evaluate the conceptual apparatus and theoretical debates informing employment relations and reward management.</a:t>
            </a:r>
          </a:p>
          <a:p>
            <a:pPr marL="0" lvl="0" indent="0" fontAlgn="base" hangingPunct="0">
              <a:buNone/>
            </a:pPr>
            <a:endParaRPr lang="en-GB" dirty="0"/>
          </a:p>
          <a:p>
            <a:pPr lvl="0"/>
            <a:r>
              <a:rPr lang="en-US" dirty="0"/>
              <a:t>Resolve employment relations issues effectively through employment relations processes that lead to </a:t>
            </a:r>
            <a:r>
              <a:rPr lang="en-US" dirty="0" err="1"/>
              <a:t>organisational</a:t>
            </a:r>
            <a:r>
              <a:rPr lang="en-US" dirty="0"/>
              <a:t> outcomes of employee engagement and improved performance</a:t>
            </a:r>
          </a:p>
          <a:p>
            <a:pPr marL="0" lvl="0" indent="0">
              <a:buNone/>
            </a:pPr>
            <a:endParaRPr lang="en-GB" dirty="0"/>
          </a:p>
          <a:p>
            <a:pPr lvl="0" fontAlgn="base" hangingPunct="0"/>
            <a:r>
              <a:rPr lang="en-US" dirty="0"/>
              <a:t>Devise and sustain arguments to support the adoption of reward systems that attract, retain and motivate employees and improve both employee and </a:t>
            </a:r>
            <a:r>
              <a:rPr lang="en-US" dirty="0" err="1"/>
              <a:t>organisational</a:t>
            </a:r>
            <a:r>
              <a:rPr lang="en-US" dirty="0"/>
              <a:t> performance.</a:t>
            </a:r>
            <a:endParaRPr lang="en-GB" dirty="0"/>
          </a:p>
          <a:p>
            <a:pPr marL="0" indent="0">
              <a:buNone/>
            </a:pPr>
            <a:endParaRPr lang="en-GB" b="1" dirty="0"/>
          </a:p>
        </p:txBody>
      </p:sp>
    </p:spTree>
    <p:extLst>
      <p:ext uri="{BB962C8B-B14F-4D97-AF65-F5344CB8AC3E}">
        <p14:creationId xmlns:p14="http://schemas.microsoft.com/office/powerpoint/2010/main" val="1610767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2EC32B-074E-4385-A4E0-D28678D9E405}"/>
              </a:ext>
            </a:extLst>
          </p:cNvPr>
          <p:cNvSpPr>
            <a:spLocks noGrp="1"/>
          </p:cNvSpPr>
          <p:nvPr>
            <p:ph idx="1"/>
          </p:nvPr>
        </p:nvSpPr>
        <p:spPr>
          <a:xfrm>
            <a:off x="609600" y="360728"/>
            <a:ext cx="10972800" cy="5243118"/>
          </a:xfrm>
        </p:spPr>
        <p:txBody>
          <a:bodyPr>
            <a:normAutofit fontScale="92500"/>
          </a:bodyPr>
          <a:lstStyle/>
          <a:p>
            <a:r>
              <a:rPr lang="en-GB" b="1" dirty="0"/>
              <a:t>Before you get started:</a:t>
            </a:r>
            <a:endParaRPr lang="en-GB" dirty="0"/>
          </a:p>
          <a:p>
            <a:r>
              <a:rPr lang="en-GB" sz="2400" dirty="0"/>
              <a:t>Read all of the material on </a:t>
            </a:r>
            <a:r>
              <a:rPr lang="en-GB" sz="2400" dirty="0">
                <a:solidFill>
                  <a:srgbClr val="FF0000"/>
                </a:solidFill>
              </a:rPr>
              <a:t>Moodle under “week 6”</a:t>
            </a:r>
            <a:r>
              <a:rPr lang="en-GB" sz="2400" dirty="0"/>
              <a:t> – pay particular attention to all the </a:t>
            </a:r>
            <a:r>
              <a:rPr lang="en-GB" sz="2400" dirty="0">
                <a:solidFill>
                  <a:srgbClr val="FF0000"/>
                </a:solidFill>
              </a:rPr>
              <a:t>British Airways (BA) articles posted there.</a:t>
            </a:r>
          </a:p>
          <a:p>
            <a:r>
              <a:rPr lang="en-GB" sz="2400" dirty="0">
                <a:solidFill>
                  <a:srgbClr val="FF0000"/>
                </a:solidFill>
              </a:rPr>
              <a:t>CIPD material is always a good starting </a:t>
            </a:r>
            <a:r>
              <a:rPr lang="en-GB" sz="2400" dirty="0"/>
              <a:t>point for the broader context of the module</a:t>
            </a:r>
          </a:p>
          <a:p>
            <a:r>
              <a:rPr lang="en-GB" sz="2400" dirty="0"/>
              <a:t>The </a:t>
            </a:r>
            <a:r>
              <a:rPr lang="en-GB" sz="2400" dirty="0" err="1">
                <a:solidFill>
                  <a:srgbClr val="FF0000"/>
                </a:solidFill>
              </a:rPr>
              <a:t>Powerpoint</a:t>
            </a:r>
            <a:r>
              <a:rPr lang="en-GB" sz="2400" dirty="0"/>
              <a:t> covers off many of the academic points from the core text book</a:t>
            </a:r>
          </a:p>
          <a:p>
            <a:r>
              <a:rPr lang="en-GB" sz="2400" dirty="0">
                <a:solidFill>
                  <a:srgbClr val="FF0000"/>
                </a:solidFill>
              </a:rPr>
              <a:t>Deloitte, SHRM </a:t>
            </a:r>
            <a:r>
              <a:rPr lang="en-GB" sz="2400" dirty="0"/>
              <a:t>and other management consultancies provide current and topical perspectives on the module topic.</a:t>
            </a:r>
          </a:p>
          <a:p>
            <a:r>
              <a:rPr lang="en-GB" sz="2400" dirty="0"/>
              <a:t>Remember – you can bring in some of the information from previous weeks too – </a:t>
            </a:r>
            <a:r>
              <a:rPr lang="en-GB" sz="2400" dirty="0">
                <a:solidFill>
                  <a:srgbClr val="FF0000"/>
                </a:solidFill>
              </a:rPr>
              <a:t>globalisation</a:t>
            </a:r>
            <a:r>
              <a:rPr lang="en-GB" sz="2400" dirty="0"/>
              <a:t> is something that could feature in both assignments for example.</a:t>
            </a:r>
          </a:p>
          <a:p>
            <a:r>
              <a:rPr lang="en-GB" sz="2400" dirty="0"/>
              <a:t>My </a:t>
            </a:r>
            <a:r>
              <a:rPr lang="en-GB" sz="2400" dirty="0" err="1"/>
              <a:t>powerpoint</a:t>
            </a:r>
            <a:r>
              <a:rPr lang="en-GB" sz="2400" dirty="0"/>
              <a:t> here is a </a:t>
            </a:r>
            <a:r>
              <a:rPr lang="en-GB" sz="2400" dirty="0">
                <a:solidFill>
                  <a:srgbClr val="FF0000"/>
                </a:solidFill>
              </a:rPr>
              <a:t>guide</a:t>
            </a:r>
            <a:r>
              <a:rPr lang="en-GB" sz="2400" dirty="0"/>
              <a:t> – you can and should bring in your own research and perspectives.</a:t>
            </a:r>
          </a:p>
        </p:txBody>
      </p:sp>
    </p:spTree>
    <p:extLst>
      <p:ext uri="{BB962C8B-B14F-4D97-AF65-F5344CB8AC3E}">
        <p14:creationId xmlns:p14="http://schemas.microsoft.com/office/powerpoint/2010/main" val="3275212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a:xfrm>
            <a:off x="609600" y="0"/>
            <a:ext cx="10972800" cy="503583"/>
          </a:xfrm>
        </p:spPr>
        <p:txBody>
          <a:bodyPr>
            <a:normAutofit fontScale="90000"/>
          </a:bodyPr>
          <a:lstStyle/>
          <a:p>
            <a:r>
              <a:rPr lang="en-GB" dirty="0"/>
              <a:t>Assessment Activity Questions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a:xfrm>
            <a:off x="609600" y="503583"/>
            <a:ext cx="10972800" cy="3917032"/>
          </a:xfrm>
        </p:spPr>
        <p:txBody>
          <a:bodyPr>
            <a:normAutofit fontScale="25000" lnSpcReduction="20000"/>
          </a:bodyPr>
          <a:lstStyle/>
          <a:p>
            <a:pPr marL="0" indent="0">
              <a:buNone/>
            </a:pPr>
            <a:endParaRPr lang="en-GB" sz="4500" dirty="0">
              <a:solidFill>
                <a:srgbClr val="000000"/>
              </a:solidFill>
            </a:endParaRPr>
          </a:p>
          <a:p>
            <a:pPr marL="0" indent="0">
              <a:buNone/>
            </a:pPr>
            <a:r>
              <a:rPr lang="en-GB" sz="4500" b="1" dirty="0"/>
              <a:t> </a:t>
            </a:r>
            <a:endParaRPr lang="en-GB" sz="7200" dirty="0"/>
          </a:p>
          <a:p>
            <a:pPr marL="0" indent="0">
              <a:buNone/>
            </a:pPr>
            <a:r>
              <a:rPr lang="en-GB" sz="7200" dirty="0"/>
              <a:t>Write a 2500 word report analysing the 2019 reward issues at British Airways (BA).</a:t>
            </a:r>
          </a:p>
          <a:p>
            <a:pPr marL="514350" indent="-514350">
              <a:buFont typeface="+mj-lt"/>
              <a:buAutoNum type="arabicPeriod"/>
            </a:pPr>
            <a:endParaRPr lang="en-GB" sz="7200" dirty="0"/>
          </a:p>
          <a:p>
            <a:pPr marL="514350" lvl="0" indent="-514350">
              <a:buFont typeface="+mj-lt"/>
              <a:buAutoNum type="arabicPeriod"/>
            </a:pPr>
            <a:r>
              <a:rPr lang="en-GB" sz="7200" dirty="0">
                <a:solidFill>
                  <a:srgbClr val="0070C0"/>
                </a:solidFill>
              </a:rPr>
              <a:t>Drawing on recent literature explain the importance of employee reward strategies in general. </a:t>
            </a:r>
          </a:p>
          <a:p>
            <a:pPr marL="514350" indent="-514350">
              <a:buFont typeface="+mj-lt"/>
              <a:buAutoNum type="arabicPeriod"/>
            </a:pPr>
            <a:endParaRPr lang="en-GB" sz="7200" dirty="0"/>
          </a:p>
          <a:p>
            <a:pPr marL="514350" lvl="0" indent="-514350">
              <a:buFont typeface="+mj-lt"/>
              <a:buAutoNum type="arabicPeriod"/>
            </a:pPr>
            <a:r>
              <a:rPr lang="en-GB" sz="7200" dirty="0">
                <a:solidFill>
                  <a:srgbClr val="0070C0"/>
                </a:solidFill>
              </a:rPr>
              <a:t>Use appropriate theoretical models to critically evaluate the reward problems experienced, particularly reward implementation issues. </a:t>
            </a:r>
          </a:p>
          <a:p>
            <a:pPr marL="514350" indent="-514350">
              <a:buFont typeface="+mj-lt"/>
              <a:buAutoNum type="arabicPeriod"/>
            </a:pPr>
            <a:endParaRPr lang="en-GB" sz="7200" dirty="0"/>
          </a:p>
          <a:p>
            <a:pPr marL="0" indent="0">
              <a:buNone/>
            </a:pPr>
            <a:r>
              <a:rPr lang="en-GB" sz="7200" dirty="0"/>
              <a:t>Address the situation from the point of view of:</a:t>
            </a:r>
          </a:p>
          <a:p>
            <a:endParaRPr lang="en-GB" sz="7200" dirty="0"/>
          </a:p>
          <a:p>
            <a:pPr lvl="0"/>
            <a:r>
              <a:rPr lang="en-GB" sz="7200" dirty="0"/>
              <a:t>BA, the owners </a:t>
            </a:r>
          </a:p>
          <a:p>
            <a:pPr lvl="0"/>
            <a:r>
              <a:rPr lang="en-GB" sz="7200" dirty="0"/>
              <a:t>Employees</a:t>
            </a:r>
          </a:p>
          <a:p>
            <a:pPr lvl="0"/>
            <a:r>
              <a:rPr lang="en-GB" sz="7200" dirty="0"/>
              <a:t>The Trade union(s)</a:t>
            </a:r>
          </a:p>
          <a:p>
            <a:pPr lvl="0"/>
            <a:r>
              <a:rPr lang="en-GB" sz="7200" dirty="0"/>
              <a:t>Customers</a:t>
            </a:r>
          </a:p>
          <a:p>
            <a:pPr marL="514350" indent="-514350">
              <a:buFont typeface="+mj-lt"/>
              <a:buAutoNum type="arabicPeriod"/>
            </a:pPr>
            <a:endParaRPr lang="en-GB" sz="7200" dirty="0">
              <a:solidFill>
                <a:srgbClr val="0070C0"/>
              </a:solidFill>
            </a:endParaRPr>
          </a:p>
          <a:p>
            <a:pPr marL="0" lvl="0" indent="0">
              <a:buNone/>
            </a:pPr>
            <a:r>
              <a:rPr lang="en-GB" sz="7200" dirty="0">
                <a:solidFill>
                  <a:srgbClr val="0070C0"/>
                </a:solidFill>
              </a:rPr>
              <a:t>3.       Provide appropriate recommendations for how the situation might be resolved to the mutual benefit of all parties, which could prevent unrest happening in the future. Your recommendations should be innovative, logical, viable and scheduled. Also offer some costings.</a:t>
            </a:r>
          </a:p>
          <a:p>
            <a:pPr marL="0" indent="0">
              <a:buNone/>
            </a:pPr>
            <a:endParaRPr lang="en-GB" dirty="0"/>
          </a:p>
          <a:p>
            <a:endParaRPr lang="en-GB" dirty="0"/>
          </a:p>
        </p:txBody>
      </p:sp>
    </p:spTree>
    <p:extLst>
      <p:ext uri="{BB962C8B-B14F-4D97-AF65-F5344CB8AC3E}">
        <p14:creationId xmlns:p14="http://schemas.microsoft.com/office/powerpoint/2010/main" val="33260365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a:xfrm>
            <a:off x="609600" y="-96423"/>
            <a:ext cx="10972800" cy="706023"/>
          </a:xfrm>
        </p:spPr>
        <p:txBody>
          <a:bodyPr>
            <a:normAutofit fontScale="90000"/>
          </a:bodyPr>
          <a:lstStyle/>
          <a:p>
            <a:r>
              <a:rPr lang="en-GB" dirty="0"/>
              <a:t>Assessment Activity Requirements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a:xfrm>
            <a:off x="609600" y="609600"/>
            <a:ext cx="10972800" cy="4907633"/>
          </a:xfrm>
        </p:spPr>
        <p:txBody>
          <a:bodyPr>
            <a:normAutofit fontScale="77500" lnSpcReduction="20000"/>
          </a:bodyPr>
          <a:lstStyle/>
          <a:p>
            <a:pPr marL="0" indent="0">
              <a:buNone/>
            </a:pPr>
            <a:r>
              <a:rPr lang="en-GB" dirty="0">
                <a:solidFill>
                  <a:srgbClr val="0070C0"/>
                </a:solidFill>
              </a:rPr>
              <a:t>Question One: </a:t>
            </a:r>
            <a:r>
              <a:rPr lang="en-GB" dirty="0"/>
              <a:t>(</a:t>
            </a:r>
            <a:r>
              <a:rPr lang="en-GB" dirty="0">
                <a:solidFill>
                  <a:srgbClr val="000000"/>
                </a:solidFill>
              </a:rPr>
              <a:t>In approximately 800 words) </a:t>
            </a:r>
            <a:r>
              <a:rPr lang="en-GB" dirty="0">
                <a:solidFill>
                  <a:srgbClr val="0070C0"/>
                </a:solidFill>
              </a:rPr>
              <a:t>Drawing on recent literature explain the importance of employee reward strategies in general. </a:t>
            </a:r>
          </a:p>
          <a:p>
            <a:r>
              <a:rPr lang="en-GB" dirty="0"/>
              <a:t>Define employee reward (E.g. CIPD, Core text, Good Work Plan ) Define Total Reward and the five components of the same (</a:t>
            </a:r>
            <a:r>
              <a:rPr lang="en-GB" dirty="0" err="1"/>
              <a:t>E.g</a:t>
            </a:r>
            <a:r>
              <a:rPr lang="en-GB" dirty="0"/>
              <a:t> CIPD, Deloitte  article, SHRM Total Reward report etc.)</a:t>
            </a:r>
          </a:p>
          <a:p>
            <a:r>
              <a:rPr lang="en-GB" dirty="0"/>
              <a:t>Explain how the concept of reward has changed in the last decade  (</a:t>
            </a:r>
            <a:r>
              <a:rPr lang="en-GB" dirty="0" err="1"/>
              <a:t>E.g</a:t>
            </a:r>
            <a:r>
              <a:rPr lang="en-GB" dirty="0"/>
              <a:t> Core text, CIPD, Deloitte article etc.)</a:t>
            </a:r>
          </a:p>
          <a:p>
            <a:r>
              <a:rPr lang="en-GB" dirty="0"/>
              <a:t>Discuss different academic and business leader perspectives on employee reward  (</a:t>
            </a:r>
            <a:r>
              <a:rPr lang="en-GB" dirty="0" err="1"/>
              <a:t>E.g</a:t>
            </a:r>
            <a:r>
              <a:rPr lang="en-GB" dirty="0"/>
              <a:t> Core text, Google, Dan Pink, Simon Sinek, etc.)</a:t>
            </a:r>
          </a:p>
          <a:p>
            <a:r>
              <a:rPr lang="en-GB" dirty="0"/>
              <a:t>Contextualise the importance of employee reward – What factors drive reward? What are the challenges? (Globalisation creating competition, humans have evolved to desire meaningful work and growth, employee voice and two way communication to ensure employees understand the challenges and opportunities of reward strategies in the business etc.)</a:t>
            </a:r>
          </a:p>
          <a:p>
            <a:pPr marL="0" indent="0">
              <a:buNone/>
            </a:pPr>
            <a:endParaRPr lang="en-GB" dirty="0"/>
          </a:p>
          <a:p>
            <a:endParaRPr lang="en-GB" dirty="0"/>
          </a:p>
        </p:txBody>
      </p:sp>
    </p:spTree>
    <p:extLst>
      <p:ext uri="{BB962C8B-B14F-4D97-AF65-F5344CB8AC3E}">
        <p14:creationId xmlns:p14="http://schemas.microsoft.com/office/powerpoint/2010/main" val="3667174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a:xfrm>
            <a:off x="609600" y="0"/>
            <a:ext cx="10972800" cy="583096"/>
          </a:xfrm>
        </p:spPr>
        <p:txBody>
          <a:bodyPr>
            <a:normAutofit fontScale="90000"/>
          </a:bodyPr>
          <a:lstStyle/>
          <a:p>
            <a:r>
              <a:rPr lang="en-GB" dirty="0"/>
              <a:t>Assessment Activity Requirements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a:xfrm>
            <a:off x="609599" y="583096"/>
            <a:ext cx="11383617" cy="5141843"/>
          </a:xfrm>
        </p:spPr>
        <p:txBody>
          <a:bodyPr>
            <a:normAutofit fontScale="70000" lnSpcReduction="20000"/>
          </a:bodyPr>
          <a:lstStyle/>
          <a:p>
            <a:r>
              <a:rPr lang="en-GB" b="1" u="sng" dirty="0">
                <a:solidFill>
                  <a:srgbClr val="0070C0"/>
                </a:solidFill>
              </a:rPr>
              <a:t>Question Two – (Approximately 800 words)</a:t>
            </a:r>
          </a:p>
          <a:p>
            <a:pPr marL="0" lvl="0" indent="0">
              <a:buNone/>
            </a:pPr>
            <a:r>
              <a:rPr lang="en-GB" dirty="0">
                <a:solidFill>
                  <a:srgbClr val="0070C0"/>
                </a:solidFill>
              </a:rPr>
              <a:t>Use appropriate theoretical models to critically evaluate the reward problems experienced, particularly reward implementation issues. </a:t>
            </a:r>
          </a:p>
          <a:p>
            <a:pPr marL="0" indent="0">
              <a:buNone/>
            </a:pPr>
            <a:r>
              <a:rPr lang="en-GB" dirty="0"/>
              <a:t>Address the situation from the point of view of:</a:t>
            </a:r>
          </a:p>
          <a:p>
            <a:pPr lvl="0"/>
            <a:r>
              <a:rPr lang="en-GB" dirty="0">
                <a:solidFill>
                  <a:srgbClr val="0070C0"/>
                </a:solidFill>
              </a:rPr>
              <a:t>BA, the owners </a:t>
            </a:r>
            <a:r>
              <a:rPr lang="en-GB" dirty="0"/>
              <a:t>– If in response to the pay dispute BA increased pay levels what are the consequences – less budget for external ‘threats’ (research what has happened to airlines in the face of </a:t>
            </a:r>
            <a:r>
              <a:rPr lang="en-GB" dirty="0" err="1"/>
              <a:t>Covid</a:t>
            </a:r>
            <a:r>
              <a:rPr lang="en-GB" dirty="0"/>
              <a:t> 19), less profits for shareholders, less of an investment fund for the future, increase in prices could lead to a loss of customers.</a:t>
            </a:r>
          </a:p>
          <a:p>
            <a:pPr lvl="0"/>
            <a:r>
              <a:rPr lang="en-GB" dirty="0">
                <a:solidFill>
                  <a:srgbClr val="0070C0"/>
                </a:solidFill>
              </a:rPr>
              <a:t>Employees </a:t>
            </a:r>
            <a:r>
              <a:rPr lang="en-GB" dirty="0"/>
              <a:t>– Affect employee motivation and discretionary effort (refer to Maslow’s hierarchy of needs and J Adams Equity Theory, and Dan Pink’s Ted Talk), could result in a loss of talent to competitor airlines.</a:t>
            </a:r>
          </a:p>
          <a:p>
            <a:pPr lvl="0"/>
            <a:r>
              <a:rPr lang="en-GB" dirty="0">
                <a:solidFill>
                  <a:srgbClr val="0070C0"/>
                </a:solidFill>
              </a:rPr>
              <a:t>The Trade union(s) </a:t>
            </a:r>
            <a:r>
              <a:rPr lang="en-GB" dirty="0"/>
              <a:t>- Failing to deliver the desired pay award could mean a drop in membership (contextualise this by discussing </a:t>
            </a:r>
            <a:r>
              <a:rPr lang="en-GB" dirty="0" err="1"/>
              <a:t>Unitarism</a:t>
            </a:r>
            <a:r>
              <a:rPr lang="en-GB" dirty="0"/>
              <a:t>, Pluralism and decreasing Trade Union Membership).</a:t>
            </a:r>
          </a:p>
          <a:p>
            <a:pPr lvl="0"/>
            <a:r>
              <a:rPr lang="en-GB" dirty="0">
                <a:solidFill>
                  <a:srgbClr val="0070C0"/>
                </a:solidFill>
              </a:rPr>
              <a:t>Customers</a:t>
            </a:r>
            <a:r>
              <a:rPr lang="en-GB" dirty="0"/>
              <a:t> – Price hikes might result in disgruntled customers, de-motivated staff may result in a reduction in service quality for customers, disruption to travel arrangements throughout the dispute, loss in confidence in BA.</a:t>
            </a:r>
          </a:p>
          <a:p>
            <a:pPr marL="0" indent="0">
              <a:buNone/>
            </a:pPr>
            <a:endParaRPr lang="en-GB" dirty="0">
              <a:solidFill>
                <a:srgbClr val="000000"/>
              </a:solidFill>
            </a:endParaRPr>
          </a:p>
          <a:p>
            <a:pPr>
              <a:buFont typeface="Wingdings" panose="05000000000000000000" pitchFamily="2" charset="2"/>
              <a:buChar char="Ø"/>
            </a:pPr>
            <a:endParaRPr lang="en-GB" dirty="0"/>
          </a:p>
          <a:p>
            <a:endParaRPr lang="en-GB" dirty="0"/>
          </a:p>
        </p:txBody>
      </p:sp>
    </p:spTree>
    <p:extLst>
      <p:ext uri="{BB962C8B-B14F-4D97-AF65-F5344CB8AC3E}">
        <p14:creationId xmlns:p14="http://schemas.microsoft.com/office/powerpoint/2010/main" val="427432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a:xfrm>
            <a:off x="609600" y="0"/>
            <a:ext cx="10972800" cy="609600"/>
          </a:xfrm>
        </p:spPr>
        <p:txBody>
          <a:bodyPr>
            <a:normAutofit fontScale="90000"/>
          </a:bodyPr>
          <a:lstStyle/>
          <a:p>
            <a:r>
              <a:rPr lang="en-GB" dirty="0"/>
              <a:t>Assessment Activity Requirements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a:xfrm>
            <a:off x="609600" y="609600"/>
            <a:ext cx="10972800" cy="4907633"/>
          </a:xfrm>
        </p:spPr>
        <p:txBody>
          <a:bodyPr>
            <a:normAutofit fontScale="92500"/>
          </a:bodyPr>
          <a:lstStyle/>
          <a:p>
            <a:r>
              <a:rPr lang="en-GB" b="1" u="sng" dirty="0">
                <a:solidFill>
                  <a:srgbClr val="0070C0"/>
                </a:solidFill>
              </a:rPr>
              <a:t>Question Three – (Approximately 800 words)</a:t>
            </a:r>
          </a:p>
          <a:p>
            <a:pPr marL="0" indent="0">
              <a:buNone/>
            </a:pPr>
            <a:r>
              <a:rPr lang="en-GB" sz="2400" dirty="0">
                <a:solidFill>
                  <a:srgbClr val="0070C0"/>
                </a:solidFill>
              </a:rPr>
              <a:t>Provide appropriate recommendations for how the situation might be resolved to the mutual benefit of all parties, which could prevent unrest happening in the future. Your recommendations should be innovative, logical, viable and scheduled. Also offer some costings.</a:t>
            </a:r>
          </a:p>
          <a:p>
            <a:pPr marL="0" indent="0">
              <a:buNone/>
            </a:pPr>
            <a:r>
              <a:rPr lang="en-GB" sz="2400" dirty="0">
                <a:solidFill>
                  <a:srgbClr val="0070C0"/>
                </a:solidFill>
              </a:rPr>
              <a:t>Some Possible Options = </a:t>
            </a:r>
          </a:p>
          <a:p>
            <a:pPr>
              <a:buFont typeface="Wingdings" panose="05000000000000000000" pitchFamily="2" charset="2"/>
              <a:buChar char="Ø"/>
            </a:pPr>
            <a:r>
              <a:rPr lang="en-GB" sz="2400" dirty="0">
                <a:solidFill>
                  <a:srgbClr val="000000"/>
                </a:solidFill>
              </a:rPr>
              <a:t> Refuse the desired pay increase </a:t>
            </a:r>
          </a:p>
          <a:p>
            <a:pPr>
              <a:buFont typeface="Wingdings" panose="05000000000000000000" pitchFamily="2" charset="2"/>
              <a:buChar char="Ø"/>
            </a:pPr>
            <a:r>
              <a:rPr lang="en-GB" sz="2400" dirty="0">
                <a:solidFill>
                  <a:srgbClr val="000000"/>
                </a:solidFill>
              </a:rPr>
              <a:t>A phased pay increase over time </a:t>
            </a:r>
          </a:p>
          <a:p>
            <a:pPr>
              <a:buFont typeface="Wingdings" panose="05000000000000000000" pitchFamily="2" charset="2"/>
              <a:buChar char="Ø"/>
            </a:pPr>
            <a:r>
              <a:rPr lang="en-GB" sz="2400" dirty="0">
                <a:solidFill>
                  <a:srgbClr val="000000"/>
                </a:solidFill>
              </a:rPr>
              <a:t>Offer non financial benefits – more flexible working, development opportunities etc. </a:t>
            </a:r>
          </a:p>
          <a:p>
            <a:pPr marL="0" indent="0">
              <a:buNone/>
            </a:pPr>
            <a:r>
              <a:rPr lang="en-GB" sz="2400" dirty="0">
                <a:solidFill>
                  <a:srgbClr val="000000"/>
                </a:solidFill>
              </a:rPr>
              <a:t>** (Fully analyse the pros and cons of each option, decide on your final recommendation and fully justify why this option is most suitable to benefit all of the stakeholders, and could prevent unrest happening in the future). </a:t>
            </a:r>
          </a:p>
          <a:p>
            <a:pPr>
              <a:buFont typeface="Wingdings" panose="05000000000000000000" pitchFamily="2" charset="2"/>
              <a:buChar char="Ø"/>
            </a:pPr>
            <a:endParaRPr lang="en-GB" dirty="0">
              <a:solidFill>
                <a:srgbClr val="000000"/>
              </a:solidFill>
            </a:endParaRPr>
          </a:p>
        </p:txBody>
      </p:sp>
    </p:spTree>
    <p:extLst>
      <p:ext uri="{BB962C8B-B14F-4D97-AF65-F5344CB8AC3E}">
        <p14:creationId xmlns:p14="http://schemas.microsoft.com/office/powerpoint/2010/main" val="1940594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a:xfrm>
            <a:off x="609600" y="181872"/>
            <a:ext cx="10972800" cy="1143000"/>
          </a:xfrm>
        </p:spPr>
        <p:txBody>
          <a:bodyPr/>
          <a:lstStyle/>
          <a:p>
            <a:r>
              <a:rPr lang="en-GB" dirty="0"/>
              <a:t>Assessment Activity Requirements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a:xfrm>
            <a:off x="609600" y="1070113"/>
            <a:ext cx="10972800" cy="3917032"/>
          </a:xfrm>
        </p:spPr>
        <p:txBody>
          <a:bodyPr>
            <a:normAutofit fontScale="25000" lnSpcReduction="20000"/>
          </a:bodyPr>
          <a:lstStyle/>
          <a:p>
            <a:pPr marL="0" indent="0">
              <a:buNone/>
            </a:pPr>
            <a:endParaRPr lang="en-GB" sz="9600" dirty="0"/>
          </a:p>
          <a:p>
            <a:r>
              <a:rPr lang="en-GB" sz="9600" b="1" dirty="0">
                <a:solidFill>
                  <a:srgbClr val="0033CC"/>
                </a:solidFill>
              </a:rPr>
              <a:t> </a:t>
            </a:r>
            <a:r>
              <a:rPr lang="en-GB" sz="9600" b="1" u="sng" dirty="0">
                <a:solidFill>
                  <a:srgbClr val="0033CC"/>
                </a:solidFill>
              </a:rPr>
              <a:t>Requirements for a Level 6 Report</a:t>
            </a:r>
          </a:p>
          <a:p>
            <a:r>
              <a:rPr lang="en-GB" sz="9600" dirty="0"/>
              <a:t>To follow a professional report format (Contents table, introduction, main body, conclusions, headings and subheadings throughout)</a:t>
            </a:r>
          </a:p>
          <a:p>
            <a:r>
              <a:rPr lang="en-GB" sz="9600" dirty="0"/>
              <a:t>Supported by appropriate research and published views on employee relations.  Some independent research – in other words do not just regurgitate material from the class</a:t>
            </a:r>
          </a:p>
          <a:p>
            <a:r>
              <a:rPr lang="en-GB" sz="9600" dirty="0"/>
              <a:t>All reference sources should be acknowledged correctly and a bibliography provided appropriate (these should be excluded from the word count)</a:t>
            </a:r>
          </a:p>
          <a:p>
            <a:r>
              <a:rPr lang="en-GB" sz="9600" dirty="0"/>
              <a:t>A minimum of 20 references should be included</a:t>
            </a:r>
          </a:p>
          <a:p>
            <a:r>
              <a:rPr lang="en-GB" sz="9600" dirty="0"/>
              <a:t>Do not exceed the word count by excess of 10%</a:t>
            </a:r>
          </a:p>
          <a:p>
            <a:r>
              <a:rPr lang="en-GB" sz="9600" dirty="0"/>
              <a:t>Avoid a high similarity score by paraphrasing rather than copying.</a:t>
            </a:r>
          </a:p>
          <a:p>
            <a:pPr marL="0" indent="0">
              <a:buNone/>
            </a:pPr>
            <a:endParaRPr lang="en-GB" dirty="0"/>
          </a:p>
          <a:p>
            <a:endParaRPr lang="en-GB" dirty="0"/>
          </a:p>
        </p:txBody>
      </p:sp>
    </p:spTree>
    <p:extLst>
      <p:ext uri="{BB962C8B-B14F-4D97-AF65-F5344CB8AC3E}">
        <p14:creationId xmlns:p14="http://schemas.microsoft.com/office/powerpoint/2010/main" val="1550772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188640"/>
            <a:ext cx="8229600" cy="1143000"/>
          </a:xfrm>
        </p:spPr>
        <p:txBody>
          <a:bodyPr/>
          <a:lstStyle/>
          <a:p>
            <a:pPr algn="l"/>
            <a:r>
              <a:rPr lang="en-GB" sz="3600" dirty="0"/>
              <a:t>Critical Thinking &amp; Writing</a:t>
            </a:r>
          </a:p>
        </p:txBody>
      </p:sp>
      <p:sp>
        <p:nvSpPr>
          <p:cNvPr id="3" name="Content Placeholder 2"/>
          <p:cNvSpPr>
            <a:spLocks noGrp="1"/>
          </p:cNvSpPr>
          <p:nvPr>
            <p:ph idx="1"/>
          </p:nvPr>
        </p:nvSpPr>
        <p:spPr>
          <a:xfrm>
            <a:off x="2012575" y="1124745"/>
            <a:ext cx="8229600" cy="4525963"/>
          </a:xfrm>
        </p:spPr>
        <p:txBody>
          <a:bodyPr/>
          <a:lstStyle/>
          <a:p>
            <a:pPr marL="0" indent="0">
              <a:buNone/>
            </a:pPr>
            <a:r>
              <a:rPr lang="en-GB" sz="1800" dirty="0"/>
              <a:t>The following are characteristics of work that may demonstrate effective critical thinking &amp; writing: </a:t>
            </a:r>
          </a:p>
          <a:p>
            <a:pPr marL="0" indent="0">
              <a:buNone/>
            </a:pPr>
            <a:endParaRPr lang="en-GB" sz="1800" dirty="0"/>
          </a:p>
          <a:p>
            <a:pPr lvl="0">
              <a:buFont typeface="Wingdings" panose="05000000000000000000" pitchFamily="2" charset="2"/>
              <a:buChar char="§"/>
            </a:pPr>
            <a:r>
              <a:rPr lang="en-GB" sz="1800" dirty="0"/>
              <a:t>Accurately and thoroughly interprets evidence, statements, graphics, questions, literary elements, etc. </a:t>
            </a:r>
          </a:p>
          <a:p>
            <a:pPr lvl="0">
              <a:buFont typeface="Wingdings" panose="05000000000000000000" pitchFamily="2" charset="2"/>
              <a:buChar char="§"/>
            </a:pPr>
            <a:r>
              <a:rPr lang="en-GB" sz="1800" dirty="0"/>
              <a:t>Asks relevant questions.</a:t>
            </a:r>
          </a:p>
          <a:p>
            <a:pPr lvl="0">
              <a:buFont typeface="Wingdings" panose="05000000000000000000" pitchFamily="2" charset="2"/>
              <a:buChar char="§"/>
            </a:pPr>
            <a:r>
              <a:rPr lang="en-GB" sz="1800" dirty="0"/>
              <a:t>Analyses and evaluates key information, and alternative points of view clearly and precisely. </a:t>
            </a:r>
          </a:p>
          <a:p>
            <a:pPr lvl="0">
              <a:buFont typeface="Wingdings" panose="05000000000000000000" pitchFamily="2" charset="2"/>
              <a:buChar char="§"/>
            </a:pPr>
            <a:r>
              <a:rPr lang="en-GB" sz="1800" dirty="0"/>
              <a:t>Fair-mindedly examines beliefs, assumptions, and opinions and weighs them against facts. </a:t>
            </a:r>
          </a:p>
          <a:p>
            <a:pPr lvl="0">
              <a:buFont typeface="Wingdings" panose="05000000000000000000" pitchFamily="2" charset="2"/>
              <a:buChar char="§"/>
            </a:pPr>
            <a:r>
              <a:rPr lang="en-GB" sz="1800" dirty="0"/>
              <a:t>Draws insightful, reasonable conclusions. </a:t>
            </a:r>
          </a:p>
          <a:p>
            <a:pPr lvl="0">
              <a:buFont typeface="Wingdings" panose="05000000000000000000" pitchFamily="2" charset="2"/>
              <a:buChar char="§"/>
            </a:pPr>
            <a:r>
              <a:rPr lang="en-GB" sz="1800" dirty="0"/>
              <a:t>Justifies inferences and opinions. </a:t>
            </a:r>
          </a:p>
          <a:p>
            <a:pPr lvl="0">
              <a:buFont typeface="Wingdings" panose="05000000000000000000" pitchFamily="2" charset="2"/>
              <a:buChar char="§"/>
            </a:pPr>
            <a:r>
              <a:rPr lang="en-GB" sz="1800" dirty="0"/>
              <a:t>Thoughtfully addresses and evaluates major alternative points of view. </a:t>
            </a:r>
          </a:p>
          <a:p>
            <a:pPr lvl="0">
              <a:buFont typeface="Wingdings" panose="05000000000000000000" pitchFamily="2" charset="2"/>
              <a:buChar char="§"/>
            </a:pPr>
            <a:r>
              <a:rPr lang="en-GB" sz="1800" dirty="0"/>
              <a:t>Thoroughly explains assumptions and reasons.</a:t>
            </a:r>
          </a:p>
          <a:p>
            <a:endParaRPr lang="en-GB" dirty="0"/>
          </a:p>
        </p:txBody>
      </p:sp>
    </p:spTree>
    <p:extLst>
      <p:ext uri="{BB962C8B-B14F-4D97-AF65-F5344CB8AC3E}">
        <p14:creationId xmlns:p14="http://schemas.microsoft.com/office/powerpoint/2010/main" val="2070495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75520" y="68222"/>
            <a:ext cx="5483696" cy="67897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84676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1267" y="36364"/>
            <a:ext cx="8229600" cy="545663"/>
          </a:xfrm>
        </p:spPr>
        <p:txBody>
          <a:bodyPr>
            <a:normAutofit fontScale="90000"/>
          </a:bodyPr>
          <a:lstStyle/>
          <a:p>
            <a:pPr algn="l"/>
            <a:r>
              <a:rPr lang="en-US" dirty="0"/>
              <a:t>Writing critically means…</a:t>
            </a:r>
          </a:p>
        </p:txBody>
      </p:sp>
      <p:sp>
        <p:nvSpPr>
          <p:cNvPr id="3" name="Content Placeholder 2"/>
          <p:cNvSpPr>
            <a:spLocks noGrp="1"/>
          </p:cNvSpPr>
          <p:nvPr>
            <p:ph idx="1"/>
          </p:nvPr>
        </p:nvSpPr>
        <p:spPr>
          <a:xfrm>
            <a:off x="2181133" y="582027"/>
            <a:ext cx="8229600" cy="5313769"/>
          </a:xfrm>
        </p:spPr>
        <p:txBody>
          <a:bodyPr>
            <a:normAutofit fontScale="62500" lnSpcReduction="20000"/>
          </a:bodyPr>
          <a:lstStyle/>
          <a:p>
            <a:pPr>
              <a:buFont typeface="Wingdings" panose="05000000000000000000" pitchFamily="2" charset="2"/>
              <a:buChar char="§"/>
            </a:pPr>
            <a:r>
              <a:rPr lang="en-US" dirty="0"/>
              <a:t>Comparing and contrasting different theories, concepts and terminology from the literature and indicating where you stand in relation to your research</a:t>
            </a:r>
            <a:br>
              <a:rPr lang="en-US" dirty="0"/>
            </a:br>
            <a:endParaRPr lang="en-US" dirty="0"/>
          </a:p>
          <a:p>
            <a:pPr>
              <a:buFont typeface="Wingdings" panose="05000000000000000000" pitchFamily="2" charset="2"/>
              <a:buChar char="§"/>
            </a:pPr>
            <a:r>
              <a:rPr lang="en-US" dirty="0"/>
              <a:t>Strategic and selective referencing to support the underpinning arguments which form the basis of your research</a:t>
            </a:r>
            <a:br>
              <a:rPr lang="en-US" dirty="0"/>
            </a:br>
            <a:endParaRPr lang="en-US" dirty="0"/>
          </a:p>
          <a:p>
            <a:pPr>
              <a:buFont typeface="Wingdings" panose="05000000000000000000" pitchFamily="2" charset="2"/>
              <a:buChar char="§"/>
            </a:pPr>
            <a:r>
              <a:rPr lang="en-US" dirty="0"/>
              <a:t>Synthesizing and reformulating arguments from two or more sources to create a new or more developed point of view</a:t>
            </a:r>
            <a:br>
              <a:rPr lang="en-US" dirty="0"/>
            </a:br>
            <a:endParaRPr lang="en-US" dirty="0"/>
          </a:p>
          <a:p>
            <a:pPr>
              <a:buFont typeface="Wingdings" panose="05000000000000000000" pitchFamily="2" charset="2"/>
              <a:buChar char="§"/>
            </a:pPr>
            <a:r>
              <a:rPr lang="en-US" dirty="0"/>
              <a:t>Agreeing with, confirming or defending a finding or point of view through an analysis of its merits and limitations</a:t>
            </a:r>
            <a:br>
              <a:rPr lang="en-US" dirty="0"/>
            </a:br>
            <a:endParaRPr lang="en-US" dirty="0"/>
          </a:p>
          <a:p>
            <a:pPr>
              <a:buFont typeface="Wingdings" panose="05000000000000000000" pitchFamily="2" charset="2"/>
              <a:buChar char="§"/>
            </a:pPr>
            <a:r>
              <a:rPr lang="en-US" dirty="0"/>
              <a:t>Conceding that an existing point of view has some strengths but qualifying your support of the position by highlighting certain weaknesses</a:t>
            </a:r>
            <a:br>
              <a:rPr lang="en-US" dirty="0"/>
            </a:br>
            <a:endParaRPr lang="en-US" dirty="0"/>
          </a:p>
          <a:p>
            <a:pPr>
              <a:buFont typeface="Wingdings" panose="05000000000000000000" pitchFamily="2" charset="2"/>
              <a:buChar char="§"/>
            </a:pPr>
            <a:r>
              <a:rPr lang="en-US" dirty="0"/>
              <a:t>Rejecting a point of view and giving reasons for the rejection</a:t>
            </a:r>
          </a:p>
          <a:p>
            <a:pPr>
              <a:buFont typeface="Wingdings" panose="05000000000000000000" pitchFamily="2" charset="2"/>
              <a:buChar char="§"/>
            </a:pPr>
            <a:r>
              <a:rPr lang="en-US" dirty="0"/>
              <a:t>Being critical doesn’t mean being only negative</a:t>
            </a:r>
          </a:p>
        </p:txBody>
      </p:sp>
    </p:spTree>
    <p:extLst>
      <p:ext uri="{BB962C8B-B14F-4D97-AF65-F5344CB8AC3E}">
        <p14:creationId xmlns:p14="http://schemas.microsoft.com/office/powerpoint/2010/main" val="945198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872E-691C-4333-B69B-C2FEDC34DB2F}"/>
              </a:ext>
            </a:extLst>
          </p:cNvPr>
          <p:cNvSpPr>
            <a:spLocks noGrp="1"/>
          </p:cNvSpPr>
          <p:nvPr>
            <p:ph type="title"/>
          </p:nvPr>
        </p:nvSpPr>
        <p:spPr>
          <a:xfrm>
            <a:off x="609600" y="400473"/>
            <a:ext cx="10972800" cy="815931"/>
          </a:xfrm>
        </p:spPr>
        <p:txBody>
          <a:bodyPr>
            <a:normAutofit fontScale="90000"/>
          </a:bodyPr>
          <a:lstStyle/>
          <a:p>
            <a:r>
              <a:rPr lang="en-GB" b="1" dirty="0"/>
              <a:t>Important Points to Note</a:t>
            </a:r>
            <a:br>
              <a:rPr lang="en-GB" dirty="0"/>
            </a:br>
            <a:endParaRPr lang="en-GB" dirty="0"/>
          </a:p>
        </p:txBody>
      </p:sp>
      <p:sp>
        <p:nvSpPr>
          <p:cNvPr id="3" name="Content Placeholder 2">
            <a:extLst>
              <a:ext uri="{FF2B5EF4-FFF2-40B4-BE49-F238E27FC236}">
                <a16:creationId xmlns:a16="http://schemas.microsoft.com/office/drawing/2014/main" id="{E781B38F-CBB8-46DC-9E15-BD7EB7A02837}"/>
              </a:ext>
            </a:extLst>
          </p:cNvPr>
          <p:cNvSpPr>
            <a:spLocks noGrp="1"/>
          </p:cNvSpPr>
          <p:nvPr>
            <p:ph idx="1"/>
          </p:nvPr>
        </p:nvSpPr>
        <p:spPr>
          <a:xfrm>
            <a:off x="609600" y="808438"/>
            <a:ext cx="10972800" cy="4446166"/>
          </a:xfrm>
        </p:spPr>
        <p:txBody>
          <a:bodyPr>
            <a:normAutofit fontScale="70000" lnSpcReduction="20000"/>
          </a:bodyPr>
          <a:lstStyle/>
          <a:p>
            <a:pPr marL="0" indent="0">
              <a:buNone/>
            </a:pPr>
            <a:endParaRPr lang="en-GB" dirty="0"/>
          </a:p>
          <a:p>
            <a:pPr lvl="0">
              <a:defRPr/>
            </a:pPr>
            <a:r>
              <a:rPr lang="en-GB" dirty="0"/>
              <a:t>Have an introduction to set the context</a:t>
            </a:r>
          </a:p>
          <a:p>
            <a:pPr lvl="0">
              <a:defRPr/>
            </a:pPr>
            <a:r>
              <a:rPr lang="en-GB" dirty="0"/>
              <a:t>Set out each section of your report </a:t>
            </a:r>
            <a:r>
              <a:rPr lang="en-GB" b="1" dirty="0"/>
              <a:t>as per the assignment questions.</a:t>
            </a:r>
          </a:p>
          <a:p>
            <a:pPr lvl="0">
              <a:defRPr/>
            </a:pPr>
            <a:r>
              <a:rPr lang="en-GB" dirty="0"/>
              <a:t>Answer each point in full, </a:t>
            </a:r>
            <a:r>
              <a:rPr lang="en-GB" b="1" dirty="0"/>
              <a:t>citing academic </a:t>
            </a:r>
            <a:r>
              <a:rPr lang="en-GB" dirty="0"/>
              <a:t>authority and or business / organisation examples</a:t>
            </a:r>
          </a:p>
          <a:p>
            <a:pPr lvl="0">
              <a:defRPr/>
            </a:pPr>
            <a:r>
              <a:rPr lang="en-GB" dirty="0"/>
              <a:t>Reference all cited sources correctly</a:t>
            </a:r>
          </a:p>
          <a:p>
            <a:pPr lvl="0">
              <a:defRPr/>
            </a:pPr>
            <a:r>
              <a:rPr lang="en-GB" b="1" dirty="0"/>
              <a:t>Do not use the same reference source repeatedly </a:t>
            </a:r>
            <a:r>
              <a:rPr lang="en-GB" dirty="0"/>
              <a:t>– demonstrate your breadth of knowledge</a:t>
            </a:r>
          </a:p>
          <a:p>
            <a:pPr lvl="0">
              <a:defRPr/>
            </a:pPr>
            <a:r>
              <a:rPr lang="en-GB" dirty="0"/>
              <a:t>Your work should contain a minimum of </a:t>
            </a:r>
            <a:r>
              <a:rPr lang="en-GB" b="1" dirty="0"/>
              <a:t>20 references</a:t>
            </a:r>
          </a:p>
          <a:p>
            <a:pPr lvl="0">
              <a:defRPr/>
            </a:pPr>
            <a:r>
              <a:rPr lang="en-GB" b="1" dirty="0">
                <a:solidFill>
                  <a:srgbClr val="FF0000"/>
                </a:solidFill>
              </a:rPr>
              <a:t>Proof read </a:t>
            </a:r>
            <a:r>
              <a:rPr lang="en-GB" dirty="0"/>
              <a:t>with ‘fresh eyes’ to eradicate typos, misplaced words and grammatical errors – I see these often and it detracts from all your hard work.</a:t>
            </a:r>
          </a:p>
          <a:p>
            <a:pPr lvl="0">
              <a:defRPr/>
            </a:pPr>
            <a:r>
              <a:rPr lang="en-GB" dirty="0"/>
              <a:t>Support each other </a:t>
            </a:r>
            <a:r>
              <a:rPr lang="en-GB" dirty="0">
                <a:sym typeface="Wingdings" pitchFamily="2" charset="2"/>
              </a:rPr>
              <a:t></a:t>
            </a:r>
          </a:p>
          <a:p>
            <a:pPr lvl="0" algn="ctr">
              <a:buNone/>
              <a:defRPr/>
            </a:pPr>
            <a:r>
              <a:rPr lang="en-GB" b="1" dirty="0">
                <a:sym typeface="Wingdings" pitchFamily="2" charset="2"/>
              </a:rPr>
              <a:t>Submission date: 01 May 2020 at 3pm</a:t>
            </a:r>
            <a:endParaRPr lang="en-GB" b="1" dirty="0"/>
          </a:p>
        </p:txBody>
      </p:sp>
    </p:spTree>
    <p:extLst>
      <p:ext uri="{BB962C8B-B14F-4D97-AF65-F5344CB8AC3E}">
        <p14:creationId xmlns:p14="http://schemas.microsoft.com/office/powerpoint/2010/main" val="2993947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6834" y="197767"/>
            <a:ext cx="10972800" cy="1143000"/>
          </a:xfrm>
        </p:spPr>
        <p:txBody>
          <a:bodyPr/>
          <a:lstStyle/>
          <a:p>
            <a:r>
              <a:rPr lang="en-GB" dirty="0"/>
              <a:t>Questions</a:t>
            </a:r>
          </a:p>
        </p:txBody>
      </p:sp>
      <p:sp>
        <p:nvSpPr>
          <p:cNvPr id="3" name="Content Placeholder 2"/>
          <p:cNvSpPr>
            <a:spLocks noGrp="1"/>
          </p:cNvSpPr>
          <p:nvPr>
            <p:ph idx="1"/>
          </p:nvPr>
        </p:nvSpPr>
        <p:spPr/>
        <p:txBody>
          <a:bodyPr>
            <a:normAutofit/>
          </a:bodyPr>
          <a:lstStyle/>
          <a:p>
            <a:endParaRPr lang="en-GB" dirty="0">
              <a:solidFill>
                <a:srgbClr val="0070C0"/>
              </a:solidFill>
            </a:endParaRPr>
          </a:p>
          <a:p>
            <a:endParaRPr lang="en-GB" dirty="0"/>
          </a:p>
        </p:txBody>
      </p:sp>
      <p:pic>
        <p:nvPicPr>
          <p:cNvPr id="5" name="Picture 4">
            <a:extLst>
              <a:ext uri="{FF2B5EF4-FFF2-40B4-BE49-F238E27FC236}">
                <a16:creationId xmlns:a16="http://schemas.microsoft.com/office/drawing/2014/main" id="{B0D24C14-2541-48C9-AFA7-D72B0D80A6E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64835" y="1933826"/>
            <a:ext cx="4651512" cy="2990347"/>
          </a:xfrm>
          <a:prstGeom prst="rect">
            <a:avLst/>
          </a:prstGeom>
        </p:spPr>
      </p:pic>
    </p:spTree>
    <p:extLst>
      <p:ext uri="{BB962C8B-B14F-4D97-AF65-F5344CB8AC3E}">
        <p14:creationId xmlns:p14="http://schemas.microsoft.com/office/powerpoint/2010/main" val="2566395399"/>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1320</TotalTime>
  <Words>1145</Words>
  <Application>Microsoft Office PowerPoint</Application>
  <PresentationFormat>Widescreen</PresentationFormat>
  <Paragraphs>110</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Myriad Pro</vt:lpstr>
      <vt:lpstr>Wingdings</vt:lpstr>
      <vt:lpstr>ThemeUWTSD</vt:lpstr>
      <vt:lpstr>    Assignment Two</vt:lpstr>
      <vt:lpstr>PowerPoint Presentation</vt:lpstr>
      <vt:lpstr>PowerPoint Presentation</vt:lpstr>
      <vt:lpstr>Assessment Activity Questions</vt:lpstr>
      <vt:lpstr>Assessment Activity Requirements</vt:lpstr>
      <vt:lpstr>Assessment Activity Requirements</vt:lpstr>
      <vt:lpstr>Assessment Activity Requirements</vt:lpstr>
      <vt:lpstr>Assessment Activity Requirements</vt:lpstr>
      <vt:lpstr>Critical Thinking &amp; Writing</vt:lpstr>
      <vt:lpstr>PowerPoint Presentation</vt:lpstr>
      <vt:lpstr>Writing critically means…</vt:lpstr>
      <vt:lpstr>Important Points to Note </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Deborah</cp:lastModifiedBy>
  <cp:revision>58</cp:revision>
  <dcterms:created xsi:type="dcterms:W3CDTF">2019-03-27T12:14:43Z</dcterms:created>
  <dcterms:modified xsi:type="dcterms:W3CDTF">2020-03-31T14:04:33Z</dcterms:modified>
</cp:coreProperties>
</file>