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306" r:id="rId5"/>
    <p:sldId id="263" r:id="rId6"/>
    <p:sldId id="258" r:id="rId7"/>
    <p:sldId id="265" r:id="rId8"/>
    <p:sldId id="259" r:id="rId9"/>
    <p:sldId id="266" r:id="rId10"/>
    <p:sldId id="307" r:id="rId11"/>
    <p:sldId id="269" r:id="rId12"/>
    <p:sldId id="271"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8" r:id="rId45"/>
    <p:sldId id="304" r:id="rId46"/>
    <p:sldId id="267" r:id="rId47"/>
    <p:sldId id="30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25B085-52CE-4F04-A405-098CD8A1E78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333767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25B085-52CE-4F04-A405-098CD8A1E78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1355463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25B085-52CE-4F04-A405-098CD8A1E78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97767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225B085-52CE-4F04-A405-098CD8A1E78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3408001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225B085-52CE-4F04-A405-098CD8A1E786}" type="datetimeFigureOut">
              <a:rPr lang="en-GB" smtClean="0"/>
              <a:t>23/10/2018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1889201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225B085-52CE-4F04-A405-098CD8A1E786}" type="datetimeFigureOut">
              <a:rPr lang="en-GB" smtClean="0"/>
              <a:t>23/10/2018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2847221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25B085-52CE-4F04-A405-098CD8A1E786}" type="datetimeFigureOut">
              <a:rPr lang="en-GB" smtClean="0"/>
              <a:t>23/10/2018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91522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225B085-52CE-4F04-A405-098CD8A1E78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2146926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225B085-52CE-4F04-A405-098CD8A1E786}"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2091258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25B085-52CE-4F04-A405-098CD8A1E78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653355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25B085-52CE-4F04-A405-098CD8A1E786}"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B817B5-6E6E-45A2-91AD-2EB5FD7B5CA9}" type="slidenum">
              <a:rPr lang="en-GB" smtClean="0"/>
              <a:t>‹#›</a:t>
            </a:fld>
            <a:endParaRPr lang="en-GB"/>
          </a:p>
        </p:txBody>
      </p:sp>
    </p:spTree>
    <p:extLst>
      <p:ext uri="{BB962C8B-B14F-4D97-AF65-F5344CB8AC3E}">
        <p14:creationId xmlns:p14="http://schemas.microsoft.com/office/powerpoint/2010/main" val="3680894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25B085-52CE-4F04-A405-098CD8A1E786}" type="datetimeFigureOut">
              <a:rPr lang="en-GB" smtClean="0"/>
              <a:t>23/10/2018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817B5-6E6E-45A2-91AD-2EB5FD7B5CA9}" type="slidenum">
              <a:rPr lang="en-GB" smtClean="0"/>
              <a:t>‹#›</a:t>
            </a:fld>
            <a:endParaRPr lang="en-GB"/>
          </a:p>
        </p:txBody>
      </p:sp>
    </p:spTree>
    <p:extLst>
      <p:ext uri="{BB962C8B-B14F-4D97-AF65-F5344CB8AC3E}">
        <p14:creationId xmlns:p14="http://schemas.microsoft.com/office/powerpoint/2010/main" val="208237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www.youtube.com/watch?v=aOJ93tAbPP0&amp;feature=player_embedded#t=0"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wXYSsA5yVSY" TargetMode="External"/><Relationship Id="rId2" Type="http://schemas.openxmlformats.org/officeDocument/2006/relationships/hyperlink" Target="https://youtu.be/Ccff_50dFP4"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state-of-the-nation-2017"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youtu.be/UfmFIEh2QjU"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bbc.co.uk/news/uk-wales-37834646" TargetMode="Externa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hyperlink" Target="https://youtu.be/qRJ1hgN7uAU" TargetMode="External"/><Relationship Id="rId2" Type="http://schemas.openxmlformats.org/officeDocument/2006/relationships/hyperlink" Target="http://www.bbc.co.uk/news/uk-wales-38208738"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llamau.org.uk/news/i/805/"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mentalhealth.org.uk/sites/default/files/FF16%20Wales.pdf"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s://youtu.be/dnQudUctd9M" TargetMode="External"/><Relationship Id="rId2" Type="http://schemas.openxmlformats.org/officeDocument/2006/relationships/hyperlink" Target="https://youtu.be/Jkiij9dJfcw" TargetMode="Externa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8" Type="http://schemas.openxmlformats.org/officeDocument/2006/relationships/hyperlink" Target="http://www.goodpractice.wales/health-needs-assessment-and-evidence-review" TargetMode="External"/><Relationship Id="rId3" Type="http://schemas.openxmlformats.org/officeDocument/2006/relationships/hyperlink" Target="http://www.goodpractice.wales/early-intervention-and-enhanced-support" TargetMode="External"/><Relationship Id="rId7" Type="http://schemas.openxmlformats.org/officeDocument/2006/relationships/hyperlink" Target="http://www.goodpractice.wales/care-transitions" TargetMode="External"/><Relationship Id="rId2" Type="http://schemas.openxmlformats.org/officeDocument/2006/relationships/hyperlink" Target="http://www.goodpractice.wales/resilience-well-being-and-early-years" TargetMode="External"/><Relationship Id="rId1" Type="http://schemas.openxmlformats.org/officeDocument/2006/relationships/slideLayout" Target="../slideLayouts/slideLayout2.xml"/><Relationship Id="rId6" Type="http://schemas.openxmlformats.org/officeDocument/2006/relationships/hyperlink" Target="http://www.goodpractice.wales/workforce-education-and-training" TargetMode="External"/><Relationship Id="rId5" Type="http://schemas.openxmlformats.org/officeDocument/2006/relationships/hyperlink" Target="http://www.goodpractice.wales/scamhs" TargetMode="External"/><Relationship Id="rId4" Type="http://schemas.openxmlformats.org/officeDocument/2006/relationships/hyperlink" Target="http://www.goodpractice.wales/addressing-the-needs-of-those-with-neurodevelopmental-issues-and-learning-disabilities" TargetMode="External"/><Relationship Id="rId9" Type="http://schemas.openxmlformats.org/officeDocument/2006/relationships/hyperlink" Target="http://www.goodpractice.wales/engagement-with-children-and-young-people"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hyperlink" Target="https://futuregenerations.wales/wp-content/uploads/2017/01/160401-wfg-accessible-guide-for-young-people-en.pdf" TargetMode="Externa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futuregenerations.wales/wp-content/uploads/2017/02/Draft-Strategic-Plan-ENG-1.pdf" TargetMode="Externa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hyperlink" Target="http://www.youthimpact.uk/" TargetMode="External"/><Relationship Id="rId2" Type="http://schemas.openxmlformats.org/officeDocument/2006/relationships/hyperlink" Target="https://www.rip.org.uk/" TargetMode="Externa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8" Type="http://schemas.openxmlformats.org/officeDocument/2006/relationships/hyperlink" Target="https://www.jrf.org.uk/report/young-people-alcohol-and-influences" TargetMode="External"/><Relationship Id="rId13" Type="http://schemas.openxmlformats.org/officeDocument/2006/relationships/hyperlink" Target="http://dx.doi.org.ezproxy.uwtsd.ac.uk/10.1007/s00406-009-0870-y" TargetMode="External"/><Relationship Id="rId3" Type="http://schemas.openxmlformats.org/officeDocument/2006/relationships/hyperlink" Target="http://dx.doi.org.ezproxy.uwtsd.ac.uk/10.1016/j.comppsych.2011.08.001" TargetMode="External"/><Relationship Id="rId7" Type="http://schemas.openxmlformats.org/officeDocument/2006/relationships/hyperlink" Target="http://search.proquest.com.ezproxy.uwtsd.ac.uk/pubidlinkhandler/sng/pubtitle/South+Wales+Evening+Post/$N/27552/DocView/1830191735/fulltext/93D9B51BCA8D4E73PQ/1?accountid=130472" TargetMode="External"/><Relationship Id="rId12" Type="http://schemas.openxmlformats.org/officeDocument/2006/relationships/hyperlink" Target="http://search.proquest.com.ezproxy.uwtsd.ac.uk/pubidlinkhandler/sng/pubtitle/South+Wales+Evening+Post/$N/27552/DocView/1789558525/fulltext/EE559AB075D4879PQ/1?accountid=130472" TargetMode="External"/><Relationship Id="rId2" Type="http://schemas.openxmlformats.org/officeDocument/2006/relationships/hyperlink" Target="https://www.theguardian.com/society/2016/dec/09/self-harm-children-rises-steeply-england-wales" TargetMode="External"/><Relationship Id="rId1" Type="http://schemas.openxmlformats.org/officeDocument/2006/relationships/slideLayout" Target="../slideLayouts/slideLayout2.xml"/><Relationship Id="rId6" Type="http://schemas.openxmlformats.org/officeDocument/2006/relationships/hyperlink" Target="http://dx.doi.org.ezproxy.uwtsd.ac.uk/10.1007/s10597-011-9445-2" TargetMode="External"/><Relationship Id="rId11" Type="http://schemas.openxmlformats.org/officeDocument/2006/relationships/hyperlink" Target="http://scholar.google.com.ezproxy.uwtsd.ac.uk/scholar_lookup?title=Correlates%20and%20consequences%20of%20internalized%20stigma%20for%20people%20living%20with%20mental%20illness:%20a%20systematic%20review%20and%20meta-analysis&amp;author=JD.%20Livingston&amp;author=JE.%20Boyd&amp;journal=Soc%20Sci%20Med&amp;volume=71&amp;pages=2150-2161&amp;publication_year=2010&amp;doi=10.1016/j.socscimed.2010.09.030" TargetMode="External"/><Relationship Id="rId5" Type="http://schemas.openxmlformats.org/officeDocument/2006/relationships/hyperlink" Target="http://scholar.google.com.ezproxy.uwtsd.ac.uk/scholar_lookup?title=Self-stigma%20and%20its%20relationship%20with%20insight,%20demoralization,%20and%20clinical%20outcome%20among%20people%20with%20schizophrenia%20spectrum%20disorders&amp;author=M.%20Cavelti&amp;author=S.%20Kvrgic&amp;author=EM.%20Beck&amp;author=N.%20Rusch&amp;author=R.%20Vauth&amp;journal=Compr%20Psychiatry&amp;publication_year=2011&amp;doi=10.1016/j.comppsych.2011.08.001" TargetMode="External"/><Relationship Id="rId15" Type="http://schemas.openxmlformats.org/officeDocument/2006/relationships/hyperlink" Target="http://scholar.google.com.ezproxy.uwtsd.ac.uk/scholar_lookup?title=The%20stigma%20of%20psychiatric%20treatment%20and%20help-seeking%20intentions%20for%20depression&amp;author=G.%20Schomerus&amp;author=H.%20Matschinger&amp;author=MC.%20Angermeyer&amp;journal=Eur%20Arch%20Psychiatry%20Clin%20Neurosci&amp;volume=259&amp;issue=5&amp;pages=298-306&amp;publication_year=2009&amp;doi=10.1007/s00406-009-0870-y" TargetMode="External"/><Relationship Id="rId10" Type="http://schemas.openxmlformats.org/officeDocument/2006/relationships/hyperlink" Target="http://www.ncbi.nlm.nih.gov/entrez/query.fcgi?cmd=Retrieve&amp;db=PubMed&amp;dopt=Abstract&amp;list_uids=21051128" TargetMode="External"/><Relationship Id="rId4" Type="http://schemas.openxmlformats.org/officeDocument/2006/relationships/hyperlink" Target="http://www.ncbi.nlm.nih.gov/entrez/query.fcgi?cmd=Retrieve&amp;db=PubMed&amp;dopt=Abstract&amp;list_uids=21956043" TargetMode="External"/><Relationship Id="rId9" Type="http://schemas.openxmlformats.org/officeDocument/2006/relationships/hyperlink" Target="http://dx.doi.org.ezproxy.uwtsd.ac.uk/10.1016/j.socscimed.2010.09.030" TargetMode="External"/><Relationship Id="rId14" Type="http://schemas.openxmlformats.org/officeDocument/2006/relationships/hyperlink" Target="http://www.ncbi.nlm.nih.gov/entrez/query.fcgi?cmd=Retrieve&amp;db=PubMed&amp;dopt=Abstract&amp;list_uids=1922410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The purpose and effectiveness of social policy. </a:t>
            </a:r>
            <a:br>
              <a:rPr lang="en-GB" dirty="0"/>
            </a:br>
            <a:endParaRPr lang="en-GB" dirty="0"/>
          </a:p>
        </p:txBody>
      </p:sp>
      <p:sp>
        <p:nvSpPr>
          <p:cNvPr id="3" name="Subtitle 2"/>
          <p:cNvSpPr>
            <a:spLocks noGrp="1"/>
          </p:cNvSpPr>
          <p:nvPr>
            <p:ph type="subTitle" idx="1"/>
          </p:nvPr>
        </p:nvSpPr>
        <p:spPr/>
        <p:txBody>
          <a:bodyPr/>
          <a:lstStyle/>
          <a:p>
            <a:r>
              <a:rPr lang="en-GB" dirty="0" smtClean="0"/>
              <a:t>The impact discourse.</a:t>
            </a:r>
            <a:endParaRPr lang="en-GB" dirty="0"/>
          </a:p>
        </p:txBody>
      </p:sp>
    </p:spTree>
    <p:extLst>
      <p:ext uri="{BB962C8B-B14F-4D97-AF65-F5344CB8AC3E}">
        <p14:creationId xmlns:p14="http://schemas.microsoft.com/office/powerpoint/2010/main" val="657158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a:t>
            </a:r>
            <a:endParaRPr lang="en-GB" dirty="0"/>
          </a:p>
        </p:txBody>
      </p:sp>
      <p:sp>
        <p:nvSpPr>
          <p:cNvPr id="3" name="Content Placeholder 2"/>
          <p:cNvSpPr>
            <a:spLocks noGrp="1"/>
          </p:cNvSpPr>
          <p:nvPr>
            <p:ph idx="1"/>
          </p:nvPr>
        </p:nvSpPr>
        <p:spPr/>
        <p:txBody>
          <a:bodyPr/>
          <a:lstStyle/>
          <a:p>
            <a:r>
              <a:rPr lang="en-GB" dirty="0" smtClean="0"/>
              <a:t>What is social policy?</a:t>
            </a:r>
          </a:p>
          <a:p>
            <a:r>
              <a:rPr lang="en-GB" dirty="0" smtClean="0"/>
              <a:t>What is social policy for?</a:t>
            </a:r>
          </a:p>
          <a:p>
            <a:r>
              <a:rPr lang="en-GB" dirty="0" smtClean="0"/>
              <a:t>What is Government for, what is its purpose?</a:t>
            </a:r>
          </a:p>
          <a:p>
            <a:r>
              <a:rPr lang="en-GB" dirty="0" smtClean="0"/>
              <a:t>What impacts are Government trying to achieve?</a:t>
            </a:r>
          </a:p>
          <a:p>
            <a:r>
              <a:rPr lang="en-GB" dirty="0" smtClean="0"/>
              <a:t>How do Governments aim to achieve this purpose?</a:t>
            </a:r>
          </a:p>
          <a:p>
            <a:r>
              <a:rPr lang="en-GB" dirty="0" smtClean="0"/>
              <a:t>Case study – health and mental health</a:t>
            </a:r>
            <a:endParaRPr lang="en-GB" dirty="0"/>
          </a:p>
        </p:txBody>
      </p:sp>
    </p:spTree>
    <p:extLst>
      <p:ext uri="{BB962C8B-B14F-4D97-AF65-F5344CB8AC3E}">
        <p14:creationId xmlns:p14="http://schemas.microsoft.com/office/powerpoint/2010/main" val="1725690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Policy?</a:t>
            </a:r>
            <a:endParaRPr lang="en-GB" dirty="0"/>
          </a:p>
        </p:txBody>
      </p:sp>
      <p:sp>
        <p:nvSpPr>
          <p:cNvPr id="3" name="Content Placeholder 2"/>
          <p:cNvSpPr>
            <a:spLocks noGrp="1"/>
          </p:cNvSpPr>
          <p:nvPr>
            <p:ph sz="half" idx="1"/>
          </p:nvPr>
        </p:nvSpPr>
        <p:spPr/>
        <p:txBody>
          <a:bodyPr>
            <a:normAutofit fontScale="92500" lnSpcReduction="10000"/>
          </a:bodyPr>
          <a:lstStyle/>
          <a:p>
            <a:pPr marL="0" indent="0">
              <a:buNone/>
            </a:pPr>
            <a:r>
              <a:rPr lang="en-GB" sz="3400" dirty="0"/>
              <a:t>A field of study which entails the economic, political, </a:t>
            </a:r>
            <a:r>
              <a:rPr lang="en-GB" sz="3400" dirty="0" err="1"/>
              <a:t>sociolegal</a:t>
            </a:r>
            <a:r>
              <a:rPr lang="en-GB" sz="3400" dirty="0"/>
              <a:t> and sociological examination of the ways in which central and local governmental policies affect the lives of individuals and communities.</a:t>
            </a:r>
          </a:p>
          <a:p>
            <a:pPr marL="0" indent="0" algn="r">
              <a:buNone/>
            </a:pPr>
            <a:endParaRPr lang="en-GB" dirty="0" smtClean="0"/>
          </a:p>
          <a:p>
            <a:pPr marL="0" indent="0" algn="r">
              <a:buNone/>
            </a:pPr>
            <a:r>
              <a:rPr lang="en-GB" dirty="0" err="1" smtClean="0"/>
              <a:t>Jary</a:t>
            </a:r>
            <a:r>
              <a:rPr lang="en-GB" dirty="0" smtClean="0"/>
              <a:t>, J. and </a:t>
            </a:r>
            <a:r>
              <a:rPr lang="en-GB" dirty="0" err="1" smtClean="0"/>
              <a:t>Jary</a:t>
            </a:r>
            <a:r>
              <a:rPr lang="en-GB" dirty="0" smtClean="0"/>
              <a:t>, D. (2000) </a:t>
            </a:r>
            <a:r>
              <a:rPr lang="en-GB" i="1" dirty="0" smtClean="0"/>
              <a:t>Dictionary of Sociology. </a:t>
            </a:r>
            <a:r>
              <a:rPr lang="en-GB" dirty="0" smtClean="0"/>
              <a:t>Glasgow, Harper Collins </a:t>
            </a:r>
            <a:endParaRPr lang="en-GB" dirty="0"/>
          </a:p>
        </p:txBody>
      </p:sp>
      <p:pic>
        <p:nvPicPr>
          <p:cNvPr id="7" name="Content Placeholder 6"/>
          <p:cNvPicPr>
            <a:picLocks noGrp="1" noChangeAspect="1"/>
          </p:cNvPicPr>
          <p:nvPr>
            <p:ph sz="half" idx="2"/>
          </p:nvPr>
        </p:nvPicPr>
        <p:blipFill>
          <a:blip r:embed="rId2"/>
          <a:stretch>
            <a:fillRect/>
          </a:stretch>
        </p:blipFill>
        <p:spPr>
          <a:xfrm>
            <a:off x="6761384" y="1397726"/>
            <a:ext cx="4396897" cy="4779237"/>
          </a:xfrm>
          <a:prstGeom prst="rect">
            <a:avLst/>
          </a:prstGeom>
        </p:spPr>
      </p:pic>
    </p:spTree>
    <p:extLst>
      <p:ext uri="{BB962C8B-B14F-4D97-AF65-F5344CB8AC3E}">
        <p14:creationId xmlns:p14="http://schemas.microsoft.com/office/powerpoint/2010/main" val="35591381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problem?  </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If poverty is the ‘lack of material resources, especially income, necessary to participate in British society’, social exclusion ‘refers to the dynamic process of being shut out, fully or partially, from any of the social, economic, political and cultural systems which determine the social integration of a person in society’ (Walker and Walker, 1997)</a:t>
            </a:r>
            <a:endParaRPr lang="en-GB" dirty="0"/>
          </a:p>
        </p:txBody>
      </p:sp>
      <p:pic>
        <p:nvPicPr>
          <p:cNvPr id="5" name="Content Placeholder 4"/>
          <p:cNvPicPr>
            <a:picLocks noGrp="1" noChangeAspect="1"/>
          </p:cNvPicPr>
          <p:nvPr>
            <p:ph sz="half" idx="2"/>
          </p:nvPr>
        </p:nvPicPr>
        <p:blipFill>
          <a:blip r:embed="rId2"/>
          <a:stretch>
            <a:fillRect/>
          </a:stretch>
        </p:blipFill>
        <p:spPr>
          <a:xfrm>
            <a:off x="6203497" y="2090057"/>
            <a:ext cx="5389200" cy="2694600"/>
          </a:xfrm>
          <a:prstGeom prst="rect">
            <a:avLst/>
          </a:prstGeom>
        </p:spPr>
      </p:pic>
    </p:spTree>
    <p:extLst>
      <p:ext uri="{BB962C8B-B14F-4D97-AF65-F5344CB8AC3E}">
        <p14:creationId xmlns:p14="http://schemas.microsoft.com/office/powerpoint/2010/main" val="2759307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Autofit/>
          </a:bodyPr>
          <a:lstStyle/>
          <a:p>
            <a:r>
              <a:rPr lang="en-GB" sz="2400" dirty="0"/>
              <a:t>Different </a:t>
            </a:r>
            <a:r>
              <a:rPr lang="en-GB" sz="2400" dirty="0" smtClean="0"/>
              <a:t>discourses concerning </a:t>
            </a:r>
            <a:r>
              <a:rPr lang="en-GB" sz="2400" dirty="0"/>
              <a:t>the same social  ‘problem’ , see </a:t>
            </a:r>
            <a:r>
              <a:rPr lang="en-GB" sz="2400" dirty="0" err="1"/>
              <a:t>Levitas</a:t>
            </a:r>
            <a:r>
              <a:rPr lang="en-GB" sz="2400" dirty="0"/>
              <a:t>:</a:t>
            </a:r>
            <a:endParaRPr lang="en-GB" sz="2400" dirty="0"/>
          </a:p>
        </p:txBody>
      </p:sp>
      <p:sp>
        <p:nvSpPr>
          <p:cNvPr id="10" name="Content Placeholder 9"/>
          <p:cNvSpPr>
            <a:spLocks noGrp="1"/>
          </p:cNvSpPr>
          <p:nvPr>
            <p:ph sz="half" idx="1"/>
          </p:nvPr>
        </p:nvSpPr>
        <p:spPr>
          <a:xfrm>
            <a:off x="838200" y="1825625"/>
            <a:ext cx="9977846" cy="4351338"/>
          </a:xfrm>
        </p:spPr>
        <p:txBody>
          <a:bodyPr>
            <a:normAutofit/>
          </a:bodyPr>
          <a:lstStyle/>
          <a:p>
            <a:endParaRPr lang="en-GB" dirty="0" smtClean="0">
              <a:hlinkClick r:id="rId2"/>
            </a:endParaRPr>
          </a:p>
          <a:p>
            <a:r>
              <a:rPr lang="en-GB" dirty="0" smtClean="0"/>
              <a:t>SID, MUD, RED</a:t>
            </a:r>
            <a:endParaRPr lang="en-GB" dirty="0"/>
          </a:p>
          <a:p>
            <a:pPr marL="0" indent="0">
              <a:buNone/>
            </a:pPr>
            <a:endParaRPr lang="en-GB" dirty="0">
              <a:hlinkClick r:id="rId2"/>
            </a:endParaRPr>
          </a:p>
          <a:p>
            <a:pPr marL="0" indent="0">
              <a:buNone/>
            </a:pPr>
            <a:r>
              <a:rPr lang="en-GB" dirty="0" smtClean="0">
                <a:hlinkClick r:id="rId2"/>
              </a:rPr>
              <a:t>http://www.youtube.com/watch?v=aOJ93tAbPP0&amp;feature=player_embedded#t=0</a:t>
            </a:r>
            <a:r>
              <a:rPr lang="en-GB" dirty="0" smtClean="0"/>
              <a:t> </a:t>
            </a:r>
          </a:p>
          <a:p>
            <a:pPr marL="0" indent="0">
              <a:buNone/>
            </a:pPr>
            <a:endParaRPr lang="en-GB" dirty="0"/>
          </a:p>
          <a:p>
            <a:pPr marL="0" indent="0">
              <a:buNone/>
            </a:pPr>
            <a:r>
              <a:rPr lang="en-GB" dirty="0" smtClean="0"/>
              <a:t>What do you think about the idea of redistribution after watching the video clip?</a:t>
            </a:r>
            <a:endParaRPr lang="en-GB" dirty="0"/>
          </a:p>
        </p:txBody>
      </p:sp>
    </p:spTree>
    <p:extLst>
      <p:ext uri="{BB962C8B-B14F-4D97-AF65-F5344CB8AC3E}">
        <p14:creationId xmlns:p14="http://schemas.microsoft.com/office/powerpoint/2010/main" val="602516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social policy?</a:t>
            </a:r>
            <a:endParaRPr lang="en-GB" dirty="0"/>
          </a:p>
        </p:txBody>
      </p:sp>
      <p:sp>
        <p:nvSpPr>
          <p:cNvPr id="3" name="Content Placeholder 2"/>
          <p:cNvSpPr>
            <a:spLocks noGrp="1"/>
          </p:cNvSpPr>
          <p:nvPr>
            <p:ph idx="1"/>
          </p:nvPr>
        </p:nvSpPr>
        <p:spPr/>
        <p:txBody>
          <a:bodyPr>
            <a:normAutofit/>
          </a:bodyPr>
          <a:lstStyle/>
          <a:p>
            <a:r>
              <a:rPr lang="en-GB" dirty="0"/>
              <a:t>What is Social Policy?</a:t>
            </a:r>
          </a:p>
          <a:p>
            <a:r>
              <a:rPr lang="en-GB" u="sng" dirty="0">
                <a:hlinkClick r:id="rId2"/>
              </a:rPr>
              <a:t>https://youtu.be/Ccff_50dFP4</a:t>
            </a:r>
            <a:r>
              <a:rPr lang="en-GB" dirty="0"/>
              <a:t> </a:t>
            </a:r>
            <a:r>
              <a:rPr lang="en-GB" dirty="0" smtClean="0"/>
              <a:t>– promoting welfare and well-being?</a:t>
            </a:r>
            <a:endParaRPr lang="en-GB" dirty="0"/>
          </a:p>
          <a:p>
            <a:r>
              <a:rPr lang="en-GB" dirty="0"/>
              <a:t>Social Policy – More Fun, big p and small p</a:t>
            </a:r>
          </a:p>
          <a:p>
            <a:r>
              <a:rPr lang="en-GB" u="sng" dirty="0">
                <a:hlinkClick r:id="rId3"/>
              </a:rPr>
              <a:t>https://youtu.be/wXYSsA5yVSY</a:t>
            </a:r>
            <a:r>
              <a:rPr lang="en-GB" dirty="0"/>
              <a:t> </a:t>
            </a:r>
          </a:p>
          <a:p>
            <a:r>
              <a:rPr lang="en-GB" dirty="0"/>
              <a:t>State of the Nation</a:t>
            </a:r>
          </a:p>
          <a:p>
            <a:r>
              <a:rPr lang="en-GB" u="sng" dirty="0">
                <a:hlinkClick r:id="rId4"/>
              </a:rPr>
              <a:t>https://www.gov.uk/government/publications/state-of-the-nation-2017</a:t>
            </a:r>
            <a:r>
              <a:rPr lang="en-GB" dirty="0"/>
              <a:t> </a:t>
            </a:r>
          </a:p>
        </p:txBody>
      </p:sp>
    </p:spTree>
    <p:extLst>
      <p:ext uri="{BB962C8B-B14F-4D97-AF65-F5344CB8AC3E}">
        <p14:creationId xmlns:p14="http://schemas.microsoft.com/office/powerpoint/2010/main" val="1753795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Limitations to Social Policy</a:t>
            </a:r>
            <a:endParaRPr lang="en-GB" dirty="0"/>
          </a:p>
        </p:txBody>
      </p:sp>
      <p:sp>
        <p:nvSpPr>
          <p:cNvPr id="3" name="Content Placeholder 2"/>
          <p:cNvSpPr>
            <a:spLocks noGrp="1"/>
          </p:cNvSpPr>
          <p:nvPr>
            <p:ph idx="1"/>
          </p:nvPr>
        </p:nvSpPr>
        <p:spPr/>
        <p:txBody>
          <a:bodyPr>
            <a:normAutofit/>
          </a:bodyPr>
          <a:lstStyle/>
          <a:p>
            <a:r>
              <a:rPr lang="en-GB" dirty="0" smtClean="0"/>
              <a:t>Where does social policy come from?</a:t>
            </a:r>
          </a:p>
          <a:p>
            <a:pPr marL="0" indent="0">
              <a:buNone/>
            </a:pPr>
            <a:endParaRPr lang="en-GB" dirty="0" smtClean="0"/>
          </a:p>
          <a:p>
            <a:r>
              <a:rPr lang="en-GB" dirty="0" smtClean="0"/>
              <a:t>What theoretical analysis or models underpin social policy?</a:t>
            </a:r>
          </a:p>
          <a:p>
            <a:pPr marL="0" indent="0">
              <a:buNone/>
            </a:pPr>
            <a:endParaRPr lang="en-GB" dirty="0" smtClean="0"/>
          </a:p>
          <a:p>
            <a:r>
              <a:rPr lang="en-GB" dirty="0" smtClean="0"/>
              <a:t>Where </a:t>
            </a:r>
            <a:r>
              <a:rPr lang="en-GB" dirty="0" smtClean="0"/>
              <a:t>does </a:t>
            </a:r>
            <a:r>
              <a:rPr lang="en-GB" dirty="0" smtClean="0"/>
              <a:t>policy </a:t>
            </a:r>
            <a:r>
              <a:rPr lang="en-GB" dirty="0" smtClean="0"/>
              <a:t>for children and young people </a:t>
            </a:r>
            <a:r>
              <a:rPr lang="en-GB" dirty="0" smtClean="0"/>
              <a:t>come from</a:t>
            </a:r>
            <a:r>
              <a:rPr lang="en-GB" dirty="0" smtClean="0"/>
              <a:t>?</a:t>
            </a:r>
          </a:p>
          <a:p>
            <a:endParaRPr lang="en-GB" dirty="0" smtClean="0"/>
          </a:p>
          <a:p>
            <a:r>
              <a:rPr lang="en-GB" dirty="0" smtClean="0"/>
              <a:t>How do these discourses influence the research being carried out into the lives of children and young people?</a:t>
            </a:r>
            <a:endParaRPr lang="en-GB" dirty="0" smtClean="0"/>
          </a:p>
          <a:p>
            <a:pPr marL="0" indent="0">
              <a:buNone/>
            </a:pPr>
            <a:endParaRPr lang="en-GB" dirty="0" smtClean="0"/>
          </a:p>
        </p:txBody>
      </p:sp>
      <p:sp>
        <p:nvSpPr>
          <p:cNvPr id="6" name="Oval Callout 5"/>
          <p:cNvSpPr/>
          <p:nvPr/>
        </p:nvSpPr>
        <p:spPr>
          <a:xfrm>
            <a:off x="7450989" y="188640"/>
            <a:ext cx="2808312" cy="1656184"/>
          </a:xfrm>
          <a:prstGeom prst="wedgeEllipseCallout">
            <a:avLst>
              <a:gd name="adj1" fmla="val -64858"/>
              <a:gd name="adj2" fmla="val 523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Concerns  with government led attempts to control </a:t>
            </a:r>
            <a:r>
              <a:rPr lang="en-GB" dirty="0" smtClean="0"/>
              <a:t>deviancy and </a:t>
            </a:r>
            <a:r>
              <a:rPr lang="en-GB" dirty="0"/>
              <a:t>‘</a:t>
            </a:r>
            <a:r>
              <a:rPr lang="en-GB" dirty="0" smtClean="0"/>
              <a:t>underclass’?</a:t>
            </a:r>
            <a:endParaRPr lang="en-GB" dirty="0"/>
          </a:p>
        </p:txBody>
      </p:sp>
      <p:sp>
        <p:nvSpPr>
          <p:cNvPr id="7" name="Oval Callout 6"/>
          <p:cNvSpPr/>
          <p:nvPr/>
        </p:nvSpPr>
        <p:spPr>
          <a:xfrm>
            <a:off x="666150" y="2268555"/>
            <a:ext cx="4320480" cy="1152128"/>
          </a:xfrm>
          <a:prstGeom prst="wedgeEllipseCallout">
            <a:avLst>
              <a:gd name="adj1" fmla="val 59651"/>
              <a:gd name="adj2" fmla="val -202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Poverty, welfare, underclass, economic productivity, wellbeing?</a:t>
            </a:r>
            <a:endParaRPr lang="en-GB" dirty="0"/>
          </a:p>
        </p:txBody>
      </p:sp>
      <p:sp>
        <p:nvSpPr>
          <p:cNvPr id="8" name="Oval Callout 7"/>
          <p:cNvSpPr/>
          <p:nvPr/>
        </p:nvSpPr>
        <p:spPr>
          <a:xfrm>
            <a:off x="9972915" y="1867173"/>
            <a:ext cx="2219085" cy="2520280"/>
          </a:xfrm>
          <a:prstGeom prst="wedgeEllipseCallout">
            <a:avLst>
              <a:gd name="adj1" fmla="val -107013"/>
              <a:gd name="adj2" fmla="val 2826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Central Government? </a:t>
            </a:r>
          </a:p>
          <a:p>
            <a:pPr algn="ctr"/>
            <a:r>
              <a:rPr lang="en-GB" dirty="0"/>
              <a:t>Welsh Government?</a:t>
            </a:r>
          </a:p>
          <a:p>
            <a:pPr algn="ctr"/>
            <a:r>
              <a:rPr lang="en-GB" dirty="0"/>
              <a:t>Local Government?</a:t>
            </a:r>
          </a:p>
          <a:p>
            <a:pPr algn="ctr"/>
            <a:r>
              <a:rPr lang="en-GB" dirty="0"/>
              <a:t>Organisational Level?</a:t>
            </a:r>
          </a:p>
        </p:txBody>
      </p:sp>
      <p:sp>
        <p:nvSpPr>
          <p:cNvPr id="9" name="Oval Callout 8"/>
          <p:cNvSpPr/>
          <p:nvPr/>
        </p:nvSpPr>
        <p:spPr>
          <a:xfrm>
            <a:off x="1013452" y="4598077"/>
            <a:ext cx="3312368" cy="1584176"/>
          </a:xfrm>
          <a:prstGeom prst="wedgeEllipseCallout">
            <a:avLst>
              <a:gd name="adj1" fmla="val 123662"/>
              <a:gd name="adj2" fmla="val -131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Quality, accountability, results, impact, </a:t>
            </a:r>
          </a:p>
          <a:p>
            <a:pPr algn="ctr"/>
            <a:r>
              <a:rPr lang="en-GB" dirty="0" smtClean="0"/>
              <a:t>Children and </a:t>
            </a:r>
            <a:r>
              <a:rPr lang="en-GB" dirty="0" err="1" smtClean="0"/>
              <a:t>yp</a:t>
            </a:r>
            <a:r>
              <a:rPr lang="en-GB" dirty="0" smtClean="0"/>
              <a:t> </a:t>
            </a:r>
            <a:r>
              <a:rPr lang="en-GB" dirty="0"/>
              <a:t>centred services</a:t>
            </a:r>
            <a:endParaRPr lang="en-GB" dirty="0"/>
          </a:p>
        </p:txBody>
      </p:sp>
    </p:spTree>
    <p:extLst>
      <p:ext uri="{BB962C8B-B14F-4D97-AF65-F5344CB8AC3E}">
        <p14:creationId xmlns:p14="http://schemas.microsoft.com/office/powerpoint/2010/main" val="120739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Constructing the problem: trouble?</a:t>
            </a:r>
            <a:endParaRPr lang="en-GB" dirty="0"/>
          </a:p>
        </p:txBody>
      </p:sp>
      <p:sp>
        <p:nvSpPr>
          <p:cNvPr id="3" name="Content Placeholder 2"/>
          <p:cNvSpPr>
            <a:spLocks noGrp="1"/>
          </p:cNvSpPr>
          <p:nvPr>
            <p:ph idx="1"/>
          </p:nvPr>
        </p:nvSpPr>
        <p:spPr/>
        <p:txBody>
          <a:bodyPr/>
          <a:lstStyle/>
          <a:p>
            <a:r>
              <a:rPr lang="en-GB" dirty="0"/>
              <a:t>‘Rationing resources is integral to political life, though the nature of the state’s justifications for expenditure are contingent on time and place, and, in particular, on the state’s role, constructions of childhood and whatever other issues are most pressing at that point in time’ (Piper, 2008: 14). </a:t>
            </a:r>
          </a:p>
          <a:p>
            <a:endParaRPr lang="en-GB" dirty="0"/>
          </a:p>
        </p:txBody>
      </p:sp>
    </p:spTree>
    <p:extLst>
      <p:ext uri="{BB962C8B-B14F-4D97-AF65-F5344CB8AC3E}">
        <p14:creationId xmlns:p14="http://schemas.microsoft.com/office/powerpoint/2010/main" val="1901167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Different ideologies?</a:t>
            </a:r>
            <a:endParaRPr lang="en-GB" dirty="0"/>
          </a:p>
        </p:txBody>
      </p:sp>
      <p:sp>
        <p:nvSpPr>
          <p:cNvPr id="3" name="Content Placeholder 2"/>
          <p:cNvSpPr>
            <a:spLocks noGrp="1"/>
          </p:cNvSpPr>
          <p:nvPr>
            <p:ph sz="half" idx="1"/>
          </p:nvPr>
        </p:nvSpPr>
        <p:spPr/>
        <p:txBody>
          <a:bodyPr/>
          <a:lstStyle/>
          <a:p>
            <a:r>
              <a:rPr lang="en-GB" dirty="0" smtClean="0">
                <a:hlinkClick r:id="rId2"/>
              </a:rPr>
              <a:t>https://youtu.be/UfmFIEh2QjU</a:t>
            </a:r>
            <a:r>
              <a:rPr lang="en-GB" dirty="0" smtClean="0"/>
              <a:t> </a:t>
            </a:r>
            <a:endParaRPr lang="en-GB" dirty="0"/>
          </a:p>
        </p:txBody>
      </p:sp>
      <p:sp>
        <p:nvSpPr>
          <p:cNvPr id="6" name="Content Placeholder 5"/>
          <p:cNvSpPr>
            <a:spLocks noGrp="1"/>
          </p:cNvSpPr>
          <p:nvPr>
            <p:ph sz="half" idx="2"/>
          </p:nvPr>
        </p:nvSpPr>
        <p:spPr/>
        <p:txBody>
          <a:bodyPr/>
          <a:lstStyle/>
          <a:p>
            <a:r>
              <a:rPr lang="en-GB" dirty="0" smtClean="0"/>
              <a:t>Short video exploring differences in education systems – Finland and USA</a:t>
            </a:r>
            <a:endParaRPr lang="en-GB" dirty="0"/>
          </a:p>
        </p:txBody>
      </p:sp>
    </p:spTree>
    <p:extLst>
      <p:ext uri="{BB962C8B-B14F-4D97-AF65-F5344CB8AC3E}">
        <p14:creationId xmlns:p14="http://schemas.microsoft.com/office/powerpoint/2010/main" val="4079070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Perspective is crucial to social justice</a:t>
            </a:r>
            <a:endParaRPr lang="en-GB" dirty="0"/>
          </a:p>
        </p:txBody>
      </p:sp>
      <p:sp>
        <p:nvSpPr>
          <p:cNvPr id="3" name="Content Placeholder 2"/>
          <p:cNvSpPr>
            <a:spLocks noGrp="1"/>
          </p:cNvSpPr>
          <p:nvPr>
            <p:ph sz="half" idx="1"/>
          </p:nvPr>
        </p:nvSpPr>
        <p:spPr/>
        <p:txBody>
          <a:bodyPr/>
          <a:lstStyle/>
          <a:p>
            <a:pPr marL="0" indent="0">
              <a:buNone/>
            </a:pPr>
            <a:r>
              <a:rPr lang="en-GB" dirty="0" smtClean="0"/>
              <a:t>Perspective is crucial to social justice and seeing the world for what it is.</a:t>
            </a:r>
            <a:endParaRPr lang="en-GB" dirty="0"/>
          </a:p>
        </p:txBody>
      </p:sp>
    </p:spTree>
    <p:extLst>
      <p:ext uri="{BB962C8B-B14F-4D97-AF65-F5344CB8AC3E}">
        <p14:creationId xmlns:p14="http://schemas.microsoft.com/office/powerpoint/2010/main" val="91203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matter of perspective</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One of the issues surrounding mental health and young people is how the phenomenon of mental health is viewed. </a:t>
            </a:r>
          </a:p>
          <a:p>
            <a:r>
              <a:rPr lang="en-GB" dirty="0" smtClean="0"/>
              <a:t>Perspective is important and our world view will have an influence on what we think is true, which in turn influences how we might respond to the issue of mental health and well-being.</a:t>
            </a:r>
            <a:endParaRPr lang="en-GB" dirty="0"/>
          </a:p>
        </p:txBody>
      </p:sp>
      <p:pic>
        <p:nvPicPr>
          <p:cNvPr id="5" name="Content Placeholder 4"/>
          <p:cNvPicPr>
            <a:picLocks noGrp="1" noChangeAspect="1"/>
          </p:cNvPicPr>
          <p:nvPr>
            <p:ph sz="half" idx="2"/>
          </p:nvPr>
        </p:nvPicPr>
        <p:blipFill>
          <a:blip r:embed="rId2"/>
          <a:stretch>
            <a:fillRect/>
          </a:stretch>
        </p:blipFill>
        <p:spPr>
          <a:xfrm>
            <a:off x="6481012" y="62400"/>
            <a:ext cx="4872788" cy="6714338"/>
          </a:xfrm>
          <a:prstGeom prst="rect">
            <a:avLst/>
          </a:prstGeom>
        </p:spPr>
      </p:pic>
    </p:spTree>
    <p:extLst>
      <p:ext uri="{BB962C8B-B14F-4D97-AF65-F5344CB8AC3E}">
        <p14:creationId xmlns:p14="http://schemas.microsoft.com/office/powerpoint/2010/main" val="1580678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838200" y="92411"/>
            <a:ext cx="10515600" cy="1325563"/>
          </a:xfrm>
        </p:spPr>
        <p:txBody>
          <a:bodyPr/>
          <a:lstStyle/>
          <a:p>
            <a:r>
              <a:rPr lang="en-GB" dirty="0"/>
              <a:t>Adverse Childhood </a:t>
            </a:r>
            <a:r>
              <a:rPr lang="en-GB" dirty="0" smtClean="0"/>
              <a:t>Experiences</a:t>
            </a:r>
            <a:endParaRPr lang="en-GB" dirty="0"/>
          </a:p>
        </p:txBody>
      </p:sp>
      <p:pic>
        <p:nvPicPr>
          <p:cNvPr id="4" name="Content Placeholder 3"/>
          <p:cNvPicPr>
            <a:picLocks noGrp="1" noChangeAspect="1"/>
          </p:cNvPicPr>
          <p:nvPr>
            <p:ph sz="half" idx="1"/>
          </p:nvPr>
        </p:nvPicPr>
        <p:blipFill>
          <a:blip r:embed="rId2"/>
          <a:stretch>
            <a:fillRect/>
          </a:stretch>
        </p:blipFill>
        <p:spPr>
          <a:xfrm>
            <a:off x="838200" y="1231573"/>
            <a:ext cx="3914274" cy="5539442"/>
          </a:xfrm>
          <a:prstGeom prst="rect">
            <a:avLst/>
          </a:prstGeom>
        </p:spPr>
      </p:pic>
      <p:sp>
        <p:nvSpPr>
          <p:cNvPr id="10" name="Content Placeholder 9"/>
          <p:cNvSpPr>
            <a:spLocks noGrp="1"/>
          </p:cNvSpPr>
          <p:nvPr>
            <p:ph sz="half" idx="2"/>
          </p:nvPr>
        </p:nvSpPr>
        <p:spPr>
          <a:xfrm>
            <a:off x="5306096" y="1231573"/>
            <a:ext cx="6047704" cy="5345690"/>
          </a:xfrm>
        </p:spPr>
        <p:txBody>
          <a:bodyPr>
            <a:normAutofit/>
          </a:bodyPr>
          <a:lstStyle/>
          <a:p>
            <a:r>
              <a:rPr lang="en-GB" dirty="0" smtClean="0"/>
              <a:t>An idea which has gained popularity among politicians and policy makers in Wales and further afield.</a:t>
            </a:r>
          </a:p>
          <a:p>
            <a:pPr marL="0" indent="0">
              <a:buNone/>
            </a:pPr>
            <a:endParaRPr lang="en-GB" dirty="0" smtClean="0"/>
          </a:p>
          <a:p>
            <a:r>
              <a:rPr lang="en-GB" dirty="0" smtClean="0"/>
              <a:t>It has been argued that so-called risk taking behaviours such as smoking, drinking, drugs and sex are related to young people’s attempts to feel adult in the uncertain landscape of the ‘risk’ society in which they are constructing their personal and social identities (Henderson et al, 2007, 86)</a:t>
            </a:r>
            <a:endParaRPr lang="en-GB" dirty="0"/>
          </a:p>
        </p:txBody>
      </p:sp>
    </p:spTree>
    <p:extLst>
      <p:ext uri="{BB962C8B-B14F-4D97-AF65-F5344CB8AC3E}">
        <p14:creationId xmlns:p14="http://schemas.microsoft.com/office/powerpoint/2010/main" val="32970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Scale of the problem</a:t>
            </a:r>
            <a:endParaRPr lang="en-GB" dirty="0"/>
          </a:p>
        </p:txBody>
      </p:sp>
      <p:sp>
        <p:nvSpPr>
          <p:cNvPr id="3" name="Content Placeholder 2"/>
          <p:cNvSpPr>
            <a:spLocks noGrp="1"/>
          </p:cNvSpPr>
          <p:nvPr>
            <p:ph idx="1"/>
          </p:nvPr>
        </p:nvSpPr>
        <p:spPr/>
        <p:txBody>
          <a:bodyPr/>
          <a:lstStyle/>
          <a:p>
            <a:r>
              <a:rPr lang="en-GB" dirty="0"/>
              <a:t>If you haven't experienced mental health issues personally or through someone you know, then you're lucky, because statistics have revealed that one in four of us in Wales will at some point have a mental health problem. </a:t>
            </a:r>
            <a:endParaRPr lang="en-GB" dirty="0" smtClean="0"/>
          </a:p>
          <a:p>
            <a:pPr marL="0" indent="0" algn="r">
              <a:buNone/>
            </a:pPr>
            <a:r>
              <a:rPr lang="en-GB" dirty="0" smtClean="0"/>
              <a:t>(Evans, 2016, 10)</a:t>
            </a:r>
            <a:endParaRPr lang="en-GB" dirty="0"/>
          </a:p>
        </p:txBody>
      </p:sp>
    </p:spTree>
    <p:extLst>
      <p:ext uri="{BB962C8B-B14F-4D97-AF65-F5344CB8AC3E}">
        <p14:creationId xmlns:p14="http://schemas.microsoft.com/office/powerpoint/2010/main" val="825298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a:t>
            </a:r>
            <a:endParaRPr lang="en-GB" dirty="0"/>
          </a:p>
        </p:txBody>
      </p:sp>
      <p:sp>
        <p:nvSpPr>
          <p:cNvPr id="3" name="Content Placeholder 2"/>
          <p:cNvSpPr>
            <a:spLocks noGrp="1"/>
          </p:cNvSpPr>
          <p:nvPr>
            <p:ph idx="1"/>
          </p:nvPr>
        </p:nvSpPr>
        <p:spPr/>
        <p:txBody>
          <a:bodyPr>
            <a:normAutofit fontScale="92500" lnSpcReduction="20000"/>
          </a:bodyPr>
          <a:lstStyle/>
          <a:p>
            <a:r>
              <a:rPr lang="en-GB" dirty="0"/>
              <a:t>Professor Sir </a:t>
            </a:r>
            <a:r>
              <a:rPr lang="en-GB" dirty="0" err="1"/>
              <a:t>Mansel</a:t>
            </a:r>
            <a:r>
              <a:rPr lang="en-GB" dirty="0"/>
              <a:t> </a:t>
            </a:r>
            <a:r>
              <a:rPr lang="en-GB" dirty="0" err="1"/>
              <a:t>Aylward</a:t>
            </a:r>
            <a:r>
              <a:rPr lang="en-GB" dirty="0"/>
              <a:t> CB, chairman of the All Wales Mental Health Promotion Network, </a:t>
            </a:r>
            <a:r>
              <a:rPr lang="en-GB" dirty="0" smtClean="0"/>
              <a:t>has said</a:t>
            </a:r>
            <a:r>
              <a:rPr lang="en-GB" dirty="0"/>
              <a:t>: "Mental illness is widespread</a:t>
            </a:r>
            <a:r>
              <a:rPr lang="en-GB" dirty="0" smtClean="0"/>
              <a:t>.” </a:t>
            </a:r>
            <a:endParaRPr lang="en-GB" dirty="0"/>
          </a:p>
          <a:p>
            <a:r>
              <a:rPr lang="en-GB" dirty="0" smtClean="0"/>
              <a:t>"Its </a:t>
            </a:r>
            <a:r>
              <a:rPr lang="en-GB" dirty="0"/>
              <a:t>consequences are multidimensional, so the potential benefits of prevention are extremely high</a:t>
            </a:r>
            <a:r>
              <a:rPr lang="en-GB" dirty="0" smtClean="0"/>
              <a:t>.” </a:t>
            </a:r>
            <a:endParaRPr lang="en-GB" dirty="0"/>
          </a:p>
          <a:p>
            <a:r>
              <a:rPr lang="en-GB" dirty="0" smtClean="0"/>
              <a:t>"Mental </a:t>
            </a:r>
            <a:r>
              <a:rPr lang="en-GB" dirty="0"/>
              <a:t>health promotion interventions can raise self-esteem and strengthen people's life and coping skills, as well as their emotional resistance</a:t>
            </a:r>
            <a:r>
              <a:rPr lang="en-GB" dirty="0" smtClean="0"/>
              <a:t>.” </a:t>
            </a:r>
            <a:endParaRPr lang="en-GB" dirty="0"/>
          </a:p>
          <a:p>
            <a:r>
              <a:rPr lang="en-GB" dirty="0"/>
              <a:t>"The report illustrates just how much mental health problems cost the Welsh economy -- both in terms of treatment and loss of earnings." </a:t>
            </a:r>
          </a:p>
          <a:p>
            <a:r>
              <a:rPr lang="en-GB" dirty="0"/>
              <a:t>He added: "Although there may be many gaps in the data, the economic benefits of improving mental health may be extensive." </a:t>
            </a:r>
          </a:p>
          <a:p>
            <a:r>
              <a:rPr lang="en-GB" dirty="0"/>
              <a:t>The report underlines how mental illnesses can happen early on in life and people can end up battling the problems throughout their adult life. </a:t>
            </a:r>
          </a:p>
          <a:p>
            <a:endParaRPr lang="en-GB" dirty="0"/>
          </a:p>
        </p:txBody>
      </p:sp>
    </p:spTree>
    <p:extLst>
      <p:ext uri="{BB962C8B-B14F-4D97-AF65-F5344CB8AC3E}">
        <p14:creationId xmlns:p14="http://schemas.microsoft.com/office/powerpoint/2010/main" val="513049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Health Issues (continued)</a:t>
            </a:r>
            <a:endParaRPr lang="en-GB" dirty="0"/>
          </a:p>
        </p:txBody>
      </p:sp>
      <p:sp>
        <p:nvSpPr>
          <p:cNvPr id="3" name="Content Placeholder 2"/>
          <p:cNvSpPr>
            <a:spLocks noGrp="1"/>
          </p:cNvSpPr>
          <p:nvPr>
            <p:ph idx="1"/>
          </p:nvPr>
        </p:nvSpPr>
        <p:spPr/>
        <p:txBody>
          <a:bodyPr/>
          <a:lstStyle/>
          <a:p>
            <a:r>
              <a:rPr lang="en-GB" dirty="0"/>
              <a:t>Professor </a:t>
            </a:r>
            <a:r>
              <a:rPr lang="en-GB" dirty="0" err="1"/>
              <a:t>Aylward</a:t>
            </a:r>
            <a:r>
              <a:rPr lang="en-GB" dirty="0"/>
              <a:t> added: "Subjective well-being increases life expectancy by 7.5 years. </a:t>
            </a:r>
          </a:p>
          <a:p>
            <a:r>
              <a:rPr lang="en-GB" dirty="0"/>
              <a:t>"It improves recovery and health outcomes from a range of chronic diseases such as diabetes</a:t>
            </a:r>
            <a:r>
              <a:rPr lang="en-GB" dirty="0" smtClean="0"/>
              <a:t>.” </a:t>
            </a:r>
            <a:endParaRPr lang="en-GB" dirty="0"/>
          </a:p>
          <a:p>
            <a:r>
              <a:rPr lang="en-GB" dirty="0" smtClean="0"/>
              <a:t>"In </a:t>
            </a:r>
            <a:r>
              <a:rPr lang="en-GB" dirty="0"/>
              <a:t>young people, it significantly influences the use of alcohol, tobacco and cannabis</a:t>
            </a:r>
            <a:r>
              <a:rPr lang="en-GB" dirty="0" smtClean="0"/>
              <a:t>.” </a:t>
            </a:r>
            <a:endParaRPr lang="en-GB" dirty="0"/>
          </a:p>
          <a:p>
            <a:r>
              <a:rPr lang="en-GB" dirty="0"/>
              <a:t>"A positive disposition also predicts positive social behaviour, such as participation, civic engagement and volunteering." </a:t>
            </a:r>
          </a:p>
          <a:p>
            <a:endParaRPr lang="en-GB" dirty="0"/>
          </a:p>
        </p:txBody>
      </p:sp>
    </p:spTree>
    <p:extLst>
      <p:ext uri="{BB962C8B-B14F-4D97-AF65-F5344CB8AC3E}">
        <p14:creationId xmlns:p14="http://schemas.microsoft.com/office/powerpoint/2010/main" val="2191222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Response from the Chief Medical Officer</a:t>
            </a:r>
            <a:endParaRPr lang="en-GB" dirty="0"/>
          </a:p>
        </p:txBody>
      </p:sp>
      <p:sp>
        <p:nvSpPr>
          <p:cNvPr id="3" name="Content Placeholder 2"/>
          <p:cNvSpPr>
            <a:spLocks noGrp="1"/>
          </p:cNvSpPr>
          <p:nvPr>
            <p:ph idx="1"/>
          </p:nvPr>
        </p:nvSpPr>
        <p:spPr/>
        <p:txBody>
          <a:bodyPr/>
          <a:lstStyle/>
          <a:p>
            <a:r>
              <a:rPr lang="en-GB" dirty="0"/>
              <a:t>Dr Tony Jewell, Chief Medical Officer for Wales, added: "I welcome this analysis of the benefits of promoting mental health in Wales, and I have emphasised the need for a greater focus on mental health in Wales." </a:t>
            </a:r>
            <a:endParaRPr lang="en-GB" dirty="0" smtClean="0"/>
          </a:p>
          <a:p>
            <a:pPr marL="0" indent="0">
              <a:buNone/>
            </a:pPr>
            <a:endParaRPr lang="en-GB" dirty="0"/>
          </a:p>
          <a:p>
            <a:r>
              <a:rPr lang="en-GB" dirty="0"/>
              <a:t>He added: "This not only applies to NHS services which treat people with mental health problems, but also to improving the mental health and well-being of the population through activities in all sectors." </a:t>
            </a:r>
          </a:p>
          <a:p>
            <a:endParaRPr lang="en-GB" dirty="0"/>
          </a:p>
        </p:txBody>
      </p:sp>
    </p:spTree>
    <p:extLst>
      <p:ext uri="{BB962C8B-B14F-4D97-AF65-F5344CB8AC3E}">
        <p14:creationId xmlns:p14="http://schemas.microsoft.com/office/powerpoint/2010/main" val="1151738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Young People’s Mental Health</a:t>
            </a:r>
            <a:endParaRPr lang="en-GB" dirty="0"/>
          </a:p>
        </p:txBody>
      </p:sp>
      <p:sp>
        <p:nvSpPr>
          <p:cNvPr id="3" name="Content Placeholder 2"/>
          <p:cNvSpPr>
            <a:spLocks noGrp="1"/>
          </p:cNvSpPr>
          <p:nvPr>
            <p:ph idx="1"/>
          </p:nvPr>
        </p:nvSpPr>
        <p:spPr/>
        <p:txBody>
          <a:bodyPr/>
          <a:lstStyle/>
          <a:p>
            <a:pPr marL="0" indent="0">
              <a:buNone/>
            </a:pPr>
            <a:r>
              <a:rPr lang="en-GB" dirty="0" smtClean="0"/>
              <a:t>‘With </a:t>
            </a:r>
            <a:r>
              <a:rPr lang="en-GB" dirty="0"/>
              <a:t>the right support, people managed to overcome some of the toughest challenges to lead positive and successful lives. And yet despite the resources that have gone in to support people with mental health issues in recent years, and the campaigning to reduce the associated stigma, there is still a long way to </a:t>
            </a:r>
            <a:r>
              <a:rPr lang="en-GB" dirty="0" smtClean="0"/>
              <a:t>go.’</a:t>
            </a:r>
          </a:p>
          <a:p>
            <a:pPr marL="0" indent="0">
              <a:buNone/>
            </a:pPr>
            <a:endParaRPr lang="en-GB" dirty="0" smtClean="0"/>
          </a:p>
          <a:p>
            <a:pPr marL="0" indent="0" algn="r">
              <a:buNone/>
            </a:pPr>
            <a:r>
              <a:rPr lang="en-GB" dirty="0" smtClean="0"/>
              <a:t>(Robinson, 2016, 3)</a:t>
            </a:r>
            <a:endParaRPr lang="en-GB" dirty="0"/>
          </a:p>
        </p:txBody>
      </p:sp>
    </p:spTree>
    <p:extLst>
      <p:ext uri="{BB962C8B-B14F-4D97-AF65-F5344CB8AC3E}">
        <p14:creationId xmlns:p14="http://schemas.microsoft.com/office/powerpoint/2010/main" val="12062319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smtClean="0"/>
              <a:t>Bronfrenbrenner’s</a:t>
            </a:r>
            <a:r>
              <a:rPr lang="en-GB" dirty="0" smtClean="0"/>
              <a:t> Ecological Systems Model</a:t>
            </a:r>
            <a:endParaRPr lang="en-GB" dirty="0"/>
          </a:p>
        </p:txBody>
      </p:sp>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89362" y="1690688"/>
            <a:ext cx="4863116" cy="4619960"/>
          </a:xfrm>
        </p:spPr>
      </p:pic>
      <p:sp>
        <p:nvSpPr>
          <p:cNvPr id="6" name="Content Placeholder 5"/>
          <p:cNvSpPr>
            <a:spLocks noGrp="1"/>
          </p:cNvSpPr>
          <p:nvPr>
            <p:ph sz="half" idx="2"/>
          </p:nvPr>
        </p:nvSpPr>
        <p:spPr>
          <a:xfrm>
            <a:off x="5452479" y="1690688"/>
            <a:ext cx="6104522" cy="4838449"/>
          </a:xfrm>
        </p:spPr>
        <p:txBody>
          <a:bodyPr>
            <a:noAutofit/>
          </a:bodyPr>
          <a:lstStyle/>
          <a:p>
            <a:r>
              <a:rPr lang="en-GB" sz="1300" i="1" dirty="0" smtClean="0">
                <a:effectLst/>
              </a:rPr>
              <a:t>Microsystem</a:t>
            </a:r>
            <a:r>
              <a:rPr lang="en-GB" sz="1300" dirty="0" smtClean="0">
                <a:effectLst/>
              </a:rPr>
              <a:t>: Refers to the institutions and groups that most immediately and directly impact the child's development including: family, school, religious institutions, neighbourhood, and peers.</a:t>
            </a:r>
          </a:p>
          <a:p>
            <a:r>
              <a:rPr lang="en-GB" sz="1300" i="1" dirty="0" smtClean="0">
                <a:effectLst/>
              </a:rPr>
              <a:t>Mesosystem:</a:t>
            </a:r>
            <a:r>
              <a:rPr lang="en-GB" sz="1300" dirty="0" smtClean="0">
                <a:effectLst/>
              </a:rPr>
              <a:t> Interconnections between the microsystems, Interactions between the family and teachers, Relationship between the child’s peers and the family</a:t>
            </a:r>
          </a:p>
          <a:p>
            <a:r>
              <a:rPr lang="en-GB" sz="1300" i="1" dirty="0" err="1" smtClean="0">
                <a:effectLst/>
              </a:rPr>
              <a:t>Exosystem</a:t>
            </a:r>
            <a:r>
              <a:rPr lang="en-GB" sz="1300" i="1" dirty="0" smtClean="0">
                <a:effectLst/>
              </a:rPr>
              <a:t>:</a:t>
            </a:r>
            <a:r>
              <a:rPr lang="en-GB" sz="1300" dirty="0" smtClean="0">
                <a:effectLst/>
              </a:rPr>
              <a:t> Involves links between a social setting in which the individual does not have an active role and the individual's immediate context. For example, a parent's or child's experience at home may be influenced by the other parent's experiences at work. The parent might receive a promotion that requires more travel, which might increase conflict with the other parent and change patterns of interaction with the child.</a:t>
            </a:r>
          </a:p>
          <a:p>
            <a:r>
              <a:rPr lang="en-GB" sz="1300" i="1" dirty="0" err="1" smtClean="0">
                <a:effectLst/>
              </a:rPr>
              <a:t>Macrosystem</a:t>
            </a:r>
            <a:r>
              <a:rPr lang="en-GB" sz="1300" i="1" dirty="0" smtClean="0">
                <a:effectLst/>
              </a:rPr>
              <a:t>:</a:t>
            </a:r>
            <a:r>
              <a:rPr lang="en-GB" sz="1300" dirty="0" smtClean="0">
                <a:effectLst/>
              </a:rPr>
              <a:t> Describes the culture in which individuals live. Cultural contexts include developing and industrialized countries, socioeconomic status, poverty, and ethnicity. A child, his or her parent, his or her school, and his or her parent's workplace are all part of a large cultural context. Members of a cultural group share a common identity, heritage, and values. </a:t>
            </a:r>
          </a:p>
          <a:p>
            <a:r>
              <a:rPr lang="en-GB" sz="1300" i="1" dirty="0" smtClean="0">
                <a:effectLst/>
              </a:rPr>
              <a:t>Chronosystem:</a:t>
            </a:r>
            <a:r>
              <a:rPr lang="en-GB" sz="1300" dirty="0" smtClean="0">
                <a:effectLst/>
              </a:rPr>
              <a:t> The patterning of environmental events and transitions over the life course, as well as sociohistorical circumstances. For example, divorces are one transition. Researchers have found that the negative effects of divorce on children often peak in the first year after the divorce. By two years after the divorce, family interaction is less chaotic and more stable. </a:t>
            </a:r>
          </a:p>
        </p:txBody>
      </p:sp>
    </p:spTree>
    <p:extLst>
      <p:ext uri="{BB962C8B-B14F-4D97-AF65-F5344CB8AC3E}">
        <p14:creationId xmlns:p14="http://schemas.microsoft.com/office/powerpoint/2010/main" val="4109284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389" y="188662"/>
            <a:ext cx="10515600" cy="1325563"/>
          </a:xfrm>
        </p:spPr>
        <p:txBody>
          <a:bodyPr/>
          <a:lstStyle/>
          <a:p>
            <a:r>
              <a:rPr lang="en-GB" dirty="0" smtClean="0"/>
              <a:t>Social Policy - Austerity and Family Stress</a:t>
            </a:r>
            <a:endParaRPr lang="en-GB" dirty="0"/>
          </a:p>
        </p:txBody>
      </p:sp>
      <p:sp>
        <p:nvSpPr>
          <p:cNvPr id="7" name="Content Placeholder 6"/>
          <p:cNvSpPr>
            <a:spLocks noGrp="1"/>
          </p:cNvSpPr>
          <p:nvPr>
            <p:ph sz="half" idx="2"/>
          </p:nvPr>
        </p:nvSpPr>
        <p:spPr>
          <a:xfrm>
            <a:off x="7074568" y="1825625"/>
            <a:ext cx="4279232" cy="4351338"/>
          </a:xfrm>
        </p:spPr>
        <p:txBody>
          <a:bodyPr>
            <a:normAutofit fontScale="92500" lnSpcReduction="10000"/>
          </a:bodyPr>
          <a:lstStyle/>
          <a:p>
            <a:pPr marL="0" indent="0">
              <a:buNone/>
            </a:pPr>
            <a:endParaRPr lang="en-GB" dirty="0" smtClean="0"/>
          </a:p>
          <a:p>
            <a:pPr marL="0" indent="0">
              <a:buNone/>
            </a:pPr>
            <a:r>
              <a:rPr lang="en-GB" dirty="0" smtClean="0"/>
              <a:t>What purpose does political Austerity have?</a:t>
            </a: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effectLst/>
              </a:rPr>
              <a:t>Conger R.D., Conger K.J. (2008)</a:t>
            </a:r>
            <a:endParaRPr lang="en-GB" dirty="0"/>
          </a:p>
        </p:txBody>
      </p:sp>
      <p:pic>
        <p:nvPicPr>
          <p:cNvPr id="13" name="Content Placeholder 1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29389" y="1347537"/>
            <a:ext cx="6063916" cy="5116369"/>
          </a:xfrm>
        </p:spPr>
      </p:pic>
    </p:spTree>
    <p:extLst>
      <p:ext uri="{BB962C8B-B14F-4D97-AF65-F5344CB8AC3E}">
        <p14:creationId xmlns:p14="http://schemas.microsoft.com/office/powerpoint/2010/main" val="2637868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Children and Young </a:t>
            </a:r>
            <a:r>
              <a:rPr lang="en-GB" dirty="0" smtClean="0"/>
              <a:t>People</a:t>
            </a:r>
            <a:endParaRPr lang="en-GB" dirty="0"/>
          </a:p>
        </p:txBody>
      </p:sp>
      <p:sp>
        <p:nvSpPr>
          <p:cNvPr id="3" name="Content Placeholder 2"/>
          <p:cNvSpPr>
            <a:spLocks noGrp="1"/>
          </p:cNvSpPr>
          <p:nvPr>
            <p:ph sz="half" idx="1"/>
          </p:nvPr>
        </p:nvSpPr>
        <p:spPr/>
        <p:txBody>
          <a:bodyPr/>
          <a:lstStyle/>
          <a:p>
            <a:r>
              <a:rPr lang="en-GB" dirty="0"/>
              <a:t>For many people who live with mental illness, stigma is a significant contributor to a host of adverse consequences, such as hopelessness, reduced self-esteem, delayed help-seeking, diminished quality of life, and poorer clinical outcomes—to name a </a:t>
            </a:r>
            <a:r>
              <a:rPr lang="en-GB" dirty="0" smtClean="0"/>
              <a:t>few.</a:t>
            </a:r>
            <a:endParaRPr lang="en-GB" dirty="0"/>
          </a:p>
        </p:txBody>
      </p:sp>
      <p:pic>
        <p:nvPicPr>
          <p:cNvPr id="5" name="Content Placeholder 4"/>
          <p:cNvPicPr>
            <a:picLocks noGrp="1" noChangeAspect="1"/>
          </p:cNvPicPr>
          <p:nvPr>
            <p:ph sz="half" idx="2"/>
          </p:nvPr>
        </p:nvPicPr>
        <p:blipFill>
          <a:blip r:embed="rId2"/>
          <a:stretch>
            <a:fillRect/>
          </a:stretch>
        </p:blipFill>
        <p:spPr>
          <a:xfrm>
            <a:off x="7134896" y="639658"/>
            <a:ext cx="4043966" cy="5764802"/>
          </a:xfrm>
          <a:prstGeom prst="rect">
            <a:avLst/>
          </a:prstGeom>
        </p:spPr>
      </p:pic>
    </p:spTree>
    <p:extLst>
      <p:ext uri="{BB962C8B-B14F-4D97-AF65-F5344CB8AC3E}">
        <p14:creationId xmlns:p14="http://schemas.microsoft.com/office/powerpoint/2010/main" val="2127728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issue of Education</a:t>
            </a:r>
            <a:endParaRPr lang="en-GB" dirty="0"/>
          </a:p>
        </p:txBody>
      </p:sp>
      <p:sp>
        <p:nvSpPr>
          <p:cNvPr id="3" name="Content Placeholder 2"/>
          <p:cNvSpPr>
            <a:spLocks noGrp="1"/>
          </p:cNvSpPr>
          <p:nvPr>
            <p:ph sz="half" idx="1"/>
          </p:nvPr>
        </p:nvSpPr>
        <p:spPr>
          <a:xfrm>
            <a:off x="838200" y="1825625"/>
            <a:ext cx="5181600" cy="4588054"/>
          </a:xfrm>
        </p:spPr>
        <p:txBody>
          <a:bodyPr>
            <a:normAutofit fontScale="92500"/>
          </a:bodyPr>
          <a:lstStyle/>
          <a:p>
            <a:r>
              <a:rPr lang="en-GB" dirty="0" smtClean="0"/>
              <a:t>Welsh Education Ministers have consistently set targets for our education system and these targets have consistently not been met.</a:t>
            </a:r>
          </a:p>
          <a:p>
            <a:r>
              <a:rPr lang="en-GB" dirty="0" smtClean="0"/>
              <a:t>What does this tell us?</a:t>
            </a:r>
          </a:p>
          <a:p>
            <a:r>
              <a:rPr lang="en-GB" dirty="0" smtClean="0"/>
              <a:t>What does this mean for education in Wales?</a:t>
            </a:r>
          </a:p>
          <a:p>
            <a:r>
              <a:rPr lang="en-GB" dirty="0" smtClean="0"/>
              <a:t>What does this mean for our young people?</a:t>
            </a:r>
          </a:p>
          <a:p>
            <a:r>
              <a:rPr lang="en-GB" dirty="0" smtClean="0"/>
              <a:t>What does this mean for the future of Wales? </a:t>
            </a:r>
          </a:p>
          <a:p>
            <a:pPr marL="0" indent="0">
              <a:buNone/>
            </a:pPr>
            <a:endParaRPr lang="en-GB" dirty="0"/>
          </a:p>
        </p:txBody>
      </p:sp>
      <p:sp>
        <p:nvSpPr>
          <p:cNvPr id="4" name="Content Placeholder 3"/>
          <p:cNvSpPr>
            <a:spLocks noGrp="1"/>
          </p:cNvSpPr>
          <p:nvPr>
            <p:ph sz="half" idx="2"/>
          </p:nvPr>
        </p:nvSpPr>
        <p:spPr>
          <a:xfrm>
            <a:off x="6172200" y="1532586"/>
            <a:ext cx="5181600" cy="4644377"/>
          </a:xfrm>
        </p:spPr>
        <p:txBody>
          <a:bodyPr>
            <a:normAutofit fontScale="92500"/>
          </a:bodyPr>
          <a:lstStyle/>
          <a:p>
            <a:pPr marL="0" indent="0">
              <a:buNone/>
            </a:pPr>
            <a:r>
              <a:rPr lang="en-GB" dirty="0" smtClean="0">
                <a:hlinkClick r:id="rId2"/>
              </a:rPr>
              <a:t>Education Ministers approach to recent PISA Results</a:t>
            </a:r>
            <a:endParaRPr lang="en-GB" dirty="0"/>
          </a:p>
        </p:txBody>
      </p:sp>
      <p:pic>
        <p:nvPicPr>
          <p:cNvPr id="5" name="Picture 4"/>
          <p:cNvPicPr>
            <a:picLocks noChangeAspect="1"/>
          </p:cNvPicPr>
          <p:nvPr/>
        </p:nvPicPr>
        <p:blipFill>
          <a:blip r:embed="rId3"/>
          <a:stretch>
            <a:fillRect/>
          </a:stretch>
        </p:blipFill>
        <p:spPr>
          <a:xfrm>
            <a:off x="5998469" y="2514599"/>
            <a:ext cx="2905125" cy="1743075"/>
          </a:xfrm>
          <a:prstGeom prst="rect">
            <a:avLst/>
          </a:prstGeom>
        </p:spPr>
      </p:pic>
      <p:pic>
        <p:nvPicPr>
          <p:cNvPr id="6" name="Picture 5"/>
          <p:cNvPicPr>
            <a:picLocks noChangeAspect="1"/>
          </p:cNvPicPr>
          <p:nvPr/>
        </p:nvPicPr>
        <p:blipFill>
          <a:blip r:embed="rId4"/>
          <a:stretch>
            <a:fillRect/>
          </a:stretch>
        </p:blipFill>
        <p:spPr>
          <a:xfrm>
            <a:off x="9010581" y="2514600"/>
            <a:ext cx="2619375" cy="1743075"/>
          </a:xfrm>
          <a:prstGeom prst="rect">
            <a:avLst/>
          </a:prstGeom>
        </p:spPr>
      </p:pic>
      <p:pic>
        <p:nvPicPr>
          <p:cNvPr id="7" name="Picture 6"/>
          <p:cNvPicPr>
            <a:picLocks noChangeAspect="1"/>
          </p:cNvPicPr>
          <p:nvPr/>
        </p:nvPicPr>
        <p:blipFill>
          <a:blip r:embed="rId5"/>
          <a:stretch>
            <a:fillRect/>
          </a:stretch>
        </p:blipFill>
        <p:spPr>
          <a:xfrm>
            <a:off x="7593907" y="4417455"/>
            <a:ext cx="2846845" cy="1894446"/>
          </a:xfrm>
          <a:prstGeom prst="rect">
            <a:avLst/>
          </a:prstGeom>
        </p:spPr>
      </p:pic>
    </p:spTree>
    <p:extLst>
      <p:ext uri="{BB962C8B-B14F-4D97-AF65-F5344CB8AC3E}">
        <p14:creationId xmlns:p14="http://schemas.microsoft.com/office/powerpoint/2010/main" val="2469458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How can we work with children and young people to prevent problems and avoid them getting worse?</a:t>
            </a:r>
            <a:endParaRPr lang="en-GB" sz="3200" dirty="0"/>
          </a:p>
        </p:txBody>
      </p:sp>
      <p:sp>
        <p:nvSpPr>
          <p:cNvPr id="3" name="Content Placeholder 2"/>
          <p:cNvSpPr>
            <a:spLocks noGrp="1"/>
          </p:cNvSpPr>
          <p:nvPr>
            <p:ph idx="1"/>
          </p:nvPr>
        </p:nvSpPr>
        <p:spPr>
          <a:xfrm>
            <a:off x="838200" y="2176529"/>
            <a:ext cx="10515600" cy="4000433"/>
          </a:xfrm>
        </p:spPr>
        <p:txBody>
          <a:bodyPr/>
          <a:lstStyle/>
          <a:p>
            <a:r>
              <a:rPr lang="en-GB" dirty="0">
                <a:hlinkClick r:id="rId2"/>
              </a:rPr>
              <a:t>http://</a:t>
            </a:r>
            <a:r>
              <a:rPr lang="en-GB" dirty="0" smtClean="0">
                <a:hlinkClick r:id="rId2"/>
              </a:rPr>
              <a:t>www.bbc.co.uk/news/uk-wales-38208738</a:t>
            </a:r>
            <a:r>
              <a:rPr lang="en-GB" dirty="0" smtClean="0"/>
              <a:t> Wales Pisa Results 2016</a:t>
            </a:r>
          </a:p>
          <a:p>
            <a:endParaRPr lang="en-GB" dirty="0"/>
          </a:p>
          <a:p>
            <a:r>
              <a:rPr lang="en-GB" dirty="0">
                <a:hlinkClick r:id="rId3"/>
              </a:rPr>
              <a:t>https://</a:t>
            </a:r>
            <a:r>
              <a:rPr lang="en-GB" dirty="0" smtClean="0">
                <a:hlinkClick r:id="rId3"/>
              </a:rPr>
              <a:t>youtu.be/qRJ1hgN7uAU</a:t>
            </a:r>
            <a:r>
              <a:rPr lang="en-GB" dirty="0" smtClean="0"/>
              <a:t> Finland and the USA </a:t>
            </a:r>
            <a:endParaRPr lang="en-GB" dirty="0"/>
          </a:p>
        </p:txBody>
      </p:sp>
    </p:spTree>
    <p:extLst>
      <p:ext uri="{BB962C8B-B14F-4D97-AF65-F5344CB8AC3E}">
        <p14:creationId xmlns:p14="http://schemas.microsoft.com/office/powerpoint/2010/main" val="1230975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621"/>
            <a:ext cx="10515600" cy="1325563"/>
          </a:xfrm>
        </p:spPr>
        <p:txBody>
          <a:bodyPr/>
          <a:lstStyle/>
          <a:p>
            <a:r>
              <a:rPr lang="en-GB" dirty="0" smtClean="0"/>
              <a:t>The issue of Alcohol</a:t>
            </a:r>
            <a:endParaRPr lang="en-GB" dirty="0"/>
          </a:p>
        </p:txBody>
      </p:sp>
      <p:sp>
        <p:nvSpPr>
          <p:cNvPr id="3" name="Content Placeholder 2"/>
          <p:cNvSpPr>
            <a:spLocks noGrp="1"/>
          </p:cNvSpPr>
          <p:nvPr>
            <p:ph sz="half" idx="1"/>
          </p:nvPr>
        </p:nvSpPr>
        <p:spPr>
          <a:xfrm>
            <a:off x="673768" y="1459832"/>
            <a:ext cx="5346032" cy="4989093"/>
          </a:xfrm>
        </p:spPr>
        <p:txBody>
          <a:bodyPr>
            <a:normAutofit fontScale="77500" lnSpcReduction="20000"/>
          </a:bodyPr>
          <a:lstStyle/>
          <a:p>
            <a:r>
              <a:rPr lang="en-GB" dirty="0" smtClean="0">
                <a:effectLst/>
              </a:rPr>
              <a:t>70% of Year 9 students and 89% of Year 11 students have had an alcoholic drink. Regular drinking is significantly lower amongst Year 9 than Year 11 students.</a:t>
            </a:r>
          </a:p>
          <a:p>
            <a:pPr marL="0" indent="0">
              <a:buNone/>
            </a:pPr>
            <a:endParaRPr lang="en-GB" dirty="0" smtClean="0">
              <a:effectLst/>
            </a:endParaRPr>
          </a:p>
          <a:p>
            <a:r>
              <a:rPr lang="en-GB" dirty="0" smtClean="0">
                <a:effectLst/>
              </a:rPr>
              <a:t>The most common age for a first drink was 12 to 13; usually when with an adult and celebrating a special occasion.</a:t>
            </a:r>
          </a:p>
          <a:p>
            <a:pPr marL="0" indent="0">
              <a:buNone/>
            </a:pPr>
            <a:endParaRPr lang="en-GB" dirty="0" smtClean="0">
              <a:effectLst/>
            </a:endParaRPr>
          </a:p>
          <a:p>
            <a:r>
              <a:rPr lang="en-GB" dirty="0" smtClean="0">
                <a:effectLst/>
              </a:rPr>
              <a:t>Year 9 students are most likely to have been drinking alcopops, beer or lager. By Year 11, students are most likely to drink beer, lager, spirits or liqueurs. In both year groups, those drinking beer and lager are consuming much larger quantities of these drinks than any other type of drink.</a:t>
            </a:r>
          </a:p>
          <a:p>
            <a:pPr marL="0" indent="0" algn="r">
              <a:buNone/>
            </a:pPr>
            <a:r>
              <a:rPr lang="en-GB" dirty="0" smtClean="0"/>
              <a:t>(JRF, 2011)</a:t>
            </a:r>
            <a:endParaRPr lang="en-GB" dirty="0" smtClean="0">
              <a:effectLst/>
            </a:endParaRPr>
          </a:p>
          <a:p>
            <a:endParaRPr lang="en-GB" dirty="0"/>
          </a:p>
        </p:txBody>
      </p:sp>
      <p:sp>
        <p:nvSpPr>
          <p:cNvPr id="4" name="Content Placeholder 3"/>
          <p:cNvSpPr>
            <a:spLocks noGrp="1"/>
          </p:cNvSpPr>
          <p:nvPr>
            <p:ph sz="half" idx="2"/>
          </p:nvPr>
        </p:nvSpPr>
        <p:spPr>
          <a:xfrm>
            <a:off x="6172200" y="1459832"/>
            <a:ext cx="5181600" cy="4717131"/>
          </a:xfrm>
        </p:spPr>
        <p:txBody>
          <a:bodyPr>
            <a:normAutofit fontScale="77500" lnSpcReduction="20000"/>
          </a:bodyPr>
          <a:lstStyle/>
          <a:p>
            <a:r>
              <a:rPr lang="en-GB" dirty="0" smtClean="0">
                <a:effectLst/>
              </a:rPr>
              <a:t>Young people are more likely to drink, to drink frequently and to drink to excess if they:</a:t>
            </a:r>
          </a:p>
          <a:p>
            <a:endParaRPr lang="en-GB" dirty="0" smtClean="0">
              <a:effectLst/>
            </a:endParaRPr>
          </a:p>
          <a:p>
            <a:pPr lvl="1"/>
            <a:r>
              <a:rPr lang="en-GB" dirty="0" smtClean="0">
                <a:effectLst/>
              </a:rPr>
              <a:t>receive less supervision from a parent or other close adult;</a:t>
            </a:r>
          </a:p>
          <a:p>
            <a:pPr lvl="1"/>
            <a:endParaRPr lang="en-GB" dirty="0" smtClean="0">
              <a:effectLst/>
            </a:endParaRPr>
          </a:p>
          <a:p>
            <a:pPr lvl="1"/>
            <a:r>
              <a:rPr lang="en-GB" dirty="0" smtClean="0">
                <a:effectLst/>
              </a:rPr>
              <a:t>spend more than two evenings a week with friends or have friends who drink;</a:t>
            </a:r>
          </a:p>
          <a:p>
            <a:pPr lvl="1"/>
            <a:endParaRPr lang="en-GB" dirty="0" smtClean="0">
              <a:effectLst/>
            </a:endParaRPr>
          </a:p>
          <a:p>
            <a:pPr lvl="1"/>
            <a:r>
              <a:rPr lang="en-GB" dirty="0" smtClean="0">
                <a:effectLst/>
              </a:rPr>
              <a:t>are exposed to a close family member, especially a parent, drinking or getting drunk;</a:t>
            </a:r>
          </a:p>
          <a:p>
            <a:pPr lvl="1"/>
            <a:endParaRPr lang="en-GB" dirty="0" smtClean="0">
              <a:effectLst/>
            </a:endParaRPr>
          </a:p>
          <a:p>
            <a:pPr lvl="1"/>
            <a:r>
              <a:rPr lang="en-GB" dirty="0" smtClean="0">
                <a:effectLst/>
              </a:rPr>
              <a:t>have positive attitudes towards and expectations of alcohol; and</a:t>
            </a:r>
          </a:p>
          <a:p>
            <a:pPr lvl="1"/>
            <a:endParaRPr lang="en-GB" dirty="0" smtClean="0">
              <a:effectLst/>
            </a:endParaRPr>
          </a:p>
          <a:p>
            <a:pPr lvl="1"/>
            <a:r>
              <a:rPr lang="en-GB" dirty="0" smtClean="0">
                <a:effectLst/>
              </a:rPr>
              <a:t>have very easy access to alcohol.</a:t>
            </a:r>
          </a:p>
          <a:p>
            <a:endParaRPr lang="en-GB" dirty="0"/>
          </a:p>
        </p:txBody>
      </p:sp>
    </p:spTree>
    <p:extLst>
      <p:ext uri="{BB962C8B-B14F-4D97-AF65-F5344CB8AC3E}">
        <p14:creationId xmlns:p14="http://schemas.microsoft.com/office/powerpoint/2010/main" val="2862565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issue of </a:t>
            </a:r>
            <a:r>
              <a:rPr lang="en-GB" dirty="0" smtClean="0">
                <a:hlinkClick r:id="rId2"/>
              </a:rPr>
              <a:t>Housing</a:t>
            </a:r>
            <a:endParaRPr lang="en-GB" dirty="0"/>
          </a:p>
        </p:txBody>
      </p:sp>
      <p:sp>
        <p:nvSpPr>
          <p:cNvPr id="3" name="Content Placeholder 2"/>
          <p:cNvSpPr>
            <a:spLocks noGrp="1"/>
          </p:cNvSpPr>
          <p:nvPr>
            <p:ph sz="half" idx="1"/>
          </p:nvPr>
        </p:nvSpPr>
        <p:spPr/>
        <p:txBody>
          <a:bodyPr>
            <a:normAutofit lnSpcReduction="10000"/>
          </a:bodyPr>
          <a:lstStyle/>
          <a:p>
            <a:r>
              <a:rPr lang="en-GB" dirty="0"/>
              <a:t>The prevalence of psychiatric disorders in homeless young people was high and considerably higher than that reported for this age group in the general population. There is a need for improved uptake of services delivering longer term treatment of psychiatric problems among vulnerable groups of socially excluded young </a:t>
            </a:r>
            <a:r>
              <a:rPr lang="en-GB" dirty="0" smtClean="0"/>
              <a:t>people (Hodgson, 2014).</a:t>
            </a:r>
            <a:endParaRPr lang="en-GB" dirty="0"/>
          </a:p>
        </p:txBody>
      </p:sp>
      <p:pic>
        <p:nvPicPr>
          <p:cNvPr id="7" name="Content Placeholder 6">
            <a:hlinkClick r:id="rId2"/>
          </p:cNvPr>
          <p:cNvPicPr>
            <a:picLocks noGrp="1" noChangeAspect="1"/>
          </p:cNvPicPr>
          <p:nvPr>
            <p:ph sz="half" idx="2"/>
          </p:nvPr>
        </p:nvPicPr>
        <p:blipFill>
          <a:blip r:embed="rId3"/>
          <a:stretch>
            <a:fillRect/>
          </a:stretch>
        </p:blipFill>
        <p:spPr>
          <a:xfrm>
            <a:off x="6096620" y="2034861"/>
            <a:ext cx="5588715" cy="3760631"/>
          </a:xfrm>
          <a:prstGeom prst="rect">
            <a:avLst/>
          </a:prstGeom>
        </p:spPr>
      </p:pic>
    </p:spTree>
    <p:extLst>
      <p:ext uri="{BB962C8B-B14F-4D97-AF65-F5344CB8AC3E}">
        <p14:creationId xmlns:p14="http://schemas.microsoft.com/office/powerpoint/2010/main" val="22168644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issue of Self Harm</a:t>
            </a:r>
            <a:endParaRPr lang="en-GB" dirty="0"/>
          </a:p>
        </p:txBody>
      </p:sp>
      <p:sp>
        <p:nvSpPr>
          <p:cNvPr id="3" name="Content Placeholder 2"/>
          <p:cNvSpPr>
            <a:spLocks noGrp="1"/>
          </p:cNvSpPr>
          <p:nvPr>
            <p:ph sz="half" idx="1"/>
          </p:nvPr>
        </p:nvSpPr>
        <p:spPr>
          <a:xfrm>
            <a:off x="838200" y="1825625"/>
            <a:ext cx="4725473" cy="4351338"/>
          </a:xfrm>
        </p:spPr>
        <p:txBody>
          <a:bodyPr/>
          <a:lstStyle/>
          <a:p>
            <a:pPr marL="0" indent="0">
              <a:buNone/>
            </a:pPr>
            <a:r>
              <a:rPr lang="en-GB" dirty="0" smtClean="0"/>
              <a:t>Self-harm </a:t>
            </a:r>
            <a:r>
              <a:rPr lang="en-GB" dirty="0"/>
              <a:t>is a scary and isolating experience, not just for young people, but also for parents and professionals trying to help a young person through it</a:t>
            </a:r>
            <a:endParaRPr lang="en-GB" dirty="0" smtClean="0"/>
          </a:p>
          <a:p>
            <a:pPr marL="0" indent="0">
              <a:buNone/>
            </a:pPr>
            <a:endParaRPr lang="en-GB" dirty="0"/>
          </a:p>
          <a:p>
            <a:pPr marL="0" indent="0">
              <a:buNone/>
            </a:pPr>
            <a:r>
              <a:rPr lang="en-GB" dirty="0" smtClean="0"/>
              <a:t>https</a:t>
            </a:r>
            <a:r>
              <a:rPr lang="en-GB" dirty="0"/>
              <a:t>://youtu.be/uKGciUB8OSg</a:t>
            </a:r>
          </a:p>
        </p:txBody>
      </p:sp>
      <p:pic>
        <p:nvPicPr>
          <p:cNvPr id="6" name="Content Placeholder 5"/>
          <p:cNvPicPr>
            <a:picLocks noGrp="1" noChangeAspect="1"/>
          </p:cNvPicPr>
          <p:nvPr>
            <p:ph sz="half" idx="2"/>
          </p:nvPr>
        </p:nvPicPr>
        <p:blipFill>
          <a:blip r:embed="rId2"/>
          <a:stretch>
            <a:fillRect/>
          </a:stretch>
        </p:blipFill>
        <p:spPr>
          <a:xfrm>
            <a:off x="5741217" y="1825625"/>
            <a:ext cx="5956479" cy="3335628"/>
          </a:xfrm>
          <a:prstGeom prst="rect">
            <a:avLst/>
          </a:prstGeom>
        </p:spPr>
      </p:pic>
    </p:spTree>
    <p:extLst>
      <p:ext uri="{BB962C8B-B14F-4D97-AF65-F5344CB8AC3E}">
        <p14:creationId xmlns:p14="http://schemas.microsoft.com/office/powerpoint/2010/main" val="6921972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Scale of self-harm </a:t>
            </a:r>
            <a:endParaRPr lang="en-GB" dirty="0"/>
          </a:p>
        </p:txBody>
      </p:sp>
      <p:sp>
        <p:nvSpPr>
          <p:cNvPr id="3" name="Content Placeholder 2"/>
          <p:cNvSpPr>
            <a:spLocks noGrp="1"/>
          </p:cNvSpPr>
          <p:nvPr>
            <p:ph sz="half" idx="1"/>
          </p:nvPr>
        </p:nvSpPr>
        <p:spPr/>
        <p:txBody>
          <a:bodyPr>
            <a:normAutofit lnSpcReduction="10000"/>
          </a:bodyPr>
          <a:lstStyle/>
          <a:p>
            <a:r>
              <a:rPr lang="en-GB" dirty="0"/>
              <a:t>Self-harm is a growing problem </a:t>
            </a:r>
            <a:r>
              <a:rPr lang="en-GB" dirty="0" smtClean="0"/>
              <a:t>in Wales </a:t>
            </a:r>
            <a:r>
              <a:rPr lang="en-GB" dirty="0"/>
              <a:t>with approximately </a:t>
            </a:r>
            <a:r>
              <a:rPr lang="en-GB" dirty="0" smtClean="0"/>
              <a:t>5,500 emergency </a:t>
            </a:r>
            <a:r>
              <a:rPr lang="en-GB" dirty="0"/>
              <a:t>admissions to </a:t>
            </a:r>
            <a:r>
              <a:rPr lang="en-GB" dirty="0" smtClean="0"/>
              <a:t>hospital each </a:t>
            </a:r>
            <a:r>
              <a:rPr lang="en-GB" dirty="0"/>
              <a:t>year</a:t>
            </a:r>
            <a:r>
              <a:rPr lang="en-GB" dirty="0" smtClean="0"/>
              <a:t>.</a:t>
            </a:r>
          </a:p>
          <a:p>
            <a:r>
              <a:rPr lang="en-GB" dirty="0"/>
              <a:t>It is likely that </a:t>
            </a:r>
            <a:r>
              <a:rPr lang="en-GB" dirty="0" smtClean="0"/>
              <a:t>this figure </a:t>
            </a:r>
            <a:r>
              <a:rPr lang="en-GB" dirty="0"/>
              <a:t>grossly underestimates </a:t>
            </a:r>
            <a:r>
              <a:rPr lang="en-GB" dirty="0" smtClean="0"/>
              <a:t>the number </a:t>
            </a:r>
            <a:r>
              <a:rPr lang="en-GB" dirty="0"/>
              <a:t>of occasions when </a:t>
            </a:r>
            <a:r>
              <a:rPr lang="en-GB" dirty="0" smtClean="0"/>
              <a:t>people harm </a:t>
            </a:r>
            <a:r>
              <a:rPr lang="en-GB" dirty="0"/>
              <a:t>themselves because </a:t>
            </a:r>
            <a:r>
              <a:rPr lang="en-GB" dirty="0" smtClean="0"/>
              <a:t>many who </a:t>
            </a:r>
            <a:r>
              <a:rPr lang="en-GB" dirty="0"/>
              <a:t>do so may not seek services </a:t>
            </a:r>
            <a:r>
              <a:rPr lang="en-GB" dirty="0" smtClean="0"/>
              <a:t>or go </a:t>
            </a:r>
            <a:r>
              <a:rPr lang="en-GB" dirty="0"/>
              <a:t>to hospital and of those who </a:t>
            </a:r>
            <a:r>
              <a:rPr lang="en-GB" dirty="0" smtClean="0"/>
              <a:t>do attend </a:t>
            </a:r>
            <a:r>
              <a:rPr lang="en-GB" dirty="0"/>
              <a:t>hospital, only a percentage </a:t>
            </a:r>
            <a:r>
              <a:rPr lang="en-GB" dirty="0" smtClean="0"/>
              <a:t>is admitted.</a:t>
            </a:r>
            <a:endParaRPr lang="en-GB" dirty="0"/>
          </a:p>
        </p:txBody>
      </p:sp>
      <p:pic>
        <p:nvPicPr>
          <p:cNvPr id="5" name="Content Placeholder 4"/>
          <p:cNvPicPr>
            <a:picLocks noGrp="1" noChangeAspect="1"/>
          </p:cNvPicPr>
          <p:nvPr>
            <p:ph sz="half" idx="2"/>
          </p:nvPr>
        </p:nvPicPr>
        <p:blipFill>
          <a:blip r:embed="rId2"/>
          <a:stretch>
            <a:fillRect/>
          </a:stretch>
        </p:blipFill>
        <p:spPr>
          <a:xfrm>
            <a:off x="6172200" y="2548112"/>
            <a:ext cx="5181600" cy="2906363"/>
          </a:xfrm>
          <a:prstGeom prst="rect">
            <a:avLst/>
          </a:prstGeom>
        </p:spPr>
      </p:pic>
    </p:spTree>
    <p:extLst>
      <p:ext uri="{BB962C8B-B14F-4D97-AF65-F5344CB8AC3E}">
        <p14:creationId xmlns:p14="http://schemas.microsoft.com/office/powerpoint/2010/main" val="1557303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Self Harm (continued)</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a:t>The Welsh </a:t>
            </a:r>
            <a:r>
              <a:rPr lang="en-GB" dirty="0" smtClean="0"/>
              <a:t>Government’s </a:t>
            </a:r>
            <a:r>
              <a:rPr lang="en-GB" dirty="0" smtClean="0"/>
              <a:t>suicide and </a:t>
            </a:r>
            <a:r>
              <a:rPr lang="en-GB" dirty="0"/>
              <a:t>self-harm prevention </a:t>
            </a:r>
            <a:r>
              <a:rPr lang="en-GB" dirty="0" smtClean="0"/>
              <a:t>strategy for </a:t>
            </a:r>
            <a:r>
              <a:rPr lang="en-GB" dirty="0"/>
              <a:t>2015-2020, shows that the </a:t>
            </a:r>
            <a:r>
              <a:rPr lang="en-GB" dirty="0" smtClean="0"/>
              <a:t>age and </a:t>
            </a:r>
            <a:r>
              <a:rPr lang="en-GB" dirty="0"/>
              <a:t>pattern of self-harm, to be </a:t>
            </a:r>
            <a:r>
              <a:rPr lang="en-GB" dirty="0" smtClean="0"/>
              <a:t>most concerning </a:t>
            </a:r>
            <a:r>
              <a:rPr lang="en-GB" dirty="0"/>
              <a:t>for young women </a:t>
            </a:r>
            <a:r>
              <a:rPr lang="en-GB" dirty="0" smtClean="0"/>
              <a:t>aged 15-19 </a:t>
            </a:r>
            <a:r>
              <a:rPr lang="en-GB" dirty="0"/>
              <a:t>who were shown to have </a:t>
            </a:r>
            <a:r>
              <a:rPr lang="en-GB" dirty="0" smtClean="0"/>
              <a:t>the highest </a:t>
            </a:r>
            <a:r>
              <a:rPr lang="en-GB" dirty="0"/>
              <a:t>prevalence. Between </a:t>
            </a:r>
            <a:r>
              <a:rPr lang="en-GB" dirty="0" smtClean="0"/>
              <a:t>2013 and </a:t>
            </a:r>
            <a:r>
              <a:rPr lang="en-GB" dirty="0"/>
              <a:t>2014 more than 1,500 </a:t>
            </a:r>
            <a:r>
              <a:rPr lang="en-GB" dirty="0" smtClean="0"/>
              <a:t>patients aged </a:t>
            </a:r>
            <a:r>
              <a:rPr lang="en-GB" dirty="0"/>
              <a:t>10-19 were treated at </a:t>
            </a:r>
            <a:r>
              <a:rPr lang="en-GB" dirty="0" smtClean="0"/>
              <a:t>Welsh hospitals </a:t>
            </a:r>
            <a:r>
              <a:rPr lang="en-GB" dirty="0"/>
              <a:t>with 1,223 girls </a:t>
            </a:r>
            <a:r>
              <a:rPr lang="en-GB" dirty="0" smtClean="0"/>
              <a:t>being treated </a:t>
            </a:r>
            <a:r>
              <a:rPr lang="en-GB" dirty="0"/>
              <a:t>for self-harm compared </a:t>
            </a:r>
            <a:r>
              <a:rPr lang="en-GB" dirty="0" smtClean="0"/>
              <a:t>with 319 boys.</a:t>
            </a:r>
            <a:endParaRPr lang="en-GB" dirty="0"/>
          </a:p>
        </p:txBody>
      </p:sp>
      <p:pic>
        <p:nvPicPr>
          <p:cNvPr id="5" name="Content Placeholder 4"/>
          <p:cNvPicPr>
            <a:picLocks noGrp="1" noChangeAspect="1"/>
          </p:cNvPicPr>
          <p:nvPr>
            <p:ph sz="half" idx="2"/>
          </p:nvPr>
        </p:nvPicPr>
        <p:blipFill>
          <a:blip r:embed="rId2"/>
          <a:stretch>
            <a:fillRect/>
          </a:stretch>
        </p:blipFill>
        <p:spPr>
          <a:xfrm>
            <a:off x="6172200" y="2548112"/>
            <a:ext cx="5181600" cy="2906363"/>
          </a:xfrm>
          <a:prstGeom prst="rect">
            <a:avLst/>
          </a:prstGeom>
        </p:spPr>
      </p:pic>
    </p:spTree>
    <p:extLst>
      <p:ext uri="{BB962C8B-B14F-4D97-AF65-F5344CB8AC3E}">
        <p14:creationId xmlns:p14="http://schemas.microsoft.com/office/powerpoint/2010/main" val="11172198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Young people talking</a:t>
            </a:r>
            <a:endParaRPr lang="en-GB" dirty="0"/>
          </a:p>
        </p:txBody>
      </p:sp>
      <p:sp>
        <p:nvSpPr>
          <p:cNvPr id="6" name="Content Placeholder 5"/>
          <p:cNvSpPr>
            <a:spLocks noGrp="1"/>
          </p:cNvSpPr>
          <p:nvPr>
            <p:ph idx="1"/>
          </p:nvPr>
        </p:nvSpPr>
        <p:spPr/>
        <p:txBody>
          <a:bodyPr>
            <a:normAutofit fontScale="85000" lnSpcReduction="10000"/>
          </a:bodyPr>
          <a:lstStyle/>
          <a:p>
            <a:r>
              <a:rPr lang="en-GB" dirty="0"/>
              <a:t>One 14-year-old boy who contacted </a:t>
            </a:r>
            <a:r>
              <a:rPr lang="en-GB" dirty="0" err="1"/>
              <a:t>Childline</a:t>
            </a:r>
            <a:r>
              <a:rPr lang="en-GB" dirty="0"/>
              <a:t> said: “Sometimes I get flashbacks from what happened when I was younger and I cope with the horrible memories by cutting myself. School helped take my mind off things but now that the holidays are here I’m struggling. My parents always seem to be too busy for me and I don’t want to tell my friends what happened. I feel so miserable and lonely – can you please help</a:t>
            </a:r>
            <a:r>
              <a:rPr lang="en-GB" dirty="0" smtClean="0"/>
              <a:t>?”</a:t>
            </a:r>
          </a:p>
          <a:p>
            <a:pPr marL="0" indent="0">
              <a:buNone/>
            </a:pPr>
            <a:endParaRPr lang="en-GB" dirty="0"/>
          </a:p>
          <a:p>
            <a:r>
              <a:rPr lang="en-GB" dirty="0"/>
              <a:t>A 14-year-old girl told counsellors: “Recently I’ve lost some people that were really close to me. When I started to self-harm it seemed to mask the emotional pain I was feeling, even if it only helped for a little while. When I get the urge, I can’t seem to stop it until it’s done; otherwise I get really upset and angry. A couple of times I’ve gone too far and ended up in hospital.”</a:t>
            </a:r>
          </a:p>
          <a:p>
            <a:pPr marL="0" indent="0" algn="r">
              <a:buNone/>
            </a:pPr>
            <a:r>
              <a:rPr lang="en-GB" dirty="0" smtClean="0"/>
              <a:t>(</a:t>
            </a:r>
            <a:r>
              <a:rPr lang="en-GB" dirty="0" err="1" smtClean="0"/>
              <a:t>Bosley</a:t>
            </a:r>
            <a:r>
              <a:rPr lang="en-GB" dirty="0" smtClean="0"/>
              <a:t>, 2016)</a:t>
            </a:r>
            <a:endParaRPr lang="en-GB" dirty="0"/>
          </a:p>
        </p:txBody>
      </p:sp>
    </p:spTree>
    <p:extLst>
      <p:ext uri="{BB962C8B-B14F-4D97-AF65-F5344CB8AC3E}">
        <p14:creationId xmlns:p14="http://schemas.microsoft.com/office/powerpoint/2010/main" val="42762323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Policy Context</a:t>
            </a:r>
            <a:endParaRPr lang="en-GB" dirty="0"/>
          </a:p>
        </p:txBody>
      </p:sp>
      <p:sp>
        <p:nvSpPr>
          <p:cNvPr id="3" name="Content Placeholder 2"/>
          <p:cNvSpPr>
            <a:spLocks noGrp="1"/>
          </p:cNvSpPr>
          <p:nvPr>
            <p:ph sz="half" idx="1"/>
          </p:nvPr>
        </p:nvSpPr>
        <p:spPr>
          <a:xfrm>
            <a:off x="838200" y="1825625"/>
            <a:ext cx="4596685" cy="4351338"/>
          </a:xfrm>
        </p:spPr>
        <p:txBody>
          <a:bodyPr>
            <a:normAutofit/>
          </a:bodyPr>
          <a:lstStyle/>
          <a:p>
            <a:r>
              <a:rPr lang="en-GB" dirty="0"/>
              <a:t>Welsh Government’s 10 year strategy </a:t>
            </a:r>
            <a:r>
              <a:rPr lang="en-GB" dirty="0" smtClean="0"/>
              <a:t>for mental </a:t>
            </a:r>
            <a:r>
              <a:rPr lang="en-GB" dirty="0"/>
              <a:t>health and wellbeing, </a:t>
            </a:r>
            <a:r>
              <a:rPr lang="en-GB" dirty="0" smtClean="0"/>
              <a:t>Together for </a:t>
            </a:r>
            <a:r>
              <a:rPr lang="en-GB" dirty="0"/>
              <a:t>Mental Health, published in </a:t>
            </a:r>
            <a:r>
              <a:rPr lang="en-GB" dirty="0" smtClean="0"/>
              <a:t>2012 aims </a:t>
            </a:r>
            <a:r>
              <a:rPr lang="en-GB" dirty="0"/>
              <a:t>to promote mental </a:t>
            </a:r>
            <a:r>
              <a:rPr lang="en-GB" dirty="0" smtClean="0"/>
              <a:t>wellbeing of </a:t>
            </a:r>
            <a:r>
              <a:rPr lang="en-GB" dirty="0"/>
              <a:t>all people in Wales and, </a:t>
            </a:r>
            <a:r>
              <a:rPr lang="en-GB" dirty="0" smtClean="0"/>
              <a:t>where possible</a:t>
            </a:r>
            <a:r>
              <a:rPr lang="en-GB" dirty="0"/>
              <a:t>, prevent mental ill-health </a:t>
            </a:r>
            <a:r>
              <a:rPr lang="en-GB" dirty="0" smtClean="0"/>
              <a:t>from developing</a:t>
            </a:r>
            <a:r>
              <a:rPr lang="en-GB" dirty="0"/>
              <a:t>.</a:t>
            </a:r>
          </a:p>
        </p:txBody>
      </p:sp>
      <p:sp>
        <p:nvSpPr>
          <p:cNvPr id="4" name="Content Placeholder 3"/>
          <p:cNvSpPr>
            <a:spLocks noGrp="1"/>
          </p:cNvSpPr>
          <p:nvPr>
            <p:ph sz="half" idx="2"/>
          </p:nvPr>
        </p:nvSpPr>
        <p:spPr>
          <a:xfrm>
            <a:off x="6172200" y="2665927"/>
            <a:ext cx="5181600" cy="3511036"/>
          </a:xfrm>
        </p:spPr>
        <p:txBody>
          <a:bodyPr>
            <a:normAutofit/>
          </a:bodyPr>
          <a:lstStyle/>
          <a:p>
            <a:pPr marL="0" indent="0">
              <a:buNone/>
            </a:pPr>
            <a:endParaRPr lang="en-GB" dirty="0" smtClean="0">
              <a:hlinkClick r:id="rId2"/>
            </a:endParaRPr>
          </a:p>
          <a:p>
            <a:pPr marL="0" indent="0">
              <a:buNone/>
            </a:pPr>
            <a:endParaRPr lang="en-GB" dirty="0">
              <a:hlinkClick r:id="rId2"/>
            </a:endParaRPr>
          </a:p>
          <a:p>
            <a:pPr marL="0" indent="0">
              <a:buNone/>
            </a:pPr>
            <a:r>
              <a:rPr lang="en-GB" dirty="0" smtClean="0">
                <a:hlinkClick r:id="rId2"/>
              </a:rPr>
              <a:t>https</a:t>
            </a:r>
            <a:r>
              <a:rPr lang="en-GB" dirty="0">
                <a:hlinkClick r:id="rId2"/>
              </a:rPr>
              <a:t>://</a:t>
            </a:r>
            <a:r>
              <a:rPr lang="en-GB" dirty="0" smtClean="0">
                <a:hlinkClick r:id="rId2"/>
              </a:rPr>
              <a:t>www.mentalhealth.org.uk/sites/default/files/FF16%20Wales.pdf</a:t>
            </a:r>
            <a:r>
              <a:rPr lang="en-GB" dirty="0" smtClean="0"/>
              <a:t> </a:t>
            </a:r>
            <a:endParaRPr lang="en-GB" dirty="0"/>
          </a:p>
        </p:txBody>
      </p:sp>
      <p:sp>
        <p:nvSpPr>
          <p:cNvPr id="5" name="TextBox 4"/>
          <p:cNvSpPr txBox="1"/>
          <p:nvPr/>
        </p:nvSpPr>
        <p:spPr>
          <a:xfrm>
            <a:off x="6078828" y="1249251"/>
            <a:ext cx="5125792" cy="1631216"/>
          </a:xfrm>
          <a:prstGeom prst="rect">
            <a:avLst/>
          </a:prstGeom>
          <a:noFill/>
        </p:spPr>
        <p:txBody>
          <a:bodyPr wrap="square" rtlCol="0">
            <a:spAutoFit/>
          </a:bodyPr>
          <a:lstStyle/>
          <a:p>
            <a:r>
              <a:rPr lang="en-GB" sz="2000" dirty="0" smtClean="0"/>
              <a:t>In groups, consider the document below, address the question – from your perspective, how well </a:t>
            </a:r>
            <a:r>
              <a:rPr lang="en-GB" sz="2000" dirty="0" smtClean="0"/>
              <a:t>effectively is social policy</a:t>
            </a:r>
            <a:r>
              <a:rPr lang="en-GB" sz="2000" dirty="0" smtClean="0"/>
              <a:t> meeting </a:t>
            </a:r>
            <a:r>
              <a:rPr lang="en-GB" sz="2000" dirty="0" smtClean="0"/>
              <a:t>the needs of children and young people with mental health issues?</a:t>
            </a:r>
            <a:endParaRPr lang="en-GB" sz="2000" dirty="0"/>
          </a:p>
        </p:txBody>
      </p:sp>
    </p:spTree>
    <p:extLst>
      <p:ext uri="{BB962C8B-B14F-4D97-AF65-F5344CB8AC3E}">
        <p14:creationId xmlns:p14="http://schemas.microsoft.com/office/powerpoint/2010/main" val="3706303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the evidence </a:t>
            </a:r>
            <a:r>
              <a:rPr lang="en-GB" dirty="0" smtClean="0"/>
              <a:t>of impact say</a:t>
            </a:r>
            <a:r>
              <a:rPr lang="en-GB" dirty="0" smtClean="0"/>
              <a:t>?</a:t>
            </a:r>
            <a:endParaRPr lang="en-GB" dirty="0"/>
          </a:p>
        </p:txBody>
      </p:sp>
      <p:sp>
        <p:nvSpPr>
          <p:cNvPr id="3" name="Content Placeholder 2"/>
          <p:cNvSpPr>
            <a:spLocks noGrp="1"/>
          </p:cNvSpPr>
          <p:nvPr>
            <p:ph sz="half" idx="1"/>
          </p:nvPr>
        </p:nvSpPr>
        <p:spPr>
          <a:xfrm>
            <a:off x="838200" y="1825625"/>
            <a:ext cx="9516414" cy="4351338"/>
          </a:xfrm>
        </p:spPr>
        <p:txBody>
          <a:bodyPr>
            <a:normAutofit/>
          </a:bodyPr>
          <a:lstStyle/>
          <a:p>
            <a:pPr marL="0" indent="0">
              <a:buNone/>
            </a:pPr>
            <a:r>
              <a:rPr lang="en-GB" dirty="0" smtClean="0"/>
              <a:t>Corrigan summarized </a:t>
            </a:r>
            <a:r>
              <a:rPr lang="en-GB" dirty="0"/>
              <a:t>research regarding the outcomes </a:t>
            </a:r>
            <a:r>
              <a:rPr lang="en-GB" dirty="0" smtClean="0"/>
              <a:t>of health promotion publicity </a:t>
            </a:r>
            <a:r>
              <a:rPr lang="en-GB" dirty="0"/>
              <a:t>campaigns as, “mostly lacking, </a:t>
            </a:r>
            <a:r>
              <a:rPr lang="en-GB" dirty="0" smtClean="0"/>
              <a:t>providing </a:t>
            </a:r>
            <a:r>
              <a:rPr lang="en-GB" dirty="0"/>
              <a:t>moderate support for penetration at best, and </a:t>
            </a:r>
            <a:r>
              <a:rPr lang="en-GB" dirty="0" smtClean="0"/>
              <a:t>failing </a:t>
            </a:r>
            <a:r>
              <a:rPr lang="en-GB" dirty="0"/>
              <a:t>to show meaningful impact at this time” (p. 81). In combination with the findings of other studies, our study suggests that media campaigns may be most likely to achieve improvements in health literacy outcomes (e.g., improved education and awareness) and are less effective for producing immediate or direct reductions in the personal stigma and social distance associated with mental health issues.</a:t>
            </a:r>
          </a:p>
        </p:txBody>
      </p:sp>
    </p:spTree>
    <p:extLst>
      <p:ext uri="{BB962C8B-B14F-4D97-AF65-F5344CB8AC3E}">
        <p14:creationId xmlns:p14="http://schemas.microsoft.com/office/powerpoint/2010/main" val="30411418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Extent of mental ill-health in Wales </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a:t>The specialist Child and </a:t>
            </a:r>
            <a:r>
              <a:rPr lang="en-GB" dirty="0" smtClean="0"/>
              <a:t>Adolescent Mental </a:t>
            </a:r>
            <a:r>
              <a:rPr lang="en-GB" dirty="0"/>
              <a:t>Health Service in </a:t>
            </a:r>
            <a:r>
              <a:rPr lang="en-GB" dirty="0" smtClean="0"/>
              <a:t>Wales (CAMHS</a:t>
            </a:r>
            <a:r>
              <a:rPr lang="en-GB" dirty="0"/>
              <a:t>) is under more </a:t>
            </a:r>
            <a:r>
              <a:rPr lang="en-GB" dirty="0" smtClean="0"/>
              <a:t>pressure than </a:t>
            </a:r>
            <a:r>
              <a:rPr lang="en-GB" dirty="0"/>
              <a:t>ever before. The last </a:t>
            </a:r>
            <a:r>
              <a:rPr lang="en-GB" dirty="0" smtClean="0"/>
              <a:t>four years </a:t>
            </a:r>
            <a:r>
              <a:rPr lang="en-GB" dirty="0"/>
              <a:t>has seen a 100% increase </a:t>
            </a:r>
            <a:r>
              <a:rPr lang="en-GB" dirty="0" smtClean="0"/>
              <a:t>in demand.</a:t>
            </a:r>
          </a:p>
          <a:p>
            <a:r>
              <a:rPr lang="en-GB" dirty="0"/>
              <a:t>The rate of children subject </a:t>
            </a:r>
            <a:r>
              <a:rPr lang="en-GB" dirty="0" smtClean="0"/>
              <a:t>to Child </a:t>
            </a:r>
            <a:r>
              <a:rPr lang="en-GB" dirty="0"/>
              <a:t>Protection Plans and on </a:t>
            </a:r>
            <a:r>
              <a:rPr lang="en-GB" dirty="0" smtClean="0"/>
              <a:t>Child Protection </a:t>
            </a:r>
            <a:r>
              <a:rPr lang="en-GB" dirty="0"/>
              <a:t>Registers has </a:t>
            </a:r>
            <a:r>
              <a:rPr lang="en-GB" dirty="0" smtClean="0"/>
              <a:t>increased in </a:t>
            </a:r>
            <a:r>
              <a:rPr lang="en-GB" dirty="0"/>
              <a:t>all four nations of the </a:t>
            </a:r>
            <a:r>
              <a:rPr lang="en-GB" dirty="0" smtClean="0"/>
              <a:t>UK. Between </a:t>
            </a:r>
            <a:r>
              <a:rPr lang="en-GB" dirty="0"/>
              <a:t>2002 and 2014, there </a:t>
            </a:r>
            <a:r>
              <a:rPr lang="en-GB" dirty="0" smtClean="0"/>
              <a:t>was a </a:t>
            </a:r>
            <a:r>
              <a:rPr lang="en-GB" dirty="0"/>
              <a:t>72% increase in Wales, which </a:t>
            </a:r>
            <a:r>
              <a:rPr lang="en-GB" dirty="0" smtClean="0"/>
              <a:t>was the </a:t>
            </a:r>
            <a:r>
              <a:rPr lang="en-GB" dirty="0"/>
              <a:t>second highest across the UK.</a:t>
            </a:r>
          </a:p>
        </p:txBody>
      </p:sp>
      <p:pic>
        <p:nvPicPr>
          <p:cNvPr id="5" name="Content Placeholder 4"/>
          <p:cNvPicPr>
            <a:picLocks noGrp="1" noChangeAspect="1"/>
          </p:cNvPicPr>
          <p:nvPr>
            <p:ph sz="half" idx="2"/>
          </p:nvPr>
        </p:nvPicPr>
        <p:blipFill>
          <a:blip r:embed="rId2"/>
          <a:stretch>
            <a:fillRect/>
          </a:stretch>
        </p:blipFill>
        <p:spPr>
          <a:xfrm>
            <a:off x="7096259" y="1422380"/>
            <a:ext cx="3606085" cy="4795325"/>
          </a:xfrm>
          <a:prstGeom prst="rect">
            <a:avLst/>
          </a:prstGeom>
        </p:spPr>
      </p:pic>
    </p:spTree>
    <p:extLst>
      <p:ext uri="{BB962C8B-B14F-4D97-AF65-F5344CB8AC3E}">
        <p14:creationId xmlns:p14="http://schemas.microsoft.com/office/powerpoint/2010/main" val="3703959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Welsh Adverse Childhood Experiences Survey</a:t>
            </a:r>
            <a:endParaRPr lang="en-GB" dirty="0"/>
          </a:p>
        </p:txBody>
      </p:sp>
      <p:sp>
        <p:nvSpPr>
          <p:cNvPr id="3" name="Content Placeholder 2"/>
          <p:cNvSpPr>
            <a:spLocks noGrp="1"/>
          </p:cNvSpPr>
          <p:nvPr>
            <p:ph sz="half" idx="1"/>
          </p:nvPr>
        </p:nvSpPr>
        <p:spPr/>
        <p:txBody>
          <a:bodyPr>
            <a:normAutofit lnSpcReduction="10000"/>
          </a:bodyPr>
          <a:lstStyle/>
          <a:p>
            <a:r>
              <a:rPr lang="en-GB" dirty="0"/>
              <a:t>Findings from the first </a:t>
            </a:r>
            <a:r>
              <a:rPr lang="en-GB" dirty="0" smtClean="0"/>
              <a:t>Welsh Adverse </a:t>
            </a:r>
            <a:r>
              <a:rPr lang="en-GB" dirty="0"/>
              <a:t>Childhood </a:t>
            </a:r>
            <a:r>
              <a:rPr lang="en-GB" dirty="0" smtClean="0"/>
              <a:t>Experience (ACE</a:t>
            </a:r>
            <a:r>
              <a:rPr lang="en-GB" dirty="0"/>
              <a:t>) study shows that </a:t>
            </a:r>
            <a:r>
              <a:rPr lang="en-GB" dirty="0" smtClean="0"/>
              <a:t>children who </a:t>
            </a:r>
            <a:r>
              <a:rPr lang="en-GB" dirty="0"/>
              <a:t>experience stressful </a:t>
            </a:r>
            <a:r>
              <a:rPr lang="en-GB" dirty="0" smtClean="0"/>
              <a:t>and poor </a:t>
            </a:r>
            <a:r>
              <a:rPr lang="en-GB" dirty="0"/>
              <a:t>quality childhoods are </a:t>
            </a:r>
            <a:r>
              <a:rPr lang="en-GB" dirty="0" smtClean="0"/>
              <a:t>more likely </a:t>
            </a:r>
            <a:r>
              <a:rPr lang="en-GB" dirty="0"/>
              <a:t>to adopt </a:t>
            </a:r>
            <a:r>
              <a:rPr lang="en-GB" dirty="0" smtClean="0"/>
              <a:t>health-harming behaviours </a:t>
            </a:r>
            <a:r>
              <a:rPr lang="en-GB" dirty="0"/>
              <a:t>during adolescence </a:t>
            </a:r>
            <a:r>
              <a:rPr lang="en-GB" dirty="0" smtClean="0"/>
              <a:t>and adulthood </a:t>
            </a:r>
            <a:r>
              <a:rPr lang="en-GB" dirty="0"/>
              <a:t>which can </a:t>
            </a:r>
            <a:r>
              <a:rPr lang="en-GB" dirty="0" smtClean="0"/>
              <a:t>themselves lead </a:t>
            </a:r>
            <a:r>
              <a:rPr lang="en-GB" dirty="0"/>
              <a:t>to mental health </a:t>
            </a:r>
            <a:r>
              <a:rPr lang="en-GB" dirty="0" smtClean="0"/>
              <a:t>problems and </a:t>
            </a:r>
            <a:r>
              <a:rPr lang="en-GB" dirty="0"/>
              <a:t>diseases such as cancer, </a:t>
            </a:r>
            <a:r>
              <a:rPr lang="en-GB" dirty="0" smtClean="0"/>
              <a:t>heart disease </a:t>
            </a:r>
            <a:r>
              <a:rPr lang="en-GB" dirty="0"/>
              <a:t>and diabetes in later life.</a:t>
            </a:r>
          </a:p>
        </p:txBody>
      </p:sp>
      <p:pic>
        <p:nvPicPr>
          <p:cNvPr id="5" name="Content Placeholder 4"/>
          <p:cNvPicPr>
            <a:picLocks noGrp="1" noChangeAspect="1"/>
          </p:cNvPicPr>
          <p:nvPr>
            <p:ph sz="half" idx="2"/>
          </p:nvPr>
        </p:nvPicPr>
        <p:blipFill>
          <a:blip r:embed="rId2"/>
          <a:stretch>
            <a:fillRect/>
          </a:stretch>
        </p:blipFill>
        <p:spPr>
          <a:xfrm>
            <a:off x="6019800" y="1825625"/>
            <a:ext cx="5479192" cy="3068347"/>
          </a:xfrm>
          <a:prstGeom prst="rect">
            <a:avLst/>
          </a:prstGeom>
        </p:spPr>
      </p:pic>
    </p:spTree>
    <p:extLst>
      <p:ext uri="{BB962C8B-B14F-4D97-AF65-F5344CB8AC3E}">
        <p14:creationId xmlns:p14="http://schemas.microsoft.com/office/powerpoint/2010/main" val="844118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Does childhood have to look like this?</a:t>
            </a:r>
            <a:endParaRPr lang="en-GB" dirty="0"/>
          </a:p>
        </p:txBody>
      </p:sp>
      <p:sp>
        <p:nvSpPr>
          <p:cNvPr id="3" name="Content Placeholder 2"/>
          <p:cNvSpPr>
            <a:spLocks noGrp="1"/>
          </p:cNvSpPr>
          <p:nvPr>
            <p:ph sz="half" idx="1"/>
          </p:nvPr>
        </p:nvSpPr>
        <p:spPr/>
        <p:txBody>
          <a:bodyPr/>
          <a:lstStyle/>
          <a:p>
            <a:r>
              <a:rPr lang="en-GB" dirty="0" smtClean="0"/>
              <a:t>Other cultures, other countries, other systems have different priorities.</a:t>
            </a:r>
          </a:p>
          <a:p>
            <a:r>
              <a:rPr lang="en-GB" dirty="0" smtClean="0"/>
              <a:t>The Scandinavian countries are widely recognised as having a balanced approach to childhood which emphasises enjoyment ad achievement. </a:t>
            </a:r>
            <a:endParaRPr lang="en-GB" dirty="0"/>
          </a:p>
        </p:txBody>
      </p:sp>
      <p:sp>
        <p:nvSpPr>
          <p:cNvPr id="4" name="Content Placeholder 3"/>
          <p:cNvSpPr>
            <a:spLocks noGrp="1"/>
          </p:cNvSpPr>
          <p:nvPr>
            <p:ph sz="half" idx="2"/>
          </p:nvPr>
        </p:nvSpPr>
        <p:spPr/>
        <p:txBody>
          <a:bodyPr/>
          <a:lstStyle/>
          <a:p>
            <a:r>
              <a:rPr lang="en-GB" dirty="0" smtClean="0">
                <a:hlinkClick r:id="rId2"/>
              </a:rPr>
              <a:t>Children go wild in Denmark</a:t>
            </a:r>
            <a:endParaRPr lang="en-GB" dirty="0" smtClean="0"/>
          </a:p>
          <a:p>
            <a:endParaRPr lang="en-GB" dirty="0"/>
          </a:p>
          <a:p>
            <a:r>
              <a:rPr lang="en-GB" dirty="0" smtClean="0">
                <a:hlinkClick r:id="rId3"/>
              </a:rPr>
              <a:t>How to Russ</a:t>
            </a:r>
            <a:endParaRPr lang="en-GB" dirty="0"/>
          </a:p>
        </p:txBody>
      </p:sp>
    </p:spTree>
    <p:extLst>
      <p:ext uri="{BB962C8B-B14F-4D97-AF65-F5344CB8AC3E}">
        <p14:creationId xmlns:p14="http://schemas.microsoft.com/office/powerpoint/2010/main" val="1448606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Where can children and young people get help?</a:t>
            </a:r>
            <a:endParaRPr lang="en-GB" sz="4000" dirty="0"/>
          </a:p>
        </p:txBody>
      </p:sp>
      <p:sp>
        <p:nvSpPr>
          <p:cNvPr id="3" name="Content Placeholder 2"/>
          <p:cNvSpPr>
            <a:spLocks noGrp="1"/>
          </p:cNvSpPr>
          <p:nvPr>
            <p:ph sz="half" idx="1"/>
          </p:nvPr>
        </p:nvSpPr>
        <p:spPr>
          <a:xfrm>
            <a:off x="838200" y="1569492"/>
            <a:ext cx="6149454" cy="4940489"/>
          </a:xfrm>
        </p:spPr>
        <p:txBody>
          <a:bodyPr>
            <a:normAutofit fontScale="77500" lnSpcReduction="20000"/>
          </a:bodyPr>
          <a:lstStyle/>
          <a:p>
            <a:r>
              <a:rPr lang="en-GB" dirty="0"/>
              <a:t>CAMHS offer assessment and treatment when children and young people have emotional, behavioural or mental health difficulties, such as</a:t>
            </a:r>
            <a:r>
              <a:rPr lang="en-GB" dirty="0" smtClean="0"/>
              <a:t>:</a:t>
            </a:r>
          </a:p>
          <a:p>
            <a:endParaRPr lang="en-GB" dirty="0"/>
          </a:p>
          <a:p>
            <a:pPr lvl="1"/>
            <a:r>
              <a:rPr lang="en-GB" dirty="0"/>
              <a:t>violent or angry behaviour</a:t>
            </a:r>
          </a:p>
          <a:p>
            <a:pPr lvl="1"/>
            <a:r>
              <a:rPr lang="en-GB" dirty="0"/>
              <a:t>depression</a:t>
            </a:r>
          </a:p>
          <a:p>
            <a:pPr lvl="1"/>
            <a:r>
              <a:rPr lang="en-GB" dirty="0"/>
              <a:t>eating difficulties</a:t>
            </a:r>
          </a:p>
          <a:p>
            <a:pPr lvl="1"/>
            <a:r>
              <a:rPr lang="en-GB" dirty="0"/>
              <a:t>low self-esteem</a:t>
            </a:r>
          </a:p>
          <a:p>
            <a:pPr lvl="1"/>
            <a:r>
              <a:rPr lang="en-GB" dirty="0"/>
              <a:t>anxiety</a:t>
            </a:r>
          </a:p>
          <a:p>
            <a:pPr lvl="1"/>
            <a:r>
              <a:rPr lang="en-GB" dirty="0"/>
              <a:t>obsessions or compulsions</a:t>
            </a:r>
          </a:p>
          <a:p>
            <a:pPr lvl="1"/>
            <a:r>
              <a:rPr lang="en-GB" dirty="0"/>
              <a:t>sleep problems</a:t>
            </a:r>
          </a:p>
          <a:p>
            <a:pPr lvl="1"/>
            <a:r>
              <a:rPr lang="en-GB" dirty="0"/>
              <a:t>self-harming</a:t>
            </a:r>
          </a:p>
          <a:p>
            <a:pPr lvl="1"/>
            <a:r>
              <a:rPr lang="en-GB" dirty="0"/>
              <a:t>effects of abuse or traumatic events</a:t>
            </a:r>
            <a:r>
              <a:rPr lang="en-GB" dirty="0" smtClean="0"/>
              <a:t>.</a:t>
            </a:r>
          </a:p>
          <a:p>
            <a:pPr lvl="1"/>
            <a:endParaRPr lang="en-GB" dirty="0"/>
          </a:p>
          <a:p>
            <a:r>
              <a:rPr lang="en-GB" dirty="0"/>
              <a:t>CAMHS can also diagnose and treat serious mental health problems such as bipolar disorder and schizophrenia.</a:t>
            </a:r>
          </a:p>
          <a:p>
            <a:endParaRPr lang="en-GB" dirty="0"/>
          </a:p>
        </p:txBody>
      </p:sp>
      <p:pic>
        <p:nvPicPr>
          <p:cNvPr id="5" name="Content Placeholder 4"/>
          <p:cNvPicPr>
            <a:picLocks noGrp="1" noChangeAspect="1"/>
          </p:cNvPicPr>
          <p:nvPr>
            <p:ph sz="half" idx="2"/>
          </p:nvPr>
        </p:nvPicPr>
        <p:blipFill>
          <a:blip r:embed="rId2"/>
          <a:stretch>
            <a:fillRect/>
          </a:stretch>
        </p:blipFill>
        <p:spPr>
          <a:xfrm>
            <a:off x="7131610" y="2125015"/>
            <a:ext cx="4486060" cy="2314922"/>
          </a:xfrm>
          <a:prstGeom prst="rect">
            <a:avLst/>
          </a:prstGeom>
        </p:spPr>
      </p:pic>
    </p:spTree>
    <p:extLst>
      <p:ext uri="{BB962C8B-B14F-4D97-AF65-F5344CB8AC3E}">
        <p14:creationId xmlns:p14="http://schemas.microsoft.com/office/powerpoint/2010/main" val="1781051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4" y="242293"/>
            <a:ext cx="10515600" cy="1325563"/>
          </a:xfrm>
        </p:spPr>
        <p:txBody>
          <a:bodyPr/>
          <a:lstStyle/>
          <a:p>
            <a:r>
              <a:rPr lang="en-GB" dirty="0" smtClean="0"/>
              <a:t>What is new?</a:t>
            </a:r>
            <a:endParaRPr lang="en-GB" dirty="0"/>
          </a:p>
        </p:txBody>
      </p:sp>
      <p:sp>
        <p:nvSpPr>
          <p:cNvPr id="3" name="Content Placeholder 2"/>
          <p:cNvSpPr>
            <a:spLocks noGrp="1"/>
          </p:cNvSpPr>
          <p:nvPr>
            <p:ph sz="half" idx="1"/>
          </p:nvPr>
        </p:nvSpPr>
        <p:spPr>
          <a:xfrm>
            <a:off x="450376" y="1364776"/>
            <a:ext cx="5721824" cy="5049672"/>
          </a:xfrm>
        </p:spPr>
        <p:txBody>
          <a:bodyPr>
            <a:normAutofit fontScale="85000" lnSpcReduction="20000"/>
          </a:bodyPr>
          <a:lstStyle/>
          <a:p>
            <a:r>
              <a:rPr lang="en-GB" dirty="0"/>
              <a:t>The </a:t>
            </a:r>
            <a:r>
              <a:rPr lang="en-GB" dirty="0" smtClean="0"/>
              <a:t>T4CYP Programme was </a:t>
            </a:r>
            <a:r>
              <a:rPr lang="en-GB" dirty="0"/>
              <a:t>launched to improve the emotional and mental health services for children and young people in </a:t>
            </a:r>
            <a:r>
              <a:rPr lang="en-GB" dirty="0" smtClean="0"/>
              <a:t>Wales.  The </a:t>
            </a:r>
            <a:r>
              <a:rPr lang="en-GB" dirty="0"/>
              <a:t>programme is led by NHS Wales to provide improved support for children and families through new ways of working</a:t>
            </a:r>
            <a:r>
              <a:rPr lang="en-GB" dirty="0" smtClean="0"/>
              <a:t>.</a:t>
            </a:r>
          </a:p>
          <a:p>
            <a:pPr marL="0" indent="0">
              <a:buNone/>
            </a:pPr>
            <a:endParaRPr lang="en-GB" dirty="0"/>
          </a:p>
          <a:p>
            <a:r>
              <a:rPr lang="en-GB" dirty="0"/>
              <a:t>The programme focuses on</a:t>
            </a:r>
            <a:r>
              <a:rPr lang="en-GB" dirty="0" smtClean="0"/>
              <a:t>:</a:t>
            </a:r>
          </a:p>
          <a:p>
            <a:pPr marL="0" indent="0">
              <a:buNone/>
            </a:pPr>
            <a:endParaRPr lang="en-GB" dirty="0"/>
          </a:p>
          <a:p>
            <a:r>
              <a:rPr lang="en-GB" dirty="0" smtClean="0"/>
              <a:t>Supporting </a:t>
            </a:r>
            <a:r>
              <a:rPr lang="en-GB" dirty="0"/>
              <a:t>early years’ development</a:t>
            </a:r>
          </a:p>
          <a:p>
            <a:r>
              <a:rPr lang="en-GB" dirty="0" smtClean="0"/>
              <a:t>Promoting </a:t>
            </a:r>
            <a:r>
              <a:rPr lang="en-GB" dirty="0"/>
              <a:t>wellbeing and resilience of all young children</a:t>
            </a:r>
          </a:p>
          <a:p>
            <a:r>
              <a:rPr lang="en-GB" dirty="0" smtClean="0"/>
              <a:t>Early </a:t>
            </a:r>
            <a:r>
              <a:rPr lang="en-GB" dirty="0"/>
              <a:t>identification and intervention</a:t>
            </a:r>
          </a:p>
          <a:p>
            <a:r>
              <a:rPr lang="en-GB" dirty="0" smtClean="0"/>
              <a:t>More </a:t>
            </a:r>
            <a:r>
              <a:rPr lang="en-GB" dirty="0"/>
              <a:t>specialist services.</a:t>
            </a:r>
          </a:p>
          <a:p>
            <a:endParaRPr lang="en-GB" dirty="0"/>
          </a:p>
        </p:txBody>
      </p:sp>
      <p:pic>
        <p:nvPicPr>
          <p:cNvPr id="5" name="Content Placeholder 4"/>
          <p:cNvPicPr>
            <a:picLocks noGrp="1" noChangeAspect="1"/>
          </p:cNvPicPr>
          <p:nvPr>
            <p:ph sz="half" idx="2"/>
          </p:nvPr>
        </p:nvPicPr>
        <p:blipFill>
          <a:blip r:embed="rId2"/>
          <a:stretch>
            <a:fillRect/>
          </a:stretch>
        </p:blipFill>
        <p:spPr>
          <a:xfrm>
            <a:off x="6733094" y="1364776"/>
            <a:ext cx="4594701" cy="2228430"/>
          </a:xfrm>
          <a:prstGeom prst="rect">
            <a:avLst/>
          </a:prstGeom>
        </p:spPr>
      </p:pic>
    </p:spTree>
    <p:extLst>
      <p:ext uri="{BB962C8B-B14F-4D97-AF65-F5344CB8AC3E}">
        <p14:creationId xmlns:p14="http://schemas.microsoft.com/office/powerpoint/2010/main" val="32550686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9271" y="223456"/>
            <a:ext cx="10515600" cy="1325563"/>
          </a:xfrm>
        </p:spPr>
        <p:txBody>
          <a:bodyPr/>
          <a:lstStyle/>
          <a:p>
            <a:r>
              <a:rPr lang="en-GB" dirty="0" smtClean="0"/>
              <a:t>T4CYP Model: Windscreen Model</a:t>
            </a:r>
            <a:endParaRPr lang="en-GB" dirty="0"/>
          </a:p>
        </p:txBody>
      </p:sp>
      <p:pic>
        <p:nvPicPr>
          <p:cNvPr id="4" name="Content Placeholder 3"/>
          <p:cNvPicPr>
            <a:picLocks noGrp="1" noChangeAspect="1"/>
          </p:cNvPicPr>
          <p:nvPr>
            <p:ph sz="half" idx="1"/>
          </p:nvPr>
        </p:nvPicPr>
        <p:blipFill>
          <a:blip r:embed="rId2"/>
          <a:stretch>
            <a:fillRect/>
          </a:stretch>
        </p:blipFill>
        <p:spPr>
          <a:xfrm>
            <a:off x="2082180" y="1205915"/>
            <a:ext cx="7529782" cy="5444367"/>
          </a:xfrm>
          <a:prstGeom prst="rect">
            <a:avLst/>
          </a:prstGeom>
        </p:spPr>
      </p:pic>
    </p:spTree>
    <p:extLst>
      <p:ext uri="{BB962C8B-B14F-4D97-AF65-F5344CB8AC3E}">
        <p14:creationId xmlns:p14="http://schemas.microsoft.com/office/powerpoint/2010/main" val="559570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sz="3200" dirty="0"/>
              <a:t>T4CYP is focussing on implementing service change and </a:t>
            </a:r>
            <a:r>
              <a:rPr lang="en-GB" sz="3200" dirty="0" smtClean="0"/>
              <a:t>improvement. </a:t>
            </a:r>
            <a:r>
              <a:rPr lang="en-GB" sz="3200" dirty="0"/>
              <a:t>Specific areas of work will include:</a:t>
            </a:r>
            <a:br>
              <a:rPr lang="en-GB" sz="3200" dirty="0"/>
            </a:br>
            <a:endParaRPr lang="en-GB" sz="3200" dirty="0"/>
          </a:p>
        </p:txBody>
      </p:sp>
      <p:sp>
        <p:nvSpPr>
          <p:cNvPr id="6" name="Content Placeholder 5"/>
          <p:cNvSpPr>
            <a:spLocks noGrp="1"/>
          </p:cNvSpPr>
          <p:nvPr>
            <p:ph idx="1"/>
          </p:nvPr>
        </p:nvSpPr>
        <p:spPr>
          <a:xfrm>
            <a:off x="838200" y="1545465"/>
            <a:ext cx="10515600" cy="5074276"/>
          </a:xfrm>
        </p:spPr>
        <p:txBody>
          <a:bodyPr>
            <a:normAutofit fontScale="47500" lnSpcReduction="20000"/>
          </a:bodyPr>
          <a:lstStyle/>
          <a:p>
            <a:r>
              <a:rPr lang="en-GB" sz="3600" b="1" dirty="0" smtClean="0">
                <a:hlinkClick r:id="rId2"/>
              </a:rPr>
              <a:t>Universal </a:t>
            </a:r>
            <a:r>
              <a:rPr lang="en-GB" sz="3600" b="1" dirty="0">
                <a:hlinkClick r:id="rId2"/>
              </a:rPr>
              <a:t>Resilience and Wellbeing</a:t>
            </a:r>
            <a:r>
              <a:rPr lang="en-GB" sz="3600" dirty="0"/>
              <a:t>; to consider the issue of building early years resilience in children and young people.</a:t>
            </a:r>
          </a:p>
          <a:p>
            <a:r>
              <a:rPr lang="en-GB" sz="3600" b="1" dirty="0">
                <a:hlinkClick r:id="rId3"/>
              </a:rPr>
              <a:t>Early Intervention and Enhanced Support for Vulnerable Groups</a:t>
            </a:r>
            <a:r>
              <a:rPr lang="en-GB" sz="3600" dirty="0"/>
              <a:t>; to consider the concept of early intervention for a  broad audience and explore its application in supporting young people’s mental health.</a:t>
            </a:r>
          </a:p>
          <a:p>
            <a:r>
              <a:rPr lang="en-GB" sz="3600" b="1" dirty="0">
                <a:hlinkClick r:id="rId4"/>
              </a:rPr>
              <a:t>Neurodevelopment</a:t>
            </a:r>
            <a:r>
              <a:rPr lang="en-GB" sz="3600" dirty="0"/>
              <a:t>; to consider how best, and who is best placed, to meet the needs of those with neurodevelopmental and learning disabilities in a timely and effective manner, with the appropriate level of input from </a:t>
            </a:r>
            <a:r>
              <a:rPr lang="en-GB" sz="3600" dirty="0" err="1"/>
              <a:t>sCAMHS</a:t>
            </a:r>
            <a:r>
              <a:rPr lang="en-GB" sz="3600" dirty="0"/>
              <a:t>.</a:t>
            </a:r>
          </a:p>
          <a:p>
            <a:r>
              <a:rPr lang="en-GB" sz="3600" b="1" dirty="0">
                <a:hlinkClick r:id="rId5"/>
              </a:rPr>
              <a:t>Specialist Child and Adolescent Mental Health Services (CAMHS)</a:t>
            </a:r>
            <a:r>
              <a:rPr lang="en-GB" sz="3600" dirty="0"/>
              <a:t>; starting with a baseline variations audit of provision of </a:t>
            </a:r>
            <a:r>
              <a:rPr lang="en-GB" sz="3600" dirty="0" err="1"/>
              <a:t>sCAMHS</a:t>
            </a:r>
            <a:r>
              <a:rPr lang="en-GB" sz="3600" dirty="0"/>
              <a:t> this work stream will develop a delivery and quality framework  based on achieving consistent outcomes across Wales. It will be based on the Choice and Partnership Approach, a clinical system widely adopted by CAMHS services. This framework will be implemented in 2016.</a:t>
            </a:r>
          </a:p>
          <a:p>
            <a:r>
              <a:rPr lang="en-GB" sz="3600" b="1" dirty="0">
                <a:hlinkClick r:id="rId6"/>
              </a:rPr>
              <a:t>Workforce, Education and Training</a:t>
            </a:r>
            <a:r>
              <a:rPr lang="en-GB" sz="3600" dirty="0"/>
              <a:t>; to consider the staffing and training needs across, education, health social services and third sector partners to deliver effective models of care and good practice</a:t>
            </a:r>
          </a:p>
          <a:p>
            <a:r>
              <a:rPr lang="en-GB" sz="3600" b="1" dirty="0">
                <a:hlinkClick r:id="rId7"/>
              </a:rPr>
              <a:t>Care Transitions</a:t>
            </a:r>
            <a:r>
              <a:rPr lang="en-GB" sz="3600" dirty="0"/>
              <a:t>; to consider all aspects of the transition of children and young people between services. This will include the transition from adolescent to adult mental health services, early years transitions and the transfers between health and youth justice services.</a:t>
            </a:r>
          </a:p>
          <a:p>
            <a:r>
              <a:rPr lang="en-GB" sz="3600" b="1" dirty="0">
                <a:hlinkClick r:id="rId8"/>
              </a:rPr>
              <a:t>Health Needs Assessment</a:t>
            </a:r>
            <a:r>
              <a:rPr lang="en-GB" sz="3600" dirty="0"/>
              <a:t>; a refresh and extension of the work undertaken by Public Health Wales (PHW) in 2011;</a:t>
            </a:r>
          </a:p>
          <a:p>
            <a:r>
              <a:rPr lang="en-GB" sz="3600" b="1" dirty="0">
                <a:hlinkClick r:id="rId9"/>
              </a:rPr>
              <a:t>Engagement with Children and Young People;</a:t>
            </a:r>
            <a:r>
              <a:rPr lang="en-GB" sz="3600" b="1" dirty="0"/>
              <a:t> </a:t>
            </a:r>
            <a:r>
              <a:rPr lang="en-GB" sz="3600" dirty="0"/>
              <a:t>Children and young people are being given the opportunity to develop and shape the future delivery of emotional and mental health services through broad roots engagement that captures the well being of all children and not just those who use Child and Adolescent Mental Health Services (CAMHS). This includes working closely with Children in Wales, the Children’s Commissioner’s office, and the third sector ‘High Needs Collaborative’.</a:t>
            </a:r>
          </a:p>
          <a:p>
            <a:endParaRPr lang="en-GB" dirty="0"/>
          </a:p>
        </p:txBody>
      </p:sp>
    </p:spTree>
    <p:extLst>
      <p:ext uri="{BB962C8B-B14F-4D97-AF65-F5344CB8AC3E}">
        <p14:creationId xmlns:p14="http://schemas.microsoft.com/office/powerpoint/2010/main" val="41300955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Priority Areas for Attention 1 and 2</a:t>
            </a:r>
            <a:endParaRPr lang="en-GB" dirty="0"/>
          </a:p>
        </p:txBody>
      </p:sp>
      <p:sp>
        <p:nvSpPr>
          <p:cNvPr id="3" name="Content Placeholder 2"/>
          <p:cNvSpPr>
            <a:spLocks noGrp="1"/>
          </p:cNvSpPr>
          <p:nvPr>
            <p:ph sz="half" idx="1"/>
          </p:nvPr>
        </p:nvSpPr>
        <p:spPr>
          <a:xfrm>
            <a:off x="838200" y="1825625"/>
            <a:ext cx="4907507" cy="4351338"/>
          </a:xfrm>
        </p:spPr>
        <p:txBody>
          <a:bodyPr>
            <a:normAutofit fontScale="92500" lnSpcReduction="20000"/>
          </a:bodyPr>
          <a:lstStyle/>
          <a:p>
            <a:r>
              <a:rPr lang="en-GB" b="1" i="1" dirty="0"/>
              <a:t>Early Years and Resilience of Young People: </a:t>
            </a:r>
            <a:endParaRPr lang="en-GB" dirty="0"/>
          </a:p>
          <a:p>
            <a:r>
              <a:rPr lang="en-GB" dirty="0" smtClean="0"/>
              <a:t>Whole </a:t>
            </a:r>
            <a:r>
              <a:rPr lang="en-GB" dirty="0"/>
              <a:t>school approaches to promoting mental health and wellbeing </a:t>
            </a:r>
          </a:p>
          <a:p>
            <a:r>
              <a:rPr lang="en-GB" dirty="0" smtClean="0"/>
              <a:t>Attachment </a:t>
            </a:r>
            <a:r>
              <a:rPr lang="en-GB" dirty="0"/>
              <a:t>issues for mothers with perinatal problems </a:t>
            </a:r>
          </a:p>
          <a:p>
            <a:r>
              <a:rPr lang="en-GB" dirty="0" smtClean="0"/>
              <a:t>Training </a:t>
            </a:r>
            <a:r>
              <a:rPr lang="en-GB" dirty="0"/>
              <a:t>professionals across statutory and third sectors in child development and mental health </a:t>
            </a:r>
          </a:p>
          <a:p>
            <a:r>
              <a:rPr lang="en-GB" dirty="0" smtClean="0"/>
              <a:t>Early </a:t>
            </a:r>
            <a:r>
              <a:rPr lang="en-GB" dirty="0"/>
              <a:t>years’ support </a:t>
            </a:r>
          </a:p>
          <a:p>
            <a:pPr marL="0" indent="0">
              <a:buNone/>
            </a:pPr>
            <a:endParaRPr lang="en-GB" dirty="0"/>
          </a:p>
          <a:p>
            <a:pPr marL="0" indent="0">
              <a:buNone/>
            </a:pPr>
            <a:endParaRPr lang="en-GB" dirty="0"/>
          </a:p>
        </p:txBody>
      </p:sp>
      <p:sp>
        <p:nvSpPr>
          <p:cNvPr id="4" name="Content Placeholder 3"/>
          <p:cNvSpPr>
            <a:spLocks noGrp="1"/>
          </p:cNvSpPr>
          <p:nvPr>
            <p:ph sz="half" idx="2"/>
          </p:nvPr>
        </p:nvSpPr>
        <p:spPr/>
        <p:txBody>
          <a:bodyPr>
            <a:normAutofit fontScale="92500" lnSpcReduction="20000"/>
          </a:bodyPr>
          <a:lstStyle/>
          <a:p>
            <a:r>
              <a:rPr lang="en-GB" b="1" i="1" dirty="0"/>
              <a:t>Early Intervention and Enhanced Support: </a:t>
            </a:r>
            <a:endParaRPr lang="en-GB" dirty="0"/>
          </a:p>
          <a:p>
            <a:r>
              <a:rPr lang="en-GB" dirty="0" smtClean="0"/>
              <a:t>Identification </a:t>
            </a:r>
            <a:r>
              <a:rPr lang="en-GB" dirty="0"/>
              <a:t>of young people at risk of development of severe mental illness such as psychosis, severe eating disorders or severe self-harm </a:t>
            </a:r>
          </a:p>
          <a:p>
            <a:r>
              <a:rPr lang="en-GB" dirty="0" smtClean="0"/>
              <a:t>Cross </a:t>
            </a:r>
            <a:r>
              <a:rPr lang="en-GB" dirty="0"/>
              <a:t>sector services with emphasis on early support </a:t>
            </a:r>
          </a:p>
          <a:p>
            <a:r>
              <a:rPr lang="en-GB" dirty="0" smtClean="0"/>
              <a:t>Support </a:t>
            </a:r>
            <a:r>
              <a:rPr lang="en-GB" dirty="0"/>
              <a:t>for the most vulnerable children and young people (CYP) including Looked After Children (LAC) </a:t>
            </a:r>
          </a:p>
          <a:p>
            <a:endParaRPr lang="en-GB" dirty="0"/>
          </a:p>
        </p:txBody>
      </p:sp>
    </p:spTree>
    <p:extLst>
      <p:ext uri="{BB962C8B-B14F-4D97-AF65-F5344CB8AC3E}">
        <p14:creationId xmlns:p14="http://schemas.microsoft.com/office/powerpoint/2010/main" val="39846160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Priority Areas for Attention 3 and 4</a:t>
            </a:r>
            <a:endParaRPr lang="en-GB" dirty="0"/>
          </a:p>
        </p:txBody>
      </p:sp>
      <p:sp>
        <p:nvSpPr>
          <p:cNvPr id="3" name="Content Placeholder 2"/>
          <p:cNvSpPr>
            <a:spLocks noGrp="1"/>
          </p:cNvSpPr>
          <p:nvPr>
            <p:ph sz="half" idx="1"/>
          </p:nvPr>
        </p:nvSpPr>
        <p:spPr/>
        <p:txBody>
          <a:bodyPr>
            <a:normAutofit fontScale="92500" lnSpcReduction="20000"/>
          </a:bodyPr>
          <a:lstStyle/>
          <a:p>
            <a:r>
              <a:rPr lang="en-GB" b="1" i="1" dirty="0"/>
              <a:t>Neuro Developmental Issues and Co-morbid MH/ LD: </a:t>
            </a:r>
            <a:endParaRPr lang="en-GB" dirty="0"/>
          </a:p>
          <a:p>
            <a:r>
              <a:rPr lang="en-GB" dirty="0" smtClean="0"/>
              <a:t>Better </a:t>
            </a:r>
            <a:r>
              <a:rPr lang="en-GB" dirty="0"/>
              <a:t>understanding of ADHD/ASD across all agencies </a:t>
            </a:r>
          </a:p>
          <a:p>
            <a:r>
              <a:rPr lang="en-GB" dirty="0" smtClean="0"/>
              <a:t>Bespoke </a:t>
            </a:r>
            <a:r>
              <a:rPr lang="en-GB" dirty="0"/>
              <a:t>care pathways for individuals with ADHD/ ASD </a:t>
            </a:r>
          </a:p>
          <a:p>
            <a:r>
              <a:rPr lang="en-GB" dirty="0" smtClean="0"/>
              <a:t>Timely </a:t>
            </a:r>
            <a:r>
              <a:rPr lang="en-GB" dirty="0"/>
              <a:t>access to those needing specialist assessment and treatment services </a:t>
            </a:r>
          </a:p>
          <a:p>
            <a:r>
              <a:rPr lang="en-GB" dirty="0" smtClean="0"/>
              <a:t>Drawing </a:t>
            </a:r>
            <a:r>
              <a:rPr lang="en-GB" dirty="0"/>
              <a:t>together the skills of mental health, paediatrics, therapists and LD </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b="1" i="1" dirty="0"/>
              <a:t>Specialist </a:t>
            </a:r>
            <a:r>
              <a:rPr lang="en-GB" b="1" i="1" dirty="0" smtClean="0"/>
              <a:t>CAMHS </a:t>
            </a:r>
            <a:r>
              <a:rPr lang="en-GB" b="1" i="1" dirty="0"/>
              <a:t>Pathway: </a:t>
            </a:r>
            <a:endParaRPr lang="en-GB" dirty="0"/>
          </a:p>
          <a:p>
            <a:r>
              <a:rPr lang="en-GB" dirty="0" smtClean="0"/>
              <a:t>Crisis </a:t>
            </a:r>
            <a:r>
              <a:rPr lang="en-GB" dirty="0"/>
              <a:t>care and out of hours provision </a:t>
            </a:r>
          </a:p>
          <a:p>
            <a:r>
              <a:rPr lang="en-GB" dirty="0" smtClean="0"/>
              <a:t>Cross </a:t>
            </a:r>
            <a:r>
              <a:rPr lang="en-GB" dirty="0"/>
              <a:t>sector working to deliver best possible care to improve outcomes </a:t>
            </a:r>
          </a:p>
          <a:p>
            <a:r>
              <a:rPr lang="en-GB" dirty="0"/>
              <a:t>E</a:t>
            </a:r>
            <a:r>
              <a:rPr lang="en-GB" dirty="0" smtClean="0"/>
              <a:t>arly </a:t>
            </a:r>
            <a:r>
              <a:rPr lang="en-GB" dirty="0"/>
              <a:t>intervention for young people with psychosis </a:t>
            </a:r>
          </a:p>
          <a:p>
            <a:r>
              <a:rPr lang="en-GB" dirty="0" smtClean="0"/>
              <a:t>Evidence </a:t>
            </a:r>
            <a:r>
              <a:rPr lang="en-GB" dirty="0"/>
              <a:t>based psychologically-minded therapies </a:t>
            </a:r>
          </a:p>
          <a:p>
            <a:endParaRPr lang="en-GB" dirty="0"/>
          </a:p>
        </p:txBody>
      </p:sp>
    </p:spTree>
    <p:extLst>
      <p:ext uri="{BB962C8B-B14F-4D97-AF65-F5344CB8AC3E}">
        <p14:creationId xmlns:p14="http://schemas.microsoft.com/office/powerpoint/2010/main" val="926000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Please consider</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a:t>The Wellbeing of Future </a:t>
            </a:r>
            <a:r>
              <a:rPr lang="en-GB" dirty="0" smtClean="0"/>
              <a:t>Generations (Wales</a:t>
            </a:r>
            <a:r>
              <a:rPr lang="en-GB" dirty="0"/>
              <a:t>) Act (2015) compliments </a:t>
            </a:r>
            <a:r>
              <a:rPr lang="en-GB" dirty="0" smtClean="0"/>
              <a:t>this commitment </a:t>
            </a:r>
            <a:r>
              <a:rPr lang="en-GB" dirty="0"/>
              <a:t>to fostering the </a:t>
            </a:r>
            <a:r>
              <a:rPr lang="en-GB" dirty="0" smtClean="0"/>
              <a:t>wellbeing of </a:t>
            </a:r>
            <a:r>
              <a:rPr lang="en-GB" dirty="0"/>
              <a:t>the nation by ‘improving the </a:t>
            </a:r>
            <a:r>
              <a:rPr lang="en-GB" dirty="0" smtClean="0"/>
              <a:t>social, economic</a:t>
            </a:r>
            <a:r>
              <a:rPr lang="en-GB" dirty="0"/>
              <a:t>, environmental and </a:t>
            </a:r>
            <a:r>
              <a:rPr lang="en-GB" dirty="0" smtClean="0"/>
              <a:t>cultural wellbeing </a:t>
            </a:r>
            <a:r>
              <a:rPr lang="en-GB" dirty="0"/>
              <a:t>of Wales.’ One of eight </a:t>
            </a:r>
            <a:r>
              <a:rPr lang="en-GB" dirty="0" smtClean="0"/>
              <a:t>goals established </a:t>
            </a:r>
            <a:r>
              <a:rPr lang="en-GB" dirty="0"/>
              <a:t>within the Act is a vision </a:t>
            </a:r>
            <a:r>
              <a:rPr lang="en-GB" dirty="0" smtClean="0"/>
              <a:t>of a </a:t>
            </a:r>
            <a:r>
              <a:rPr lang="en-GB" dirty="0"/>
              <a:t>‘healthier Wales’ and a set of </a:t>
            </a:r>
            <a:r>
              <a:rPr lang="en-GB" dirty="0" smtClean="0"/>
              <a:t>national indicators </a:t>
            </a:r>
            <a:r>
              <a:rPr lang="en-GB" dirty="0"/>
              <a:t>are being produced to </a:t>
            </a:r>
            <a:r>
              <a:rPr lang="en-GB" dirty="0" smtClean="0"/>
              <a:t>monitor progress </a:t>
            </a:r>
            <a:r>
              <a:rPr lang="en-GB" dirty="0"/>
              <a:t>towards these goals.</a:t>
            </a:r>
          </a:p>
        </p:txBody>
      </p:sp>
      <p:sp>
        <p:nvSpPr>
          <p:cNvPr id="4" name="Content Placeholder 3"/>
          <p:cNvSpPr>
            <a:spLocks noGrp="1"/>
          </p:cNvSpPr>
          <p:nvPr>
            <p:ph sz="half" idx="2"/>
          </p:nvPr>
        </p:nvSpPr>
        <p:spPr/>
        <p:txBody>
          <a:bodyPr>
            <a:normAutofit fontScale="92500" lnSpcReduction="10000"/>
          </a:bodyPr>
          <a:lstStyle/>
          <a:p>
            <a:r>
              <a:rPr lang="en-GB" dirty="0" smtClean="0">
                <a:hlinkClick r:id="rId2"/>
              </a:rPr>
              <a:t>Young People's Leaflet</a:t>
            </a:r>
            <a:endParaRPr lang="en-GB" dirty="0" smtClean="0"/>
          </a:p>
          <a:p>
            <a:endParaRPr lang="en-GB" dirty="0"/>
          </a:p>
          <a:p>
            <a:r>
              <a:rPr lang="en-GB" dirty="0"/>
              <a:t>“We have big ambitions for protecting our environment and the future generations in Wales and are leading the way with our Environment Act and Well–being of Future Generations Act” </a:t>
            </a:r>
            <a:r>
              <a:rPr lang="en-GB" i="1" dirty="0"/>
              <a:t>Sophie Howe | Future Generations Commissioner for Wales</a:t>
            </a:r>
            <a:endParaRPr lang="en-GB" dirty="0"/>
          </a:p>
        </p:txBody>
      </p:sp>
    </p:spTree>
    <p:extLst>
      <p:ext uri="{BB962C8B-B14F-4D97-AF65-F5344CB8AC3E}">
        <p14:creationId xmlns:p14="http://schemas.microsoft.com/office/powerpoint/2010/main" val="31532530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WFG (Wales) Act</a:t>
            </a:r>
            <a:endParaRPr lang="en-GB" dirty="0"/>
          </a:p>
        </p:txBody>
      </p:sp>
      <p:sp>
        <p:nvSpPr>
          <p:cNvPr id="6" name="Content Placeholder 5"/>
          <p:cNvSpPr>
            <a:spLocks noGrp="1"/>
          </p:cNvSpPr>
          <p:nvPr>
            <p:ph idx="1"/>
          </p:nvPr>
        </p:nvSpPr>
        <p:spPr/>
        <p:txBody>
          <a:bodyPr>
            <a:normAutofit fontScale="70000" lnSpcReduction="20000"/>
          </a:bodyPr>
          <a:lstStyle/>
          <a:p>
            <a:r>
              <a:rPr lang="en-GB" b="1" dirty="0"/>
              <a:t>Taking a long term view: </a:t>
            </a:r>
            <a:r>
              <a:rPr lang="en-GB" dirty="0"/>
              <a:t>we need to build real insight as to what the future might look like if we achieve the goals, or fail to tackle the biggest threats, to help public bodies to plan for the future </a:t>
            </a:r>
          </a:p>
          <a:p>
            <a:r>
              <a:rPr lang="en-GB" b="1" dirty="0"/>
              <a:t>Taking an integrated approach: </a:t>
            </a:r>
            <a:r>
              <a:rPr lang="en-GB" dirty="0"/>
              <a:t>when one organisation or department takes a decision, there is a knock on impact for another. Public bodies must work together to understand their collective contribution to all seven of the well-being goals, avoiding the temptation to simply focus on one or two </a:t>
            </a:r>
          </a:p>
          <a:p>
            <a:r>
              <a:rPr lang="en-GB" b="1" dirty="0"/>
              <a:t>Involving people with an interest in achieving the well-being goals</a:t>
            </a:r>
            <a:r>
              <a:rPr lang="en-GB" dirty="0"/>
              <a:t>: I firmly believe real and meaningful dialogue between communities, individuals and their public services is crucial if we are to meet the needs of the current generation, without compromising the ability of future generations to meet their needs </a:t>
            </a:r>
          </a:p>
          <a:p>
            <a:r>
              <a:rPr lang="en-GB" b="1" dirty="0"/>
              <a:t>Collaboration: </a:t>
            </a:r>
            <a:r>
              <a:rPr lang="en-GB" dirty="0"/>
              <a:t>We need to create a better understanding of what true partnership looks and feels like, along with breaking down barriers and building understanding of the benefits </a:t>
            </a:r>
          </a:p>
          <a:p>
            <a:r>
              <a:rPr lang="en-GB" b="1" dirty="0"/>
              <a:t>Preventing problems from occurring or getting worse: </a:t>
            </a:r>
            <a:r>
              <a:rPr lang="en-GB" dirty="0"/>
              <a:t>Again, Wales has been discussing the concepts of prevention and early intervention for a long time. We have made progress in some areas but we need to step up the action if we are to improve the lives of citizens and if public services are to manage the challenges now and in the future </a:t>
            </a:r>
          </a:p>
          <a:p>
            <a:endParaRPr lang="en-GB" dirty="0"/>
          </a:p>
        </p:txBody>
      </p:sp>
    </p:spTree>
    <p:extLst>
      <p:ext uri="{BB962C8B-B14F-4D97-AF65-F5344CB8AC3E}">
        <p14:creationId xmlns:p14="http://schemas.microsoft.com/office/powerpoint/2010/main" val="30946646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Delivery Plan of the Future Generations Commissioner for Wales</a:t>
            </a:r>
            <a:endParaRPr lang="en-GB" dirty="0"/>
          </a:p>
        </p:txBody>
      </p:sp>
      <p:sp>
        <p:nvSpPr>
          <p:cNvPr id="3" name="Content Placeholder 2"/>
          <p:cNvSpPr>
            <a:spLocks noGrp="1"/>
          </p:cNvSpPr>
          <p:nvPr>
            <p:ph sz="half" idx="1"/>
          </p:nvPr>
        </p:nvSpPr>
        <p:spPr>
          <a:xfrm>
            <a:off x="838200" y="1825625"/>
            <a:ext cx="4068651" cy="4351338"/>
          </a:xfrm>
        </p:spPr>
        <p:txBody>
          <a:bodyPr/>
          <a:lstStyle/>
          <a:p>
            <a:r>
              <a:rPr lang="en-GB" dirty="0">
                <a:hlinkClick r:id="rId2"/>
              </a:rPr>
              <a:t>https://</a:t>
            </a:r>
            <a:r>
              <a:rPr lang="en-GB" dirty="0" smtClean="0">
                <a:hlinkClick r:id="rId2"/>
              </a:rPr>
              <a:t>futuregenerations.wales/wp-content/uploads/2017/02/Draft-Strategic-Plan-ENG-1.pdf</a:t>
            </a:r>
            <a:r>
              <a:rPr lang="en-GB" dirty="0" smtClean="0"/>
              <a:t> </a:t>
            </a:r>
            <a:endParaRPr lang="en-GB" dirty="0"/>
          </a:p>
        </p:txBody>
      </p:sp>
      <p:pic>
        <p:nvPicPr>
          <p:cNvPr id="7" name="Content Placeholder 6"/>
          <p:cNvPicPr>
            <a:picLocks noGrp="1" noChangeAspect="1"/>
          </p:cNvPicPr>
          <p:nvPr>
            <p:ph sz="half" idx="2"/>
          </p:nvPr>
        </p:nvPicPr>
        <p:blipFill>
          <a:blip r:embed="rId3"/>
          <a:stretch>
            <a:fillRect/>
          </a:stretch>
        </p:blipFill>
        <p:spPr>
          <a:xfrm>
            <a:off x="6310648" y="1688462"/>
            <a:ext cx="4765183" cy="4765183"/>
          </a:xfrm>
          <a:prstGeom prst="rect">
            <a:avLst/>
          </a:prstGeom>
        </p:spPr>
      </p:pic>
    </p:spTree>
    <p:extLst>
      <p:ext uri="{BB962C8B-B14F-4D97-AF65-F5344CB8AC3E}">
        <p14:creationId xmlns:p14="http://schemas.microsoft.com/office/powerpoint/2010/main" val="4066822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Looking at the implications for society</a:t>
            </a:r>
            <a:endParaRPr lang="en-GB" dirty="0"/>
          </a:p>
        </p:txBody>
      </p:sp>
      <p:pic>
        <p:nvPicPr>
          <p:cNvPr id="5" name="Content Placeholder 4"/>
          <p:cNvPicPr>
            <a:picLocks noGrp="1" noChangeAspect="1"/>
          </p:cNvPicPr>
          <p:nvPr>
            <p:ph sz="half" idx="1"/>
          </p:nvPr>
        </p:nvPicPr>
        <p:blipFill>
          <a:blip r:embed="rId2"/>
          <a:stretch>
            <a:fillRect/>
          </a:stretch>
        </p:blipFill>
        <p:spPr>
          <a:xfrm>
            <a:off x="838200" y="1825624"/>
            <a:ext cx="4878409" cy="4639693"/>
          </a:xfrm>
          <a:prstGeom prst="rect">
            <a:avLst/>
          </a:prstGeom>
        </p:spPr>
      </p:pic>
      <p:sp>
        <p:nvSpPr>
          <p:cNvPr id="4" name="Content Placeholder 3"/>
          <p:cNvSpPr>
            <a:spLocks noGrp="1"/>
          </p:cNvSpPr>
          <p:nvPr>
            <p:ph sz="half" idx="2"/>
          </p:nvPr>
        </p:nvSpPr>
        <p:spPr/>
        <p:txBody>
          <a:bodyPr/>
          <a:lstStyle/>
          <a:p>
            <a:r>
              <a:rPr lang="en-GB" dirty="0" smtClean="0"/>
              <a:t>In groups, discuss the implications of Wales plans to improve the mental health and well-being of children and young people – draw on </a:t>
            </a:r>
            <a:r>
              <a:rPr lang="en-GB" dirty="0" err="1"/>
              <a:t>Bronfrenbrenner’s</a:t>
            </a:r>
            <a:r>
              <a:rPr lang="en-GB" dirty="0"/>
              <a:t> Ecological Systems </a:t>
            </a:r>
            <a:r>
              <a:rPr lang="en-GB" dirty="0" smtClean="0"/>
              <a:t>Model to aid your understanding and provide structure for your analysis.</a:t>
            </a:r>
            <a:endParaRPr lang="en-GB" dirty="0"/>
          </a:p>
        </p:txBody>
      </p:sp>
    </p:spTree>
    <p:extLst>
      <p:ext uri="{BB962C8B-B14F-4D97-AF65-F5344CB8AC3E}">
        <p14:creationId xmlns:p14="http://schemas.microsoft.com/office/powerpoint/2010/main" val="4422799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Informed Practice</a:t>
            </a:r>
            <a:endParaRPr lang="en-GB" dirty="0"/>
          </a:p>
        </p:txBody>
      </p:sp>
      <p:sp>
        <p:nvSpPr>
          <p:cNvPr id="3" name="Content Placeholder 2"/>
          <p:cNvSpPr>
            <a:spLocks noGrp="1"/>
          </p:cNvSpPr>
          <p:nvPr>
            <p:ph sz="half" idx="1"/>
          </p:nvPr>
        </p:nvSpPr>
        <p:spPr/>
        <p:txBody>
          <a:bodyPr/>
          <a:lstStyle/>
          <a:p>
            <a:r>
              <a:rPr lang="en-GB" dirty="0" smtClean="0">
                <a:hlinkClick r:id="rId2"/>
              </a:rPr>
              <a:t>https://www.rip.org.uk/</a:t>
            </a:r>
            <a:r>
              <a:rPr lang="en-GB" dirty="0" smtClean="0"/>
              <a:t> </a:t>
            </a:r>
          </a:p>
          <a:p>
            <a:endParaRPr lang="en-GB" dirty="0"/>
          </a:p>
          <a:p>
            <a:endParaRPr lang="en-GB" dirty="0" smtClean="0"/>
          </a:p>
          <a:p>
            <a:r>
              <a:rPr lang="en-GB" dirty="0" smtClean="0"/>
              <a:t>Centre for Youth Impact</a:t>
            </a:r>
          </a:p>
          <a:p>
            <a:endParaRPr lang="en-GB" dirty="0"/>
          </a:p>
          <a:p>
            <a:r>
              <a:rPr lang="en-GB" dirty="0" smtClean="0">
                <a:hlinkClick r:id="rId3"/>
              </a:rPr>
              <a:t>http://www.youthimpact.uk/</a:t>
            </a:r>
            <a:r>
              <a:rPr lang="en-GB" dirty="0" smtClean="0"/>
              <a:t> </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1081983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Discussion</a:t>
            </a:r>
            <a:endParaRPr lang="en-GB" dirty="0"/>
          </a:p>
        </p:txBody>
      </p:sp>
      <p:sp>
        <p:nvSpPr>
          <p:cNvPr id="3" name="Content Placeholder 2"/>
          <p:cNvSpPr>
            <a:spLocks noGrp="1"/>
          </p:cNvSpPr>
          <p:nvPr>
            <p:ph sz="half" idx="1"/>
          </p:nvPr>
        </p:nvSpPr>
        <p:spPr>
          <a:xfrm>
            <a:off x="838200" y="1825625"/>
            <a:ext cx="4686837" cy="4351338"/>
          </a:xfrm>
        </p:spPr>
        <p:txBody>
          <a:bodyPr/>
          <a:lstStyle/>
          <a:p>
            <a:r>
              <a:rPr lang="en-GB" dirty="0" smtClean="0"/>
              <a:t>What questions do you have arising from the lecture today?</a:t>
            </a:r>
          </a:p>
          <a:p>
            <a:r>
              <a:rPr lang="en-GB" dirty="0" smtClean="0"/>
              <a:t>How can you use what you have learned to support your thinking in relation to module assessment?</a:t>
            </a:r>
          </a:p>
          <a:p>
            <a:r>
              <a:rPr lang="en-GB" dirty="0" smtClean="0"/>
              <a:t>How can you address some of these issues?</a:t>
            </a:r>
            <a:endParaRPr lang="en-GB" dirty="0"/>
          </a:p>
        </p:txBody>
      </p:sp>
      <p:pic>
        <p:nvPicPr>
          <p:cNvPr id="5" name="Content Placeholder 4"/>
          <p:cNvPicPr>
            <a:picLocks noGrp="1" noChangeAspect="1"/>
          </p:cNvPicPr>
          <p:nvPr>
            <p:ph sz="half" idx="2"/>
          </p:nvPr>
        </p:nvPicPr>
        <p:blipFill>
          <a:blip r:embed="rId2"/>
          <a:stretch>
            <a:fillRect/>
          </a:stretch>
        </p:blipFill>
        <p:spPr>
          <a:xfrm>
            <a:off x="5419095" y="1825624"/>
            <a:ext cx="6123134" cy="3428955"/>
          </a:xfrm>
          <a:prstGeom prst="rect">
            <a:avLst/>
          </a:prstGeom>
        </p:spPr>
      </p:pic>
    </p:spTree>
    <p:extLst>
      <p:ext uri="{BB962C8B-B14F-4D97-AF65-F5344CB8AC3E}">
        <p14:creationId xmlns:p14="http://schemas.microsoft.com/office/powerpoint/2010/main" val="31213870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Points</a:t>
            </a:r>
            <a:endParaRPr lang="en-GB" dirty="0"/>
          </a:p>
        </p:txBody>
      </p:sp>
      <p:sp>
        <p:nvSpPr>
          <p:cNvPr id="3" name="Content Placeholder 2"/>
          <p:cNvSpPr>
            <a:spLocks noGrp="1"/>
          </p:cNvSpPr>
          <p:nvPr>
            <p:ph sz="half" idx="1"/>
          </p:nvPr>
        </p:nvSpPr>
        <p:spPr>
          <a:xfrm>
            <a:off x="838199" y="1825625"/>
            <a:ext cx="10278291" cy="4351338"/>
          </a:xfrm>
        </p:spPr>
        <p:txBody>
          <a:bodyPr>
            <a:normAutofit fontScale="92500" lnSpcReduction="20000"/>
          </a:bodyPr>
          <a:lstStyle/>
          <a:p>
            <a:r>
              <a:rPr lang="en-GB" dirty="0" smtClean="0"/>
              <a:t>Social policy developed at different levels.</a:t>
            </a:r>
          </a:p>
          <a:p>
            <a:r>
              <a:rPr lang="en-GB" dirty="0" smtClean="0"/>
              <a:t>Social policy </a:t>
            </a:r>
            <a:r>
              <a:rPr lang="en-GB" dirty="0" smtClean="0"/>
              <a:t>resources at </a:t>
            </a:r>
            <a:r>
              <a:rPr lang="en-GB" dirty="0" smtClean="0"/>
              <a:t>this point </a:t>
            </a:r>
            <a:r>
              <a:rPr lang="en-GB" dirty="0" smtClean="0"/>
              <a:t>are </a:t>
            </a:r>
            <a:r>
              <a:rPr lang="en-GB" dirty="0" smtClean="0"/>
              <a:t>increasingly rationed.</a:t>
            </a:r>
          </a:p>
          <a:p>
            <a:r>
              <a:rPr lang="en-GB" dirty="0" smtClean="0"/>
              <a:t>Social policy is developed in response to social problems</a:t>
            </a:r>
            <a:r>
              <a:rPr lang="en-GB" dirty="0" smtClean="0"/>
              <a:t>.</a:t>
            </a:r>
          </a:p>
          <a:p>
            <a:r>
              <a:rPr lang="en-GB" dirty="0" smtClean="0"/>
              <a:t>How policy makers, decision makers, the public and the media construct our understanding of </a:t>
            </a:r>
            <a:r>
              <a:rPr lang="en-GB" i="1" dirty="0" smtClean="0"/>
              <a:t>issues </a:t>
            </a:r>
            <a:r>
              <a:rPr lang="en-GB" dirty="0" smtClean="0"/>
              <a:t>will influence our social policy climate.</a:t>
            </a:r>
          </a:p>
          <a:p>
            <a:r>
              <a:rPr lang="en-GB" dirty="0" smtClean="0"/>
              <a:t>The UK has a predominant narrative or discourse of social policy being rationed, that resources should be allocated where they are most needed.</a:t>
            </a:r>
          </a:p>
          <a:p>
            <a:r>
              <a:rPr lang="en-GB" dirty="0" smtClean="0"/>
              <a:t>What is the evidence for impact of evidence informed practice?</a:t>
            </a:r>
          </a:p>
          <a:p>
            <a:r>
              <a:rPr lang="en-GB" dirty="0" smtClean="0"/>
              <a:t>The role of the media in perpetuating or challenging dominant discourses. </a:t>
            </a:r>
          </a:p>
          <a:p>
            <a:r>
              <a:rPr lang="en-GB" dirty="0" smtClean="0"/>
              <a:t>Who is listening?</a:t>
            </a:r>
            <a:endParaRPr lang="en-GB" dirty="0" smtClean="0"/>
          </a:p>
          <a:p>
            <a:pPr marL="0" indent="0">
              <a:buNone/>
            </a:pPr>
            <a:endParaRPr lang="en-GB" dirty="0"/>
          </a:p>
        </p:txBody>
      </p:sp>
    </p:spTree>
    <p:extLst>
      <p:ext uri="{BB962C8B-B14F-4D97-AF65-F5344CB8AC3E}">
        <p14:creationId xmlns:p14="http://schemas.microsoft.com/office/powerpoint/2010/main" val="105572707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5" name="Content Placeholder 4"/>
          <p:cNvSpPr>
            <a:spLocks noGrp="1"/>
          </p:cNvSpPr>
          <p:nvPr>
            <p:ph idx="1"/>
          </p:nvPr>
        </p:nvSpPr>
        <p:spPr>
          <a:xfrm>
            <a:off x="838200" y="1392382"/>
            <a:ext cx="10515600" cy="5174673"/>
          </a:xfrm>
        </p:spPr>
        <p:txBody>
          <a:bodyPr>
            <a:normAutofit fontScale="25000" lnSpcReduction="20000"/>
          </a:bodyPr>
          <a:lstStyle/>
          <a:p>
            <a:pPr marL="0" indent="0">
              <a:buNone/>
            </a:pPr>
            <a:r>
              <a:rPr lang="en-GB" sz="4000" dirty="0" err="1" smtClean="0"/>
              <a:t>Bosley</a:t>
            </a:r>
            <a:r>
              <a:rPr lang="en-GB" sz="4000" dirty="0" smtClean="0"/>
              <a:t>, S. (2016)</a:t>
            </a:r>
            <a:r>
              <a:rPr lang="en-GB" sz="4000" b="1" dirty="0"/>
              <a:t> Self-harm by children rises steeply in England and </a:t>
            </a:r>
            <a:r>
              <a:rPr lang="en-GB" sz="4000" b="1" dirty="0" smtClean="0"/>
              <a:t>Wales. Guardian </a:t>
            </a:r>
            <a:r>
              <a:rPr lang="en-GB" sz="4000" b="1" dirty="0"/>
              <a:t>(online). </a:t>
            </a:r>
            <a:r>
              <a:rPr lang="en-GB" sz="4000" b="1" dirty="0">
                <a:hlinkClick r:id="rId2"/>
              </a:rPr>
              <a:t>https://</a:t>
            </a:r>
            <a:r>
              <a:rPr lang="en-GB" sz="4000" b="1" dirty="0" smtClean="0">
                <a:hlinkClick r:id="rId2"/>
              </a:rPr>
              <a:t>www.theguardian.com/society/2016/dec/09/self-harm-children-rises-steeply-england-wales</a:t>
            </a:r>
            <a:r>
              <a:rPr lang="en-GB" sz="4000" b="1" dirty="0" smtClean="0"/>
              <a:t> </a:t>
            </a:r>
            <a:endParaRPr lang="en-GB" sz="4000" dirty="0" smtClean="0"/>
          </a:p>
          <a:p>
            <a:pPr marL="0" indent="0">
              <a:buNone/>
            </a:pPr>
            <a:r>
              <a:rPr lang="en-GB" sz="4000" dirty="0" err="1" smtClean="0"/>
              <a:t>Cavelti</a:t>
            </a:r>
            <a:r>
              <a:rPr lang="en-GB" sz="4000" dirty="0" smtClean="0"/>
              <a:t> </a:t>
            </a:r>
            <a:r>
              <a:rPr lang="en-GB" sz="4000" dirty="0"/>
              <a:t>M, </a:t>
            </a:r>
            <a:r>
              <a:rPr lang="en-GB" sz="4000" dirty="0" err="1"/>
              <a:t>Kvrgic</a:t>
            </a:r>
            <a:r>
              <a:rPr lang="en-GB" sz="4000" dirty="0"/>
              <a:t> S, Beck EM, </a:t>
            </a:r>
            <a:r>
              <a:rPr lang="en-GB" sz="4000" dirty="0" err="1"/>
              <a:t>Rusch</a:t>
            </a:r>
            <a:r>
              <a:rPr lang="en-GB" sz="4000" dirty="0"/>
              <a:t> N, </a:t>
            </a:r>
            <a:r>
              <a:rPr lang="en-GB" sz="4000" dirty="0" err="1"/>
              <a:t>Vauth</a:t>
            </a:r>
            <a:r>
              <a:rPr lang="en-GB" sz="4000" dirty="0"/>
              <a:t> R (2011) Self-stigma and its relationship with insight, demoralization, and clinical outcome among people with schizophrenia spectrum disorders. </a:t>
            </a:r>
            <a:r>
              <a:rPr lang="en-GB" sz="4000" dirty="0" err="1"/>
              <a:t>Compr</a:t>
            </a:r>
            <a:r>
              <a:rPr lang="en-GB" sz="4000" dirty="0"/>
              <a:t> Psychiatry. doi:</a:t>
            </a:r>
            <a:r>
              <a:rPr lang="en-GB" sz="4000" dirty="0">
                <a:hlinkClick r:id="rId3"/>
              </a:rPr>
              <a:t>10.1016/j.comppsych.2011.08.001</a:t>
            </a:r>
            <a:r>
              <a:rPr lang="en-GB" sz="4000" dirty="0"/>
              <a:t> </a:t>
            </a:r>
            <a:r>
              <a:rPr lang="en-GB" sz="4000" dirty="0" err="1">
                <a:hlinkClick r:id="rId4"/>
              </a:rPr>
              <a:t>PubMed</a:t>
            </a:r>
            <a:r>
              <a:rPr lang="en-GB" sz="4000" dirty="0" err="1">
                <a:hlinkClick r:id="rId5"/>
              </a:rPr>
              <a:t>Google</a:t>
            </a:r>
            <a:r>
              <a:rPr lang="en-GB" sz="4000" dirty="0">
                <a:hlinkClick r:id="rId5"/>
              </a:rPr>
              <a:t> </a:t>
            </a:r>
            <a:r>
              <a:rPr lang="en-GB" sz="4000" dirty="0" smtClean="0">
                <a:hlinkClick r:id="rId5"/>
              </a:rPr>
              <a:t>Scholar</a:t>
            </a:r>
            <a:endParaRPr lang="en-GB" sz="4000" dirty="0" smtClean="0">
              <a:effectLst/>
            </a:endParaRPr>
          </a:p>
          <a:p>
            <a:pPr marL="0" indent="0">
              <a:buNone/>
            </a:pPr>
            <a:r>
              <a:rPr lang="en-GB" sz="4000" dirty="0" smtClean="0">
                <a:effectLst/>
              </a:rPr>
              <a:t>Conger R.D., Conger K.J. (2008) Understanding the processes through which economic hardship influences families and children, Handbook of families and poverty. Crane DR, Heaton TB, editors. Thousand Oaks, CA: Sage; 2008.</a:t>
            </a:r>
          </a:p>
          <a:p>
            <a:pPr marL="0" indent="0">
              <a:buNone/>
            </a:pPr>
            <a:r>
              <a:rPr lang="en-GB" sz="4000" dirty="0"/>
              <a:t>Corrigan PW, </a:t>
            </a:r>
            <a:r>
              <a:rPr lang="en-GB" sz="4000" dirty="0" err="1"/>
              <a:t>Sokol</a:t>
            </a:r>
            <a:r>
              <a:rPr lang="en-GB" sz="4000" dirty="0"/>
              <a:t> KA, </a:t>
            </a:r>
            <a:r>
              <a:rPr lang="en-GB" sz="4000" dirty="0" err="1"/>
              <a:t>Rusch</a:t>
            </a:r>
            <a:r>
              <a:rPr lang="en-GB" sz="4000" dirty="0"/>
              <a:t> N (2011) The impact of self-stigma and mutual help programs on the quality of life of people with serious mental illnesses. Community </a:t>
            </a:r>
            <a:r>
              <a:rPr lang="en-GB" sz="4000" dirty="0" err="1"/>
              <a:t>Ment</a:t>
            </a:r>
            <a:r>
              <a:rPr lang="en-GB" sz="4000" dirty="0"/>
              <a:t> Health J. </a:t>
            </a:r>
            <a:r>
              <a:rPr lang="en-GB" sz="4000" dirty="0" smtClean="0"/>
              <a:t>doi:</a:t>
            </a:r>
            <a:r>
              <a:rPr lang="en-GB" sz="4000" dirty="0" smtClean="0">
                <a:hlinkClick r:id="rId6"/>
              </a:rPr>
              <a:t>10.1007/s10597-011-9445-2</a:t>
            </a:r>
            <a:endParaRPr lang="en-GB" sz="4000" dirty="0" smtClean="0"/>
          </a:p>
          <a:p>
            <a:pPr marL="0" indent="0">
              <a:buNone/>
            </a:pPr>
            <a:r>
              <a:rPr lang="en-GB" sz="4000" dirty="0" smtClean="0"/>
              <a:t>Evans, P. (2016) Bring </a:t>
            </a:r>
            <a:r>
              <a:rPr lang="en-GB" sz="4000" dirty="0"/>
              <a:t>mental health issues into the </a:t>
            </a:r>
            <a:r>
              <a:rPr lang="en-GB" sz="4000" dirty="0" smtClean="0"/>
              <a:t>open. </a:t>
            </a:r>
            <a:r>
              <a:rPr lang="en-GB" sz="4000" i="1" dirty="0" smtClean="0">
                <a:hlinkClick r:id="rId7" tooltip="Click to search for more items from this journal"/>
              </a:rPr>
              <a:t>South </a:t>
            </a:r>
            <a:r>
              <a:rPr lang="en-GB" sz="4000" i="1" dirty="0">
                <a:hlinkClick r:id="rId7" tooltip="Click to search for more items from this journal"/>
              </a:rPr>
              <a:t>Wales Evening Post</a:t>
            </a:r>
            <a:r>
              <a:rPr lang="en-GB" sz="4000" dirty="0"/>
              <a:t>; Swansea (UK) </a:t>
            </a:r>
            <a:r>
              <a:rPr lang="en-GB" sz="4000" dirty="0" smtClean="0"/>
              <a:t>19 </a:t>
            </a:r>
            <a:r>
              <a:rPr lang="en-GB" sz="4000" dirty="0"/>
              <a:t>Oct </a:t>
            </a:r>
            <a:r>
              <a:rPr lang="en-GB" sz="4000" dirty="0" smtClean="0"/>
              <a:t>2016.</a:t>
            </a:r>
            <a:endParaRPr lang="en-GB" sz="4000" dirty="0"/>
          </a:p>
          <a:p>
            <a:pPr marL="0" indent="0">
              <a:buNone/>
            </a:pPr>
            <a:r>
              <a:rPr lang="en-GB" sz="4000" dirty="0" smtClean="0"/>
              <a:t>Henderson, S, Holland, J, </a:t>
            </a:r>
            <a:r>
              <a:rPr lang="en-GB" sz="4000" dirty="0" err="1" smtClean="0"/>
              <a:t>McGRellis</a:t>
            </a:r>
            <a:r>
              <a:rPr lang="en-GB" sz="4000" dirty="0" smtClean="0"/>
              <a:t>, S, </a:t>
            </a:r>
            <a:r>
              <a:rPr lang="en-GB" sz="4000" dirty="0" err="1" smtClean="0"/>
              <a:t>Sharphe</a:t>
            </a:r>
            <a:r>
              <a:rPr lang="en-GB" sz="4000" dirty="0" smtClean="0"/>
              <a:t>, S, and Thomson, R. (2007) </a:t>
            </a:r>
            <a:r>
              <a:rPr lang="en-GB" sz="4000" i="1" dirty="0" smtClean="0"/>
              <a:t>Inventing adulthoods a biographical approach to youth transitions. </a:t>
            </a:r>
            <a:r>
              <a:rPr lang="en-GB" sz="4000" dirty="0" smtClean="0"/>
              <a:t>London: SAGE.</a:t>
            </a:r>
          </a:p>
          <a:p>
            <a:pPr marL="0" indent="0">
              <a:buNone/>
            </a:pPr>
            <a:r>
              <a:rPr lang="en-GB" sz="4000" dirty="0" smtClean="0"/>
              <a:t>Hodgson</a:t>
            </a:r>
            <a:r>
              <a:rPr lang="en-GB" sz="4000" dirty="0"/>
              <a:t>, K, Shelton, K, van den Bree, M.M, Mental health problems in young people with experiences of homelessness and the relationship with health service use: a follow-up study. </a:t>
            </a:r>
            <a:r>
              <a:rPr lang="en-GB" sz="4000" i="1" dirty="0"/>
              <a:t>Evidence - Based Mental Health</a:t>
            </a:r>
            <a:r>
              <a:rPr lang="en-GB" sz="4000" dirty="0"/>
              <a:t>; London 17.3 (Aug 2014): 76. </a:t>
            </a:r>
            <a:endParaRPr lang="en-GB" sz="4000" dirty="0" smtClean="0"/>
          </a:p>
          <a:p>
            <a:pPr marL="0" indent="0">
              <a:buNone/>
            </a:pPr>
            <a:r>
              <a:rPr lang="en-GB" sz="4000" dirty="0" smtClean="0"/>
              <a:t>Joseph Rowntree Foundation (2011) </a:t>
            </a:r>
            <a:r>
              <a:rPr lang="en-GB" sz="4000" i="1" dirty="0" smtClean="0"/>
              <a:t>Young People, Alcohol and Influences. </a:t>
            </a:r>
            <a:r>
              <a:rPr lang="en-GB" sz="4000" dirty="0" smtClean="0"/>
              <a:t>Online</a:t>
            </a:r>
            <a:r>
              <a:rPr lang="en-GB" sz="4000" i="1" dirty="0" smtClean="0"/>
              <a:t>  </a:t>
            </a:r>
            <a:r>
              <a:rPr lang="en-GB" sz="4000" dirty="0" smtClean="0">
                <a:hlinkClick r:id="rId8"/>
              </a:rPr>
              <a:t>https://www.jrf.org.uk/report/young-people-alcohol-and-influences</a:t>
            </a:r>
            <a:r>
              <a:rPr lang="en-GB" sz="4000" dirty="0" smtClean="0"/>
              <a:t> (21.02.17)</a:t>
            </a:r>
          </a:p>
          <a:p>
            <a:pPr marL="0" indent="0">
              <a:buNone/>
            </a:pPr>
            <a:r>
              <a:rPr lang="en-GB" sz="4000" dirty="0"/>
              <a:t>Livingston JD, Boyd JE (2010) Correlates and consequences of internalized stigma for people living with mental illness: a systematic review and meta-analysis. </a:t>
            </a:r>
            <a:r>
              <a:rPr lang="en-GB" sz="4000" dirty="0" err="1"/>
              <a:t>Soc</a:t>
            </a:r>
            <a:r>
              <a:rPr lang="en-GB" sz="4000" dirty="0"/>
              <a:t> </a:t>
            </a:r>
            <a:r>
              <a:rPr lang="en-GB" sz="4000" dirty="0" err="1"/>
              <a:t>Sci</a:t>
            </a:r>
            <a:r>
              <a:rPr lang="en-GB" sz="4000" dirty="0"/>
              <a:t> Med 71:2150–2161. doi:</a:t>
            </a:r>
            <a:r>
              <a:rPr lang="en-GB" sz="4000" dirty="0">
                <a:hlinkClick r:id="rId9"/>
              </a:rPr>
              <a:t>10.1016/j.socscimed.2010.09.030</a:t>
            </a:r>
            <a:r>
              <a:rPr lang="en-GB" sz="4000" dirty="0"/>
              <a:t> </a:t>
            </a:r>
            <a:r>
              <a:rPr lang="en-GB" sz="4000" dirty="0" err="1">
                <a:hlinkClick r:id="rId10"/>
              </a:rPr>
              <a:t>PubMed</a:t>
            </a:r>
            <a:r>
              <a:rPr lang="en-GB" sz="4000" dirty="0" err="1">
                <a:hlinkClick r:id="rId9"/>
              </a:rPr>
              <a:t>CrossRef</a:t>
            </a:r>
            <a:r>
              <a:rPr lang="en-GB" sz="4000" dirty="0" err="1">
                <a:hlinkClick r:id="rId11"/>
              </a:rPr>
              <a:t>Google</a:t>
            </a:r>
            <a:r>
              <a:rPr lang="en-GB" sz="4000" dirty="0">
                <a:hlinkClick r:id="rId11"/>
              </a:rPr>
              <a:t> Scholar</a:t>
            </a:r>
            <a:endParaRPr lang="en-GB" sz="4000" dirty="0"/>
          </a:p>
          <a:p>
            <a:pPr marL="0" indent="0">
              <a:buNone/>
            </a:pPr>
            <a:r>
              <a:rPr lang="en-GB" sz="4000" dirty="0"/>
              <a:t>National Assembly for Wales, Children, </a:t>
            </a:r>
            <a:r>
              <a:rPr lang="en-GB" sz="4000" dirty="0" smtClean="0"/>
              <a:t>Young People </a:t>
            </a:r>
            <a:r>
              <a:rPr lang="en-GB" sz="4000" dirty="0"/>
              <a:t>and Education Committee. (2014</a:t>
            </a:r>
            <a:r>
              <a:rPr lang="en-GB" sz="4000" dirty="0" smtClean="0"/>
              <a:t>). </a:t>
            </a:r>
            <a:r>
              <a:rPr lang="en-GB" sz="4000" i="1" dirty="0" smtClean="0"/>
              <a:t>Inquiry </a:t>
            </a:r>
            <a:r>
              <a:rPr lang="en-GB" sz="4000" i="1" dirty="0"/>
              <a:t>into Child and Adolescent Mental </a:t>
            </a:r>
            <a:r>
              <a:rPr lang="en-GB" sz="4000" i="1" dirty="0" smtClean="0"/>
              <a:t>Health Services </a:t>
            </a:r>
            <a:r>
              <a:rPr lang="en-GB" sz="4000" i="1" dirty="0"/>
              <a:t>(CAMHS)</a:t>
            </a:r>
            <a:r>
              <a:rPr lang="en-GB" sz="4000" dirty="0"/>
              <a:t>. Retrieved from http</a:t>
            </a:r>
            <a:r>
              <a:rPr lang="en-GB" sz="4000" dirty="0" smtClean="0"/>
              <a:t>://www.assembly.wales/laid%20documents/crld10016%20-</a:t>
            </a:r>
            <a:r>
              <a:rPr lang="en-GB" sz="4000" dirty="0"/>
              <a:t>%</a:t>
            </a:r>
            <a:r>
              <a:rPr lang="en-GB" sz="4000" dirty="0" smtClean="0"/>
              <a:t>20report%20by%20the%20children</a:t>
            </a:r>
            <a:r>
              <a:rPr lang="en-GB" sz="4000" dirty="0"/>
              <a:t>,%</a:t>
            </a:r>
            <a:r>
              <a:rPr lang="en-GB" sz="4000" dirty="0" smtClean="0"/>
              <a:t>20young%20people%20and%20education%20committee%20-</a:t>
            </a:r>
            <a:r>
              <a:rPr lang="en-GB" sz="4000" dirty="0"/>
              <a:t>%</a:t>
            </a:r>
            <a:r>
              <a:rPr lang="en-GB" sz="4000" dirty="0" smtClean="0"/>
              <a:t>20inquiry%20into%20child%20and%20adolescent%20mental%20health/cr-ld10016-e.pdf </a:t>
            </a:r>
            <a:r>
              <a:rPr lang="en-GB" sz="4000" dirty="0"/>
              <a:t>[Accessed </a:t>
            </a:r>
            <a:r>
              <a:rPr lang="en-GB" sz="4000" dirty="0" smtClean="0"/>
              <a:t>on: 19/08/2016]. </a:t>
            </a:r>
          </a:p>
          <a:p>
            <a:pPr marL="0" indent="0">
              <a:buNone/>
            </a:pPr>
            <a:r>
              <a:rPr lang="en-GB" sz="4000" dirty="0" smtClean="0"/>
              <a:t>Perkins, E. (2010) Report claims mental health issue costing Wales £7.2bn. </a:t>
            </a:r>
            <a:r>
              <a:rPr lang="en-GB" sz="4000" i="1" dirty="0" smtClean="0"/>
              <a:t>South Wales Evening Post</a:t>
            </a:r>
            <a:r>
              <a:rPr lang="en-GB" sz="4000" dirty="0" smtClean="0"/>
              <a:t>; Swansea (UK) 17 Mar 2010.</a:t>
            </a:r>
          </a:p>
          <a:p>
            <a:pPr marL="0" indent="0">
              <a:buNone/>
            </a:pPr>
            <a:r>
              <a:rPr lang="en-GB" sz="4000" dirty="0"/>
              <a:t>Public Health Wales. (2016). </a:t>
            </a:r>
            <a:r>
              <a:rPr lang="en-GB" sz="4000" i="1" dirty="0"/>
              <a:t>Welsh </a:t>
            </a:r>
            <a:r>
              <a:rPr lang="en-GB" sz="4000" i="1" dirty="0" smtClean="0"/>
              <a:t>Adverse Childhood </a:t>
            </a:r>
            <a:r>
              <a:rPr lang="en-GB" sz="4000" i="1" dirty="0"/>
              <a:t>Experiences (ACE) Study: </a:t>
            </a:r>
            <a:r>
              <a:rPr lang="en-GB" sz="4000" i="1" dirty="0" smtClean="0"/>
              <a:t>Adverse Childhood </a:t>
            </a:r>
            <a:r>
              <a:rPr lang="en-GB" sz="4000" i="1" dirty="0"/>
              <a:t>Experiences and their </a:t>
            </a:r>
            <a:r>
              <a:rPr lang="en-GB" sz="4000" i="1" dirty="0" smtClean="0"/>
              <a:t>impact on </a:t>
            </a:r>
            <a:r>
              <a:rPr lang="en-GB" sz="4000" i="1" dirty="0"/>
              <a:t>health-harming behaviours in the </a:t>
            </a:r>
            <a:r>
              <a:rPr lang="en-GB" sz="4000" i="1" dirty="0" smtClean="0"/>
              <a:t>Welsh adult </a:t>
            </a:r>
            <a:r>
              <a:rPr lang="en-GB" sz="4000" i="1" dirty="0"/>
              <a:t>population</a:t>
            </a:r>
            <a:r>
              <a:rPr lang="en-GB" sz="4000" dirty="0"/>
              <a:t>. Retrieved from http</a:t>
            </a:r>
            <a:r>
              <a:rPr lang="en-GB" sz="4000" dirty="0" smtClean="0"/>
              <a:t>://www2.nphs.wales.nhs.uk:8080/PRIDDocs.nsf/7c21215d6d0c613e80256f490030c05a/d488a3852491bc1d80257f370038919e</a:t>
            </a:r>
            <a:r>
              <a:rPr lang="en-GB" sz="4000" dirty="0"/>
              <a:t>/$</a:t>
            </a:r>
            <a:r>
              <a:rPr lang="en-GB" sz="4000" dirty="0" smtClean="0"/>
              <a:t>FILE/ACE%20Report%20FINAL%20(E</a:t>
            </a:r>
            <a:r>
              <a:rPr lang="en-GB" sz="4000" dirty="0"/>
              <a:t>).pdf [</a:t>
            </a:r>
            <a:r>
              <a:rPr lang="en-GB" sz="4000" dirty="0" smtClean="0"/>
              <a:t>Accessed on</a:t>
            </a:r>
            <a:r>
              <a:rPr lang="en-GB" sz="4000" dirty="0"/>
              <a:t>: 22/03/2016].</a:t>
            </a:r>
            <a:endParaRPr lang="en-GB" sz="4000" dirty="0" smtClean="0"/>
          </a:p>
          <a:p>
            <a:pPr marL="0" indent="0">
              <a:buNone/>
            </a:pPr>
            <a:r>
              <a:rPr lang="en-GB" sz="4000" dirty="0" smtClean="0"/>
              <a:t>Robinson, s. (2016) Tackling </a:t>
            </a:r>
            <a:r>
              <a:rPr lang="en-GB" sz="4000" dirty="0"/>
              <a:t>mental health issues: Prince's </a:t>
            </a:r>
            <a:r>
              <a:rPr lang="en-GB" sz="4000" dirty="0" smtClean="0"/>
              <a:t>Trust. </a:t>
            </a:r>
            <a:r>
              <a:rPr lang="en-GB" sz="4000" dirty="0" smtClean="0">
                <a:hlinkClick r:id="rId12" tooltip="Click to search for more items from this journal"/>
              </a:rPr>
              <a:t>South </a:t>
            </a:r>
            <a:r>
              <a:rPr lang="en-GB" sz="4000" dirty="0">
                <a:hlinkClick r:id="rId12" tooltip="Click to search for more items from this journal"/>
              </a:rPr>
              <a:t>Wales Evening Post</a:t>
            </a:r>
            <a:r>
              <a:rPr lang="en-GB" sz="4000" dirty="0"/>
              <a:t>; Swansea (UK) </a:t>
            </a:r>
            <a:r>
              <a:rPr lang="en-GB" sz="4000" dirty="0" smtClean="0"/>
              <a:t>18 </a:t>
            </a:r>
            <a:r>
              <a:rPr lang="en-GB" sz="4000" dirty="0"/>
              <a:t>May </a:t>
            </a:r>
            <a:r>
              <a:rPr lang="en-GB" sz="4000" dirty="0" smtClean="0"/>
              <a:t>2016.</a:t>
            </a:r>
          </a:p>
          <a:p>
            <a:pPr marL="0" indent="0">
              <a:buNone/>
            </a:pPr>
            <a:r>
              <a:rPr lang="en-GB" sz="4000" dirty="0" err="1"/>
              <a:t>Schomerus</a:t>
            </a:r>
            <a:r>
              <a:rPr lang="en-GB" sz="4000" dirty="0"/>
              <a:t> G, </a:t>
            </a:r>
            <a:r>
              <a:rPr lang="en-GB" sz="4000" dirty="0" err="1"/>
              <a:t>Matschinger</a:t>
            </a:r>
            <a:r>
              <a:rPr lang="en-GB" sz="4000" dirty="0"/>
              <a:t> H, </a:t>
            </a:r>
            <a:r>
              <a:rPr lang="en-GB" sz="4000" dirty="0" err="1"/>
              <a:t>Angermeyer</a:t>
            </a:r>
            <a:r>
              <a:rPr lang="en-GB" sz="4000" dirty="0"/>
              <a:t> MC (2009) The stigma of psychiatric treatment and help-seeking intentions for depression. </a:t>
            </a:r>
            <a:r>
              <a:rPr lang="en-GB" sz="4000" dirty="0" err="1"/>
              <a:t>Eur</a:t>
            </a:r>
            <a:r>
              <a:rPr lang="en-GB" sz="4000" dirty="0"/>
              <a:t> Arch Psychiatry </a:t>
            </a:r>
            <a:r>
              <a:rPr lang="en-GB" sz="4000" dirty="0" err="1"/>
              <a:t>Clin</a:t>
            </a:r>
            <a:r>
              <a:rPr lang="en-GB" sz="4000" dirty="0"/>
              <a:t> </a:t>
            </a:r>
            <a:r>
              <a:rPr lang="en-GB" sz="4000" dirty="0" err="1"/>
              <a:t>Neurosci</a:t>
            </a:r>
            <a:r>
              <a:rPr lang="en-GB" sz="4000" dirty="0"/>
              <a:t> 259(5):298–306. doi:</a:t>
            </a:r>
            <a:r>
              <a:rPr lang="en-GB" sz="4000" dirty="0">
                <a:hlinkClick r:id="rId13"/>
              </a:rPr>
              <a:t>10.1007/s00406-009-0870-y</a:t>
            </a:r>
            <a:r>
              <a:rPr lang="en-GB" sz="4000" dirty="0"/>
              <a:t> </a:t>
            </a:r>
            <a:r>
              <a:rPr lang="en-GB" sz="4000" dirty="0" err="1">
                <a:hlinkClick r:id="rId14"/>
              </a:rPr>
              <a:t>PubMed</a:t>
            </a:r>
            <a:r>
              <a:rPr lang="en-GB" sz="4000" dirty="0" err="1">
                <a:hlinkClick r:id="rId13"/>
              </a:rPr>
              <a:t>CrossRef</a:t>
            </a:r>
            <a:r>
              <a:rPr lang="en-GB" sz="4000" dirty="0" err="1">
                <a:hlinkClick r:id="rId15"/>
              </a:rPr>
              <a:t>Google</a:t>
            </a:r>
            <a:r>
              <a:rPr lang="en-GB" sz="4000" dirty="0">
                <a:hlinkClick r:id="rId15"/>
              </a:rPr>
              <a:t> </a:t>
            </a:r>
            <a:r>
              <a:rPr lang="en-GB" sz="4000" dirty="0" smtClean="0">
                <a:hlinkClick r:id="rId15"/>
              </a:rPr>
              <a:t>Scholar</a:t>
            </a:r>
            <a:endParaRPr lang="en-GB" sz="4000" dirty="0" smtClean="0"/>
          </a:p>
          <a:p>
            <a:pPr marL="0" indent="0">
              <a:buNone/>
            </a:pPr>
            <a:r>
              <a:rPr lang="en-GB" sz="4000" dirty="0" smtClean="0"/>
              <a:t>Self </a:t>
            </a:r>
            <a:r>
              <a:rPr lang="en-GB" sz="4000" dirty="0"/>
              <a:t>Harm UK. (2016). </a:t>
            </a:r>
            <a:r>
              <a:rPr lang="en-GB" sz="4000" i="1" dirty="0"/>
              <a:t>The facts: </a:t>
            </a:r>
            <a:r>
              <a:rPr lang="en-GB" sz="4000" i="1" dirty="0" smtClean="0"/>
              <a:t>Self-harm statistics</a:t>
            </a:r>
            <a:r>
              <a:rPr lang="en-GB" sz="4000" dirty="0"/>
              <a:t>. Retrieved from https://</a:t>
            </a:r>
            <a:r>
              <a:rPr lang="en-GB" sz="4000" dirty="0" smtClean="0"/>
              <a:t>www.selfharm.co.uk/get/facts/self-harm_statistics </a:t>
            </a:r>
            <a:r>
              <a:rPr lang="en-GB" sz="4000" dirty="0"/>
              <a:t>[Accessed </a:t>
            </a:r>
            <a:r>
              <a:rPr lang="en-GB" sz="4000" dirty="0" smtClean="0"/>
              <a:t>on: 02/04/2016</a:t>
            </a:r>
            <a:r>
              <a:rPr lang="en-GB" sz="4000" dirty="0" smtClean="0"/>
              <a:t>].</a:t>
            </a:r>
          </a:p>
          <a:p>
            <a:pPr marL="0" indent="0">
              <a:buNone/>
            </a:pPr>
            <a:r>
              <a:rPr lang="en-GB" sz="4000" dirty="0" smtClean="0"/>
              <a:t>Walker, A. and Walker, C. (1997) (Eds.) Britain Divided: The Growth of Social Exclusion in the 1980s and 1990s, London, CPAG. </a:t>
            </a:r>
            <a:endParaRPr lang="en-GB" sz="4000" dirty="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14307765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3962</Words>
  <Application>Microsoft Office PowerPoint</Application>
  <PresentationFormat>Widescreen</PresentationFormat>
  <Paragraphs>271</Paragraphs>
  <Slides>47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Calibri Light</vt:lpstr>
      <vt:lpstr>Office Theme</vt:lpstr>
      <vt:lpstr>The purpose and effectiveness of social policy.  </vt:lpstr>
      <vt:lpstr>Outline </vt:lpstr>
      <vt:lpstr>What is Social Policy?</vt:lpstr>
      <vt:lpstr>What is the problem?  </vt:lpstr>
      <vt:lpstr>Different discourses concerning the same social  ‘problem’ , see Levitas:</vt:lpstr>
      <vt:lpstr>What is social policy?</vt:lpstr>
      <vt:lpstr>Limitations to Social Policy</vt:lpstr>
      <vt:lpstr>Constructing the problem: trouble?</vt:lpstr>
      <vt:lpstr>Different ideologies?</vt:lpstr>
      <vt:lpstr>Perspective is crucial to social justice</vt:lpstr>
      <vt:lpstr>A matter of perspective</vt:lpstr>
      <vt:lpstr>Adverse Childhood Experiences</vt:lpstr>
      <vt:lpstr>The Scale of the problem</vt:lpstr>
      <vt:lpstr>Mental Health Issues</vt:lpstr>
      <vt:lpstr>Mental Health Issues (continued)</vt:lpstr>
      <vt:lpstr>Response from the Chief Medical Officer</vt:lpstr>
      <vt:lpstr>Young People’s Mental Health</vt:lpstr>
      <vt:lpstr>Bronfrenbrenner’s Ecological Systems Model</vt:lpstr>
      <vt:lpstr>Social Policy - Austerity and Family Stress</vt:lpstr>
      <vt:lpstr>Children and Young People</vt:lpstr>
      <vt:lpstr>The issue of Education</vt:lpstr>
      <vt:lpstr>How can we work with children and young people to prevent problems and avoid them getting worse?</vt:lpstr>
      <vt:lpstr>The issue of Alcohol</vt:lpstr>
      <vt:lpstr>The issue of Housing</vt:lpstr>
      <vt:lpstr>The issue of Self Harm</vt:lpstr>
      <vt:lpstr>Scale of self-harm </vt:lpstr>
      <vt:lpstr>Self Harm (continued)</vt:lpstr>
      <vt:lpstr>Young people talking</vt:lpstr>
      <vt:lpstr>Policy Context</vt:lpstr>
      <vt:lpstr>What does the evidence of impact say?</vt:lpstr>
      <vt:lpstr>Extent of mental ill-health in Wales </vt:lpstr>
      <vt:lpstr>First Welsh Adverse Childhood Experiences Survey</vt:lpstr>
      <vt:lpstr>Does childhood have to look like this?</vt:lpstr>
      <vt:lpstr>Where can children and young people get help?</vt:lpstr>
      <vt:lpstr>What is new?</vt:lpstr>
      <vt:lpstr>T4CYP Model: Windscreen Model</vt:lpstr>
      <vt:lpstr>T4CYP is focussing on implementing service change and improvement. Specific areas of work will include: </vt:lpstr>
      <vt:lpstr>Priority Areas for Attention 1 and 2</vt:lpstr>
      <vt:lpstr>Priority Areas for Attention 3 and 4</vt:lpstr>
      <vt:lpstr>Please consider</vt:lpstr>
      <vt:lpstr>WFG (Wales) Act</vt:lpstr>
      <vt:lpstr>Delivery Plan of the Future Generations Commissioner for Wales</vt:lpstr>
      <vt:lpstr>Looking at the implications for society</vt:lpstr>
      <vt:lpstr>Research Informed Practice</vt:lpstr>
      <vt:lpstr>Discussion</vt:lpstr>
      <vt:lpstr>Key Points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purpose and effectiveness of social policy.</dc:title>
  <dc:creator>Darrel Williams</dc:creator>
  <cp:lastModifiedBy>Darrel Williams</cp:lastModifiedBy>
  <cp:revision>9</cp:revision>
  <dcterms:created xsi:type="dcterms:W3CDTF">2018-10-23T08:41:16Z</dcterms:created>
  <dcterms:modified xsi:type="dcterms:W3CDTF">2018-10-23T10:13:28Z</dcterms:modified>
</cp:coreProperties>
</file>