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85" r:id="rId2"/>
    <p:sldId id="286" r:id="rId3"/>
    <p:sldId id="287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96" r:id="rId13"/>
    <p:sldId id="297" r:id="rId14"/>
    <p:sldId id="300" r:id="rId15"/>
    <p:sldId id="301" r:id="rId16"/>
    <p:sldId id="303" r:id="rId17"/>
    <p:sldId id="304" r:id="rId18"/>
    <p:sldId id="305" r:id="rId19"/>
    <p:sldId id="302" r:id="rId20"/>
    <p:sldId id="306" r:id="rId21"/>
    <p:sldId id="307" r:id="rId22"/>
    <p:sldId id="308" r:id="rId23"/>
    <p:sldId id="30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620EE-8755-471D-A924-8EDCB7ED5081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8A0AC3-CD81-408E-A7DD-D126394C72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2701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256CE4A-632F-44B9-B74B-60227BDB4E8B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-105" charset="0"/>
                <a:ea typeface="ＭＳ Ｐゴシック" pitchFamily="-105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-105" charset="0"/>
              <a:ea typeface="ＭＳ Ｐゴシック" pitchFamily="-105" charset="-128"/>
              <a:cs typeface="+mn-cs"/>
            </a:endParaRPr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-105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4679B94-2310-4D1C-B409-A84A46DB53EF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-105" charset="0"/>
                <a:ea typeface="ＭＳ Ｐゴシック" pitchFamily="-105" charset="-128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-105" charset="0"/>
              <a:ea typeface="ＭＳ Ｐゴシック" pitchFamily="-105" charset="-128"/>
              <a:cs typeface="+mn-cs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-105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85800" y="5349903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508000" y="4853412"/>
            <a:ext cx="11277600" cy="1222375"/>
          </a:xfrm>
        </p:spPr>
        <p:txBody>
          <a:bodyPr anchor="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08000" y="3886200"/>
            <a:ext cx="112776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512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4775200" y="76201"/>
            <a:ext cx="3860800" cy="288925"/>
          </a:xfrm>
        </p:spPr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554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85800" y="3444903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508000" y="1676400"/>
            <a:ext cx="112776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40633" y="2947086"/>
            <a:ext cx="115824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330183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406400" y="1600200"/>
            <a:ext cx="5588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7912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740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/>
          <p:cNvSpPr>
            <a:spLocks noGrp="1"/>
          </p:cNvSpPr>
          <p:nvPr>
            <p:ph type="title"/>
          </p:nvPr>
        </p:nvSpPr>
        <p:spPr>
          <a:xfrm>
            <a:off x="406400" y="5410200"/>
            <a:ext cx="114808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75259" y="666750"/>
            <a:ext cx="57207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half" idx="3"/>
          </p:nvPr>
        </p:nvSpPr>
        <p:spPr>
          <a:xfrm>
            <a:off x="6193367" y="666750"/>
            <a:ext cx="5722988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375259" y="1316038"/>
            <a:ext cx="5720741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8" name="Content Placeholder 27"/>
          <p:cNvSpPr>
            <a:spLocks noGrp="1"/>
          </p:cNvSpPr>
          <p:nvPr>
            <p:ph sz="quarter" idx="4"/>
          </p:nvPr>
        </p:nvSpPr>
        <p:spPr>
          <a:xfrm>
            <a:off x="6198307" y="1316038"/>
            <a:ext cx="571804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972800" y="6477000"/>
            <a:ext cx="1016000" cy="246888"/>
          </a:xfrm>
        </p:spPr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685800" y="6019801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</p:spTree>
    <p:extLst>
      <p:ext uri="{BB962C8B-B14F-4D97-AF65-F5344CB8AC3E}">
        <p14:creationId xmlns:p14="http://schemas.microsoft.com/office/powerpoint/2010/main" val="3150133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070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97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85800" y="5849118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609600" y="5486400"/>
            <a:ext cx="112776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6" name="Text Placeholder 25"/>
          <p:cNvSpPr>
            <a:spLocks noGrp="1"/>
          </p:cNvSpPr>
          <p:nvPr>
            <p:ph type="body" idx="2"/>
          </p:nvPr>
        </p:nvSpPr>
        <p:spPr>
          <a:xfrm>
            <a:off x="609601" y="609600"/>
            <a:ext cx="4011084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4766733" y="609600"/>
            <a:ext cx="7120467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272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4673600" y="616634"/>
            <a:ext cx="67056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508000" y="4993760"/>
            <a:ext cx="78232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6" name="Text Placeholder 25"/>
          <p:cNvSpPr>
            <a:spLocks noGrp="1"/>
          </p:cNvSpPr>
          <p:nvPr>
            <p:ph type="body" sz="half" idx="2"/>
          </p:nvPr>
        </p:nvSpPr>
        <p:spPr>
          <a:xfrm>
            <a:off x="508000" y="5533218"/>
            <a:ext cx="78232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2458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901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4000" y="549277"/>
            <a:ext cx="2438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549277"/>
            <a:ext cx="83312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92A8A-F543-4B6F-B4B2-2A37BBA4E5D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207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685800" y="1050899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406400" y="1554163"/>
            <a:ext cx="115824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8636000" y="76201"/>
            <a:ext cx="33528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3592A8A-F543-4B6F-B4B2-2A37BBA4E5D2}" type="datetimeFigureOut">
              <a:rPr lang="en-GB" smtClean="0"/>
              <a:t>04/02/2022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4165600" y="76201"/>
            <a:ext cx="44704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10972800" y="6477001"/>
            <a:ext cx="1016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747C6FC-1CB9-4ED6-B49B-B7ABF5738A1F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406400" y="457200"/>
            <a:ext cx="115824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85800" y="1050899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685800" y="1057987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sz="1800"/>
          </a:p>
        </p:txBody>
      </p:sp>
    </p:spTree>
    <p:extLst>
      <p:ext uri="{BB962C8B-B14F-4D97-AF65-F5344CB8AC3E}">
        <p14:creationId xmlns:p14="http://schemas.microsoft.com/office/powerpoint/2010/main" val="1248126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Can you think of scenario’s in which have anxiety was beneficial to performance. </a:t>
            </a:r>
          </a:p>
          <a:p>
            <a:endParaRPr lang="en-GB" dirty="0"/>
          </a:p>
          <a:p>
            <a:r>
              <a:rPr lang="en-GB" dirty="0"/>
              <a:t>It does not have to be a sports/exercise related performance. </a:t>
            </a:r>
          </a:p>
          <a:p>
            <a:endParaRPr lang="en-GB" dirty="0"/>
          </a:p>
          <a:p>
            <a:r>
              <a:rPr lang="en-GB" dirty="0"/>
              <a:t>Describe how you were feeling and how did you think these feelings were positive to your performance?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8960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Can Anxiety ever be beneficial?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For many years researchers have assumed that anxiety only have negative effects on performance. 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However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Jones and Colleagues in a number of studies have highlighted that individual interpretation of anxiety symptoms is important for understanding the anxiety – performance relationship. </a:t>
            </a:r>
          </a:p>
        </p:txBody>
      </p:sp>
    </p:spTree>
    <p:extLst>
      <p:ext uri="{BB962C8B-B14F-4D97-AF65-F5344CB8AC3E}">
        <p14:creationId xmlns:p14="http://schemas.microsoft.com/office/powerpoint/2010/main" val="3683139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altLang="en-US">
                <a:latin typeface="Arial Narrow" pitchFamily="34" charset="0"/>
              </a:rPr>
            </a:br>
            <a:r>
              <a:rPr lang="en-US" altLang="en-US">
                <a:latin typeface="Arial Narrow" pitchFamily="34" charset="0"/>
              </a:rPr>
              <a:t>Jones (1995) Model of Facilitative</a:t>
            </a:r>
            <a:br>
              <a:rPr lang="en-US" altLang="en-US">
                <a:latin typeface="Arial Narrow" pitchFamily="34" charset="0"/>
              </a:rPr>
            </a:br>
            <a:r>
              <a:rPr lang="en-US" altLang="en-US">
                <a:latin typeface="Arial Narrow" pitchFamily="34" charset="0"/>
              </a:rPr>
              <a:t>and Debilitative Anxiety</a:t>
            </a:r>
            <a:br>
              <a:rPr lang="en-US" altLang="en-US">
                <a:latin typeface="Arial Narrow" pitchFamily="34" charset="0"/>
              </a:rPr>
            </a:br>
            <a:endParaRPr lang="en-US" altLang="en-US"/>
          </a:p>
        </p:txBody>
      </p:sp>
      <p:pic>
        <p:nvPicPr>
          <p:cNvPr id="51203" name="Picture 2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6087" y="1554163"/>
            <a:ext cx="6352227" cy="4525962"/>
          </a:xfrm>
          <a:noFill/>
        </p:spPr>
      </p:pic>
    </p:spTree>
    <p:extLst>
      <p:ext uri="{BB962C8B-B14F-4D97-AF65-F5344CB8AC3E}">
        <p14:creationId xmlns:p14="http://schemas.microsoft.com/office/powerpoint/2010/main" val="4190832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Anxiety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Prior to research papers primarily conducted by Jones, Hardy, Swain and </a:t>
            </a:r>
            <a:r>
              <a:rPr lang="en-GB" dirty="0" err="1"/>
              <a:t>Hanton</a:t>
            </a:r>
            <a:r>
              <a:rPr lang="en-GB" dirty="0"/>
              <a:t> in the early to mid 90’s – Researchers were focusing on the relationship between anxiety </a:t>
            </a:r>
            <a:r>
              <a:rPr lang="en-GB" i="1" dirty="0"/>
              <a:t>intensity </a:t>
            </a:r>
            <a:r>
              <a:rPr lang="en-GB" dirty="0"/>
              <a:t>and sporting performance. </a:t>
            </a:r>
          </a:p>
          <a:p>
            <a:endParaRPr lang="en-GB" dirty="0"/>
          </a:p>
          <a:p>
            <a:r>
              <a:rPr lang="en-GB" dirty="0"/>
              <a:t>However, these authors led to a school of thought that it is the </a:t>
            </a:r>
            <a:r>
              <a:rPr lang="en-GB" i="1" dirty="0"/>
              <a:t>direction</a:t>
            </a:r>
            <a:r>
              <a:rPr lang="en-GB" dirty="0"/>
              <a:t> of the anxiety that is a bigger predictor in sporting performance.  </a:t>
            </a:r>
          </a:p>
        </p:txBody>
      </p:sp>
    </p:spTree>
    <p:extLst>
      <p:ext uri="{BB962C8B-B14F-4D97-AF65-F5344CB8AC3E}">
        <p14:creationId xmlns:p14="http://schemas.microsoft.com/office/powerpoint/2010/main" val="15247487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/>
              <a:t>Anxiety Direction and Intensity</a:t>
            </a:r>
            <a:endParaRPr lang="en-US" altLang="en-US" i="1"/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An individual’s interpretation of anxiety symptoms is important for understanding the anxiety</a:t>
            </a:r>
            <a:r>
              <a:rPr lang="en-US" altLang="en-US" dirty="0">
                <a:cs typeface="Arial" charset="0"/>
              </a:rPr>
              <a:t>–</a:t>
            </a:r>
            <a:r>
              <a:rPr lang="en-US" altLang="en-US" dirty="0"/>
              <a:t>performance relationship.</a:t>
            </a:r>
          </a:p>
          <a:p>
            <a:endParaRPr lang="en-US" altLang="en-US" dirty="0"/>
          </a:p>
          <a:p>
            <a:r>
              <a:rPr lang="en-US" altLang="en-US" dirty="0"/>
              <a:t>To understand the anxiety</a:t>
            </a:r>
            <a:r>
              <a:rPr lang="en-US" altLang="en-US" dirty="0">
                <a:cs typeface="Arial" charset="0"/>
              </a:rPr>
              <a:t>–</a:t>
            </a:r>
            <a:r>
              <a:rPr lang="en-US" altLang="en-US" dirty="0"/>
              <a:t>performance relationship, we must consider both the intensity (how much anxiety one feels) and the direction (a person’s interpretation of anxiety as facilitating or debilitating to performance).</a:t>
            </a:r>
          </a:p>
        </p:txBody>
      </p:sp>
      <p:sp>
        <p:nvSpPr>
          <p:cNvPr id="45060" name="Rectangle 8"/>
          <p:cNvSpPr>
            <a:spLocks noChangeArrowheads="1"/>
          </p:cNvSpPr>
          <p:nvPr/>
        </p:nvSpPr>
        <p:spPr bwMode="auto">
          <a:xfrm>
            <a:off x="8097839" y="6172201"/>
            <a:ext cx="2281237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1pPr>
            <a:lvl2pPr marL="37931725" indent="-37474525"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2pPr>
            <a:lvl3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3pPr>
            <a:lvl4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4pPr>
            <a:lvl5pPr eaLnBrk="0" hangingPunct="0"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5pPr>
            <a:lvl6pPr marL="4572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6pPr>
            <a:lvl7pPr marL="9144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7pPr>
            <a:lvl8pPr marL="13716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8pPr>
            <a:lvl9pPr marL="1828800" eaLnBrk="0" fontAlgn="base" hangingPunct="0">
              <a:lnSpc>
                <a:spcPct val="85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accent2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algn="r" eaLnBrk="1" hangingPunct="1"/>
            <a:r>
              <a:rPr lang="en-US" altLang="en-US" sz="1400" b="0" i="1" dirty="0">
                <a:solidFill>
                  <a:prstClr val="black"/>
                </a:solidFill>
              </a:rPr>
              <a:t>)</a:t>
            </a:r>
            <a:endParaRPr lang="en-US" altLang="en-US" sz="2800" b="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01095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919536" y="404664"/>
            <a:ext cx="8534400" cy="1143000"/>
          </a:xfrm>
        </p:spPr>
        <p:txBody>
          <a:bodyPr>
            <a:normAutofit fontScale="90000"/>
          </a:bodyPr>
          <a:lstStyle/>
          <a:p>
            <a:r>
              <a:rPr lang="en-US" altLang="en-US" dirty="0"/>
              <a:t>Anxiety Direction and Intensity </a:t>
            </a:r>
            <a:r>
              <a:rPr lang="en-US" altLang="en-US" b="0" i="1" dirty="0"/>
              <a:t>(continued)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dirty="0"/>
              <a:t>Viewing anxiety as facilitative leads to superior performance.</a:t>
            </a:r>
          </a:p>
          <a:p>
            <a:endParaRPr lang="en-US" altLang="en-US" dirty="0"/>
          </a:p>
          <a:p>
            <a:r>
              <a:rPr lang="en-US" altLang="en-US" dirty="0"/>
              <a:t>State anxiety is perceived as facilitative or debilitative depending on how much </a:t>
            </a:r>
            <a:r>
              <a:rPr lang="en-US" altLang="en-US" b="1" i="1" dirty="0"/>
              <a:t>control</a:t>
            </a:r>
            <a:r>
              <a:rPr lang="en-US" altLang="en-US" dirty="0"/>
              <a:t> the person perceives.</a:t>
            </a:r>
          </a:p>
          <a:p>
            <a:endParaRPr lang="en-US" altLang="en-US" dirty="0"/>
          </a:p>
          <a:p>
            <a:r>
              <a:rPr lang="en-US" altLang="en-US" dirty="0"/>
              <a:t>Developing cognitive skills and strategies helps people view anxiety as facilitative.</a:t>
            </a:r>
          </a:p>
        </p:txBody>
      </p:sp>
    </p:spTree>
    <p:extLst>
      <p:ext uri="{BB962C8B-B14F-4D97-AF65-F5344CB8AC3E}">
        <p14:creationId xmlns:p14="http://schemas.microsoft.com/office/powerpoint/2010/main" val="722754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altLang="en-US">
                <a:latin typeface="Arial Narrow" pitchFamily="34" charset="0"/>
              </a:rPr>
            </a:br>
            <a:r>
              <a:rPr lang="en-US" altLang="en-US">
                <a:latin typeface="Arial Narrow" pitchFamily="34" charset="0"/>
              </a:rPr>
              <a:t>Jones (1995) Model of Facilitative</a:t>
            </a:r>
            <a:br>
              <a:rPr lang="en-US" altLang="en-US">
                <a:latin typeface="Arial Narrow" pitchFamily="34" charset="0"/>
              </a:rPr>
            </a:br>
            <a:r>
              <a:rPr lang="en-US" altLang="en-US">
                <a:latin typeface="Arial Narrow" pitchFamily="34" charset="0"/>
              </a:rPr>
              <a:t>and Debilitative Anxiety</a:t>
            </a:r>
            <a:br>
              <a:rPr lang="en-US" altLang="en-US">
                <a:latin typeface="Arial Narrow" pitchFamily="34" charset="0"/>
              </a:rPr>
            </a:br>
            <a:endParaRPr lang="en-US" altLang="en-US"/>
          </a:p>
        </p:txBody>
      </p:sp>
      <p:pic>
        <p:nvPicPr>
          <p:cNvPr id="51203" name="Picture 2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6087" y="1554163"/>
            <a:ext cx="6352227" cy="4525962"/>
          </a:xfrm>
          <a:noFill/>
        </p:spPr>
      </p:pic>
    </p:spTree>
    <p:extLst>
      <p:ext uri="{BB962C8B-B14F-4D97-AF65-F5344CB8AC3E}">
        <p14:creationId xmlns:p14="http://schemas.microsoft.com/office/powerpoint/2010/main" val="1469273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Evidence for Jones (1995) model.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Jones, Swain and Hardy (1993) – Good Balance Beam performances associated with cognitive anxiety being seen as a positive. 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Elite </a:t>
            </a:r>
            <a:r>
              <a:rPr lang="en-GB" dirty="0" err="1"/>
              <a:t>vs</a:t>
            </a:r>
            <a:r>
              <a:rPr lang="en-GB" dirty="0"/>
              <a:t> Non Elite Swimmers </a:t>
            </a:r>
          </a:p>
          <a:p>
            <a:pPr lvl="1" eaLnBrk="1" hangingPunct="1">
              <a:defRPr/>
            </a:pPr>
            <a:r>
              <a:rPr lang="en-GB" dirty="0"/>
              <a:t>Elite = Interpret both cognitive and somatic anxiety as more facilitative and less debilitative and non elite counterparts. </a:t>
            </a:r>
          </a:p>
          <a:p>
            <a:pPr lvl="2" eaLnBrk="1" hangingPunct="1">
              <a:defRPr/>
            </a:pPr>
            <a:r>
              <a:rPr lang="en-GB" dirty="0"/>
              <a:t>Jones and Swain (1992). </a:t>
            </a:r>
          </a:p>
        </p:txBody>
      </p:sp>
    </p:spTree>
    <p:extLst>
      <p:ext uri="{BB962C8B-B14F-4D97-AF65-F5344CB8AC3E}">
        <p14:creationId xmlns:p14="http://schemas.microsoft.com/office/powerpoint/2010/main" val="40269945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Hanton and Jones (1999a and b).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/>
              <a:t>Swimmers – Study 1. </a:t>
            </a:r>
          </a:p>
          <a:p>
            <a:pPr lvl="1" eaLnBrk="1" hangingPunct="1">
              <a:defRPr/>
            </a:pPr>
            <a:r>
              <a:rPr lang="en-GB" dirty="0"/>
              <a:t>10 Elite Swimmers – viewed anxiety as facilitative. </a:t>
            </a:r>
          </a:p>
          <a:p>
            <a:pPr lvl="1" eaLnBrk="1" hangingPunct="1">
              <a:defRPr/>
            </a:pPr>
            <a:r>
              <a:rPr lang="en-GB" dirty="0"/>
              <a:t>Used Goal Setting and Imagery skills to reduce their anxiety. </a:t>
            </a:r>
          </a:p>
          <a:p>
            <a:pPr eaLnBrk="1" hangingPunct="1">
              <a:defRPr/>
            </a:pPr>
            <a:r>
              <a:rPr lang="en-GB" dirty="0"/>
              <a:t>Swimmers – Study 2.</a:t>
            </a:r>
          </a:p>
          <a:p>
            <a:pPr lvl="1" eaLnBrk="1" hangingPunct="1">
              <a:defRPr/>
            </a:pPr>
            <a:r>
              <a:rPr lang="en-GB" dirty="0"/>
              <a:t>3 Swimmers – viewed anxiety as debilitative. </a:t>
            </a:r>
          </a:p>
          <a:p>
            <a:pPr lvl="1" eaLnBrk="1" hangingPunct="1">
              <a:defRPr/>
            </a:pPr>
            <a:r>
              <a:rPr lang="en-GB" dirty="0"/>
              <a:t>The researchers applied the strategies the swimmers in study 1 were ALREADY using. </a:t>
            </a:r>
          </a:p>
          <a:p>
            <a:pPr lvl="1" eaLnBrk="1" hangingPunct="1">
              <a:defRPr/>
            </a:pPr>
            <a:r>
              <a:rPr lang="en-GB" dirty="0"/>
              <a:t>Results = Change of Anxiety interpretation AND Increase in performance levels.  </a:t>
            </a:r>
          </a:p>
        </p:txBody>
      </p:sp>
    </p:spTree>
    <p:extLst>
      <p:ext uri="{BB962C8B-B14F-4D97-AF65-F5344CB8AC3E}">
        <p14:creationId xmlns:p14="http://schemas.microsoft.com/office/powerpoint/2010/main" val="7512840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So</a:t>
            </a:r>
          </a:p>
        </p:txBody>
      </p:sp>
      <p:sp>
        <p:nvSpPr>
          <p:cNvPr id="54275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Can Anxiety be a positive? </a:t>
            </a:r>
          </a:p>
        </p:txBody>
      </p:sp>
    </p:spTree>
    <p:extLst>
      <p:ext uri="{BB962C8B-B14F-4D97-AF65-F5344CB8AC3E}">
        <p14:creationId xmlns:p14="http://schemas.microsoft.com/office/powerpoint/2010/main" val="24890254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However</a:t>
            </a:r>
          </a:p>
        </p:txBody>
      </p:sp>
      <p:sp>
        <p:nvSpPr>
          <p:cNvPr id="552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i="1">
                <a:latin typeface="Arial Narrow" pitchFamily="34" charset="0"/>
              </a:rPr>
              <a:t>Anxiety </a:t>
            </a:r>
            <a:r>
              <a:rPr lang="en-US" altLang="en-US">
                <a:latin typeface="Arial Narrow" pitchFamily="34" charset="0"/>
              </a:rPr>
              <a:t>is a </a:t>
            </a:r>
            <a:r>
              <a:rPr lang="en-US" altLang="en-US" b="1">
                <a:latin typeface="Arial Narrow" pitchFamily="34" charset="0"/>
              </a:rPr>
              <a:t>negative</a:t>
            </a:r>
            <a:r>
              <a:rPr lang="en-US" altLang="en-US">
                <a:latin typeface="Arial Narrow" pitchFamily="34" charset="0"/>
              </a:rPr>
              <a:t> emotional state with feelings of worry, nervousness, and apprehension associated with activation or arousal of the body.</a:t>
            </a:r>
          </a:p>
          <a:p>
            <a:pPr eaLnBrk="1" hangingPunct="1"/>
            <a:r>
              <a:rPr lang="en-US" altLang="en-US">
                <a:latin typeface="Arial Narrow" pitchFamily="34" charset="0"/>
              </a:rPr>
              <a:t>So when the athletes perceive these symptoms as positive, are they experiencing anxiety?</a:t>
            </a:r>
          </a:p>
          <a:p>
            <a:pPr eaLnBrk="1" hangingPunct="1"/>
            <a:r>
              <a:rPr lang="en-US" altLang="en-US">
                <a:latin typeface="Arial Narrow" pitchFamily="34" charset="0"/>
              </a:rPr>
              <a:t>Even Hanton and Jones have stated that there is a difference between perceiving the symptoms of anxiety as positive and “positive anxiety”. 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0772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altLang="en-US">
                <a:latin typeface="Arial Narrow" pitchFamily="34" charset="0"/>
              </a:rPr>
            </a:br>
            <a:r>
              <a:rPr lang="en-US" altLang="en-US">
                <a:latin typeface="Arial Narrow" pitchFamily="34" charset="0"/>
              </a:rPr>
              <a:t>Jones (1995) Model of Facilitative</a:t>
            </a:r>
            <a:br>
              <a:rPr lang="en-US" altLang="en-US">
                <a:latin typeface="Arial Narrow" pitchFamily="34" charset="0"/>
              </a:rPr>
            </a:br>
            <a:r>
              <a:rPr lang="en-US" altLang="en-US">
                <a:latin typeface="Arial Narrow" pitchFamily="34" charset="0"/>
              </a:rPr>
              <a:t>and Debilitative Anxiety</a:t>
            </a:r>
            <a:br>
              <a:rPr lang="en-US" altLang="en-US">
                <a:latin typeface="Arial Narrow" pitchFamily="34" charset="0"/>
              </a:rPr>
            </a:br>
            <a:endParaRPr lang="en-US" altLang="en-US"/>
          </a:p>
        </p:txBody>
      </p:sp>
      <p:pic>
        <p:nvPicPr>
          <p:cNvPr id="56323" name="Picture 2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6087" y="1554163"/>
            <a:ext cx="6352227" cy="4525962"/>
          </a:xfrm>
          <a:noFill/>
        </p:spPr>
      </p:pic>
    </p:spTree>
    <p:extLst>
      <p:ext uri="{BB962C8B-B14F-4D97-AF65-F5344CB8AC3E}">
        <p14:creationId xmlns:p14="http://schemas.microsoft.com/office/powerpoint/2010/main" val="24590766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altLang="en-US">
                <a:latin typeface="Arial Narrow" pitchFamily="34" charset="0"/>
              </a:rPr>
            </a:br>
            <a:r>
              <a:rPr lang="en-US" altLang="en-US">
                <a:latin typeface="Arial Narrow" pitchFamily="34" charset="0"/>
              </a:rPr>
              <a:t>Significance of All the</a:t>
            </a:r>
            <a:br>
              <a:rPr lang="en-US" altLang="en-US">
                <a:latin typeface="Arial Narrow" pitchFamily="34" charset="0"/>
              </a:rPr>
            </a:br>
            <a:r>
              <a:rPr lang="en-US" altLang="en-US">
                <a:latin typeface="Arial Narrow" pitchFamily="34" charset="0"/>
              </a:rPr>
              <a:t>Arousal-Performance Views</a:t>
            </a:r>
            <a:br>
              <a:rPr lang="en-US" altLang="en-US">
                <a:latin typeface="Arial Narrow" pitchFamily="34" charset="0"/>
              </a:rPr>
            </a:br>
            <a:endParaRPr lang="en-US" altLang="en-US"/>
          </a:p>
        </p:txBody>
      </p:sp>
      <p:sp>
        <p:nvSpPr>
          <p:cNvPr id="5734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US" altLang="en-US" sz="3000">
                <a:latin typeface="Arial Narrow" pitchFamily="34" charset="0"/>
              </a:rPr>
              <a:t>Arousal and state anxiety do not always have a negative effect on performance—the </a:t>
            </a:r>
            <a:r>
              <a:rPr lang="en-US" altLang="en-US" sz="3000" b="1">
                <a:latin typeface="Arial Narrow" pitchFamily="34" charset="0"/>
              </a:rPr>
              <a:t>symptoms</a:t>
            </a:r>
            <a:r>
              <a:rPr lang="en-US" altLang="en-US" sz="3000">
                <a:latin typeface="Arial Narrow" pitchFamily="34" charset="0"/>
              </a:rPr>
              <a:t> can be facilitative or debilitative depending on the interpretation.</a:t>
            </a:r>
          </a:p>
          <a:p>
            <a:r>
              <a:rPr lang="en-US" altLang="en-US" sz="2400">
                <a:latin typeface="Arial Narrow" pitchFamily="34" charset="0"/>
              </a:rPr>
              <a:t>Self-confidence and enhanced perceptions of control are critical to perceiving anxiety as facilitative.</a:t>
            </a:r>
          </a:p>
          <a:p>
            <a:pPr>
              <a:buFont typeface="Wingdings" pitchFamily="2" charset="2"/>
              <a:buChar char="Ø"/>
            </a:pPr>
            <a:r>
              <a:rPr lang="en-US" altLang="en-US" sz="3000">
                <a:latin typeface="Arial Narrow" pitchFamily="34" charset="0"/>
              </a:rPr>
              <a:t>Some optimal level of arousal leads to peak performance, but the optimal levels of physiological activation and arousal-related thoughts (worry) are not the same.</a:t>
            </a:r>
          </a:p>
          <a:p>
            <a:pPr>
              <a:buFont typeface="Arial" charset="0"/>
              <a:buNone/>
            </a:pPr>
            <a:endParaRPr lang="en-US" altLang="en-US" sz="4000">
              <a:latin typeface="Arial Narrow" pitchFamily="34" charset="0"/>
            </a:endParaRPr>
          </a:p>
          <a:p>
            <a:endParaRPr lang="en-US" altLang="en-US" sz="3600">
              <a:latin typeface="Arial Narrow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384414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>
                <a:latin typeface="Arial Narrow" pitchFamily="34" charset="0"/>
              </a:rPr>
              <a:t>Why Arousal Influences Performance</a:t>
            </a:r>
            <a:br>
              <a:rPr lang="en-US" altLang="en-US">
                <a:latin typeface="Arial Narrow" pitchFamily="34" charset="0"/>
              </a:rPr>
            </a:br>
            <a:endParaRPr lang="en-US" altLang="en-US"/>
          </a:p>
        </p:txBody>
      </p:sp>
      <p:sp>
        <p:nvSpPr>
          <p:cNvPr id="593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altLang="en-US">
                <a:latin typeface="Arial Narrow" pitchFamily="34" charset="0"/>
              </a:rPr>
              <a:t>Increased muscle tension and coordination difficulties</a:t>
            </a:r>
          </a:p>
          <a:p>
            <a:pPr>
              <a:buFont typeface="Wingdings" pitchFamily="2" charset="2"/>
              <a:buChar char="Ø"/>
            </a:pPr>
            <a:r>
              <a:rPr lang="en-US" altLang="en-US">
                <a:latin typeface="Arial Narrow" pitchFamily="34" charset="0"/>
              </a:rPr>
              <a:t>Attention and concentration changes</a:t>
            </a:r>
          </a:p>
          <a:p>
            <a:r>
              <a:rPr lang="en-US" altLang="en-US">
                <a:latin typeface="Arial Narrow" pitchFamily="34" charset="0"/>
              </a:rPr>
              <a:t>Narrowing of attention</a:t>
            </a:r>
          </a:p>
          <a:p>
            <a:r>
              <a:rPr lang="en-US" altLang="en-US">
                <a:latin typeface="Arial Narrow" pitchFamily="34" charset="0"/>
              </a:rPr>
              <a:t>Shift to dominant style</a:t>
            </a:r>
          </a:p>
          <a:p>
            <a:r>
              <a:rPr lang="en-US" altLang="en-US">
                <a:latin typeface="Arial Narrow" pitchFamily="34" charset="0"/>
              </a:rPr>
              <a:t>Attending to inappropriate cues</a:t>
            </a:r>
          </a:p>
          <a:p>
            <a:r>
              <a:rPr lang="en-US" altLang="en-US">
                <a:latin typeface="Arial Narrow" pitchFamily="34" charset="0"/>
              </a:rPr>
              <a:t>Performance worries and situation-irrelevant thoughts</a:t>
            </a:r>
          </a:p>
          <a:p>
            <a:endParaRPr lang="en-US" altLang="en-US">
              <a:latin typeface="Arial Narrow" pitchFamily="34" charset="0"/>
            </a:endParaRPr>
          </a:p>
          <a:p>
            <a:endParaRPr lang="en-US" altLang="en-US">
              <a:latin typeface="Arial Narrow" pitchFamily="34" charset="0"/>
            </a:endParaRPr>
          </a:p>
          <a:p>
            <a:endParaRPr lang="en-US" altLang="en-US">
              <a:latin typeface="Arial Narrow" pitchFamily="34" charset="0"/>
            </a:endParaRPr>
          </a:p>
          <a:p>
            <a:endParaRPr lang="en-US" altLang="en-US">
              <a:latin typeface="Arial Narrow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2310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>
                <a:latin typeface="Arial Narrow" pitchFamily="34" charset="0"/>
              </a:rPr>
              <a:t>Why Arousal Influences Performance</a:t>
            </a:r>
            <a:br>
              <a:rPr lang="en-US" altLang="en-US">
                <a:latin typeface="Arial Narrow" pitchFamily="34" charset="0"/>
              </a:rPr>
            </a:br>
            <a:endParaRPr lang="en-US" altLang="en-US"/>
          </a:p>
        </p:txBody>
      </p:sp>
      <p:sp>
        <p:nvSpPr>
          <p:cNvPr id="60419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dirty="0" err="1">
                <a:latin typeface="Arial Narrow" pitchFamily="34" charset="0"/>
              </a:rPr>
              <a:t>Attentional</a:t>
            </a:r>
            <a:r>
              <a:rPr lang="en-US" altLang="en-US" dirty="0">
                <a:latin typeface="Arial Narrow" pitchFamily="34" charset="0"/>
              </a:rPr>
              <a:t> narrowing</a:t>
            </a:r>
          </a:p>
          <a:p>
            <a:endParaRPr lang="en-US" altLang="en-US" i="1" dirty="0">
              <a:solidFill>
                <a:srgbClr val="00625A"/>
              </a:solidFill>
              <a:latin typeface="Arial Narrow" pitchFamily="34" charset="0"/>
            </a:endParaRPr>
          </a:p>
          <a:p>
            <a:r>
              <a:rPr lang="en-US" altLang="en-US" i="1" dirty="0">
                <a:solidFill>
                  <a:srgbClr val="00625A"/>
                </a:solidFill>
                <a:latin typeface="Arial Narrow" pitchFamily="34" charset="0"/>
              </a:rPr>
              <a:t>Remember week 1’s lecture and the work of </a:t>
            </a:r>
            <a:r>
              <a:rPr lang="en-US" altLang="en-US" i="1" dirty="0" err="1">
                <a:solidFill>
                  <a:srgbClr val="00625A"/>
                </a:solidFill>
                <a:latin typeface="Arial Narrow" pitchFamily="34" charset="0"/>
              </a:rPr>
              <a:t>Nideffer</a:t>
            </a:r>
            <a:r>
              <a:rPr lang="en-US" altLang="en-US" i="1" dirty="0">
                <a:solidFill>
                  <a:srgbClr val="00625A"/>
                </a:solidFill>
                <a:latin typeface="Arial Narrow" pitchFamily="34" charset="0"/>
              </a:rPr>
              <a:t>. </a:t>
            </a:r>
            <a:endParaRPr lang="en-US" altLang="en-US" i="1" dirty="0">
              <a:solidFill>
                <a:srgbClr val="00625A"/>
              </a:solidFill>
            </a:endParaRPr>
          </a:p>
          <a:p>
            <a:endParaRPr lang="en-US" altLang="en-US" dirty="0"/>
          </a:p>
        </p:txBody>
      </p:sp>
      <p:pic>
        <p:nvPicPr>
          <p:cNvPr id="60420" name="Picture 2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4260" y="1600200"/>
            <a:ext cx="3219281" cy="4724400"/>
          </a:xfrm>
          <a:noFill/>
        </p:spPr>
      </p:pic>
    </p:spTree>
    <p:extLst>
      <p:ext uri="{BB962C8B-B14F-4D97-AF65-F5344CB8AC3E}">
        <p14:creationId xmlns:p14="http://schemas.microsoft.com/office/powerpoint/2010/main" val="99960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>
                <a:latin typeface="Arial Narrow" pitchFamily="34" charset="0"/>
              </a:rPr>
              <a:t>Implications for Practice</a:t>
            </a:r>
            <a:br>
              <a:rPr lang="en-US" altLang="en-US">
                <a:latin typeface="Arial Narrow" pitchFamily="34" charset="0"/>
              </a:rPr>
            </a:br>
            <a:endParaRPr lang="en-US" altLang="en-US"/>
          </a:p>
        </p:txBody>
      </p:sp>
      <p:sp>
        <p:nvSpPr>
          <p:cNvPr id="61443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>
                <a:latin typeface="Arial Narrow" pitchFamily="34" charset="0"/>
              </a:rPr>
              <a:t>Identify optimal combinations of arousal-related emotions needed for best performance.</a:t>
            </a:r>
          </a:p>
          <a:p>
            <a:r>
              <a:rPr lang="en-US" altLang="en-US">
                <a:latin typeface="Arial Narrow" pitchFamily="34" charset="0"/>
              </a:rPr>
              <a:t>Recognize how personal and situational factors interact to influence arousal, anxiety, and performance.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25344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altLang="en-US">
                <a:latin typeface="Arial Narrow" pitchFamily="34" charset="0"/>
              </a:rPr>
            </a:br>
            <a:r>
              <a:rPr lang="en-US" altLang="en-US">
                <a:latin typeface="Arial Narrow" pitchFamily="34" charset="0"/>
              </a:rPr>
              <a:t>Implications for Practice</a:t>
            </a:r>
            <a:br>
              <a:rPr lang="en-US" altLang="en-US">
                <a:latin typeface="Arial Narrow" pitchFamily="34" charset="0"/>
              </a:rPr>
            </a:br>
            <a:endParaRPr lang="en-US" altLang="en-US"/>
          </a:p>
        </p:txBody>
      </p:sp>
      <p:sp>
        <p:nvSpPr>
          <p:cNvPr id="62467" name="Content Placeholder 2"/>
          <p:cNvSpPr>
            <a:spLocks noGrp="1"/>
          </p:cNvSpPr>
          <p:nvPr>
            <p:ph idx="1"/>
          </p:nvPr>
        </p:nvSpPr>
        <p:spPr>
          <a:xfrm>
            <a:off x="1919288" y="1557338"/>
            <a:ext cx="8229600" cy="4525962"/>
          </a:xfrm>
        </p:spPr>
        <p:txBody>
          <a:bodyPr/>
          <a:lstStyle/>
          <a:p>
            <a:r>
              <a:rPr lang="en-US" altLang="en-US">
                <a:latin typeface="Arial Narrow" pitchFamily="34" charset="0"/>
              </a:rPr>
              <a:t>Interactional Model of Anxiety</a:t>
            </a:r>
          </a:p>
          <a:p>
            <a:endParaRPr lang="en-US" altLang="en-US" i="1">
              <a:solidFill>
                <a:srgbClr val="00625A"/>
              </a:solidFill>
            </a:endParaRPr>
          </a:p>
          <a:p>
            <a:endParaRPr lang="en-US" altLang="en-US"/>
          </a:p>
        </p:txBody>
      </p:sp>
      <p:pic>
        <p:nvPicPr>
          <p:cNvPr id="62468" name="Picture 3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9" t="1894" r="999" b="1894"/>
          <a:stretch>
            <a:fillRect/>
          </a:stretch>
        </p:blipFill>
        <p:spPr bwMode="auto">
          <a:xfrm>
            <a:off x="2339975" y="2592389"/>
            <a:ext cx="7539038" cy="390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9016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>
                <a:latin typeface="Arial Narrow" pitchFamily="34" charset="0"/>
              </a:rPr>
              <a:t>Implications for Practice</a:t>
            </a:r>
            <a:br>
              <a:rPr lang="en-US" altLang="en-US">
                <a:latin typeface="Arial Narrow" pitchFamily="34" charset="0"/>
              </a:rPr>
            </a:br>
            <a:endParaRPr lang="en-US" altLang="en-US"/>
          </a:p>
        </p:txBody>
      </p:sp>
      <p:sp>
        <p:nvSpPr>
          <p:cNvPr id="634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altLang="en-US">
                <a:latin typeface="Arial Narrow" pitchFamily="34" charset="0"/>
              </a:rPr>
              <a:t>Recognize arousal and state anxiety signs.</a:t>
            </a:r>
          </a:p>
          <a:p>
            <a:pPr>
              <a:buFont typeface="Wingdings" pitchFamily="2" charset="2"/>
              <a:buChar char="Ø"/>
            </a:pPr>
            <a:r>
              <a:rPr lang="en-US" altLang="en-US">
                <a:latin typeface="Arial Narrow" pitchFamily="34" charset="0"/>
              </a:rPr>
              <a:t>Tailor coaching strategies to individuals:</a:t>
            </a:r>
          </a:p>
          <a:p>
            <a:r>
              <a:rPr lang="en-US" altLang="en-US">
                <a:latin typeface="Arial Narrow" pitchFamily="34" charset="0"/>
              </a:rPr>
              <a:t>Different strokes for different folks.</a:t>
            </a:r>
          </a:p>
          <a:p>
            <a:r>
              <a:rPr lang="en-US" altLang="en-US">
                <a:latin typeface="Arial Narrow" pitchFamily="34" charset="0"/>
              </a:rPr>
              <a:t>Sometimes arousal and state anxiety must be reduced, other times maintained, and other times facilitated.</a:t>
            </a:r>
          </a:p>
          <a:p>
            <a:pPr>
              <a:buFont typeface="Wingdings" pitchFamily="2" charset="2"/>
              <a:buChar char="Ø"/>
            </a:pPr>
            <a:r>
              <a:rPr lang="en-US" altLang="en-US">
                <a:latin typeface="Arial Narrow" pitchFamily="34" charset="0"/>
              </a:rPr>
              <a:t>Develop performers’ confidence and perceptions of control.</a:t>
            </a:r>
          </a:p>
          <a:p>
            <a:pPr>
              <a:buFont typeface="Arial" charset="0"/>
              <a:buNone/>
            </a:pPr>
            <a:endParaRPr lang="en-US" altLang="en-US">
              <a:latin typeface="Arial Narrow" pitchFamily="34" charset="0"/>
            </a:endParaRPr>
          </a:p>
          <a:p>
            <a:endParaRPr lang="en-US" altLang="en-US">
              <a:latin typeface="Arial Narrow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altLang="en-US">
              <a:latin typeface="Arial Narrow" pitchFamily="34" charset="0"/>
            </a:endParaRPr>
          </a:p>
          <a:p>
            <a:pPr>
              <a:buFont typeface="Wingdings" pitchFamily="2" charset="2"/>
              <a:buChar char="Ø"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16490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Personal and Situational Factors thought to influence anxiety.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Situational Factors….</a:t>
            </a:r>
          </a:p>
          <a:p>
            <a:endParaRPr lang="en-GB" dirty="0"/>
          </a:p>
          <a:p>
            <a:r>
              <a:rPr lang="en-GB" dirty="0"/>
              <a:t>Location of event? </a:t>
            </a:r>
          </a:p>
          <a:p>
            <a:endParaRPr lang="en-GB" dirty="0"/>
          </a:p>
          <a:p>
            <a:r>
              <a:rPr lang="en-GB" dirty="0"/>
              <a:t>Hostile environment of away fixture. </a:t>
            </a:r>
          </a:p>
          <a:p>
            <a:endParaRPr lang="en-GB" dirty="0"/>
          </a:p>
          <a:p>
            <a:r>
              <a:rPr lang="en-GB" dirty="0"/>
              <a:t>Largely hypothesised to have an impact on individuals anxiety levels. </a:t>
            </a:r>
          </a:p>
          <a:p>
            <a:pPr lvl="1"/>
            <a:r>
              <a:rPr lang="en-GB" dirty="0"/>
              <a:t>However, several studies (such as Bray and Martin, 2003) have found no significant relationship.</a:t>
            </a:r>
          </a:p>
        </p:txBody>
      </p:sp>
    </p:spTree>
    <p:extLst>
      <p:ext uri="{BB962C8B-B14F-4D97-AF65-F5344CB8AC3E}">
        <p14:creationId xmlns:p14="http://schemas.microsoft.com/office/powerpoint/2010/main" val="39001691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Burke et al (2000)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Situational factors….. </a:t>
            </a:r>
          </a:p>
          <a:p>
            <a:endParaRPr lang="en-GB" dirty="0"/>
          </a:p>
          <a:p>
            <a:r>
              <a:rPr lang="en-GB" dirty="0"/>
              <a:t>Timing….</a:t>
            </a:r>
          </a:p>
          <a:p>
            <a:endParaRPr lang="en-GB" dirty="0"/>
          </a:p>
          <a:p>
            <a:r>
              <a:rPr lang="en-GB" dirty="0"/>
              <a:t>Burke et al (2000) measured 25 Basketball officials feelings of state anxiety (cognitive and somatic) at 3 different periods. </a:t>
            </a:r>
          </a:p>
          <a:p>
            <a:pPr lvl="1"/>
            <a:r>
              <a:rPr lang="en-GB" dirty="0"/>
              <a:t>30 minutes before a match, </a:t>
            </a:r>
          </a:p>
          <a:p>
            <a:pPr lvl="1"/>
            <a:r>
              <a:rPr lang="en-GB" dirty="0"/>
              <a:t>at half time </a:t>
            </a:r>
          </a:p>
          <a:p>
            <a:pPr lvl="1"/>
            <a:r>
              <a:rPr lang="en-GB" dirty="0"/>
              <a:t>15 minutes after match. </a:t>
            </a:r>
          </a:p>
          <a:p>
            <a:endParaRPr lang="en-GB" dirty="0"/>
          </a:p>
          <a:p>
            <a:r>
              <a:rPr lang="en-GB" dirty="0"/>
              <a:t>Findings – Significant higher COGNITIVE anxiety 30 minutes before the match than at half time or after the game. </a:t>
            </a:r>
          </a:p>
          <a:p>
            <a:pPr lvl="1"/>
            <a:r>
              <a:rPr lang="en-GB" dirty="0"/>
              <a:t>No significant differences in somatic anxiety at the three times. </a:t>
            </a:r>
          </a:p>
        </p:txBody>
      </p:sp>
    </p:spTree>
    <p:extLst>
      <p:ext uri="{BB962C8B-B14F-4D97-AF65-F5344CB8AC3E}">
        <p14:creationId xmlns:p14="http://schemas.microsoft.com/office/powerpoint/2010/main" val="28652726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Flowers and Brown </a:t>
            </a:r>
            <a:r>
              <a:rPr lang="en-GB"/>
              <a:t>(2002)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Sporting Context…..</a:t>
            </a:r>
          </a:p>
          <a:p>
            <a:endParaRPr lang="en-GB" dirty="0"/>
          </a:p>
          <a:p>
            <a:r>
              <a:rPr lang="en-GB" dirty="0"/>
              <a:t>140 division 1 college track and field athletes. </a:t>
            </a:r>
          </a:p>
          <a:p>
            <a:pPr lvl="1"/>
            <a:r>
              <a:rPr lang="en-GB" dirty="0"/>
              <a:t>70 male, 70 female</a:t>
            </a:r>
          </a:p>
          <a:p>
            <a:pPr lvl="1"/>
            <a:r>
              <a:rPr lang="en-GB" dirty="0"/>
              <a:t>60 individual competition athletes, 80 team competition athletes.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Findings – </a:t>
            </a:r>
          </a:p>
          <a:p>
            <a:r>
              <a:rPr lang="en-GB" dirty="0"/>
              <a:t>Male individual competitors reported greater cognitive anxiety compared to Males participating in team sports (prior to competition). </a:t>
            </a:r>
          </a:p>
          <a:p>
            <a:r>
              <a:rPr lang="en-GB" dirty="0"/>
              <a:t>Female individual competitors reported greater somatic anxiety compared to females participating in team sports (prior to competition). </a:t>
            </a:r>
          </a:p>
        </p:txBody>
      </p:sp>
    </p:spTree>
    <p:extLst>
      <p:ext uri="{BB962C8B-B14F-4D97-AF65-F5344CB8AC3E}">
        <p14:creationId xmlns:p14="http://schemas.microsoft.com/office/powerpoint/2010/main" val="12855947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Flowers and Brown (2002)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study also looked at Birth order and anxiety in sports. </a:t>
            </a:r>
          </a:p>
          <a:p>
            <a:endParaRPr lang="en-GB" dirty="0"/>
          </a:p>
          <a:p>
            <a:r>
              <a:rPr lang="en-GB" dirty="0"/>
              <a:t>65 first born, 75 non-first born children. </a:t>
            </a:r>
          </a:p>
          <a:p>
            <a:endParaRPr lang="en-GB" dirty="0"/>
          </a:p>
          <a:p>
            <a:r>
              <a:rPr lang="en-GB" dirty="0"/>
              <a:t>First born reported higher cognitive and somatic anxiety than non-first born children. </a:t>
            </a:r>
          </a:p>
        </p:txBody>
      </p:sp>
    </p:spTree>
    <p:extLst>
      <p:ext uri="{BB962C8B-B14F-4D97-AF65-F5344CB8AC3E}">
        <p14:creationId xmlns:p14="http://schemas.microsoft.com/office/powerpoint/2010/main" val="4983253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Flowers and Brown (2002) – Critique.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Is Track and Field athletics a good example of team competition?</a:t>
            </a:r>
          </a:p>
          <a:p>
            <a:endParaRPr lang="en-GB" dirty="0"/>
          </a:p>
          <a:p>
            <a:r>
              <a:rPr lang="en-GB" dirty="0"/>
              <a:t>Rationale is that they wanted to make the sample as homogenous as possible in terms of athletic ability. </a:t>
            </a:r>
          </a:p>
          <a:p>
            <a:endParaRPr lang="en-GB" dirty="0"/>
          </a:p>
          <a:p>
            <a:r>
              <a:rPr lang="en-GB" dirty="0"/>
              <a:t>Why did they not consider the direction of the feeling of anxiety? </a:t>
            </a:r>
          </a:p>
        </p:txBody>
      </p:sp>
    </p:spTree>
    <p:extLst>
      <p:ext uri="{BB962C8B-B14F-4D97-AF65-F5344CB8AC3E}">
        <p14:creationId xmlns:p14="http://schemas.microsoft.com/office/powerpoint/2010/main" val="33012185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ek">
  <a:themeElements>
    <a:clrScheme name="Trek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1018</Words>
  <Application>Microsoft Office PowerPoint</Application>
  <PresentationFormat>Widescreen</PresentationFormat>
  <Paragraphs>128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</vt:lpstr>
      <vt:lpstr>Arial Narrow</vt:lpstr>
      <vt:lpstr>Calibri</vt:lpstr>
      <vt:lpstr>Franklin Gothic Book</vt:lpstr>
      <vt:lpstr>Franklin Gothic Medium</vt:lpstr>
      <vt:lpstr>Times New Roman</vt:lpstr>
      <vt:lpstr>Wingdings</vt:lpstr>
      <vt:lpstr>Wingdings 2</vt:lpstr>
      <vt:lpstr>Trek</vt:lpstr>
      <vt:lpstr>Task</vt:lpstr>
      <vt:lpstr>Can Anxiety ever be beneficial?</vt:lpstr>
      <vt:lpstr> Jones (1995) Model of Facilitative and Debilitative Anxiety </vt:lpstr>
      <vt:lpstr>Anxiety Research</vt:lpstr>
      <vt:lpstr>Anxiety Direction and Intensity</vt:lpstr>
      <vt:lpstr>Anxiety Direction and Intensity (continued)</vt:lpstr>
      <vt:lpstr> Jones (1995) Model of Facilitative and Debilitative Anxiety </vt:lpstr>
      <vt:lpstr>Evidence for Jones (1995) model. </vt:lpstr>
      <vt:lpstr>Hanton and Jones (1999a and b). </vt:lpstr>
      <vt:lpstr>So</vt:lpstr>
      <vt:lpstr>However</vt:lpstr>
      <vt:lpstr> Jones (1995) Model of Facilitative and Debilitative Anxiety </vt:lpstr>
      <vt:lpstr> Significance of All the Arousal-Performance Views </vt:lpstr>
      <vt:lpstr>Why Arousal Influences Performance </vt:lpstr>
      <vt:lpstr>Why Arousal Influences Performance </vt:lpstr>
      <vt:lpstr>Implications for Practice </vt:lpstr>
      <vt:lpstr> Implications for Practice </vt:lpstr>
      <vt:lpstr>Implications for Practice </vt:lpstr>
      <vt:lpstr>Personal and Situational Factors thought to influence anxiety. </vt:lpstr>
      <vt:lpstr>Burke et al (2000)</vt:lpstr>
      <vt:lpstr>Flowers and Brown (2002)</vt:lpstr>
      <vt:lpstr>Flowers and Brown (2002)</vt:lpstr>
      <vt:lpstr>Flowers and Brown (2002) – Critique.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</dc:title>
  <dc:creator>Stuart Jones</dc:creator>
  <cp:lastModifiedBy>Stuart Jones</cp:lastModifiedBy>
  <cp:revision>1</cp:revision>
  <dcterms:created xsi:type="dcterms:W3CDTF">2022-02-04T17:26:36Z</dcterms:created>
  <dcterms:modified xsi:type="dcterms:W3CDTF">2022-02-04T17:27:03Z</dcterms:modified>
</cp:coreProperties>
</file>