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44"/>
  </p:notesMasterIdLst>
  <p:sldIdLst>
    <p:sldId id="259" r:id="rId7"/>
    <p:sldId id="680" r:id="rId8"/>
    <p:sldId id="681" r:id="rId9"/>
    <p:sldId id="263" r:id="rId10"/>
    <p:sldId id="445" r:id="rId11"/>
    <p:sldId id="684" r:id="rId12"/>
    <p:sldId id="683" r:id="rId13"/>
    <p:sldId id="685" r:id="rId14"/>
    <p:sldId id="352" r:id="rId15"/>
    <p:sldId id="682" r:id="rId16"/>
    <p:sldId id="662" r:id="rId17"/>
    <p:sldId id="686" r:id="rId18"/>
    <p:sldId id="702" r:id="rId19"/>
    <p:sldId id="687" r:id="rId20"/>
    <p:sldId id="688" r:id="rId21"/>
    <p:sldId id="690" r:id="rId22"/>
    <p:sldId id="689" r:id="rId23"/>
    <p:sldId id="691" r:id="rId24"/>
    <p:sldId id="692" r:id="rId25"/>
    <p:sldId id="693" r:id="rId26"/>
    <p:sldId id="338" r:id="rId27"/>
    <p:sldId id="694" r:id="rId28"/>
    <p:sldId id="701" r:id="rId29"/>
    <p:sldId id="663" r:id="rId30"/>
    <p:sldId id="593" r:id="rId31"/>
    <p:sldId id="589" r:id="rId32"/>
    <p:sldId id="476" r:id="rId33"/>
    <p:sldId id="573" r:id="rId34"/>
    <p:sldId id="696" r:id="rId35"/>
    <p:sldId id="269" r:id="rId36"/>
    <p:sldId id="459" r:id="rId37"/>
    <p:sldId id="382" r:id="rId38"/>
    <p:sldId id="697" r:id="rId39"/>
    <p:sldId id="699" r:id="rId40"/>
    <p:sldId id="394" r:id="rId41"/>
    <p:sldId id="396" r:id="rId42"/>
    <p:sldId id="700" r:id="rId43"/>
  </p:sldIdLst>
  <p:sldSz cx="12192000" cy="6858000"/>
  <p:notesSz cx="6858000" cy="9144000"/>
  <p:custDataLst>
    <p:tags r:id="rId4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7A264F-8491-44CE-B656-737FD2BD12E8}" v="8" dt="2026-09-23T08:47:53.6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736"/>
    <p:restoredTop sz="76998" autoAdjust="0"/>
  </p:normalViewPr>
  <p:slideViewPr>
    <p:cSldViewPr snapToGrid="0" snapToObjects="1">
      <p:cViewPr varScale="1">
        <p:scale>
          <a:sx n="85" d="100"/>
          <a:sy n="85" d="100"/>
        </p:scale>
        <p:origin x="126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tags" Target="tags/tag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tableStyles" Target="tableStyle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theme" Target="theme/theme1.xml"/><Relationship Id="rId8" Type="http://schemas.openxmlformats.org/officeDocument/2006/relationships/slide" Target="slides/slide2.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presProps" Target="presProps.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nnie Davage" userId="f0451772-7718-4457-a9fb-8c630536f195" providerId="ADAL" clId="{DC0A87C3-DDD1-46D4-9EBF-96C52451583F}"/>
    <pc:docChg chg="undo custSel addSld delSld modSld sldOrd">
      <pc:chgData name="Connie Davage" userId="f0451772-7718-4457-a9fb-8c630536f195" providerId="ADAL" clId="{DC0A87C3-DDD1-46D4-9EBF-96C52451583F}" dt="2026-09-23T10:29:07.980" v="624" actId="20577"/>
      <pc:docMkLst>
        <pc:docMk/>
      </pc:docMkLst>
      <pc:sldChg chg="del">
        <pc:chgData name="Connie Davage" userId="f0451772-7718-4457-a9fb-8c630536f195" providerId="ADAL" clId="{DC0A87C3-DDD1-46D4-9EBF-96C52451583F}" dt="2026-09-23T09:54:35.524" v="623" actId="47"/>
        <pc:sldMkLst>
          <pc:docMk/>
          <pc:sldMk cId="3053837800" sldId="256"/>
        </pc:sldMkLst>
      </pc:sldChg>
      <pc:sldChg chg="modSp mod">
        <pc:chgData name="Connie Davage" userId="f0451772-7718-4457-a9fb-8c630536f195" providerId="ADAL" clId="{DC0A87C3-DDD1-46D4-9EBF-96C52451583F}" dt="2026-09-23T10:29:07.980" v="624" actId="20577"/>
        <pc:sldMkLst>
          <pc:docMk/>
          <pc:sldMk cId="4231018860" sldId="259"/>
        </pc:sldMkLst>
        <pc:spChg chg="mod">
          <ac:chgData name="Connie Davage" userId="f0451772-7718-4457-a9fb-8c630536f195" providerId="ADAL" clId="{DC0A87C3-DDD1-46D4-9EBF-96C52451583F}" dt="2026-09-23T10:29:07.980" v="624" actId="20577"/>
          <ac:spMkLst>
            <pc:docMk/>
            <pc:sldMk cId="4231018860" sldId="259"/>
            <ac:spMk id="5" creationId="{B7139AEF-6BF7-E188-89DB-32D9083A2BC4}"/>
          </ac:spMkLst>
        </pc:spChg>
        <pc:picChg chg="mod">
          <ac:chgData name="Connie Davage" userId="f0451772-7718-4457-a9fb-8c630536f195" providerId="ADAL" clId="{DC0A87C3-DDD1-46D4-9EBF-96C52451583F}" dt="2026-09-17T10:34:20.684" v="148" actId="14100"/>
          <ac:picMkLst>
            <pc:docMk/>
            <pc:sldMk cId="4231018860" sldId="259"/>
            <ac:picMk id="4" creationId="{1837B760-EF28-6B92-91D4-7849F523DEBE}"/>
          </ac:picMkLst>
        </pc:picChg>
      </pc:sldChg>
      <pc:sldChg chg="add">
        <pc:chgData name="Connie Davage" userId="f0451772-7718-4457-a9fb-8c630536f195" providerId="ADAL" clId="{DC0A87C3-DDD1-46D4-9EBF-96C52451583F}" dt="2026-09-22T14:57:31.719" v="595"/>
        <pc:sldMkLst>
          <pc:docMk/>
          <pc:sldMk cId="798805302" sldId="269"/>
        </pc:sldMkLst>
      </pc:sldChg>
      <pc:sldChg chg="modSp mod">
        <pc:chgData name="Connie Davage" userId="f0451772-7718-4457-a9fb-8c630536f195" providerId="ADAL" clId="{DC0A87C3-DDD1-46D4-9EBF-96C52451583F}" dt="2026-09-16T09:23:36.202" v="9" actId="20577"/>
        <pc:sldMkLst>
          <pc:docMk/>
          <pc:sldMk cId="3491304163" sldId="394"/>
        </pc:sldMkLst>
        <pc:spChg chg="mod">
          <ac:chgData name="Connie Davage" userId="f0451772-7718-4457-a9fb-8c630536f195" providerId="ADAL" clId="{DC0A87C3-DDD1-46D4-9EBF-96C52451583F}" dt="2026-09-16T09:23:36.202" v="9" actId="20577"/>
          <ac:spMkLst>
            <pc:docMk/>
            <pc:sldMk cId="3491304163" sldId="394"/>
            <ac:spMk id="2" creationId="{7C46B007-6FAA-CA7D-C53D-D73AD25F92BE}"/>
          </ac:spMkLst>
        </pc:spChg>
      </pc:sldChg>
      <pc:sldChg chg="modSp mod">
        <pc:chgData name="Connie Davage" userId="f0451772-7718-4457-a9fb-8c630536f195" providerId="ADAL" clId="{DC0A87C3-DDD1-46D4-9EBF-96C52451583F}" dt="2026-09-16T09:23:41.975" v="13" actId="20577"/>
        <pc:sldMkLst>
          <pc:docMk/>
          <pc:sldMk cId="2502479356" sldId="396"/>
        </pc:sldMkLst>
        <pc:spChg chg="mod">
          <ac:chgData name="Connie Davage" userId="f0451772-7718-4457-a9fb-8c630536f195" providerId="ADAL" clId="{DC0A87C3-DDD1-46D4-9EBF-96C52451583F}" dt="2026-09-16T09:23:41.975" v="13" actId="20577"/>
          <ac:spMkLst>
            <pc:docMk/>
            <pc:sldMk cId="2502479356" sldId="396"/>
            <ac:spMk id="2" creationId="{535E9050-0B6D-C23F-C3A7-1E9BAF713287}"/>
          </ac:spMkLst>
        </pc:spChg>
      </pc:sldChg>
      <pc:sldChg chg="add">
        <pc:chgData name="Connie Davage" userId="f0451772-7718-4457-a9fb-8c630536f195" providerId="ADAL" clId="{DC0A87C3-DDD1-46D4-9EBF-96C52451583F}" dt="2026-09-22T14:57:31.719" v="595"/>
        <pc:sldMkLst>
          <pc:docMk/>
          <pc:sldMk cId="851519725" sldId="459"/>
        </pc:sldMkLst>
      </pc:sldChg>
      <pc:sldChg chg="addSp delSp modSp mod">
        <pc:chgData name="Connie Davage" userId="f0451772-7718-4457-a9fb-8c630536f195" providerId="ADAL" clId="{DC0A87C3-DDD1-46D4-9EBF-96C52451583F}" dt="2026-09-23T08:48:09.247" v="622" actId="1076"/>
        <pc:sldMkLst>
          <pc:docMk/>
          <pc:sldMk cId="578970088" sldId="573"/>
        </pc:sldMkLst>
        <pc:spChg chg="mod">
          <ac:chgData name="Connie Davage" userId="f0451772-7718-4457-a9fb-8c630536f195" providerId="ADAL" clId="{DC0A87C3-DDD1-46D4-9EBF-96C52451583F}" dt="2026-09-23T08:48:09.247" v="622" actId="1076"/>
          <ac:spMkLst>
            <pc:docMk/>
            <pc:sldMk cId="578970088" sldId="573"/>
            <ac:spMk id="7" creationId="{64624B7F-074F-D5AA-DE1E-7B666BBACD5C}"/>
          </ac:spMkLst>
        </pc:spChg>
        <pc:picChg chg="del">
          <ac:chgData name="Connie Davage" userId="f0451772-7718-4457-a9fb-8c630536f195" providerId="ADAL" clId="{DC0A87C3-DDD1-46D4-9EBF-96C52451583F}" dt="2026-09-23T08:47:08.406" v="616" actId="478"/>
          <ac:picMkLst>
            <pc:docMk/>
            <pc:sldMk cId="578970088" sldId="573"/>
            <ac:picMk id="4" creationId="{947972D3-B7C5-5CC7-0A5D-6D5FAF1333CA}"/>
          </ac:picMkLst>
        </pc:picChg>
        <pc:picChg chg="add mod">
          <ac:chgData name="Connie Davage" userId="f0451772-7718-4457-a9fb-8c630536f195" providerId="ADAL" clId="{DC0A87C3-DDD1-46D4-9EBF-96C52451583F}" dt="2026-09-23T08:47:53.603" v="621" actId="339"/>
          <ac:picMkLst>
            <pc:docMk/>
            <pc:sldMk cId="578970088" sldId="573"/>
            <ac:picMk id="5" creationId="{A528AC60-EE16-C0EE-DB96-E33FEA26BD08}"/>
          </ac:picMkLst>
        </pc:picChg>
      </pc:sldChg>
      <pc:sldChg chg="addSp delSp modSp mod">
        <pc:chgData name="Connie Davage" userId="f0451772-7718-4457-a9fb-8c630536f195" providerId="ADAL" clId="{DC0A87C3-DDD1-46D4-9EBF-96C52451583F}" dt="2026-09-21T09:39:39.336" v="289" actId="14100"/>
        <pc:sldMkLst>
          <pc:docMk/>
          <pc:sldMk cId="94009366" sldId="593"/>
        </pc:sldMkLst>
        <pc:picChg chg="add mod">
          <ac:chgData name="Connie Davage" userId="f0451772-7718-4457-a9fb-8c630536f195" providerId="ADAL" clId="{DC0A87C3-DDD1-46D4-9EBF-96C52451583F}" dt="2026-09-21T09:39:39.336" v="289" actId="14100"/>
          <ac:picMkLst>
            <pc:docMk/>
            <pc:sldMk cId="94009366" sldId="593"/>
            <ac:picMk id="8" creationId="{2F0B807E-6A51-7CF6-CCF7-35DCFEC9A0CE}"/>
          </ac:picMkLst>
        </pc:picChg>
      </pc:sldChg>
      <pc:sldChg chg="modSp mod">
        <pc:chgData name="Connie Davage" userId="f0451772-7718-4457-a9fb-8c630536f195" providerId="ADAL" clId="{DC0A87C3-DDD1-46D4-9EBF-96C52451583F}" dt="2026-09-23T08:39:22.324" v="601" actId="20577"/>
        <pc:sldMkLst>
          <pc:docMk/>
          <pc:sldMk cId="3093601767" sldId="662"/>
        </pc:sldMkLst>
        <pc:spChg chg="mod">
          <ac:chgData name="Connie Davage" userId="f0451772-7718-4457-a9fb-8c630536f195" providerId="ADAL" clId="{DC0A87C3-DDD1-46D4-9EBF-96C52451583F}" dt="2026-09-23T08:39:22.324" v="601" actId="20577"/>
          <ac:spMkLst>
            <pc:docMk/>
            <pc:sldMk cId="3093601767" sldId="662"/>
            <ac:spMk id="6" creationId="{2CB143B4-9FCB-F86A-643F-BD12C9044F70}"/>
          </ac:spMkLst>
        </pc:spChg>
      </pc:sldChg>
      <pc:sldChg chg="modSp">
        <pc:chgData name="Connie Davage" userId="f0451772-7718-4457-a9fb-8c630536f195" providerId="ADAL" clId="{DC0A87C3-DDD1-46D4-9EBF-96C52451583F}" dt="2026-09-23T08:00:46.235" v="596"/>
        <pc:sldMkLst>
          <pc:docMk/>
          <pc:sldMk cId="1226153079" sldId="680"/>
        </pc:sldMkLst>
      </pc:sldChg>
      <pc:sldChg chg="ord">
        <pc:chgData name="Connie Davage" userId="f0451772-7718-4457-a9fb-8c630536f195" providerId="ADAL" clId="{DC0A87C3-DDD1-46D4-9EBF-96C52451583F}" dt="2026-09-21T08:46:09.387" v="167"/>
        <pc:sldMkLst>
          <pc:docMk/>
          <pc:sldMk cId="2713075335" sldId="683"/>
        </pc:sldMkLst>
      </pc:sldChg>
      <pc:sldChg chg="addSp delSp modSp mod ord">
        <pc:chgData name="Connie Davage" userId="f0451772-7718-4457-a9fb-8c630536f195" providerId="ADAL" clId="{DC0A87C3-DDD1-46D4-9EBF-96C52451583F}" dt="2026-09-21T08:45:34.469" v="165" actId="1076"/>
        <pc:sldMkLst>
          <pc:docMk/>
          <pc:sldMk cId="829351856" sldId="684"/>
        </pc:sldMkLst>
        <pc:spChg chg="mod">
          <ac:chgData name="Connie Davage" userId="f0451772-7718-4457-a9fb-8c630536f195" providerId="ADAL" clId="{DC0A87C3-DDD1-46D4-9EBF-96C52451583F}" dt="2026-09-21T08:44:49.192" v="160" actId="14100"/>
          <ac:spMkLst>
            <pc:docMk/>
            <pc:sldMk cId="829351856" sldId="684"/>
            <ac:spMk id="2" creationId="{E5963B0C-54F3-1446-9483-0F29019B7B3F}"/>
          </ac:spMkLst>
        </pc:spChg>
        <pc:spChg chg="mod">
          <ac:chgData name="Connie Davage" userId="f0451772-7718-4457-a9fb-8c630536f195" providerId="ADAL" clId="{DC0A87C3-DDD1-46D4-9EBF-96C52451583F}" dt="2026-09-21T08:45:08.943" v="163" actId="1076"/>
          <ac:spMkLst>
            <pc:docMk/>
            <pc:sldMk cId="829351856" sldId="684"/>
            <ac:spMk id="8" creationId="{7EE9AA5E-1ABD-AA13-1EDD-8F885F8037D0}"/>
          </ac:spMkLst>
        </pc:spChg>
        <pc:picChg chg="add mod ord">
          <ac:chgData name="Connie Davage" userId="f0451772-7718-4457-a9fb-8c630536f195" providerId="ADAL" clId="{DC0A87C3-DDD1-46D4-9EBF-96C52451583F}" dt="2026-09-21T08:45:34.469" v="165" actId="1076"/>
          <ac:picMkLst>
            <pc:docMk/>
            <pc:sldMk cId="829351856" sldId="684"/>
            <ac:picMk id="5" creationId="{B7E2A1DC-3A76-1661-2202-680DE3405654}"/>
          </ac:picMkLst>
        </pc:picChg>
      </pc:sldChg>
      <pc:sldChg chg="modSp mod">
        <pc:chgData name="Connie Davage" userId="f0451772-7718-4457-a9fb-8c630536f195" providerId="ADAL" clId="{DC0A87C3-DDD1-46D4-9EBF-96C52451583F}" dt="2026-09-16T09:20:20.866" v="3" actId="20577"/>
        <pc:sldMkLst>
          <pc:docMk/>
          <pc:sldMk cId="104939273" sldId="690"/>
        </pc:sldMkLst>
        <pc:spChg chg="mod">
          <ac:chgData name="Connie Davage" userId="f0451772-7718-4457-a9fb-8c630536f195" providerId="ADAL" clId="{DC0A87C3-DDD1-46D4-9EBF-96C52451583F}" dt="2026-09-16T09:20:20.866" v="3" actId="20577"/>
          <ac:spMkLst>
            <pc:docMk/>
            <pc:sldMk cId="104939273" sldId="690"/>
            <ac:spMk id="6" creationId="{5C7261A7-EF31-415F-A7DA-0208E55B2EE3}"/>
          </ac:spMkLst>
        </pc:spChg>
      </pc:sldChg>
      <pc:sldChg chg="modNotesTx">
        <pc:chgData name="Connie Davage" userId="f0451772-7718-4457-a9fb-8c630536f195" providerId="ADAL" clId="{DC0A87C3-DDD1-46D4-9EBF-96C52451583F}" dt="2026-09-17T09:54:11.028" v="73" actId="20577"/>
        <pc:sldMkLst>
          <pc:docMk/>
          <pc:sldMk cId="11048042" sldId="691"/>
        </pc:sldMkLst>
      </pc:sldChg>
      <pc:sldChg chg="modNotesTx">
        <pc:chgData name="Connie Davage" userId="f0451772-7718-4457-a9fb-8c630536f195" providerId="ADAL" clId="{DC0A87C3-DDD1-46D4-9EBF-96C52451583F}" dt="2026-09-17T10:10:48.064" v="146" actId="20577"/>
        <pc:sldMkLst>
          <pc:docMk/>
          <pc:sldMk cId="2197898927" sldId="693"/>
        </pc:sldMkLst>
      </pc:sldChg>
      <pc:sldChg chg="modSp mod">
        <pc:chgData name="Connie Davage" userId="f0451772-7718-4457-a9fb-8c630536f195" providerId="ADAL" clId="{DC0A87C3-DDD1-46D4-9EBF-96C52451583F}" dt="2026-09-16T09:24:02.368" v="15" actId="20577"/>
        <pc:sldMkLst>
          <pc:docMk/>
          <pc:sldMk cId="2578780062" sldId="700"/>
        </pc:sldMkLst>
        <pc:spChg chg="mod">
          <ac:chgData name="Connie Davage" userId="f0451772-7718-4457-a9fb-8c630536f195" providerId="ADAL" clId="{DC0A87C3-DDD1-46D4-9EBF-96C52451583F}" dt="2026-09-16T09:24:02.368" v="15" actId="20577"/>
          <ac:spMkLst>
            <pc:docMk/>
            <pc:sldMk cId="2578780062" sldId="700"/>
            <ac:spMk id="3" creationId="{17906078-604B-44F8-A239-19312807BC11}"/>
          </ac:spMkLst>
        </pc:spChg>
      </pc:sldChg>
      <pc:sldChg chg="addSp modSp new mod modNotesTx">
        <pc:chgData name="Connie Davage" userId="f0451772-7718-4457-a9fb-8c630536f195" providerId="ADAL" clId="{DC0A87C3-DDD1-46D4-9EBF-96C52451583F}" dt="2026-09-23T08:41:40.447" v="612" actId="20577"/>
        <pc:sldMkLst>
          <pc:docMk/>
          <pc:sldMk cId="3457810621" sldId="702"/>
        </pc:sldMkLst>
        <pc:spChg chg="mod">
          <ac:chgData name="Connie Davage" userId="f0451772-7718-4457-a9fb-8c630536f195" providerId="ADAL" clId="{DC0A87C3-DDD1-46D4-9EBF-96C52451583F}" dt="2026-09-21T08:58:58.596" v="283" actId="113"/>
          <ac:spMkLst>
            <pc:docMk/>
            <pc:sldMk cId="3457810621" sldId="702"/>
            <ac:spMk id="2" creationId="{870047A0-2D75-7F1C-8013-EBF1B205DFA6}"/>
          </ac:spMkLst>
        </pc:spChg>
        <pc:spChg chg="add mod">
          <ac:chgData name="Connie Davage" userId="f0451772-7718-4457-a9fb-8c630536f195" providerId="ADAL" clId="{DC0A87C3-DDD1-46D4-9EBF-96C52451583F}" dt="2026-09-21T08:58:48.815" v="282" actId="255"/>
          <ac:spMkLst>
            <pc:docMk/>
            <pc:sldMk cId="3457810621" sldId="702"/>
            <ac:spMk id="3" creationId="{A96A7E52-4D36-60DE-C6F7-A12F7BBCEC17}"/>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accent3_1#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1" qsCatId="3D" csTypeId="urn:microsoft.com/office/officeart/2005/8/colors/accent3_1#1" csCatId="accent3" phldr="1"/>
      <dgm:spPr/>
      <dgm:t>
        <a:bodyPr/>
        <a:lstStyle/>
        <a:p>
          <a:endParaRPr lang="en-GB"/>
        </a:p>
      </dgm:t>
    </dgm:pt>
    <dgm:pt modelId="{80796817-207E-42E9-BDF3-0E1BA2E2E3C7}">
      <dgm:prSet phldrT="[Text]"/>
      <dgm:spPr/>
      <dgm:t>
        <a:bodyPr/>
        <a:lstStyle/>
        <a:p>
          <a:r>
            <a:rPr lang="en-GB" dirty="0"/>
            <a:t>Information skills librarians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dirty="0"/>
            <a:t>Online tutorials to improve your academic skills.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dirty="0"/>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custLinFactNeighborX="5894" custLinFactNeighborY="-105">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custLinFactNeighborX="-2421" custLinFactNeighborY="-3321">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95364" custLinFactNeighborY="-1487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284576" y="0"/>
          <a:ext cx="10329029"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Information skills librarians for research support.</a:t>
          </a:r>
        </a:p>
      </dsp:txBody>
      <dsp:txXfrm rot="10800000">
        <a:off x="503760" y="0"/>
        <a:ext cx="10109845" cy="876736"/>
      </dsp:txXfrm>
    </dsp:sp>
    <dsp:sp modelId="{597FD67B-1CC8-4C16-B5C2-BEB07D90567B}">
      <dsp:nvSpPr>
        <dsp:cNvPr id="0" name=""/>
        <dsp:cNvSpPr/>
      </dsp:nvSpPr>
      <dsp:spPr>
        <a:xfrm>
          <a:off x="563384" y="0"/>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4559" y="1154779"/>
          <a:ext cx="10264519"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Online tutorials to improve your academic skills.</a:t>
          </a:r>
        </a:p>
      </dsp:txBody>
      <dsp:txXfrm rot="10800000">
        <a:off x="463743" y="1154779"/>
        <a:ext cx="10045335" cy="876736"/>
      </dsp:txXfrm>
    </dsp:sp>
    <dsp:sp modelId="{299B8852-4F37-4E03-8FB2-90C97D80FCA8}">
      <dsp:nvSpPr>
        <dsp:cNvPr id="0" name=""/>
        <dsp:cNvSpPr/>
      </dsp:nvSpPr>
      <dsp:spPr>
        <a:xfrm>
          <a:off x="614787" y="1087980"/>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0" y="2248698"/>
          <a:ext cx="10458262"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Online resource lists linking to course reading.</a:t>
          </a:r>
        </a:p>
      </dsp:txBody>
      <dsp:txXfrm rot="10800000">
        <a:off x="219184" y="2248698"/>
        <a:ext cx="10239078" cy="876736"/>
      </dsp:txXfrm>
    </dsp:sp>
    <dsp:sp modelId="{1B3908B5-7B60-4B87-8364-5815913247B3}">
      <dsp:nvSpPr>
        <dsp:cNvPr id="0" name=""/>
        <dsp:cNvSpPr/>
      </dsp:nvSpPr>
      <dsp:spPr>
        <a:xfrm>
          <a:off x="589081" y="2303512"/>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2307" y="3416264"/>
          <a:ext cx="10468990"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18110" rIns="220472" bIns="118110" numCol="1" spcCol="1270" anchor="ctr" anchorCtr="0">
          <a:noAutofit/>
        </a:bodyPr>
        <a:lstStyle/>
        <a:p>
          <a:pPr marL="0" lvl="0" indent="0" algn="ctr" defTabSz="1377950">
            <a:lnSpc>
              <a:spcPct val="90000"/>
            </a:lnSpc>
            <a:spcBef>
              <a:spcPct val="0"/>
            </a:spcBef>
            <a:spcAft>
              <a:spcPct val="35000"/>
            </a:spcAft>
            <a:buNone/>
          </a:pPr>
          <a:r>
            <a:rPr lang="en-GB" sz="3100" kern="1200"/>
            <a:t>Support for referencing, copyright, and accessibility.</a:t>
          </a:r>
        </a:p>
      </dsp:txBody>
      <dsp:txXfrm rot="10800000">
        <a:off x="291491" y="3416264"/>
        <a:ext cx="10249806" cy="876736"/>
      </dsp:txXfrm>
    </dsp:sp>
    <dsp:sp modelId="{29CE7826-F92E-4DFC-AA7E-190456F9561B}">
      <dsp:nvSpPr>
        <dsp:cNvPr id="0" name=""/>
        <dsp:cNvSpPr/>
      </dsp:nvSpPr>
      <dsp:spPr>
        <a:xfrm>
          <a:off x="503319" y="3285867"/>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F74893-F3FA-487C-BB41-7278442825B4}" type="datetimeFigureOut">
              <a:rPr lang="en-GB" smtClean="0"/>
              <a:t>23/09/2026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663359-DA6F-41AD-A045-3D0B46A55200}" type="slidenum">
              <a:rPr lang="en-GB" smtClean="0"/>
              <a:t>‹#›</a:t>
            </a:fld>
            <a:endParaRPr lang="en-GB"/>
          </a:p>
        </p:txBody>
      </p:sp>
    </p:spTree>
    <p:extLst>
      <p:ext uri="{BB962C8B-B14F-4D97-AF65-F5344CB8AC3E}">
        <p14:creationId xmlns:p14="http://schemas.microsoft.com/office/powerpoint/2010/main" val="23569894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663359-DA6F-41AD-A045-3D0B46A55200}" type="slidenum">
              <a:rPr lang="en-GB" smtClean="0"/>
              <a:t>1</a:t>
            </a:fld>
            <a:endParaRPr lang="en-GB"/>
          </a:p>
        </p:txBody>
      </p:sp>
    </p:spTree>
    <p:extLst>
      <p:ext uri="{BB962C8B-B14F-4D97-AF65-F5344CB8AC3E}">
        <p14:creationId xmlns:p14="http://schemas.microsoft.com/office/powerpoint/2010/main" val="23766991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Today’s session is designed to help you begin developing the academic information skills you'll need throughout your studies.</a:t>
            </a:r>
          </a:p>
          <a:p>
            <a:pPr fontAlgn="t"/>
            <a:r>
              <a:rPr lang="en-GB" sz="1200" b="0" i="0" kern="1200" dirty="0">
                <a:solidFill>
                  <a:schemeClr val="tx1"/>
                </a:solidFill>
                <a:effectLst/>
                <a:latin typeface="+mn-lt"/>
                <a:ea typeface="+mn-ea"/>
                <a:cs typeface="+mn-cs"/>
              </a:rPr>
              <a:t>First, we'll think about why academic information matters and how critical thinking helps you evaluate the information you find, particularly online where not all sources are equally reliable.</a:t>
            </a:r>
          </a:p>
          <a:p>
            <a:pPr fontAlgn="t"/>
            <a:r>
              <a:rPr lang="en-GB" sz="1200" b="0" i="0" kern="1200" dirty="0">
                <a:solidFill>
                  <a:schemeClr val="tx1"/>
                </a:solidFill>
                <a:effectLst/>
                <a:latin typeface="+mn-lt"/>
                <a:ea typeface="+mn-ea"/>
                <a:cs typeface="+mn-cs"/>
              </a:rPr>
              <a:t>We'll then look at your online resource list and where to find it. This is often one of the quickest ways to access recommended resources that have been selected specifically for your course.</a:t>
            </a:r>
          </a:p>
          <a:p>
            <a:pPr fontAlgn="t"/>
            <a:r>
              <a:rPr lang="en-GB" sz="1200" b="0" i="0" kern="1200" dirty="0">
                <a:solidFill>
                  <a:schemeClr val="tx1"/>
                </a:solidFill>
                <a:effectLst/>
                <a:latin typeface="+mn-lt"/>
                <a:ea typeface="+mn-ea"/>
                <a:cs typeface="+mn-cs"/>
              </a:rPr>
              <a:t>Next, we'll start exploring some of the University's library resources, beginning with the library catalogue. I'll show you how to find books and other materials that support your learning and assignments.</a:t>
            </a:r>
          </a:p>
          <a:p>
            <a:pPr fontAlgn="t"/>
            <a:r>
              <a:rPr lang="en-GB" sz="1200" b="0" i="0" kern="1200" dirty="0">
                <a:solidFill>
                  <a:schemeClr val="tx1"/>
                </a:solidFill>
                <a:effectLst/>
                <a:latin typeface="+mn-lt"/>
                <a:ea typeface="+mn-ea"/>
                <a:cs typeface="+mn-cs"/>
              </a:rPr>
              <a:t>Finally, I'll highlight some additional support, guides, and resources that you can use after today's session so that you know where to go if you need help in the future.</a:t>
            </a:r>
          </a:p>
          <a:p>
            <a:pPr fontAlgn="t"/>
            <a:r>
              <a:rPr lang="en-GB" sz="1200" b="1" i="0" kern="1200" dirty="0">
                <a:solidFill>
                  <a:schemeClr val="tx1"/>
                </a:solidFill>
                <a:effectLst/>
                <a:latin typeface="+mn-lt"/>
                <a:ea typeface="+mn-ea"/>
                <a:cs typeface="+mn-cs"/>
              </a:rPr>
              <a:t>By the end of the session, you should feel more confident about finding, accessing, and using academic information effectively.</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0663359-DA6F-41AD-A045-3D0B46A55200}" type="slidenum">
              <a:rPr lang="en-GB" smtClean="0"/>
              <a:t>2</a:t>
            </a:fld>
            <a:endParaRPr lang="en-GB"/>
          </a:p>
        </p:txBody>
      </p:sp>
    </p:spTree>
    <p:extLst>
      <p:ext uri="{BB962C8B-B14F-4D97-AF65-F5344CB8AC3E}">
        <p14:creationId xmlns:p14="http://schemas.microsoft.com/office/powerpoint/2010/main" val="32237978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Before we begin, it is important to address the issue of library anxiety.</a:t>
            </a:r>
          </a:p>
          <a:p>
            <a:endParaRPr lang="en-GB" sz="1400" dirty="0">
              <a:latin typeface="Aptos" panose="020B0004020202020204" pitchFamily="34" charset="0"/>
            </a:endParaRPr>
          </a:p>
          <a:p>
            <a:r>
              <a:rPr lang="en-GB" sz="1400" dirty="0">
                <a:latin typeface="Aptos" panose="020B0004020202020204" pitchFamily="34" charset="0"/>
              </a:rPr>
              <a:t>Many students may feel anxious or intimidated by their peers, or lack of knowledge or experience in using an academic library. </a:t>
            </a:r>
          </a:p>
          <a:p>
            <a:endParaRPr lang="en-GB" sz="1400" dirty="0">
              <a:latin typeface="Aptos" panose="020B0004020202020204" pitchFamily="34" charset="0"/>
            </a:endParaRPr>
          </a:p>
          <a:p>
            <a:r>
              <a:rPr lang="en-GB" sz="1400" dirty="0">
                <a:latin typeface="Aptos" panose="020B0004020202020204" pitchFamily="34" charset="0"/>
              </a:rPr>
              <a:t>It is a very common issue and we want to reassure you all there is plenty of support in place to help you overcome any fear. </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8069108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The infoskills courses are just part of the support we offer all our students.</a:t>
            </a:r>
          </a:p>
          <a:p>
            <a:endParaRPr lang="en-GB" sz="1400" dirty="0">
              <a:latin typeface="Aptos" panose="020B0004020202020204" pitchFamily="34" charset="0"/>
            </a:endParaRPr>
          </a:p>
          <a:p>
            <a:r>
              <a:rPr lang="en-GB" sz="1400" dirty="0">
                <a:latin typeface="Aptos" panose="020B0004020202020204" pitchFamily="34" charset="0"/>
              </a:rPr>
              <a:t>The library webpage has lots of information, support and links to help you on your academic journey.</a:t>
            </a:r>
          </a:p>
          <a:p>
            <a:endParaRPr lang="en-GB" sz="1400" dirty="0">
              <a:latin typeface="Aptos" panose="020B0004020202020204" pitchFamily="34" charset="0"/>
            </a:endParaRPr>
          </a:p>
          <a:p>
            <a:r>
              <a:rPr lang="en-GB" sz="1400" dirty="0">
                <a:latin typeface="Aptos" panose="020B0004020202020204" pitchFamily="34" charset="0"/>
              </a:rPr>
              <a:t>You can navigate easily to the library webpage from your student HWB homepage.</a:t>
            </a:r>
          </a:p>
          <a:p>
            <a:endParaRPr lang="en-GB" sz="1400" dirty="0">
              <a:latin typeface="Aptos" panose="020B0004020202020204" pitchFamily="34" charset="0"/>
            </a:endParaRPr>
          </a:p>
          <a:p>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12391857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t>As a first step, we encourage all new students to self enrol on our infoskills programme.</a:t>
            </a:r>
          </a:p>
          <a:p>
            <a:endParaRPr lang="en-GB" sz="1400" dirty="0"/>
          </a:p>
          <a:p>
            <a:r>
              <a:rPr lang="en-GB" sz="1400" dirty="0"/>
              <a:t>As a new student you currently don’t know what you do not know.</a:t>
            </a:r>
          </a:p>
          <a:p>
            <a:endParaRPr lang="en-GB" sz="1400" dirty="0"/>
          </a:p>
          <a:p>
            <a:r>
              <a:rPr lang="en-GB" sz="1400" dirty="0"/>
              <a:t>Scan the QR code with your phone camera or click on the online link provided for more details on how to develop these important skills. </a:t>
            </a:r>
          </a:p>
          <a:p>
            <a:endParaRPr lang="en-GB" sz="1400" dirty="0"/>
          </a:p>
          <a:p>
            <a:r>
              <a:rPr lang="en-GB" sz="1400" dirty="0"/>
              <a:t>As you progress through this tutorial, you will see pink button links which will take you to the corresponding relevant units. </a:t>
            </a:r>
            <a:endParaRPr lang="en-US" sz="1400" dirty="0"/>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22082080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21481727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BMPD5017</a:t>
            </a:r>
          </a:p>
          <a:p>
            <a:endParaRPr lang="en-GB" dirty="0"/>
          </a:p>
        </p:txBody>
      </p:sp>
      <p:sp>
        <p:nvSpPr>
          <p:cNvPr id="4" name="Slide Number Placeholder 3"/>
          <p:cNvSpPr>
            <a:spLocks noGrp="1"/>
          </p:cNvSpPr>
          <p:nvPr>
            <p:ph type="sldNum" sz="quarter" idx="5"/>
          </p:nvPr>
        </p:nvSpPr>
        <p:spPr/>
        <p:txBody>
          <a:bodyPr/>
          <a:lstStyle/>
          <a:p>
            <a:fld id="{B0663359-DA6F-41AD-A045-3D0B46A55200}" type="slidenum">
              <a:rPr lang="en-GB" smtClean="0"/>
              <a:t>10</a:t>
            </a:fld>
            <a:endParaRPr lang="en-GB"/>
          </a:p>
        </p:txBody>
      </p:sp>
    </p:spTree>
    <p:extLst>
      <p:ext uri="{BB962C8B-B14F-4D97-AF65-F5344CB8AC3E}">
        <p14:creationId xmlns:p14="http://schemas.microsoft.com/office/powerpoint/2010/main" val="17090063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BMPD5017</a:t>
            </a:r>
          </a:p>
          <a:p>
            <a:endParaRPr lang="en-GB" dirty="0"/>
          </a:p>
        </p:txBody>
      </p:sp>
      <p:sp>
        <p:nvSpPr>
          <p:cNvPr id="4" name="Slide Number Placeholder 3"/>
          <p:cNvSpPr>
            <a:spLocks noGrp="1"/>
          </p:cNvSpPr>
          <p:nvPr>
            <p:ph type="sldNum" sz="quarter" idx="5"/>
          </p:nvPr>
        </p:nvSpPr>
        <p:spPr/>
        <p:txBody>
          <a:bodyPr/>
          <a:lstStyle/>
          <a:p>
            <a:fld id="{B0663359-DA6F-41AD-A045-3D0B46A55200}" type="slidenum">
              <a:rPr lang="en-GB" smtClean="0"/>
              <a:t>11</a:t>
            </a:fld>
            <a:endParaRPr lang="en-GB"/>
          </a:p>
        </p:txBody>
      </p:sp>
    </p:spTree>
    <p:extLst>
      <p:ext uri="{BB962C8B-B14F-4D97-AF65-F5344CB8AC3E}">
        <p14:creationId xmlns:p14="http://schemas.microsoft.com/office/powerpoint/2010/main" val="25879426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BMPD5017</a:t>
            </a:r>
          </a:p>
          <a:p>
            <a:endParaRPr lang="en-GB" dirty="0"/>
          </a:p>
        </p:txBody>
      </p:sp>
      <p:sp>
        <p:nvSpPr>
          <p:cNvPr id="4" name="Slide Number Placeholder 3"/>
          <p:cNvSpPr>
            <a:spLocks noGrp="1"/>
          </p:cNvSpPr>
          <p:nvPr>
            <p:ph type="sldNum" sz="quarter" idx="5"/>
          </p:nvPr>
        </p:nvSpPr>
        <p:spPr/>
        <p:txBody>
          <a:bodyPr/>
          <a:lstStyle/>
          <a:p>
            <a:fld id="{B0663359-DA6F-41AD-A045-3D0B46A55200}" type="slidenum">
              <a:rPr lang="en-GB" smtClean="0"/>
              <a:t>12</a:t>
            </a:fld>
            <a:endParaRPr lang="en-GB"/>
          </a:p>
        </p:txBody>
      </p:sp>
    </p:spTree>
    <p:extLst>
      <p:ext uri="{BB962C8B-B14F-4D97-AF65-F5344CB8AC3E}">
        <p14:creationId xmlns:p14="http://schemas.microsoft.com/office/powerpoint/2010/main" val="29255463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BMPD5017</a:t>
            </a:r>
          </a:p>
          <a:p>
            <a:endParaRPr lang="en-GB" dirty="0"/>
          </a:p>
          <a:p>
            <a:endParaRPr lang="en-GB" dirty="0"/>
          </a:p>
          <a:p>
            <a:r>
              <a:rPr lang="en-GB" dirty="0"/>
              <a:t>“evidence-based” people</a:t>
            </a:r>
          </a:p>
          <a:p>
            <a:r>
              <a:rPr lang="en-GB" dirty="0"/>
              <a:t>Select Subject title – personnel management</a:t>
            </a:r>
          </a:p>
          <a:p>
            <a:endParaRPr lang="en-GB" dirty="0"/>
          </a:p>
          <a:p>
            <a:r>
              <a:rPr lang="en-GB" dirty="0"/>
              <a:t>Advanced search</a:t>
            </a:r>
          </a:p>
          <a:p>
            <a:endParaRPr lang="en-GB" dirty="0"/>
          </a:p>
          <a:p>
            <a:r>
              <a:rPr lang="en-GB" dirty="0"/>
              <a:t>Subject – “evidence-based practice”</a:t>
            </a:r>
          </a:p>
          <a:p>
            <a:r>
              <a:rPr lang="en-GB" dirty="0"/>
              <a:t>AND -        HR OR human resources</a:t>
            </a:r>
          </a:p>
          <a:p>
            <a:r>
              <a:rPr lang="en-GB" dirty="0"/>
              <a:t>NOT -       medic*</a:t>
            </a:r>
          </a:p>
          <a:p>
            <a:endParaRPr lang="en-GB" dirty="0"/>
          </a:p>
          <a:p>
            <a:r>
              <a:rPr lang="en-GB" dirty="0"/>
              <a:t>Check out the subject headline, it has reduced a lot</a:t>
            </a:r>
          </a:p>
          <a:p>
            <a:endParaRPr lang="en-GB" dirty="0"/>
          </a:p>
          <a:p>
            <a:r>
              <a:rPr lang="en-GB" dirty="0"/>
              <a:t>After all these, you can then click on Google scholar’ </a:t>
            </a:r>
          </a:p>
          <a:p>
            <a:endParaRPr lang="en-GB" dirty="0"/>
          </a:p>
        </p:txBody>
      </p:sp>
      <p:sp>
        <p:nvSpPr>
          <p:cNvPr id="4" name="Slide Number Placeholder 3"/>
          <p:cNvSpPr>
            <a:spLocks noGrp="1"/>
          </p:cNvSpPr>
          <p:nvPr>
            <p:ph type="sldNum" sz="quarter" idx="5"/>
          </p:nvPr>
        </p:nvSpPr>
        <p:spPr/>
        <p:txBody>
          <a:bodyPr/>
          <a:lstStyle/>
          <a:p>
            <a:fld id="{B0663359-DA6F-41AD-A045-3D0B46A55200}" type="slidenum">
              <a:rPr lang="en-GB" smtClean="0"/>
              <a:t>13</a:t>
            </a:fld>
            <a:endParaRPr lang="en-GB"/>
          </a:p>
        </p:txBody>
      </p:sp>
    </p:spTree>
    <p:extLst>
      <p:ext uri="{BB962C8B-B14F-4D97-AF65-F5344CB8AC3E}">
        <p14:creationId xmlns:p14="http://schemas.microsoft.com/office/powerpoint/2010/main" val="4273400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To find out how to perform a simple search using the library catalogue, click on the Library playlist link to view our short videos on YouTube.</a:t>
            </a:r>
          </a:p>
          <a:p>
            <a:endParaRPr lang="en-US" sz="1400">
              <a:latin typeface="Aptos" panose="020B0004020202020204" pitchFamily="34" charset="0"/>
            </a:endParaRPr>
          </a:p>
          <a:p>
            <a:r>
              <a:rPr lang="en-US" sz="1400">
                <a:latin typeface="Aptos" panose="020B0004020202020204" pitchFamily="34" charset="0"/>
              </a:rPr>
              <a:t>For more tips and tricks on search techniques click on the pink button. </a:t>
            </a:r>
            <a:endParaRPr lang="en-GB"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27132968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Your reading list is just your starting point. You will be expected to independently find further academic sources to include in your work.</a:t>
            </a:r>
          </a:p>
          <a:p>
            <a:endParaRPr lang="en-GB" sz="1400" dirty="0">
              <a:latin typeface="Aptos" panose="020B0004020202020204" pitchFamily="34" charset="0"/>
            </a:endParaRPr>
          </a:p>
          <a:p>
            <a:r>
              <a:rPr lang="en-GB" sz="1400" dirty="0">
                <a:latin typeface="Aptos" panose="020B0004020202020204" pitchFamily="34" charset="0"/>
              </a:rPr>
              <a:t>The library discovery tool is a great starting point. Using keywords you can search across many of our collections and resources in a single simple search.</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3180661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663359-DA6F-41AD-A045-3D0B46A55200}" type="slidenum">
              <a:rPr lang="en-GB" smtClean="0"/>
              <a:t>16</a:t>
            </a:fld>
            <a:endParaRPr lang="en-GB"/>
          </a:p>
        </p:txBody>
      </p:sp>
    </p:spTree>
    <p:extLst>
      <p:ext uri="{BB962C8B-B14F-4D97-AF65-F5344CB8AC3E}">
        <p14:creationId xmlns:p14="http://schemas.microsoft.com/office/powerpoint/2010/main" val="36778545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“evidence-based practice” manage* simple search for everything – using filter Subject -  “personnel management”</a:t>
            </a:r>
          </a:p>
          <a:p>
            <a:endParaRPr lang="en-GB" dirty="0"/>
          </a:p>
        </p:txBody>
      </p:sp>
      <p:sp>
        <p:nvSpPr>
          <p:cNvPr id="4" name="Slide Number Placeholder 3"/>
          <p:cNvSpPr>
            <a:spLocks noGrp="1"/>
          </p:cNvSpPr>
          <p:nvPr>
            <p:ph type="sldNum" sz="quarter" idx="5"/>
          </p:nvPr>
        </p:nvSpPr>
        <p:spPr/>
        <p:txBody>
          <a:bodyPr/>
          <a:lstStyle/>
          <a:p>
            <a:fld id="{B0663359-DA6F-41AD-A045-3D0B46A55200}" type="slidenum">
              <a:rPr lang="en-GB" smtClean="0"/>
              <a:t>17</a:t>
            </a:fld>
            <a:endParaRPr lang="en-GB"/>
          </a:p>
        </p:txBody>
      </p:sp>
    </p:spTree>
    <p:extLst>
      <p:ext uri="{BB962C8B-B14F-4D97-AF65-F5344CB8AC3E}">
        <p14:creationId xmlns:p14="http://schemas.microsoft.com/office/powerpoint/2010/main" val="7785396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Human resources or HR, personnel or </a:t>
            </a:r>
            <a:r>
              <a:rPr lang="en-GB"/>
              <a:t>people management</a:t>
            </a:r>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Evidence-based practice AND HR or human resource</a:t>
            </a:r>
          </a:p>
          <a:p>
            <a:r>
              <a:rPr lang="en-GB" dirty="0"/>
              <a:t>---- </a:t>
            </a:r>
            <a:r>
              <a:rPr lang="en-GB"/>
              <a:t>AND business</a:t>
            </a:r>
          </a:p>
        </p:txBody>
      </p:sp>
      <p:sp>
        <p:nvSpPr>
          <p:cNvPr id="4" name="Slide Number Placeholder 3"/>
          <p:cNvSpPr>
            <a:spLocks noGrp="1"/>
          </p:cNvSpPr>
          <p:nvPr>
            <p:ph type="sldNum" sz="quarter" idx="5"/>
          </p:nvPr>
        </p:nvSpPr>
        <p:spPr/>
        <p:txBody>
          <a:bodyPr/>
          <a:lstStyle/>
          <a:p>
            <a:fld id="{B0663359-DA6F-41AD-A045-3D0B46A55200}" type="slidenum">
              <a:rPr lang="en-GB" smtClean="0"/>
              <a:t>20</a:t>
            </a:fld>
            <a:endParaRPr lang="en-GB"/>
          </a:p>
        </p:txBody>
      </p:sp>
    </p:spTree>
    <p:extLst>
      <p:ext uri="{BB962C8B-B14F-4D97-AF65-F5344CB8AC3E}">
        <p14:creationId xmlns:p14="http://schemas.microsoft.com/office/powerpoint/2010/main" val="26984392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41960319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Summary: </a:t>
            </a:r>
          </a:p>
          <a:p>
            <a:endParaRPr lang="en-GB" dirty="0"/>
          </a:p>
          <a:p>
            <a:r>
              <a:rPr lang="en-GB" dirty="0"/>
              <a:t>There are many places where information can be found, but not all sources are equal. </a:t>
            </a:r>
          </a:p>
          <a:p>
            <a:endParaRPr lang="en-GB" dirty="0"/>
          </a:p>
          <a:p>
            <a:r>
              <a:rPr lang="en-GB" dirty="0"/>
              <a:t>Online Resource Lists are an excellent starting point because they contain recommended resources selected for your module.</a:t>
            </a:r>
          </a:p>
          <a:p>
            <a:endParaRPr lang="en-GB" dirty="0"/>
          </a:p>
          <a:p>
            <a:r>
              <a:rPr lang="en-GB" dirty="0"/>
              <a:t>The library catalogue and databases allow you to expend your search using academic resources that are current and reliable.</a:t>
            </a:r>
          </a:p>
          <a:p>
            <a:endParaRPr lang="en-GB" dirty="0"/>
          </a:p>
          <a:p>
            <a:r>
              <a:rPr lang="en-GB" dirty="0"/>
              <a:t>Moodle and Teams are useful for module communications and recourses. Your lecturers and peers more likely post useful information on the platform.</a:t>
            </a:r>
          </a:p>
          <a:p>
            <a:endParaRPr lang="en-GB" dirty="0"/>
          </a:p>
          <a:p>
            <a:r>
              <a:rPr lang="en-GB" dirty="0"/>
              <a:t>The wider internet can also be valuable, but information found there should always be evaluated carefully using critical thinking and frameworks such as CRAAP or ACORN. (I’ll explain this in the later slide)</a:t>
            </a:r>
          </a:p>
        </p:txBody>
      </p:sp>
      <p:sp>
        <p:nvSpPr>
          <p:cNvPr id="4" name="Slide Number Placeholder 3"/>
          <p:cNvSpPr>
            <a:spLocks noGrp="1"/>
          </p:cNvSpPr>
          <p:nvPr>
            <p:ph type="sldNum" sz="quarter" idx="5"/>
          </p:nvPr>
        </p:nvSpPr>
        <p:spPr/>
        <p:txBody>
          <a:bodyPr/>
          <a:lstStyle/>
          <a:p>
            <a:fld id="{7C1845D0-53D4-4312-8F17-71CDCA72431A}" type="slidenum">
              <a:rPr lang="en-GB" smtClean="0"/>
              <a:t>32</a:t>
            </a:fld>
            <a:endParaRPr lang="en-GB"/>
          </a:p>
        </p:txBody>
      </p:sp>
    </p:spTree>
    <p:extLst>
      <p:ext uri="{BB962C8B-B14F-4D97-AF65-F5344CB8AC3E}">
        <p14:creationId xmlns:p14="http://schemas.microsoft.com/office/powerpoint/2010/main" val="9279101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When considering the best available evidence in your work, it is essential you critically evaluate it.</a:t>
            </a:r>
          </a:p>
          <a:p>
            <a:endParaRPr lang="en-GB" sz="1400">
              <a:latin typeface="Aptos" panose="020B0004020202020204" pitchFamily="34" charset="0"/>
            </a:endParaRPr>
          </a:p>
          <a:p>
            <a:r>
              <a:rPr lang="en-GB" sz="1400">
                <a:latin typeface="Aptos" panose="020B0004020202020204" pitchFamily="34" charset="0"/>
              </a:rPr>
              <a:t>To help you, consider using one of the following tests: the CRAAP, SIFT or ACORN tests.</a:t>
            </a:r>
          </a:p>
          <a:p>
            <a:endParaRPr lang="en-GB" sz="1400">
              <a:latin typeface="Aptos" panose="020B0004020202020204" pitchFamily="34" charset="0"/>
            </a:endParaRPr>
          </a:p>
          <a:p>
            <a:r>
              <a:rPr lang="en-GB" sz="1400">
                <a:latin typeface="Aptos" panose="020B0004020202020204" pitchFamily="34" charset="0"/>
              </a:rPr>
              <a:t>To explore further – explore the external video links and complete the Evaluating Information infoskills unit.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33</a:t>
            </a:fld>
            <a:endParaRPr lang="en-GB"/>
          </a:p>
        </p:txBody>
      </p:sp>
    </p:spTree>
    <p:extLst>
      <p:ext uri="{BB962C8B-B14F-4D97-AF65-F5344CB8AC3E}">
        <p14:creationId xmlns:p14="http://schemas.microsoft.com/office/powerpoint/2010/main" val="5223562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This session has been a brief introduction to what is available to you through the library. It is not exhaustive and you are expected to spend time discovering what skills gaps you have and developing your academic skills. </a:t>
            </a:r>
          </a:p>
          <a:p>
            <a:endParaRPr lang="en-GB" sz="1400">
              <a:latin typeface="Aptos" panose="020B0004020202020204" pitchFamily="34" charset="0"/>
            </a:endParaRPr>
          </a:p>
          <a:p>
            <a:r>
              <a:rPr lang="en-GB" sz="1400">
                <a:latin typeface="Aptos" panose="020B0004020202020204" pitchFamily="34" charset="0"/>
              </a:rPr>
              <a:t>Returning to the issue of library anxiety, you cannot break the library – so explore, click, scroll and practice to overcome it. </a:t>
            </a:r>
          </a:p>
          <a:p>
            <a:endParaRPr lang="en-GB" sz="1400">
              <a:latin typeface="Aptos" panose="020B0004020202020204" pitchFamily="34" charset="0"/>
            </a:endParaRPr>
          </a:p>
          <a:p>
            <a:r>
              <a:rPr lang="en-GB" sz="1400">
                <a:latin typeface="Aptos" panose="020B0004020202020204" pitchFamily="34" charset="0"/>
              </a:rPr>
              <a:t>Remember we pay for access to material that you will not find on the internet or by using AI.</a:t>
            </a:r>
          </a:p>
          <a:p>
            <a:endParaRPr lang="en-GB"/>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34</a:t>
            </a:fld>
            <a:endParaRPr lang="en-GB"/>
          </a:p>
        </p:txBody>
      </p:sp>
    </p:spTree>
    <p:extLst>
      <p:ext uri="{BB962C8B-B14F-4D97-AF65-F5344CB8AC3E}">
        <p14:creationId xmlns:p14="http://schemas.microsoft.com/office/powerpoint/2010/main" val="21648703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36</a:t>
            </a:fld>
            <a:endParaRPr lang="en-GB"/>
          </a:p>
        </p:txBody>
      </p:sp>
    </p:spTree>
    <p:extLst>
      <p:ext uri="{BB962C8B-B14F-4D97-AF65-F5344CB8AC3E}">
        <p14:creationId xmlns:p14="http://schemas.microsoft.com/office/powerpoint/2010/main" val="2696018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cs typeface="Calibri"/>
              </a:rPr>
              <a:t>As always, I am available for support should you need it.</a:t>
            </a:r>
          </a:p>
          <a:p>
            <a:endParaRPr lang="en-GB" sz="1400">
              <a:latin typeface="Aptos" panose="020B0004020202020204" pitchFamily="34" charset="0"/>
              <a:cs typeface="Calibri"/>
            </a:endParaRPr>
          </a:p>
          <a:p>
            <a:r>
              <a:rPr lang="en-GB" sz="1400">
                <a:latin typeface="Aptos" panose="020B0004020202020204" pitchFamily="34" charset="0"/>
                <a:cs typeface="Calibri"/>
              </a:rPr>
              <a:t>You can also the library chat  for an instant response to any library related issue</a:t>
            </a:r>
            <a:r>
              <a:rPr lang="en-GB">
                <a:cs typeface="Calibri"/>
              </a:rPr>
              <a:t>.</a:t>
            </a:r>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37</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96087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705983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4069525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1738840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1311717782"/>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35928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theme" Target="../theme/theme2.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9/23/2026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2"/>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8" r:id="rId5"/>
    <p:sldLayoutId id="2147483709" r:id="rId6"/>
    <p:sldLayoutId id="2147483711" r:id="rId7"/>
    <p:sldLayoutId id="2147483712" r:id="rId8"/>
    <p:sldLayoutId id="2147483714" r:id="rId9"/>
    <p:sldLayoutId id="2147483715"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hyperlink" Target="https://en.wikipedia.org/wiki/Library_anxiety" TargetMode="External"/><Relationship Id="rId2" Type="http://schemas.openxmlformats.org/officeDocument/2006/relationships/notesSlide" Target="../notesSlides/notesSlide3.xml"/><Relationship Id="rId1" Type="http://schemas.openxmlformats.org/officeDocument/2006/relationships/slideLayout" Target="../slideLayouts/slideLayout8.xml"/><Relationship Id="rId5" Type="http://schemas.openxmlformats.org/officeDocument/2006/relationships/image" Target="../media/image13.png"/><Relationship Id="rId4" Type="http://schemas.openxmlformats.org/officeDocument/2006/relationships/image" Target="../media/image12.jpeg"/></Relationships>
</file>

<file path=ppt/slides/_rels/slide5.xml.rels><?xml version="1.0" encoding="UTF-8" standalone="yes"?>
<Relationships xmlns="http://schemas.openxmlformats.org/package/2006/relationships"><Relationship Id="rId3" Type="http://schemas.openxmlformats.org/officeDocument/2006/relationships/image" Target="../media/image15.svg"/><Relationship Id="rId7" Type="http://schemas.openxmlformats.org/officeDocument/2006/relationships/image" Target="../media/image19.svg"/><Relationship Id="rId2" Type="http://schemas.openxmlformats.org/officeDocument/2006/relationships/image" Target="../media/image14.svg"/><Relationship Id="rId1" Type="http://schemas.openxmlformats.org/officeDocument/2006/relationships/slideLayout" Target="../slideLayouts/slideLayout8.xml"/><Relationship Id="rId6" Type="http://schemas.openxmlformats.org/officeDocument/2006/relationships/image" Target="../media/image18.svg"/><Relationship Id="rId5" Type="http://schemas.openxmlformats.org/officeDocument/2006/relationships/image" Target="../media/image17.svg"/><Relationship Id="rId4" Type="http://schemas.openxmlformats.org/officeDocument/2006/relationships/image" Target="../media/image16.svg"/></Relationships>
</file>

<file path=ppt/slides/_rels/slide6.xml.rels><?xml version="1.0" encoding="UTF-8" standalone="yes"?>
<Relationships xmlns="http://schemas.openxmlformats.org/package/2006/relationships"><Relationship Id="rId3" Type="http://schemas.openxmlformats.org/officeDocument/2006/relationships/hyperlink" Target="https://hwb.uwtsd.ac.uk/" TargetMode="External"/><Relationship Id="rId2" Type="http://schemas.openxmlformats.org/officeDocument/2006/relationships/notesSlide" Target="../notesSlides/notesSlide4.xml"/><Relationship Id="rId1" Type="http://schemas.openxmlformats.org/officeDocument/2006/relationships/slideLayout" Target="../slideLayouts/slideLayout8.xml"/><Relationship Id="rId5" Type="http://schemas.openxmlformats.org/officeDocument/2006/relationships/image" Target="../media/image21.png"/><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diagramLayout" Target="../diagrams/layout1.xml"/><Relationship Id="rId7" Type="http://schemas.openxmlformats.org/officeDocument/2006/relationships/hyperlink" Target="https://digitalservices.uwtsd.ac.uk/library/" TargetMode="Externa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hyperlink" Target="https://moodle.uwtsd.ac.uk/course/view.php?id=11455&amp;section=2" TargetMode="External"/><Relationship Id="rId2" Type="http://schemas.openxmlformats.org/officeDocument/2006/relationships/notesSlide" Target="../notesSlides/notesSlide5.xml"/><Relationship Id="rId1" Type="http://schemas.openxmlformats.org/officeDocument/2006/relationships/slideLayout" Target="../slideLayouts/slideLayout9.xml"/><Relationship Id="rId6" Type="http://schemas.openxmlformats.org/officeDocument/2006/relationships/hyperlink" Target="https://moodle.uwtsd.ac.uk/course/view.php?id=11455" TargetMode="External"/><Relationship Id="rId5" Type="http://schemas.openxmlformats.org/officeDocument/2006/relationships/hyperlink" Target="https://new.express.adobe.com/webpage/Hq1eFsKTCVmWS" TargetMode="External"/><Relationship Id="rId4" Type="http://schemas.openxmlformats.org/officeDocument/2006/relationships/image" Target="../media/image27.jpeg"/></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12.xml"/><Relationship Id="rId5" Type="http://schemas.openxmlformats.org/officeDocument/2006/relationships/image" Target="../media/image26.png"/><Relationship Id="rId4" Type="http://schemas.openxmlformats.org/officeDocument/2006/relationships/hyperlink" Target="https://digitalservices.uwtsd.ac.uk/library/"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hyperlink" Target="https://digitalservices.uwtsd.ac.uk/library/" TargetMode="External"/><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hyperlink" Target="https://moodle.uwtsd.ac.uk/login/index.php" TargetMode="External"/><Relationship Id="rId5" Type="http://schemas.openxmlformats.org/officeDocument/2006/relationships/image" Target="../media/image26.png"/><Relationship Id="rId4" Type="http://schemas.openxmlformats.org/officeDocument/2006/relationships/hyperlink" Target="https://moodle.uwtsd.ac.uk/mod/scorm/player.php?a=6952&amp;currentorg=articulate_rise&amp;scoid=15118&amp;sesskey=fiSHR9WZNM&amp;display=popup&amp;mode=normal" TargetMode="External"/></Relationships>
</file>

<file path=ppt/slides/_rels/slide11.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30.png"/><Relationship Id="rId7"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8.xml"/><Relationship Id="rId6" Type="http://schemas.openxmlformats.org/officeDocument/2006/relationships/hyperlink" Target="https://moodle.uwtsd.ac.uk/mod/scorm/player.php?a=6952&amp;currentorg=articulate_rise&amp;scoid=15118&amp;sesskey=fiSHR9WZNM&amp;display=popup&amp;mode=normal" TargetMode="External"/><Relationship Id="rId5" Type="http://schemas.openxmlformats.org/officeDocument/2006/relationships/image" Target="../media/image31.png"/><Relationship Id="rId4" Type="http://schemas.openxmlformats.org/officeDocument/2006/relationships/hyperlink" Target="https://whelf-uwtsd.leganto.exlibrisgroup.com/leganto/nui/list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9.xml"/><Relationship Id="rId1" Type="http://schemas.openxmlformats.org/officeDocument/2006/relationships/slideLayout" Target="../slideLayouts/slideLayout9.xml"/><Relationship Id="rId6" Type="http://schemas.openxmlformats.org/officeDocument/2006/relationships/hyperlink" Target="https://whelf-uwtsd.leganto.exlibrisgroup.com/leganto/nui/lists" TargetMode="External"/><Relationship Id="rId5" Type="http://schemas.openxmlformats.org/officeDocument/2006/relationships/hyperlink" Target="https://moodle.uwtsd.ac.uk/mod/scorm/player.php?a=6952&amp;currentorg=articulate_rise&amp;scoid=15118&amp;sesskey=fiSHR9WZNM&amp;display=popup&amp;mode=normal" TargetMode="External"/><Relationship Id="rId4" Type="http://schemas.openxmlformats.org/officeDocument/2006/relationships/image" Target="../media/image35.png"/></Relationships>
</file>

<file path=ppt/slides/_rels/slide13.xml.rels><?xml version="1.0" encoding="UTF-8" standalone="yes"?>
<Relationships xmlns="http://schemas.openxmlformats.org/package/2006/relationships"><Relationship Id="rId3" Type="http://schemas.openxmlformats.org/officeDocument/2006/relationships/hyperlink" Target="https://digitalservices.uwtsd.ac.uk/library/" TargetMode="External"/><Relationship Id="rId2" Type="http://schemas.openxmlformats.org/officeDocument/2006/relationships/notesSlide" Target="../notesSlides/notesSlide10.xml"/><Relationship Id="rId1" Type="http://schemas.openxmlformats.org/officeDocument/2006/relationships/slideLayout" Target="../slideLayouts/slideLayout9.xml"/><Relationship Id="rId5" Type="http://schemas.openxmlformats.org/officeDocument/2006/relationships/hyperlink" Target="https://whelf-uwtsd.leganto.exlibrisgroup.com/leganto/nui/lists" TargetMode="External"/><Relationship Id="rId4" Type="http://schemas.openxmlformats.org/officeDocument/2006/relationships/hyperlink" Target="https://librarysearch.uwtsd.ac.uk/discovery/search?vid=44WHELF_UWTSD:44WHELF_UWTSD_VU1&amp;lang=en"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8.xml"/><Relationship Id="rId5" Type="http://schemas.openxmlformats.org/officeDocument/2006/relationships/hyperlink" Target="https://www.youtube.com/playlist?list=PLZX9TJNKtfWctDDYb7BX-lIx90GdZaCcE" TargetMode="External"/><Relationship Id="rId4" Type="http://schemas.openxmlformats.org/officeDocument/2006/relationships/hyperlink" Target="https://moodle.uwtsd.ac.uk/mod/page/view.php?id=475600"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8.xml"/><Relationship Id="rId6" Type="http://schemas.openxmlformats.org/officeDocument/2006/relationships/hyperlink" Target="https://digitalservices.uwtsd.ac.uk/library/" TargetMode="External"/><Relationship Id="rId5" Type="http://schemas.openxmlformats.org/officeDocument/2006/relationships/image" Target="../media/image26.png"/><Relationship Id="rId4" Type="http://schemas.openxmlformats.org/officeDocument/2006/relationships/hyperlink" Target="https://librarysearch.uwtsd.ac.uk/discovery/dbsearch?vid=44WHELF_UWTSD%3A44WHELF_UWTSD_VU1"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3.xml"/><Relationship Id="rId1" Type="http://schemas.openxmlformats.org/officeDocument/2006/relationships/slideLayout" Target="../slideLayouts/slideLayout11.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hyperlink" Target="https://librarysearch.uwtsd.ac.uk/discovery/search?query=any,contains,Human%20resource%20management%20:%20people%20and%20organisations&amp;tab=Everything&amp;search_scope=MyInst_and_CI&amp;vid=44WHELF_UWTSD:44WHELF_UWTSD_VU1&amp;lang=en&amp;offset=0"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4.xml"/><Relationship Id="rId1" Type="http://schemas.openxmlformats.org/officeDocument/2006/relationships/slideLayout" Target="../slideLayouts/slideLayout10.xml"/><Relationship Id="rId6" Type="http://schemas.openxmlformats.org/officeDocument/2006/relationships/hyperlink" Target="https://moodle.uwtsd.ac.uk/mod/page/view.php?id=475600" TargetMode="External"/><Relationship Id="rId5" Type="http://schemas.openxmlformats.org/officeDocument/2006/relationships/hyperlink" Target="https://librarysearch.uwtsd.ac.uk/discovery/search?query=any,contains,%22time%20management%22&amp;tab=Everything&amp;search_scope=MyInst_and_CI&amp;vid=44WHELF_UWTSD:44WHELF_UWTSD_VU1&amp;lang=en&amp;offset=0" TargetMode="External"/><Relationship Id="rId4" Type="http://schemas.openxmlformats.org/officeDocument/2006/relationships/image" Target="../media/image42.png"/></Relationships>
</file>

<file path=ppt/slides/_rels/slide18.xml.rels><?xml version="1.0" encoding="UTF-8" standalone="yes"?>
<Relationships xmlns="http://schemas.openxmlformats.org/package/2006/relationships"><Relationship Id="rId3" Type="http://schemas.openxmlformats.org/officeDocument/2006/relationships/image" Target="../media/image43.svg"/><Relationship Id="rId2" Type="http://schemas.openxmlformats.org/officeDocument/2006/relationships/notesSlide" Target="../notesSlides/notesSlide15.xml"/><Relationship Id="rId1" Type="http://schemas.openxmlformats.org/officeDocument/2006/relationships/slideLayout" Target="../slideLayouts/slideLayout8.xml"/><Relationship Id="rId4" Type="http://schemas.openxmlformats.org/officeDocument/2006/relationships/hyperlink" Target="https://moodle.uwtsd.ac.uk/mod/scorm/player.php?a=7714&amp;currentorg=articulate_rise&amp;scoid=16961&amp;sesskey=oX2GOodlen&amp;display=popup&amp;mode=normal"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digitalservices.uwtsd.ac.uk/library/" TargetMode="External"/><Relationship Id="rId2" Type="http://schemas.openxmlformats.org/officeDocument/2006/relationships/image" Target="../media/image44.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hyperlink" Target="https://librarysearch.uwtsd.ac.uk/discovery/search?query=any,contains,%22time%20management%22,AND&amp;query=any,contains,business,AND&amp;tab=Everything&amp;search_scope=MyInst_and_CI&amp;vid=44WHELF_UWTSD:44WHELF_UWTSD_VU1&amp;lang=en&amp;mode=advanced&amp;offset=0" TargetMode="External"/><Relationship Id="rId2" Type="http://schemas.openxmlformats.org/officeDocument/2006/relationships/notesSlide" Target="../notesSlides/notesSlide16.xml"/><Relationship Id="rId1" Type="http://schemas.openxmlformats.org/officeDocument/2006/relationships/slideLayout" Target="../slideLayouts/slideLayout10.xml"/><Relationship Id="rId6" Type="http://schemas.openxmlformats.org/officeDocument/2006/relationships/hyperlink" Target="https://moodle.uwtsd.ac.uk/mod/scorm/player.php?a=7714&amp;currentorg=articulate_rise&amp;scoid=16961&amp;sesskey=oX2GOodlen&amp;display=popup&amp;mode=normal" TargetMode="External"/><Relationship Id="rId5" Type="http://schemas.openxmlformats.org/officeDocument/2006/relationships/image" Target="../media/image46.png"/><Relationship Id="rId4" Type="http://schemas.openxmlformats.org/officeDocument/2006/relationships/image" Target="../media/image45.png"/></Relationships>
</file>

<file path=ppt/slides/_rels/slide21.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amp;displayField=all" TargetMode="External"/><Relationship Id="rId2" Type="http://schemas.openxmlformats.org/officeDocument/2006/relationships/notesSlide" Target="../notesSlides/notesSlide17.xml"/><Relationship Id="rId1" Type="http://schemas.openxmlformats.org/officeDocument/2006/relationships/slideLayout" Target="../slideLayouts/slideLayout9.xml"/><Relationship Id="rId5" Type="http://schemas.openxmlformats.org/officeDocument/2006/relationships/image" Target="../media/image48.png"/><Relationship Id="rId4" Type="http://schemas.openxmlformats.org/officeDocument/2006/relationships/image" Target="../media/image47.png"/></Relationships>
</file>

<file path=ppt/slides/_rels/slide22.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8.xml"/><Relationship Id="rId1" Type="http://schemas.openxmlformats.org/officeDocument/2006/relationships/slideLayout" Target="../slideLayouts/slideLayout9.xml"/><Relationship Id="rId4" Type="http://schemas.openxmlformats.org/officeDocument/2006/relationships/hyperlink" Target="https://moodle.uwtsd.ac.uk/mod/scorm/player.php?a=7562&amp;currentorg=articulate_rise&amp;scoid=16496&amp;sesskey=QOEo35udXV&amp;display=popup&amp;mode=normal"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3" Type="http://schemas.openxmlformats.org/officeDocument/2006/relationships/hyperlink" Target="https://librarysearch.uwtsd.ac.uk/permalink/44WHELF_UWTSD/ra52dq/alma99100116160302421" TargetMode="External"/><Relationship Id="rId2" Type="http://schemas.openxmlformats.org/officeDocument/2006/relationships/image" Target="../media/image51.png"/><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52.png"/><Relationship Id="rId7" Type="http://schemas.openxmlformats.org/officeDocument/2006/relationships/image" Target="../media/image53.png"/><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any,contains,&amp;offset=0&amp;databases=letter,en,B" TargetMode="External"/><Relationship Id="rId1" Type="http://schemas.openxmlformats.org/officeDocument/2006/relationships/slideLayout" Target="../slideLayouts/slideLayout8.xml"/><Relationship Id="rId6" Type="http://schemas.openxmlformats.org/officeDocument/2006/relationships/hyperlink" Target="https://learningonscreen.ac.uk/bob/how-to-use-bob/" TargetMode="External"/><Relationship Id="rId5" Type="http://schemas.openxmlformats.org/officeDocument/2006/relationships/hyperlink" Target="https://learningonscreen.ac.uk/ondemand/help.php/faq" TargetMode="External"/><Relationship Id="rId4" Type="http://schemas.openxmlformats.org/officeDocument/2006/relationships/hyperlink" Target="https://learningonscreen.ac.uk/bob-curated-playlists/"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55.png"/><Relationship Id="rId7" Type="http://schemas.openxmlformats.org/officeDocument/2006/relationships/hyperlink" Target="https://learningonscreen.ac.uk/bob-curated-playlists/" TargetMode="External"/><Relationship Id="rId2" Type="http://schemas.openxmlformats.org/officeDocument/2006/relationships/image" Target="../media/image54.png"/><Relationship Id="rId1" Type="http://schemas.openxmlformats.org/officeDocument/2006/relationships/slideLayout" Target="../slideLayouts/slideLayout8.xml"/><Relationship Id="rId6" Type="http://schemas.openxmlformats.org/officeDocument/2006/relationships/hyperlink" Target="https://learningonscreen.ac.uk/bob/how-to-use-bob/" TargetMode="External"/><Relationship Id="rId5" Type="http://schemas.openxmlformats.org/officeDocument/2006/relationships/hyperlink" Target="https://learningonscreen.ac.uk/ondemand/help.php/faq" TargetMode="External"/><Relationship Id="rId4" Type="http://schemas.openxmlformats.org/officeDocument/2006/relationships/image" Target="../media/image56.png"/></Relationships>
</file>

<file path=ppt/slides/_rels/slide27.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hyperlink" Target="https://librarysearch.uwtsd.ac.uk/discovery/fulldisplay?docid=alma99100224560102421&amp;context=L&amp;vid=44WHELF_UWTSD:44WHELF_UWTSD_VU1&amp;lang=en&amp;search_scope=MyInst_and_CI&amp;adaptor=Local%20Search%20Engine&amp;tab=Everything&amp;query=any,contains,sciencedirect" TargetMode="External"/><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3" Type="http://schemas.openxmlformats.org/officeDocument/2006/relationships/hyperlink" Target="https://moodle.uwtsd.ac.uk/mod/scorm/player.php?a=7561&amp;currentorg=articulate_rise&amp;scoid=16494&amp;sesskey=QOEo35udXV&amp;display=popup&amp;mode=normal" TargetMode="External"/><Relationship Id="rId2" Type="http://schemas.openxmlformats.org/officeDocument/2006/relationships/image" Target="../media/image59.png"/><Relationship Id="rId1" Type="http://schemas.openxmlformats.org/officeDocument/2006/relationships/slideLayout" Target="../slideLayouts/slideLayout8.xml"/><Relationship Id="rId5" Type="http://schemas.openxmlformats.org/officeDocument/2006/relationships/image" Target="../media/image60.png"/><Relationship Id="rId4" Type="http://schemas.openxmlformats.org/officeDocument/2006/relationships/hyperlink" Target="https://browzine.com/libraries/1422/subjects"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hyperlink" Target="https://www.uwtsd.ac.uk/library/using-our-libraries/online-library/resources-for-research/" TargetMode="External"/><Relationship Id="rId1" Type="http://schemas.openxmlformats.org/officeDocument/2006/relationships/slideLayout" Target="../slideLayouts/slideLayout8.xml"/><Relationship Id="rId4" Type="http://schemas.openxmlformats.org/officeDocument/2006/relationships/hyperlink" Target="https://digitalservices.uwtsd.ac.uk/library/academic-and-infoskills/resources-for-research/" TargetMode="Externa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hyperlink" Target="https://moodle.uwtsd.ac.uk/mod/page/view.php?id=475602" TargetMode="External"/><Relationship Id="rId2" Type="http://schemas.openxmlformats.org/officeDocument/2006/relationships/notesSlide" Target="../notesSlides/notesSlide20.xml"/><Relationship Id="rId1" Type="http://schemas.openxmlformats.org/officeDocument/2006/relationships/slideLayout" Target="../slideLayouts/slideLayout8.xml"/><Relationship Id="rId6" Type="http://schemas.openxmlformats.org/officeDocument/2006/relationships/hyperlink" Target="https://youtu.be/2WJN-U4j2_A?si=kxS-M-IPT0SXfQTH" TargetMode="External"/><Relationship Id="rId5" Type="http://schemas.openxmlformats.org/officeDocument/2006/relationships/hyperlink" Target="https://youtu.be/eZV_4sYtD40?si=05jArRmNYX6oiBUk" TargetMode="External"/><Relationship Id="rId4" Type="http://schemas.openxmlformats.org/officeDocument/2006/relationships/hyperlink" Target="https://www-citethemrightonline-com.uwtsd.idm.oclc.org/article?docid=b-9781350928060&amp;tocid=b-9781350928060-which-sources-should-you-use&amp;st=academic+credibility"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moodle.uwtsd.ac.uk/mod/page/view.php?id=475601" TargetMode="External"/><Relationship Id="rId2" Type="http://schemas.openxmlformats.org/officeDocument/2006/relationships/notesSlide" Target="../notesSlides/notesSlide21.xml"/><Relationship Id="rId1" Type="http://schemas.openxmlformats.org/officeDocument/2006/relationships/slideLayout" Target="../slideLayouts/slideLayout8.xml"/><Relationship Id="rId4" Type="http://schemas.openxmlformats.org/officeDocument/2006/relationships/image" Target="../media/image63.jpeg"/></Relationships>
</file>

<file path=ppt/slides/_rels/slide35.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hyperlink" Target="https://access.sconul.ac.uk/" TargetMode="External"/><Relationship Id="rId1" Type="http://schemas.openxmlformats.org/officeDocument/2006/relationships/slideLayout" Target="../slideLayouts/slideLayout9.xml"/><Relationship Id="rId4" Type="http://schemas.openxmlformats.org/officeDocument/2006/relationships/image" Target="../media/image65.jpeg"/></Relationships>
</file>

<file path=ppt/slides/_rels/slide36.xml.rels><?xml version="1.0" encoding="UTF-8" standalone="yes"?>
<Relationships xmlns="http://schemas.openxmlformats.org/package/2006/relationships"><Relationship Id="rId3" Type="http://schemas.openxmlformats.org/officeDocument/2006/relationships/hyperlink" Target="https://digitalservices.uwtsd.ac.uk/library/need-more/" TargetMode="External"/><Relationship Id="rId2" Type="http://schemas.openxmlformats.org/officeDocument/2006/relationships/notesSlide" Target="../notesSlides/notesSlide22.xml"/><Relationship Id="rId1" Type="http://schemas.openxmlformats.org/officeDocument/2006/relationships/slideLayout" Target="../slideLayouts/slideLayout9.xml"/><Relationship Id="rId6" Type="http://schemas.openxmlformats.org/officeDocument/2006/relationships/image" Target="../media/image66.jpeg"/><Relationship Id="rId5" Type="http://schemas.openxmlformats.org/officeDocument/2006/relationships/hyperlink" Target="https://forms.office.com/Pages/ResponsePage.aspx?id=-REPTm4EBUWcuNshUjEeIWD5hXZOvT5Lg-sisozjrcVUOUwxUTJSMTFKV1pXNENNUElJUVAzOElMSiQlQCN0PWcu" TargetMode="External"/><Relationship Id="rId4" Type="http://schemas.openxmlformats.org/officeDocument/2006/relationships/hyperlink" Target="mailto:library@uwtsd.ac.uk" TargetMode="External"/></Relationships>
</file>

<file path=ppt/slides/_rels/slide37.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hyperlink" Target="mailto:c.davage@uwtsd.ac.uk" TargetMode="External"/><Relationship Id="rId7" Type="http://schemas.openxmlformats.org/officeDocument/2006/relationships/hyperlink" Target="https://digitalservices.uwtsd.ac.uk/library/" TargetMode="External"/><Relationship Id="rId2" Type="http://schemas.openxmlformats.org/officeDocument/2006/relationships/notesSlide" Target="../notesSlides/notesSlide23.xml"/><Relationship Id="rId1" Type="http://schemas.openxmlformats.org/officeDocument/2006/relationships/slideLayout" Target="../slideLayouts/slideLayout12.xml"/><Relationship Id="rId6" Type="http://schemas.openxmlformats.org/officeDocument/2006/relationships/image" Target="../media/image67.jpeg"/><Relationship Id="rId5" Type="http://schemas.openxmlformats.org/officeDocument/2006/relationships/hyperlink" Target="mailto:infoskills@uwtsd.ac.uk" TargetMode="External"/><Relationship Id="rId10"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 Id="rId4" Type="http://schemas.openxmlformats.org/officeDocument/2006/relationships/hyperlink" Target="mailto:library@uwtsd.ac.uk" TargetMode="External"/><Relationship Id="rId9"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7139AEF-6BF7-E188-89DB-32D9083A2BC4}"/>
              </a:ext>
            </a:extLst>
          </p:cNvPr>
          <p:cNvSpPr txBox="1"/>
          <p:nvPr/>
        </p:nvSpPr>
        <p:spPr>
          <a:xfrm>
            <a:off x="308682" y="1775110"/>
            <a:ext cx="4857387" cy="3046988"/>
          </a:xfrm>
          <a:prstGeom prst="rect">
            <a:avLst/>
          </a:prstGeom>
          <a:noFill/>
        </p:spPr>
        <p:txBody>
          <a:bodyPr wrap="square">
            <a:spAutoFit/>
          </a:bodyPr>
          <a:lstStyle/>
          <a:p>
            <a:r>
              <a:rPr lang="en-US" sz="4000" dirty="0">
                <a:solidFill>
                  <a:schemeClr val="bg1"/>
                </a:solidFill>
              </a:rPr>
              <a:t>Introduction to the Online Library </a:t>
            </a:r>
          </a:p>
          <a:p>
            <a:endParaRPr lang="en-US" sz="2800" dirty="0">
              <a:solidFill>
                <a:schemeClr val="bg1"/>
              </a:solidFill>
            </a:endParaRPr>
          </a:p>
          <a:p>
            <a:r>
              <a:rPr lang="en-US" sz="2800" dirty="0">
                <a:solidFill>
                  <a:schemeClr val="bg1"/>
                </a:solidFill>
              </a:rPr>
              <a:t>CIPD </a:t>
            </a:r>
          </a:p>
          <a:p>
            <a:endParaRPr lang="en-US" sz="2800" dirty="0">
              <a:solidFill>
                <a:schemeClr val="bg1"/>
              </a:solidFill>
            </a:endParaRPr>
          </a:p>
          <a:p>
            <a:r>
              <a:rPr lang="en-US" sz="2800" dirty="0">
                <a:solidFill>
                  <a:schemeClr val="bg1"/>
                </a:solidFill>
              </a:rPr>
              <a:t>2026</a:t>
            </a:r>
          </a:p>
        </p:txBody>
      </p:sp>
      <p:pic>
        <p:nvPicPr>
          <p:cNvPr id="4" name="Picture 3" descr="A library with a staircase and tables">
            <a:extLst>
              <a:ext uri="{FF2B5EF4-FFF2-40B4-BE49-F238E27FC236}">
                <a16:creationId xmlns:a16="http://schemas.microsoft.com/office/drawing/2014/main" id="{1837B760-EF28-6B92-91D4-7849F523DE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96088" y="0"/>
            <a:ext cx="6795911" cy="6858000"/>
          </a:xfrm>
          <a:prstGeom prst="rect">
            <a:avLst/>
          </a:prstGeom>
        </p:spPr>
      </p:pic>
    </p:spTree>
    <p:extLst>
      <p:ext uri="{BB962C8B-B14F-4D97-AF65-F5344CB8AC3E}">
        <p14:creationId xmlns:p14="http://schemas.microsoft.com/office/powerpoint/2010/main" val="4231018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FDD1CD-6B2B-835E-BE72-E3191AE594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FFE891-B208-F73E-474E-9F8D46321C4A}"/>
              </a:ext>
            </a:extLst>
          </p:cNvPr>
          <p:cNvSpPr>
            <a:spLocks noGrp="1"/>
          </p:cNvSpPr>
          <p:nvPr>
            <p:ph type="title"/>
          </p:nvPr>
        </p:nvSpPr>
        <p:spPr>
          <a:xfrm>
            <a:off x="358219" y="365125"/>
            <a:ext cx="11481847" cy="655003"/>
          </a:xfrm>
        </p:spPr>
        <p:txBody>
          <a:bodyPr>
            <a:normAutofit fontScale="90000"/>
          </a:bodyPr>
          <a:lstStyle/>
          <a:p>
            <a:r>
              <a:rPr lang="en-GB" dirty="0">
                <a:latin typeface="Calibri"/>
                <a:ea typeface="Calibri"/>
                <a:cs typeface="Calibri"/>
              </a:rPr>
              <a:t>Aims of today's session</a:t>
            </a:r>
            <a:endParaRPr lang="en-US" dirty="0">
              <a:latin typeface="Calibri"/>
              <a:ea typeface="Calibri"/>
              <a:cs typeface="Calibri"/>
            </a:endParaRPr>
          </a:p>
        </p:txBody>
      </p:sp>
      <p:sp>
        <p:nvSpPr>
          <p:cNvPr id="3" name="Content Placeholder 2">
            <a:extLst>
              <a:ext uri="{FF2B5EF4-FFF2-40B4-BE49-F238E27FC236}">
                <a16:creationId xmlns:a16="http://schemas.microsoft.com/office/drawing/2014/main" id="{7C1E2A96-2FE2-7856-3D10-9A6E43D488C4}"/>
              </a:ext>
            </a:extLst>
          </p:cNvPr>
          <p:cNvSpPr>
            <a:spLocks noGrp="1"/>
          </p:cNvSpPr>
          <p:nvPr>
            <p:ph sz="quarter" idx="10"/>
          </p:nvPr>
        </p:nvSpPr>
        <p:spPr>
          <a:xfrm>
            <a:off x="4487836" y="1525367"/>
            <a:ext cx="7444396" cy="3933960"/>
          </a:xfrm>
        </p:spPr>
        <p:txBody>
          <a:bodyPr vert="horz" lIns="91440" tIns="45720" rIns="91440" bIns="45720" rtlCol="0" anchor="t">
            <a:noAutofit/>
          </a:bodyPr>
          <a:lstStyle/>
          <a:p>
            <a:pPr marL="342900">
              <a:spcBef>
                <a:spcPts val="0"/>
              </a:spcBef>
              <a:spcAft>
                <a:spcPts val="600"/>
              </a:spcAft>
              <a:buFont typeface="Arial,Sans-Serif"/>
              <a:buChar char="•"/>
            </a:pPr>
            <a:r>
              <a:rPr lang="en-US" sz="2400" dirty="0">
                <a:latin typeface="Calibri"/>
                <a:ea typeface="Calibri"/>
                <a:cs typeface="Calibri"/>
              </a:rPr>
              <a:t>Consider the importance of academic information and critical thinking. </a:t>
            </a:r>
          </a:p>
          <a:p>
            <a:pPr marL="342900">
              <a:spcBef>
                <a:spcPts val="0"/>
              </a:spcBef>
              <a:spcAft>
                <a:spcPts val="600"/>
              </a:spcAft>
              <a:buFont typeface="Arial,Sans-Serif"/>
              <a:buChar char="•"/>
            </a:pPr>
            <a:endParaRPr lang="en-US" sz="2400" dirty="0">
              <a:latin typeface="Calibri"/>
              <a:ea typeface="Calibri"/>
              <a:cs typeface="Calibri"/>
            </a:endParaRPr>
          </a:p>
          <a:p>
            <a:pPr marL="342900">
              <a:spcBef>
                <a:spcPts val="0"/>
              </a:spcBef>
              <a:spcAft>
                <a:spcPts val="600"/>
              </a:spcAft>
              <a:buFont typeface="Arial,Sans-Serif"/>
              <a:buChar char="•"/>
            </a:pPr>
            <a:r>
              <a:rPr lang="en-US" sz="2400" dirty="0">
                <a:latin typeface="Calibri"/>
                <a:ea typeface="Calibri"/>
                <a:cs typeface="Calibri"/>
              </a:rPr>
              <a:t>Locate and navigate your online resource list.</a:t>
            </a:r>
          </a:p>
          <a:p>
            <a:pPr marL="342900">
              <a:spcBef>
                <a:spcPts val="0"/>
              </a:spcBef>
              <a:spcAft>
                <a:spcPts val="600"/>
              </a:spcAft>
              <a:buFont typeface="Arial,Sans-Serif"/>
              <a:buChar char="•"/>
            </a:pPr>
            <a:endParaRPr lang="en-US" sz="2400" dirty="0">
              <a:latin typeface="Calibri"/>
              <a:ea typeface="Calibri"/>
              <a:cs typeface="Calibri"/>
            </a:endParaRPr>
          </a:p>
          <a:p>
            <a:pPr marL="342900">
              <a:spcBef>
                <a:spcPts val="0"/>
              </a:spcBef>
              <a:spcAft>
                <a:spcPts val="600"/>
              </a:spcAft>
              <a:buFont typeface="Arial,Sans-Serif"/>
              <a:buChar char="•"/>
            </a:pPr>
            <a:r>
              <a:rPr lang="en-US" sz="2400" dirty="0">
                <a:latin typeface="Calibri"/>
                <a:ea typeface="Calibri"/>
                <a:cs typeface="Calibri"/>
              </a:rPr>
              <a:t>Begin using online library resources – library catalogue.</a:t>
            </a:r>
          </a:p>
          <a:p>
            <a:pPr marL="342900">
              <a:spcBef>
                <a:spcPts val="0"/>
              </a:spcBef>
              <a:spcAft>
                <a:spcPts val="600"/>
              </a:spcAft>
              <a:buFont typeface="Arial,Sans-Serif"/>
              <a:buChar char="•"/>
            </a:pPr>
            <a:endParaRPr lang="en-US" sz="2400" dirty="0">
              <a:latin typeface="Calibri"/>
              <a:ea typeface="Calibri"/>
              <a:cs typeface="Calibri"/>
            </a:endParaRPr>
          </a:p>
          <a:p>
            <a:pPr marL="342900">
              <a:spcBef>
                <a:spcPts val="0"/>
              </a:spcBef>
              <a:spcAft>
                <a:spcPts val="600"/>
              </a:spcAft>
              <a:buFont typeface="Arial,Sans-Serif"/>
              <a:buChar char="•"/>
            </a:pPr>
            <a:r>
              <a:rPr lang="en-US" sz="2400" dirty="0">
                <a:latin typeface="Calibri"/>
                <a:ea typeface="Calibri"/>
                <a:cs typeface="Calibri"/>
              </a:rPr>
              <a:t>Provide links to further resources and useful information.</a:t>
            </a:r>
          </a:p>
          <a:p>
            <a:pPr marL="0" indent="0">
              <a:spcAft>
                <a:spcPts val="600"/>
              </a:spcAft>
              <a:buNone/>
            </a:pPr>
            <a:endParaRPr lang="en-US" sz="2400" dirty="0">
              <a:latin typeface="Calibri"/>
              <a:ea typeface="Calibri"/>
              <a:cs typeface="Calibri"/>
            </a:endParaRPr>
          </a:p>
          <a:p>
            <a:pPr>
              <a:spcAft>
                <a:spcPts val="600"/>
              </a:spcAft>
              <a:buFont typeface="Arial" panose="020B0604020202020204" pitchFamily="34" charset="0"/>
              <a:buChar char="•"/>
            </a:pPr>
            <a:endParaRPr lang="en-US" dirty="0">
              <a:latin typeface="Calibri "/>
            </a:endParaRPr>
          </a:p>
        </p:txBody>
      </p:sp>
      <p:pic>
        <p:nvPicPr>
          <p:cNvPr id="6" name="Picture 5" descr="A red pin on a road&#10;&#10;AI-generated content may be incorrect.">
            <a:extLst>
              <a:ext uri="{FF2B5EF4-FFF2-40B4-BE49-F238E27FC236}">
                <a16:creationId xmlns:a16="http://schemas.microsoft.com/office/drawing/2014/main" id="{E3184A3D-FEF5-9858-FA89-73791343C836}"/>
              </a:ext>
            </a:extLst>
          </p:cNvPr>
          <p:cNvPicPr>
            <a:picLocks noChangeAspect="1"/>
          </p:cNvPicPr>
          <p:nvPr/>
        </p:nvPicPr>
        <p:blipFill>
          <a:blip r:embed="rId3"/>
          <a:srcRect l="17672" r="11187" b="-1"/>
          <a:stretch>
            <a:fillRect/>
          </a:stretch>
        </p:blipFill>
        <p:spPr>
          <a:xfrm flipH="1">
            <a:off x="2" y="1258595"/>
            <a:ext cx="4487465" cy="4467535"/>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Tree>
    <p:extLst>
      <p:ext uri="{BB962C8B-B14F-4D97-AF65-F5344CB8AC3E}">
        <p14:creationId xmlns:p14="http://schemas.microsoft.com/office/powerpoint/2010/main" val="1226153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795C0-9835-A2EC-1C80-7B3EE7A578E1}"/>
              </a:ext>
            </a:extLst>
          </p:cNvPr>
          <p:cNvSpPr>
            <a:spLocks noGrp="1"/>
          </p:cNvSpPr>
          <p:nvPr>
            <p:ph type="title"/>
          </p:nvPr>
        </p:nvSpPr>
        <p:spPr>
          <a:xfrm>
            <a:off x="358219" y="365125"/>
            <a:ext cx="11481847" cy="787083"/>
          </a:xfrm>
        </p:spPr>
        <p:txBody>
          <a:bodyPr/>
          <a:lstStyle/>
          <a:p>
            <a:r>
              <a:rPr lang="en-GB" dirty="0">
                <a:latin typeface="Calibri"/>
                <a:ea typeface="Calibri"/>
                <a:cs typeface="Calibri"/>
              </a:rPr>
              <a:t>Links in presentation</a:t>
            </a:r>
          </a:p>
        </p:txBody>
      </p:sp>
      <p:sp>
        <p:nvSpPr>
          <p:cNvPr id="3" name="Content Placeholder 2">
            <a:extLst>
              <a:ext uri="{FF2B5EF4-FFF2-40B4-BE49-F238E27FC236}">
                <a16:creationId xmlns:a16="http://schemas.microsoft.com/office/drawing/2014/main" id="{14A6E4F6-8DD7-2815-E5BF-679448AA2A1C}"/>
              </a:ext>
            </a:extLst>
          </p:cNvPr>
          <p:cNvSpPr>
            <a:spLocks noGrp="1"/>
          </p:cNvSpPr>
          <p:nvPr>
            <p:ph sz="quarter" idx="10"/>
          </p:nvPr>
        </p:nvSpPr>
        <p:spPr>
          <a:xfrm>
            <a:off x="454288" y="1244419"/>
            <a:ext cx="7210364" cy="4300223"/>
          </a:xfrm>
        </p:spPr>
        <p:txBody>
          <a:bodyPr vert="horz" lIns="91440" tIns="45720" rIns="91440" bIns="45720" rtlCol="0" anchor="t">
            <a:normAutofit/>
          </a:bodyPr>
          <a:lstStyle/>
          <a:p>
            <a:r>
              <a:rPr lang="en-GB" sz="2400" dirty="0">
                <a:latin typeface="Calibri"/>
                <a:ea typeface="Calibri"/>
                <a:cs typeface="Calibri"/>
              </a:rPr>
              <a:t>Our online information literacy skills content is linked (via the orange infoskills buttons) at key points throughout the presentation. </a:t>
            </a:r>
          </a:p>
          <a:p>
            <a:pPr marL="0" indent="0">
              <a:buNone/>
            </a:pPr>
            <a:endParaRPr lang="en-GB" sz="2400" dirty="0">
              <a:latin typeface="Calibri"/>
              <a:ea typeface="Calibri"/>
              <a:cs typeface="Calibri"/>
            </a:endParaRPr>
          </a:p>
          <a:p>
            <a:r>
              <a:rPr lang="en-GB" sz="2400" dirty="0">
                <a:latin typeface="Calibri"/>
                <a:ea typeface="Calibri"/>
                <a:cs typeface="Calibri"/>
              </a:rPr>
              <a:t>Use these infoskills to support, expand, and refresh your academic skills during your studies.</a:t>
            </a:r>
          </a:p>
          <a:p>
            <a:endParaRPr lang="en-GB" sz="2400" dirty="0">
              <a:latin typeface="Calibri"/>
              <a:ea typeface="Calibri"/>
              <a:cs typeface="Calibri"/>
            </a:endParaRPr>
          </a:p>
          <a:p>
            <a:r>
              <a:rPr lang="en-GB" sz="2400" dirty="0">
                <a:ea typeface="Calibri Light"/>
                <a:cs typeface="Calibri Light"/>
              </a:rPr>
              <a:t>QR codes are also provided throughout the presentation to enable quick access to relevant webpages, resources or further information.</a:t>
            </a:r>
          </a:p>
        </p:txBody>
      </p:sp>
      <p:sp>
        <p:nvSpPr>
          <p:cNvPr id="5" name="TextBox 4">
            <a:extLst>
              <a:ext uri="{FF2B5EF4-FFF2-40B4-BE49-F238E27FC236}">
                <a16:creationId xmlns:a16="http://schemas.microsoft.com/office/drawing/2014/main" id="{DDD916B7-7C34-64BC-360B-048ADA506824}"/>
              </a:ext>
            </a:extLst>
          </p:cNvPr>
          <p:cNvSpPr txBox="1"/>
          <p:nvPr/>
        </p:nvSpPr>
        <p:spPr>
          <a:xfrm>
            <a:off x="8159170" y="2809755"/>
            <a:ext cx="3820677" cy="58477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Library infoskills Link</a:t>
            </a:r>
            <a:r>
              <a:rPr lang="en-GB" sz="3200" b="1" dirty="0">
                <a:solidFill>
                  <a:schemeClr val="bg1"/>
                </a:solidFill>
                <a:latin typeface="Calibri"/>
                <a:ea typeface="Calibri Light"/>
                <a:cs typeface="Calibri Light"/>
              </a:rPr>
              <a:t> </a:t>
            </a:r>
          </a:p>
        </p:txBody>
      </p:sp>
    </p:spTree>
    <p:extLst>
      <p:ext uri="{BB962C8B-B14F-4D97-AF65-F5344CB8AC3E}">
        <p14:creationId xmlns:p14="http://schemas.microsoft.com/office/powerpoint/2010/main" val="3177788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49DD9D2-59E7-5D4D-3689-27BCED925B2A}"/>
              </a:ext>
            </a:extLst>
          </p:cNvPr>
          <p:cNvSpPr>
            <a:spLocks noGrp="1"/>
          </p:cNvSpPr>
          <p:nvPr>
            <p:ph type="title"/>
          </p:nvPr>
        </p:nvSpPr>
        <p:spPr>
          <a:xfrm>
            <a:off x="199505" y="252284"/>
            <a:ext cx="11294255" cy="1003916"/>
          </a:xfrm>
        </p:spPr>
        <p:txBody>
          <a:bodyPr anchor="ctr">
            <a:normAutofit/>
          </a:bodyPr>
          <a:lstStyle/>
          <a:p>
            <a:r>
              <a:rPr lang="en-GB" sz="4000" dirty="0">
                <a:latin typeface="+mn-lt"/>
              </a:rPr>
              <a:t>Library Anxiety</a:t>
            </a:r>
          </a:p>
        </p:txBody>
      </p:sp>
      <p:sp>
        <p:nvSpPr>
          <p:cNvPr id="3" name="Subtitle 2">
            <a:extLst>
              <a:ext uri="{FF2B5EF4-FFF2-40B4-BE49-F238E27FC236}">
                <a16:creationId xmlns:a16="http://schemas.microsoft.com/office/drawing/2014/main" id="{EF4EF025-8539-9D9B-BA0B-2D166BC9E1E9}"/>
              </a:ext>
            </a:extLst>
          </p:cNvPr>
          <p:cNvSpPr>
            <a:spLocks noGrp="1"/>
          </p:cNvSpPr>
          <p:nvPr>
            <p:ph sz="quarter" idx="10"/>
          </p:nvPr>
        </p:nvSpPr>
        <p:spPr>
          <a:xfrm>
            <a:off x="4704157" y="1025495"/>
            <a:ext cx="7398128" cy="4574040"/>
          </a:xfrm>
        </p:spPr>
        <p:txBody>
          <a:bodyPr vert="horz" lIns="91440" tIns="45720" rIns="91440" bIns="45720" rtlCol="0" anchor="t">
            <a:normAutofit/>
          </a:bodyPr>
          <a:lstStyle/>
          <a:p>
            <a:pPr marL="0" indent="0">
              <a:buNone/>
            </a:pPr>
            <a:r>
              <a:rPr lang="en-GB" sz="2400" dirty="0">
                <a:latin typeface="Calibri"/>
                <a:ea typeface="Calibri"/>
                <a:cs typeface="Calibri"/>
                <a:hlinkClick r:id="rId3"/>
              </a:rPr>
              <a:t>Library anxiety </a:t>
            </a:r>
            <a:r>
              <a:rPr lang="en-GB" sz="2400" dirty="0">
                <a:latin typeface="Calibri"/>
                <a:ea typeface="Calibri"/>
                <a:cs typeface="Calibri"/>
              </a:rPr>
              <a:t>is a recognised phenomenon and affects a significant number of students, (particularly those returning to education after a long time, or for the first time). </a:t>
            </a:r>
          </a:p>
          <a:p>
            <a:pPr marL="0" indent="0">
              <a:buNone/>
            </a:pPr>
            <a:r>
              <a:rPr lang="en-GB" sz="2400" dirty="0">
                <a:latin typeface="Calibri"/>
                <a:ea typeface="Calibri"/>
                <a:cs typeface="Calibri"/>
              </a:rPr>
              <a:t>Students may experience a range of emotions when entering or using a library, which can leave them feeling:</a:t>
            </a:r>
          </a:p>
          <a:p>
            <a:pPr marL="0" indent="0">
              <a:buNone/>
            </a:pPr>
            <a:endParaRPr lang="en-GB" sz="2200" dirty="0">
              <a:latin typeface="Calibri" panose="020F0502020204030204" pitchFamily="34" charset="0"/>
              <a:ea typeface="Calibri" panose="020F0502020204030204" pitchFamily="34" charset="0"/>
              <a:cs typeface="Calibri" panose="020F0502020204030204" pitchFamily="34" charset="0"/>
            </a:endParaRPr>
          </a:p>
          <a:p>
            <a:pPr lvl="1">
              <a:buFont typeface="Arial" panose="05000000000000000000" pitchFamily="2" charset="2"/>
              <a:buChar char="•"/>
            </a:pPr>
            <a:r>
              <a:rPr lang="en-GB" dirty="0">
                <a:latin typeface="Calibri"/>
                <a:ea typeface="Calibri"/>
                <a:cs typeface="Calibri"/>
              </a:rPr>
              <a:t>Anxious.</a:t>
            </a:r>
          </a:p>
          <a:p>
            <a:pPr lvl="1">
              <a:buFont typeface="Arial" panose="05000000000000000000" pitchFamily="2" charset="2"/>
              <a:buChar char="•"/>
            </a:pPr>
            <a:r>
              <a:rPr lang="en-GB" dirty="0">
                <a:latin typeface="Calibri"/>
                <a:ea typeface="Calibri"/>
                <a:cs typeface="Calibri"/>
              </a:rPr>
              <a:t>Overwhelmed.</a:t>
            </a:r>
          </a:p>
          <a:p>
            <a:pPr lvl="1">
              <a:buFont typeface="Arial" panose="05000000000000000000" pitchFamily="2" charset="2"/>
              <a:buChar char="•"/>
            </a:pPr>
            <a:r>
              <a:rPr lang="en-GB" dirty="0">
                <a:latin typeface="Calibri"/>
                <a:ea typeface="Calibri"/>
                <a:cs typeface="Calibri"/>
              </a:rPr>
              <a:t>Inferior or intimidated.</a:t>
            </a:r>
          </a:p>
          <a:p>
            <a:pPr lvl="1">
              <a:buFont typeface="Arial" panose="05000000000000000000" pitchFamily="2" charset="2"/>
              <a:buChar char="•"/>
            </a:pPr>
            <a:r>
              <a:rPr lang="en-GB" dirty="0">
                <a:latin typeface="Calibri"/>
                <a:ea typeface="Calibri"/>
                <a:cs typeface="Calibri"/>
              </a:rPr>
              <a:t>Inadequate.</a:t>
            </a:r>
          </a:p>
          <a:p>
            <a:pPr marL="0" indent="0">
              <a:buNone/>
            </a:pPr>
            <a:endParaRPr lang="en-GB" sz="2200" dirty="0"/>
          </a:p>
          <a:p>
            <a:pPr>
              <a:buFont typeface="Arial" panose="05000000000000000000" pitchFamily="2" charset="2"/>
              <a:buChar char="•"/>
            </a:pPr>
            <a:endParaRPr lang="en-GB" sz="2200" dirty="0"/>
          </a:p>
          <a:p>
            <a:pPr>
              <a:buFont typeface="Arial" panose="05000000000000000000" pitchFamily="2" charset="2"/>
              <a:buChar char="•"/>
            </a:pPr>
            <a:endParaRPr lang="en-GB" sz="2200" dirty="0"/>
          </a:p>
          <a:p>
            <a:pPr marL="0" indent="0">
              <a:buNone/>
            </a:pPr>
            <a:endParaRPr lang="en-GB" sz="2200" dirty="0"/>
          </a:p>
          <a:p>
            <a:pPr>
              <a:buFont typeface="Arial" panose="05000000000000000000" pitchFamily="2" charset="2"/>
              <a:buChar char="•"/>
            </a:pPr>
            <a:endParaRPr lang="en-GB" sz="2200" dirty="0"/>
          </a:p>
          <a:p>
            <a:pPr>
              <a:buFont typeface="Arial" panose="05000000000000000000" pitchFamily="2" charset="2"/>
              <a:buChar char="•"/>
            </a:pPr>
            <a:endParaRPr lang="en-GB" sz="2200" dirty="0"/>
          </a:p>
        </p:txBody>
      </p:sp>
      <p:pic>
        <p:nvPicPr>
          <p:cNvPr id="7" name="Picture 6" descr="Stressed woman working at home">
            <a:extLst>
              <a:ext uri="{FF2B5EF4-FFF2-40B4-BE49-F238E27FC236}">
                <a16:creationId xmlns:a16="http://schemas.microsoft.com/office/drawing/2014/main" id="{5D3EC273-39B0-FF39-76E6-3C5A53D4A28C}"/>
              </a:ext>
            </a:extLst>
          </p:cNvPr>
          <p:cNvPicPr>
            <a:picLocks noChangeAspect="1"/>
          </p:cNvPicPr>
          <p:nvPr/>
        </p:nvPicPr>
        <p:blipFill>
          <a:blip r:embed="rId4" cstate="print">
            <a:extLst>
              <a:ext uri="{28A0092B-C50C-407E-A947-70E740481C1C}">
                <a14:useLocalDpi xmlns:a14="http://schemas.microsoft.com/office/drawing/2010/main" val="0"/>
              </a:ext>
            </a:extLst>
          </a:blip>
          <a:srcRect l="22620" r="-1" b="-1"/>
          <a:stretch>
            <a:fillRect/>
          </a:stretch>
        </p:blipFill>
        <p:spPr>
          <a:xfrm>
            <a:off x="415000" y="1649462"/>
            <a:ext cx="4002029" cy="3486920"/>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5" name="Picture 4">
            <a:hlinkClick r:id="rId3"/>
            <a:extLst>
              <a:ext uri="{FF2B5EF4-FFF2-40B4-BE49-F238E27FC236}">
                <a16:creationId xmlns:a16="http://schemas.microsoft.com/office/drawing/2014/main" id="{635DA270-DECF-96C6-CCF6-B34409143767}"/>
              </a:ext>
            </a:extLst>
          </p:cNvPr>
          <p:cNvPicPr>
            <a:picLocks noChangeAspect="1"/>
          </p:cNvPicPr>
          <p:nvPr/>
        </p:nvPicPr>
        <p:blipFill>
          <a:blip r:embed="rId5"/>
          <a:stretch>
            <a:fillRect/>
          </a:stretch>
        </p:blipFill>
        <p:spPr>
          <a:xfrm>
            <a:off x="10688822" y="4269140"/>
            <a:ext cx="1341964" cy="1330395"/>
          </a:xfrm>
          <a:prstGeom prst="rect">
            <a:avLst/>
          </a:prstGeom>
        </p:spPr>
      </p:pic>
    </p:spTree>
    <p:extLst>
      <p:ext uri="{BB962C8B-B14F-4D97-AF65-F5344CB8AC3E}">
        <p14:creationId xmlns:p14="http://schemas.microsoft.com/office/powerpoint/2010/main" val="3249243452"/>
      </p:ext>
    </p:extLst>
  </p:cSld>
  <p:clrMapOvr>
    <a:masterClrMapping/>
  </p:clrMapOvr>
  <mc:AlternateContent xmlns:mc="http://schemas.openxmlformats.org/markup-compatibility/2006" xmlns:p14="http://schemas.microsoft.com/office/powerpoint/2010/main">
    <mc:Choice Requires="p14">
      <p:transition spd="med" p14:dur="700" advTm="21420">
        <p:fade/>
      </p:transition>
    </mc:Choice>
    <mc:Fallback xmlns="">
      <p:transition spd="med" advTm="21420">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CB486-BA1B-C7C3-24D5-BA8957128C03}"/>
              </a:ext>
            </a:extLst>
          </p:cNvPr>
          <p:cNvSpPr>
            <a:spLocks noGrp="1"/>
          </p:cNvSpPr>
          <p:nvPr>
            <p:ph type="title"/>
          </p:nvPr>
        </p:nvSpPr>
        <p:spPr/>
        <p:txBody>
          <a:bodyPr>
            <a:normAutofit/>
          </a:bodyPr>
          <a:lstStyle/>
          <a:p>
            <a:r>
              <a:rPr lang="en-GB" dirty="0">
                <a:latin typeface="+mn-lt"/>
              </a:rPr>
              <a:t>Using the library for research</a:t>
            </a:r>
          </a:p>
        </p:txBody>
      </p:sp>
      <p:pic>
        <p:nvPicPr>
          <p:cNvPr id="4" name="Graphic 9" descr="Lecturer with solid fill">
            <a:extLst>
              <a:ext uri="{FF2B5EF4-FFF2-40B4-BE49-F238E27FC236}">
                <a16:creationId xmlns:a16="http://schemas.microsoft.com/office/drawing/2014/main" id="{36270C50-0C31-55CD-D005-FC3808F8367C}"/>
              </a:ext>
            </a:extLst>
          </p:cNvPr>
          <p:cNvPicPr>
            <a:picLocks noGrp="1" noChangeAspect="1"/>
          </p:cNvPicPr>
          <p:nvPr>
            <p:ph sz="quarter" idx="10"/>
          </p:nvPr>
        </p:nvPicPr>
        <p:blipFill>
          <a:blip>
            <a:extLst>
              <a:ext uri="{96DAC541-7B7A-43D3-8B79-37D633B846F1}">
                <asvg:svgBlip xmlns:asvg="http://schemas.microsoft.com/office/drawing/2016/SVG/main" r:embed="rId2"/>
              </a:ext>
            </a:extLst>
          </a:blip>
          <a:stretch>
            <a:fillRect/>
          </a:stretch>
        </p:blipFill>
        <p:spPr>
          <a:xfrm>
            <a:off x="4395972" y="4041247"/>
            <a:ext cx="1639895" cy="1639895"/>
          </a:xfrm>
          <a:prstGeom prst="rect">
            <a:avLst/>
          </a:prstGeom>
        </p:spPr>
      </p:pic>
      <p:pic>
        <p:nvPicPr>
          <p:cNvPr id="5" name="Graphic 10" descr="Internet with solid fill">
            <a:extLst>
              <a:ext uri="{FF2B5EF4-FFF2-40B4-BE49-F238E27FC236}">
                <a16:creationId xmlns:a16="http://schemas.microsoft.com/office/drawing/2014/main" id="{57572FD4-913C-1AF8-098A-9D40BDDE3F5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390498" y="3957316"/>
            <a:ext cx="1822860" cy="1822860"/>
          </a:xfrm>
          <a:prstGeom prst="rect">
            <a:avLst/>
          </a:prstGeom>
        </p:spPr>
      </p:pic>
      <p:pic>
        <p:nvPicPr>
          <p:cNvPr id="6" name="Graphic 11" descr="Books with solid fill">
            <a:extLst>
              <a:ext uri="{FF2B5EF4-FFF2-40B4-BE49-F238E27FC236}">
                <a16:creationId xmlns:a16="http://schemas.microsoft.com/office/drawing/2014/main" id="{863B810F-6665-8A80-1060-24BB64B8DFA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156135" y="4092269"/>
            <a:ext cx="1526309" cy="1537854"/>
          </a:xfrm>
          <a:prstGeom prst="rect">
            <a:avLst/>
          </a:prstGeom>
        </p:spPr>
      </p:pic>
      <p:sp>
        <p:nvSpPr>
          <p:cNvPr id="8" name="TextBox 7">
            <a:extLst>
              <a:ext uri="{FF2B5EF4-FFF2-40B4-BE49-F238E27FC236}">
                <a16:creationId xmlns:a16="http://schemas.microsoft.com/office/drawing/2014/main" id="{BB07E561-C9D4-B6A2-2DB5-416F6FD6316E}"/>
              </a:ext>
            </a:extLst>
          </p:cNvPr>
          <p:cNvSpPr txBox="1"/>
          <p:nvPr/>
        </p:nvSpPr>
        <p:spPr>
          <a:xfrm>
            <a:off x="550864" y="1696381"/>
            <a:ext cx="9605108" cy="2246769"/>
          </a:xfrm>
          <a:prstGeom prst="rect">
            <a:avLst/>
          </a:prstGeom>
          <a:noFill/>
        </p:spPr>
        <p:txBody>
          <a:bodyPr wrap="square">
            <a:spAutoFit/>
          </a:bodyPr>
          <a:lstStyle/>
          <a:p>
            <a:r>
              <a:rPr lang="en-GB" sz="2800" i="0" dirty="0">
                <a:solidFill>
                  <a:srgbClr val="424242"/>
                </a:solidFill>
                <a:effectLst/>
              </a:rPr>
              <a:t>The library has key resources to support your studies and research, so it’s important to know how to use it well. </a:t>
            </a:r>
          </a:p>
          <a:p>
            <a:endParaRPr lang="en-GB" sz="2800" dirty="0">
              <a:solidFill>
                <a:srgbClr val="424242"/>
              </a:solidFill>
            </a:endParaRPr>
          </a:p>
          <a:p>
            <a:r>
              <a:rPr lang="en-GB" sz="2800" i="0" dirty="0">
                <a:solidFill>
                  <a:srgbClr val="424242"/>
                </a:solidFill>
                <a:effectLst/>
              </a:rPr>
              <a:t>This session is here to help you build the skills you need to make the most of what the library offers.</a:t>
            </a:r>
            <a:endParaRPr lang="en-GB" sz="2800" dirty="0">
              <a:ln w="0"/>
              <a:effectLst>
                <a:outerShdw blurRad="38100" dist="19050" dir="2700000" algn="tl" rotWithShape="0">
                  <a:schemeClr val="dk1">
                    <a:alpha val="40000"/>
                  </a:schemeClr>
                </a:outerShdw>
              </a:effectLst>
              <a:cs typeface="Calibri Light" panose="020F0302020204030204" pitchFamily="34" charset="0"/>
            </a:endParaRPr>
          </a:p>
        </p:txBody>
      </p:sp>
      <p:pic>
        <p:nvPicPr>
          <p:cNvPr id="10" name="Graphic 9" descr="Online meeting with solid fill">
            <a:extLst>
              <a:ext uri="{FF2B5EF4-FFF2-40B4-BE49-F238E27FC236}">
                <a16:creationId xmlns:a16="http://schemas.microsoft.com/office/drawing/2014/main" id="{3D22E893-2EAB-EB7D-585C-E01ABCCBE83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099260" y="4041246"/>
            <a:ext cx="1639896" cy="1639896"/>
          </a:xfrm>
          <a:prstGeom prst="rect">
            <a:avLst/>
          </a:prstGeom>
        </p:spPr>
      </p:pic>
      <p:pic>
        <p:nvPicPr>
          <p:cNvPr id="16" name="Graphic 15" descr="Bar chart with solid fill">
            <a:extLst>
              <a:ext uri="{FF2B5EF4-FFF2-40B4-BE49-F238E27FC236}">
                <a16:creationId xmlns:a16="http://schemas.microsoft.com/office/drawing/2014/main" id="{9D027D52-8C1B-8D48-038E-D0A18803E17B}"/>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63221" y="4081281"/>
            <a:ext cx="1678221" cy="1678221"/>
          </a:xfrm>
          <a:prstGeom prst="rect">
            <a:avLst/>
          </a:prstGeom>
        </p:spPr>
      </p:pic>
      <p:pic>
        <p:nvPicPr>
          <p:cNvPr id="18" name="Graphic 17" descr="Books on shelf with solid fill">
            <a:extLst>
              <a:ext uri="{FF2B5EF4-FFF2-40B4-BE49-F238E27FC236}">
                <a16:creationId xmlns:a16="http://schemas.microsoft.com/office/drawing/2014/main" id="{89CDEBF3-1F34-4FB8-CF92-4578E3021D7E}"/>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0155972" y="3957316"/>
            <a:ext cx="1672807" cy="1672807"/>
          </a:xfrm>
          <a:prstGeom prst="rect">
            <a:avLst/>
          </a:prstGeom>
        </p:spPr>
      </p:pic>
    </p:spTree>
    <p:extLst>
      <p:ext uri="{BB962C8B-B14F-4D97-AF65-F5344CB8AC3E}">
        <p14:creationId xmlns:p14="http://schemas.microsoft.com/office/powerpoint/2010/main" val="14767045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A976F79-B466-B3E9-0E0C-D9EB4B254008}"/>
              </a:ext>
            </a:extLst>
          </p:cNvPr>
          <p:cNvSpPr>
            <a:spLocks noGrp="1"/>
          </p:cNvSpPr>
          <p:nvPr>
            <p:ph type="title"/>
          </p:nvPr>
        </p:nvSpPr>
        <p:spPr>
          <a:xfrm>
            <a:off x="505961" y="140691"/>
            <a:ext cx="10795518" cy="1003916"/>
          </a:xfrm>
        </p:spPr>
        <p:txBody>
          <a:bodyPr/>
          <a:lstStyle/>
          <a:p>
            <a:r>
              <a:rPr lang="en-US" dirty="0">
                <a:latin typeface="+mn-lt"/>
              </a:rPr>
              <a:t>Library website: Student HWB</a:t>
            </a:r>
          </a:p>
        </p:txBody>
      </p:sp>
      <p:sp>
        <p:nvSpPr>
          <p:cNvPr id="13" name="TextBox 12">
            <a:extLst>
              <a:ext uri="{FF2B5EF4-FFF2-40B4-BE49-F238E27FC236}">
                <a16:creationId xmlns:a16="http://schemas.microsoft.com/office/drawing/2014/main" id="{14DCEB87-5D9D-7500-EAD0-9E2B0682E65D}"/>
              </a:ext>
            </a:extLst>
          </p:cNvPr>
          <p:cNvSpPr txBox="1"/>
          <p:nvPr/>
        </p:nvSpPr>
        <p:spPr>
          <a:xfrm>
            <a:off x="506365" y="2095995"/>
            <a:ext cx="3459918" cy="1200329"/>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Navigate to the </a:t>
            </a:r>
            <a:r>
              <a:rPr lang="en-GB" sz="2400" dirty="0">
                <a:latin typeface="Calibri" panose="020F0502020204030204" pitchFamily="34" charset="0"/>
                <a:cs typeface="Calibri" panose="020F0502020204030204" pitchFamily="34" charset="0"/>
                <a:hlinkClick r:id="rId3"/>
              </a:rPr>
              <a:t>Student HWB </a:t>
            </a:r>
            <a:r>
              <a:rPr lang="en-GB" sz="2400" dirty="0">
                <a:latin typeface="Calibri" panose="020F0502020204030204" pitchFamily="34" charset="0"/>
                <a:cs typeface="Calibri" panose="020F0502020204030204" pitchFamily="34" charset="0"/>
              </a:rPr>
              <a:t>page and click on the Library tab.</a:t>
            </a:r>
          </a:p>
        </p:txBody>
      </p:sp>
      <p:sp>
        <p:nvSpPr>
          <p:cNvPr id="8" name="Arrow: Right 7">
            <a:extLst>
              <a:ext uri="{FF2B5EF4-FFF2-40B4-BE49-F238E27FC236}">
                <a16:creationId xmlns:a16="http://schemas.microsoft.com/office/drawing/2014/main" id="{7EE9AA5E-1ABD-AA13-1EDD-8F885F8037D0}"/>
              </a:ext>
            </a:extLst>
          </p:cNvPr>
          <p:cNvSpPr/>
          <p:nvPr/>
        </p:nvSpPr>
        <p:spPr>
          <a:xfrm>
            <a:off x="3175906" y="3870134"/>
            <a:ext cx="1060887" cy="534901"/>
          </a:xfrm>
          <a:prstGeom prst="rightArrow">
            <a:avLst/>
          </a:prstGeom>
          <a:solidFill>
            <a:schemeClr val="accent2"/>
          </a:solidFill>
          <a:ln w="38100">
            <a:solidFill>
              <a:schemeClr val="accent2"/>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B9E881ED-CA9A-7B6D-FFE5-C814F7246346}"/>
              </a:ext>
            </a:extLst>
          </p:cNvPr>
          <p:cNvSpPr txBox="1"/>
          <p:nvPr/>
        </p:nvSpPr>
        <p:spPr>
          <a:xfrm>
            <a:off x="454308" y="5276439"/>
            <a:ext cx="10898823"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Note: </a:t>
            </a:r>
            <a:r>
              <a:rPr lang="en-GB" dirty="0">
                <a:latin typeface="Arial" panose="020B0604020202020204" pitchFamily="34" charset="0"/>
                <a:cs typeface="Arial" panose="020B0604020202020204" pitchFamily="34" charset="0"/>
              </a:rPr>
              <a:t>You may need to </a:t>
            </a:r>
            <a:r>
              <a:rPr lang="en-GB" b="1" dirty="0">
                <a:latin typeface="Arial" panose="020B0604020202020204" pitchFamily="34" charset="0"/>
                <a:cs typeface="Arial" panose="020B0604020202020204" pitchFamily="34" charset="0"/>
              </a:rPr>
              <a:t>login</a:t>
            </a:r>
            <a:r>
              <a:rPr lang="en-GB" dirty="0">
                <a:latin typeface="Arial" panose="020B0604020202020204" pitchFamily="34" charset="0"/>
                <a:cs typeface="Arial" panose="020B0604020202020204" pitchFamily="34" charset="0"/>
              </a:rPr>
              <a:t> using your university login and password to access HWB.</a:t>
            </a:r>
          </a:p>
        </p:txBody>
      </p:sp>
      <p:pic>
        <p:nvPicPr>
          <p:cNvPr id="5" name="Picture 4">
            <a:extLst>
              <a:ext uri="{FF2B5EF4-FFF2-40B4-BE49-F238E27FC236}">
                <a16:creationId xmlns:a16="http://schemas.microsoft.com/office/drawing/2014/main" id="{B7E2A1DC-3A76-1661-2202-680DE3405654}"/>
              </a:ext>
            </a:extLst>
          </p:cNvPr>
          <p:cNvPicPr>
            <a:picLocks noChangeAspect="1"/>
          </p:cNvPicPr>
          <p:nvPr/>
        </p:nvPicPr>
        <p:blipFill>
          <a:blip r:embed="rId4"/>
          <a:stretch>
            <a:fillRect/>
          </a:stretch>
        </p:blipFill>
        <p:spPr>
          <a:xfrm>
            <a:off x="4784794" y="933924"/>
            <a:ext cx="7127842" cy="4382083"/>
          </a:xfrm>
          <a:prstGeom prst="rect">
            <a:avLst/>
          </a:prstGeom>
        </p:spPr>
      </p:pic>
      <p:sp>
        <p:nvSpPr>
          <p:cNvPr id="2" name="Rectangle 1">
            <a:extLst>
              <a:ext uri="{FF2B5EF4-FFF2-40B4-BE49-F238E27FC236}">
                <a16:creationId xmlns:a16="http://schemas.microsoft.com/office/drawing/2014/main" id="{E5963B0C-54F3-1446-9483-0F29019B7B3F}"/>
              </a:ext>
            </a:extLst>
          </p:cNvPr>
          <p:cNvSpPr/>
          <p:nvPr/>
        </p:nvSpPr>
        <p:spPr>
          <a:xfrm>
            <a:off x="10931979" y="3808062"/>
            <a:ext cx="1135150" cy="894567"/>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0D71D6D-2CCC-9D7C-809B-D6943BFCB33C}"/>
              </a:ext>
            </a:extLst>
          </p:cNvPr>
          <p:cNvPicPr>
            <a:picLocks noChangeAspect="1"/>
          </p:cNvPicPr>
          <p:nvPr/>
        </p:nvPicPr>
        <p:blipFill>
          <a:blip r:embed="rId5"/>
          <a:stretch>
            <a:fillRect/>
          </a:stretch>
        </p:blipFill>
        <p:spPr>
          <a:xfrm flipH="1">
            <a:off x="1152636" y="3692607"/>
            <a:ext cx="1204759" cy="1187548"/>
          </a:xfrm>
          <a:prstGeom prst="rect">
            <a:avLst/>
          </a:prstGeom>
        </p:spPr>
      </p:pic>
    </p:spTree>
    <p:extLst>
      <p:ext uri="{BB962C8B-B14F-4D97-AF65-F5344CB8AC3E}">
        <p14:creationId xmlns:p14="http://schemas.microsoft.com/office/powerpoint/2010/main" val="829351856"/>
      </p:ext>
    </p:extLst>
  </p:cSld>
  <p:clrMapOvr>
    <a:masterClrMapping/>
  </p:clrMapOvr>
  <mc:AlternateContent xmlns:mc="http://schemas.openxmlformats.org/markup-compatibility/2006" xmlns:p14="http://schemas.microsoft.com/office/powerpoint/2010/main">
    <mc:Choice Requires="p14">
      <p:transition spd="med" p14:dur="700" advTm="21440">
        <p:fade/>
      </p:transition>
    </mc:Choice>
    <mc:Fallback xmlns="">
      <p:transition spd="med" advTm="21440">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a:xfrm>
            <a:off x="355076" y="79794"/>
            <a:ext cx="11481847" cy="928838"/>
          </a:xfrm>
        </p:spPr>
        <p:txBody>
          <a:bodyPr/>
          <a:lstStyle/>
          <a:p>
            <a:r>
              <a:rPr lang="en-GB" dirty="0">
                <a:latin typeface="+mn-lt"/>
              </a:rPr>
              <a:t>Services and support </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nvPr>
        </p:nvGraphicFramePr>
        <p:xfrm>
          <a:off x="0" y="1130703"/>
          <a:ext cx="10613606" cy="42939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hlinkClick r:id="rId7"/>
            <a:extLst>
              <a:ext uri="{FF2B5EF4-FFF2-40B4-BE49-F238E27FC236}">
                <a16:creationId xmlns:a16="http://schemas.microsoft.com/office/drawing/2014/main" id="{4F8ADCE4-DC92-4E09-B183-5F21D21C0A91}"/>
              </a:ext>
            </a:extLst>
          </p:cNvPr>
          <p:cNvPicPr>
            <a:picLocks noChangeAspect="1"/>
          </p:cNvPicPr>
          <p:nvPr/>
        </p:nvPicPr>
        <p:blipFill>
          <a:blip r:embed="rId8"/>
          <a:stretch>
            <a:fillRect/>
          </a:stretch>
        </p:blipFill>
        <p:spPr>
          <a:xfrm>
            <a:off x="11054590" y="4695007"/>
            <a:ext cx="998110" cy="984399"/>
          </a:xfrm>
          <a:prstGeom prst="rect">
            <a:avLst/>
          </a:prstGeom>
        </p:spPr>
      </p:pic>
    </p:spTree>
    <p:extLst>
      <p:ext uri="{BB962C8B-B14F-4D97-AF65-F5344CB8AC3E}">
        <p14:creationId xmlns:p14="http://schemas.microsoft.com/office/powerpoint/2010/main" val="27130753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F4AE6-8A15-1B68-F2F2-8929989FD22A}"/>
              </a:ext>
            </a:extLst>
          </p:cNvPr>
          <p:cNvSpPr>
            <a:spLocks noGrp="1"/>
          </p:cNvSpPr>
          <p:nvPr>
            <p:ph type="title"/>
          </p:nvPr>
        </p:nvSpPr>
        <p:spPr>
          <a:xfrm>
            <a:off x="168102" y="46844"/>
            <a:ext cx="11305338" cy="1003916"/>
          </a:xfrm>
        </p:spPr>
        <p:txBody>
          <a:bodyPr>
            <a:normAutofit/>
          </a:bodyPr>
          <a:lstStyle/>
          <a:p>
            <a:r>
              <a:rPr lang="en-GB" sz="4000" dirty="0">
                <a:latin typeface="+mn-lt"/>
              </a:rPr>
              <a:t>Sign up to Online Infoskills Tutorials</a:t>
            </a:r>
          </a:p>
        </p:txBody>
      </p:sp>
      <p:sp>
        <p:nvSpPr>
          <p:cNvPr id="4" name="TextBox 3">
            <a:extLst>
              <a:ext uri="{FF2B5EF4-FFF2-40B4-BE49-F238E27FC236}">
                <a16:creationId xmlns:a16="http://schemas.microsoft.com/office/drawing/2014/main" id="{FE1382BC-EB6A-FAD6-C1A8-F8AF5A78FC01}"/>
              </a:ext>
            </a:extLst>
          </p:cNvPr>
          <p:cNvSpPr txBox="1"/>
          <p:nvPr/>
        </p:nvSpPr>
        <p:spPr>
          <a:xfrm flipH="1">
            <a:off x="342687" y="1040138"/>
            <a:ext cx="11751644" cy="1938992"/>
          </a:xfrm>
          <a:prstGeom prst="rect">
            <a:avLst/>
          </a:prstGeom>
          <a:noFill/>
        </p:spPr>
        <p:txBody>
          <a:bodyPr wrap="square" lIns="91440" tIns="45720" rIns="91440" bIns="45720" rtlCol="0" anchor="t">
            <a:spAutoFit/>
          </a:bodyPr>
          <a:lstStyle/>
          <a:p>
            <a:r>
              <a:rPr lang="en-GB" sz="2400" dirty="0">
                <a:latin typeface="Calibri"/>
                <a:ea typeface="Calibri"/>
                <a:cs typeface="Calibri"/>
              </a:rPr>
              <a:t>Our </a:t>
            </a:r>
            <a:r>
              <a:rPr lang="en-GB" sz="2400" b="1" dirty="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Online Infoskills</a:t>
            </a:r>
            <a:r>
              <a:rPr lang="en-GB" sz="2400" dirty="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 </a:t>
            </a:r>
            <a:r>
              <a:rPr lang="en-GB" sz="2400" b="1" dirty="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Programme</a:t>
            </a:r>
            <a:r>
              <a:rPr lang="en-GB" sz="2400" dirty="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 </a:t>
            </a:r>
            <a:r>
              <a:rPr lang="en-GB" sz="2400" dirty="0">
                <a:latin typeface="Calibri"/>
                <a:ea typeface="Calibri"/>
                <a:cs typeface="Calibri"/>
              </a:rPr>
              <a:t>is designed to create opportunities for you to:</a:t>
            </a:r>
          </a:p>
          <a:p>
            <a:endParaRPr lang="en-GB" sz="2400" dirty="0">
              <a:latin typeface="Calibri" panose="020F0502020204030204" pitchFamily="34" charset="0"/>
              <a:ea typeface="Calibri"/>
              <a:cs typeface="Calibri" panose="020F0502020204030204" pitchFamily="34" charset="0"/>
            </a:endParaRPr>
          </a:p>
          <a:p>
            <a:pPr marL="342900" indent="-342900">
              <a:buFont typeface="Arial" panose="020B0604020202020204" pitchFamily="34" charset="0"/>
              <a:buChar char="•"/>
            </a:pPr>
            <a:r>
              <a:rPr lang="en-GB" sz="2400" dirty="0">
                <a:latin typeface="Calibri"/>
                <a:ea typeface="Calibri"/>
                <a:cs typeface="Calibri"/>
              </a:rPr>
              <a:t>Develop your transferable academic and information skills.</a:t>
            </a:r>
          </a:p>
          <a:p>
            <a:endParaRPr lang="en-GB" sz="2400" dirty="0">
              <a:latin typeface="Calibri" panose="020F0502020204030204" pitchFamily="34" charset="0"/>
              <a:ea typeface="Calibri"/>
              <a:cs typeface="Calibri" panose="020F0502020204030204" pitchFamily="34" charset="0"/>
            </a:endParaRPr>
          </a:p>
          <a:p>
            <a:pPr marL="342900" indent="-342900">
              <a:buFont typeface="Arial" panose="020B0604020202020204" pitchFamily="34" charset="0"/>
              <a:buChar char="•"/>
            </a:pPr>
            <a:r>
              <a:rPr lang="en-GB" sz="2400" dirty="0">
                <a:latin typeface="Calibri"/>
                <a:ea typeface="Calibri"/>
                <a:cs typeface="Calibri"/>
              </a:rPr>
              <a:t>Improve both your academic success and employability. </a:t>
            </a:r>
          </a:p>
        </p:txBody>
      </p:sp>
      <p:pic>
        <p:nvPicPr>
          <p:cNvPr id="1026" name="Picture 2" descr="A qr code on a white background&#10;&#10;Description automatically generated">
            <a:extLst>
              <a:ext uri="{FF2B5EF4-FFF2-40B4-BE49-F238E27FC236}">
                <a16:creationId xmlns:a16="http://schemas.microsoft.com/office/drawing/2014/main" id="{E4FC813A-9A01-0E6B-19BC-F33EFDCB54D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425"/>
          <a:stretch>
            <a:fillRect/>
          </a:stretch>
        </p:blipFill>
        <p:spPr bwMode="auto">
          <a:xfrm>
            <a:off x="10023276" y="3530984"/>
            <a:ext cx="1957806" cy="1874200"/>
          </a:xfrm>
          <a:prstGeom prst="rect">
            <a:avLst/>
          </a:prstGeom>
          <a:noFill/>
          <a:ln>
            <a:noFill/>
          </a:ln>
          <a:effectLst>
            <a:outerShdw blurRad="149987" dist="250190" dir="8460000" algn="ctr">
              <a:srgbClr val="000000">
                <a:alpha val="28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4C3C304-80D1-9F49-8221-D414A9537F05}"/>
              </a:ext>
            </a:extLst>
          </p:cNvPr>
          <p:cNvSpPr txBox="1"/>
          <p:nvPr/>
        </p:nvSpPr>
        <p:spPr>
          <a:xfrm>
            <a:off x="347444" y="3234197"/>
            <a:ext cx="8501149" cy="2308324"/>
          </a:xfrm>
          <a:prstGeom prst="rect">
            <a:avLst/>
          </a:prstGeom>
          <a:noFill/>
          <a:ln w="28575">
            <a:solidFill>
              <a:schemeClr val="accent2"/>
            </a:solidFill>
          </a:ln>
        </p:spPr>
        <p:txBody>
          <a:bodyPr wrap="square">
            <a:spAutoFit/>
          </a:bodyPr>
          <a:lstStyle/>
          <a:p>
            <a:pPr algn="l" rtl="0" fontAlgn="base"/>
            <a:r>
              <a:rPr lang="en-US" sz="2400" b="0" i="0" u="none" strike="noStrike" dirty="0">
                <a:solidFill>
                  <a:srgbClr val="000000"/>
                </a:solidFill>
                <a:effectLst/>
                <a:highlight>
                  <a:srgbClr val="F5F5F5"/>
                </a:highlight>
                <a:latin typeface="Calibri" panose="020F0502020204030204" pitchFamily="34" charset="0"/>
              </a:rPr>
              <a:t>Scan the code (using your camera on your phone), or click the link to find out more about:</a:t>
            </a:r>
            <a:r>
              <a:rPr lang="en-US" sz="2400" b="0" i="0" dirty="0">
                <a:solidFill>
                  <a:srgbClr val="000000"/>
                </a:solidFill>
                <a:effectLst/>
                <a:highlight>
                  <a:srgbClr val="F5F5F5"/>
                </a:highlight>
                <a:latin typeface="Calibri" panose="020F0502020204030204" pitchFamily="34" charset="0"/>
              </a:rPr>
              <a:t>​</a:t>
            </a:r>
            <a:endParaRPr lang="en-US" sz="2400" b="0" i="0" dirty="0">
              <a:solidFill>
                <a:srgbClr val="000000"/>
              </a:solidFill>
              <a:effectLst/>
              <a:highlight>
                <a:srgbClr val="F5F5F5"/>
              </a:highlight>
              <a:latin typeface="Arial" panose="020B0604020202020204" pitchFamily="34" charset="0"/>
            </a:endParaRPr>
          </a:p>
          <a:p>
            <a:pPr algn="l" rtl="0" fontAlgn="base"/>
            <a:r>
              <a:rPr lang="en-US" sz="2400" b="0" i="0" dirty="0">
                <a:solidFill>
                  <a:srgbClr val="000000"/>
                </a:solidFill>
                <a:effectLst/>
                <a:highlight>
                  <a:srgbClr val="F5F5F5"/>
                </a:highlight>
                <a:latin typeface="Calibri" panose="020F0502020204030204" pitchFamily="34" charset="0"/>
              </a:rPr>
              <a:t>​</a:t>
            </a:r>
            <a:endParaRPr lang="en-US" sz="2400" b="0" i="0" dirty="0">
              <a:solidFill>
                <a:srgbClr val="000000"/>
              </a:solidFill>
              <a:effectLst/>
              <a:highlight>
                <a:srgbClr val="F5F5F5"/>
              </a:highlight>
              <a:latin typeface="Arial" panose="020B0604020202020204" pitchFamily="34" charset="0"/>
            </a:endParaRPr>
          </a:p>
          <a:p>
            <a:pPr algn="l" rtl="0" fontAlgn="base">
              <a:buFont typeface="Arial" panose="020B0604020202020204" pitchFamily="34" charset="0"/>
              <a:buChar char="•"/>
            </a:pPr>
            <a:r>
              <a:rPr lang="en-US" sz="2400" b="0" i="0" u="none" strike="noStrike" dirty="0">
                <a:solidFill>
                  <a:srgbClr val="000000"/>
                </a:solidFill>
                <a:effectLst/>
                <a:highlight>
                  <a:srgbClr val="F5F5F5"/>
                </a:highlight>
                <a:latin typeface="Calibri" panose="020F0502020204030204" pitchFamily="34" charset="0"/>
              </a:rPr>
              <a:t>Why information literacy is important.</a:t>
            </a:r>
            <a:r>
              <a:rPr lang="en-US" sz="2400" b="0" i="0" dirty="0">
                <a:solidFill>
                  <a:srgbClr val="000000"/>
                </a:solidFill>
                <a:effectLst/>
                <a:highlight>
                  <a:srgbClr val="F5F5F5"/>
                </a:highlight>
                <a:latin typeface="Calibri" panose="020F0502020204030204" pitchFamily="34" charset="0"/>
              </a:rPr>
              <a:t>​</a:t>
            </a:r>
          </a:p>
          <a:p>
            <a:pPr algn="l" rtl="0" fontAlgn="base"/>
            <a:endParaRPr lang="en-US" sz="2400" b="0" i="0" dirty="0">
              <a:solidFill>
                <a:srgbClr val="000000"/>
              </a:solidFill>
              <a:effectLst/>
              <a:highlight>
                <a:srgbClr val="F5F5F5"/>
              </a:highlight>
              <a:latin typeface="Arial" panose="020B0604020202020204" pitchFamily="34" charset="0"/>
            </a:endParaRPr>
          </a:p>
          <a:p>
            <a:pPr algn="l" rtl="0" fontAlgn="base">
              <a:buFont typeface="Arial" panose="020B0604020202020204" pitchFamily="34" charset="0"/>
              <a:buChar char="•"/>
            </a:pPr>
            <a:r>
              <a:rPr lang="en-US" sz="2400" b="0" i="0" u="none" strike="noStrike" dirty="0">
                <a:solidFill>
                  <a:srgbClr val="000000"/>
                </a:solidFill>
                <a:effectLst/>
                <a:highlight>
                  <a:srgbClr val="F5F5F5"/>
                </a:highlight>
                <a:latin typeface="Calibri" panose="020F0502020204030204" pitchFamily="34" charset="0"/>
              </a:rPr>
              <a:t>How to access the relevant units. </a:t>
            </a:r>
            <a:r>
              <a:rPr lang="en-US" sz="2400" b="0" i="0" dirty="0">
                <a:solidFill>
                  <a:srgbClr val="000000"/>
                </a:solidFill>
                <a:effectLst/>
                <a:highlight>
                  <a:srgbClr val="F5F5F5"/>
                </a:highlight>
                <a:latin typeface="Calibri" panose="020F0502020204030204" pitchFamily="34" charset="0"/>
              </a:rPr>
              <a:t>​</a:t>
            </a:r>
            <a:endParaRPr lang="en-US" sz="2400" b="0" i="0" dirty="0">
              <a:solidFill>
                <a:srgbClr val="000000"/>
              </a:solidFill>
              <a:effectLst/>
              <a:highlight>
                <a:srgbClr val="F5F5F5"/>
              </a:highlight>
              <a:latin typeface="Arial" panose="020B0604020202020204" pitchFamily="34" charset="0"/>
            </a:endParaRPr>
          </a:p>
        </p:txBody>
      </p:sp>
      <p:sp>
        <p:nvSpPr>
          <p:cNvPr id="7" name="TextBox 6">
            <a:extLst>
              <a:ext uri="{FF2B5EF4-FFF2-40B4-BE49-F238E27FC236}">
                <a16:creationId xmlns:a16="http://schemas.microsoft.com/office/drawing/2014/main" id="{F27108FC-E973-71A9-3E73-0FDA272E4760}"/>
              </a:ext>
            </a:extLst>
          </p:cNvPr>
          <p:cNvSpPr txBox="1"/>
          <p:nvPr/>
        </p:nvSpPr>
        <p:spPr>
          <a:xfrm>
            <a:off x="10208239" y="2834087"/>
            <a:ext cx="1587880"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hlinkClick r:id="rId5"/>
              </a:rPr>
              <a:t>Online Link</a:t>
            </a:r>
            <a:endParaRPr lang="en-GB" sz="2000" dirty="0">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6A82DB16-86D8-7968-33E9-FEDC91717031}"/>
              </a:ext>
            </a:extLst>
          </p:cNvPr>
          <p:cNvSpPr txBox="1"/>
          <p:nvPr/>
        </p:nvSpPr>
        <p:spPr>
          <a:xfrm>
            <a:off x="9318724" y="261876"/>
            <a:ext cx="277250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6">
                  <a:extLst>
                    <a:ext uri="{A12FA001-AC4F-418D-AE19-62706E023703}">
                      <ahyp:hlinkClr xmlns:ahyp="http://schemas.microsoft.com/office/drawing/2018/hyperlinkcolor" val="tx"/>
                    </a:ext>
                  </a:extLst>
                </a:hlinkClick>
              </a:rPr>
              <a:t>Library Infoskills Course</a:t>
            </a:r>
            <a:endParaRPr lang="en-GB" sz="2000" b="1" dirty="0">
              <a:solidFill>
                <a:schemeClr val="bg1"/>
              </a:solidFill>
              <a:latin typeface="Calibri"/>
              <a:ea typeface="Calibri Light"/>
              <a:cs typeface="Calibri Light"/>
            </a:endParaRPr>
          </a:p>
        </p:txBody>
      </p:sp>
    </p:spTree>
    <p:extLst>
      <p:ext uri="{BB962C8B-B14F-4D97-AF65-F5344CB8AC3E}">
        <p14:creationId xmlns:p14="http://schemas.microsoft.com/office/powerpoint/2010/main" val="390452938"/>
      </p:ext>
    </p:extLst>
  </p:cSld>
  <p:clrMapOvr>
    <a:masterClrMapping/>
  </p:clrMapOvr>
  <mc:AlternateContent xmlns:mc="http://schemas.openxmlformats.org/markup-compatibility/2006" xmlns:p14="http://schemas.microsoft.com/office/powerpoint/2010/main">
    <mc:Choice Requires="p14">
      <p:transition spd="med" p14:dur="700" advTm="38422">
        <p:fade/>
      </p:transition>
    </mc:Choice>
    <mc:Fallback xmlns="">
      <p:transition spd="med" advTm="38422">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38BE2319-413A-482C-BC65-7A4DEB3FFF21}"/>
              </a:ext>
            </a:extLst>
          </p:cNvPr>
          <p:cNvSpPr>
            <a:spLocks noGrp="1"/>
          </p:cNvSpPr>
          <p:nvPr>
            <p:ph sz="half" idx="1"/>
          </p:nvPr>
        </p:nvSpPr>
        <p:spPr>
          <a:xfrm>
            <a:off x="388624" y="1226345"/>
            <a:ext cx="6798444" cy="1700047"/>
          </a:xfrm>
        </p:spPr>
        <p:txBody>
          <a:bodyPr vert="horz" lIns="91440" tIns="45720" rIns="91440" bIns="45720" rtlCol="0" anchor="t">
            <a:normAutofit/>
          </a:bodyPr>
          <a:lstStyle/>
          <a:p>
            <a:pPr marL="0" indent="0">
              <a:spcBef>
                <a:spcPts val="0"/>
              </a:spcBef>
              <a:buNone/>
            </a:pPr>
            <a:r>
              <a:rPr lang="en-GB" sz="2400" b="1" dirty="0">
                <a:latin typeface="Calibri"/>
                <a:ea typeface="Calibri"/>
                <a:cs typeface="Calibri"/>
              </a:rPr>
              <a:t>The library provides free access to: </a:t>
            </a:r>
          </a:p>
          <a:p>
            <a:pPr marL="0" indent="0">
              <a:spcBef>
                <a:spcPts val="0"/>
              </a:spcBef>
              <a:buNone/>
            </a:pPr>
            <a:endParaRPr lang="en-GB" sz="2400" dirty="0">
              <a:latin typeface="Calibri" panose="020F0502020204030204" pitchFamily="34" charset="0"/>
              <a:cs typeface="Calibri" panose="020F0502020204030204" pitchFamily="34" charset="0"/>
            </a:endParaRPr>
          </a:p>
          <a:p>
            <a:pPr>
              <a:spcBef>
                <a:spcPts val="0"/>
              </a:spcBef>
              <a:buFont typeface="Arial" panose="020B0604020202020204" pitchFamily="34" charset="0"/>
              <a:buChar char="•"/>
            </a:pPr>
            <a:r>
              <a:rPr lang="en-GB" sz="2200" dirty="0">
                <a:latin typeface="Calibri"/>
                <a:ea typeface="Calibri"/>
                <a:cs typeface="Calibri"/>
              </a:rPr>
              <a:t>Good quality, up-to-date resources, in your subject area, via multiple formats and good filters.</a:t>
            </a:r>
          </a:p>
          <a:p>
            <a:pPr marL="342900" indent="-342900">
              <a:spcBef>
                <a:spcPts val="0"/>
              </a:spcBef>
              <a:buFont typeface="Arial,Sans-Serif"/>
              <a:buChar char="•"/>
            </a:pPr>
            <a:endParaRPr lang="en-GB" sz="2200" dirty="0"/>
          </a:p>
          <a:p>
            <a:pPr marL="0" indent="0">
              <a:spcBef>
                <a:spcPts val="0"/>
              </a:spcBef>
              <a:buNone/>
            </a:pPr>
            <a:endParaRPr lang="en-GB" sz="2200" dirty="0"/>
          </a:p>
          <a:p>
            <a:pPr marL="0" indent="0">
              <a:buNone/>
            </a:pPr>
            <a:endParaRPr lang="en-GB" sz="2000" dirty="0"/>
          </a:p>
        </p:txBody>
      </p:sp>
      <p:sp>
        <p:nvSpPr>
          <p:cNvPr id="2" name="Title 1">
            <a:extLst>
              <a:ext uri="{FF2B5EF4-FFF2-40B4-BE49-F238E27FC236}">
                <a16:creationId xmlns:a16="http://schemas.microsoft.com/office/drawing/2014/main" id="{C4BBDF33-34A5-4062-AA9D-9E33932505AB}"/>
              </a:ext>
            </a:extLst>
          </p:cNvPr>
          <p:cNvSpPr>
            <a:spLocks noGrp="1"/>
          </p:cNvSpPr>
          <p:nvPr>
            <p:ph type="title"/>
          </p:nvPr>
        </p:nvSpPr>
        <p:spPr>
          <a:xfrm>
            <a:off x="196426" y="-10510"/>
            <a:ext cx="10795518" cy="1003916"/>
          </a:xfrm>
        </p:spPr>
        <p:txBody>
          <a:bodyPr anchor="b">
            <a:normAutofit/>
          </a:bodyPr>
          <a:lstStyle/>
          <a:p>
            <a:r>
              <a:rPr lang="en-GB" dirty="0">
                <a:latin typeface="Calibri"/>
                <a:ea typeface="Calibri"/>
                <a:cs typeface="Calibri"/>
              </a:rPr>
              <a:t>Explore your library resources</a:t>
            </a:r>
            <a:endParaRPr lang="en-US" dirty="0"/>
          </a:p>
        </p:txBody>
      </p:sp>
      <p:pic>
        <p:nvPicPr>
          <p:cNvPr id="3" name="Picture 2">
            <a:extLst>
              <a:ext uri="{FF2B5EF4-FFF2-40B4-BE49-F238E27FC236}">
                <a16:creationId xmlns:a16="http://schemas.microsoft.com/office/drawing/2014/main" id="{29352B41-29AD-9ABC-5F44-1F695CCBC20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p:blipFill>
        <p:spPr bwMode="auto">
          <a:xfrm>
            <a:off x="7994354" y="635056"/>
            <a:ext cx="4094500" cy="3901939"/>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DB3E24D9-892B-F3EC-1356-5748761897C7}"/>
              </a:ext>
            </a:extLst>
          </p:cNvPr>
          <p:cNvSpPr txBox="1"/>
          <p:nvPr/>
        </p:nvSpPr>
        <p:spPr>
          <a:xfrm>
            <a:off x="388624" y="2321004"/>
            <a:ext cx="6798444" cy="2215991"/>
          </a:xfrm>
          <a:prstGeom prst="rect">
            <a:avLst/>
          </a:prstGeom>
          <a:noFill/>
        </p:spPr>
        <p:txBody>
          <a:bodyPr wrap="square" lIns="91440" tIns="45720" rIns="91440" bIns="45720" anchor="t">
            <a:spAutoFit/>
          </a:bodyPr>
          <a:lstStyle/>
          <a:p>
            <a:pPr>
              <a:spcBef>
                <a:spcPts val="0"/>
              </a:spcBef>
            </a:pPr>
            <a:endParaRPr lang="en-GB" sz="2400" dirty="0">
              <a:latin typeface="Calibri" panose="020F0502020204030204" pitchFamily="34" charset="0"/>
              <a:cs typeface="Calibri" panose="020F0502020204030204" pitchFamily="34" charset="0"/>
            </a:endParaRPr>
          </a:p>
          <a:p>
            <a:pPr marL="0" indent="0">
              <a:spcBef>
                <a:spcPts val="0"/>
              </a:spcBef>
              <a:buNone/>
            </a:pPr>
            <a:r>
              <a:rPr lang="en-GB" sz="2400" b="1" dirty="0">
                <a:latin typeface="Calibri"/>
                <a:ea typeface="Calibri"/>
                <a:cs typeface="Calibri"/>
              </a:rPr>
              <a:t>You can further:</a:t>
            </a:r>
          </a:p>
          <a:p>
            <a:pPr marL="0" indent="0">
              <a:spcBef>
                <a:spcPts val="0"/>
              </a:spcBef>
              <a:buNone/>
            </a:pPr>
            <a:endParaRPr lang="en-GB" sz="2400" dirty="0"/>
          </a:p>
          <a:p>
            <a:pPr marL="285750" indent="-285750">
              <a:spcBef>
                <a:spcPts val="0"/>
              </a:spcBef>
              <a:spcAft>
                <a:spcPts val="600"/>
              </a:spcAft>
              <a:buFont typeface="Arial,Sans-Serif" panose="05000000000000000000" pitchFamily="2" charset="2"/>
              <a:buChar char="•"/>
            </a:pPr>
            <a:r>
              <a:rPr lang="en-GB" sz="2200" dirty="0">
                <a:latin typeface="Calibri"/>
                <a:cs typeface="Calibri"/>
              </a:rPr>
              <a:t>Check your account,</a:t>
            </a:r>
            <a:r>
              <a:rPr lang="en-US" sz="2200" dirty="0">
                <a:latin typeface="Calibri"/>
                <a:cs typeface="Calibri"/>
              </a:rPr>
              <a:t> s</a:t>
            </a:r>
            <a:r>
              <a:rPr lang="en-GB" sz="2200" dirty="0">
                <a:latin typeface="Calibri"/>
                <a:cs typeface="Calibri"/>
              </a:rPr>
              <a:t>ave and organise favourite resources, find help with referencing and access your course reading lists.</a:t>
            </a:r>
          </a:p>
        </p:txBody>
      </p:sp>
      <p:sp>
        <p:nvSpPr>
          <p:cNvPr id="5" name="TextBox 4">
            <a:extLst>
              <a:ext uri="{FF2B5EF4-FFF2-40B4-BE49-F238E27FC236}">
                <a16:creationId xmlns:a16="http://schemas.microsoft.com/office/drawing/2014/main" id="{D43D1FBC-F342-AE04-4360-07E1B955501D}"/>
              </a:ext>
            </a:extLst>
          </p:cNvPr>
          <p:cNvSpPr txBox="1"/>
          <p:nvPr/>
        </p:nvSpPr>
        <p:spPr>
          <a:xfrm>
            <a:off x="372732" y="4818096"/>
            <a:ext cx="10157430" cy="830997"/>
          </a:xfrm>
          <a:prstGeom prst="rect">
            <a:avLst/>
          </a:prstGeom>
          <a:noFill/>
        </p:spPr>
        <p:txBody>
          <a:bodyPr wrap="square" lIns="91440" tIns="45720" rIns="91440" bIns="45720" anchor="t">
            <a:spAutoFit/>
          </a:bodyPr>
          <a:lstStyle/>
          <a:p>
            <a:pPr marL="0" indent="0">
              <a:spcBef>
                <a:spcPts val="0"/>
              </a:spcBef>
              <a:spcAft>
                <a:spcPts val="600"/>
              </a:spcAft>
              <a:buNone/>
            </a:pPr>
            <a:r>
              <a:rPr lang="en-GB" sz="2400" dirty="0">
                <a:latin typeface="Calibri"/>
                <a:cs typeface="Calibri"/>
              </a:rPr>
              <a:t>Finding good quality information which you can save, organise and recall when needed, will save you time and improve your work!</a:t>
            </a:r>
          </a:p>
        </p:txBody>
      </p:sp>
      <p:pic>
        <p:nvPicPr>
          <p:cNvPr id="8" name="Picture 7">
            <a:hlinkClick r:id="rId4"/>
            <a:extLst>
              <a:ext uri="{FF2B5EF4-FFF2-40B4-BE49-F238E27FC236}">
                <a16:creationId xmlns:a16="http://schemas.microsoft.com/office/drawing/2014/main" id="{7011D07B-A0BC-DB92-0AD6-F1D406BB4C88}"/>
              </a:ext>
            </a:extLst>
          </p:cNvPr>
          <p:cNvPicPr>
            <a:picLocks noChangeAspect="1"/>
          </p:cNvPicPr>
          <p:nvPr/>
        </p:nvPicPr>
        <p:blipFill>
          <a:blip r:embed="rId5"/>
          <a:stretch>
            <a:fillRect/>
          </a:stretch>
        </p:blipFill>
        <p:spPr>
          <a:xfrm>
            <a:off x="10950962" y="4741394"/>
            <a:ext cx="998110" cy="984399"/>
          </a:xfrm>
          <a:prstGeom prst="rect">
            <a:avLst/>
          </a:prstGeom>
        </p:spPr>
      </p:pic>
    </p:spTree>
    <p:extLst>
      <p:ext uri="{BB962C8B-B14F-4D97-AF65-F5344CB8AC3E}">
        <p14:creationId xmlns:p14="http://schemas.microsoft.com/office/powerpoint/2010/main" val="35972215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644843"/>
          </a:xfrm>
        </p:spPr>
        <p:txBody>
          <a:bodyPr>
            <a:normAutofit fontScale="90000"/>
          </a:bodyPr>
          <a:lstStyle/>
          <a:p>
            <a:r>
              <a:rPr lang="en-GB" dirty="0">
                <a:latin typeface="Calibri"/>
                <a:ea typeface="Calibri"/>
                <a:cs typeface="Calibri"/>
              </a:rPr>
              <a:t>Online Resource Lists – your shortcut</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902215" y="2403719"/>
            <a:ext cx="5074998" cy="937784"/>
          </a:xfrm>
        </p:spPr>
        <p:txBody>
          <a:bodyPr vert="horz" lIns="91440" tIns="45720" rIns="91440" bIns="45720" rtlCol="0" anchor="t">
            <a:noAutofit/>
          </a:bodyPr>
          <a:lstStyle/>
          <a:p>
            <a:pPr marL="0" indent="0">
              <a:buNone/>
            </a:pPr>
            <a:r>
              <a:rPr lang="en-GB" sz="2400" b="1" dirty="0">
                <a:latin typeface="Calibri"/>
                <a:ea typeface="Calibri"/>
                <a:cs typeface="Calibri"/>
              </a:rPr>
              <a:t>All managed by the library for:</a:t>
            </a:r>
          </a:p>
          <a:p>
            <a:pPr lvl="1">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Easy  and direct access. </a:t>
            </a:r>
          </a:p>
        </p:txBody>
      </p:sp>
      <p:sp>
        <p:nvSpPr>
          <p:cNvPr id="4" name="TextBox 3">
            <a:extLst>
              <a:ext uri="{FF2B5EF4-FFF2-40B4-BE49-F238E27FC236}">
                <a16:creationId xmlns:a16="http://schemas.microsoft.com/office/drawing/2014/main" id="{4D25F6F5-B8B7-8979-1BCA-37B0F1F4C976}"/>
              </a:ext>
            </a:extLst>
          </p:cNvPr>
          <p:cNvSpPr txBox="1"/>
          <p:nvPr/>
        </p:nvSpPr>
        <p:spPr>
          <a:xfrm>
            <a:off x="156584" y="1206542"/>
            <a:ext cx="11878832" cy="830997"/>
          </a:xfrm>
          <a:prstGeom prst="rect">
            <a:avLst/>
          </a:prstGeom>
          <a:noFill/>
        </p:spPr>
        <p:txBody>
          <a:bodyPr wrap="square" lIns="91440" tIns="45720" rIns="91440" bIns="45720" anchor="t">
            <a:spAutoFit/>
          </a:bodyPr>
          <a:lstStyle/>
          <a:p>
            <a:r>
              <a:rPr lang="en-GB" sz="2400" dirty="0">
                <a:latin typeface="Calibri"/>
                <a:ea typeface="Calibri"/>
                <a:cs typeface="Calibri"/>
              </a:rPr>
              <a:t>Your lecturers have already selected  key books, articles, and materials to begin your research and they are all in one place for easy access!</a:t>
            </a:r>
          </a:p>
        </p:txBody>
      </p:sp>
      <p:sp>
        <p:nvSpPr>
          <p:cNvPr id="7" name="TextBox 6">
            <a:extLst>
              <a:ext uri="{FF2B5EF4-FFF2-40B4-BE49-F238E27FC236}">
                <a16:creationId xmlns:a16="http://schemas.microsoft.com/office/drawing/2014/main" id="{4C0E654F-B671-3A9F-4219-525883B430EC}"/>
              </a:ext>
            </a:extLst>
          </p:cNvPr>
          <p:cNvSpPr txBox="1"/>
          <p:nvPr/>
        </p:nvSpPr>
        <p:spPr>
          <a:xfrm>
            <a:off x="978443" y="5358504"/>
            <a:ext cx="4759233" cy="400110"/>
          </a:xfrm>
          <a:prstGeom prst="rect">
            <a:avLst/>
          </a:prstGeom>
          <a:noFill/>
        </p:spPr>
        <p:txBody>
          <a:bodyPr wrap="square" lIns="91440" tIns="45720" rIns="91440" bIns="45720" rtlCol="0" anchor="t">
            <a:spAutoFit/>
          </a:bodyPr>
          <a:lstStyle/>
          <a:p>
            <a:r>
              <a:rPr lang="en-GB" sz="2000" b="1" dirty="0">
                <a:solidFill>
                  <a:schemeClr val="accent2"/>
                </a:solidFill>
                <a:latin typeface="Calibri "/>
              </a:rPr>
              <a:t>N.B. You must sign into your list to access!</a:t>
            </a:r>
            <a:endParaRPr lang="en-US" sz="2000" b="1" dirty="0">
              <a:solidFill>
                <a:schemeClr val="accent2"/>
              </a:solidFill>
              <a:latin typeface="Calibri "/>
            </a:endParaRPr>
          </a:p>
        </p:txBody>
      </p:sp>
      <p:pic>
        <p:nvPicPr>
          <p:cNvPr id="9" name="Picture 8">
            <a:extLst>
              <a:ext uri="{FF2B5EF4-FFF2-40B4-BE49-F238E27FC236}">
                <a16:creationId xmlns:a16="http://schemas.microsoft.com/office/drawing/2014/main" id="{56B00FE1-38F8-A35D-86A8-38EFF13CE386}"/>
              </a:ext>
            </a:extLst>
          </p:cNvPr>
          <p:cNvPicPr>
            <a:picLocks noChangeAspect="1"/>
          </p:cNvPicPr>
          <p:nvPr/>
        </p:nvPicPr>
        <p:blipFill>
          <a:blip r:embed="rId3"/>
          <a:stretch>
            <a:fillRect/>
          </a:stretch>
        </p:blipFill>
        <p:spPr>
          <a:xfrm>
            <a:off x="300550" y="2220875"/>
            <a:ext cx="6115018" cy="291973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8195CD51-538B-51BB-1034-5D9A8AC32AE2}"/>
              </a:ext>
            </a:extLst>
          </p:cNvPr>
          <p:cNvSpPr txBox="1"/>
          <p:nvPr/>
        </p:nvSpPr>
        <p:spPr>
          <a:xfrm>
            <a:off x="9205860" y="426791"/>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Online resource lists</a:t>
            </a:r>
            <a:endParaRPr lang="en-US">
              <a:solidFill>
                <a:schemeClr val="bg1"/>
              </a:solidFill>
            </a:endParaRPr>
          </a:p>
        </p:txBody>
      </p:sp>
      <p:pic>
        <p:nvPicPr>
          <p:cNvPr id="5" name="Picture 4">
            <a:extLst>
              <a:ext uri="{FF2B5EF4-FFF2-40B4-BE49-F238E27FC236}">
                <a16:creationId xmlns:a16="http://schemas.microsoft.com/office/drawing/2014/main" id="{27CA9E77-E39B-44A4-5ABF-E3410A653832}"/>
              </a:ext>
            </a:extLst>
          </p:cNvPr>
          <p:cNvPicPr>
            <a:picLocks noChangeAspect="1"/>
          </p:cNvPicPr>
          <p:nvPr/>
        </p:nvPicPr>
        <p:blipFill>
          <a:blip r:embed="rId5"/>
          <a:stretch>
            <a:fillRect/>
          </a:stretch>
        </p:blipFill>
        <p:spPr>
          <a:xfrm>
            <a:off x="11037306" y="4648413"/>
            <a:ext cx="998110" cy="984399"/>
          </a:xfrm>
          <a:prstGeom prst="rect">
            <a:avLst/>
          </a:prstGeom>
        </p:spPr>
      </p:pic>
      <p:sp>
        <p:nvSpPr>
          <p:cNvPr id="11" name="TextBox 10">
            <a:extLst>
              <a:ext uri="{FF2B5EF4-FFF2-40B4-BE49-F238E27FC236}">
                <a16:creationId xmlns:a16="http://schemas.microsoft.com/office/drawing/2014/main" id="{55B6ED0C-B552-E5D9-4BB9-A2C95A516C62}"/>
              </a:ext>
            </a:extLst>
          </p:cNvPr>
          <p:cNvSpPr txBox="1"/>
          <p:nvPr/>
        </p:nvSpPr>
        <p:spPr>
          <a:xfrm>
            <a:off x="6902215" y="3429000"/>
            <a:ext cx="4891935" cy="1569660"/>
          </a:xfrm>
          <a:prstGeom prst="rect">
            <a:avLst/>
          </a:prstGeom>
          <a:noFill/>
        </p:spPr>
        <p:txBody>
          <a:bodyPr wrap="square">
            <a:spAutoFit/>
          </a:bodyPr>
          <a:lstStyle/>
          <a:p>
            <a:pPr marL="0" indent="0">
              <a:buNone/>
            </a:pPr>
            <a:r>
              <a:rPr lang="en-GB" sz="2400" b="1" dirty="0">
                <a:latin typeface="Calibri"/>
                <a:ea typeface="Calibri"/>
                <a:cs typeface="Calibri"/>
              </a:rPr>
              <a:t>Where to Find Them:</a:t>
            </a:r>
          </a:p>
          <a:p>
            <a:pPr lvl="1">
              <a:buFont typeface="Arial" panose="020B0604020202020204" pitchFamily="34" charset="0"/>
              <a:buChar char="•"/>
            </a:pPr>
            <a:r>
              <a:rPr lang="en-GB" sz="2400" dirty="0">
                <a:latin typeface="Calibri"/>
                <a:ea typeface="Calibri"/>
                <a:cs typeface="Calibri"/>
              </a:rPr>
              <a:t>On your </a:t>
            </a:r>
            <a:r>
              <a:rPr lang="en-GB" sz="2400" b="1" dirty="0">
                <a:solidFill>
                  <a:schemeClr val="accent2"/>
                </a:solidFill>
                <a:latin typeface="Calibri"/>
                <a:ea typeface="Calibri"/>
                <a:cs typeface="Calibri"/>
                <a:hlinkClick r:id="rId6">
                  <a:extLst>
                    <a:ext uri="{A12FA001-AC4F-418D-AE19-62706E023703}">
                      <ahyp:hlinkClr xmlns:ahyp="http://schemas.microsoft.com/office/drawing/2018/hyperlinkcolor" val="tx"/>
                    </a:ext>
                  </a:extLst>
                </a:hlinkClick>
              </a:rPr>
              <a:t>Moodle </a:t>
            </a:r>
            <a:r>
              <a:rPr lang="en-GB" sz="2400" b="1" dirty="0">
                <a:latin typeface="Calibri"/>
                <a:ea typeface="Calibri"/>
                <a:cs typeface="Calibri"/>
                <a:hlinkClick r:id="rId6">
                  <a:extLst>
                    <a:ext uri="{A12FA001-AC4F-418D-AE19-62706E023703}">
                      <ahyp:hlinkClr xmlns:ahyp="http://schemas.microsoft.com/office/drawing/2018/hyperlinkcolor" val="tx"/>
                    </a:ext>
                  </a:extLst>
                </a:hlinkClick>
              </a:rPr>
              <a:t> </a:t>
            </a:r>
            <a:r>
              <a:rPr lang="en-GB" sz="2400" dirty="0">
                <a:latin typeface="Calibri"/>
                <a:ea typeface="Calibri"/>
                <a:cs typeface="Calibri"/>
              </a:rPr>
              <a:t>course pages</a:t>
            </a:r>
            <a:r>
              <a:rPr lang="en-GB" sz="2400" b="1" dirty="0">
                <a:latin typeface="Calibri"/>
                <a:ea typeface="Calibri"/>
                <a:cs typeface="Calibri"/>
              </a:rPr>
              <a:t>.</a:t>
            </a:r>
          </a:p>
          <a:p>
            <a:pPr lvl="1"/>
            <a:endParaRPr lang="en-GB" sz="2400" b="1" dirty="0">
              <a:latin typeface="Calibri"/>
              <a:ea typeface="Calibri"/>
              <a:cs typeface="Calibri"/>
            </a:endParaRPr>
          </a:p>
          <a:p>
            <a:pPr lvl="1">
              <a:buFont typeface="Arial" panose="020B0604020202020204" pitchFamily="34" charset="0"/>
              <a:buChar char="•"/>
            </a:pPr>
            <a:r>
              <a:rPr lang="en-GB" sz="2400" dirty="0">
                <a:latin typeface="Calibri"/>
                <a:ea typeface="Calibri"/>
                <a:cs typeface="Calibri"/>
              </a:rPr>
              <a:t>Or via the </a:t>
            </a:r>
            <a:r>
              <a:rPr lang="en-GB" sz="2400" b="1" dirty="0">
                <a:solidFill>
                  <a:schemeClr val="accent2"/>
                </a:solidFill>
                <a:latin typeface="Calibri"/>
                <a:ea typeface="Calibri"/>
                <a:cs typeface="Calibri"/>
                <a:hlinkClick r:id="rId7">
                  <a:extLst>
                    <a:ext uri="{A12FA001-AC4F-418D-AE19-62706E023703}">
                      <ahyp:hlinkClr xmlns:ahyp="http://schemas.microsoft.com/office/drawing/2018/hyperlinkcolor" val="tx"/>
                    </a:ext>
                  </a:extLst>
                </a:hlinkClick>
              </a:rPr>
              <a:t>Library website</a:t>
            </a:r>
            <a:r>
              <a:rPr lang="en-GB" sz="2400" b="1" dirty="0">
                <a:latin typeface="Calibri"/>
                <a:ea typeface="Calibri"/>
                <a:cs typeface="Calibri"/>
                <a:hlinkClick r:id="rId7">
                  <a:extLst>
                    <a:ext uri="{A12FA001-AC4F-418D-AE19-62706E023703}">
                      <ahyp:hlinkClr xmlns:ahyp="http://schemas.microsoft.com/office/drawing/2018/hyperlinkcolor" val="tx"/>
                    </a:ext>
                  </a:extLst>
                </a:hlinkClick>
              </a:rPr>
              <a:t>.</a:t>
            </a:r>
            <a:endParaRPr lang="en-GB" sz="2400" b="1" dirty="0">
              <a:latin typeface="Calibri"/>
              <a:ea typeface="Calibri"/>
              <a:cs typeface="Calibri"/>
            </a:endParaRPr>
          </a:p>
        </p:txBody>
      </p:sp>
    </p:spTree>
    <p:extLst>
      <p:ext uri="{BB962C8B-B14F-4D97-AF65-F5344CB8AC3E}">
        <p14:creationId xmlns:p14="http://schemas.microsoft.com/office/powerpoint/2010/main" val="19568650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CB143B4-9FCB-F86A-643F-BD12C9044F70}"/>
              </a:ext>
            </a:extLst>
          </p:cNvPr>
          <p:cNvSpPr>
            <a:spLocks noGrp="1"/>
          </p:cNvSpPr>
          <p:nvPr>
            <p:ph type="title"/>
          </p:nvPr>
        </p:nvSpPr>
        <p:spPr>
          <a:xfrm>
            <a:off x="358219" y="365125"/>
            <a:ext cx="11481847" cy="601693"/>
          </a:xfrm>
        </p:spPr>
        <p:txBody>
          <a:bodyPr>
            <a:normAutofit fontScale="90000"/>
          </a:bodyPr>
          <a:lstStyle/>
          <a:p>
            <a:r>
              <a:rPr lang="en-GB" dirty="0">
                <a:latin typeface="+mn-lt"/>
              </a:rPr>
              <a:t>Online Resource List (ORL)</a:t>
            </a:r>
            <a:endParaRPr lang="en-US" dirty="0">
              <a:latin typeface="+mn-lt"/>
            </a:endParaRPr>
          </a:p>
        </p:txBody>
      </p:sp>
      <p:sp>
        <p:nvSpPr>
          <p:cNvPr id="9" name="TextBox 8">
            <a:extLst>
              <a:ext uri="{FF2B5EF4-FFF2-40B4-BE49-F238E27FC236}">
                <a16:creationId xmlns:a16="http://schemas.microsoft.com/office/drawing/2014/main" id="{210117BD-A1D7-59E9-9818-045E07DA9C62}"/>
              </a:ext>
            </a:extLst>
          </p:cNvPr>
          <p:cNvSpPr txBox="1"/>
          <p:nvPr/>
        </p:nvSpPr>
        <p:spPr>
          <a:xfrm>
            <a:off x="299515" y="1322048"/>
            <a:ext cx="7621402" cy="4524315"/>
          </a:xfrm>
          <a:prstGeom prst="rect">
            <a:avLst/>
          </a:prstGeom>
          <a:noFill/>
        </p:spPr>
        <p:txBody>
          <a:bodyPr wrap="square">
            <a:spAutoFit/>
          </a:bodyPr>
          <a:lstStyle/>
          <a:p>
            <a:pPr marL="457200" indent="-457200">
              <a:buFont typeface="Arial" panose="020B0604020202020204" pitchFamily="34" charset="0"/>
              <a:buChar char="•"/>
            </a:pPr>
            <a:r>
              <a:rPr lang="en-GB" sz="2400" dirty="0"/>
              <a:t>Search for your reading list by course code in ‘</a:t>
            </a:r>
            <a:r>
              <a:rPr lang="en-GB" sz="2400" b="1" dirty="0"/>
              <a:t>ALL Lists’</a:t>
            </a:r>
            <a:r>
              <a:rPr lang="en-GB" sz="2400" dirty="0"/>
              <a:t>. E.g. BMBS4000. </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Click ‘Add’(to add to </a:t>
            </a:r>
            <a:r>
              <a:rPr lang="en-GB" sz="2400" b="1" dirty="0"/>
              <a:t>‘My Lists’).</a:t>
            </a:r>
          </a:p>
          <a:p>
            <a:pPr marL="457200" indent="-457200">
              <a:buFont typeface="Arial" panose="020B0604020202020204" pitchFamily="34" charset="0"/>
              <a:buChar char="•"/>
            </a:pPr>
            <a:endParaRPr lang="en-GB" sz="2400" b="1" dirty="0"/>
          </a:p>
          <a:p>
            <a:pPr marL="457200" indent="-457200">
              <a:buFont typeface="Arial" panose="020B0604020202020204" pitchFamily="34" charset="0"/>
              <a:buChar char="•"/>
            </a:pPr>
            <a:r>
              <a:rPr lang="en-GB" sz="2400" dirty="0"/>
              <a:t>Search and add ‘LIB02’ to your lists. </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Click on list title to open and access the contents.</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Choose a title and click                         to read online. </a:t>
            </a:r>
          </a:p>
          <a:p>
            <a:pPr marL="342900" indent="-342900">
              <a:buFont typeface="Arial" panose="020B0604020202020204" pitchFamily="34" charset="0"/>
              <a:buChar char="•"/>
            </a:pPr>
            <a:endParaRPr lang="en-GB" sz="2400" dirty="0"/>
          </a:p>
          <a:p>
            <a:endParaRPr lang="en-GB" sz="2400" dirty="0"/>
          </a:p>
        </p:txBody>
      </p:sp>
      <p:pic>
        <p:nvPicPr>
          <p:cNvPr id="11" name="Picture 10">
            <a:extLst>
              <a:ext uri="{FF2B5EF4-FFF2-40B4-BE49-F238E27FC236}">
                <a16:creationId xmlns:a16="http://schemas.microsoft.com/office/drawing/2014/main" id="{12A27865-6166-F33E-E652-93127D6167A3}"/>
              </a:ext>
            </a:extLst>
          </p:cNvPr>
          <p:cNvPicPr>
            <a:picLocks noChangeAspect="1"/>
          </p:cNvPicPr>
          <p:nvPr/>
        </p:nvPicPr>
        <p:blipFill>
          <a:blip r:embed="rId3"/>
          <a:stretch>
            <a:fillRect/>
          </a:stretch>
        </p:blipFill>
        <p:spPr>
          <a:xfrm>
            <a:off x="11108819" y="4670884"/>
            <a:ext cx="955509" cy="1003144"/>
          </a:xfrm>
          <a:prstGeom prst="rect">
            <a:avLst/>
          </a:prstGeom>
        </p:spPr>
      </p:pic>
      <p:sp>
        <p:nvSpPr>
          <p:cNvPr id="12" name="TextBox 11">
            <a:extLst>
              <a:ext uri="{FF2B5EF4-FFF2-40B4-BE49-F238E27FC236}">
                <a16:creationId xmlns:a16="http://schemas.microsoft.com/office/drawing/2014/main" id="{66E3E5A9-E6B1-8546-F83C-AD3C585DAE2A}"/>
              </a:ext>
            </a:extLst>
          </p:cNvPr>
          <p:cNvSpPr txBox="1"/>
          <p:nvPr/>
        </p:nvSpPr>
        <p:spPr>
          <a:xfrm>
            <a:off x="8071627" y="5107700"/>
            <a:ext cx="2565653" cy="369332"/>
          </a:xfrm>
          <a:prstGeom prst="rect">
            <a:avLst/>
          </a:prstGeom>
          <a:noFill/>
        </p:spPr>
        <p:txBody>
          <a:bodyPr wrap="square" rtlCol="0">
            <a:spAutoFit/>
          </a:bodyPr>
          <a:lstStyle/>
          <a:p>
            <a:r>
              <a:rPr lang="en-GB" dirty="0">
                <a:hlinkClick r:id="rId4"/>
              </a:rPr>
              <a:t>Online Resource List Link</a:t>
            </a:r>
            <a:endParaRPr lang="en-US" dirty="0"/>
          </a:p>
        </p:txBody>
      </p:sp>
      <p:pic>
        <p:nvPicPr>
          <p:cNvPr id="14" name="Picture 13">
            <a:extLst>
              <a:ext uri="{FF2B5EF4-FFF2-40B4-BE49-F238E27FC236}">
                <a16:creationId xmlns:a16="http://schemas.microsoft.com/office/drawing/2014/main" id="{0A9B22F4-D68B-CE14-F153-8D86C6562558}"/>
              </a:ext>
            </a:extLst>
          </p:cNvPr>
          <p:cNvPicPr>
            <a:picLocks noChangeAspect="1"/>
          </p:cNvPicPr>
          <p:nvPr/>
        </p:nvPicPr>
        <p:blipFill>
          <a:blip r:embed="rId5"/>
          <a:srcRect l="7597" t="21451" b="8354"/>
          <a:stretch>
            <a:fillRect/>
          </a:stretch>
        </p:blipFill>
        <p:spPr>
          <a:xfrm>
            <a:off x="3758246" y="4694180"/>
            <a:ext cx="1597333" cy="376583"/>
          </a:xfrm>
          <a:prstGeom prst="rect">
            <a:avLst/>
          </a:prstGeom>
        </p:spPr>
      </p:pic>
      <p:sp>
        <p:nvSpPr>
          <p:cNvPr id="16" name="TextBox 15">
            <a:extLst>
              <a:ext uri="{FF2B5EF4-FFF2-40B4-BE49-F238E27FC236}">
                <a16:creationId xmlns:a16="http://schemas.microsoft.com/office/drawing/2014/main" id="{3CE02E28-DB93-D1FD-355E-7422B550A509}"/>
              </a:ext>
            </a:extLst>
          </p:cNvPr>
          <p:cNvSpPr txBox="1"/>
          <p:nvPr/>
        </p:nvSpPr>
        <p:spPr>
          <a:xfrm>
            <a:off x="9070973" y="412078"/>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6">
                  <a:extLst>
                    <a:ext uri="{A12FA001-AC4F-418D-AE19-62706E023703}">
                      <ahyp:hlinkClr xmlns:ahyp="http://schemas.microsoft.com/office/drawing/2018/hyperlinkcolor" val="tx"/>
                    </a:ext>
                  </a:extLst>
                </a:hlinkClick>
              </a:rPr>
              <a:t>Online resource lists</a:t>
            </a:r>
            <a:endParaRPr lang="en-US" dirty="0">
              <a:solidFill>
                <a:schemeClr val="bg1"/>
              </a:solidFill>
            </a:endParaRPr>
          </a:p>
        </p:txBody>
      </p:sp>
      <p:pic>
        <p:nvPicPr>
          <p:cNvPr id="5" name="Picture 4">
            <a:extLst>
              <a:ext uri="{FF2B5EF4-FFF2-40B4-BE49-F238E27FC236}">
                <a16:creationId xmlns:a16="http://schemas.microsoft.com/office/drawing/2014/main" id="{1BCA540B-4C59-5E80-9037-DAA80D7A4869}"/>
              </a:ext>
            </a:extLst>
          </p:cNvPr>
          <p:cNvPicPr>
            <a:picLocks noChangeAspect="1"/>
          </p:cNvPicPr>
          <p:nvPr/>
        </p:nvPicPr>
        <p:blipFill>
          <a:blip r:embed="rId7"/>
          <a:srcRect l="10886" t="31217" b="17224"/>
          <a:stretch>
            <a:fillRect/>
          </a:stretch>
        </p:blipFill>
        <p:spPr>
          <a:xfrm>
            <a:off x="4952961" y="2487068"/>
            <a:ext cx="1084797" cy="376583"/>
          </a:xfrm>
          <a:prstGeom prst="rect">
            <a:avLst/>
          </a:prstGeom>
        </p:spPr>
      </p:pic>
      <p:pic>
        <p:nvPicPr>
          <p:cNvPr id="4" name="Picture 3">
            <a:extLst>
              <a:ext uri="{FF2B5EF4-FFF2-40B4-BE49-F238E27FC236}">
                <a16:creationId xmlns:a16="http://schemas.microsoft.com/office/drawing/2014/main" id="{CAD90D52-EBB1-03D1-DC7F-FA0C813F5208}"/>
              </a:ext>
            </a:extLst>
          </p:cNvPr>
          <p:cNvPicPr>
            <a:picLocks noChangeAspect="1"/>
          </p:cNvPicPr>
          <p:nvPr/>
        </p:nvPicPr>
        <p:blipFill>
          <a:blip r:embed="rId8"/>
          <a:stretch>
            <a:fillRect/>
          </a:stretch>
        </p:blipFill>
        <p:spPr>
          <a:xfrm>
            <a:off x="7297338" y="1740904"/>
            <a:ext cx="4435061" cy="2752365"/>
          </a:xfrm>
          <a:prstGeom prst="rect">
            <a:avLst/>
          </a:prstGeom>
        </p:spPr>
      </p:pic>
    </p:spTree>
    <p:extLst>
      <p:ext uri="{BB962C8B-B14F-4D97-AF65-F5344CB8AC3E}">
        <p14:creationId xmlns:p14="http://schemas.microsoft.com/office/powerpoint/2010/main" val="30936017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114177A-69BC-42B4-8A73-8C88AB78E6FA}"/>
              </a:ext>
            </a:extLst>
          </p:cNvPr>
          <p:cNvSpPr>
            <a:spLocks noGrp="1"/>
          </p:cNvSpPr>
          <p:nvPr>
            <p:ph type="title"/>
          </p:nvPr>
        </p:nvSpPr>
        <p:spPr>
          <a:xfrm>
            <a:off x="358219" y="365125"/>
            <a:ext cx="11481847" cy="676275"/>
          </a:xfrm>
        </p:spPr>
        <p:txBody>
          <a:bodyPr>
            <a:normAutofit fontScale="90000"/>
          </a:bodyPr>
          <a:lstStyle/>
          <a:p>
            <a:r>
              <a:rPr lang="en-GB" dirty="0">
                <a:latin typeface="+mn-lt"/>
              </a:rPr>
              <a:t>Saving favourites</a:t>
            </a:r>
            <a:endParaRPr lang="en-US" dirty="0">
              <a:latin typeface="+mn-lt"/>
            </a:endParaRPr>
          </a:p>
        </p:txBody>
      </p:sp>
      <p:pic>
        <p:nvPicPr>
          <p:cNvPr id="5" name="Content Placeholder 4">
            <a:extLst>
              <a:ext uri="{FF2B5EF4-FFF2-40B4-BE49-F238E27FC236}">
                <a16:creationId xmlns:a16="http://schemas.microsoft.com/office/drawing/2014/main" id="{ACD4F791-C438-D30C-7EEB-CDAA31F0A015}"/>
              </a:ext>
            </a:extLst>
          </p:cNvPr>
          <p:cNvPicPr>
            <a:picLocks noGrp="1" noChangeAspect="1"/>
          </p:cNvPicPr>
          <p:nvPr>
            <p:ph sz="quarter" idx="4294967295"/>
          </p:nvPr>
        </p:nvPicPr>
        <p:blipFill>
          <a:blip r:embed="rId3"/>
          <a:stretch>
            <a:fillRect/>
          </a:stretch>
        </p:blipFill>
        <p:spPr>
          <a:xfrm>
            <a:off x="519267" y="2322373"/>
            <a:ext cx="4564294" cy="3299210"/>
          </a:xfrm>
          <a:prstGeom prst="rect">
            <a:avLst/>
          </a:prstGeom>
        </p:spPr>
      </p:pic>
      <p:sp>
        <p:nvSpPr>
          <p:cNvPr id="9" name="TextBox 8">
            <a:extLst>
              <a:ext uri="{FF2B5EF4-FFF2-40B4-BE49-F238E27FC236}">
                <a16:creationId xmlns:a16="http://schemas.microsoft.com/office/drawing/2014/main" id="{5E450E55-6189-F602-C59F-68612DE7C29D}"/>
              </a:ext>
            </a:extLst>
          </p:cNvPr>
          <p:cNvSpPr txBox="1"/>
          <p:nvPr/>
        </p:nvSpPr>
        <p:spPr>
          <a:xfrm>
            <a:off x="5140890" y="3173322"/>
            <a:ext cx="6531843"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t>Click the ellipsis of a title […] to open the drop-down menu. </a:t>
            </a:r>
          </a:p>
        </p:txBody>
      </p:sp>
      <p:sp>
        <p:nvSpPr>
          <p:cNvPr id="11" name="TextBox 10">
            <a:extLst>
              <a:ext uri="{FF2B5EF4-FFF2-40B4-BE49-F238E27FC236}">
                <a16:creationId xmlns:a16="http://schemas.microsoft.com/office/drawing/2014/main" id="{5C1F2C68-66D5-478E-1C47-570E07E7E545}"/>
              </a:ext>
            </a:extLst>
          </p:cNvPr>
          <p:cNvSpPr txBox="1"/>
          <p:nvPr/>
        </p:nvSpPr>
        <p:spPr>
          <a:xfrm>
            <a:off x="1726907" y="1171283"/>
            <a:ext cx="10067106" cy="830997"/>
          </a:xfrm>
          <a:prstGeom prst="rect">
            <a:avLst/>
          </a:prstGeom>
          <a:noFill/>
        </p:spPr>
        <p:txBody>
          <a:bodyPr wrap="square" rtlCol="0">
            <a:spAutoFit/>
          </a:bodyPr>
          <a:lstStyle/>
          <a:p>
            <a:r>
              <a:rPr lang="en-GB" sz="2400" dirty="0"/>
              <a:t>Using the favourites tool in the ORL, you can easily save, manage, and organise all your references you have used in your assignment. </a:t>
            </a:r>
            <a:endParaRPr lang="en-US" sz="2400" dirty="0"/>
          </a:p>
        </p:txBody>
      </p:sp>
      <p:sp>
        <p:nvSpPr>
          <p:cNvPr id="13" name="TextBox 12">
            <a:extLst>
              <a:ext uri="{FF2B5EF4-FFF2-40B4-BE49-F238E27FC236}">
                <a16:creationId xmlns:a16="http://schemas.microsoft.com/office/drawing/2014/main" id="{68528D87-F7B0-B8DA-22B3-9ED30C1FCAAF}"/>
              </a:ext>
            </a:extLst>
          </p:cNvPr>
          <p:cNvSpPr txBox="1"/>
          <p:nvPr/>
        </p:nvSpPr>
        <p:spPr>
          <a:xfrm>
            <a:off x="5140890" y="4739910"/>
            <a:ext cx="6095028" cy="830997"/>
          </a:xfrm>
          <a:prstGeom prst="rect">
            <a:avLst/>
          </a:prstGeom>
          <a:noFill/>
        </p:spPr>
        <p:txBody>
          <a:bodyPr wrap="square">
            <a:spAutoFit/>
          </a:bodyPr>
          <a:lstStyle/>
          <a:p>
            <a:pPr marL="285750" indent="-285750">
              <a:buFont typeface="Arial" panose="020B0604020202020204" pitchFamily="34" charset="0"/>
              <a:buChar char="•"/>
            </a:pPr>
            <a:r>
              <a:rPr lang="en-GB" sz="2400" dirty="0"/>
              <a:t>Choose ‘Save as a favourite’ to place into your favourites list.</a:t>
            </a:r>
          </a:p>
        </p:txBody>
      </p:sp>
      <p:pic>
        <p:nvPicPr>
          <p:cNvPr id="15" name="Picture 14">
            <a:extLst>
              <a:ext uri="{FF2B5EF4-FFF2-40B4-BE49-F238E27FC236}">
                <a16:creationId xmlns:a16="http://schemas.microsoft.com/office/drawing/2014/main" id="{AA7D99AA-8E2A-0C07-4795-A71525A9AE8A}"/>
              </a:ext>
            </a:extLst>
          </p:cNvPr>
          <p:cNvPicPr>
            <a:picLocks noChangeAspect="1"/>
          </p:cNvPicPr>
          <p:nvPr/>
        </p:nvPicPr>
        <p:blipFill>
          <a:blip r:embed="rId4"/>
          <a:srcRect l="6328" t="50699"/>
          <a:stretch>
            <a:fillRect/>
          </a:stretch>
        </p:blipFill>
        <p:spPr>
          <a:xfrm>
            <a:off x="570772" y="1236417"/>
            <a:ext cx="948405" cy="702045"/>
          </a:xfrm>
          <a:prstGeom prst="rect">
            <a:avLst/>
          </a:prstGeom>
          <a:ln>
            <a:solidFill>
              <a:schemeClr val="tx1"/>
            </a:solidFill>
          </a:ln>
        </p:spPr>
      </p:pic>
      <p:sp>
        <p:nvSpPr>
          <p:cNvPr id="17" name="TextBox 16">
            <a:extLst>
              <a:ext uri="{FF2B5EF4-FFF2-40B4-BE49-F238E27FC236}">
                <a16:creationId xmlns:a16="http://schemas.microsoft.com/office/drawing/2014/main" id="{F3C37DFE-6711-7E50-410F-7B10CA3148CA}"/>
              </a:ext>
            </a:extLst>
          </p:cNvPr>
          <p:cNvSpPr txBox="1"/>
          <p:nvPr/>
        </p:nvSpPr>
        <p:spPr>
          <a:xfrm>
            <a:off x="9030204" y="459528"/>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Online resource lists</a:t>
            </a:r>
            <a:endParaRPr lang="en-US" dirty="0">
              <a:solidFill>
                <a:schemeClr val="bg1"/>
              </a:solidFill>
            </a:endParaRPr>
          </a:p>
        </p:txBody>
      </p:sp>
      <p:sp>
        <p:nvSpPr>
          <p:cNvPr id="3" name="TextBox 2">
            <a:extLst>
              <a:ext uri="{FF2B5EF4-FFF2-40B4-BE49-F238E27FC236}">
                <a16:creationId xmlns:a16="http://schemas.microsoft.com/office/drawing/2014/main" id="{2A9DA7C2-75EC-C3B4-FAF2-0C4797612F9B}"/>
              </a:ext>
            </a:extLst>
          </p:cNvPr>
          <p:cNvSpPr txBox="1"/>
          <p:nvPr/>
        </p:nvSpPr>
        <p:spPr>
          <a:xfrm>
            <a:off x="9030204" y="5224615"/>
            <a:ext cx="2565653" cy="369332"/>
          </a:xfrm>
          <a:prstGeom prst="rect">
            <a:avLst/>
          </a:prstGeom>
          <a:noFill/>
        </p:spPr>
        <p:txBody>
          <a:bodyPr wrap="square" rtlCol="0">
            <a:spAutoFit/>
          </a:bodyPr>
          <a:lstStyle/>
          <a:p>
            <a:r>
              <a:rPr lang="en-GB" dirty="0">
                <a:hlinkClick r:id="rId6"/>
              </a:rPr>
              <a:t>Online Resource List Link</a:t>
            </a:r>
            <a:endParaRPr lang="en-US" dirty="0"/>
          </a:p>
        </p:txBody>
      </p:sp>
    </p:spTree>
    <p:extLst>
      <p:ext uri="{BB962C8B-B14F-4D97-AF65-F5344CB8AC3E}">
        <p14:creationId xmlns:p14="http://schemas.microsoft.com/office/powerpoint/2010/main" val="3617770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047A0-2D75-7F1C-8013-EBF1B205DFA6}"/>
              </a:ext>
            </a:extLst>
          </p:cNvPr>
          <p:cNvSpPr>
            <a:spLocks noGrp="1"/>
          </p:cNvSpPr>
          <p:nvPr>
            <p:ph type="title"/>
          </p:nvPr>
        </p:nvSpPr>
        <p:spPr/>
        <p:txBody>
          <a:bodyPr/>
          <a:lstStyle/>
          <a:p>
            <a:r>
              <a:rPr lang="en-GB" b="1" dirty="0"/>
              <a:t>Going Live…</a:t>
            </a:r>
          </a:p>
        </p:txBody>
      </p:sp>
      <p:sp>
        <p:nvSpPr>
          <p:cNvPr id="3" name="TextBox 2">
            <a:extLst>
              <a:ext uri="{FF2B5EF4-FFF2-40B4-BE49-F238E27FC236}">
                <a16:creationId xmlns:a16="http://schemas.microsoft.com/office/drawing/2014/main" id="{A96A7E52-4D36-60DE-C6F7-A12F7BBCEC17}"/>
              </a:ext>
            </a:extLst>
          </p:cNvPr>
          <p:cNvSpPr txBox="1"/>
          <p:nvPr/>
        </p:nvSpPr>
        <p:spPr>
          <a:xfrm>
            <a:off x="358219" y="2024743"/>
            <a:ext cx="9014381" cy="2862322"/>
          </a:xfrm>
          <a:prstGeom prst="rect">
            <a:avLst/>
          </a:prstGeom>
          <a:noFill/>
        </p:spPr>
        <p:txBody>
          <a:bodyPr wrap="square" rtlCol="0">
            <a:spAutoFit/>
          </a:bodyPr>
          <a:lstStyle/>
          <a:p>
            <a:r>
              <a:rPr lang="en-GB" sz="3600" dirty="0">
                <a:hlinkClick r:id="rId3"/>
              </a:rPr>
              <a:t>Library webpage</a:t>
            </a:r>
            <a:r>
              <a:rPr lang="en-GB" sz="3600" dirty="0"/>
              <a:t>.</a:t>
            </a:r>
          </a:p>
          <a:p>
            <a:endParaRPr lang="en-GB" sz="3600" dirty="0"/>
          </a:p>
          <a:p>
            <a:r>
              <a:rPr lang="en-GB" sz="3600" dirty="0">
                <a:hlinkClick r:id="rId4"/>
              </a:rPr>
              <a:t>Library online catalogue</a:t>
            </a:r>
            <a:r>
              <a:rPr lang="en-GB" sz="3600" dirty="0"/>
              <a:t>.</a:t>
            </a:r>
          </a:p>
          <a:p>
            <a:endParaRPr lang="en-GB" sz="3600" dirty="0"/>
          </a:p>
          <a:p>
            <a:r>
              <a:rPr lang="en-GB" sz="3600" dirty="0">
                <a:hlinkClick r:id="rId5"/>
              </a:rPr>
              <a:t>Online Resource List</a:t>
            </a:r>
            <a:r>
              <a:rPr lang="en-GB" sz="3600" dirty="0"/>
              <a:t>. </a:t>
            </a:r>
          </a:p>
        </p:txBody>
      </p:sp>
    </p:spTree>
    <p:extLst>
      <p:ext uri="{BB962C8B-B14F-4D97-AF65-F5344CB8AC3E}">
        <p14:creationId xmlns:p14="http://schemas.microsoft.com/office/powerpoint/2010/main" val="34578106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6B8D7-3C7E-1C08-37DB-722DCE7B6B35}"/>
              </a:ext>
            </a:extLst>
          </p:cNvPr>
          <p:cNvSpPr>
            <a:spLocks noGrp="1"/>
          </p:cNvSpPr>
          <p:nvPr>
            <p:ph type="title"/>
          </p:nvPr>
        </p:nvSpPr>
        <p:spPr>
          <a:xfrm>
            <a:off x="243316" y="135566"/>
            <a:ext cx="11481847" cy="797046"/>
          </a:xfrm>
        </p:spPr>
        <p:txBody>
          <a:bodyPr>
            <a:normAutofit/>
          </a:bodyPr>
          <a:lstStyle/>
          <a:p>
            <a:r>
              <a:rPr lang="en-GB" dirty="0">
                <a:latin typeface="+mn-lt"/>
              </a:rPr>
              <a:t>Find sources using the library catalogue</a:t>
            </a:r>
            <a:endParaRPr lang="en-US" dirty="0">
              <a:latin typeface="+mn-lt"/>
            </a:endParaRPr>
          </a:p>
        </p:txBody>
      </p:sp>
      <p:pic>
        <p:nvPicPr>
          <p:cNvPr id="8" name="Content Placeholder 7" descr="A screenshot of a web page&#10;&#10;AI-generated content may be incorrect.">
            <a:extLst>
              <a:ext uri="{FF2B5EF4-FFF2-40B4-BE49-F238E27FC236}">
                <a16:creationId xmlns:a16="http://schemas.microsoft.com/office/drawing/2014/main" id="{A49AA4F1-A02A-6091-7989-AACFC8FA82AF}"/>
              </a:ext>
            </a:extLst>
          </p:cNvPr>
          <p:cNvPicPr>
            <a:picLocks noGrp="1" noChangeAspect="1"/>
          </p:cNvPicPr>
          <p:nvPr>
            <p:ph sz="quarter" idx="10"/>
          </p:nvPr>
        </p:nvPicPr>
        <p:blipFill>
          <a:blip r:embed="rId3"/>
          <a:stretch>
            <a:fillRect/>
          </a:stretch>
        </p:blipFill>
        <p:spPr>
          <a:xfrm>
            <a:off x="4466629" y="1932317"/>
            <a:ext cx="7370293" cy="365651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E96893AD-5F9F-E759-7080-7FBBCBEECCC4}"/>
              </a:ext>
            </a:extLst>
          </p:cNvPr>
          <p:cNvSpPr txBox="1"/>
          <p:nvPr/>
        </p:nvSpPr>
        <p:spPr>
          <a:xfrm>
            <a:off x="8947955" y="1170717"/>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Searching for information</a:t>
            </a:r>
            <a:endParaRPr lang="en-US" dirty="0">
              <a:solidFill>
                <a:schemeClr val="bg1"/>
              </a:solidFill>
            </a:endParaRPr>
          </a:p>
        </p:txBody>
      </p:sp>
      <p:sp>
        <p:nvSpPr>
          <p:cNvPr id="9" name="TextBox 8">
            <a:extLst>
              <a:ext uri="{FF2B5EF4-FFF2-40B4-BE49-F238E27FC236}">
                <a16:creationId xmlns:a16="http://schemas.microsoft.com/office/drawing/2014/main" id="{F067E14E-6942-4D1F-684E-20AF6C80357F}"/>
              </a:ext>
            </a:extLst>
          </p:cNvPr>
          <p:cNvSpPr txBox="1"/>
          <p:nvPr/>
        </p:nvSpPr>
        <p:spPr>
          <a:xfrm>
            <a:off x="242933" y="1377186"/>
            <a:ext cx="4110532" cy="3416320"/>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400" dirty="0">
                <a:latin typeface="Calibri "/>
              </a:rPr>
              <a:t>Explore </a:t>
            </a:r>
            <a:r>
              <a:rPr lang="en-GB" sz="2400" dirty="0">
                <a:latin typeface="Calibri "/>
                <a:hlinkClick r:id="rId5"/>
              </a:rPr>
              <a:t>our Library YouTube playlist</a:t>
            </a:r>
            <a:r>
              <a:rPr lang="en-GB" sz="2400" dirty="0">
                <a:latin typeface="Calibri "/>
              </a:rPr>
              <a:t> for short videos on how to find and use our online library.</a:t>
            </a:r>
          </a:p>
          <a:p>
            <a:pPr marL="342900" indent="-342900">
              <a:buFont typeface="Arial" panose="020B0604020202020204" pitchFamily="34" charset="0"/>
              <a:buChar char="•"/>
            </a:pPr>
            <a:endParaRPr lang="en-GB" sz="2400" dirty="0">
              <a:latin typeface="Calibri "/>
            </a:endParaRPr>
          </a:p>
          <a:p>
            <a:pPr marL="342900" indent="-342900">
              <a:buFont typeface="Arial" panose="020B0604020202020204" pitchFamily="34" charset="0"/>
              <a:buChar char="•"/>
            </a:pPr>
            <a:r>
              <a:rPr lang="en-GB" sz="2400" dirty="0">
                <a:latin typeface="Calibri "/>
              </a:rPr>
              <a:t>Find out much more by completing the 'Searching for Information' infoskills units</a:t>
            </a:r>
            <a:endParaRPr lang="en-US" sz="2400" dirty="0">
              <a:latin typeface="Calibri "/>
            </a:endParaRPr>
          </a:p>
        </p:txBody>
      </p:sp>
      <p:sp>
        <p:nvSpPr>
          <p:cNvPr id="5" name="Arrow: Right 4">
            <a:extLst>
              <a:ext uri="{FF2B5EF4-FFF2-40B4-BE49-F238E27FC236}">
                <a16:creationId xmlns:a16="http://schemas.microsoft.com/office/drawing/2014/main" id="{16A8C667-1B53-5BF1-6322-305117302AB8}"/>
              </a:ext>
            </a:extLst>
          </p:cNvPr>
          <p:cNvSpPr/>
          <p:nvPr/>
        </p:nvSpPr>
        <p:spPr>
          <a:xfrm>
            <a:off x="2802258" y="4441421"/>
            <a:ext cx="1393896" cy="914400"/>
          </a:xfrm>
          <a:prstGeom prst="rightArrow">
            <a:avLst/>
          </a:prstGeom>
          <a:solidFill>
            <a:schemeClr val="accent2"/>
          </a:solidFill>
          <a:ln w="38100">
            <a:solidFill>
              <a:schemeClr val="accent2"/>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48298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B90D8-2B9C-27C1-F28E-9A74DB06F2C5}"/>
              </a:ext>
            </a:extLst>
          </p:cNvPr>
          <p:cNvSpPr>
            <a:spLocks noGrp="1"/>
          </p:cNvSpPr>
          <p:nvPr>
            <p:ph type="title"/>
          </p:nvPr>
        </p:nvSpPr>
        <p:spPr>
          <a:xfrm>
            <a:off x="257938" y="221406"/>
            <a:ext cx="11481847" cy="738665"/>
          </a:xfrm>
        </p:spPr>
        <p:txBody>
          <a:bodyPr/>
          <a:lstStyle/>
          <a:p>
            <a:r>
              <a:rPr lang="en-GB" dirty="0">
                <a:latin typeface="Calibri "/>
              </a:rPr>
              <a:t>Searching the Library Online</a:t>
            </a:r>
          </a:p>
        </p:txBody>
      </p:sp>
      <p:pic>
        <p:nvPicPr>
          <p:cNvPr id="5" name="Content Placeholder 4">
            <a:extLst>
              <a:ext uri="{FF2B5EF4-FFF2-40B4-BE49-F238E27FC236}">
                <a16:creationId xmlns:a16="http://schemas.microsoft.com/office/drawing/2014/main" id="{77A4F473-3EA2-1770-EB1F-27548BC881EC}"/>
              </a:ext>
            </a:extLst>
          </p:cNvPr>
          <p:cNvPicPr>
            <a:picLocks noGrp="1" noChangeAspect="1"/>
          </p:cNvPicPr>
          <p:nvPr>
            <p:ph sz="quarter" idx="10"/>
          </p:nvPr>
        </p:nvPicPr>
        <p:blipFill>
          <a:blip r:embed="rId3"/>
          <a:stretch>
            <a:fillRect/>
          </a:stretch>
        </p:blipFill>
        <p:spPr>
          <a:xfrm>
            <a:off x="1383329" y="2079609"/>
            <a:ext cx="9142400" cy="190297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C76B1F8C-814F-7386-E553-2A342C20AB98}"/>
              </a:ext>
            </a:extLst>
          </p:cNvPr>
          <p:cNvSpPr txBox="1"/>
          <p:nvPr/>
        </p:nvSpPr>
        <p:spPr>
          <a:xfrm>
            <a:off x="417324" y="1150508"/>
            <a:ext cx="10776566" cy="738664"/>
          </a:xfrm>
          <a:prstGeom prst="rect">
            <a:avLst/>
          </a:prstGeom>
          <a:noFill/>
        </p:spPr>
        <p:txBody>
          <a:bodyPr wrap="square" lIns="91440" tIns="45720" rIns="91440" bIns="45720" rtlCol="0" anchor="t">
            <a:spAutoFit/>
          </a:bodyPr>
          <a:lstStyle/>
          <a:p>
            <a:r>
              <a:rPr lang="en-GB" sz="2400" dirty="0">
                <a:latin typeface="Calibri"/>
                <a:ea typeface="Calibri"/>
                <a:cs typeface="Calibri"/>
              </a:rPr>
              <a:t>Enter a keyword into the search box to search across our many of our collections.</a:t>
            </a:r>
          </a:p>
          <a:p>
            <a:endParaRPr lang="en-US" dirty="0"/>
          </a:p>
        </p:txBody>
      </p:sp>
      <p:sp>
        <p:nvSpPr>
          <p:cNvPr id="7" name="TextBox 6">
            <a:extLst>
              <a:ext uri="{FF2B5EF4-FFF2-40B4-BE49-F238E27FC236}">
                <a16:creationId xmlns:a16="http://schemas.microsoft.com/office/drawing/2014/main" id="{043A1F8C-EF8F-BEF2-7951-A41DB4977C0E}"/>
              </a:ext>
            </a:extLst>
          </p:cNvPr>
          <p:cNvSpPr txBox="1"/>
          <p:nvPr/>
        </p:nvSpPr>
        <p:spPr>
          <a:xfrm>
            <a:off x="417324" y="4419766"/>
            <a:ext cx="10240969" cy="1077218"/>
          </a:xfrm>
          <a:prstGeom prst="rect">
            <a:avLst/>
          </a:prstGeom>
          <a:noFill/>
        </p:spPr>
        <p:txBody>
          <a:bodyPr wrap="square" lIns="91440" tIns="45720" rIns="91440" bIns="45720" rtlCol="0" anchor="t">
            <a:spAutoFit/>
          </a:bodyPr>
          <a:lstStyle/>
          <a:p>
            <a:r>
              <a:rPr lang="en-GB" sz="2400" b="1" dirty="0">
                <a:solidFill>
                  <a:schemeClr val="accent2"/>
                </a:solidFill>
                <a:latin typeface="Calibri" panose="020F0502020204030204" pitchFamily="34" charset="0"/>
                <a:ea typeface="Calibri" panose="020F0502020204030204" pitchFamily="34" charset="0"/>
                <a:cs typeface="Calibri" panose="020F0502020204030204" pitchFamily="34" charset="0"/>
              </a:rPr>
              <a:t>Important to note:</a:t>
            </a:r>
          </a:p>
          <a:p>
            <a:r>
              <a:rPr lang="en-GB" sz="2000" dirty="0">
                <a:latin typeface="Calibri"/>
                <a:ea typeface="Calibri"/>
                <a:cs typeface="Calibri"/>
              </a:rPr>
              <a:t>Not all subscribed collections and databases are searchable by this method. Some </a:t>
            </a:r>
            <a:r>
              <a:rPr lang="en-GB" sz="2000" dirty="0">
                <a:latin typeface="Calibri"/>
                <a:ea typeface="Calibri"/>
                <a:cs typeface="Calibri"/>
                <a:hlinkClick r:id="rId4"/>
              </a:rPr>
              <a:t>specialised databases </a:t>
            </a:r>
            <a:r>
              <a:rPr lang="en-GB" sz="2000" dirty="0">
                <a:latin typeface="Calibri"/>
                <a:ea typeface="Calibri"/>
                <a:cs typeface="Calibri"/>
              </a:rPr>
              <a:t>will need to be searched individually.</a:t>
            </a:r>
          </a:p>
        </p:txBody>
      </p:sp>
      <p:pic>
        <p:nvPicPr>
          <p:cNvPr id="8" name="Picture 7">
            <a:extLst>
              <a:ext uri="{FF2B5EF4-FFF2-40B4-BE49-F238E27FC236}">
                <a16:creationId xmlns:a16="http://schemas.microsoft.com/office/drawing/2014/main" id="{E81DAE62-8929-4D23-1E52-DB645795DFD2}"/>
              </a:ext>
            </a:extLst>
          </p:cNvPr>
          <p:cNvPicPr>
            <a:picLocks noChangeAspect="1"/>
          </p:cNvPicPr>
          <p:nvPr/>
        </p:nvPicPr>
        <p:blipFill>
          <a:blip r:embed="rId5"/>
          <a:stretch>
            <a:fillRect/>
          </a:stretch>
        </p:blipFill>
        <p:spPr>
          <a:xfrm>
            <a:off x="11100933" y="4708760"/>
            <a:ext cx="998110" cy="984399"/>
          </a:xfrm>
          <a:prstGeom prst="rect">
            <a:avLst/>
          </a:prstGeom>
        </p:spPr>
      </p:pic>
      <p:sp>
        <p:nvSpPr>
          <p:cNvPr id="9" name="TextBox 8">
            <a:extLst>
              <a:ext uri="{FF2B5EF4-FFF2-40B4-BE49-F238E27FC236}">
                <a16:creationId xmlns:a16="http://schemas.microsoft.com/office/drawing/2014/main" id="{8098F1C7-40E6-7709-1585-9FB6A42239ED}"/>
              </a:ext>
            </a:extLst>
          </p:cNvPr>
          <p:cNvSpPr txBox="1"/>
          <p:nvPr/>
        </p:nvSpPr>
        <p:spPr>
          <a:xfrm>
            <a:off x="11193890" y="4339428"/>
            <a:ext cx="998110" cy="369332"/>
          </a:xfrm>
          <a:prstGeom prst="rect">
            <a:avLst/>
          </a:prstGeom>
          <a:noFill/>
        </p:spPr>
        <p:txBody>
          <a:bodyPr wrap="square" rtlCol="0">
            <a:spAutoFit/>
          </a:bodyPr>
          <a:lstStyle/>
          <a:p>
            <a:r>
              <a:rPr lang="en-GB" dirty="0">
                <a:hlinkClick r:id="rId6"/>
              </a:rPr>
              <a:t>Library</a:t>
            </a:r>
            <a:endParaRPr lang="en-US" dirty="0"/>
          </a:p>
        </p:txBody>
      </p:sp>
    </p:spTree>
    <p:extLst>
      <p:ext uri="{BB962C8B-B14F-4D97-AF65-F5344CB8AC3E}">
        <p14:creationId xmlns:p14="http://schemas.microsoft.com/office/powerpoint/2010/main" val="1660326098"/>
      </p:ext>
    </p:extLst>
  </p:cSld>
  <p:clrMapOvr>
    <a:masterClrMapping/>
  </p:clrMapOvr>
  <mc:AlternateContent xmlns:mc="http://schemas.openxmlformats.org/markup-compatibility/2006" xmlns:p14="http://schemas.microsoft.com/office/powerpoint/2010/main">
    <mc:Choice Requires="p14">
      <p:transition spd="med" p14:dur="700" advTm="21461">
        <p:fade/>
      </p:transition>
    </mc:Choice>
    <mc:Fallback xmlns="">
      <p:transition spd="med" advTm="21461">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1AC898F-CF7A-E8CE-58AA-32406EEA8159}"/>
              </a:ext>
            </a:extLst>
          </p:cNvPr>
          <p:cNvPicPr>
            <a:picLocks noChangeAspect="1"/>
          </p:cNvPicPr>
          <p:nvPr/>
        </p:nvPicPr>
        <p:blipFill>
          <a:blip r:embed="rId3"/>
          <a:stretch>
            <a:fillRect/>
          </a:stretch>
        </p:blipFill>
        <p:spPr>
          <a:xfrm>
            <a:off x="5666932" y="752658"/>
            <a:ext cx="3868059" cy="2150869"/>
          </a:xfrm>
          <a:prstGeom prst="rect">
            <a:avLst/>
          </a:prstGeom>
        </p:spPr>
      </p:pic>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286820" y="1263227"/>
            <a:ext cx="5886836" cy="4071152"/>
          </a:xfrm>
        </p:spPr>
        <p:txBody>
          <a:bodyPr>
            <a:noAutofit/>
          </a:bodyPr>
          <a:lstStyle/>
          <a:p>
            <a:pPr>
              <a:buFont typeface="Arial" panose="020B0604020202020204" pitchFamily="34" charset="0"/>
              <a:buChar char="•"/>
            </a:pPr>
            <a:r>
              <a:rPr lang="en-GB" sz="2400" dirty="0"/>
              <a:t>Where the book is held if it’s in print.</a:t>
            </a:r>
          </a:p>
          <a:p>
            <a:pPr>
              <a:buFont typeface="Arial" panose="020B0604020202020204" pitchFamily="34" charset="0"/>
              <a:buChar char="•"/>
            </a:pPr>
            <a:r>
              <a:rPr lang="en-GB" sz="2400" dirty="0"/>
              <a:t>Link to ebook or journal article if it’s electronic.</a:t>
            </a:r>
          </a:p>
          <a:p>
            <a:pPr>
              <a:buFont typeface="Arial" panose="020B0604020202020204" pitchFamily="34" charset="0"/>
              <a:buChar char="•"/>
            </a:pPr>
            <a:r>
              <a:rPr lang="en-GB" sz="2400" dirty="0"/>
              <a:t>How to request it if it’s on loan.</a:t>
            </a:r>
          </a:p>
          <a:p>
            <a:pPr>
              <a:buFont typeface="Arial" panose="020B0604020202020204" pitchFamily="34" charset="0"/>
              <a:buChar char="•"/>
            </a:pPr>
            <a:r>
              <a:rPr lang="en-GB" sz="2400" dirty="0"/>
              <a:t>Related reading.</a:t>
            </a:r>
          </a:p>
          <a:p>
            <a:pPr>
              <a:buFont typeface="Arial" panose="020B0604020202020204" pitchFamily="34" charset="0"/>
              <a:buChar char="•"/>
            </a:pPr>
            <a:r>
              <a:rPr lang="en-GB" sz="2400" dirty="0"/>
              <a:t>Option to search just within one journal.</a:t>
            </a:r>
          </a:p>
          <a:p>
            <a:pPr>
              <a:buFont typeface="Arial" panose="020B0604020202020204" pitchFamily="34" charset="0"/>
              <a:buChar char="•"/>
            </a:pPr>
            <a:r>
              <a:rPr lang="en-GB" sz="2400" dirty="0"/>
              <a:t>Virtual browse of other similar books.</a:t>
            </a:r>
          </a:p>
          <a:p>
            <a:pPr>
              <a:buFont typeface="Arial" panose="020B0604020202020204" pitchFamily="34" charset="0"/>
              <a:buChar char="•"/>
            </a:pPr>
            <a:r>
              <a:rPr lang="en-GB" sz="2400" dirty="0"/>
              <a:t>Books on the same Online Resource list.</a:t>
            </a:r>
          </a:p>
          <a:p>
            <a:pPr>
              <a:buFont typeface="Arial" panose="020B0604020202020204" pitchFamily="34" charset="0"/>
              <a:buChar char="•"/>
            </a:pPr>
            <a:r>
              <a:rPr lang="en-GB" sz="2400" dirty="0"/>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a:xfrm>
            <a:off x="399304" y="144522"/>
            <a:ext cx="10795518" cy="545591"/>
          </a:xfrm>
        </p:spPr>
        <p:txBody>
          <a:bodyPr>
            <a:normAutofit fontScale="90000"/>
          </a:bodyPr>
          <a:lstStyle/>
          <a:p>
            <a:r>
              <a:rPr lang="en-GB" dirty="0">
                <a:latin typeface="+mn-lt"/>
              </a:rPr>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9534991" y="1263227"/>
            <a:ext cx="1794633" cy="461665"/>
          </a:xfrm>
          <a:prstGeom prst="rect">
            <a:avLst/>
          </a:prstGeom>
          <a:noFill/>
        </p:spPr>
        <p:txBody>
          <a:bodyPr wrap="square" rtlCol="0">
            <a:spAutoFit/>
          </a:bodyPr>
          <a:lstStyle/>
          <a:p>
            <a:r>
              <a:rPr lang="en-GB" sz="2400" dirty="0">
                <a:hlinkClick r:id="rId4"/>
              </a:rPr>
              <a:t>Book record</a:t>
            </a:r>
            <a:endParaRPr lang="en-GB" sz="2400" dirty="0"/>
          </a:p>
        </p:txBody>
      </p:sp>
      <p:pic>
        <p:nvPicPr>
          <p:cNvPr id="9" name="Picture 8">
            <a:extLst>
              <a:ext uri="{FF2B5EF4-FFF2-40B4-BE49-F238E27FC236}">
                <a16:creationId xmlns:a16="http://schemas.microsoft.com/office/drawing/2014/main" id="{B586E533-638F-7B2E-FD36-E0BF2892D78F}"/>
              </a:ext>
            </a:extLst>
          </p:cNvPr>
          <p:cNvPicPr>
            <a:picLocks noChangeAspect="1"/>
          </p:cNvPicPr>
          <p:nvPr/>
        </p:nvPicPr>
        <p:blipFill>
          <a:blip r:embed="rId5"/>
          <a:stretch>
            <a:fillRect/>
          </a:stretch>
        </p:blipFill>
        <p:spPr>
          <a:xfrm>
            <a:off x="7003989" y="2439916"/>
            <a:ext cx="4405207" cy="1948360"/>
          </a:xfrm>
          <a:prstGeom prst="rect">
            <a:avLst/>
          </a:prstGeom>
        </p:spPr>
      </p:pic>
      <p:pic>
        <p:nvPicPr>
          <p:cNvPr id="12" name="Picture 11">
            <a:extLst>
              <a:ext uri="{FF2B5EF4-FFF2-40B4-BE49-F238E27FC236}">
                <a16:creationId xmlns:a16="http://schemas.microsoft.com/office/drawing/2014/main" id="{91990523-8DBF-A619-8539-080616F48A61}"/>
              </a:ext>
            </a:extLst>
          </p:cNvPr>
          <p:cNvPicPr>
            <a:picLocks noChangeAspect="1"/>
          </p:cNvPicPr>
          <p:nvPr/>
        </p:nvPicPr>
        <p:blipFill>
          <a:blip r:embed="rId6"/>
          <a:stretch>
            <a:fillRect/>
          </a:stretch>
        </p:blipFill>
        <p:spPr>
          <a:xfrm>
            <a:off x="7600961" y="3866720"/>
            <a:ext cx="4483308" cy="1728053"/>
          </a:xfrm>
          <a:prstGeom prst="rect">
            <a:avLst/>
          </a:prstGeom>
        </p:spPr>
      </p:pic>
    </p:spTree>
    <p:extLst>
      <p:ext uri="{BB962C8B-B14F-4D97-AF65-F5344CB8AC3E}">
        <p14:creationId xmlns:p14="http://schemas.microsoft.com/office/powerpoint/2010/main" val="1049392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457498" y="128401"/>
            <a:ext cx="11195050" cy="751054"/>
          </a:xfrm>
        </p:spPr>
        <p:txBody>
          <a:bodyPr anchor="b">
            <a:normAutofit/>
          </a:bodyPr>
          <a:lstStyle/>
          <a:p>
            <a:r>
              <a:rPr lang="en-GB" dirty="0">
                <a:latin typeface="+mn-lt"/>
                <a:cs typeface="Lucida Sans Unicode"/>
              </a:rPr>
              <a:t>Improving your search results </a:t>
            </a:r>
            <a:endParaRPr lang="en-GB" dirty="0">
              <a:latin typeface="+mn-lt"/>
              <a:cs typeface="Lucida Sans Unicode" panose="020B0602030504020204" pitchFamily="34" charset="0"/>
            </a:endParaRPr>
          </a:p>
        </p:txBody>
      </p:sp>
      <p:sp>
        <p:nvSpPr>
          <p:cNvPr id="7" name="TextBox 6">
            <a:extLst>
              <a:ext uri="{FF2B5EF4-FFF2-40B4-BE49-F238E27FC236}">
                <a16:creationId xmlns:a16="http://schemas.microsoft.com/office/drawing/2014/main" id="{6F4B23E3-C28A-66B6-3D72-4D9ED7C68B02}"/>
              </a:ext>
            </a:extLst>
          </p:cNvPr>
          <p:cNvSpPr txBox="1"/>
          <p:nvPr/>
        </p:nvSpPr>
        <p:spPr>
          <a:xfrm>
            <a:off x="254722" y="900562"/>
            <a:ext cx="5735441" cy="4616648"/>
          </a:xfrm>
          <a:prstGeom prst="rect">
            <a:avLst/>
          </a:prstGeom>
          <a:noFill/>
        </p:spPr>
        <p:txBody>
          <a:bodyPr wrap="square" lIns="91440" tIns="45720" rIns="91440" bIns="45720" anchor="t">
            <a:spAutoFit/>
          </a:bodyPr>
          <a:lstStyle/>
          <a:p>
            <a:pPr marL="342900" indent="-342900" algn="l">
              <a:spcBef>
                <a:spcPts val="300"/>
              </a:spcBef>
              <a:spcAft>
                <a:spcPts val="300"/>
              </a:spcAft>
              <a:buFont typeface="Arial" panose="020B0604020202020204" pitchFamily="34" charset="0"/>
              <a:buChar char="•"/>
            </a:pPr>
            <a:r>
              <a:rPr lang="en-GB" sz="2400" i="0" dirty="0">
                <a:solidFill>
                  <a:srgbClr val="424242"/>
                </a:solidFill>
                <a:effectLst/>
              </a:rPr>
              <a:t>Sign in to unlock all features.</a:t>
            </a:r>
          </a:p>
          <a:p>
            <a:pPr marL="342900" indent="-342900" algn="l">
              <a:spcBef>
                <a:spcPts val="300"/>
              </a:spcBef>
              <a:spcAft>
                <a:spcPts val="300"/>
              </a:spcAft>
              <a:buFont typeface="Arial" panose="020B0604020202020204" pitchFamily="34" charset="0"/>
              <a:buChar char="•"/>
            </a:pPr>
            <a:endParaRPr lang="en-GB" sz="2400" i="0" dirty="0">
              <a:solidFill>
                <a:srgbClr val="424242"/>
              </a:solidFill>
              <a:effectLst/>
            </a:endParaRPr>
          </a:p>
          <a:p>
            <a:pPr marL="342900" indent="-342900" algn="l">
              <a:spcBef>
                <a:spcPts val="300"/>
              </a:spcBef>
              <a:spcAft>
                <a:spcPts val="300"/>
              </a:spcAft>
              <a:buFont typeface="Arial" panose="020B0604020202020204" pitchFamily="34" charset="0"/>
              <a:buChar char="•"/>
            </a:pPr>
            <a:r>
              <a:rPr lang="en-GB" sz="2400" i="0" dirty="0">
                <a:solidFill>
                  <a:srgbClr val="424242"/>
                </a:solidFill>
                <a:effectLst/>
              </a:rPr>
              <a:t>Use “Tweak my results” to filter and narrow down your search.</a:t>
            </a:r>
          </a:p>
          <a:p>
            <a:pPr marL="342900" indent="-342900" algn="l">
              <a:spcBef>
                <a:spcPts val="300"/>
              </a:spcBef>
              <a:spcAft>
                <a:spcPts val="300"/>
              </a:spcAft>
              <a:buFont typeface="Arial" panose="020B0604020202020204" pitchFamily="34" charset="0"/>
              <a:buChar char="•"/>
            </a:pPr>
            <a:endParaRPr lang="en-GB" sz="2400" i="0" dirty="0">
              <a:solidFill>
                <a:srgbClr val="424242"/>
              </a:solidFill>
              <a:effectLst/>
            </a:endParaRPr>
          </a:p>
          <a:p>
            <a:pPr marL="342900" indent="-342900" algn="l">
              <a:spcBef>
                <a:spcPts val="300"/>
              </a:spcBef>
              <a:spcAft>
                <a:spcPts val="300"/>
              </a:spcAft>
              <a:buFont typeface="Arial" panose="020B0604020202020204" pitchFamily="34" charset="0"/>
              <a:buChar char="•"/>
            </a:pPr>
            <a:r>
              <a:rPr lang="en-GB" sz="2400" i="0" dirty="0">
                <a:solidFill>
                  <a:srgbClr val="424242"/>
                </a:solidFill>
                <a:effectLst/>
              </a:rPr>
              <a:t>Use the extra tools listed with each item; they can help you manage your information.</a:t>
            </a:r>
          </a:p>
          <a:p>
            <a:pPr marL="342900" indent="-342900" algn="l">
              <a:spcBef>
                <a:spcPts val="300"/>
              </a:spcBef>
              <a:spcAft>
                <a:spcPts val="300"/>
              </a:spcAft>
              <a:buFont typeface="Arial" panose="020B0604020202020204" pitchFamily="34" charset="0"/>
              <a:buChar char="•"/>
            </a:pPr>
            <a:endParaRPr lang="en-GB" sz="2400" i="0" dirty="0">
              <a:solidFill>
                <a:srgbClr val="424242"/>
              </a:solidFill>
              <a:effectLst/>
            </a:endParaRPr>
          </a:p>
          <a:p>
            <a:pPr marL="342900" indent="-342900">
              <a:spcBef>
                <a:spcPts val="300"/>
              </a:spcBef>
              <a:spcAft>
                <a:spcPts val="300"/>
              </a:spcAft>
              <a:buFont typeface="Arial" panose="020B0604020202020204" pitchFamily="34" charset="0"/>
              <a:buChar char="•"/>
            </a:pPr>
            <a:r>
              <a:rPr lang="en-GB" sz="2400" dirty="0">
                <a:solidFill>
                  <a:srgbClr val="424242"/>
                </a:solidFill>
              </a:rPr>
              <a:t>Save your queries, get notifications and add to your favourites in your reading list!</a:t>
            </a:r>
            <a:endParaRPr lang="en-GB" sz="2400" dirty="0">
              <a:solidFill>
                <a:srgbClr val="424242"/>
              </a:solidFill>
              <a:ea typeface="Calibri"/>
              <a:cs typeface="Calibri"/>
            </a:endParaRPr>
          </a:p>
        </p:txBody>
      </p:sp>
      <p:pic>
        <p:nvPicPr>
          <p:cNvPr id="4" name="Picture 3">
            <a:extLst>
              <a:ext uri="{FF2B5EF4-FFF2-40B4-BE49-F238E27FC236}">
                <a16:creationId xmlns:a16="http://schemas.microsoft.com/office/drawing/2014/main" id="{7E299BC2-89DF-93AE-A91C-89905394260F}"/>
              </a:ext>
            </a:extLst>
          </p:cNvPr>
          <p:cNvPicPr>
            <a:picLocks noChangeAspect="1"/>
          </p:cNvPicPr>
          <p:nvPr/>
        </p:nvPicPr>
        <p:blipFill>
          <a:blip r:embed="rId3"/>
          <a:stretch>
            <a:fillRect/>
          </a:stretch>
        </p:blipFill>
        <p:spPr>
          <a:xfrm>
            <a:off x="6307228" y="1249139"/>
            <a:ext cx="5758764" cy="307721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8" name="Picture 7">
            <a:extLst>
              <a:ext uri="{FF2B5EF4-FFF2-40B4-BE49-F238E27FC236}">
                <a16:creationId xmlns:a16="http://schemas.microsoft.com/office/drawing/2014/main" id="{810C1CCD-17A9-8147-8DE1-A8B5F77DED2C}"/>
              </a:ext>
            </a:extLst>
          </p:cNvPr>
          <p:cNvPicPr>
            <a:picLocks noChangeAspect="1"/>
          </p:cNvPicPr>
          <p:nvPr/>
        </p:nvPicPr>
        <p:blipFill>
          <a:blip r:embed="rId4"/>
          <a:srcRect t="5612"/>
          <a:stretch>
            <a:fillRect/>
          </a:stretch>
        </p:blipFill>
        <p:spPr>
          <a:xfrm>
            <a:off x="10562269" y="4583363"/>
            <a:ext cx="989373" cy="933847"/>
          </a:xfrm>
          <a:prstGeom prst="rect">
            <a:avLst/>
          </a:prstGeom>
        </p:spPr>
      </p:pic>
      <p:sp>
        <p:nvSpPr>
          <p:cNvPr id="10" name="TextBox 9">
            <a:extLst>
              <a:ext uri="{FF2B5EF4-FFF2-40B4-BE49-F238E27FC236}">
                <a16:creationId xmlns:a16="http://schemas.microsoft.com/office/drawing/2014/main" id="{340BD1AF-9FAE-8D08-5FED-FD65E10988DB}"/>
              </a:ext>
            </a:extLst>
          </p:cNvPr>
          <p:cNvSpPr txBox="1"/>
          <p:nvPr/>
        </p:nvSpPr>
        <p:spPr>
          <a:xfrm>
            <a:off x="7613441" y="5022762"/>
            <a:ext cx="2487786" cy="400110"/>
          </a:xfrm>
          <a:prstGeom prst="rect">
            <a:avLst/>
          </a:prstGeom>
          <a:noFill/>
        </p:spPr>
        <p:txBody>
          <a:bodyPr wrap="square">
            <a:spAutoFit/>
          </a:bodyPr>
          <a:lstStyle/>
          <a:p>
            <a:pPr algn="l">
              <a:spcBef>
                <a:spcPts val="300"/>
              </a:spcBef>
              <a:spcAft>
                <a:spcPts val="300"/>
              </a:spcAft>
            </a:pPr>
            <a:r>
              <a:rPr lang="en-GB" sz="2000" dirty="0">
                <a:solidFill>
                  <a:srgbClr val="424242"/>
                </a:solidFill>
                <a:hlinkClick r:id="rId5"/>
              </a:rPr>
              <a:t>Link to search results</a:t>
            </a:r>
            <a:endParaRPr lang="en-GB" sz="2000" i="0" dirty="0">
              <a:solidFill>
                <a:srgbClr val="424242"/>
              </a:solidFill>
              <a:effectLst/>
            </a:endParaRPr>
          </a:p>
        </p:txBody>
      </p:sp>
      <p:sp>
        <p:nvSpPr>
          <p:cNvPr id="5" name="TextBox 4">
            <a:extLst>
              <a:ext uri="{FF2B5EF4-FFF2-40B4-BE49-F238E27FC236}">
                <a16:creationId xmlns:a16="http://schemas.microsoft.com/office/drawing/2014/main" id="{F7D4510C-88B3-4819-A340-1DABF5F33A5D}"/>
              </a:ext>
            </a:extLst>
          </p:cNvPr>
          <p:cNvSpPr txBox="1"/>
          <p:nvPr/>
        </p:nvSpPr>
        <p:spPr>
          <a:xfrm>
            <a:off x="9006197" y="380141"/>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6">
                  <a:extLst>
                    <a:ext uri="{A12FA001-AC4F-418D-AE19-62706E023703}">
                      <ahyp:hlinkClr xmlns:ahyp="http://schemas.microsoft.com/office/drawing/2018/hyperlinkcolor" val="tx"/>
                    </a:ext>
                  </a:extLst>
                </a:hlinkClick>
              </a:rPr>
              <a:t>Searching for information</a:t>
            </a:r>
            <a:endParaRPr lang="en-US" dirty="0">
              <a:solidFill>
                <a:schemeClr val="bg1"/>
              </a:solidFill>
            </a:endParaRPr>
          </a:p>
        </p:txBody>
      </p:sp>
    </p:spTree>
    <p:extLst>
      <p:ext uri="{BB962C8B-B14F-4D97-AF65-F5344CB8AC3E}">
        <p14:creationId xmlns:p14="http://schemas.microsoft.com/office/powerpoint/2010/main" val="33947698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dirty="0">
                <a:latin typeface="+mn-lt"/>
              </a:rPr>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4734790" y="1920946"/>
            <a:ext cx="7038973" cy="34912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dirty="0">
                <a:cs typeface="Calibri Light" panose="020F0302020204030204" pitchFamily="34" charset="0"/>
              </a:rPr>
              <a:t>Consider different terminology that may be used.</a:t>
            </a:r>
            <a:endParaRPr lang="en-GB" sz="2400" dirty="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dirty="0">
              <a:cs typeface="Calibri Light" panose="020F0302020204030204" pitchFamily="34" charset="0"/>
            </a:endParaRPr>
          </a:p>
          <a:p>
            <a:pPr marL="285750" indent="-285750">
              <a:lnSpc>
                <a:spcPct val="90000"/>
              </a:lnSpc>
              <a:spcBef>
                <a:spcPts val="1000"/>
              </a:spcBef>
              <a:buFont typeface="Arial,Sans-Serif"/>
              <a:buChar char="•"/>
            </a:pPr>
            <a:r>
              <a:rPr lang="en-GB" sz="2400" b="1" dirty="0">
                <a:solidFill>
                  <a:schemeClr val="accent2"/>
                </a:solidFill>
                <a:cs typeface="Calibri Light" panose="020F0302020204030204" pitchFamily="34" charset="0"/>
              </a:rPr>
              <a:t>Alternative words: </a:t>
            </a:r>
            <a:r>
              <a:rPr lang="en-GB" sz="2400" dirty="0">
                <a:cs typeface="Calibri Light" panose="020F0302020204030204" pitchFamily="34" charset="0"/>
              </a:rPr>
              <a:t>Synonyms / Antonyms.</a:t>
            </a:r>
            <a:endParaRPr lang="en-GB" sz="2400" dirty="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dirty="0">
              <a:ea typeface="+mn-lt"/>
              <a:cs typeface="Calibri Light" panose="020F0302020204030204" pitchFamily="34" charset="0"/>
            </a:endParaRPr>
          </a:p>
          <a:p>
            <a:pPr marL="285750" indent="-285750">
              <a:lnSpc>
                <a:spcPct val="90000"/>
              </a:lnSpc>
              <a:spcBef>
                <a:spcPts val="1000"/>
              </a:spcBef>
              <a:buFont typeface="Arial,Sans-Serif"/>
              <a:buChar char="•"/>
            </a:pPr>
            <a:r>
              <a:rPr lang="en-GB" sz="2400" b="1" dirty="0">
                <a:solidFill>
                  <a:schemeClr val="accent2"/>
                </a:solidFill>
                <a:cs typeface="Calibri Light" panose="020F0302020204030204" pitchFamily="34" charset="0"/>
              </a:rPr>
              <a:t>Phrase searching</a:t>
            </a:r>
            <a:r>
              <a:rPr lang="en-GB" sz="2400" dirty="0">
                <a:cs typeface="Calibri Light" panose="020F0302020204030204" pitchFamily="34" charset="0"/>
              </a:rPr>
              <a:t>: Search for a phrase in quotations “time management“.</a:t>
            </a:r>
            <a:endParaRPr lang="en-GB" sz="2400" dirty="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dirty="0">
              <a:ea typeface="+mn-lt"/>
              <a:cs typeface="Calibri Light" panose="020F0302020204030204" pitchFamily="34" charset="0"/>
            </a:endParaRPr>
          </a:p>
          <a:p>
            <a:pPr algn="l"/>
            <a:endParaRPr lang="en-GB" sz="2800" dirty="0">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58618" y="1476664"/>
            <a:ext cx="4028710" cy="4054689"/>
          </a:xfrm>
          <a:prstGeom prst="rect">
            <a:avLst/>
          </a:prstGeom>
        </p:spPr>
      </p:pic>
      <p:sp>
        <p:nvSpPr>
          <p:cNvPr id="5" name="TextBox 4">
            <a:extLst>
              <a:ext uri="{FF2B5EF4-FFF2-40B4-BE49-F238E27FC236}">
                <a16:creationId xmlns:a16="http://schemas.microsoft.com/office/drawing/2014/main" id="{C5181752-0911-08E1-65B4-5A675B18688D}"/>
              </a:ext>
            </a:extLst>
          </p:cNvPr>
          <p:cNvSpPr txBox="1"/>
          <p:nvPr/>
        </p:nvSpPr>
        <p:spPr>
          <a:xfrm>
            <a:off x="8381029" y="827851"/>
            <a:ext cx="362479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Further Searching Techniques</a:t>
            </a:r>
            <a:endParaRPr lang="en-US" dirty="0">
              <a:solidFill>
                <a:schemeClr val="bg1"/>
              </a:solidFill>
            </a:endParaRPr>
          </a:p>
        </p:txBody>
      </p:sp>
    </p:spTree>
    <p:extLst>
      <p:ext uri="{BB962C8B-B14F-4D97-AF65-F5344CB8AC3E}">
        <p14:creationId xmlns:p14="http://schemas.microsoft.com/office/powerpoint/2010/main" val="110480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red circle with black lines&#10;&#10;Description automatically generated">
            <a:extLst>
              <a:ext uri="{FF2B5EF4-FFF2-40B4-BE49-F238E27FC236}">
                <a16:creationId xmlns:a16="http://schemas.microsoft.com/office/drawing/2014/main" id="{B4576455-148E-79AC-2FC0-0886346A93D3}"/>
              </a:ext>
            </a:extLst>
          </p:cNvPr>
          <p:cNvPicPr>
            <a:picLocks noChangeAspect="1"/>
          </p:cNvPicPr>
          <p:nvPr/>
        </p:nvPicPr>
        <p:blipFill rotWithShape="1">
          <a:blip r:embed="rId2"/>
          <a:srcRect l="2352" t="-944" r="3343" b="2055"/>
          <a:stretch/>
        </p:blipFill>
        <p:spPr>
          <a:xfrm>
            <a:off x="3561" y="2530"/>
            <a:ext cx="12188582" cy="2873623"/>
          </a:xfrm>
          <a:prstGeom prst="rect">
            <a:avLst/>
          </a:prstGeom>
        </p:spPr>
      </p:pic>
      <p:sp>
        <p:nvSpPr>
          <p:cNvPr id="3" name="TextBox 2">
            <a:extLst>
              <a:ext uri="{FF2B5EF4-FFF2-40B4-BE49-F238E27FC236}">
                <a16:creationId xmlns:a16="http://schemas.microsoft.com/office/drawing/2014/main" id="{00DCB5C7-9A11-0FA6-6469-5BB293367BBC}"/>
              </a:ext>
            </a:extLst>
          </p:cNvPr>
          <p:cNvSpPr txBox="1"/>
          <p:nvPr/>
        </p:nvSpPr>
        <p:spPr>
          <a:xfrm>
            <a:off x="5496000" y="2868000"/>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OR</a:t>
            </a:r>
            <a:endParaRPr lang="en-GB" sz="5400" b="1"/>
          </a:p>
        </p:txBody>
      </p:sp>
      <p:sp>
        <p:nvSpPr>
          <p:cNvPr id="4" name="TextBox 3">
            <a:extLst>
              <a:ext uri="{FF2B5EF4-FFF2-40B4-BE49-F238E27FC236}">
                <a16:creationId xmlns:a16="http://schemas.microsoft.com/office/drawing/2014/main" id="{E8A9AAE3-58E2-A0B1-343F-CADA50F70CD3}"/>
              </a:ext>
            </a:extLst>
          </p:cNvPr>
          <p:cNvSpPr txBox="1"/>
          <p:nvPr/>
        </p:nvSpPr>
        <p:spPr>
          <a:xfrm>
            <a:off x="1512000" y="2874144"/>
            <a:ext cx="1790458" cy="9171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AND</a:t>
            </a:r>
            <a:endParaRPr lang="en-GB" sz="5400" b="1"/>
          </a:p>
        </p:txBody>
      </p:sp>
      <p:sp>
        <p:nvSpPr>
          <p:cNvPr id="5" name="TextBox 4">
            <a:extLst>
              <a:ext uri="{FF2B5EF4-FFF2-40B4-BE49-F238E27FC236}">
                <a16:creationId xmlns:a16="http://schemas.microsoft.com/office/drawing/2014/main" id="{4335CA7C-4ABE-B83A-F9AC-6B889FE07CB8}"/>
              </a:ext>
            </a:extLst>
          </p:cNvPr>
          <p:cNvSpPr txBox="1"/>
          <p:nvPr/>
        </p:nvSpPr>
        <p:spPr>
          <a:xfrm>
            <a:off x="919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NOT</a:t>
            </a:r>
            <a:endParaRPr lang="en-GB" sz="5400" b="1"/>
          </a:p>
        </p:txBody>
      </p:sp>
      <p:sp>
        <p:nvSpPr>
          <p:cNvPr id="11" name="TextBox 10">
            <a:extLst>
              <a:ext uri="{FF2B5EF4-FFF2-40B4-BE49-F238E27FC236}">
                <a16:creationId xmlns:a16="http://schemas.microsoft.com/office/drawing/2014/main" id="{F0210611-0F97-6FF8-32EB-698A92FD51E0}"/>
              </a:ext>
            </a:extLst>
          </p:cNvPr>
          <p:cNvSpPr txBox="1"/>
          <p:nvPr/>
        </p:nvSpPr>
        <p:spPr>
          <a:xfrm>
            <a:off x="364434" y="3982278"/>
            <a:ext cx="1146975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Calibri"/>
                <a:cs typeface="Arial"/>
              </a:rPr>
              <a:t>Boolean Operators </a:t>
            </a:r>
            <a:r>
              <a:rPr lang="en-GB" sz="2000" dirty="0">
                <a:latin typeface="Calibri"/>
                <a:cs typeface="Arial"/>
              </a:rPr>
              <a:t>allow you to </a:t>
            </a:r>
            <a:r>
              <a:rPr lang="en-GB" sz="2000" b="1" dirty="0">
                <a:latin typeface="Calibri"/>
                <a:cs typeface="Arial"/>
              </a:rPr>
              <a:t>combine your keywords</a:t>
            </a:r>
            <a:r>
              <a:rPr lang="en-GB" sz="2000" dirty="0">
                <a:latin typeface="Calibri"/>
                <a:cs typeface="Arial"/>
              </a:rPr>
              <a:t> to narrow or broaden your search.</a:t>
            </a:r>
            <a:r>
              <a:rPr lang="en-US" sz="2000" dirty="0">
                <a:latin typeface="Calibri"/>
                <a:cs typeface="Arial"/>
              </a:rPr>
              <a:t>​</a:t>
            </a:r>
            <a:endParaRPr lang="en-US" sz="2000" dirty="0">
              <a:latin typeface="Calibri"/>
              <a:ea typeface="Calibri"/>
              <a:cs typeface="Arial"/>
            </a:endParaRPr>
          </a:p>
          <a:p>
            <a:pPr marL="228600" indent="-228600">
              <a:buFont typeface="Arial,Sans-Serif"/>
              <a:buChar char="•"/>
            </a:pPr>
            <a:endParaRPr lang="en-GB" sz="2000" dirty="0">
              <a:latin typeface="Calibri"/>
              <a:ea typeface="Calibri"/>
              <a:cs typeface="Arial"/>
            </a:endParaRPr>
          </a:p>
          <a:p>
            <a:pPr marL="228600" indent="-228600">
              <a:buFont typeface="Arial,Sans-Serif"/>
              <a:buChar char="•"/>
            </a:pPr>
            <a:r>
              <a:rPr lang="en-GB" sz="2000" b="1" dirty="0">
                <a:solidFill>
                  <a:srgbClr val="FF0000"/>
                </a:solidFill>
                <a:latin typeface="Calibri"/>
                <a:cs typeface="Arial"/>
              </a:rPr>
              <a:t>AND</a:t>
            </a:r>
            <a:r>
              <a:rPr lang="en-GB" sz="2000" dirty="0">
                <a:latin typeface="Calibri"/>
                <a:cs typeface="Arial"/>
              </a:rPr>
              <a:t>: Narrows your search by only giving results where </a:t>
            </a:r>
            <a:r>
              <a:rPr lang="en-GB" sz="2000" b="1" dirty="0">
                <a:solidFill>
                  <a:srgbClr val="FF0000"/>
                </a:solidFill>
                <a:latin typeface="Calibri"/>
                <a:cs typeface="Arial"/>
              </a:rPr>
              <a:t>ALL</a:t>
            </a:r>
            <a:r>
              <a:rPr lang="en-GB" sz="2000" dirty="0">
                <a:latin typeface="Calibri"/>
                <a:cs typeface="Arial"/>
              </a:rPr>
              <a:t> your search terms are present.</a:t>
            </a:r>
            <a:r>
              <a:rPr lang="en-US" sz="2000" dirty="0">
                <a:latin typeface="Calibri"/>
                <a:cs typeface="Arial"/>
              </a:rPr>
              <a:t>​</a:t>
            </a:r>
            <a:endParaRPr lang="en-US" sz="2000" dirty="0">
              <a:latin typeface="Calibri"/>
              <a:ea typeface="Calibri"/>
              <a:cs typeface="Arial"/>
            </a:endParaRPr>
          </a:p>
          <a:p>
            <a:pPr marL="228600" indent="-228600">
              <a:buFont typeface="Arial,Sans-Serif"/>
              <a:buChar char="•"/>
            </a:pPr>
            <a:endParaRPr lang="en-GB" sz="2000" dirty="0">
              <a:latin typeface="Calibri"/>
              <a:ea typeface="Calibri"/>
              <a:cs typeface="Arial"/>
            </a:endParaRPr>
          </a:p>
          <a:p>
            <a:pPr marL="228600" indent="-228600">
              <a:buFont typeface="Arial,Sans-Serif"/>
              <a:buChar char="•"/>
            </a:pPr>
            <a:r>
              <a:rPr lang="en-GB" sz="2000" b="1" dirty="0">
                <a:solidFill>
                  <a:srgbClr val="FF0000"/>
                </a:solidFill>
                <a:latin typeface="Calibri"/>
                <a:cs typeface="Arial"/>
              </a:rPr>
              <a:t>OR</a:t>
            </a:r>
            <a:r>
              <a:rPr lang="en-GB" sz="2000" dirty="0">
                <a:latin typeface="Calibri"/>
                <a:cs typeface="Arial"/>
              </a:rPr>
              <a:t>: Broadens your search where </a:t>
            </a:r>
            <a:r>
              <a:rPr lang="en-GB" sz="2000" b="1" dirty="0">
                <a:solidFill>
                  <a:srgbClr val="FF0000"/>
                </a:solidFill>
                <a:latin typeface="Calibri"/>
                <a:cs typeface="Arial"/>
              </a:rPr>
              <a:t>ANY </a:t>
            </a:r>
            <a:r>
              <a:rPr lang="en-GB" sz="2000" dirty="0">
                <a:latin typeface="Calibri"/>
                <a:cs typeface="Arial"/>
              </a:rPr>
              <a:t>of your search terms are present.</a:t>
            </a:r>
            <a:r>
              <a:rPr lang="en-US" sz="2000" dirty="0">
                <a:latin typeface="Calibri"/>
                <a:cs typeface="Arial"/>
              </a:rPr>
              <a:t>​</a:t>
            </a:r>
            <a:endParaRPr lang="en-US" sz="2000" dirty="0">
              <a:latin typeface="Calibri"/>
              <a:ea typeface="Calibri"/>
              <a:cs typeface="Arial"/>
            </a:endParaRPr>
          </a:p>
          <a:p>
            <a:pPr marL="228600" indent="-228600">
              <a:buFont typeface="Arial,Sans-Serif"/>
              <a:buChar char="•"/>
            </a:pPr>
            <a:endParaRPr lang="en-GB" sz="2000" dirty="0">
              <a:latin typeface="Calibri"/>
              <a:ea typeface="Calibri"/>
              <a:cs typeface="Arial"/>
            </a:endParaRPr>
          </a:p>
          <a:p>
            <a:pPr marL="228600" indent="-228600">
              <a:buFont typeface="Arial,Sans-Serif"/>
              <a:buChar char="•"/>
            </a:pPr>
            <a:r>
              <a:rPr lang="en-GB" sz="2000" b="1" dirty="0">
                <a:solidFill>
                  <a:srgbClr val="FF0000"/>
                </a:solidFill>
                <a:latin typeface="Calibri"/>
                <a:cs typeface="Arial"/>
              </a:rPr>
              <a:t>NOT</a:t>
            </a:r>
            <a:r>
              <a:rPr lang="en-GB" sz="2000" dirty="0">
                <a:latin typeface="Calibri"/>
                <a:cs typeface="Arial"/>
              </a:rPr>
              <a:t>: Excludes specific terms</a:t>
            </a:r>
            <a:r>
              <a:rPr lang="en-US" sz="2000" dirty="0">
                <a:latin typeface="Calibri"/>
                <a:cs typeface="Arial"/>
              </a:rPr>
              <a:t>​</a:t>
            </a:r>
            <a:endParaRPr lang="en-US" sz="2000" dirty="0">
              <a:latin typeface="Calibri"/>
              <a:ea typeface="Calibri"/>
              <a:cs typeface="Arial"/>
            </a:endParaRPr>
          </a:p>
        </p:txBody>
      </p:sp>
      <p:sp>
        <p:nvSpPr>
          <p:cNvPr id="7" name="TextBox 6">
            <a:extLst>
              <a:ext uri="{FF2B5EF4-FFF2-40B4-BE49-F238E27FC236}">
                <a16:creationId xmlns:a16="http://schemas.microsoft.com/office/drawing/2014/main" id="{18F92C18-84C5-8B05-66BE-5E0CED2A02A3}"/>
              </a:ext>
            </a:extLst>
          </p:cNvPr>
          <p:cNvSpPr txBox="1"/>
          <p:nvPr/>
        </p:nvSpPr>
        <p:spPr>
          <a:xfrm>
            <a:off x="7353300" y="6324600"/>
            <a:ext cx="44767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Calibri"/>
                <a:ea typeface="Calibri"/>
                <a:cs typeface="Calibri"/>
                <a:hlinkClick r:id="rId3"/>
              </a:rPr>
              <a:t>https://digitalservices.uwtsd.ac.uk/library/</a:t>
            </a:r>
            <a:endParaRPr lang="en-US" b="1" dirty="0">
              <a:latin typeface="Calibri"/>
              <a:ea typeface="Calibri"/>
              <a:cs typeface="Calibri"/>
            </a:endParaRPr>
          </a:p>
        </p:txBody>
      </p:sp>
    </p:spTree>
    <p:extLst>
      <p:ext uri="{BB962C8B-B14F-4D97-AF65-F5344CB8AC3E}">
        <p14:creationId xmlns:p14="http://schemas.microsoft.com/office/powerpoint/2010/main" val="39354509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D1C7CB-3E93-8679-5042-06D9F56E4CB6}"/>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593E4EFD-BB57-5467-2EF3-16A19087ADDC}"/>
              </a:ext>
            </a:extLst>
          </p:cNvPr>
          <p:cNvSpPr>
            <a:spLocks noGrp="1"/>
          </p:cNvSpPr>
          <p:nvPr>
            <p:ph type="title"/>
          </p:nvPr>
        </p:nvSpPr>
        <p:spPr>
          <a:xfrm>
            <a:off x="327307" y="220857"/>
            <a:ext cx="10795518" cy="728049"/>
          </a:xfrm>
        </p:spPr>
        <p:txBody>
          <a:bodyPr/>
          <a:lstStyle/>
          <a:p>
            <a:r>
              <a:rPr lang="en-US" dirty="0">
                <a:latin typeface="+mn-lt"/>
                <a:ea typeface="Calibri"/>
                <a:cs typeface="Calibri"/>
              </a:rPr>
              <a:t>Boolean Search </a:t>
            </a:r>
            <a:endParaRPr lang="en-US" dirty="0">
              <a:latin typeface="+mn-lt"/>
            </a:endParaRPr>
          </a:p>
        </p:txBody>
      </p:sp>
      <p:sp>
        <p:nvSpPr>
          <p:cNvPr id="3" name="TextBox 2">
            <a:extLst>
              <a:ext uri="{FF2B5EF4-FFF2-40B4-BE49-F238E27FC236}">
                <a16:creationId xmlns:a16="http://schemas.microsoft.com/office/drawing/2014/main" id="{73ABC313-8BE7-3286-3EB3-2968F2303EC5}"/>
              </a:ext>
            </a:extLst>
          </p:cNvPr>
          <p:cNvSpPr txBox="1"/>
          <p:nvPr/>
        </p:nvSpPr>
        <p:spPr>
          <a:xfrm>
            <a:off x="7792829" y="4938194"/>
            <a:ext cx="399085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dirty="0">
                <a:ea typeface="Calibri"/>
                <a:cs typeface="Calibri"/>
                <a:hlinkClick r:id="rId3"/>
              </a:rPr>
              <a:t>Link to search and results</a:t>
            </a:r>
          </a:p>
        </p:txBody>
      </p:sp>
      <p:sp>
        <p:nvSpPr>
          <p:cNvPr id="8" name="TextBox 7">
            <a:extLst>
              <a:ext uri="{FF2B5EF4-FFF2-40B4-BE49-F238E27FC236}">
                <a16:creationId xmlns:a16="http://schemas.microsoft.com/office/drawing/2014/main" id="{EE52AC2E-78F8-3877-5CE8-5E39899A02C3}"/>
              </a:ext>
            </a:extLst>
          </p:cNvPr>
          <p:cNvSpPr txBox="1"/>
          <p:nvPr/>
        </p:nvSpPr>
        <p:spPr>
          <a:xfrm>
            <a:off x="7043439" y="2028486"/>
            <a:ext cx="4662030" cy="830997"/>
          </a:xfrm>
          <a:prstGeom prst="rect">
            <a:avLst/>
          </a:prstGeom>
          <a:noFill/>
          <a:ln w="38100">
            <a:solidFill>
              <a:schemeClr val="accent2"/>
            </a:solidFill>
          </a:ln>
        </p:spPr>
        <p:txBody>
          <a:bodyPr wrap="square" lIns="91440" tIns="45720" rIns="91440" bIns="45720" rtlCol="0" anchor="t">
            <a:spAutoFit/>
          </a:bodyPr>
          <a:lstStyle/>
          <a:p>
            <a:r>
              <a:rPr lang="en-GB" sz="2400" dirty="0">
                <a:latin typeface="Calibri"/>
                <a:ea typeface="Calibri"/>
                <a:cs typeface="Calibri"/>
              </a:rPr>
              <a:t>Explore drop-down arrows and experiment to find the best results.</a:t>
            </a:r>
            <a:endParaRPr lang="en-US" sz="2400" dirty="0">
              <a:latin typeface="Calibri"/>
              <a:ea typeface="Calibri"/>
              <a:cs typeface="Calibri"/>
            </a:endParaRPr>
          </a:p>
        </p:txBody>
      </p:sp>
      <p:pic>
        <p:nvPicPr>
          <p:cNvPr id="4" name="Picture 3">
            <a:extLst>
              <a:ext uri="{FF2B5EF4-FFF2-40B4-BE49-F238E27FC236}">
                <a16:creationId xmlns:a16="http://schemas.microsoft.com/office/drawing/2014/main" id="{F9D495F1-681C-E937-7131-2441B682A27C}"/>
              </a:ext>
            </a:extLst>
          </p:cNvPr>
          <p:cNvPicPr>
            <a:picLocks noChangeAspect="1"/>
          </p:cNvPicPr>
          <p:nvPr/>
        </p:nvPicPr>
        <p:blipFill>
          <a:blip r:embed="rId4"/>
          <a:stretch>
            <a:fillRect/>
          </a:stretch>
        </p:blipFill>
        <p:spPr>
          <a:xfrm>
            <a:off x="527301" y="1052423"/>
            <a:ext cx="6037401" cy="455083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5" name="Picture 4">
            <a:extLst>
              <a:ext uri="{FF2B5EF4-FFF2-40B4-BE49-F238E27FC236}">
                <a16:creationId xmlns:a16="http://schemas.microsoft.com/office/drawing/2014/main" id="{14B92B69-C44A-C499-661D-776EB8735D98}"/>
              </a:ext>
            </a:extLst>
          </p:cNvPr>
          <p:cNvPicPr>
            <a:picLocks noChangeAspect="1"/>
          </p:cNvPicPr>
          <p:nvPr/>
        </p:nvPicPr>
        <p:blipFill>
          <a:blip r:embed="rId5"/>
          <a:stretch>
            <a:fillRect/>
          </a:stretch>
        </p:blipFill>
        <p:spPr>
          <a:xfrm>
            <a:off x="8637294" y="3038628"/>
            <a:ext cx="1684144" cy="1661073"/>
          </a:xfrm>
          <a:prstGeom prst="rect">
            <a:avLst/>
          </a:prstGeom>
        </p:spPr>
      </p:pic>
      <p:sp>
        <p:nvSpPr>
          <p:cNvPr id="6" name="TextBox 5">
            <a:extLst>
              <a:ext uri="{FF2B5EF4-FFF2-40B4-BE49-F238E27FC236}">
                <a16:creationId xmlns:a16="http://schemas.microsoft.com/office/drawing/2014/main" id="{DC14A498-1540-7235-CF8D-472688A22CD5}"/>
              </a:ext>
            </a:extLst>
          </p:cNvPr>
          <p:cNvSpPr txBox="1"/>
          <p:nvPr/>
        </p:nvSpPr>
        <p:spPr>
          <a:xfrm>
            <a:off x="8239898" y="376372"/>
            <a:ext cx="362479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6">
                  <a:extLst>
                    <a:ext uri="{A12FA001-AC4F-418D-AE19-62706E023703}">
                      <ahyp:hlinkClr xmlns:ahyp="http://schemas.microsoft.com/office/drawing/2018/hyperlinkcolor" val="tx"/>
                    </a:ext>
                  </a:extLst>
                </a:hlinkClick>
              </a:rPr>
              <a:t>Further Searching Techniques</a:t>
            </a:r>
            <a:endParaRPr lang="en-US" dirty="0">
              <a:solidFill>
                <a:schemeClr val="bg1"/>
              </a:solidFill>
            </a:endParaRPr>
          </a:p>
        </p:txBody>
      </p:sp>
    </p:spTree>
    <p:extLst>
      <p:ext uri="{BB962C8B-B14F-4D97-AF65-F5344CB8AC3E}">
        <p14:creationId xmlns:p14="http://schemas.microsoft.com/office/powerpoint/2010/main" val="21978989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64360-5EE2-BD55-5CF2-D94DE94C5F19}"/>
              </a:ext>
            </a:extLst>
          </p:cNvPr>
          <p:cNvSpPr>
            <a:spLocks noGrp="1"/>
          </p:cNvSpPr>
          <p:nvPr>
            <p:ph type="title"/>
          </p:nvPr>
        </p:nvSpPr>
        <p:spPr>
          <a:xfrm>
            <a:off x="312162" y="0"/>
            <a:ext cx="10795518" cy="1003916"/>
          </a:xfrm>
        </p:spPr>
        <p:txBody>
          <a:bodyPr>
            <a:normAutofit/>
          </a:bodyPr>
          <a:lstStyle/>
          <a:p>
            <a:r>
              <a:rPr lang="en-GB" dirty="0">
                <a:latin typeface="+mn-lt"/>
              </a:rPr>
              <a:t>Library Catalogue – overview.</a:t>
            </a:r>
          </a:p>
        </p:txBody>
      </p:sp>
      <p:sp>
        <p:nvSpPr>
          <p:cNvPr id="7" name="TextBox 6">
            <a:extLst>
              <a:ext uri="{FF2B5EF4-FFF2-40B4-BE49-F238E27FC236}">
                <a16:creationId xmlns:a16="http://schemas.microsoft.com/office/drawing/2014/main" id="{CAF8913B-A975-B589-DA19-54FDE677C0A2}"/>
              </a:ext>
            </a:extLst>
          </p:cNvPr>
          <p:cNvSpPr txBox="1"/>
          <p:nvPr/>
        </p:nvSpPr>
        <p:spPr>
          <a:xfrm>
            <a:off x="6651241" y="1053017"/>
            <a:ext cx="5494324" cy="3816429"/>
          </a:xfrm>
          <a:prstGeom prst="rect">
            <a:avLst/>
          </a:prstGeom>
          <a:noFill/>
        </p:spPr>
        <p:txBody>
          <a:bodyPr wrap="square" lIns="91440" tIns="45720" rIns="91440" bIns="45720" rtlCol="0" anchor="t">
            <a:spAutoFit/>
          </a:bodyPr>
          <a:lstStyle/>
          <a:p>
            <a:pPr marL="457200" indent="-457200">
              <a:buFont typeface="Arial" panose="020B0604020202020204" pitchFamily="34" charset="0"/>
              <a:buChar char="•"/>
            </a:pPr>
            <a:r>
              <a:rPr lang="en-GB" sz="2200" b="1" dirty="0">
                <a:latin typeface="Calibri"/>
                <a:ea typeface="Calibri"/>
                <a:cs typeface="Calibri"/>
              </a:rPr>
              <a:t>Sign in</a:t>
            </a:r>
            <a:r>
              <a:rPr lang="en-GB" sz="2200" dirty="0">
                <a:latin typeface="Calibri"/>
                <a:ea typeface="Calibri"/>
                <a:cs typeface="Calibri"/>
              </a:rPr>
              <a:t> with your university username and password to access library account.</a:t>
            </a:r>
          </a:p>
          <a:p>
            <a:pPr marL="457200" indent="-457200">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dirty="0">
                <a:latin typeface="Calibri"/>
                <a:ea typeface="Calibri"/>
                <a:cs typeface="Calibri"/>
              </a:rPr>
              <a:t>Browse</a:t>
            </a:r>
            <a:r>
              <a:rPr lang="en-GB" sz="2200" dirty="0">
                <a:latin typeface="Calibri"/>
                <a:ea typeface="Calibri"/>
                <a:cs typeface="Calibri"/>
              </a:rPr>
              <a:t> latest additions to the library and curated collections.</a:t>
            </a:r>
          </a:p>
          <a:p>
            <a:pPr marL="457200" indent="-457200">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dirty="0">
                <a:latin typeface="Calibri"/>
                <a:ea typeface="Calibri"/>
                <a:cs typeface="Calibri"/>
              </a:rPr>
              <a:t>Online Resource Lists</a:t>
            </a:r>
            <a:r>
              <a:rPr lang="en-GB" sz="2200" dirty="0">
                <a:latin typeface="Calibri"/>
                <a:ea typeface="Calibri"/>
                <a:cs typeface="Calibri"/>
              </a:rPr>
              <a:t>; Databases, Research assistant, and more…</a:t>
            </a:r>
          </a:p>
          <a:p>
            <a:pPr marL="457200" indent="-457200">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dirty="0">
                <a:latin typeface="Calibri"/>
                <a:ea typeface="Calibri"/>
                <a:cs typeface="Calibri"/>
              </a:rPr>
              <a:t>Links</a:t>
            </a:r>
            <a:r>
              <a:rPr lang="en-GB" sz="2200" dirty="0">
                <a:latin typeface="Calibri"/>
                <a:ea typeface="Calibri"/>
                <a:cs typeface="Calibri"/>
              </a:rPr>
              <a:t> to library essential services and ways to contact us. </a:t>
            </a:r>
          </a:p>
        </p:txBody>
      </p:sp>
      <p:sp>
        <p:nvSpPr>
          <p:cNvPr id="3" name="TextBox 2">
            <a:extLst>
              <a:ext uri="{FF2B5EF4-FFF2-40B4-BE49-F238E27FC236}">
                <a16:creationId xmlns:a16="http://schemas.microsoft.com/office/drawing/2014/main" id="{16291B09-5970-6934-202F-BCE6CDB2E7D0}"/>
              </a:ext>
            </a:extLst>
          </p:cNvPr>
          <p:cNvSpPr txBox="1"/>
          <p:nvPr/>
        </p:nvSpPr>
        <p:spPr>
          <a:xfrm>
            <a:off x="2475034" y="5026778"/>
            <a:ext cx="2075770" cy="400110"/>
          </a:xfrm>
          <a:prstGeom prst="rect">
            <a:avLst/>
          </a:prstGeom>
          <a:noFill/>
        </p:spPr>
        <p:txBody>
          <a:bodyPr wrap="square" lIns="91440" tIns="45720" rIns="91440" bIns="45720" rtlCol="0" anchor="t">
            <a:spAutoFit/>
          </a:bodyPr>
          <a:lstStyle/>
          <a:p>
            <a:r>
              <a:rPr lang="en-GB" sz="2000" dirty="0">
                <a:latin typeface="Calibri"/>
                <a:ea typeface="Calibri"/>
                <a:cs typeface="Calibri"/>
                <a:hlinkClick r:id="rId3"/>
              </a:rPr>
              <a:t>Library Catalogue</a:t>
            </a:r>
            <a:endParaRPr lang="en-US" dirty="0"/>
          </a:p>
        </p:txBody>
      </p:sp>
      <p:pic>
        <p:nvPicPr>
          <p:cNvPr id="5" name="Picture 4">
            <a:extLst>
              <a:ext uri="{FF2B5EF4-FFF2-40B4-BE49-F238E27FC236}">
                <a16:creationId xmlns:a16="http://schemas.microsoft.com/office/drawing/2014/main" id="{1E7EE33D-BDB7-8C26-8B5A-F9A9CEA909CE}"/>
              </a:ext>
            </a:extLst>
          </p:cNvPr>
          <p:cNvPicPr>
            <a:picLocks noChangeAspect="1"/>
          </p:cNvPicPr>
          <p:nvPr/>
        </p:nvPicPr>
        <p:blipFill>
          <a:blip r:embed="rId4"/>
          <a:stretch>
            <a:fillRect/>
          </a:stretch>
        </p:blipFill>
        <p:spPr>
          <a:xfrm>
            <a:off x="260965" y="1265609"/>
            <a:ext cx="6240045" cy="360383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6" name="Picture 15">
            <a:extLst>
              <a:ext uri="{FF2B5EF4-FFF2-40B4-BE49-F238E27FC236}">
                <a16:creationId xmlns:a16="http://schemas.microsoft.com/office/drawing/2014/main" id="{51E23D24-789F-A5B3-4A27-A25D2782FBF8}"/>
              </a:ext>
            </a:extLst>
          </p:cNvPr>
          <p:cNvPicPr>
            <a:picLocks noChangeAspect="1"/>
          </p:cNvPicPr>
          <p:nvPr/>
        </p:nvPicPr>
        <p:blipFill>
          <a:blip r:embed="rId5"/>
          <a:stretch>
            <a:fillRect/>
          </a:stretch>
        </p:blipFill>
        <p:spPr>
          <a:xfrm>
            <a:off x="11107680" y="4657863"/>
            <a:ext cx="980316" cy="977539"/>
          </a:xfrm>
          <a:prstGeom prst="rect">
            <a:avLst/>
          </a:prstGeom>
        </p:spPr>
      </p:pic>
    </p:spTree>
    <p:extLst>
      <p:ext uri="{BB962C8B-B14F-4D97-AF65-F5344CB8AC3E}">
        <p14:creationId xmlns:p14="http://schemas.microsoft.com/office/powerpoint/2010/main" val="20839209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182514" y="242479"/>
            <a:ext cx="11826971" cy="618984"/>
          </a:xfrm>
        </p:spPr>
        <p:txBody>
          <a:bodyPr>
            <a:noAutofit/>
          </a:bodyPr>
          <a:lstStyle/>
          <a:p>
            <a:r>
              <a:rPr lang="en-GB" sz="4800" dirty="0">
                <a:latin typeface="+mn-lt"/>
              </a:rPr>
              <a:t>Why use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323050" y="1113120"/>
            <a:ext cx="6933906" cy="992187"/>
          </a:xfrm>
        </p:spPr>
        <p:txBody>
          <a:bodyPr vert="horz" lIns="91440" tIns="45720" rIns="91440" bIns="45720" rtlCol="0" anchor="t">
            <a:normAutofit lnSpcReduction="10000"/>
          </a:bodyPr>
          <a:lstStyle/>
          <a:p>
            <a:pPr marL="0" indent="0">
              <a:buNone/>
            </a:pPr>
            <a:r>
              <a:rPr lang="en-GB" sz="2400" dirty="0">
                <a:cs typeface="Calibri Light" panose="020F0302020204030204" pitchFamily="34" charset="0"/>
              </a:rPr>
              <a:t>The library catalogue searches most of our databases when it performs a search, 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323050" y="2322429"/>
            <a:ext cx="7848307" cy="3293209"/>
          </a:xfrm>
          <a:prstGeom prst="rect">
            <a:avLst/>
          </a:prstGeom>
          <a:noFill/>
          <a:ln w="3810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
                <a:cs typeface="Calibri Light" panose="020F0302020204030204" pitchFamily="34" charset="0"/>
              </a:rPr>
              <a:t>More specialised content – fewer, more relevant results.</a:t>
            </a:r>
          </a:p>
          <a:p>
            <a:pPr marL="342900" indent="-342900">
              <a:buFont typeface="Arial"/>
              <a:buChar char="•"/>
            </a:pPr>
            <a:endParaRPr lang="en-GB" sz="2600" dirty="0">
              <a:latin typeface="Calibri "/>
              <a:cs typeface="Calibri Light" panose="020F0302020204030204" pitchFamily="34" charset="0"/>
            </a:endParaRPr>
          </a:p>
          <a:p>
            <a:pPr marL="342900" indent="-342900">
              <a:buFont typeface="Arial"/>
              <a:buChar char="•"/>
            </a:pPr>
            <a:r>
              <a:rPr lang="en-GB" sz="2600" dirty="0">
                <a:latin typeface="Calibri "/>
                <a:cs typeface="Calibri Light" panose="020F0302020204030204" pitchFamily="34" charset="0"/>
              </a:rPr>
              <a:t>More controlled indexing – filter results in greater detail.</a:t>
            </a:r>
          </a:p>
          <a:p>
            <a:pPr marL="342900" indent="-342900">
              <a:buFont typeface="Arial"/>
              <a:buChar char="•"/>
            </a:pPr>
            <a:endParaRPr lang="en-GB" sz="2600" dirty="0">
              <a:latin typeface="Calibri "/>
              <a:cs typeface="Calibri Light" panose="020F0302020204030204" pitchFamily="34" charset="0"/>
            </a:endParaRPr>
          </a:p>
          <a:p>
            <a:pPr marL="342900" indent="-342900">
              <a:buFont typeface="Arial"/>
              <a:buChar char="•"/>
            </a:pPr>
            <a:r>
              <a:rPr lang="en-GB" sz="2600" dirty="0">
                <a:latin typeface="Calibri "/>
                <a:cs typeface="Calibri Light" panose="020F0302020204030204" pitchFamily="34" charset="0"/>
              </a:rPr>
              <a:t>Not every specialist database is indexed by the library catalogue.</a:t>
            </a: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8506167" y="2603092"/>
            <a:ext cx="3608154" cy="266859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E12B8916-58D5-D32C-6592-3B142516079E}"/>
              </a:ext>
            </a:extLst>
          </p:cNvPr>
          <p:cNvSpPr txBox="1"/>
          <p:nvPr/>
        </p:nvSpPr>
        <p:spPr>
          <a:xfrm>
            <a:off x="7578834" y="991781"/>
            <a:ext cx="443065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Finding &amp; Using Specialised Information</a:t>
            </a:r>
            <a:endParaRPr lang="en-US" dirty="0">
              <a:solidFill>
                <a:schemeClr val="bg1"/>
              </a:solidFill>
            </a:endParaRPr>
          </a:p>
        </p:txBody>
      </p:sp>
    </p:spTree>
    <p:extLst>
      <p:ext uri="{BB962C8B-B14F-4D97-AF65-F5344CB8AC3E}">
        <p14:creationId xmlns:p14="http://schemas.microsoft.com/office/powerpoint/2010/main" val="9261287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631125" y="5071583"/>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43760" y="1328016"/>
            <a:ext cx="4684641" cy="4309813"/>
          </a:xfrm>
          <a:ln w="57150">
            <a:solidFill>
              <a:schemeClr val="accent2"/>
            </a:solidFill>
          </a:ln>
        </p:spPr>
        <p:txBody>
          <a:bodyPr vert="horz" lIns="91440" tIns="45720" rIns="91440" bIns="45720" rtlCol="0" anchor="t">
            <a:normAutofit/>
          </a:bodyPr>
          <a:lstStyle/>
          <a:p>
            <a:r>
              <a:rPr lang="en-GB" sz="2200" dirty="0"/>
              <a:t>Browse databases not searched by the library search:</a:t>
            </a:r>
          </a:p>
          <a:p>
            <a:pPr lvl="1"/>
            <a:r>
              <a:rPr lang="en-GB" sz="1800" dirty="0"/>
              <a:t>BoB.</a:t>
            </a:r>
          </a:p>
          <a:p>
            <a:pPr lvl="1"/>
            <a:r>
              <a:rPr lang="en-GB" sz="1800" dirty="0"/>
              <a:t>Cite Them Right.</a:t>
            </a:r>
          </a:p>
          <a:p>
            <a:r>
              <a:rPr lang="en-GB" sz="2200" dirty="0"/>
              <a:t>Go directly to subject specific databases:</a:t>
            </a:r>
          </a:p>
          <a:p>
            <a:pPr lvl="1"/>
            <a:r>
              <a:rPr lang="en-GB" sz="1800" dirty="0"/>
              <a:t>Proquest Central (Business Databases).</a:t>
            </a:r>
          </a:p>
          <a:p>
            <a:pPr lvl="1"/>
            <a:r>
              <a:rPr lang="en-GB" sz="1800" dirty="0" err="1"/>
              <a:t>PsychArticles</a:t>
            </a:r>
            <a:r>
              <a:rPr lang="en-GB" sz="1800" dirty="0"/>
              <a:t> (EBSCOhost).</a:t>
            </a:r>
          </a:p>
          <a:p>
            <a:pPr lvl="1"/>
            <a:r>
              <a:rPr lang="en-GB" sz="1800" dirty="0"/>
              <a:t>Science Direct.</a:t>
            </a:r>
          </a:p>
          <a:p>
            <a:pPr lvl="1"/>
            <a:r>
              <a:rPr lang="en-GB" sz="1800" dirty="0"/>
              <a:t>Cochrane Library</a:t>
            </a:r>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latin typeface="+mn-lt"/>
              </a:rPr>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631125" y="1269207"/>
            <a:ext cx="6251277" cy="358283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5552469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9AAF120-0DF0-7BA2-C06B-E14C1616CCB6}"/>
              </a:ext>
            </a:extLst>
          </p:cNvPr>
          <p:cNvPicPr>
            <a:picLocks noChangeAspect="1"/>
          </p:cNvPicPr>
          <p:nvPr/>
        </p:nvPicPr>
        <p:blipFill>
          <a:blip r:embed="rId2"/>
          <a:stretch>
            <a:fillRect/>
          </a:stretch>
        </p:blipFill>
        <p:spPr>
          <a:xfrm>
            <a:off x="286407" y="2416563"/>
            <a:ext cx="11619186" cy="300478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a:extLst>
              <a:ext uri="{FF2B5EF4-FFF2-40B4-BE49-F238E27FC236}">
                <a16:creationId xmlns:a16="http://schemas.microsoft.com/office/drawing/2014/main" id="{CF89EEB6-6207-846F-4AFA-31644CEC3EF7}"/>
              </a:ext>
            </a:extLst>
          </p:cNvPr>
          <p:cNvSpPr>
            <a:spLocks noGrp="1"/>
          </p:cNvSpPr>
          <p:nvPr>
            <p:ph type="title"/>
          </p:nvPr>
        </p:nvSpPr>
        <p:spPr>
          <a:xfrm>
            <a:off x="351934" y="110999"/>
            <a:ext cx="11481847" cy="1325563"/>
          </a:xfrm>
        </p:spPr>
        <p:txBody>
          <a:bodyPr/>
          <a:lstStyle/>
          <a:p>
            <a:r>
              <a:rPr lang="en-GB" dirty="0">
                <a:latin typeface="+mn-lt"/>
              </a:rPr>
              <a:t>Database: Henry Stewart Talks</a:t>
            </a:r>
            <a:endParaRPr lang="en-US" dirty="0">
              <a:latin typeface="+mn-lt"/>
            </a:endParaRPr>
          </a:p>
        </p:txBody>
      </p:sp>
      <p:sp>
        <p:nvSpPr>
          <p:cNvPr id="4" name="TextBox 3">
            <a:extLst>
              <a:ext uri="{FF2B5EF4-FFF2-40B4-BE49-F238E27FC236}">
                <a16:creationId xmlns:a16="http://schemas.microsoft.com/office/drawing/2014/main" id="{115C5C24-E7B4-F7B0-DA17-145B53A40CFE}"/>
              </a:ext>
            </a:extLst>
          </p:cNvPr>
          <p:cNvSpPr txBox="1"/>
          <p:nvPr/>
        </p:nvSpPr>
        <p:spPr>
          <a:xfrm>
            <a:off x="7163920" y="4528185"/>
            <a:ext cx="3388043" cy="461665"/>
          </a:xfrm>
          <a:prstGeom prst="rect">
            <a:avLst/>
          </a:prstGeom>
          <a:noFill/>
        </p:spPr>
        <p:txBody>
          <a:bodyPr wrap="none" rtlCol="0">
            <a:spAutoFit/>
          </a:bodyPr>
          <a:lstStyle/>
          <a:p>
            <a:r>
              <a:rPr lang="en-GB" sz="2400" b="1" dirty="0">
                <a:latin typeface="Calibri "/>
              </a:rPr>
              <a:t>Link: </a:t>
            </a:r>
            <a:r>
              <a:rPr lang="en-GB" sz="2400" b="1" dirty="0">
                <a:latin typeface="Calibri "/>
                <a:hlinkClick r:id="rId3"/>
              </a:rPr>
              <a:t>Henry Stewart Talks</a:t>
            </a:r>
            <a:endParaRPr lang="en-US" sz="2400" b="1" dirty="0">
              <a:latin typeface="Calibri "/>
            </a:endParaRPr>
          </a:p>
        </p:txBody>
      </p:sp>
      <p:sp>
        <p:nvSpPr>
          <p:cNvPr id="7" name="TextBox 6">
            <a:extLst>
              <a:ext uri="{FF2B5EF4-FFF2-40B4-BE49-F238E27FC236}">
                <a16:creationId xmlns:a16="http://schemas.microsoft.com/office/drawing/2014/main" id="{07C404D7-35C1-34AF-B2B8-60426582EE83}"/>
              </a:ext>
            </a:extLst>
          </p:cNvPr>
          <p:cNvSpPr txBox="1"/>
          <p:nvPr/>
        </p:nvSpPr>
        <p:spPr>
          <a:xfrm>
            <a:off x="351934" y="1306088"/>
            <a:ext cx="11270189" cy="830997"/>
          </a:xfrm>
          <a:prstGeom prst="rect">
            <a:avLst/>
          </a:prstGeom>
          <a:noFill/>
        </p:spPr>
        <p:txBody>
          <a:bodyPr wrap="square" lIns="91440" tIns="45720" rIns="91440" bIns="45720" anchor="t">
            <a:spAutoFit/>
          </a:bodyPr>
          <a:lstStyle/>
          <a:p>
            <a:r>
              <a:rPr lang="en-US" sz="2400" dirty="0">
                <a:latin typeface="Calibri "/>
              </a:rPr>
              <a:t>A collection of specially-prepared animated audio-visual business presentations with synchronized narration from leading experts and academics.</a:t>
            </a:r>
          </a:p>
        </p:txBody>
      </p:sp>
    </p:spTree>
    <p:extLst>
      <p:ext uri="{BB962C8B-B14F-4D97-AF65-F5344CB8AC3E}">
        <p14:creationId xmlns:p14="http://schemas.microsoft.com/office/powerpoint/2010/main" val="3758442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FC86C-A4B7-2F65-7C2B-24992120F073}"/>
              </a:ext>
            </a:extLst>
          </p:cNvPr>
          <p:cNvSpPr>
            <a:spLocks noGrp="1"/>
          </p:cNvSpPr>
          <p:nvPr>
            <p:ph type="title"/>
          </p:nvPr>
        </p:nvSpPr>
        <p:spPr>
          <a:xfrm>
            <a:off x="291010" y="-67212"/>
            <a:ext cx="11481847" cy="1325563"/>
          </a:xfrm>
        </p:spPr>
        <p:txBody>
          <a:bodyPr/>
          <a:lstStyle/>
          <a:p>
            <a:r>
              <a:rPr lang="en-GB" dirty="0">
                <a:latin typeface="+mn-lt"/>
              </a:rPr>
              <a:t>Box of Broadcasts (BoB)</a:t>
            </a:r>
          </a:p>
        </p:txBody>
      </p:sp>
      <p:sp>
        <p:nvSpPr>
          <p:cNvPr id="6" name="TextBox 5">
            <a:extLst>
              <a:ext uri="{FF2B5EF4-FFF2-40B4-BE49-F238E27FC236}">
                <a16:creationId xmlns:a16="http://schemas.microsoft.com/office/drawing/2014/main" id="{D278FDFF-4C1C-5E5E-A9B2-1777FB2C9766}"/>
              </a:ext>
            </a:extLst>
          </p:cNvPr>
          <p:cNvSpPr txBox="1"/>
          <p:nvPr/>
        </p:nvSpPr>
        <p:spPr>
          <a:xfrm>
            <a:off x="291010" y="889437"/>
            <a:ext cx="6162177" cy="1323439"/>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rgbClr val="3A3A3A"/>
                </a:solidFill>
              </a:rPr>
              <a:t>BoB is a TV and radio service for education. </a:t>
            </a:r>
          </a:p>
          <a:p>
            <a:pPr marL="342900" indent="-342900">
              <a:buFont typeface="Arial" panose="020B0604020202020204" pitchFamily="34" charset="0"/>
              <a:buChar char="•"/>
            </a:pPr>
            <a:r>
              <a:rPr lang="en-GB" sz="2000" dirty="0"/>
              <a:t>Set up a personal account with your UWTDS details.</a:t>
            </a:r>
          </a:p>
          <a:p>
            <a:pPr marL="342900" indent="-342900">
              <a:buFont typeface="Arial" panose="020B0604020202020204" pitchFamily="34" charset="0"/>
              <a:buChar char="•"/>
            </a:pPr>
            <a:r>
              <a:rPr lang="en-GB" sz="2000" dirty="0"/>
              <a:t>Create your playlists or search for public playlists.</a:t>
            </a:r>
          </a:p>
          <a:p>
            <a:pPr marL="342900" indent="-342900">
              <a:buFont typeface="Arial" panose="020B0604020202020204" pitchFamily="34" charset="0"/>
              <a:buChar char="•"/>
            </a:pPr>
            <a:r>
              <a:rPr lang="en-GB" sz="2000" dirty="0"/>
              <a:t>Create clips with your recordings.</a:t>
            </a:r>
          </a:p>
        </p:txBody>
      </p:sp>
      <p:sp>
        <p:nvSpPr>
          <p:cNvPr id="3" name="TextBox 2">
            <a:extLst>
              <a:ext uri="{FF2B5EF4-FFF2-40B4-BE49-F238E27FC236}">
                <a16:creationId xmlns:a16="http://schemas.microsoft.com/office/drawing/2014/main" id="{4D72166C-5374-7B72-C235-A28BD40B3BC4}"/>
              </a:ext>
            </a:extLst>
          </p:cNvPr>
          <p:cNvSpPr txBox="1"/>
          <p:nvPr/>
        </p:nvSpPr>
        <p:spPr>
          <a:xfrm>
            <a:off x="6453187" y="4737148"/>
            <a:ext cx="3066251" cy="369332"/>
          </a:xfrm>
          <a:prstGeom prst="rect">
            <a:avLst/>
          </a:prstGeom>
          <a:noFill/>
        </p:spPr>
        <p:txBody>
          <a:bodyPr wrap="square" rtlCol="0">
            <a:spAutoFit/>
          </a:bodyPr>
          <a:lstStyle/>
          <a:p>
            <a:r>
              <a:rPr lang="en-GB" dirty="0">
                <a:hlinkClick r:id="rId2"/>
              </a:rPr>
              <a:t>Box of Broadcasts</a:t>
            </a:r>
            <a:endParaRPr lang="en-GB" dirty="0"/>
          </a:p>
        </p:txBody>
      </p:sp>
      <p:pic>
        <p:nvPicPr>
          <p:cNvPr id="10" name="Picture 9">
            <a:extLst>
              <a:ext uri="{FF2B5EF4-FFF2-40B4-BE49-F238E27FC236}">
                <a16:creationId xmlns:a16="http://schemas.microsoft.com/office/drawing/2014/main" id="{22303D22-AD0D-E508-E578-53E50AE9CEF0}"/>
              </a:ext>
            </a:extLst>
          </p:cNvPr>
          <p:cNvPicPr>
            <a:picLocks noChangeAspect="1"/>
          </p:cNvPicPr>
          <p:nvPr/>
        </p:nvPicPr>
        <p:blipFill>
          <a:blip r:embed="rId3"/>
          <a:stretch>
            <a:fillRect/>
          </a:stretch>
        </p:blipFill>
        <p:spPr>
          <a:xfrm>
            <a:off x="231296" y="2572792"/>
            <a:ext cx="5942229" cy="2403474"/>
          </a:xfrm>
          <a:prstGeom prst="rect">
            <a:avLst/>
          </a:prstGeom>
        </p:spPr>
      </p:pic>
      <p:sp>
        <p:nvSpPr>
          <p:cNvPr id="5" name="TextBox 4">
            <a:extLst>
              <a:ext uri="{FF2B5EF4-FFF2-40B4-BE49-F238E27FC236}">
                <a16:creationId xmlns:a16="http://schemas.microsoft.com/office/drawing/2014/main" id="{1AE62936-365C-F114-5FDE-86E0D26D282F}"/>
              </a:ext>
            </a:extLst>
          </p:cNvPr>
          <p:cNvSpPr txBox="1"/>
          <p:nvPr/>
        </p:nvSpPr>
        <p:spPr>
          <a:xfrm>
            <a:off x="8861941" y="4376101"/>
            <a:ext cx="2605455" cy="1200329"/>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dirty="0">
                <a:latin typeface="Calibri "/>
                <a:hlinkClick r:id="rId4"/>
              </a:rPr>
              <a:t>Curated Playlists</a:t>
            </a:r>
            <a:endParaRPr lang="en-GB" sz="2400" dirty="0">
              <a:latin typeface="Calibri "/>
            </a:endParaRPr>
          </a:p>
          <a:p>
            <a:pPr marL="285750" indent="-285750">
              <a:buFont typeface="Arial" panose="020B0604020202020204" pitchFamily="34" charset="0"/>
              <a:buChar char="•"/>
            </a:pPr>
            <a:r>
              <a:rPr lang="en-GB" sz="2400" dirty="0">
                <a:latin typeface="Calibri "/>
                <a:hlinkClick r:id="rId5"/>
              </a:rPr>
              <a:t>Help</a:t>
            </a:r>
            <a:endParaRPr lang="en-GB" sz="2400" dirty="0">
              <a:latin typeface="Calibri "/>
            </a:endParaRPr>
          </a:p>
          <a:p>
            <a:pPr marL="285750" indent="-285750">
              <a:buFont typeface="Arial" panose="020B0604020202020204" pitchFamily="34" charset="0"/>
              <a:buChar char="•"/>
            </a:pPr>
            <a:r>
              <a:rPr lang="en-GB" sz="2400" dirty="0">
                <a:latin typeface="Calibri "/>
                <a:hlinkClick r:id="rId6"/>
              </a:rPr>
              <a:t>How to videos</a:t>
            </a:r>
            <a:endParaRPr lang="en-US" sz="2400" dirty="0">
              <a:latin typeface="Calibri "/>
            </a:endParaRPr>
          </a:p>
        </p:txBody>
      </p:sp>
      <p:pic>
        <p:nvPicPr>
          <p:cNvPr id="8" name="Picture 7">
            <a:extLst>
              <a:ext uri="{FF2B5EF4-FFF2-40B4-BE49-F238E27FC236}">
                <a16:creationId xmlns:a16="http://schemas.microsoft.com/office/drawing/2014/main" id="{2F0B807E-6A51-7CF6-CCF7-35DCFEC9A0CE}"/>
              </a:ext>
            </a:extLst>
          </p:cNvPr>
          <p:cNvPicPr>
            <a:picLocks noChangeAspect="1"/>
          </p:cNvPicPr>
          <p:nvPr/>
        </p:nvPicPr>
        <p:blipFill>
          <a:blip r:embed="rId7"/>
          <a:stretch>
            <a:fillRect/>
          </a:stretch>
        </p:blipFill>
        <p:spPr>
          <a:xfrm>
            <a:off x="6523166" y="256715"/>
            <a:ext cx="5437538" cy="3609507"/>
          </a:xfrm>
          <a:prstGeom prst="rect">
            <a:avLst/>
          </a:prstGeom>
        </p:spPr>
      </p:pic>
    </p:spTree>
    <p:extLst>
      <p:ext uri="{BB962C8B-B14F-4D97-AF65-F5344CB8AC3E}">
        <p14:creationId xmlns:p14="http://schemas.microsoft.com/office/powerpoint/2010/main" val="940093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369ABB5B-BC4C-5397-1F39-F800812CB7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968408-62EC-512C-488A-4768FA108BA2}"/>
              </a:ext>
            </a:extLst>
          </p:cNvPr>
          <p:cNvSpPr>
            <a:spLocks noGrp="1"/>
          </p:cNvSpPr>
          <p:nvPr>
            <p:ph type="title"/>
          </p:nvPr>
        </p:nvSpPr>
        <p:spPr>
          <a:xfrm>
            <a:off x="355076" y="19250"/>
            <a:ext cx="11481847" cy="1325563"/>
          </a:xfrm>
        </p:spPr>
        <p:txBody>
          <a:bodyPr>
            <a:normAutofit/>
          </a:bodyPr>
          <a:lstStyle/>
          <a:p>
            <a:r>
              <a:rPr lang="en-GB" dirty="0">
                <a:latin typeface="+mn-lt"/>
              </a:rPr>
              <a:t>Search Box of Broadcasts (BoB)</a:t>
            </a:r>
          </a:p>
        </p:txBody>
      </p:sp>
      <p:sp>
        <p:nvSpPr>
          <p:cNvPr id="6" name="TextBox 5">
            <a:extLst>
              <a:ext uri="{FF2B5EF4-FFF2-40B4-BE49-F238E27FC236}">
                <a16:creationId xmlns:a16="http://schemas.microsoft.com/office/drawing/2014/main" id="{C60D7C8C-D7BE-E725-D5A3-5C3047D162C8}"/>
              </a:ext>
            </a:extLst>
          </p:cNvPr>
          <p:cNvSpPr txBox="1"/>
          <p:nvPr/>
        </p:nvSpPr>
        <p:spPr>
          <a:xfrm>
            <a:off x="257346" y="1061372"/>
            <a:ext cx="6335095" cy="1631216"/>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dirty="0">
                <a:solidFill>
                  <a:srgbClr val="3A3A3A"/>
                </a:solidFill>
              </a:rPr>
              <a:t>From the guide select a day and time of a programme you want to view. </a:t>
            </a:r>
          </a:p>
          <a:p>
            <a:pPr marL="342900" indent="-342900">
              <a:buFont typeface="Arial" panose="020B0604020202020204" pitchFamily="34" charset="0"/>
              <a:buChar char="•"/>
            </a:pPr>
            <a:r>
              <a:rPr lang="en-GB" sz="2000" dirty="0"/>
              <a:t>Search by programme or by public playlist.</a:t>
            </a:r>
          </a:p>
          <a:p>
            <a:pPr marL="342900" indent="-342900">
              <a:buFont typeface="Arial" panose="020B0604020202020204" pitchFamily="34" charset="0"/>
              <a:buChar char="•"/>
            </a:pPr>
            <a:r>
              <a:rPr lang="en-GB" sz="2000" dirty="0"/>
              <a:t>Curated Playlists to search for pre-created lists; click on the Learning on Screen logo, then  Content Hub.</a:t>
            </a:r>
          </a:p>
        </p:txBody>
      </p:sp>
      <p:pic>
        <p:nvPicPr>
          <p:cNvPr id="13" name="Picture 12">
            <a:extLst>
              <a:ext uri="{FF2B5EF4-FFF2-40B4-BE49-F238E27FC236}">
                <a16:creationId xmlns:a16="http://schemas.microsoft.com/office/drawing/2014/main" id="{9AAE6A3C-9DE7-1B8C-822D-DC30D0A61D68}"/>
              </a:ext>
            </a:extLst>
          </p:cNvPr>
          <p:cNvPicPr>
            <a:picLocks noChangeAspect="1"/>
          </p:cNvPicPr>
          <p:nvPr/>
        </p:nvPicPr>
        <p:blipFill>
          <a:blip r:embed="rId2"/>
          <a:srcRect l="33265" t="20229" r="33928" b="5080"/>
          <a:stretch>
            <a:fillRect/>
          </a:stretch>
        </p:blipFill>
        <p:spPr>
          <a:xfrm>
            <a:off x="6689124" y="1045689"/>
            <a:ext cx="5245529" cy="331260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5" name="Picture 14">
            <a:extLst>
              <a:ext uri="{FF2B5EF4-FFF2-40B4-BE49-F238E27FC236}">
                <a16:creationId xmlns:a16="http://schemas.microsoft.com/office/drawing/2014/main" id="{E52DA6E0-EAB8-A80C-3FA3-220AFE094A07}"/>
              </a:ext>
            </a:extLst>
          </p:cNvPr>
          <p:cNvPicPr>
            <a:picLocks noChangeAspect="1"/>
          </p:cNvPicPr>
          <p:nvPr/>
        </p:nvPicPr>
        <p:blipFill>
          <a:blip r:embed="rId3"/>
          <a:srcRect l="30000" t="11424" r="30299" b="62831"/>
          <a:stretch>
            <a:fillRect/>
          </a:stretch>
        </p:blipFill>
        <p:spPr>
          <a:xfrm>
            <a:off x="403781" y="2669848"/>
            <a:ext cx="5920363" cy="106486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7" name="Picture 16">
            <a:extLst>
              <a:ext uri="{FF2B5EF4-FFF2-40B4-BE49-F238E27FC236}">
                <a16:creationId xmlns:a16="http://schemas.microsoft.com/office/drawing/2014/main" id="{FB40157C-DD91-E860-ECC3-31373A8F0AE7}"/>
              </a:ext>
            </a:extLst>
          </p:cNvPr>
          <p:cNvPicPr>
            <a:picLocks noChangeAspect="1"/>
          </p:cNvPicPr>
          <p:nvPr/>
        </p:nvPicPr>
        <p:blipFill>
          <a:blip r:embed="rId4"/>
          <a:srcRect l="29776" t="53846" r="30030" b="12477"/>
          <a:stretch>
            <a:fillRect/>
          </a:stretch>
        </p:blipFill>
        <p:spPr>
          <a:xfrm>
            <a:off x="403781" y="3942932"/>
            <a:ext cx="5908010" cy="137303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9C44B1A4-2F83-8DC8-8F9F-3764000F85F9}"/>
              </a:ext>
            </a:extLst>
          </p:cNvPr>
          <p:cNvSpPr txBox="1"/>
          <p:nvPr/>
        </p:nvSpPr>
        <p:spPr>
          <a:xfrm>
            <a:off x="6531285" y="4587149"/>
            <a:ext cx="4894384"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3210" indent="-283210" algn="l" rtl="0">
              <a:buFont typeface="Arial"/>
              <a:buChar char="•"/>
            </a:pPr>
            <a:r>
              <a:rPr lang="en-GB" sz="2000" kern="1200" dirty="0">
                <a:ea typeface="+mn-ea"/>
                <a:cs typeface="+mn-cs"/>
                <a:hlinkClick r:id="rId5">
                  <a:extLst>
                    <a:ext uri="{A12FA001-AC4F-418D-AE19-62706E023703}">
                      <ahyp:hlinkClr xmlns:ahyp="http://schemas.microsoft.com/office/drawing/2018/hyperlinkcolor" val="tx"/>
                    </a:ext>
                  </a:extLst>
                </a:hlinkClick>
              </a:rPr>
              <a:t>Help</a:t>
            </a:r>
            <a:endParaRPr lang="en-GB" sz="2000" kern="1200" dirty="0"/>
          </a:p>
          <a:p>
            <a:pPr marL="283210" indent="-283210" algn="l" rtl="0">
              <a:buFont typeface="Arial"/>
              <a:buChar char="•"/>
            </a:pPr>
            <a:r>
              <a:rPr lang="en-GB" sz="2000" kern="1200" dirty="0">
                <a:hlinkClick r:id="rId6">
                  <a:extLst>
                    <a:ext uri="{A12FA001-AC4F-418D-AE19-62706E023703}">
                      <ahyp:hlinkClr xmlns:ahyp="http://schemas.microsoft.com/office/drawing/2018/hyperlinkcolor" val="tx"/>
                    </a:ext>
                  </a:extLst>
                </a:hlinkClick>
              </a:rPr>
              <a:t>How to videos</a:t>
            </a:r>
            <a:endParaRPr lang="en-GB" sz="2000" kern="1200" dirty="0"/>
          </a:p>
          <a:p>
            <a:pPr marL="283210" indent="-283210">
              <a:buFont typeface="Arial"/>
              <a:buChar char="•"/>
            </a:pPr>
            <a:r>
              <a:rPr lang="en-GB" sz="2000" dirty="0">
                <a:ea typeface="Calibri Light"/>
                <a:cs typeface="Calibri Light"/>
                <a:hlinkClick r:id="rId7">
                  <a:extLst>
                    <a:ext uri="{A12FA001-AC4F-418D-AE19-62706E023703}">
                      <ahyp:hlinkClr xmlns:ahyp="http://schemas.microsoft.com/office/drawing/2018/hyperlinkcolor" val="tx"/>
                    </a:ext>
                  </a:extLst>
                </a:hlinkClick>
              </a:rPr>
              <a:t>BoB Curated Playlists · Learning on Screen</a:t>
            </a:r>
            <a:endParaRPr lang="en-GB" sz="2000" dirty="0"/>
          </a:p>
          <a:p>
            <a:pPr algn="ctr"/>
            <a:endParaRPr lang="en-GB" sz="2000" dirty="0">
              <a:ea typeface="Calibri Light"/>
              <a:cs typeface="Calibri Light"/>
            </a:endParaRPr>
          </a:p>
        </p:txBody>
      </p:sp>
    </p:spTree>
    <p:extLst>
      <p:ext uri="{BB962C8B-B14F-4D97-AF65-F5344CB8AC3E}">
        <p14:creationId xmlns:p14="http://schemas.microsoft.com/office/powerpoint/2010/main" val="40648127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latin typeface="+mn-lt"/>
              </a:rPr>
              <a:t>Cite Them Right</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613261" y="2445242"/>
            <a:ext cx="3030084" cy="2946779"/>
          </a:xfrm>
        </p:spPr>
        <p:txBody>
          <a:bodyPr>
            <a:normAutofit/>
          </a:bodyPr>
          <a:lstStyle/>
          <a:p>
            <a:pPr>
              <a:buFont typeface="Arial" panose="020B0604020202020204" pitchFamily="34" charset="0"/>
              <a:buChar char="•"/>
            </a:pPr>
            <a:r>
              <a:rPr lang="en-GB" dirty="0"/>
              <a:t>How to reference.</a:t>
            </a:r>
          </a:p>
          <a:p>
            <a:pPr>
              <a:buFont typeface="Arial" panose="020B0604020202020204" pitchFamily="34" charset="0"/>
              <a:buChar char="•"/>
            </a:pPr>
            <a:r>
              <a:rPr lang="en-GB" dirty="0"/>
              <a:t>Plagiarism.</a:t>
            </a:r>
          </a:p>
          <a:p>
            <a:pPr>
              <a:buFont typeface="Arial" panose="020B0604020202020204" pitchFamily="34" charset="0"/>
              <a:buChar char="•"/>
            </a:pPr>
            <a:r>
              <a:rPr lang="en-GB" dirty="0"/>
              <a:t>Study skills.</a:t>
            </a:r>
          </a:p>
          <a:p>
            <a:pPr>
              <a:buFont typeface="Arial" panose="020B0604020202020204" pitchFamily="34" charset="0"/>
              <a:buChar char="•"/>
            </a:pPr>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807858" y="1300667"/>
            <a:ext cx="8073935" cy="42566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3278832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507250" y="4905402"/>
            <a:ext cx="5253297" cy="494722"/>
          </a:xfrm>
        </p:spPr>
        <p:txBody>
          <a:bodyPr/>
          <a:lstStyle/>
          <a:p>
            <a:r>
              <a:rPr lang="en-US" dirty="0">
                <a:hlinkClick r:id="rId2"/>
              </a:rPr>
              <a:t>ScienceDirect</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1" y="71250"/>
            <a:ext cx="10795518" cy="1003916"/>
          </a:xfrm>
        </p:spPr>
        <p:txBody>
          <a:bodyPr anchor="b">
            <a:normAutofit/>
          </a:bodyPr>
          <a:lstStyle/>
          <a:p>
            <a:r>
              <a:rPr lang="en-GB" dirty="0">
                <a:latin typeface="+mn-lt"/>
              </a:rPr>
              <a:t>ScienceDirect</a:t>
            </a:r>
          </a:p>
        </p:txBody>
      </p:sp>
      <p:sp>
        <p:nvSpPr>
          <p:cNvPr id="7" name="TextBox 6">
            <a:extLst>
              <a:ext uri="{FF2B5EF4-FFF2-40B4-BE49-F238E27FC236}">
                <a16:creationId xmlns:a16="http://schemas.microsoft.com/office/drawing/2014/main" id="{64624B7F-074F-D5AA-DE1E-7B666BBACD5C}"/>
              </a:ext>
            </a:extLst>
          </p:cNvPr>
          <p:cNvSpPr txBox="1"/>
          <p:nvPr/>
        </p:nvSpPr>
        <p:spPr>
          <a:xfrm>
            <a:off x="255258" y="1090154"/>
            <a:ext cx="4713396" cy="4093428"/>
          </a:xfrm>
          <a:prstGeom prst="rect">
            <a:avLst/>
          </a:prstGeom>
          <a:noFill/>
        </p:spPr>
        <p:txBody>
          <a:bodyPr wrap="square" rtlCol="0">
            <a:spAutoFit/>
          </a:bodyPr>
          <a:lstStyle/>
          <a:p>
            <a:pPr algn="l"/>
            <a:r>
              <a:rPr lang="en-GB" sz="2000" b="0" i="0" dirty="0">
                <a:solidFill>
                  <a:srgbClr val="1F1F1F"/>
                </a:solidFill>
                <a:effectLst/>
              </a:rPr>
              <a:t>Search for peer-reviewed journal articles and book chapters including open access content.</a:t>
            </a:r>
            <a:endParaRPr lang="en-GB" sz="2000" b="0" i="0" dirty="0">
              <a:solidFill>
                <a:srgbClr val="3A3A3A"/>
              </a:solidFill>
              <a:effectLst/>
            </a:endParaRPr>
          </a:p>
          <a:p>
            <a:pPr algn="l"/>
            <a:endParaRPr lang="en-GB" sz="2000" dirty="0">
              <a:solidFill>
                <a:srgbClr val="3A3A3A"/>
              </a:solidFill>
            </a:endParaRPr>
          </a:p>
          <a:p>
            <a:pPr algn="l"/>
            <a:r>
              <a:rPr lang="en-GB" sz="2000" b="0" i="0" dirty="0">
                <a:solidFill>
                  <a:srgbClr val="3A3A3A"/>
                </a:solidFill>
                <a:effectLst/>
              </a:rPr>
              <a:t>Science Direct covers:</a:t>
            </a:r>
          </a:p>
          <a:p>
            <a:pPr algn="l"/>
            <a:endParaRPr lang="en-GB" sz="2000" b="0" i="0" dirty="0">
              <a:solidFill>
                <a:srgbClr val="3A3A3A"/>
              </a:solidFill>
              <a:effectLst/>
            </a:endParaRPr>
          </a:p>
          <a:p>
            <a:pPr marL="285750" indent="-285750" algn="l">
              <a:buFont typeface="Arial" panose="020B0604020202020204" pitchFamily="34" charset="0"/>
              <a:buChar char="•"/>
            </a:pPr>
            <a:r>
              <a:rPr lang="en-GB" sz="2000" dirty="0">
                <a:solidFill>
                  <a:srgbClr val="3A3A3A"/>
                </a:solidFill>
              </a:rPr>
              <a:t>Physical Sciences and Engineering.</a:t>
            </a:r>
          </a:p>
          <a:p>
            <a:pPr marL="285750" indent="-285750" algn="l">
              <a:buFont typeface="Arial" panose="020B0604020202020204" pitchFamily="34" charset="0"/>
              <a:buChar char="•"/>
            </a:pPr>
            <a:r>
              <a:rPr lang="en-GB" sz="2000" b="0" i="0" dirty="0">
                <a:solidFill>
                  <a:srgbClr val="3A3A3A"/>
                </a:solidFill>
                <a:effectLst/>
              </a:rPr>
              <a:t>Life Sciences.</a:t>
            </a:r>
          </a:p>
          <a:p>
            <a:pPr marL="285750" indent="-285750" algn="l">
              <a:buFont typeface="Arial" panose="020B0604020202020204" pitchFamily="34" charset="0"/>
              <a:buChar char="•"/>
            </a:pPr>
            <a:r>
              <a:rPr lang="en-GB" sz="2000" dirty="0">
                <a:solidFill>
                  <a:srgbClr val="3A3A3A"/>
                </a:solidFill>
              </a:rPr>
              <a:t>Health Sciences.</a:t>
            </a:r>
          </a:p>
          <a:p>
            <a:pPr marL="285750" indent="-285750" algn="l">
              <a:buFont typeface="Arial" panose="020B0604020202020204" pitchFamily="34" charset="0"/>
              <a:buChar char="•"/>
            </a:pPr>
            <a:r>
              <a:rPr lang="en-GB" sz="2000" b="0" i="0" dirty="0">
                <a:solidFill>
                  <a:srgbClr val="3A3A3A"/>
                </a:solidFill>
                <a:effectLst/>
              </a:rPr>
              <a:t>Soc</a:t>
            </a:r>
            <a:r>
              <a:rPr lang="en-GB" sz="2000" dirty="0">
                <a:solidFill>
                  <a:srgbClr val="3A3A3A"/>
                </a:solidFill>
              </a:rPr>
              <a:t>ial Sciences and Humanities.</a:t>
            </a:r>
          </a:p>
          <a:p>
            <a:pPr algn="l"/>
            <a:endParaRPr lang="en-GB" sz="2000" b="0" i="0" dirty="0">
              <a:solidFill>
                <a:srgbClr val="3A3A3A"/>
              </a:solidFill>
              <a:effectLst/>
            </a:endParaRPr>
          </a:p>
          <a:p>
            <a:pPr algn="l"/>
            <a:r>
              <a:rPr lang="en-GB" sz="2000" b="0" i="0" dirty="0">
                <a:solidFill>
                  <a:srgbClr val="1F1F1F"/>
                </a:solidFill>
                <a:effectLst/>
              </a:rPr>
              <a:t>There are also help pages and online video tutorials to help you use this database.</a:t>
            </a:r>
          </a:p>
        </p:txBody>
      </p:sp>
      <p:pic>
        <p:nvPicPr>
          <p:cNvPr id="5" name="Picture 4">
            <a:extLst>
              <a:ext uri="{FF2B5EF4-FFF2-40B4-BE49-F238E27FC236}">
                <a16:creationId xmlns:a16="http://schemas.microsoft.com/office/drawing/2014/main" id="{A528AC60-EE16-C0EE-DB96-E33FEA26BD08}"/>
              </a:ext>
            </a:extLst>
          </p:cNvPr>
          <p:cNvPicPr>
            <a:picLocks noChangeAspect="1"/>
          </p:cNvPicPr>
          <p:nvPr/>
        </p:nvPicPr>
        <p:blipFill>
          <a:blip r:embed="rId3"/>
          <a:stretch>
            <a:fillRect/>
          </a:stretch>
        </p:blipFill>
        <p:spPr>
          <a:xfrm>
            <a:off x="4968654" y="887657"/>
            <a:ext cx="7031436" cy="3503721"/>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Tree>
    <p:extLst>
      <p:ext uri="{BB962C8B-B14F-4D97-AF65-F5344CB8AC3E}">
        <p14:creationId xmlns:p14="http://schemas.microsoft.com/office/powerpoint/2010/main" val="5789700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6"/>
            <a:ext cx="11481847" cy="753256"/>
          </a:xfrm>
        </p:spPr>
        <p:txBody>
          <a:bodyPr>
            <a:normAutofit/>
          </a:bodyPr>
          <a:lstStyle/>
          <a:p>
            <a:r>
              <a:rPr lang="en-GB" dirty="0">
                <a:latin typeface="+mn-lt"/>
                <a:cs typeface="Calibri"/>
              </a:rPr>
              <a:t>Search for journals - Browzine</a:t>
            </a:r>
            <a:endParaRPr lang="en-GB" dirty="0">
              <a:latin typeface="+mn-lt"/>
            </a:endParaRPr>
          </a:p>
        </p:txBody>
      </p:sp>
      <p:sp>
        <p:nvSpPr>
          <p:cNvPr id="3" name="Content Placeholder 2"/>
          <p:cNvSpPr>
            <a:spLocks noGrp="1"/>
          </p:cNvSpPr>
          <p:nvPr>
            <p:ph sz="quarter" idx="10"/>
          </p:nvPr>
        </p:nvSpPr>
        <p:spPr>
          <a:xfrm>
            <a:off x="316544" y="1296482"/>
            <a:ext cx="4371939" cy="4132467"/>
          </a:xfrm>
        </p:spPr>
        <p:txBody>
          <a:bodyPr>
            <a:normAutofit fontScale="92500" lnSpcReduction="10000"/>
          </a:bodyPr>
          <a:lstStyle/>
          <a:p>
            <a:pPr marL="0" indent="0">
              <a:buNone/>
            </a:pPr>
            <a:r>
              <a:rPr lang="en-GB" dirty="0">
                <a:latin typeface="Calibri "/>
                <a:cs typeface="Calibri Light" panose="020F0302020204030204" pitchFamily="34" charset="0"/>
              </a:rPr>
              <a:t>Keep up-to-date with the latest issues of your favourite journals.</a:t>
            </a:r>
          </a:p>
          <a:p>
            <a:pPr marL="0" indent="0">
              <a:buNone/>
            </a:pPr>
            <a:endParaRPr lang="en-GB" dirty="0">
              <a:latin typeface="Calibri "/>
              <a:cs typeface="Calibri Light" panose="020F0302020204030204" pitchFamily="34" charset="0"/>
            </a:endParaRPr>
          </a:p>
          <a:p>
            <a:pPr marL="0" indent="0">
              <a:buNone/>
            </a:pPr>
            <a:r>
              <a:rPr lang="en-GB" dirty="0">
                <a:latin typeface="Calibri "/>
                <a:cs typeface="Calibri Light" panose="020F0302020204030204" pitchFamily="34" charset="0"/>
              </a:rPr>
              <a:t>Browse by subject or use the search box and search by title, subject or ISSN.</a:t>
            </a:r>
          </a:p>
          <a:p>
            <a:pPr marL="0" indent="0">
              <a:buNone/>
            </a:pPr>
            <a:endParaRPr lang="en-GB" dirty="0">
              <a:latin typeface="Calibri "/>
              <a:cs typeface="Calibri Light" panose="020F0302020204030204" pitchFamily="34" charset="0"/>
            </a:endParaRPr>
          </a:p>
          <a:p>
            <a:pPr marL="0" indent="0">
              <a:buNone/>
            </a:pPr>
            <a:r>
              <a:rPr lang="en-GB" dirty="0">
                <a:latin typeface="Calibri "/>
                <a:cs typeface="Calibri Light" panose="020F0302020204030204" pitchFamily="34" charset="0"/>
              </a:rPr>
              <a:t>Use My Bookshelf and My Articles to save favourite content.</a:t>
            </a:r>
            <a:endParaRPr lang="en-GB" sz="3100" dirty="0">
              <a:latin typeface="Calibri Light" panose="020F0302020204030204" pitchFamily="34" charset="0"/>
              <a:cs typeface="Calibri Light" panose="020F0302020204030204" pitchFamily="34" charset="0"/>
            </a:endParaRPr>
          </a:p>
          <a:p>
            <a:pPr marL="0" indent="0">
              <a:buNone/>
            </a:pPr>
            <a:endParaRPr lang="en-GB" dirty="0"/>
          </a:p>
        </p:txBody>
      </p:sp>
      <p:pic>
        <p:nvPicPr>
          <p:cNvPr id="5" name="Picture 4">
            <a:extLst>
              <a:ext uri="{FF2B5EF4-FFF2-40B4-BE49-F238E27FC236}">
                <a16:creationId xmlns:a16="http://schemas.microsoft.com/office/drawing/2014/main" id="{17C36514-BC36-C565-2EE0-1E07BD33B05A}"/>
              </a:ext>
            </a:extLst>
          </p:cNvPr>
          <p:cNvPicPr>
            <a:picLocks noChangeAspect="1"/>
          </p:cNvPicPr>
          <p:nvPr/>
        </p:nvPicPr>
        <p:blipFill>
          <a:blip r:embed="rId2"/>
          <a:stretch>
            <a:fillRect/>
          </a:stretch>
        </p:blipFill>
        <p:spPr>
          <a:xfrm>
            <a:off x="4984210" y="1296482"/>
            <a:ext cx="6820822" cy="321635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82C3DD14-A86F-3F2A-6844-8B81563D1460}"/>
              </a:ext>
            </a:extLst>
          </p:cNvPr>
          <p:cNvSpPr txBox="1"/>
          <p:nvPr/>
        </p:nvSpPr>
        <p:spPr>
          <a:xfrm>
            <a:off x="8385261" y="541699"/>
            <a:ext cx="352720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Searching for Journal Articles</a:t>
            </a:r>
            <a:endParaRPr lang="en-GB" sz="2000" b="1" dirty="0">
              <a:solidFill>
                <a:schemeClr val="bg1"/>
              </a:solidFill>
              <a:latin typeface="Calibri"/>
              <a:ea typeface="Calibri Light"/>
              <a:cs typeface="Calibri Light"/>
            </a:endParaRPr>
          </a:p>
        </p:txBody>
      </p:sp>
      <p:sp>
        <p:nvSpPr>
          <p:cNvPr id="6" name="TextBox 5">
            <a:extLst>
              <a:ext uri="{FF2B5EF4-FFF2-40B4-BE49-F238E27FC236}">
                <a16:creationId xmlns:a16="http://schemas.microsoft.com/office/drawing/2014/main" id="{E0D813BB-4CF4-4EC1-4A6D-97F72B99ED72}"/>
              </a:ext>
            </a:extLst>
          </p:cNvPr>
          <p:cNvSpPr txBox="1"/>
          <p:nvPr/>
        </p:nvSpPr>
        <p:spPr>
          <a:xfrm>
            <a:off x="7165227" y="4873143"/>
            <a:ext cx="1949652" cy="569387"/>
          </a:xfrm>
          <a:prstGeom prst="rect">
            <a:avLst/>
          </a:prstGeom>
          <a:noFill/>
        </p:spPr>
        <p:txBody>
          <a:bodyPr wrap="square">
            <a:spAutoFit/>
          </a:bodyPr>
          <a:lstStyle/>
          <a:p>
            <a:pPr marL="0" indent="0">
              <a:buNone/>
            </a:pPr>
            <a:r>
              <a:rPr lang="en-GB" sz="3100" dirty="0">
                <a:cs typeface="Calibri Light" panose="020F0302020204030204" pitchFamily="34" charset="0"/>
                <a:hlinkClick r:id="rId4"/>
              </a:rPr>
              <a:t>Browzine</a:t>
            </a:r>
            <a:endParaRPr lang="en-GB" sz="3100" dirty="0">
              <a:cs typeface="Calibri Light" panose="020F0302020204030204" pitchFamily="34" charset="0"/>
            </a:endParaRPr>
          </a:p>
        </p:txBody>
      </p:sp>
      <p:pic>
        <p:nvPicPr>
          <p:cNvPr id="9" name="Picture 8">
            <a:extLst>
              <a:ext uri="{FF2B5EF4-FFF2-40B4-BE49-F238E27FC236}">
                <a16:creationId xmlns:a16="http://schemas.microsoft.com/office/drawing/2014/main" id="{1105C96A-B8EB-E5E4-1A93-75E5A62CB957}"/>
              </a:ext>
            </a:extLst>
          </p:cNvPr>
          <p:cNvPicPr>
            <a:picLocks noChangeAspect="1"/>
          </p:cNvPicPr>
          <p:nvPr/>
        </p:nvPicPr>
        <p:blipFill>
          <a:blip r:embed="rId5"/>
          <a:stretch>
            <a:fillRect/>
          </a:stretch>
        </p:blipFill>
        <p:spPr>
          <a:xfrm>
            <a:off x="11149541" y="4740901"/>
            <a:ext cx="918936" cy="911059"/>
          </a:xfrm>
          <a:prstGeom prst="rect">
            <a:avLst/>
          </a:prstGeom>
        </p:spPr>
      </p:pic>
    </p:spTree>
    <p:extLst>
      <p:ext uri="{BB962C8B-B14F-4D97-AF65-F5344CB8AC3E}">
        <p14:creationId xmlns:p14="http://schemas.microsoft.com/office/powerpoint/2010/main" val="7488394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a:xfrm>
            <a:off x="358219" y="365126"/>
            <a:ext cx="11481847" cy="655862"/>
          </a:xfrm>
        </p:spPr>
        <p:txBody>
          <a:bodyPr vert="horz" lIns="91440" tIns="45720" rIns="91440" bIns="45720" rtlCol="0" anchor="ctr">
            <a:normAutofit/>
          </a:bodyPr>
          <a:lstStyle/>
          <a:p>
            <a:r>
              <a:rPr lang="en-GB" sz="3600" dirty="0">
                <a:latin typeface="+mn-lt"/>
                <a:ea typeface="+mj-lt"/>
                <a:cs typeface="+mj-lt"/>
              </a:rPr>
              <a:t>Linking Google Scholar </a:t>
            </a:r>
            <a:endParaRPr lang="en-US" sz="3600" dirty="0">
              <a:latin typeface="+mn-lt"/>
              <a:ea typeface="+mj-lt"/>
              <a:cs typeface="+mj-lt"/>
            </a:endParaRPr>
          </a:p>
        </p:txBody>
      </p:sp>
      <p:pic>
        <p:nvPicPr>
          <p:cNvPr id="7" name="Picture 7" descr="Graphical user interface, text, application, email&#10;&#10;Description automatically generated">
            <a:extLst>
              <a:ext uri="{FF2B5EF4-FFF2-40B4-BE49-F238E27FC236}">
                <a16:creationId xmlns:a16="http://schemas.microsoft.com/office/drawing/2014/main" id="{FB108C15-F2FE-4A53-AF63-DF36E20893B5}"/>
              </a:ext>
            </a:extLst>
          </p:cNvPr>
          <p:cNvPicPr>
            <a:picLocks noGrp="1" noChangeAspect="1"/>
          </p:cNvPicPr>
          <p:nvPr>
            <p:ph sz="quarter" idx="10"/>
          </p:nvPr>
        </p:nvPicPr>
        <p:blipFill>
          <a:blip r:embed="rId2"/>
          <a:stretch>
            <a:fillRect/>
          </a:stretch>
        </p:blipFill>
        <p:spPr>
          <a:xfrm>
            <a:off x="4838282" y="1458553"/>
            <a:ext cx="6913781" cy="350161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204886" y="1796774"/>
            <a:ext cx="4504892" cy="3868882"/>
          </a:xfrm>
        </p:spPr>
        <p:txBody>
          <a:bodyPr vert="horz" lIns="91440" tIns="45720" rIns="91440" bIns="45720" rtlCol="0" anchor="t">
            <a:normAutofit fontScale="92500" lnSpcReduction="20000"/>
          </a:bodyPr>
          <a:lstStyle/>
          <a:p>
            <a:pPr marL="457200" indent="-457200">
              <a:buFont typeface="+mj-lt"/>
              <a:buAutoNum type="arabicPeriod"/>
            </a:pPr>
            <a:r>
              <a:rPr lang="en-US" sz="2200" dirty="0">
                <a:latin typeface="Calibri "/>
                <a:cs typeface="Calibri"/>
              </a:rPr>
              <a:t>Search for Google Scholar</a:t>
            </a:r>
          </a:p>
          <a:p>
            <a:pPr marL="457200" indent="-457200">
              <a:buFont typeface="+mj-lt"/>
              <a:buAutoNum type="arabicPeriod"/>
            </a:pPr>
            <a:r>
              <a:rPr lang="en-US" sz="2200" dirty="0">
                <a:latin typeface="Calibri "/>
                <a:cs typeface="Calibri"/>
              </a:rPr>
              <a:t>Click on site</a:t>
            </a:r>
          </a:p>
          <a:p>
            <a:pPr marL="457200" indent="-457200">
              <a:buFont typeface="+mj-lt"/>
              <a:buAutoNum type="arabicPeriod"/>
            </a:pPr>
            <a:r>
              <a:rPr lang="en-US" sz="2200" dirty="0">
                <a:latin typeface="Calibri "/>
                <a:cs typeface="Calibri"/>
              </a:rPr>
              <a:t>Click on 3 lines (top left of page)</a:t>
            </a:r>
          </a:p>
          <a:p>
            <a:pPr marL="457200" indent="-457200">
              <a:buFont typeface="+mj-lt"/>
              <a:buAutoNum type="arabicPeriod"/>
            </a:pPr>
            <a:r>
              <a:rPr lang="en-US" sz="2200" dirty="0">
                <a:latin typeface="Calibri "/>
                <a:cs typeface="Calibri"/>
              </a:rPr>
              <a:t>Choose settings</a:t>
            </a:r>
          </a:p>
          <a:p>
            <a:pPr marL="457200" indent="-457200">
              <a:buFont typeface="+mj-lt"/>
              <a:buAutoNum type="arabicPeriod"/>
            </a:pPr>
            <a:r>
              <a:rPr lang="en-US" sz="2200" dirty="0">
                <a:latin typeface="Calibri "/>
                <a:cs typeface="Calibri"/>
              </a:rPr>
              <a:t>Click library links</a:t>
            </a:r>
          </a:p>
          <a:p>
            <a:pPr marL="457200" indent="-457200">
              <a:buFont typeface="+mj-lt"/>
              <a:buAutoNum type="arabicPeriod"/>
            </a:pPr>
            <a:r>
              <a:rPr lang="en-US" sz="2200" dirty="0">
                <a:latin typeface="Calibri "/>
                <a:cs typeface="Calibri"/>
              </a:rPr>
              <a:t>Type in UW Trinity </a:t>
            </a:r>
          </a:p>
          <a:p>
            <a:pPr marL="457200" indent="-457200">
              <a:buFont typeface="+mj-lt"/>
              <a:buAutoNum type="arabicPeriod"/>
            </a:pPr>
            <a:r>
              <a:rPr lang="en-US" sz="2200" dirty="0">
                <a:latin typeface="Calibri "/>
                <a:cs typeface="Calibri"/>
              </a:rPr>
              <a:t>Click search</a:t>
            </a:r>
          </a:p>
          <a:p>
            <a:pPr marL="457200" indent="-457200">
              <a:buFont typeface="+mj-lt"/>
              <a:buAutoNum type="arabicPeriod"/>
            </a:pPr>
            <a:r>
              <a:rPr lang="en-US" sz="2200" dirty="0">
                <a:latin typeface="Calibri "/>
                <a:cs typeface="Calibri"/>
              </a:rPr>
              <a:t>Tick the box with View it @ UWTSD</a:t>
            </a:r>
          </a:p>
          <a:p>
            <a:pPr marL="457200" indent="-457200">
              <a:buFont typeface="+mj-lt"/>
              <a:buAutoNum type="arabicPeriod"/>
            </a:pPr>
            <a:r>
              <a:rPr lang="en-US" sz="2200" dirty="0">
                <a:latin typeface="Calibri "/>
                <a:cs typeface="Calibri"/>
              </a:rPr>
              <a:t>Save</a:t>
            </a:r>
          </a:p>
          <a:p>
            <a:pPr marL="457200" indent="-457200">
              <a:buFont typeface="+mj-lt"/>
              <a:buAutoNum type="arabicPeriod"/>
            </a:pPr>
            <a:r>
              <a:rPr lang="en-US" sz="2200" dirty="0"/>
              <a:t>Repeat steps 6-9, but type in NHS Wales​</a:t>
            </a:r>
          </a:p>
          <a:p>
            <a:pPr marL="342900" indent="-342900">
              <a:buFont typeface="Arial" panose="05000000000000000000" pitchFamily="2" charset="2"/>
              <a:buChar char="•"/>
            </a:pPr>
            <a:endParaRPr lang="en-US" sz="2000" dirty="0">
              <a:latin typeface="Calibri "/>
              <a:cs typeface="Calibri"/>
            </a:endParaRPr>
          </a:p>
          <a:p>
            <a:endParaRPr lang="en-US" sz="2000" dirty="0"/>
          </a:p>
          <a:p>
            <a:endParaRPr lang="en-US" sz="2000" dirty="0"/>
          </a:p>
          <a:p>
            <a:pPr marL="0"/>
            <a:endParaRPr lang="en-US" sz="2000" dirty="0"/>
          </a:p>
        </p:txBody>
      </p:sp>
      <p:sp>
        <p:nvSpPr>
          <p:cNvPr id="3" name="TextBox 2">
            <a:extLst>
              <a:ext uri="{FF2B5EF4-FFF2-40B4-BE49-F238E27FC236}">
                <a16:creationId xmlns:a16="http://schemas.microsoft.com/office/drawing/2014/main" id="{B35E9544-5610-7EB8-A04C-4E8E483C2234}"/>
              </a:ext>
            </a:extLst>
          </p:cNvPr>
          <p:cNvSpPr txBox="1"/>
          <p:nvPr/>
        </p:nvSpPr>
        <p:spPr>
          <a:xfrm>
            <a:off x="439937" y="1076844"/>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solidFill>
                  <a:srgbClr val="0070C0"/>
                </a:solidFill>
                <a:latin typeface="Calibri Light"/>
              </a:rPr>
              <a:t>G</a:t>
            </a:r>
            <a:r>
              <a:rPr lang="en-GB" sz="2400" b="1" dirty="0">
                <a:solidFill>
                  <a:srgbClr val="FF0000"/>
                </a:solidFill>
                <a:latin typeface="Calibri Light"/>
              </a:rPr>
              <a:t>o</a:t>
            </a:r>
            <a:r>
              <a:rPr lang="en-GB" sz="2400" b="1" dirty="0">
                <a:solidFill>
                  <a:srgbClr val="FFC000"/>
                </a:solidFill>
                <a:latin typeface="Calibri Light"/>
              </a:rPr>
              <a:t>o</a:t>
            </a:r>
            <a:r>
              <a:rPr lang="en-GB" sz="2400" b="1" dirty="0">
                <a:solidFill>
                  <a:srgbClr val="0070C0"/>
                </a:solidFill>
                <a:latin typeface="Calibri Light"/>
              </a:rPr>
              <a:t>g</a:t>
            </a:r>
            <a:r>
              <a:rPr lang="en-GB" sz="2400" b="1" dirty="0">
                <a:solidFill>
                  <a:srgbClr val="00B050"/>
                </a:solidFill>
                <a:latin typeface="Calibri Light"/>
              </a:rPr>
              <a:t>l</a:t>
            </a:r>
            <a:r>
              <a:rPr lang="en-GB" sz="2400" b="1" dirty="0">
                <a:solidFill>
                  <a:srgbClr val="FF0000"/>
                </a:solidFill>
                <a:latin typeface="Calibri Light"/>
              </a:rPr>
              <a:t>e</a:t>
            </a:r>
            <a:r>
              <a:rPr lang="en-GB" sz="2400" b="1" dirty="0">
                <a:latin typeface="Calibri Light"/>
              </a:rPr>
              <a:t> </a:t>
            </a:r>
            <a:r>
              <a:rPr lang="en-GB" sz="2400" b="1" dirty="0">
                <a:solidFill>
                  <a:srgbClr val="7F7F7F"/>
                </a:solidFill>
                <a:latin typeface="Calibri Light"/>
              </a:rPr>
              <a:t>Scholar </a:t>
            </a:r>
            <a:r>
              <a:rPr lang="en-GB" sz="2400" dirty="0">
                <a:latin typeface="Calibri Light"/>
                <a:ea typeface="Calibri Light"/>
                <a:cs typeface="Calibri Light"/>
              </a:rPr>
              <a:t>​</a:t>
            </a:r>
            <a:endParaRPr lang="en-GB" sz="2400" dirty="0">
              <a:cs typeface="Calibri Light"/>
            </a:endParaRPr>
          </a:p>
        </p:txBody>
      </p:sp>
      <p:sp>
        <p:nvSpPr>
          <p:cNvPr id="5" name="TextBox 4">
            <a:extLst>
              <a:ext uri="{FF2B5EF4-FFF2-40B4-BE49-F238E27FC236}">
                <a16:creationId xmlns:a16="http://schemas.microsoft.com/office/drawing/2014/main" id="{1C99E3EC-8E5C-0E01-7286-693C1C203626}"/>
              </a:ext>
            </a:extLst>
          </p:cNvPr>
          <p:cNvSpPr txBox="1"/>
          <p:nvPr/>
        </p:nvSpPr>
        <p:spPr>
          <a:xfrm>
            <a:off x="8890638" y="536579"/>
            <a:ext cx="257088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rPr>
              <a:t>Advanced Searching</a:t>
            </a:r>
            <a:endParaRPr lang="en-US" dirty="0">
              <a:solidFill>
                <a:schemeClr val="bg1"/>
              </a:solidFill>
            </a:endParaRPr>
          </a:p>
        </p:txBody>
      </p:sp>
    </p:spTree>
    <p:extLst>
      <p:ext uri="{BB962C8B-B14F-4D97-AF65-F5344CB8AC3E}">
        <p14:creationId xmlns:p14="http://schemas.microsoft.com/office/powerpoint/2010/main" val="7988053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a:xfrm>
            <a:off x="358219" y="365125"/>
            <a:ext cx="11481847" cy="549275"/>
          </a:xfrm>
        </p:spPr>
        <p:txBody>
          <a:bodyPr>
            <a:normAutofit fontScale="90000"/>
          </a:bodyPr>
          <a:lstStyle/>
          <a:p>
            <a:r>
              <a:rPr lang="en-GB" dirty="0">
                <a:latin typeface="+mn-lt"/>
              </a:rPr>
              <a:t>LibKey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283116" y="1147933"/>
            <a:ext cx="4842393" cy="4562134"/>
          </a:xfrm>
        </p:spPr>
        <p:txBody>
          <a:bodyPr vert="horz" lIns="91440" tIns="45720" rIns="91440" bIns="45720" rtlCol="0" anchor="t">
            <a:normAutofit/>
          </a:bodyPr>
          <a:lstStyle/>
          <a:p>
            <a:pPr marL="0" indent="0">
              <a:buNone/>
            </a:pPr>
            <a:r>
              <a:rPr lang="en-GB" dirty="0">
                <a:latin typeface="Calibri "/>
                <a:cs typeface="Calibri Light"/>
                <a:hlinkClick r:id="rId2"/>
              </a:rPr>
              <a:t>LibKey Nomad:</a:t>
            </a:r>
            <a:endParaRPr lang="en-GB" dirty="0">
              <a:latin typeface="Calibri "/>
              <a:cs typeface="Calibri Light"/>
            </a:endParaRPr>
          </a:p>
          <a:p>
            <a:pPr marL="0" indent="0">
              <a:buNone/>
            </a:pPr>
            <a:endParaRPr lang="en-GB" dirty="0">
              <a:latin typeface="Calibri "/>
              <a:cs typeface="Calibri Light"/>
            </a:endParaRPr>
          </a:p>
          <a:p>
            <a:pPr>
              <a:buFont typeface="Arial" panose="05000000000000000000" pitchFamily="2" charset="2"/>
              <a:buChar char="•"/>
            </a:pPr>
            <a:r>
              <a:rPr lang="en-GB" sz="2400" dirty="0">
                <a:latin typeface="Calibri" panose="020F0502020204030204" pitchFamily="34" charset="0"/>
                <a:ea typeface="+mn-lt"/>
                <a:cs typeface="Calibri" panose="020F0502020204030204" pitchFamily="34" charset="0"/>
              </a:rPr>
              <a:t>Automatically provides full-text access to journal articles and eBooks subscribed to by UWTSD or open access alternatives while you are carrying out your research on the web.</a:t>
            </a:r>
          </a:p>
          <a:p>
            <a:pPr>
              <a:buFont typeface="Arial" panose="05000000000000000000" pitchFamily="2" charset="2"/>
              <a:buChar char="•"/>
            </a:pPr>
            <a:r>
              <a:rPr lang="en-GB" sz="2400" dirty="0">
                <a:latin typeface="Calibri" panose="020F0502020204030204" pitchFamily="34" charset="0"/>
                <a:ea typeface="+mn-lt"/>
                <a:cs typeface="Calibri" panose="020F0502020204030204" pitchFamily="34" charset="0"/>
              </a:rPr>
              <a:t>It is pre-installed on UWTSD devices.</a:t>
            </a:r>
          </a:p>
          <a:p>
            <a:pPr marL="0" indent="0">
              <a:buNone/>
            </a:pPr>
            <a:endParaRPr lang="en-GB" sz="2400" dirty="0">
              <a:ea typeface="+mn-lt"/>
              <a:cs typeface="+mn-lt"/>
            </a:endParaRP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3"/>
          <a:stretch>
            <a:fillRect/>
          </a:stretch>
        </p:blipFill>
        <p:spPr>
          <a:xfrm>
            <a:off x="5412441" y="943009"/>
            <a:ext cx="6589298" cy="427000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5CDD39C3-A2E9-CCF7-9FEE-EF4AE32AEEDA}"/>
              </a:ext>
            </a:extLst>
          </p:cNvPr>
          <p:cNvSpPr txBox="1"/>
          <p:nvPr/>
        </p:nvSpPr>
        <p:spPr>
          <a:xfrm>
            <a:off x="840740" y="5258349"/>
            <a:ext cx="33130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4"/>
              </a:rPr>
              <a:t>Library :Resources for Research</a:t>
            </a:r>
            <a:endParaRPr lang="en-US" dirty="0"/>
          </a:p>
        </p:txBody>
      </p:sp>
    </p:spTree>
    <p:extLst>
      <p:ext uri="{BB962C8B-B14F-4D97-AF65-F5344CB8AC3E}">
        <p14:creationId xmlns:p14="http://schemas.microsoft.com/office/powerpoint/2010/main" val="8515197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E56A9-516D-852B-9C11-EF42F28837C6}"/>
              </a:ext>
            </a:extLst>
          </p:cNvPr>
          <p:cNvSpPr>
            <a:spLocks noGrp="1"/>
          </p:cNvSpPr>
          <p:nvPr>
            <p:ph type="title"/>
          </p:nvPr>
        </p:nvSpPr>
        <p:spPr>
          <a:xfrm>
            <a:off x="4295" y="25641"/>
            <a:ext cx="12187705" cy="875755"/>
          </a:xfrm>
          <a:noFill/>
          <a:ln>
            <a:noFill/>
          </a:ln>
        </p:spPr>
        <p:txBody>
          <a:bodyPr/>
          <a:lstStyle/>
          <a:p>
            <a:r>
              <a:rPr lang="en-GB" dirty="0"/>
              <a:t>Search for academic information.</a:t>
            </a:r>
          </a:p>
        </p:txBody>
      </p:sp>
      <p:grpSp>
        <p:nvGrpSpPr>
          <p:cNvPr id="5" name="Group 4">
            <a:extLst>
              <a:ext uri="{FF2B5EF4-FFF2-40B4-BE49-F238E27FC236}">
                <a16:creationId xmlns:a16="http://schemas.microsoft.com/office/drawing/2014/main" id="{FC101365-B95E-FF8B-6537-5532E1696961}"/>
              </a:ext>
            </a:extLst>
          </p:cNvPr>
          <p:cNvGrpSpPr/>
          <p:nvPr/>
        </p:nvGrpSpPr>
        <p:grpSpPr>
          <a:xfrm>
            <a:off x="853440" y="1519849"/>
            <a:ext cx="10485120" cy="4142881"/>
            <a:chOff x="853440" y="1519849"/>
            <a:chExt cx="10485120" cy="4142881"/>
          </a:xfrm>
        </p:grpSpPr>
        <p:sp>
          <p:nvSpPr>
            <p:cNvPr id="6" name="Freeform: Shape 5">
              <a:extLst>
                <a:ext uri="{FF2B5EF4-FFF2-40B4-BE49-F238E27FC236}">
                  <a16:creationId xmlns:a16="http://schemas.microsoft.com/office/drawing/2014/main" id="{5D0C033F-F9CB-09F0-8F3B-D8011B9121F4}"/>
                </a:ext>
              </a:extLst>
            </p:cNvPr>
            <p:cNvSpPr/>
            <p:nvPr/>
          </p:nvSpPr>
          <p:spPr>
            <a:xfrm>
              <a:off x="7550559" y="3699275"/>
              <a:ext cx="3788001" cy="1825956"/>
            </a:xfrm>
            <a:custGeom>
              <a:avLst/>
              <a:gdLst>
                <a:gd name="csX0" fmla="*/ 0 w 2318198"/>
                <a:gd name="csY0" fmla="*/ 150167 h 1501667"/>
                <a:gd name="csX1" fmla="*/ 150167 w 2318198"/>
                <a:gd name="csY1" fmla="*/ 0 h 1501667"/>
                <a:gd name="csX2" fmla="*/ 2168031 w 2318198"/>
                <a:gd name="csY2" fmla="*/ 0 h 1501667"/>
                <a:gd name="csX3" fmla="*/ 2318198 w 2318198"/>
                <a:gd name="csY3" fmla="*/ 150167 h 1501667"/>
                <a:gd name="csX4" fmla="*/ 2318198 w 2318198"/>
                <a:gd name="csY4" fmla="*/ 1351500 h 1501667"/>
                <a:gd name="csX5" fmla="*/ 2168031 w 2318198"/>
                <a:gd name="csY5" fmla="*/ 1501667 h 1501667"/>
                <a:gd name="csX6" fmla="*/ 150167 w 2318198"/>
                <a:gd name="csY6" fmla="*/ 1501667 h 1501667"/>
                <a:gd name="csX7" fmla="*/ 0 w 2318198"/>
                <a:gd name="csY7" fmla="*/ 1351500 h 1501667"/>
                <a:gd name="csX8" fmla="*/ 0 w 2318198"/>
                <a:gd name="csY8" fmla="*/ 150167 h 15016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318198" h="1501667">
                  <a:moveTo>
                    <a:pt x="0" y="150167"/>
                  </a:moveTo>
                  <a:cubicBezTo>
                    <a:pt x="0" y="67232"/>
                    <a:pt x="67232" y="0"/>
                    <a:pt x="150167" y="0"/>
                  </a:cubicBezTo>
                  <a:lnTo>
                    <a:pt x="2168031" y="0"/>
                  </a:lnTo>
                  <a:cubicBezTo>
                    <a:pt x="2250966" y="0"/>
                    <a:pt x="2318198" y="67232"/>
                    <a:pt x="2318198" y="150167"/>
                  </a:cubicBezTo>
                  <a:lnTo>
                    <a:pt x="2318198" y="1351500"/>
                  </a:lnTo>
                  <a:cubicBezTo>
                    <a:pt x="2318198" y="1434435"/>
                    <a:pt x="2250966" y="1501667"/>
                    <a:pt x="2168031" y="1501667"/>
                  </a:cubicBezTo>
                  <a:lnTo>
                    <a:pt x="150167" y="1501667"/>
                  </a:lnTo>
                  <a:cubicBezTo>
                    <a:pt x="67232" y="1501667"/>
                    <a:pt x="0" y="1434435"/>
                    <a:pt x="0" y="1351500"/>
                  </a:cubicBezTo>
                  <a:lnTo>
                    <a:pt x="0" y="150167"/>
                  </a:lnTo>
                  <a:close/>
                </a:path>
              </a:pathLst>
            </a:custGeom>
            <a:solidFill>
              <a:schemeClr val="tx2">
                <a:lumMod val="20000"/>
                <a:lumOff val="80000"/>
                <a:alpha val="90000"/>
              </a:schemeClr>
            </a:solid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770356" tIns="450314" rIns="74897" bIns="74897" numCol="1" spcCol="1270" anchor="t" anchorCtr="0">
              <a:noAutofit/>
            </a:bodyPr>
            <a:lstStyle/>
            <a:p>
              <a:pPr marL="57150" lvl="1" indent="-57150" algn="l" defTabSz="400050">
                <a:lnSpc>
                  <a:spcPct val="90000"/>
                </a:lnSpc>
                <a:spcBef>
                  <a:spcPct val="0"/>
                </a:spcBef>
                <a:spcAft>
                  <a:spcPct val="15000"/>
                </a:spcAft>
                <a:buFont typeface="Arial" panose="020B0604020202020204" pitchFamily="34" charset="0"/>
                <a:buChar char="•"/>
              </a:pPr>
              <a:r>
                <a:rPr lang="en-GB" sz="1400" kern="1200" dirty="0"/>
                <a:t>Useful additional resources and communications from lecturers and cohort members.</a:t>
              </a:r>
            </a:p>
          </p:txBody>
        </p:sp>
        <p:sp>
          <p:nvSpPr>
            <p:cNvPr id="7" name="Freeform: Shape 6">
              <a:extLst>
                <a:ext uri="{FF2B5EF4-FFF2-40B4-BE49-F238E27FC236}">
                  <a16:creationId xmlns:a16="http://schemas.microsoft.com/office/drawing/2014/main" id="{14945094-0FCC-72AD-9CFB-E0115D726949}"/>
                </a:ext>
              </a:extLst>
            </p:cNvPr>
            <p:cNvSpPr/>
            <p:nvPr/>
          </p:nvSpPr>
          <p:spPr>
            <a:xfrm>
              <a:off x="853440" y="3683827"/>
              <a:ext cx="3788001" cy="1830157"/>
            </a:xfrm>
            <a:custGeom>
              <a:avLst/>
              <a:gdLst>
                <a:gd name="csX0" fmla="*/ 0 w 2318198"/>
                <a:gd name="csY0" fmla="*/ 150167 h 1501667"/>
                <a:gd name="csX1" fmla="*/ 150167 w 2318198"/>
                <a:gd name="csY1" fmla="*/ 0 h 1501667"/>
                <a:gd name="csX2" fmla="*/ 2168031 w 2318198"/>
                <a:gd name="csY2" fmla="*/ 0 h 1501667"/>
                <a:gd name="csX3" fmla="*/ 2318198 w 2318198"/>
                <a:gd name="csY3" fmla="*/ 150167 h 1501667"/>
                <a:gd name="csX4" fmla="*/ 2318198 w 2318198"/>
                <a:gd name="csY4" fmla="*/ 1351500 h 1501667"/>
                <a:gd name="csX5" fmla="*/ 2168031 w 2318198"/>
                <a:gd name="csY5" fmla="*/ 1501667 h 1501667"/>
                <a:gd name="csX6" fmla="*/ 150167 w 2318198"/>
                <a:gd name="csY6" fmla="*/ 1501667 h 1501667"/>
                <a:gd name="csX7" fmla="*/ 0 w 2318198"/>
                <a:gd name="csY7" fmla="*/ 1351500 h 1501667"/>
                <a:gd name="csX8" fmla="*/ 0 w 2318198"/>
                <a:gd name="csY8" fmla="*/ 150167 h 15016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318198" h="1501667">
                  <a:moveTo>
                    <a:pt x="0" y="150167"/>
                  </a:moveTo>
                  <a:cubicBezTo>
                    <a:pt x="0" y="67232"/>
                    <a:pt x="67232" y="0"/>
                    <a:pt x="150167" y="0"/>
                  </a:cubicBezTo>
                  <a:lnTo>
                    <a:pt x="2168031" y="0"/>
                  </a:lnTo>
                  <a:cubicBezTo>
                    <a:pt x="2250966" y="0"/>
                    <a:pt x="2318198" y="67232"/>
                    <a:pt x="2318198" y="150167"/>
                  </a:cubicBezTo>
                  <a:lnTo>
                    <a:pt x="2318198" y="1351500"/>
                  </a:lnTo>
                  <a:cubicBezTo>
                    <a:pt x="2318198" y="1434435"/>
                    <a:pt x="2250966" y="1501667"/>
                    <a:pt x="2168031" y="1501667"/>
                  </a:cubicBezTo>
                  <a:lnTo>
                    <a:pt x="150167" y="1501667"/>
                  </a:lnTo>
                  <a:cubicBezTo>
                    <a:pt x="67232" y="1501667"/>
                    <a:pt x="0" y="1434435"/>
                    <a:pt x="0" y="1351500"/>
                  </a:cubicBezTo>
                  <a:lnTo>
                    <a:pt x="0" y="150167"/>
                  </a:lnTo>
                  <a:close/>
                </a:path>
              </a:pathLst>
            </a:custGeom>
            <a:solidFill>
              <a:schemeClr val="accent6">
                <a:lumMod val="20000"/>
                <a:lumOff val="80000"/>
                <a:alpha val="90000"/>
              </a:schemeClr>
            </a:solid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74897" tIns="450314" rIns="770356" bIns="74897" numCol="1" spcCol="1270" anchor="t" anchorCtr="0">
              <a:noAutofit/>
            </a:bodyPr>
            <a:lstStyle/>
            <a:p>
              <a:pPr marL="57150" lvl="1" indent="-57150" algn="l" defTabSz="400050">
                <a:lnSpc>
                  <a:spcPct val="90000"/>
                </a:lnSpc>
                <a:spcBef>
                  <a:spcPct val="0"/>
                </a:spcBef>
                <a:spcAft>
                  <a:spcPct val="15000"/>
                </a:spcAft>
                <a:buFont typeface="Arial" panose="020B0604020202020204" pitchFamily="34" charset="0"/>
                <a:buChar char="•"/>
              </a:pPr>
              <a:r>
                <a:rPr lang="en-GB" sz="1400" kern="1200" dirty="0"/>
                <a:t>Evaluate –CRAAP/ACORN.</a:t>
              </a:r>
            </a:p>
            <a:p>
              <a:pPr marL="57150" lvl="1" indent="-57150" algn="l" defTabSz="400050">
                <a:lnSpc>
                  <a:spcPct val="90000"/>
                </a:lnSpc>
                <a:spcBef>
                  <a:spcPct val="0"/>
                </a:spcBef>
                <a:spcAft>
                  <a:spcPct val="15000"/>
                </a:spcAft>
                <a:buChar char="•"/>
              </a:pPr>
              <a:r>
                <a:rPr lang="en-GB" sz="1400" kern="1200" dirty="0"/>
                <a:t>Limited filters.</a:t>
              </a:r>
            </a:p>
            <a:p>
              <a:pPr marL="57150" lvl="1" indent="-57150" algn="l" defTabSz="400050">
                <a:lnSpc>
                  <a:spcPct val="90000"/>
                </a:lnSpc>
                <a:spcBef>
                  <a:spcPct val="0"/>
                </a:spcBef>
                <a:spcAft>
                  <a:spcPct val="15000"/>
                </a:spcAft>
                <a:buChar char="•"/>
              </a:pPr>
              <a:r>
                <a:rPr lang="en-GB" sz="1400" kern="1200" dirty="0"/>
                <a:t>Subscribed content restricted.</a:t>
              </a:r>
            </a:p>
            <a:p>
              <a:pPr marL="57150" lvl="1" indent="-57150" algn="l" defTabSz="400050">
                <a:lnSpc>
                  <a:spcPct val="90000"/>
                </a:lnSpc>
                <a:spcBef>
                  <a:spcPct val="0"/>
                </a:spcBef>
                <a:spcAft>
                  <a:spcPct val="15000"/>
                </a:spcAft>
                <a:buChar char="•"/>
              </a:pPr>
              <a:r>
                <a:rPr lang="en-GB" sz="1400" kern="1200" dirty="0"/>
                <a:t>Understand what you are looking at… and what you are not looking at. </a:t>
              </a:r>
            </a:p>
          </p:txBody>
        </p:sp>
        <p:sp>
          <p:nvSpPr>
            <p:cNvPr id="8" name="Freeform: Shape 7">
              <a:extLst>
                <a:ext uri="{FF2B5EF4-FFF2-40B4-BE49-F238E27FC236}">
                  <a16:creationId xmlns:a16="http://schemas.microsoft.com/office/drawing/2014/main" id="{1A769982-F112-4E64-FDE1-0488D591F998}"/>
                </a:ext>
              </a:extLst>
            </p:cNvPr>
            <p:cNvSpPr/>
            <p:nvPr/>
          </p:nvSpPr>
          <p:spPr>
            <a:xfrm>
              <a:off x="7457064" y="1598843"/>
              <a:ext cx="3788001" cy="1830157"/>
            </a:xfrm>
            <a:custGeom>
              <a:avLst/>
              <a:gdLst>
                <a:gd name="csX0" fmla="*/ 0 w 2318198"/>
                <a:gd name="csY0" fmla="*/ 150167 h 1501667"/>
                <a:gd name="csX1" fmla="*/ 150167 w 2318198"/>
                <a:gd name="csY1" fmla="*/ 0 h 1501667"/>
                <a:gd name="csX2" fmla="*/ 2168031 w 2318198"/>
                <a:gd name="csY2" fmla="*/ 0 h 1501667"/>
                <a:gd name="csX3" fmla="*/ 2318198 w 2318198"/>
                <a:gd name="csY3" fmla="*/ 150167 h 1501667"/>
                <a:gd name="csX4" fmla="*/ 2318198 w 2318198"/>
                <a:gd name="csY4" fmla="*/ 1351500 h 1501667"/>
                <a:gd name="csX5" fmla="*/ 2168031 w 2318198"/>
                <a:gd name="csY5" fmla="*/ 1501667 h 1501667"/>
                <a:gd name="csX6" fmla="*/ 150167 w 2318198"/>
                <a:gd name="csY6" fmla="*/ 1501667 h 1501667"/>
                <a:gd name="csX7" fmla="*/ 0 w 2318198"/>
                <a:gd name="csY7" fmla="*/ 1351500 h 1501667"/>
                <a:gd name="csX8" fmla="*/ 0 w 2318198"/>
                <a:gd name="csY8" fmla="*/ 150167 h 15016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318198" h="1501667">
                  <a:moveTo>
                    <a:pt x="0" y="150167"/>
                  </a:moveTo>
                  <a:cubicBezTo>
                    <a:pt x="0" y="67232"/>
                    <a:pt x="67232" y="0"/>
                    <a:pt x="150167" y="0"/>
                  </a:cubicBezTo>
                  <a:lnTo>
                    <a:pt x="2168031" y="0"/>
                  </a:lnTo>
                  <a:cubicBezTo>
                    <a:pt x="2250966" y="0"/>
                    <a:pt x="2318198" y="67232"/>
                    <a:pt x="2318198" y="150167"/>
                  </a:cubicBezTo>
                  <a:lnTo>
                    <a:pt x="2318198" y="1351500"/>
                  </a:lnTo>
                  <a:cubicBezTo>
                    <a:pt x="2318198" y="1434435"/>
                    <a:pt x="2250966" y="1501667"/>
                    <a:pt x="2168031" y="1501667"/>
                  </a:cubicBezTo>
                  <a:lnTo>
                    <a:pt x="150167" y="1501667"/>
                  </a:lnTo>
                  <a:cubicBezTo>
                    <a:pt x="67232" y="1501667"/>
                    <a:pt x="0" y="1434435"/>
                    <a:pt x="0" y="1351500"/>
                  </a:cubicBezTo>
                  <a:lnTo>
                    <a:pt x="0" y="150167"/>
                  </a:lnTo>
                  <a:close/>
                </a:path>
              </a:pathLst>
            </a:custGeom>
            <a:solidFill>
              <a:schemeClr val="accent6">
                <a:lumMod val="20000"/>
                <a:lumOff val="80000"/>
                <a:alpha val="90000"/>
              </a:schemeClr>
            </a:solid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770357" tIns="74897" rIns="74896" bIns="450314" numCol="1" spcCol="1270" anchor="t" anchorCtr="0">
              <a:noAutofit/>
            </a:bodyPr>
            <a:lstStyle/>
            <a:p>
              <a:pPr marL="57150" lvl="1" indent="-57150" algn="l" defTabSz="400050">
                <a:lnSpc>
                  <a:spcPct val="90000"/>
                </a:lnSpc>
                <a:spcBef>
                  <a:spcPct val="0"/>
                </a:spcBef>
                <a:spcAft>
                  <a:spcPct val="15000"/>
                </a:spcAft>
                <a:buFont typeface="Arial" panose="020B0604020202020204" pitchFamily="34" charset="0"/>
                <a:buChar char="•"/>
              </a:pPr>
              <a:endParaRPr lang="en-GB" sz="1400" kern="1200" dirty="0"/>
            </a:p>
            <a:p>
              <a:pPr marL="57150" lvl="1" indent="-57150" algn="l" defTabSz="400050">
                <a:lnSpc>
                  <a:spcPct val="90000"/>
                </a:lnSpc>
                <a:spcBef>
                  <a:spcPct val="0"/>
                </a:spcBef>
                <a:spcAft>
                  <a:spcPct val="15000"/>
                </a:spcAft>
                <a:buFont typeface="Arial" panose="020B0604020202020204" pitchFamily="34" charset="0"/>
                <a:buChar char="•"/>
              </a:pPr>
              <a:r>
                <a:rPr lang="en-GB" sz="1400" kern="1200" dirty="0"/>
                <a:t>Most resources online.</a:t>
              </a:r>
            </a:p>
            <a:p>
              <a:pPr marL="57150" lvl="1" indent="-57150" algn="l" defTabSz="400050">
                <a:lnSpc>
                  <a:spcPct val="90000"/>
                </a:lnSpc>
                <a:spcBef>
                  <a:spcPct val="0"/>
                </a:spcBef>
                <a:spcAft>
                  <a:spcPct val="15000"/>
                </a:spcAft>
                <a:buChar char="•"/>
              </a:pPr>
              <a:r>
                <a:rPr lang="en-GB" sz="1400" kern="1200" dirty="0"/>
                <a:t>Subscribed, up-to-date, academic content, in your subject area.</a:t>
              </a:r>
            </a:p>
            <a:p>
              <a:pPr marL="57150" lvl="1" indent="-57150" algn="l" defTabSz="400050">
                <a:lnSpc>
                  <a:spcPct val="90000"/>
                </a:lnSpc>
                <a:spcBef>
                  <a:spcPct val="0"/>
                </a:spcBef>
                <a:spcAft>
                  <a:spcPct val="15000"/>
                </a:spcAft>
                <a:buChar char="•"/>
              </a:pPr>
              <a:r>
                <a:rPr lang="en-GB" sz="1400" kern="1200" dirty="0"/>
                <a:t>Good filters.</a:t>
              </a:r>
            </a:p>
            <a:p>
              <a:pPr marL="57150" lvl="1" indent="-57150" algn="l" defTabSz="400050">
                <a:lnSpc>
                  <a:spcPct val="90000"/>
                </a:lnSpc>
                <a:spcBef>
                  <a:spcPct val="0"/>
                </a:spcBef>
                <a:spcAft>
                  <a:spcPct val="15000"/>
                </a:spcAft>
                <a:buChar char="•"/>
              </a:pPr>
              <a:r>
                <a:rPr lang="en-GB" sz="1400" kern="1200" dirty="0"/>
                <a:t>Organise results.</a:t>
              </a:r>
            </a:p>
            <a:p>
              <a:pPr marL="57150" lvl="1" indent="-57150" algn="l" defTabSz="400050">
                <a:lnSpc>
                  <a:spcPct val="90000"/>
                </a:lnSpc>
                <a:spcBef>
                  <a:spcPct val="0"/>
                </a:spcBef>
                <a:spcAft>
                  <a:spcPct val="15000"/>
                </a:spcAft>
                <a:buChar char="•"/>
              </a:pPr>
              <a:r>
                <a:rPr lang="en-GB" sz="1400" kern="1200" dirty="0"/>
                <a:t>Good support.</a:t>
              </a:r>
            </a:p>
          </p:txBody>
        </p:sp>
        <p:sp>
          <p:nvSpPr>
            <p:cNvPr id="9" name="Freeform: Shape 8">
              <a:extLst>
                <a:ext uri="{FF2B5EF4-FFF2-40B4-BE49-F238E27FC236}">
                  <a16:creationId xmlns:a16="http://schemas.microsoft.com/office/drawing/2014/main" id="{C4820B66-47F0-D95C-0A52-DA18F11A237E}"/>
                </a:ext>
              </a:extLst>
            </p:cNvPr>
            <p:cNvSpPr/>
            <p:nvPr/>
          </p:nvSpPr>
          <p:spPr>
            <a:xfrm>
              <a:off x="853440" y="1576731"/>
              <a:ext cx="3788001" cy="1830157"/>
            </a:xfrm>
            <a:custGeom>
              <a:avLst/>
              <a:gdLst>
                <a:gd name="csX0" fmla="*/ 0 w 2318198"/>
                <a:gd name="csY0" fmla="*/ 150167 h 1501667"/>
                <a:gd name="csX1" fmla="*/ 150167 w 2318198"/>
                <a:gd name="csY1" fmla="*/ 0 h 1501667"/>
                <a:gd name="csX2" fmla="*/ 2168031 w 2318198"/>
                <a:gd name="csY2" fmla="*/ 0 h 1501667"/>
                <a:gd name="csX3" fmla="*/ 2318198 w 2318198"/>
                <a:gd name="csY3" fmla="*/ 150167 h 1501667"/>
                <a:gd name="csX4" fmla="*/ 2318198 w 2318198"/>
                <a:gd name="csY4" fmla="*/ 1351500 h 1501667"/>
                <a:gd name="csX5" fmla="*/ 2168031 w 2318198"/>
                <a:gd name="csY5" fmla="*/ 1501667 h 1501667"/>
                <a:gd name="csX6" fmla="*/ 150167 w 2318198"/>
                <a:gd name="csY6" fmla="*/ 1501667 h 1501667"/>
                <a:gd name="csX7" fmla="*/ 0 w 2318198"/>
                <a:gd name="csY7" fmla="*/ 1351500 h 1501667"/>
                <a:gd name="csX8" fmla="*/ 0 w 2318198"/>
                <a:gd name="csY8" fmla="*/ 150167 h 15016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318198" h="1501667">
                  <a:moveTo>
                    <a:pt x="0" y="150167"/>
                  </a:moveTo>
                  <a:cubicBezTo>
                    <a:pt x="0" y="67232"/>
                    <a:pt x="67232" y="0"/>
                    <a:pt x="150167" y="0"/>
                  </a:cubicBezTo>
                  <a:lnTo>
                    <a:pt x="2168031" y="0"/>
                  </a:lnTo>
                  <a:cubicBezTo>
                    <a:pt x="2250966" y="0"/>
                    <a:pt x="2318198" y="67232"/>
                    <a:pt x="2318198" y="150167"/>
                  </a:cubicBezTo>
                  <a:lnTo>
                    <a:pt x="2318198" y="1351500"/>
                  </a:lnTo>
                  <a:cubicBezTo>
                    <a:pt x="2318198" y="1434435"/>
                    <a:pt x="2250966" y="1501667"/>
                    <a:pt x="2168031" y="1501667"/>
                  </a:cubicBezTo>
                  <a:lnTo>
                    <a:pt x="150167" y="1501667"/>
                  </a:lnTo>
                  <a:cubicBezTo>
                    <a:pt x="67232" y="1501667"/>
                    <a:pt x="0" y="1434435"/>
                    <a:pt x="0" y="1351500"/>
                  </a:cubicBezTo>
                  <a:lnTo>
                    <a:pt x="0" y="150167"/>
                  </a:lnTo>
                  <a:close/>
                </a:path>
              </a:pathLst>
            </a:custGeom>
            <a:solidFill>
              <a:schemeClr val="tx2">
                <a:lumMod val="20000"/>
                <a:lumOff val="80000"/>
                <a:alpha val="90000"/>
              </a:schemeClr>
            </a:solid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74897" tIns="74897" rIns="770356" bIns="450314" numCol="1" spcCol="1270" anchor="t" anchorCtr="0">
              <a:noAutofit/>
            </a:bodyPr>
            <a:lstStyle/>
            <a:p>
              <a:pPr marL="57150" lvl="1" indent="-57150" algn="l" defTabSz="400050">
                <a:lnSpc>
                  <a:spcPct val="90000"/>
                </a:lnSpc>
                <a:spcBef>
                  <a:spcPct val="0"/>
                </a:spcBef>
                <a:spcAft>
                  <a:spcPct val="15000"/>
                </a:spcAft>
                <a:buFont typeface="Arial" panose="020B0604020202020204" pitchFamily="34" charset="0"/>
                <a:buChar char="•"/>
              </a:pPr>
              <a:endParaRPr lang="en-GB" sz="1400" kern="1200" dirty="0"/>
            </a:p>
            <a:p>
              <a:pPr marL="57150" lvl="1" indent="-57150" algn="l" defTabSz="400050">
                <a:lnSpc>
                  <a:spcPct val="90000"/>
                </a:lnSpc>
                <a:spcBef>
                  <a:spcPct val="0"/>
                </a:spcBef>
                <a:spcAft>
                  <a:spcPct val="15000"/>
                </a:spcAft>
                <a:buFont typeface="Arial" panose="020B0604020202020204" pitchFamily="34" charset="0"/>
                <a:buChar char="•"/>
              </a:pPr>
              <a:r>
                <a:rPr lang="en-GB" sz="1400" kern="1200" dirty="0"/>
                <a:t>Recommended by your lecturers.</a:t>
              </a:r>
            </a:p>
            <a:p>
              <a:pPr marL="57150" lvl="1" indent="-57150" algn="l" defTabSz="400050">
                <a:lnSpc>
                  <a:spcPct val="90000"/>
                </a:lnSpc>
                <a:spcBef>
                  <a:spcPct val="0"/>
                </a:spcBef>
                <a:spcAft>
                  <a:spcPct val="15000"/>
                </a:spcAft>
                <a:buChar char="•"/>
              </a:pPr>
              <a:r>
                <a:rPr lang="en-GB" sz="1400" kern="1200" dirty="0"/>
                <a:t>Made available by the library.</a:t>
              </a:r>
            </a:p>
            <a:p>
              <a:pPr marL="57150" lvl="1" indent="-57150" algn="l" defTabSz="400050">
                <a:lnSpc>
                  <a:spcPct val="90000"/>
                </a:lnSpc>
                <a:spcBef>
                  <a:spcPct val="0"/>
                </a:spcBef>
                <a:spcAft>
                  <a:spcPct val="15000"/>
                </a:spcAft>
                <a:buChar char="•"/>
              </a:pPr>
              <a:r>
                <a:rPr lang="en-GB" sz="1400" kern="1200" dirty="0"/>
                <a:t>Easily accessible by direct link from Moodle or library web pages. </a:t>
              </a:r>
            </a:p>
          </p:txBody>
        </p:sp>
        <p:sp>
          <p:nvSpPr>
            <p:cNvPr id="10" name="Freeform: Shape 9">
              <a:extLst>
                <a:ext uri="{FF2B5EF4-FFF2-40B4-BE49-F238E27FC236}">
                  <a16:creationId xmlns:a16="http://schemas.microsoft.com/office/drawing/2014/main" id="{68D8A775-B03B-D495-6782-AB8E80BE8B90}"/>
                </a:ext>
              </a:extLst>
            </p:cNvPr>
            <p:cNvSpPr/>
            <p:nvPr/>
          </p:nvSpPr>
          <p:spPr>
            <a:xfrm>
              <a:off x="4017129" y="1519850"/>
              <a:ext cx="2031943" cy="2031943"/>
            </a:xfrm>
            <a:custGeom>
              <a:avLst/>
              <a:gdLst>
                <a:gd name="csX0" fmla="*/ 0 w 2031943"/>
                <a:gd name="csY0" fmla="*/ 2031943 h 2031943"/>
                <a:gd name="csX1" fmla="*/ 2031943 w 2031943"/>
                <a:gd name="csY1" fmla="*/ 0 h 2031943"/>
                <a:gd name="csX2" fmla="*/ 2031943 w 2031943"/>
                <a:gd name="csY2" fmla="*/ 2031943 h 2031943"/>
                <a:gd name="csX3" fmla="*/ 0 w 2031943"/>
                <a:gd name="csY3" fmla="*/ 2031943 h 2031943"/>
              </a:gdLst>
              <a:ahLst/>
              <a:cxnLst>
                <a:cxn ang="0">
                  <a:pos x="csX0" y="csY0"/>
                </a:cxn>
                <a:cxn ang="0">
                  <a:pos x="csX1" y="csY1"/>
                </a:cxn>
                <a:cxn ang="0">
                  <a:pos x="csX2" y="csY2"/>
                </a:cxn>
                <a:cxn ang="0">
                  <a:pos x="csX3" y="csY3"/>
                </a:cxn>
              </a:cxnLst>
              <a:rect l="l" t="t" r="r" b="b"/>
              <a:pathLst>
                <a:path w="2031943" h="2031943">
                  <a:moveTo>
                    <a:pt x="0" y="2031943"/>
                  </a:moveTo>
                  <a:cubicBezTo>
                    <a:pt x="0" y="909732"/>
                    <a:pt x="909732" y="0"/>
                    <a:pt x="2031943" y="0"/>
                  </a:cubicBezTo>
                  <a:lnTo>
                    <a:pt x="2031943" y="2031943"/>
                  </a:lnTo>
                  <a:lnTo>
                    <a:pt x="0" y="2031943"/>
                  </a:lnTo>
                  <a:close/>
                </a:path>
              </a:pathLst>
            </a:custGeom>
            <a:solidFill>
              <a:schemeClr val="tx2">
                <a:lumMod val="60000"/>
                <a:lumOff val="4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708934" tIns="708934"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1"/>
                  </a:solidFill>
                </a:rPr>
                <a:t>Online Resource lists – Start here. </a:t>
              </a:r>
            </a:p>
          </p:txBody>
        </p:sp>
        <p:sp>
          <p:nvSpPr>
            <p:cNvPr id="11" name="Freeform: Shape 10">
              <a:extLst>
                <a:ext uri="{FF2B5EF4-FFF2-40B4-BE49-F238E27FC236}">
                  <a16:creationId xmlns:a16="http://schemas.microsoft.com/office/drawing/2014/main" id="{DCDE24DB-4ECF-681C-6E14-88EF1D49E045}"/>
                </a:ext>
              </a:extLst>
            </p:cNvPr>
            <p:cNvSpPr/>
            <p:nvPr/>
          </p:nvSpPr>
          <p:spPr>
            <a:xfrm>
              <a:off x="6142927" y="1519849"/>
              <a:ext cx="2031943" cy="2031943"/>
            </a:xfrm>
            <a:custGeom>
              <a:avLst/>
              <a:gdLst>
                <a:gd name="csX0" fmla="*/ 0 w 2031943"/>
                <a:gd name="csY0" fmla="*/ 2031943 h 2031943"/>
                <a:gd name="csX1" fmla="*/ 2031943 w 2031943"/>
                <a:gd name="csY1" fmla="*/ 0 h 2031943"/>
                <a:gd name="csX2" fmla="*/ 2031943 w 2031943"/>
                <a:gd name="csY2" fmla="*/ 2031943 h 2031943"/>
                <a:gd name="csX3" fmla="*/ 0 w 2031943"/>
                <a:gd name="csY3" fmla="*/ 2031943 h 2031943"/>
              </a:gdLst>
              <a:ahLst/>
              <a:cxnLst>
                <a:cxn ang="0">
                  <a:pos x="csX0" y="csY0"/>
                </a:cxn>
                <a:cxn ang="0">
                  <a:pos x="csX1" y="csY1"/>
                </a:cxn>
                <a:cxn ang="0">
                  <a:pos x="csX2" y="csY2"/>
                </a:cxn>
                <a:cxn ang="0">
                  <a:pos x="csX3" y="csY3"/>
                </a:cxn>
              </a:cxnLst>
              <a:rect l="l" t="t" r="r" b="b"/>
              <a:pathLst>
                <a:path w="2031943" h="2031943">
                  <a:moveTo>
                    <a:pt x="0" y="0"/>
                  </a:moveTo>
                  <a:cubicBezTo>
                    <a:pt x="1122211" y="0"/>
                    <a:pt x="2031943" y="909732"/>
                    <a:pt x="2031943" y="2031943"/>
                  </a:cubicBezTo>
                  <a:lnTo>
                    <a:pt x="0" y="2031943"/>
                  </a:lnTo>
                  <a:lnTo>
                    <a:pt x="0" y="0"/>
                  </a:lnTo>
                  <a:close/>
                </a:path>
              </a:pathLst>
            </a:custGeom>
            <a:solidFill>
              <a:schemeClr val="accent1">
                <a:lumMod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792" tIns="708934" rIns="708934" bIns="113792"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1"/>
                  </a:solidFill>
                </a:rPr>
                <a:t>Library Catalogue and Databases – Build here.</a:t>
              </a:r>
            </a:p>
          </p:txBody>
        </p:sp>
        <p:sp>
          <p:nvSpPr>
            <p:cNvPr id="12" name="Freeform: Shape 11">
              <a:extLst>
                <a:ext uri="{FF2B5EF4-FFF2-40B4-BE49-F238E27FC236}">
                  <a16:creationId xmlns:a16="http://schemas.microsoft.com/office/drawing/2014/main" id="{F86F7DB5-2E67-B8C3-C9F7-97BB192C786F}"/>
                </a:ext>
              </a:extLst>
            </p:cNvPr>
            <p:cNvSpPr/>
            <p:nvPr/>
          </p:nvSpPr>
          <p:spPr>
            <a:xfrm>
              <a:off x="6142927" y="3630786"/>
              <a:ext cx="2031944" cy="2031944"/>
            </a:xfrm>
            <a:custGeom>
              <a:avLst/>
              <a:gdLst>
                <a:gd name="csX0" fmla="*/ 0 w 2031943"/>
                <a:gd name="csY0" fmla="*/ 2031943 h 2031943"/>
                <a:gd name="csX1" fmla="*/ 2031943 w 2031943"/>
                <a:gd name="csY1" fmla="*/ 0 h 2031943"/>
                <a:gd name="csX2" fmla="*/ 2031943 w 2031943"/>
                <a:gd name="csY2" fmla="*/ 2031943 h 2031943"/>
                <a:gd name="csX3" fmla="*/ 0 w 2031943"/>
                <a:gd name="csY3" fmla="*/ 2031943 h 2031943"/>
              </a:gdLst>
              <a:ahLst/>
              <a:cxnLst>
                <a:cxn ang="0">
                  <a:pos x="csX0" y="csY0"/>
                </a:cxn>
                <a:cxn ang="0">
                  <a:pos x="csX1" y="csY1"/>
                </a:cxn>
                <a:cxn ang="0">
                  <a:pos x="csX2" y="csY2"/>
                </a:cxn>
                <a:cxn ang="0">
                  <a:pos x="csX3" y="csY3"/>
                </a:cxn>
              </a:cxnLst>
              <a:rect l="l" t="t" r="r" b="b"/>
              <a:pathLst>
                <a:path w="2031943" h="2031943">
                  <a:moveTo>
                    <a:pt x="2031943" y="0"/>
                  </a:moveTo>
                  <a:cubicBezTo>
                    <a:pt x="2031943" y="1122211"/>
                    <a:pt x="1122211" y="2031943"/>
                    <a:pt x="0" y="2031943"/>
                  </a:cubicBezTo>
                  <a:lnTo>
                    <a:pt x="0" y="0"/>
                  </a:lnTo>
                  <a:lnTo>
                    <a:pt x="2031943" y="0"/>
                  </a:lnTo>
                  <a:close/>
                </a:path>
              </a:pathLst>
            </a:custGeom>
            <a:solidFill>
              <a:schemeClr val="tx2">
                <a:lumMod val="60000"/>
                <a:lumOff val="4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792" tIns="113793" rIns="708935" bIns="708934"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1"/>
                  </a:solidFill>
                </a:rPr>
                <a:t>Moodle and Teams.</a:t>
              </a:r>
            </a:p>
          </p:txBody>
        </p:sp>
        <p:sp>
          <p:nvSpPr>
            <p:cNvPr id="13" name="Freeform: Shape 12">
              <a:extLst>
                <a:ext uri="{FF2B5EF4-FFF2-40B4-BE49-F238E27FC236}">
                  <a16:creationId xmlns:a16="http://schemas.microsoft.com/office/drawing/2014/main" id="{BB3F9437-1F75-D427-6003-E788288E7A5F}"/>
                </a:ext>
              </a:extLst>
            </p:cNvPr>
            <p:cNvSpPr/>
            <p:nvPr/>
          </p:nvSpPr>
          <p:spPr>
            <a:xfrm>
              <a:off x="4017129" y="3596282"/>
              <a:ext cx="2031943" cy="2031943"/>
            </a:xfrm>
            <a:custGeom>
              <a:avLst/>
              <a:gdLst>
                <a:gd name="csX0" fmla="*/ 0 w 2031943"/>
                <a:gd name="csY0" fmla="*/ 2031943 h 2031943"/>
                <a:gd name="csX1" fmla="*/ 2031943 w 2031943"/>
                <a:gd name="csY1" fmla="*/ 0 h 2031943"/>
                <a:gd name="csX2" fmla="*/ 2031943 w 2031943"/>
                <a:gd name="csY2" fmla="*/ 2031943 h 2031943"/>
                <a:gd name="csX3" fmla="*/ 0 w 2031943"/>
                <a:gd name="csY3" fmla="*/ 2031943 h 2031943"/>
              </a:gdLst>
              <a:ahLst/>
              <a:cxnLst>
                <a:cxn ang="0">
                  <a:pos x="csX0" y="csY0"/>
                </a:cxn>
                <a:cxn ang="0">
                  <a:pos x="csX1" y="csY1"/>
                </a:cxn>
                <a:cxn ang="0">
                  <a:pos x="csX2" y="csY2"/>
                </a:cxn>
                <a:cxn ang="0">
                  <a:pos x="csX3" y="csY3"/>
                </a:cxn>
              </a:cxnLst>
              <a:rect l="l" t="t" r="r" b="b"/>
              <a:pathLst>
                <a:path w="2031943" h="2031943">
                  <a:moveTo>
                    <a:pt x="2031943" y="2031943"/>
                  </a:moveTo>
                  <a:cubicBezTo>
                    <a:pt x="909732" y="2031943"/>
                    <a:pt x="0" y="1122211"/>
                    <a:pt x="0" y="0"/>
                  </a:cubicBezTo>
                  <a:lnTo>
                    <a:pt x="2031943" y="0"/>
                  </a:lnTo>
                  <a:lnTo>
                    <a:pt x="2031943" y="2031943"/>
                  </a:lnTo>
                  <a:close/>
                </a:path>
              </a:pathLst>
            </a:custGeom>
            <a:solidFill>
              <a:schemeClr val="accent1">
                <a:lumMod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708934" tIns="113792" rIns="113792" bIns="708934"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1"/>
                  </a:solidFill>
                </a:rPr>
                <a:t>Internet</a:t>
              </a:r>
            </a:p>
          </p:txBody>
        </p:sp>
        <p:sp>
          <p:nvSpPr>
            <p:cNvPr id="14" name="Arrow: Circular 13">
              <a:extLst>
                <a:ext uri="{FF2B5EF4-FFF2-40B4-BE49-F238E27FC236}">
                  <a16:creationId xmlns:a16="http://schemas.microsoft.com/office/drawing/2014/main" id="{447CFEC3-637D-C4A2-80B1-774951609E56}"/>
                </a:ext>
              </a:extLst>
            </p:cNvPr>
            <p:cNvSpPr/>
            <p:nvPr/>
          </p:nvSpPr>
          <p:spPr>
            <a:xfrm>
              <a:off x="5745219" y="3291256"/>
              <a:ext cx="701560" cy="610052"/>
            </a:xfrm>
            <a:prstGeom prst="circularArrow">
              <a:avLst/>
            </a:prstGeom>
            <a:solidFill>
              <a:schemeClr val="accent3">
                <a:lumMod val="50000"/>
              </a:schemeClr>
            </a:solidFill>
          </p:spPr>
          <p:style>
            <a:lnRef idx="2">
              <a:schemeClr val="lt1">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5" name="Arrow: Circular 14">
              <a:extLst>
                <a:ext uri="{FF2B5EF4-FFF2-40B4-BE49-F238E27FC236}">
                  <a16:creationId xmlns:a16="http://schemas.microsoft.com/office/drawing/2014/main" id="{A70EEFB2-216E-6C3F-9155-A4703B7B88B0}"/>
                </a:ext>
              </a:extLst>
            </p:cNvPr>
            <p:cNvSpPr/>
            <p:nvPr/>
          </p:nvSpPr>
          <p:spPr>
            <a:xfrm rot="10800000">
              <a:off x="5745219" y="3525891"/>
              <a:ext cx="701560" cy="610052"/>
            </a:xfrm>
            <a:prstGeom prst="circularArrow">
              <a:avLst/>
            </a:prstGeom>
            <a:solidFill>
              <a:schemeClr val="accent3">
                <a:lumMod val="50000"/>
              </a:schemeClr>
            </a:solidFill>
          </p:spPr>
          <p:style>
            <a:lnRef idx="2">
              <a:schemeClr val="lt1">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dk1">
                <a:hueOff val="0"/>
                <a:satOff val="0"/>
                <a:lumOff val="0"/>
                <a:alphaOff val="0"/>
              </a:schemeClr>
            </a:fontRef>
          </p:style>
          <p:txBody>
            <a:bodyPr/>
            <a:lstStyle/>
            <a:p>
              <a:endParaRPr lang="en-GB"/>
            </a:p>
          </p:txBody>
        </p:sp>
      </p:grpSp>
    </p:spTree>
    <p:extLst>
      <p:ext uri="{BB962C8B-B14F-4D97-AF65-F5344CB8AC3E}">
        <p14:creationId xmlns:p14="http://schemas.microsoft.com/office/powerpoint/2010/main" val="10524840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5FD9-7B6A-8B7E-0618-7AD3DAE323DE}"/>
              </a:ext>
            </a:extLst>
          </p:cNvPr>
          <p:cNvSpPr>
            <a:spLocks noGrp="1"/>
          </p:cNvSpPr>
          <p:nvPr>
            <p:ph type="title"/>
          </p:nvPr>
        </p:nvSpPr>
        <p:spPr>
          <a:xfrm>
            <a:off x="358219" y="365126"/>
            <a:ext cx="11481847" cy="570516"/>
          </a:xfrm>
        </p:spPr>
        <p:txBody>
          <a:bodyPr>
            <a:normAutofit fontScale="90000"/>
          </a:bodyPr>
          <a:lstStyle/>
          <a:p>
            <a:r>
              <a:rPr lang="en-GB" dirty="0">
                <a:latin typeface="+mn-lt"/>
              </a:rPr>
              <a:t>Evaluating Information</a:t>
            </a:r>
          </a:p>
        </p:txBody>
      </p:sp>
      <p:sp>
        <p:nvSpPr>
          <p:cNvPr id="3" name="Content Placeholder 2">
            <a:extLst>
              <a:ext uri="{FF2B5EF4-FFF2-40B4-BE49-F238E27FC236}">
                <a16:creationId xmlns:a16="http://schemas.microsoft.com/office/drawing/2014/main" id="{C3EB13B0-6C8B-BE66-3283-9EF3E023B3D3}"/>
              </a:ext>
            </a:extLst>
          </p:cNvPr>
          <p:cNvSpPr>
            <a:spLocks noGrp="1"/>
          </p:cNvSpPr>
          <p:nvPr>
            <p:ph sz="quarter" idx="10"/>
          </p:nvPr>
        </p:nvSpPr>
        <p:spPr>
          <a:xfrm>
            <a:off x="449219" y="1123660"/>
            <a:ext cx="8903828" cy="780249"/>
          </a:xfrm>
        </p:spPr>
        <p:txBody>
          <a:bodyPr>
            <a:noAutofit/>
          </a:bodyPr>
          <a:lstStyle/>
          <a:p>
            <a:pPr marL="0" indent="0">
              <a:buNone/>
            </a:pPr>
            <a:r>
              <a:rPr lang="en-GB" sz="2200" b="1" dirty="0">
                <a:solidFill>
                  <a:schemeClr val="accent2"/>
                </a:solidFill>
                <a:latin typeface="Calibri" panose="020F0502020204030204" pitchFamily="34" charset="0"/>
                <a:cs typeface="Calibri" panose="020F0502020204030204" pitchFamily="34" charset="0"/>
              </a:rPr>
              <a:t>Consider</a:t>
            </a:r>
            <a:r>
              <a:rPr lang="en-GB" sz="2200" b="1" dirty="0">
                <a:latin typeface="Calibri" panose="020F0502020204030204" pitchFamily="34" charset="0"/>
                <a:cs typeface="Calibri" panose="020F0502020204030204" pitchFamily="34" charset="0"/>
              </a:rPr>
              <a:t> </a:t>
            </a:r>
            <a:r>
              <a:rPr lang="en-GB" sz="2200" dirty="0">
                <a:latin typeface="Calibri" panose="020F0502020204030204" pitchFamily="34" charset="0"/>
                <a:cs typeface="Calibri" panose="020F0502020204030204" pitchFamily="34" charset="0"/>
              </a:rPr>
              <a:t>the source and quality of the information you are using. </a:t>
            </a:r>
          </a:p>
          <a:p>
            <a:pPr marL="0" indent="0">
              <a:buNone/>
            </a:pPr>
            <a:r>
              <a:rPr lang="en-GB" sz="2200" b="1" dirty="0">
                <a:solidFill>
                  <a:schemeClr val="accent2"/>
                </a:solidFill>
                <a:latin typeface="Calibri" panose="020F0502020204030204" pitchFamily="34" charset="0"/>
                <a:cs typeface="Calibri" panose="020F0502020204030204" pitchFamily="34" charset="0"/>
              </a:rPr>
              <a:t>Apply</a:t>
            </a:r>
            <a:r>
              <a:rPr lang="en-GB" sz="2200" dirty="0">
                <a:latin typeface="Calibri" panose="020F0502020204030204" pitchFamily="34" charset="0"/>
                <a:cs typeface="Calibri" panose="020F0502020204030204" pitchFamily="34" charset="0"/>
              </a:rPr>
              <a:t> critical thinking and reasoning.</a:t>
            </a:r>
          </a:p>
          <a:p>
            <a:pPr marL="0" indent="0">
              <a:buNone/>
            </a:pPr>
            <a:r>
              <a:rPr lang="en-GB" sz="2000" dirty="0">
                <a:latin typeface="Calibri" panose="020F0502020204030204" pitchFamily="34" charset="0"/>
                <a:cs typeface="Calibri" panose="020F0502020204030204" pitchFamily="34" charset="0"/>
              </a:rPr>
              <a:t> </a:t>
            </a:r>
            <a:endParaRPr lang="en-GB" sz="2000" dirty="0">
              <a:solidFill>
                <a:schemeClr val="accent2"/>
              </a:solidFill>
              <a:latin typeface="Calibri" panose="020F0502020204030204" pitchFamily="34" charset="0"/>
              <a:cs typeface="Calibri" panose="020F0502020204030204" pitchFamily="34" charset="0"/>
            </a:endParaRPr>
          </a:p>
        </p:txBody>
      </p:sp>
      <p:grpSp>
        <p:nvGrpSpPr>
          <p:cNvPr id="6" name="Group 5">
            <a:extLst>
              <a:ext uri="{FF2B5EF4-FFF2-40B4-BE49-F238E27FC236}">
                <a16:creationId xmlns:a16="http://schemas.microsoft.com/office/drawing/2014/main" id="{8A9E2B70-896C-D70A-1D3D-A3F8E90307BD}"/>
              </a:ext>
            </a:extLst>
          </p:cNvPr>
          <p:cNvGrpSpPr/>
          <p:nvPr/>
        </p:nvGrpSpPr>
        <p:grpSpPr>
          <a:xfrm>
            <a:off x="903772" y="2073871"/>
            <a:ext cx="1648796" cy="2862322"/>
            <a:chOff x="698241" y="2989595"/>
            <a:chExt cx="1648796" cy="2862322"/>
          </a:xfrm>
        </p:grpSpPr>
        <p:sp>
          <p:nvSpPr>
            <p:cNvPr id="5" name="TextBox 4">
              <a:extLst>
                <a:ext uri="{FF2B5EF4-FFF2-40B4-BE49-F238E27FC236}">
                  <a16:creationId xmlns:a16="http://schemas.microsoft.com/office/drawing/2014/main" id="{EF565730-5568-37E4-29A5-BE4D062D1A5B}"/>
                </a:ext>
              </a:extLst>
            </p:cNvPr>
            <p:cNvSpPr txBox="1"/>
            <p:nvPr/>
          </p:nvSpPr>
          <p:spPr>
            <a:xfrm>
              <a:off x="698241" y="2989595"/>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P</a:t>
              </a:r>
            </a:p>
          </p:txBody>
        </p:sp>
        <p:sp>
          <p:nvSpPr>
            <p:cNvPr id="7" name="TextBox 6">
              <a:extLst>
                <a:ext uri="{FF2B5EF4-FFF2-40B4-BE49-F238E27FC236}">
                  <a16:creationId xmlns:a16="http://schemas.microsoft.com/office/drawing/2014/main" id="{F44FDBC5-170E-5696-3F68-9BCCCF95A879}"/>
                </a:ext>
              </a:extLst>
            </p:cNvPr>
            <p:cNvSpPr txBox="1"/>
            <p:nvPr/>
          </p:nvSpPr>
          <p:spPr>
            <a:xfrm>
              <a:off x="1002303" y="3095355"/>
              <a:ext cx="1312373" cy="461665"/>
            </a:xfrm>
            <a:prstGeom prst="rect">
              <a:avLst/>
            </a:prstGeom>
            <a:noFill/>
          </p:spPr>
          <p:txBody>
            <a:bodyPr wrap="square" rtlCol="0">
              <a:spAutoFit/>
            </a:bodyPr>
            <a:lstStyle/>
            <a:p>
              <a:r>
                <a:rPr lang="en-GB" sz="2400" dirty="0" err="1">
                  <a:latin typeface="Calibri" panose="020F0502020204030204" pitchFamily="34" charset="0"/>
                  <a:cs typeface="Calibri" panose="020F0502020204030204" pitchFamily="34" charset="0"/>
                </a:rPr>
                <a:t>urrency</a:t>
              </a:r>
              <a:endParaRPr lang="en-GB" sz="2400" dirty="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FD654139-2E49-B9C1-239E-1977386FCC1D}"/>
                </a:ext>
              </a:extLst>
            </p:cNvPr>
            <p:cNvSpPr txBox="1"/>
            <p:nvPr/>
          </p:nvSpPr>
          <p:spPr>
            <a:xfrm>
              <a:off x="1034664" y="36665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elevance</a:t>
              </a:r>
              <a:endParaRPr lang="en-GB" sz="24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D8129C2-19BF-0C18-08E4-DDB8A8CD1E03}"/>
                </a:ext>
              </a:extLst>
            </p:cNvPr>
            <p:cNvSpPr txBox="1"/>
            <p:nvPr/>
          </p:nvSpPr>
          <p:spPr>
            <a:xfrm>
              <a:off x="1034663" y="42157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uthority</a:t>
              </a:r>
              <a:endParaRPr lang="en-GB" sz="240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E101AD1E-28CB-2E3E-20BA-D07E5F2148D6}"/>
                </a:ext>
              </a:extLst>
            </p:cNvPr>
            <p:cNvSpPr txBox="1"/>
            <p:nvPr/>
          </p:nvSpPr>
          <p:spPr>
            <a:xfrm>
              <a:off x="1034663" y="4748236"/>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ccuracy</a:t>
              </a:r>
              <a:endParaRPr lang="en-GB" sz="240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14F0F62-9EC8-3453-9B49-935FBCEDF923}"/>
                </a:ext>
              </a:extLst>
            </p:cNvPr>
            <p:cNvSpPr txBox="1"/>
            <p:nvPr/>
          </p:nvSpPr>
          <p:spPr>
            <a:xfrm>
              <a:off x="981218" y="528074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urpose</a:t>
              </a:r>
              <a:endParaRPr lang="en-GB" sz="2400">
                <a:latin typeface="Calibri" panose="020F0502020204030204" pitchFamily="34" charset="0"/>
                <a:cs typeface="Calibri" panose="020F0502020204030204" pitchFamily="34" charset="0"/>
              </a:endParaRPr>
            </a:p>
          </p:txBody>
        </p:sp>
      </p:grpSp>
      <p:grpSp>
        <p:nvGrpSpPr>
          <p:cNvPr id="12" name="Group 11">
            <a:extLst>
              <a:ext uri="{FF2B5EF4-FFF2-40B4-BE49-F238E27FC236}">
                <a16:creationId xmlns:a16="http://schemas.microsoft.com/office/drawing/2014/main" id="{90CABB8F-7514-D127-5D1F-58280B099BB3}"/>
              </a:ext>
            </a:extLst>
          </p:cNvPr>
          <p:cNvGrpSpPr/>
          <p:nvPr/>
        </p:nvGrpSpPr>
        <p:grpSpPr>
          <a:xfrm>
            <a:off x="4024212" y="2179631"/>
            <a:ext cx="4065229" cy="2308324"/>
            <a:chOff x="7856620" y="3203250"/>
            <a:chExt cx="4260549" cy="2308324"/>
          </a:xfrm>
        </p:grpSpPr>
        <p:sp>
          <p:nvSpPr>
            <p:cNvPr id="16" name="TextBox 15">
              <a:extLst>
                <a:ext uri="{FF2B5EF4-FFF2-40B4-BE49-F238E27FC236}">
                  <a16:creationId xmlns:a16="http://schemas.microsoft.com/office/drawing/2014/main" id="{7A732E86-8468-4A8B-DC01-92FB6171A4B0}"/>
                </a:ext>
              </a:extLst>
            </p:cNvPr>
            <p:cNvSpPr txBox="1"/>
            <p:nvPr/>
          </p:nvSpPr>
          <p:spPr>
            <a:xfrm>
              <a:off x="7856620" y="3203250"/>
              <a:ext cx="593965" cy="2308324"/>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S</a:t>
              </a:r>
            </a:p>
            <a:p>
              <a:r>
                <a:rPr lang="en-GB" sz="3600" b="1">
                  <a:solidFill>
                    <a:schemeClr val="accent2"/>
                  </a:solidFill>
                  <a:latin typeface="Calibri" panose="020F0502020204030204" pitchFamily="34" charset="0"/>
                  <a:cs typeface="Calibri" panose="020F0502020204030204" pitchFamily="34" charset="0"/>
                </a:rPr>
                <a:t>I</a:t>
              </a:r>
            </a:p>
            <a:p>
              <a:r>
                <a:rPr lang="en-GB" sz="3600" b="1">
                  <a:solidFill>
                    <a:schemeClr val="accent2"/>
                  </a:solidFill>
                  <a:latin typeface="Calibri" panose="020F0502020204030204" pitchFamily="34" charset="0"/>
                  <a:cs typeface="Calibri" panose="020F0502020204030204" pitchFamily="34" charset="0"/>
                </a:rPr>
                <a:t>FT</a:t>
              </a:r>
            </a:p>
          </p:txBody>
        </p:sp>
        <p:sp>
          <p:nvSpPr>
            <p:cNvPr id="17" name="TextBox 16">
              <a:extLst>
                <a:ext uri="{FF2B5EF4-FFF2-40B4-BE49-F238E27FC236}">
                  <a16:creationId xmlns:a16="http://schemas.microsoft.com/office/drawing/2014/main" id="{52520716-CC2A-F0DD-697B-3B0CE7E12288}"/>
                </a:ext>
              </a:extLst>
            </p:cNvPr>
            <p:cNvSpPr txBox="1"/>
            <p:nvPr/>
          </p:nvSpPr>
          <p:spPr>
            <a:xfrm>
              <a:off x="8093932" y="3327556"/>
              <a:ext cx="1312373"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top</a:t>
              </a:r>
            </a:p>
          </p:txBody>
        </p:sp>
        <p:sp>
          <p:nvSpPr>
            <p:cNvPr id="18" name="TextBox 17">
              <a:extLst>
                <a:ext uri="{FF2B5EF4-FFF2-40B4-BE49-F238E27FC236}">
                  <a16:creationId xmlns:a16="http://schemas.microsoft.com/office/drawing/2014/main" id="{83075980-2496-DAD4-477C-BBD6FAA536F7}"/>
                </a:ext>
              </a:extLst>
            </p:cNvPr>
            <p:cNvSpPr txBox="1"/>
            <p:nvPr/>
          </p:nvSpPr>
          <p:spPr>
            <a:xfrm>
              <a:off x="8023810" y="3843224"/>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nvestigate</a:t>
              </a:r>
              <a:endParaRPr lang="en-GB" sz="240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7E266362-15A6-9A9D-0677-4585B820E1D8}"/>
                </a:ext>
              </a:extLst>
            </p:cNvPr>
            <p:cNvSpPr txBox="1"/>
            <p:nvPr/>
          </p:nvSpPr>
          <p:spPr>
            <a:xfrm>
              <a:off x="8093931" y="4429195"/>
              <a:ext cx="3102847"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ind</a:t>
              </a:r>
              <a:r>
                <a:rPr lang="en-GB" sz="2400">
                  <a:latin typeface="Calibri" panose="020F0502020204030204" pitchFamily="34" charset="0"/>
                  <a:cs typeface="Calibri" panose="020F0502020204030204" pitchFamily="34" charset="0"/>
                </a:rPr>
                <a:t> better coverage</a:t>
              </a:r>
            </a:p>
          </p:txBody>
        </p:sp>
        <p:sp>
          <p:nvSpPr>
            <p:cNvPr id="20" name="TextBox 19">
              <a:extLst>
                <a:ext uri="{FF2B5EF4-FFF2-40B4-BE49-F238E27FC236}">
                  <a16:creationId xmlns:a16="http://schemas.microsoft.com/office/drawing/2014/main" id="{441C7468-FAF2-7E05-E4A6-088DF97431B1}"/>
                </a:ext>
              </a:extLst>
            </p:cNvPr>
            <p:cNvSpPr txBox="1"/>
            <p:nvPr/>
          </p:nvSpPr>
          <p:spPr>
            <a:xfrm>
              <a:off x="8093931" y="4970384"/>
              <a:ext cx="4023238" cy="46166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race back to original context.</a:t>
              </a:r>
            </a:p>
          </p:txBody>
        </p:sp>
      </p:grpSp>
      <p:sp>
        <p:nvSpPr>
          <p:cNvPr id="13" name="TextBox 12">
            <a:extLst>
              <a:ext uri="{FF2B5EF4-FFF2-40B4-BE49-F238E27FC236}">
                <a16:creationId xmlns:a16="http://schemas.microsoft.com/office/drawing/2014/main" id="{29E9202D-A7F4-2017-2B8E-A68DF4283CB2}"/>
              </a:ext>
            </a:extLst>
          </p:cNvPr>
          <p:cNvSpPr txBox="1"/>
          <p:nvPr/>
        </p:nvSpPr>
        <p:spPr>
          <a:xfrm>
            <a:off x="9244786" y="331002"/>
            <a:ext cx="266729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Evaluating Information</a:t>
            </a:r>
            <a:endParaRPr lang="en-GB" sz="2000" b="1" dirty="0">
              <a:solidFill>
                <a:schemeClr val="bg1"/>
              </a:solidFill>
              <a:latin typeface="Calibri"/>
              <a:ea typeface="Calibri Light"/>
              <a:cs typeface="Calibri Light"/>
            </a:endParaRPr>
          </a:p>
        </p:txBody>
      </p:sp>
      <p:grpSp>
        <p:nvGrpSpPr>
          <p:cNvPr id="28" name="Group 27">
            <a:extLst>
              <a:ext uri="{FF2B5EF4-FFF2-40B4-BE49-F238E27FC236}">
                <a16:creationId xmlns:a16="http://schemas.microsoft.com/office/drawing/2014/main" id="{E3D0479B-59AA-04F7-8980-0F79956D045C}"/>
              </a:ext>
            </a:extLst>
          </p:cNvPr>
          <p:cNvGrpSpPr/>
          <p:nvPr/>
        </p:nvGrpSpPr>
        <p:grpSpPr>
          <a:xfrm>
            <a:off x="9040419" y="1876294"/>
            <a:ext cx="2595280" cy="2862322"/>
            <a:chOff x="7454499" y="2315611"/>
            <a:chExt cx="2595280" cy="2862322"/>
          </a:xfrm>
        </p:grpSpPr>
        <p:grpSp>
          <p:nvGrpSpPr>
            <p:cNvPr id="14" name="Group 13">
              <a:extLst>
                <a:ext uri="{FF2B5EF4-FFF2-40B4-BE49-F238E27FC236}">
                  <a16:creationId xmlns:a16="http://schemas.microsoft.com/office/drawing/2014/main" id="{9D0570D5-4A52-FCA8-D694-553868B381F6}"/>
                </a:ext>
              </a:extLst>
            </p:cNvPr>
            <p:cNvGrpSpPr/>
            <p:nvPr/>
          </p:nvGrpSpPr>
          <p:grpSpPr>
            <a:xfrm>
              <a:off x="7454499" y="2315611"/>
              <a:ext cx="2595280" cy="2862322"/>
              <a:chOff x="7856620" y="3203250"/>
              <a:chExt cx="2465392" cy="2862322"/>
            </a:xfrm>
          </p:grpSpPr>
          <p:sp>
            <p:nvSpPr>
              <p:cNvPr id="15" name="TextBox 14">
                <a:extLst>
                  <a:ext uri="{FF2B5EF4-FFF2-40B4-BE49-F238E27FC236}">
                    <a16:creationId xmlns:a16="http://schemas.microsoft.com/office/drawing/2014/main" id="{86E968BD-4B9B-0325-B2FA-3BC902178D86}"/>
                  </a:ext>
                </a:extLst>
              </p:cNvPr>
              <p:cNvSpPr txBox="1"/>
              <p:nvPr/>
            </p:nvSpPr>
            <p:spPr>
              <a:xfrm>
                <a:off x="7856620" y="3203250"/>
                <a:ext cx="593965" cy="2862322"/>
              </a:xfrm>
              <a:prstGeom prst="rect">
                <a:avLst/>
              </a:prstGeom>
              <a:noFill/>
            </p:spPr>
            <p:txBody>
              <a:bodyPr wrap="square" rtlCol="0">
                <a:spAutoFit/>
              </a:bodyPr>
              <a:lstStyle/>
              <a:p>
                <a:r>
                  <a:rPr lang="en-GB" sz="3600" b="1" dirty="0">
                    <a:solidFill>
                      <a:schemeClr val="accent2"/>
                    </a:solidFill>
                    <a:latin typeface="Calibri" panose="020F0502020204030204" pitchFamily="34" charset="0"/>
                    <a:cs typeface="Calibri" panose="020F0502020204030204" pitchFamily="34" charset="0"/>
                  </a:rPr>
                  <a:t>A</a:t>
                </a:r>
              </a:p>
              <a:p>
                <a:r>
                  <a:rPr lang="en-GB" sz="3600" b="1" dirty="0">
                    <a:solidFill>
                      <a:schemeClr val="accent2"/>
                    </a:solidFill>
                    <a:latin typeface="Calibri" panose="020F0502020204030204" pitchFamily="34" charset="0"/>
                    <a:cs typeface="Calibri" panose="020F0502020204030204" pitchFamily="34" charset="0"/>
                  </a:rPr>
                  <a:t>C</a:t>
                </a:r>
              </a:p>
              <a:p>
                <a:r>
                  <a:rPr lang="en-GB" sz="3600" b="1" dirty="0">
                    <a:solidFill>
                      <a:schemeClr val="accent2"/>
                    </a:solidFill>
                    <a:latin typeface="Calibri" panose="020F0502020204030204" pitchFamily="34" charset="0"/>
                    <a:cs typeface="Calibri" panose="020F0502020204030204" pitchFamily="34" charset="0"/>
                  </a:rPr>
                  <a:t>O</a:t>
                </a:r>
              </a:p>
              <a:p>
                <a:r>
                  <a:rPr lang="en-GB" sz="3600" b="1" dirty="0">
                    <a:solidFill>
                      <a:schemeClr val="accent2"/>
                    </a:solidFill>
                    <a:latin typeface="Calibri" panose="020F0502020204030204" pitchFamily="34" charset="0"/>
                    <a:cs typeface="Calibri" panose="020F0502020204030204" pitchFamily="34" charset="0"/>
                  </a:rPr>
                  <a:t>R</a:t>
                </a:r>
              </a:p>
              <a:p>
                <a:r>
                  <a:rPr lang="en-GB" sz="3600" b="1" dirty="0">
                    <a:solidFill>
                      <a:schemeClr val="accent2"/>
                    </a:solidFill>
                    <a:latin typeface="Calibri" panose="020F0502020204030204" pitchFamily="34" charset="0"/>
                    <a:cs typeface="Calibri" panose="020F0502020204030204" pitchFamily="34" charset="0"/>
                  </a:rPr>
                  <a:t>N</a:t>
                </a:r>
              </a:p>
            </p:txBody>
          </p:sp>
          <p:sp>
            <p:nvSpPr>
              <p:cNvPr id="22" name="TextBox 21">
                <a:extLst>
                  <a:ext uri="{FF2B5EF4-FFF2-40B4-BE49-F238E27FC236}">
                    <a16:creationId xmlns:a16="http://schemas.microsoft.com/office/drawing/2014/main" id="{1D6C3994-7989-9891-076B-41397B1C026B}"/>
                  </a:ext>
                </a:extLst>
              </p:cNvPr>
              <p:cNvSpPr txBox="1"/>
              <p:nvPr/>
            </p:nvSpPr>
            <p:spPr>
              <a:xfrm>
                <a:off x="8156154" y="333555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ccurate</a:t>
                </a:r>
                <a:endParaRPr lang="en-GB" sz="2400">
                  <a:latin typeface="Calibri" panose="020F0502020204030204" pitchFamily="34" charset="0"/>
                  <a:cs typeface="Calibri" panose="020F0502020204030204" pitchFamily="34" charset="0"/>
                </a:endParaRPr>
              </a:p>
            </p:txBody>
          </p:sp>
          <p:sp>
            <p:nvSpPr>
              <p:cNvPr id="24" name="TextBox 23">
                <a:extLst>
                  <a:ext uri="{FF2B5EF4-FFF2-40B4-BE49-F238E27FC236}">
                    <a16:creationId xmlns:a16="http://schemas.microsoft.com/office/drawing/2014/main" id="{D7E2731D-C95E-637D-4E8B-CE08F1B13262}"/>
                  </a:ext>
                </a:extLst>
              </p:cNvPr>
              <p:cNvSpPr txBox="1"/>
              <p:nvPr/>
            </p:nvSpPr>
            <p:spPr>
              <a:xfrm>
                <a:off x="8163019" y="3861770"/>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urrent</a:t>
                </a:r>
                <a:endParaRPr lang="en-GB" sz="2400">
                  <a:latin typeface="Calibri" panose="020F0502020204030204" pitchFamily="34" charset="0"/>
                  <a:cs typeface="Calibri" panose="020F0502020204030204" pitchFamily="34" charset="0"/>
                </a:endParaRPr>
              </a:p>
            </p:txBody>
          </p:sp>
          <p:sp>
            <p:nvSpPr>
              <p:cNvPr id="25" name="TextBox 24">
                <a:extLst>
                  <a:ext uri="{FF2B5EF4-FFF2-40B4-BE49-F238E27FC236}">
                    <a16:creationId xmlns:a16="http://schemas.microsoft.com/office/drawing/2014/main" id="{B9B736C6-C45C-39C5-180E-4D5BC04F3738}"/>
                  </a:ext>
                </a:extLst>
              </p:cNvPr>
              <p:cNvSpPr txBox="1"/>
              <p:nvPr/>
            </p:nvSpPr>
            <p:spPr>
              <a:xfrm>
                <a:off x="8206866" y="4403578"/>
                <a:ext cx="1179431"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bjective</a:t>
                </a:r>
                <a:endParaRPr lang="en-GB" sz="2400">
                  <a:latin typeface="Calibri" panose="020F0502020204030204" pitchFamily="34" charset="0"/>
                  <a:cs typeface="Calibri" panose="020F0502020204030204" pitchFamily="34" charset="0"/>
                </a:endParaRPr>
              </a:p>
            </p:txBody>
          </p:sp>
          <p:sp>
            <p:nvSpPr>
              <p:cNvPr id="26" name="TextBox 25">
                <a:extLst>
                  <a:ext uri="{FF2B5EF4-FFF2-40B4-BE49-F238E27FC236}">
                    <a16:creationId xmlns:a16="http://schemas.microsoft.com/office/drawing/2014/main" id="{268F3085-525F-B027-91D9-379155F7ED7F}"/>
                  </a:ext>
                </a:extLst>
              </p:cNvPr>
              <p:cNvSpPr txBox="1"/>
              <p:nvPr/>
            </p:nvSpPr>
            <p:spPr>
              <a:xfrm>
                <a:off x="8153602" y="4961891"/>
                <a:ext cx="1241490"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elevant</a:t>
                </a:r>
                <a:endParaRPr lang="en-GB" sz="2400">
                  <a:latin typeface="Calibri" panose="020F0502020204030204" pitchFamily="34" charset="0"/>
                  <a:cs typeface="Calibri" panose="020F0502020204030204" pitchFamily="34" charset="0"/>
                </a:endParaRPr>
              </a:p>
            </p:txBody>
          </p:sp>
        </p:grpSp>
        <p:sp>
          <p:nvSpPr>
            <p:cNvPr id="27" name="TextBox 26">
              <a:extLst>
                <a:ext uri="{FF2B5EF4-FFF2-40B4-BE49-F238E27FC236}">
                  <a16:creationId xmlns:a16="http://schemas.microsoft.com/office/drawing/2014/main" id="{AFA476DB-5E40-30C0-57C5-D0DCDB97FFC8}"/>
                </a:ext>
              </a:extLst>
            </p:cNvPr>
            <p:cNvSpPr txBox="1"/>
            <p:nvPr/>
          </p:nvSpPr>
          <p:spPr>
            <a:xfrm>
              <a:off x="7807938" y="4623131"/>
              <a:ext cx="1184575"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amed</a:t>
              </a:r>
              <a:endParaRPr lang="en-GB" sz="2400">
                <a:latin typeface="Calibri" panose="020F0502020204030204" pitchFamily="34" charset="0"/>
                <a:cs typeface="Calibri" panose="020F0502020204030204" pitchFamily="34" charset="0"/>
              </a:endParaRPr>
            </a:p>
          </p:txBody>
        </p:sp>
      </p:grpSp>
      <p:sp>
        <p:nvSpPr>
          <p:cNvPr id="29" name="TextBox 28">
            <a:extLst>
              <a:ext uri="{FF2B5EF4-FFF2-40B4-BE49-F238E27FC236}">
                <a16:creationId xmlns:a16="http://schemas.microsoft.com/office/drawing/2014/main" id="{5D4BC15B-D817-ABF5-BBC4-BCB2CF667184}"/>
              </a:ext>
            </a:extLst>
          </p:cNvPr>
          <p:cNvSpPr txBox="1"/>
          <p:nvPr/>
        </p:nvSpPr>
        <p:spPr>
          <a:xfrm>
            <a:off x="8868613" y="4951621"/>
            <a:ext cx="2678611" cy="369332"/>
          </a:xfrm>
          <a:prstGeom prst="rect">
            <a:avLst/>
          </a:prstGeom>
          <a:noFill/>
        </p:spPr>
        <p:txBody>
          <a:bodyPr wrap="square" rtlCol="0">
            <a:spAutoFit/>
          </a:bodyPr>
          <a:lstStyle/>
          <a:p>
            <a:r>
              <a:rPr lang="en-GB" dirty="0">
                <a:solidFill>
                  <a:schemeClr val="accent2"/>
                </a:solidFill>
                <a:latin typeface="Calibri" panose="020F0502020204030204" pitchFamily="34" charset="0"/>
                <a:cs typeface="Calibri" panose="020F0502020204030204" pitchFamily="34" charset="0"/>
                <a:hlinkClick r:id="rId4"/>
              </a:rPr>
              <a:t>ACORN</a:t>
            </a:r>
            <a:r>
              <a:rPr lang="en-GB" dirty="0">
                <a:solidFill>
                  <a:schemeClr val="accent2"/>
                </a:solidFill>
                <a:latin typeface="Calibri" panose="020F0502020204030204" pitchFamily="34" charset="0"/>
                <a:cs typeface="Calibri" panose="020F0502020204030204" pitchFamily="34" charset="0"/>
              </a:rPr>
              <a:t> (article and video)</a:t>
            </a:r>
            <a:endParaRPr lang="en-US" dirty="0"/>
          </a:p>
        </p:txBody>
      </p:sp>
      <p:sp>
        <p:nvSpPr>
          <p:cNvPr id="30" name="TextBox 29">
            <a:extLst>
              <a:ext uri="{FF2B5EF4-FFF2-40B4-BE49-F238E27FC236}">
                <a16:creationId xmlns:a16="http://schemas.microsoft.com/office/drawing/2014/main" id="{E8117880-C260-AB01-799B-62130D3215CC}"/>
              </a:ext>
            </a:extLst>
          </p:cNvPr>
          <p:cNvSpPr txBox="1"/>
          <p:nvPr/>
        </p:nvSpPr>
        <p:spPr>
          <a:xfrm>
            <a:off x="4509694" y="4894855"/>
            <a:ext cx="1408101" cy="369332"/>
          </a:xfrm>
          <a:prstGeom prst="rect">
            <a:avLst/>
          </a:prstGeom>
          <a:noFill/>
        </p:spPr>
        <p:txBody>
          <a:bodyPr wrap="square" rtlCol="0">
            <a:spAutoFit/>
          </a:bodyPr>
          <a:lstStyle/>
          <a:p>
            <a:r>
              <a:rPr lang="en-GB" dirty="0">
                <a:solidFill>
                  <a:schemeClr val="accent2"/>
                </a:solidFill>
                <a:latin typeface="Calibri" panose="020F0502020204030204" pitchFamily="34" charset="0"/>
                <a:cs typeface="Calibri" panose="020F0502020204030204" pitchFamily="34" charset="0"/>
                <a:hlinkClick r:id="rId5"/>
              </a:rPr>
              <a:t>SIFT </a:t>
            </a:r>
            <a:r>
              <a:rPr lang="en-GB" dirty="0">
                <a:solidFill>
                  <a:schemeClr val="accent2"/>
                </a:solidFill>
                <a:latin typeface="Calibri" panose="020F0502020204030204" pitchFamily="34" charset="0"/>
                <a:cs typeface="Calibri" panose="020F0502020204030204" pitchFamily="34" charset="0"/>
              </a:rPr>
              <a:t>(video)</a:t>
            </a:r>
          </a:p>
        </p:txBody>
      </p:sp>
      <p:sp>
        <p:nvSpPr>
          <p:cNvPr id="31" name="TextBox 30">
            <a:extLst>
              <a:ext uri="{FF2B5EF4-FFF2-40B4-BE49-F238E27FC236}">
                <a16:creationId xmlns:a16="http://schemas.microsoft.com/office/drawing/2014/main" id="{46A13661-E957-5B7C-B9D9-026244612B3B}"/>
              </a:ext>
            </a:extLst>
          </p:cNvPr>
          <p:cNvSpPr txBox="1"/>
          <p:nvPr/>
        </p:nvSpPr>
        <p:spPr>
          <a:xfrm>
            <a:off x="903772" y="4897524"/>
            <a:ext cx="1753607" cy="369332"/>
          </a:xfrm>
          <a:prstGeom prst="rect">
            <a:avLst/>
          </a:prstGeom>
          <a:noFill/>
        </p:spPr>
        <p:txBody>
          <a:bodyPr wrap="square" rtlCol="0">
            <a:spAutoFit/>
          </a:bodyPr>
          <a:lstStyle/>
          <a:p>
            <a:r>
              <a:rPr lang="en-GB" dirty="0">
                <a:solidFill>
                  <a:schemeClr val="accent2"/>
                </a:solidFill>
                <a:latin typeface="Calibri" panose="020F0502020204030204" pitchFamily="34" charset="0"/>
                <a:cs typeface="Calibri" panose="020F0502020204030204" pitchFamily="34" charset="0"/>
                <a:hlinkClick r:id="rId6"/>
              </a:rPr>
              <a:t>CRAAP</a:t>
            </a:r>
            <a:r>
              <a:rPr lang="en-GB" dirty="0">
                <a:solidFill>
                  <a:schemeClr val="accent2"/>
                </a:solidFill>
                <a:latin typeface="Calibri" panose="020F0502020204030204" pitchFamily="34" charset="0"/>
                <a:cs typeface="Calibri" panose="020F0502020204030204" pitchFamily="34" charset="0"/>
              </a:rPr>
              <a:t> (video)</a:t>
            </a:r>
          </a:p>
        </p:txBody>
      </p:sp>
    </p:spTree>
    <p:extLst>
      <p:ext uri="{BB962C8B-B14F-4D97-AF65-F5344CB8AC3E}">
        <p14:creationId xmlns:p14="http://schemas.microsoft.com/office/powerpoint/2010/main" val="3218979201"/>
      </p:ext>
    </p:extLst>
  </p:cSld>
  <p:clrMapOvr>
    <a:masterClrMapping/>
  </p:clrMapOvr>
  <mc:AlternateContent xmlns:mc="http://schemas.openxmlformats.org/markup-compatibility/2006" xmlns:p14="http://schemas.microsoft.com/office/powerpoint/2010/main">
    <mc:Choice Requires="p14">
      <p:transition spd="med" p14:dur="700" advTm="24600">
        <p:fade/>
      </p:transition>
    </mc:Choice>
    <mc:Fallback xmlns="">
      <p:transition spd="med" advTm="24600">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6B81B-1395-212F-9CFB-3DF7960C49A1}"/>
              </a:ext>
            </a:extLst>
          </p:cNvPr>
          <p:cNvSpPr>
            <a:spLocks noGrp="1"/>
          </p:cNvSpPr>
          <p:nvPr>
            <p:ph type="title"/>
          </p:nvPr>
        </p:nvSpPr>
        <p:spPr>
          <a:xfrm>
            <a:off x="358219" y="365125"/>
            <a:ext cx="11481847" cy="657471"/>
          </a:xfrm>
        </p:spPr>
        <p:txBody>
          <a:bodyPr>
            <a:normAutofit fontScale="90000"/>
          </a:bodyPr>
          <a:lstStyle/>
          <a:p>
            <a:r>
              <a:rPr lang="en-GB" dirty="0">
                <a:latin typeface="+mn-lt"/>
              </a:rPr>
              <a:t>Develop your skills</a:t>
            </a:r>
            <a:endParaRPr lang="en-US" dirty="0">
              <a:latin typeface="+mn-lt"/>
            </a:endParaRPr>
          </a:p>
        </p:txBody>
      </p:sp>
      <p:sp>
        <p:nvSpPr>
          <p:cNvPr id="3" name="Content Placeholder 2">
            <a:extLst>
              <a:ext uri="{FF2B5EF4-FFF2-40B4-BE49-F238E27FC236}">
                <a16:creationId xmlns:a16="http://schemas.microsoft.com/office/drawing/2014/main" id="{A83B6855-951E-B6D2-8550-05F570A2A841}"/>
              </a:ext>
            </a:extLst>
          </p:cNvPr>
          <p:cNvSpPr>
            <a:spLocks noGrp="1"/>
          </p:cNvSpPr>
          <p:nvPr>
            <p:ph sz="quarter" idx="10"/>
          </p:nvPr>
        </p:nvSpPr>
        <p:spPr>
          <a:xfrm>
            <a:off x="640068" y="2148277"/>
            <a:ext cx="8271176" cy="3559796"/>
          </a:xfrm>
        </p:spPr>
        <p:txBody>
          <a:bodyPr>
            <a:normAutofit/>
          </a:bodyPr>
          <a:lstStyle/>
          <a:p>
            <a:pPr marL="0" indent="0">
              <a:buNone/>
            </a:pPr>
            <a:r>
              <a:rPr lang="en-GB" sz="2400" b="1" dirty="0">
                <a:latin typeface="Arial" panose="020B0604020202020204" pitchFamily="34" charset="0"/>
                <a:cs typeface="Arial" panose="020B0604020202020204" pitchFamily="34" charset="0"/>
              </a:rPr>
              <a:t>Build your confidence:</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Practice navigating the library webpages and catalogue.</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Find out what you don’t know.</a:t>
            </a:r>
          </a:p>
          <a:p>
            <a:pPr>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Develop your academic skills:</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Explore and complete the infoskills units to help fill gaps in your knowledge and skills.</a:t>
            </a:r>
          </a:p>
          <a:p>
            <a:pPr>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AC4950B-AAD0-D6E1-53E3-A86CF96465B1}"/>
              </a:ext>
            </a:extLst>
          </p:cNvPr>
          <p:cNvSpPr txBox="1"/>
          <p:nvPr/>
        </p:nvSpPr>
        <p:spPr>
          <a:xfrm>
            <a:off x="9360051" y="580475"/>
            <a:ext cx="238314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Advanced Searching</a:t>
            </a:r>
            <a:endParaRPr lang="en-US" dirty="0">
              <a:solidFill>
                <a:schemeClr val="bg1"/>
              </a:solidFill>
            </a:endParaRPr>
          </a:p>
        </p:txBody>
      </p:sp>
      <p:pic>
        <p:nvPicPr>
          <p:cNvPr id="6" name="Picture 5" descr="Hiker with arms in air">
            <a:extLst>
              <a:ext uri="{FF2B5EF4-FFF2-40B4-BE49-F238E27FC236}">
                <a16:creationId xmlns:a16="http://schemas.microsoft.com/office/drawing/2014/main" id="{67D94573-B044-FB54-5F35-FD896672C9D1}"/>
              </a:ext>
            </a:extLst>
          </p:cNvPr>
          <p:cNvPicPr>
            <a:picLocks noChangeAspect="1"/>
          </p:cNvPicPr>
          <p:nvPr/>
        </p:nvPicPr>
        <p:blipFill>
          <a:blip r:embed="rId4" cstate="print">
            <a:extLst>
              <a:ext uri="{28A0092B-C50C-407E-A947-70E740481C1C}">
                <a14:useLocalDpi xmlns:a14="http://schemas.microsoft.com/office/drawing/2010/main" val="0"/>
              </a:ext>
            </a:extLst>
          </a:blip>
          <a:srcRect l="57333" t="-313" r="-1185" b="313"/>
          <a:stretch>
            <a:fillRect/>
          </a:stretch>
        </p:blipFill>
        <p:spPr>
          <a:xfrm>
            <a:off x="9429386" y="2060832"/>
            <a:ext cx="2313806" cy="343999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81B27550-A576-0DEF-2E3C-630A002BF9AB}"/>
              </a:ext>
            </a:extLst>
          </p:cNvPr>
          <p:cNvSpPr txBox="1"/>
          <p:nvPr/>
        </p:nvSpPr>
        <p:spPr>
          <a:xfrm>
            <a:off x="310262" y="1354604"/>
            <a:ext cx="11571476" cy="461665"/>
          </a:xfrm>
          <a:prstGeom prst="rect">
            <a:avLst/>
          </a:prstGeom>
          <a:noFill/>
        </p:spPr>
        <p:txBody>
          <a:bodyPr wrap="square">
            <a:spAutoFit/>
          </a:bodyPr>
          <a:lstStyle/>
          <a:p>
            <a:pPr marL="0" indent="0">
              <a:buNone/>
            </a:pPr>
            <a:r>
              <a:rPr lang="en-GB" sz="2400" b="1">
                <a:solidFill>
                  <a:schemeClr val="accent2"/>
                </a:solidFill>
                <a:latin typeface="Arial" panose="020B0604020202020204" pitchFamily="34" charset="0"/>
                <a:cs typeface="Arial" panose="020B0604020202020204" pitchFamily="34" charset="0"/>
              </a:rPr>
              <a:t>Improved familiarity = improved confidence = improved searching and results!</a:t>
            </a:r>
          </a:p>
        </p:txBody>
      </p:sp>
    </p:spTree>
    <p:extLst>
      <p:ext uri="{BB962C8B-B14F-4D97-AF65-F5344CB8AC3E}">
        <p14:creationId xmlns:p14="http://schemas.microsoft.com/office/powerpoint/2010/main" val="1574920691"/>
      </p:ext>
    </p:extLst>
  </p:cSld>
  <p:clrMapOvr>
    <a:masterClrMapping/>
  </p:clrMapOvr>
  <mc:AlternateContent xmlns:mc="http://schemas.openxmlformats.org/markup-compatibility/2006" xmlns:p14="http://schemas.microsoft.com/office/powerpoint/2010/main">
    <mc:Choice Requires="p14">
      <p:transition spd="med" p14:dur="700" advTm="45099">
        <p:fade/>
      </p:transition>
    </mc:Choice>
    <mc:Fallback xmlns="">
      <p:transition spd="med" advTm="45099">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6B007-6FAA-CA7D-C53D-D73AD25F92BE}"/>
              </a:ext>
            </a:extLst>
          </p:cNvPr>
          <p:cNvSpPr>
            <a:spLocks noGrp="1"/>
          </p:cNvSpPr>
          <p:nvPr>
            <p:ph type="title"/>
          </p:nvPr>
        </p:nvSpPr>
        <p:spPr>
          <a:xfrm>
            <a:off x="358219" y="136918"/>
            <a:ext cx="11481847" cy="1325563"/>
          </a:xfrm>
        </p:spPr>
        <p:txBody>
          <a:bodyPr/>
          <a:lstStyle/>
          <a:p>
            <a:r>
              <a:rPr lang="en-GB" dirty="0">
                <a:latin typeface="+mn-lt"/>
              </a:rPr>
              <a:t>SCONUL Access scheme </a:t>
            </a:r>
          </a:p>
        </p:txBody>
      </p:sp>
      <p:sp>
        <p:nvSpPr>
          <p:cNvPr id="3" name="TextBox 2">
            <a:extLst>
              <a:ext uri="{FF2B5EF4-FFF2-40B4-BE49-F238E27FC236}">
                <a16:creationId xmlns:a16="http://schemas.microsoft.com/office/drawing/2014/main" id="{2E28896E-6A24-F44C-486E-EF57F78A4148}"/>
              </a:ext>
            </a:extLst>
          </p:cNvPr>
          <p:cNvSpPr txBox="1"/>
          <p:nvPr/>
        </p:nvSpPr>
        <p:spPr>
          <a:xfrm>
            <a:off x="429289" y="2607427"/>
            <a:ext cx="5127792" cy="1938992"/>
          </a:xfrm>
          <a:prstGeom prst="rect">
            <a:avLst/>
          </a:prstGeom>
          <a:noFill/>
        </p:spPr>
        <p:txBody>
          <a:bodyPr wrap="square" rtlCol="0">
            <a:spAutoFit/>
          </a:bodyPr>
          <a:lstStyle/>
          <a:p>
            <a:r>
              <a:rPr lang="en-GB" sz="2400"/>
              <a:t>The SCONUL Access enables members of any other participating academic libraries in the UK to borrow from any of the institutions listed in the scheme. </a:t>
            </a:r>
          </a:p>
        </p:txBody>
      </p:sp>
      <p:sp>
        <p:nvSpPr>
          <p:cNvPr id="7" name="TextBox 6">
            <a:extLst>
              <a:ext uri="{FF2B5EF4-FFF2-40B4-BE49-F238E27FC236}">
                <a16:creationId xmlns:a16="http://schemas.microsoft.com/office/drawing/2014/main" id="{D53811BE-BE2D-63FF-A542-90C554345750}"/>
              </a:ext>
            </a:extLst>
          </p:cNvPr>
          <p:cNvSpPr txBox="1"/>
          <p:nvPr/>
        </p:nvSpPr>
        <p:spPr>
          <a:xfrm>
            <a:off x="1184365" y="5075279"/>
            <a:ext cx="2551611" cy="369332"/>
          </a:xfrm>
          <a:prstGeom prst="rect">
            <a:avLst/>
          </a:prstGeom>
          <a:solidFill>
            <a:schemeClr val="accent2">
              <a:lumMod val="40000"/>
              <a:lumOff val="60000"/>
            </a:schemeClr>
          </a:solidFill>
          <a:ln>
            <a:solidFill>
              <a:schemeClr val="accent1">
                <a:lumMod val="75000"/>
              </a:schemeClr>
            </a:solidFill>
          </a:ln>
          <a:effectLst>
            <a:glow rad="63500">
              <a:schemeClr val="accent1">
                <a:satMod val="175000"/>
                <a:alpha val="40000"/>
              </a:schemeClr>
            </a:glow>
          </a:effectLst>
        </p:spPr>
        <p:txBody>
          <a:bodyPr wrap="square" lIns="91440" tIns="45720" rIns="91440" bIns="45720" anchor="t">
            <a:spAutoFit/>
          </a:bodyPr>
          <a:lstStyle/>
          <a:p>
            <a:r>
              <a:rPr lang="en-GB" b="1" i="0" u="none" strike="noStrike" cap="all">
                <a:solidFill>
                  <a:srgbClr val="1E96AF"/>
                </a:solidFill>
                <a:effectLst/>
                <a:latin typeface="Red Hat Display"/>
                <a:hlinkClick r:id="rId2">
                  <a:extLst>
                    <a:ext uri="{A12FA001-AC4F-418D-AE19-62706E023703}">
                      <ahyp:hlinkClr xmlns:ahyp="http://schemas.microsoft.com/office/drawing/2018/hyperlinkcolor" val="tx"/>
                    </a:ext>
                  </a:extLst>
                </a:hlinkClick>
              </a:rPr>
              <a:t>Apply for access</a:t>
            </a:r>
            <a:endParaRPr lang="en-GB"/>
          </a:p>
        </p:txBody>
      </p:sp>
      <p:pic>
        <p:nvPicPr>
          <p:cNvPr id="9" name="Picture 8">
            <a:extLst>
              <a:ext uri="{FF2B5EF4-FFF2-40B4-BE49-F238E27FC236}">
                <a16:creationId xmlns:a16="http://schemas.microsoft.com/office/drawing/2014/main" id="{C5C59ADB-438D-E88F-A337-8D9854D3EC71}"/>
              </a:ext>
            </a:extLst>
          </p:cNvPr>
          <p:cNvPicPr>
            <a:picLocks noChangeAspect="1"/>
          </p:cNvPicPr>
          <p:nvPr/>
        </p:nvPicPr>
        <p:blipFill>
          <a:blip r:embed="rId3"/>
          <a:stretch>
            <a:fillRect/>
          </a:stretch>
        </p:blipFill>
        <p:spPr>
          <a:xfrm>
            <a:off x="429289" y="1435160"/>
            <a:ext cx="2172003" cy="876422"/>
          </a:xfrm>
          <a:prstGeom prst="rect">
            <a:avLst/>
          </a:prstGeom>
        </p:spPr>
      </p:pic>
      <p:pic>
        <p:nvPicPr>
          <p:cNvPr id="2050" name="Picture 2" descr="Three men sitting in a row at a desk working on laptops, with a water bottle and other items on the desk and a bright window in the background">
            <a:extLst>
              <a:ext uri="{FF2B5EF4-FFF2-40B4-BE49-F238E27FC236}">
                <a16:creationId xmlns:a16="http://schemas.microsoft.com/office/drawing/2014/main" id="{4C4F0283-AAD1-3C36-F1AE-D329DF9744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24860" y="1166689"/>
            <a:ext cx="5703895" cy="4277922"/>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13041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E9050-0B6D-C23F-C3A7-1E9BAF713287}"/>
              </a:ext>
            </a:extLst>
          </p:cNvPr>
          <p:cNvSpPr>
            <a:spLocks noGrp="1"/>
          </p:cNvSpPr>
          <p:nvPr>
            <p:ph type="title"/>
          </p:nvPr>
        </p:nvSpPr>
        <p:spPr>
          <a:xfrm>
            <a:off x="355076" y="-33628"/>
            <a:ext cx="11481847" cy="1325563"/>
          </a:xfrm>
        </p:spPr>
        <p:txBody>
          <a:bodyPr/>
          <a:lstStyle/>
          <a:p>
            <a:r>
              <a:rPr lang="en-GB" dirty="0">
                <a:latin typeface="+mn-lt"/>
              </a:rPr>
              <a:t>Need More? Service </a:t>
            </a:r>
            <a:endParaRPr lang="en-US" dirty="0">
              <a:latin typeface="+mn-lt"/>
            </a:endParaRPr>
          </a:p>
        </p:txBody>
      </p:sp>
      <p:sp>
        <p:nvSpPr>
          <p:cNvPr id="3" name="TextBox 2">
            <a:extLst>
              <a:ext uri="{FF2B5EF4-FFF2-40B4-BE49-F238E27FC236}">
                <a16:creationId xmlns:a16="http://schemas.microsoft.com/office/drawing/2014/main" id="{75B493BE-CE67-895A-11B5-53FB45031ADC}"/>
              </a:ext>
            </a:extLst>
          </p:cNvPr>
          <p:cNvSpPr txBox="1"/>
          <p:nvPr/>
        </p:nvSpPr>
        <p:spPr>
          <a:xfrm>
            <a:off x="560399" y="1072482"/>
            <a:ext cx="4157205" cy="5632311"/>
          </a:xfrm>
          <a:prstGeom prst="rect">
            <a:avLst/>
          </a:prstGeom>
          <a:noFill/>
        </p:spPr>
        <p:txBody>
          <a:bodyPr wrap="square" lIns="91440" tIns="45720" rIns="91440" bIns="45720" rtlCol="0" anchor="t">
            <a:spAutoFit/>
          </a:bodyPr>
          <a:lstStyle/>
          <a:p>
            <a:r>
              <a:rPr lang="en-GB" sz="2000" dirty="0"/>
              <a:t>Our </a:t>
            </a:r>
            <a:r>
              <a:rPr lang="en-GB" sz="2000" dirty="0">
                <a:hlinkClick r:id="rId3"/>
              </a:rPr>
              <a:t>Need More?</a:t>
            </a:r>
            <a:r>
              <a:rPr lang="en-GB" sz="2000" dirty="0"/>
              <a:t> service provides a one-stop shop for all your learning resource needs. </a:t>
            </a:r>
          </a:p>
          <a:p>
            <a:endParaRPr lang="en-GB" sz="2000" dirty="0"/>
          </a:p>
          <a:p>
            <a:pPr marL="285750" indent="-285750">
              <a:buFont typeface="Arial" panose="020B0604020202020204" pitchFamily="34" charset="0"/>
              <a:buChar char="•"/>
            </a:pPr>
            <a:r>
              <a:rPr lang="en-GB" sz="2000" dirty="0"/>
              <a:t>Something you need that we might already have?</a:t>
            </a:r>
          </a:p>
          <a:p>
            <a:pPr marL="285750" indent="-285750">
              <a:buFont typeface="Arial" panose="020B0604020202020204" pitchFamily="34" charset="0"/>
              <a:buChar char="•"/>
            </a:pPr>
            <a:r>
              <a:rPr lang="en-GB" sz="2000" dirty="0"/>
              <a:t>Something you need that we don’t already have?</a:t>
            </a:r>
          </a:p>
          <a:p>
            <a:endParaRPr lang="en-GB" sz="2000" dirty="0"/>
          </a:p>
          <a:p>
            <a:endParaRPr lang="en-GB" sz="2000" dirty="0"/>
          </a:p>
          <a:p>
            <a:endParaRPr lang="en-GB" sz="2000" dirty="0"/>
          </a:p>
          <a:p>
            <a:endParaRPr lang="en-GB" sz="2000" dirty="0"/>
          </a:p>
          <a:p>
            <a:r>
              <a:rPr lang="en-GB" sz="2000" dirty="0"/>
              <a:t>Can’t find what you need? </a:t>
            </a:r>
            <a:r>
              <a:rPr lang="en-GB" sz="2000" dirty="0">
                <a:hlinkClick r:id="rId4"/>
              </a:rPr>
              <a:t>Contact us for help.</a:t>
            </a:r>
            <a:endParaRPr lang="en-GB" sz="2000" dirty="0"/>
          </a:p>
          <a:p>
            <a:endParaRPr lang="en-GB" sz="2000" dirty="0"/>
          </a:p>
          <a:p>
            <a:endParaRPr lang="en-GB" sz="2000" dirty="0"/>
          </a:p>
          <a:p>
            <a:endParaRPr lang="en-GB" sz="2000" dirty="0"/>
          </a:p>
          <a:p>
            <a:endParaRPr lang="en-GB" sz="2000" dirty="0"/>
          </a:p>
        </p:txBody>
      </p:sp>
      <p:sp>
        <p:nvSpPr>
          <p:cNvPr id="5" name="TextBox 4">
            <a:extLst>
              <a:ext uri="{FF2B5EF4-FFF2-40B4-BE49-F238E27FC236}">
                <a16:creationId xmlns:a16="http://schemas.microsoft.com/office/drawing/2014/main" id="{45899D95-24DB-6BE1-F287-07825685A57F}"/>
              </a:ext>
            </a:extLst>
          </p:cNvPr>
          <p:cNvSpPr txBox="1"/>
          <p:nvPr/>
        </p:nvSpPr>
        <p:spPr>
          <a:xfrm>
            <a:off x="905471" y="3888637"/>
            <a:ext cx="2307771" cy="369332"/>
          </a:xfrm>
          <a:prstGeom prst="rect">
            <a:avLst/>
          </a:prstGeom>
          <a:solidFill>
            <a:schemeClr val="accent2">
              <a:lumMod val="40000"/>
              <a:lumOff val="60000"/>
            </a:schemeClr>
          </a:solidFill>
          <a:ln>
            <a:solidFill>
              <a:schemeClr val="tx2"/>
            </a:solidFill>
          </a:ln>
          <a:effectLst>
            <a:glow rad="63500">
              <a:schemeClr val="accent1">
                <a:satMod val="175000"/>
                <a:alpha val="40000"/>
              </a:schemeClr>
            </a:glow>
          </a:effectLst>
        </p:spPr>
        <p:txBody>
          <a:bodyPr wrap="square" rtlCol="0">
            <a:spAutoFit/>
          </a:bodyPr>
          <a:lstStyle/>
          <a:p>
            <a:r>
              <a:rPr lang="en-GB" dirty="0">
                <a:hlinkClick r:id="rId5"/>
              </a:rPr>
              <a:t>Online request form</a:t>
            </a:r>
            <a:endParaRPr lang="en-GB" dirty="0"/>
          </a:p>
        </p:txBody>
      </p:sp>
      <p:pic>
        <p:nvPicPr>
          <p:cNvPr id="7" name="Picture 6" descr="Books and laptop">
            <a:extLst>
              <a:ext uri="{FF2B5EF4-FFF2-40B4-BE49-F238E27FC236}">
                <a16:creationId xmlns:a16="http://schemas.microsoft.com/office/drawing/2014/main" id="{3F5709E8-4625-2A14-4AF7-A371FBCF74A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584497" y="1072482"/>
            <a:ext cx="6093697" cy="406165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5024793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7906078-604B-44F8-A239-19312807BC11}"/>
              </a:ext>
            </a:extLst>
          </p:cNvPr>
          <p:cNvSpPr>
            <a:spLocks noGrp="1"/>
          </p:cNvSpPr>
          <p:nvPr>
            <p:ph sz="half" idx="1"/>
          </p:nvPr>
        </p:nvSpPr>
        <p:spPr>
          <a:xfrm>
            <a:off x="5955262" y="769042"/>
            <a:ext cx="5942044" cy="1693799"/>
          </a:xfrm>
        </p:spPr>
        <p:txBody>
          <a:bodyPr vert="horz" lIns="91440" tIns="45720" rIns="91440" bIns="45720" rtlCol="0" anchor="t">
            <a:normAutofit/>
          </a:bodyPr>
          <a:lstStyle/>
          <a:p>
            <a:pPr marL="0" indent="0">
              <a:buNone/>
            </a:pPr>
            <a:r>
              <a:rPr lang="en-GB" dirty="0">
                <a:latin typeface="Calibri" panose="020F0502020204030204" pitchFamily="34" charset="0"/>
                <a:cs typeface="Calibri" panose="020F0502020204030204" pitchFamily="34" charset="0"/>
              </a:rPr>
              <a:t>Connie Davage: </a:t>
            </a:r>
            <a:r>
              <a:rPr lang="en-GB" dirty="0">
                <a:latin typeface="Calibri" panose="020F0502020204030204" pitchFamily="34" charset="0"/>
                <a:cs typeface="Calibri" panose="020F0502020204030204" pitchFamily="34" charset="0"/>
                <a:hlinkClick r:id="rId3"/>
              </a:rPr>
              <a:t>c.davage@uwtsd.ac.uk</a:t>
            </a:r>
            <a:r>
              <a:rPr lang="en-GB" dirty="0">
                <a:latin typeface="Calibri" panose="020F0502020204030204" pitchFamily="34" charset="0"/>
                <a:cs typeface="Calibri" panose="020F0502020204030204" pitchFamily="34" charset="0"/>
              </a:rPr>
              <a:t> </a:t>
            </a:r>
          </a:p>
          <a:p>
            <a:pPr marL="0" indent="0">
              <a:buNone/>
            </a:pPr>
            <a:endParaRPr lang="en-GB" dirty="0">
              <a:latin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cs typeface="Calibri" panose="020F0502020204030204" pitchFamily="34" charset="0"/>
            </a:endParaRPr>
          </a:p>
        </p:txBody>
      </p:sp>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a:xfrm>
            <a:off x="287465" y="251994"/>
            <a:ext cx="10795518" cy="659960"/>
          </a:xfrm>
        </p:spPr>
        <p:txBody>
          <a:bodyPr>
            <a:normAutofit fontScale="90000"/>
          </a:bodyPr>
          <a:lstStyle/>
          <a:p>
            <a:r>
              <a:rPr lang="en-GB" dirty="0">
                <a:latin typeface="+mn-lt"/>
              </a:rPr>
              <a:t>Contact</a:t>
            </a: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5976052" y="2462842"/>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976052" y="2633964"/>
            <a:ext cx="6342744" cy="3385542"/>
          </a:xfrm>
          <a:prstGeom prst="rect">
            <a:avLst/>
          </a:prstGeom>
          <a:noFill/>
        </p:spPr>
        <p:txBody>
          <a:bodyPr wrap="square" rtlCol="0">
            <a:spAutoFit/>
          </a:bodyPr>
          <a:lstStyle/>
          <a:p>
            <a:endParaRPr lang="en-GB" sz="24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Library:    </a:t>
            </a:r>
            <a:r>
              <a:rPr lang="en-GB" sz="2800" dirty="0">
                <a:latin typeface="Calibri" panose="020F0502020204030204" pitchFamily="34" charset="0"/>
                <a:cs typeface="Calibri" panose="020F0502020204030204" pitchFamily="34" charset="0"/>
                <a:hlinkClick r:id="rId4"/>
              </a:rPr>
              <a:t>library@uwtsd.ac.uk</a:t>
            </a:r>
            <a:endParaRPr lang="en-GB" sz="2800" dirty="0">
              <a:latin typeface="Calibri" panose="020F0502020204030204" pitchFamily="34" charset="0"/>
              <a:cs typeface="Calibri" panose="020F0502020204030204" pitchFamily="34" charset="0"/>
            </a:endParaRPr>
          </a:p>
          <a:p>
            <a:endParaRPr lang="en-GB" sz="36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Infoskills: </a:t>
            </a:r>
            <a:r>
              <a:rPr lang="en-GB" sz="2800" dirty="0">
                <a:latin typeface="Calibri" panose="020F0502020204030204" pitchFamily="34" charset="0"/>
                <a:cs typeface="Calibri" panose="020F0502020204030204" pitchFamily="34" charset="0"/>
                <a:hlinkClick r:id="rId5"/>
              </a:rPr>
              <a:t>infoskills@uwtsd.ac.uk</a:t>
            </a:r>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Library Chat: </a:t>
            </a:r>
          </a:p>
          <a:p>
            <a:endParaRPr lang="en-GB" sz="2400" dirty="0">
              <a:latin typeface="Calibri" panose="020F0502020204030204" pitchFamily="34" charset="0"/>
              <a:cs typeface="Calibri" panose="020F0502020204030204" pitchFamily="34" charset="0"/>
            </a:endParaRPr>
          </a:p>
          <a:p>
            <a:endParaRPr lang="en-GB" dirty="0"/>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9953" r="-1"/>
          <a:stretch/>
        </p:blipFill>
        <p:spPr bwMode="auto">
          <a:xfrm>
            <a:off x="8962" y="1169316"/>
            <a:ext cx="4748496" cy="451936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hlinkClick r:id="rId7"/>
            <a:extLst>
              <a:ext uri="{FF2B5EF4-FFF2-40B4-BE49-F238E27FC236}">
                <a16:creationId xmlns:a16="http://schemas.microsoft.com/office/drawing/2014/main" id="{6CE3850F-2918-F351-623C-BFF1CE5C4347}"/>
              </a:ext>
            </a:extLst>
          </p:cNvPr>
          <p:cNvPicPr>
            <a:picLocks noChangeAspect="1"/>
          </p:cNvPicPr>
          <p:nvPr/>
        </p:nvPicPr>
        <p:blipFill>
          <a:blip r:embed="rId8">
            <a:duotone>
              <a:schemeClr val="accent1">
                <a:shade val="45000"/>
                <a:satMod val="135000"/>
              </a:schemeClr>
              <a:prstClr val="white"/>
            </a:duotone>
            <a:extLst>
              <a:ext uri="{BEBA8EAE-BF5A-486C-A8C5-ECC9F3942E4B}">
                <a14:imgProps xmlns:a14="http://schemas.microsoft.com/office/drawing/2010/main">
                  <a14:imgLayer r:embed="rId9">
                    <a14:imgEffect>
                      <a14:sharpenSoften amount="50000"/>
                    </a14:imgEffect>
                  </a14:imgLayer>
                </a14:imgProps>
              </a:ext>
            </a:extLst>
          </a:blip>
          <a:stretch>
            <a:fillRect/>
          </a:stretch>
        </p:blipFill>
        <p:spPr>
          <a:xfrm>
            <a:off x="8287359" y="4622548"/>
            <a:ext cx="1022060" cy="945180"/>
          </a:xfrm>
          <a:prstGeom prst="rect">
            <a:avLst/>
          </a:prstGeom>
        </p:spPr>
      </p:pic>
      <p:sp>
        <p:nvSpPr>
          <p:cNvPr id="8" name="TextBox 7">
            <a:extLst>
              <a:ext uri="{FF2B5EF4-FFF2-40B4-BE49-F238E27FC236}">
                <a16:creationId xmlns:a16="http://schemas.microsoft.com/office/drawing/2014/main" id="{9E492D92-BDFD-AC37-D116-6527E0CE69F9}"/>
              </a:ext>
            </a:extLst>
          </p:cNvPr>
          <p:cNvSpPr txBox="1">
            <a:spLocks/>
          </p:cNvSpPr>
          <p:nvPr/>
        </p:nvSpPr>
        <p:spPr>
          <a:xfrm>
            <a:off x="82296" y="5318459"/>
            <a:ext cx="3265716" cy="369332"/>
          </a:xfrm>
          <a:prstGeom prst="rect">
            <a:avLst/>
          </a:prstGeom>
          <a:noFill/>
        </p:spPr>
        <p:txBody>
          <a:bodyPr wrap="square" rtlCol="0">
            <a:spAutoFit/>
          </a:bodyPr>
          <a:lstStyle/>
          <a:p>
            <a:r>
              <a:rPr lang="en-GB" dirty="0">
                <a:solidFill>
                  <a:schemeClr val="bg1">
                    <a:lumMod val="95000"/>
                  </a:schemeClr>
                </a:solidFill>
              </a:rPr>
              <a:t>Source: </a:t>
            </a:r>
            <a:r>
              <a:rPr lang="en-GB" dirty="0" err="1">
                <a:solidFill>
                  <a:schemeClr val="bg1">
                    <a:lumMod val="95000"/>
                  </a:schemeClr>
                </a:solidFill>
                <a:hlinkClick r:id="rId10">
                  <a:extLst>
                    <a:ext uri="{A12FA001-AC4F-418D-AE19-62706E023703}">
                      <ahyp:hlinkClr xmlns:ahyp="http://schemas.microsoft.com/office/drawing/2018/hyperlinkcolor" val="tx"/>
                    </a:ext>
                  </a:extLst>
                </a:hlinkClick>
              </a:rPr>
              <a:t>Pixabay</a:t>
            </a:r>
            <a:r>
              <a:rPr lang="en-GB" dirty="0">
                <a:solidFill>
                  <a:schemeClr val="bg1">
                    <a:lumMod val="95000"/>
                  </a:schemeClr>
                </a:solidFill>
                <a:hlinkClick r:id="rId10">
                  <a:extLst>
                    <a:ext uri="{A12FA001-AC4F-418D-AE19-62706E023703}">
                      <ahyp:hlinkClr xmlns:ahyp="http://schemas.microsoft.com/office/drawing/2018/hyperlinkcolor" val="tx"/>
                    </a:ext>
                  </a:extLst>
                </a:hlinkClick>
              </a:rPr>
              <a:t>: image by Geralt</a:t>
            </a:r>
            <a:endParaRPr lang="en-GB" dirty="0">
              <a:solidFill>
                <a:schemeClr val="bg1">
                  <a:lumMod val="95000"/>
                </a:schemeClr>
              </a:solidFill>
            </a:endParaRPr>
          </a:p>
        </p:txBody>
      </p:sp>
    </p:spTree>
    <p:extLst>
      <p:ext uri="{BB962C8B-B14F-4D97-AF65-F5344CB8AC3E}">
        <p14:creationId xmlns:p14="http://schemas.microsoft.com/office/powerpoint/2010/main" val="2578780062"/>
      </p:ext>
    </p:extLst>
  </p:cSld>
  <p:clrMapOvr>
    <a:masterClrMapping/>
  </p:clrMapOvr>
  <mc:AlternateContent xmlns:mc="http://schemas.openxmlformats.org/markup-compatibility/2006" xmlns:p14="http://schemas.microsoft.com/office/powerpoint/2010/main">
    <mc:Choice Requires="p14">
      <p:transition spd="med" p14:dur="700" advTm="11702">
        <p:fade/>
      </p:transition>
    </mc:Choice>
    <mc:Fallback xmlns="">
      <p:transition spd="med" advTm="11702">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PRESGUID" val="6a510c97-31a9-49d6-846c-c2be301c471f"/>
</p:tagLst>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3.xml><?xml version="1.0" encoding="utf-8"?>
<ds:datastoreItem xmlns:ds="http://schemas.openxmlformats.org/officeDocument/2006/customXml" ds:itemID="{980E6990-2BAD-4C9B-94C1-F2D088B167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2777</Words>
  <Application>Microsoft Office PowerPoint</Application>
  <PresentationFormat>Widescreen</PresentationFormat>
  <Paragraphs>435</Paragraphs>
  <Slides>37</Slides>
  <Notes>23</Notes>
  <HiddenSlides>1</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37</vt:i4>
      </vt:variant>
    </vt:vector>
  </HeadingPairs>
  <TitlesOfParts>
    <vt:vector size="47" baseType="lpstr">
      <vt:lpstr>Arial,Sans-Serif</vt:lpstr>
      <vt:lpstr>Calibri </vt:lpstr>
      <vt:lpstr>Red Hat Display</vt:lpstr>
      <vt:lpstr>Aptos</vt:lpstr>
      <vt:lpstr>Arial</vt:lpstr>
      <vt:lpstr>Calibri</vt:lpstr>
      <vt:lpstr>Calibri Light</vt:lpstr>
      <vt:lpstr>UWTSD Holding Page</vt:lpstr>
      <vt:lpstr>UWTSD Text 2</vt:lpstr>
      <vt:lpstr>UWTSD Logo Variations place image in Background</vt:lpstr>
      <vt:lpstr>PowerPoint Presentation</vt:lpstr>
      <vt:lpstr>Aims of today's session</vt:lpstr>
      <vt:lpstr>Links in presentation</vt:lpstr>
      <vt:lpstr>Library Anxiety</vt:lpstr>
      <vt:lpstr>Using the library for research</vt:lpstr>
      <vt:lpstr>Library website: Student HWB</vt:lpstr>
      <vt:lpstr>Services and support </vt:lpstr>
      <vt:lpstr>Sign up to Online Infoskills Tutorials</vt:lpstr>
      <vt:lpstr>Explore your library resources</vt:lpstr>
      <vt:lpstr>Online Resource Lists – your shortcut</vt:lpstr>
      <vt:lpstr>Online Resource List (ORL)</vt:lpstr>
      <vt:lpstr>Saving favourites</vt:lpstr>
      <vt:lpstr>Going Live…</vt:lpstr>
      <vt:lpstr>Find sources using the library catalogue</vt:lpstr>
      <vt:lpstr>Searching the Library Online</vt:lpstr>
      <vt:lpstr>What the item records include</vt:lpstr>
      <vt:lpstr>Improving your search results </vt:lpstr>
      <vt:lpstr>Phrase searching &amp; terminology</vt:lpstr>
      <vt:lpstr>PowerPoint Presentation</vt:lpstr>
      <vt:lpstr>Boolean Search </vt:lpstr>
      <vt:lpstr>Library Catalogue – overview.</vt:lpstr>
      <vt:lpstr>Why use individual databases?</vt:lpstr>
      <vt:lpstr>Database Search</vt:lpstr>
      <vt:lpstr>Database: Henry Stewart Talks</vt:lpstr>
      <vt:lpstr>Box of Broadcasts (BoB)</vt:lpstr>
      <vt:lpstr>Search Box of Broadcasts (BoB)</vt:lpstr>
      <vt:lpstr>Cite Them Right</vt:lpstr>
      <vt:lpstr>ScienceDirect</vt:lpstr>
      <vt:lpstr>Search for journals - Browzine</vt:lpstr>
      <vt:lpstr>Linking Google Scholar </vt:lpstr>
      <vt:lpstr>LibKey Nomad</vt:lpstr>
      <vt:lpstr>Search for academic information.</vt:lpstr>
      <vt:lpstr>Evaluating Information</vt:lpstr>
      <vt:lpstr>Develop your skills</vt:lpstr>
      <vt:lpstr>SCONUL Access scheme </vt:lpstr>
      <vt:lpstr>Need More? Service </vt:lpstr>
      <vt:lpstr>Contact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Connie Davage</cp:lastModifiedBy>
  <cp:revision>23</cp:revision>
  <dcterms:created xsi:type="dcterms:W3CDTF">2021-03-09T15:35:42Z</dcterms:created>
  <dcterms:modified xsi:type="dcterms:W3CDTF">2026-09-23T10:29:17Z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