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8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>
        <p:scale>
          <a:sx n="67" d="100"/>
          <a:sy n="67" d="100"/>
        </p:scale>
        <p:origin x="6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DAE3F0-48B9-4BB9-9D99-4CC5FF4690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it-IT"/>
        </a:p>
      </dgm:t>
    </dgm:pt>
    <dgm:pt modelId="{D3B4B0DD-43C3-4D13-9F2B-30CCC7BEB025}">
      <dgm:prSet phldrT="[Testo]" custT="1"/>
      <dgm:spPr/>
      <dgm:t>
        <a:bodyPr/>
        <a:lstStyle/>
        <a:p>
          <a:r>
            <a:rPr lang="en-US" sz="2400" dirty="0"/>
            <a:t>“Surely, he would groan aloud, Peleus, the aged horseman”</a:t>
          </a:r>
          <a:endParaRPr lang="it-IT" sz="4000" dirty="0"/>
        </a:p>
      </dgm:t>
    </dgm:pt>
    <dgm:pt modelId="{38677FAD-748D-49EE-B33A-E851E097B9F8}" type="parTrans" cxnId="{594B16E6-B0C9-4CB7-87FB-B1EEE8A67715}">
      <dgm:prSet/>
      <dgm:spPr/>
      <dgm:t>
        <a:bodyPr/>
        <a:lstStyle/>
        <a:p>
          <a:endParaRPr lang="it-IT"/>
        </a:p>
      </dgm:t>
    </dgm:pt>
    <dgm:pt modelId="{19ADFD1E-CB67-401A-B1B0-525EE4B9384A}" type="sibTrans" cxnId="{594B16E6-B0C9-4CB7-87FB-B1EEE8A67715}">
      <dgm:prSet/>
      <dgm:spPr/>
      <dgm:t>
        <a:bodyPr/>
        <a:lstStyle/>
        <a:p>
          <a:endParaRPr lang="it-IT"/>
        </a:p>
      </dgm:t>
    </dgm:pt>
    <dgm:pt modelId="{128D050E-7967-4249-8102-05C207A35B69}">
      <dgm:prSet phldrT="[Testo]" custT="1"/>
      <dgm:spPr/>
      <dgm:t>
        <a:bodyPr/>
        <a:lstStyle/>
        <a:p>
          <a:r>
            <a:rPr lang="it-IT" sz="2000" dirty="0"/>
            <a:t>Nestor, </a:t>
          </a:r>
          <a:r>
            <a:rPr lang="it-IT" sz="2000" dirty="0" err="1"/>
            <a:t>Iliad</a:t>
          </a:r>
          <a:r>
            <a:rPr lang="it-IT" sz="2000" dirty="0"/>
            <a:t> VII, 125</a:t>
          </a:r>
        </a:p>
      </dgm:t>
    </dgm:pt>
    <dgm:pt modelId="{939AA152-B342-4717-B8ED-FB527F0524C5}" type="parTrans" cxnId="{6B9A67BF-8479-424A-A458-3CFD17D3BF24}">
      <dgm:prSet/>
      <dgm:spPr/>
      <dgm:t>
        <a:bodyPr/>
        <a:lstStyle/>
        <a:p>
          <a:endParaRPr lang="it-IT"/>
        </a:p>
      </dgm:t>
    </dgm:pt>
    <dgm:pt modelId="{255482B1-FF8A-4F43-8E39-687F0C7D5232}" type="sibTrans" cxnId="{6B9A67BF-8479-424A-A458-3CFD17D3BF24}">
      <dgm:prSet/>
      <dgm:spPr/>
      <dgm:t>
        <a:bodyPr/>
        <a:lstStyle/>
        <a:p>
          <a:endParaRPr lang="it-IT"/>
        </a:p>
      </dgm:t>
    </dgm:pt>
    <dgm:pt modelId="{66FBB615-49F7-4C55-BF09-6A229DD31DE5}">
      <dgm:prSet phldrT="[Testo]" custT="1"/>
      <dgm:spPr/>
      <dgm:t>
        <a:bodyPr/>
        <a:lstStyle/>
        <a:p>
          <a:r>
            <a:rPr lang="en-US" sz="2400" dirty="0"/>
            <a:t>“Surely, he would groan aloud, Agamemnon, the son of Pelops, if he heard that </a:t>
          </a:r>
          <a:r>
            <a:rPr lang="en-US" sz="2400" dirty="0" err="1"/>
            <a:t>Spartiates</a:t>
          </a:r>
          <a:r>
            <a:rPr lang="en-US" sz="2400" dirty="0"/>
            <a:t> had been robbed of their leadership by </a:t>
          </a:r>
          <a:r>
            <a:rPr lang="en-US" sz="2400" dirty="0" err="1"/>
            <a:t>Gelon</a:t>
          </a:r>
          <a:r>
            <a:rPr lang="en-US" sz="2400" dirty="0"/>
            <a:t> and the Syracusans”</a:t>
          </a:r>
          <a:endParaRPr lang="it-IT" sz="4400" dirty="0"/>
        </a:p>
      </dgm:t>
    </dgm:pt>
    <dgm:pt modelId="{9D59416C-3731-4E8F-AB7E-B378594699B9}" type="parTrans" cxnId="{91A3D6FE-8B30-4F54-BF3F-C25929616280}">
      <dgm:prSet/>
      <dgm:spPr/>
      <dgm:t>
        <a:bodyPr/>
        <a:lstStyle/>
        <a:p>
          <a:endParaRPr lang="it-IT"/>
        </a:p>
      </dgm:t>
    </dgm:pt>
    <dgm:pt modelId="{9221AE30-E708-448B-AFE2-1B602A561B35}" type="sibTrans" cxnId="{91A3D6FE-8B30-4F54-BF3F-C25929616280}">
      <dgm:prSet/>
      <dgm:spPr/>
      <dgm:t>
        <a:bodyPr/>
        <a:lstStyle/>
        <a:p>
          <a:endParaRPr lang="it-IT"/>
        </a:p>
      </dgm:t>
    </dgm:pt>
    <dgm:pt modelId="{115A2E5F-D536-4ECD-8EE7-04A3753750CF}">
      <dgm:prSet phldrT="[Testo]" custT="1"/>
      <dgm:spPr/>
      <dgm:t>
        <a:bodyPr/>
        <a:lstStyle/>
        <a:p>
          <a:r>
            <a:rPr lang="it-IT" sz="2000" dirty="0" err="1"/>
            <a:t>Syagros</a:t>
          </a:r>
          <a:r>
            <a:rPr lang="it-IT" sz="2000" dirty="0"/>
            <a:t>, VII, 159</a:t>
          </a:r>
        </a:p>
      </dgm:t>
    </dgm:pt>
    <dgm:pt modelId="{530A62F2-AC44-40B6-951C-DD2C062BA7E6}" type="parTrans" cxnId="{170E4ECD-8B01-45BE-B83C-0E43426EA885}">
      <dgm:prSet/>
      <dgm:spPr/>
      <dgm:t>
        <a:bodyPr/>
        <a:lstStyle/>
        <a:p>
          <a:endParaRPr lang="it-IT"/>
        </a:p>
      </dgm:t>
    </dgm:pt>
    <dgm:pt modelId="{9917C463-D195-476E-B544-BA8104901E40}" type="sibTrans" cxnId="{170E4ECD-8B01-45BE-B83C-0E43426EA885}">
      <dgm:prSet/>
      <dgm:spPr/>
      <dgm:t>
        <a:bodyPr/>
        <a:lstStyle/>
        <a:p>
          <a:endParaRPr lang="it-IT"/>
        </a:p>
      </dgm:t>
    </dgm:pt>
    <dgm:pt modelId="{FBFAA5B4-2E29-44AB-8977-BC972B0711A9}" type="pres">
      <dgm:prSet presAssocID="{A2DAE3F0-48B9-4BB9-9D99-4CC5FF469059}" presName="linear" presStyleCnt="0">
        <dgm:presLayoutVars>
          <dgm:animLvl val="lvl"/>
          <dgm:resizeHandles val="exact"/>
        </dgm:presLayoutVars>
      </dgm:prSet>
      <dgm:spPr/>
    </dgm:pt>
    <dgm:pt modelId="{B34F8EDA-4D61-4AB8-A10B-7179F58D6906}" type="pres">
      <dgm:prSet presAssocID="{D3B4B0DD-43C3-4D13-9F2B-30CCC7BEB02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69B9866-C1B2-42BA-9A5C-E33404208268}" type="pres">
      <dgm:prSet presAssocID="{D3B4B0DD-43C3-4D13-9F2B-30CCC7BEB025}" presName="childText" presStyleLbl="revTx" presStyleIdx="0" presStyleCnt="2">
        <dgm:presLayoutVars>
          <dgm:bulletEnabled val="1"/>
        </dgm:presLayoutVars>
      </dgm:prSet>
      <dgm:spPr/>
    </dgm:pt>
    <dgm:pt modelId="{9A1FA331-B123-478A-A8DC-014E67273BB1}" type="pres">
      <dgm:prSet presAssocID="{66FBB615-49F7-4C55-BF09-6A229DD31DE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611E720-BC27-4655-B7C0-E15C391268C3}" type="pres">
      <dgm:prSet presAssocID="{66FBB615-49F7-4C55-BF09-6A229DD31DE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1C35607-B274-4E04-999E-A615DBFE6106}" type="presOf" srcId="{128D050E-7967-4249-8102-05C207A35B69}" destId="{469B9866-C1B2-42BA-9A5C-E33404208268}" srcOrd="0" destOrd="0" presId="urn:microsoft.com/office/officeart/2005/8/layout/vList2"/>
    <dgm:cxn modelId="{3624E282-BA1F-4F0F-8F44-1CB329F4F3BE}" type="presOf" srcId="{A2DAE3F0-48B9-4BB9-9D99-4CC5FF469059}" destId="{FBFAA5B4-2E29-44AB-8977-BC972B0711A9}" srcOrd="0" destOrd="0" presId="urn:microsoft.com/office/officeart/2005/8/layout/vList2"/>
    <dgm:cxn modelId="{6B9A67BF-8479-424A-A458-3CFD17D3BF24}" srcId="{D3B4B0DD-43C3-4D13-9F2B-30CCC7BEB025}" destId="{128D050E-7967-4249-8102-05C207A35B69}" srcOrd="0" destOrd="0" parTransId="{939AA152-B342-4717-B8ED-FB527F0524C5}" sibTransId="{255482B1-FF8A-4F43-8E39-687F0C7D5232}"/>
    <dgm:cxn modelId="{5C0945C3-1B61-4D26-B26E-FDC5AD191979}" type="presOf" srcId="{66FBB615-49F7-4C55-BF09-6A229DD31DE5}" destId="{9A1FA331-B123-478A-A8DC-014E67273BB1}" srcOrd="0" destOrd="0" presId="urn:microsoft.com/office/officeart/2005/8/layout/vList2"/>
    <dgm:cxn modelId="{B3F511C7-7D45-4BB2-A630-B08C975C3CE4}" type="presOf" srcId="{D3B4B0DD-43C3-4D13-9F2B-30CCC7BEB025}" destId="{B34F8EDA-4D61-4AB8-A10B-7179F58D6906}" srcOrd="0" destOrd="0" presId="urn:microsoft.com/office/officeart/2005/8/layout/vList2"/>
    <dgm:cxn modelId="{170E4ECD-8B01-45BE-B83C-0E43426EA885}" srcId="{66FBB615-49F7-4C55-BF09-6A229DD31DE5}" destId="{115A2E5F-D536-4ECD-8EE7-04A3753750CF}" srcOrd="0" destOrd="0" parTransId="{530A62F2-AC44-40B6-951C-DD2C062BA7E6}" sibTransId="{9917C463-D195-476E-B544-BA8104901E40}"/>
    <dgm:cxn modelId="{4E9A8ECD-9FD0-4647-B337-93DA324B28E3}" type="presOf" srcId="{115A2E5F-D536-4ECD-8EE7-04A3753750CF}" destId="{5611E720-BC27-4655-B7C0-E15C391268C3}" srcOrd="0" destOrd="0" presId="urn:microsoft.com/office/officeart/2005/8/layout/vList2"/>
    <dgm:cxn modelId="{594B16E6-B0C9-4CB7-87FB-B1EEE8A67715}" srcId="{A2DAE3F0-48B9-4BB9-9D99-4CC5FF469059}" destId="{D3B4B0DD-43C3-4D13-9F2B-30CCC7BEB025}" srcOrd="0" destOrd="0" parTransId="{38677FAD-748D-49EE-B33A-E851E097B9F8}" sibTransId="{19ADFD1E-CB67-401A-B1B0-525EE4B9384A}"/>
    <dgm:cxn modelId="{91A3D6FE-8B30-4F54-BF3F-C25929616280}" srcId="{A2DAE3F0-48B9-4BB9-9D99-4CC5FF469059}" destId="{66FBB615-49F7-4C55-BF09-6A229DD31DE5}" srcOrd="1" destOrd="0" parTransId="{9D59416C-3731-4E8F-AB7E-B378594699B9}" sibTransId="{9221AE30-E708-448B-AFE2-1B602A561B35}"/>
    <dgm:cxn modelId="{6B1FEE35-2A4D-4DAE-8313-F9732B492E2D}" type="presParOf" srcId="{FBFAA5B4-2E29-44AB-8977-BC972B0711A9}" destId="{B34F8EDA-4D61-4AB8-A10B-7179F58D6906}" srcOrd="0" destOrd="0" presId="urn:microsoft.com/office/officeart/2005/8/layout/vList2"/>
    <dgm:cxn modelId="{B3255D81-2B72-4111-8B4C-61410F21CA7C}" type="presParOf" srcId="{FBFAA5B4-2E29-44AB-8977-BC972B0711A9}" destId="{469B9866-C1B2-42BA-9A5C-E33404208268}" srcOrd="1" destOrd="0" presId="urn:microsoft.com/office/officeart/2005/8/layout/vList2"/>
    <dgm:cxn modelId="{2AFC5801-D6D1-49D7-AEC4-1215943E5D1F}" type="presParOf" srcId="{FBFAA5B4-2E29-44AB-8977-BC972B0711A9}" destId="{9A1FA331-B123-478A-A8DC-014E67273BB1}" srcOrd="2" destOrd="0" presId="urn:microsoft.com/office/officeart/2005/8/layout/vList2"/>
    <dgm:cxn modelId="{65F149F8-3616-4C21-B14C-E000D3B59943}" type="presParOf" srcId="{FBFAA5B4-2E29-44AB-8977-BC972B0711A9}" destId="{5611E720-BC27-4655-B7C0-E15C391268C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F8EDA-4D61-4AB8-A10B-7179F58D6906}">
      <dsp:nvSpPr>
        <dsp:cNvPr id="0" name=""/>
        <dsp:cNvSpPr/>
      </dsp:nvSpPr>
      <dsp:spPr>
        <a:xfrm>
          <a:off x="0" y="5502"/>
          <a:ext cx="6471274" cy="1613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“Surely, he would groan aloud, Peleus, the aged horseman”</a:t>
          </a:r>
          <a:endParaRPr lang="it-IT" sz="4000" kern="1200" dirty="0"/>
        </a:p>
      </dsp:txBody>
      <dsp:txXfrm>
        <a:off x="78743" y="84245"/>
        <a:ext cx="6313788" cy="1455578"/>
      </dsp:txXfrm>
    </dsp:sp>
    <dsp:sp modelId="{469B9866-C1B2-42BA-9A5C-E33404208268}">
      <dsp:nvSpPr>
        <dsp:cNvPr id="0" name=""/>
        <dsp:cNvSpPr/>
      </dsp:nvSpPr>
      <dsp:spPr>
        <a:xfrm>
          <a:off x="0" y="1618566"/>
          <a:ext cx="6471274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463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it-IT" sz="2000" kern="1200" dirty="0"/>
            <a:t>Nestor, </a:t>
          </a:r>
          <a:r>
            <a:rPr lang="it-IT" sz="2000" kern="1200" dirty="0" err="1"/>
            <a:t>Iliad</a:t>
          </a:r>
          <a:r>
            <a:rPr lang="it-IT" sz="2000" kern="1200" dirty="0"/>
            <a:t> VII, 125</a:t>
          </a:r>
        </a:p>
      </dsp:txBody>
      <dsp:txXfrm>
        <a:off x="0" y="1618566"/>
        <a:ext cx="6471274" cy="596160"/>
      </dsp:txXfrm>
    </dsp:sp>
    <dsp:sp modelId="{9A1FA331-B123-478A-A8DC-014E67273BB1}">
      <dsp:nvSpPr>
        <dsp:cNvPr id="0" name=""/>
        <dsp:cNvSpPr/>
      </dsp:nvSpPr>
      <dsp:spPr>
        <a:xfrm>
          <a:off x="0" y="2214727"/>
          <a:ext cx="6471274" cy="1613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“Surely, he would groan aloud, Agamemnon, the son of Pelops, if he heard that </a:t>
          </a:r>
          <a:r>
            <a:rPr lang="en-US" sz="2400" kern="1200" dirty="0" err="1"/>
            <a:t>Spartiates</a:t>
          </a:r>
          <a:r>
            <a:rPr lang="en-US" sz="2400" kern="1200" dirty="0"/>
            <a:t> had been robbed of their leadership by </a:t>
          </a:r>
          <a:r>
            <a:rPr lang="en-US" sz="2400" kern="1200" dirty="0" err="1"/>
            <a:t>Gelon</a:t>
          </a:r>
          <a:r>
            <a:rPr lang="en-US" sz="2400" kern="1200" dirty="0"/>
            <a:t> and the Syracusans”</a:t>
          </a:r>
          <a:endParaRPr lang="it-IT" sz="4400" kern="1200" dirty="0"/>
        </a:p>
      </dsp:txBody>
      <dsp:txXfrm>
        <a:off x="78743" y="2293470"/>
        <a:ext cx="6313788" cy="1455578"/>
      </dsp:txXfrm>
    </dsp:sp>
    <dsp:sp modelId="{5611E720-BC27-4655-B7C0-E15C391268C3}">
      <dsp:nvSpPr>
        <dsp:cNvPr id="0" name=""/>
        <dsp:cNvSpPr/>
      </dsp:nvSpPr>
      <dsp:spPr>
        <a:xfrm>
          <a:off x="0" y="3827791"/>
          <a:ext cx="6471274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463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it-IT" sz="2000" kern="1200" dirty="0" err="1"/>
            <a:t>Syagros</a:t>
          </a:r>
          <a:r>
            <a:rPr lang="it-IT" sz="2000" kern="1200" dirty="0"/>
            <a:t>, VII, 159</a:t>
          </a:r>
        </a:p>
      </dsp:txBody>
      <dsp:txXfrm>
        <a:off x="0" y="3827791"/>
        <a:ext cx="6471274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83531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13492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13224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33398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364231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216677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69922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98910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518400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74958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0813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5354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544302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n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20916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nne immag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58837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359334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15139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9E3B460-28ED-468C-ACE9-694693379BF3}" type="datetimeFigureOut">
              <a:rPr lang="it-IT" smtClean="0"/>
              <a:t>03/03/2019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AD88C3A-1285-48A1-860F-DF3F182A54CB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74631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  <p:sldLayoutId id="2147483957" r:id="rId15"/>
    <p:sldLayoutId id="2147483958" r:id="rId16"/>
    <p:sldLayoutId id="21474839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B968CE-4172-48A5-B4C0-8EE561AACD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524" y="1769540"/>
            <a:ext cx="10639425" cy="1828801"/>
          </a:xfrm>
        </p:spPr>
        <p:txBody>
          <a:bodyPr>
            <a:noAutofit/>
          </a:bodyPr>
          <a:lstStyle/>
          <a:p>
            <a:r>
              <a:rPr lang="it-IT" sz="7200" u="sng">
                <a:latin typeface="Baskerville Old Face" panose="02020602080505020303" pitchFamily="18" charset="0"/>
              </a:rPr>
              <a:t>EPIC IN HERODOTUS</a:t>
            </a:r>
            <a:endParaRPr lang="it-IT" sz="72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D1D09AA0-671D-4463-AEF2-7296100858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645964"/>
            <a:ext cx="9440034" cy="1049867"/>
          </a:xfrm>
        </p:spPr>
        <p:txBody>
          <a:bodyPr/>
          <a:lstStyle/>
          <a:p>
            <a:r>
              <a:rPr lang="en-US" sz="2400">
                <a:latin typeface="Bookman Old Style" panose="02050604050505020204" pitchFamily="18" charset="0"/>
              </a:rPr>
              <a:t>What are the main elements in scholarly discussions of epic influences in Herodotus?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95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590EC2E-9933-41F4-B0A5-0FC964E9A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4674158" cy="4626864"/>
          </a:xfrm>
        </p:spPr>
        <p:txBody>
          <a:bodyPr>
            <a:normAutofit/>
          </a:bodyPr>
          <a:lstStyle/>
          <a:p>
            <a:pPr algn="l"/>
            <a:r>
              <a:rPr lang="it-IT" sz="6000" u="sng" dirty="0">
                <a:latin typeface="Baskerville Old Face" panose="02020602080505020303" pitchFamily="18" charset="0"/>
              </a:rPr>
              <a:t>OVERVIEW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FDF69752-8F1C-44E0-B716-5AE2E7809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486" y="1115568"/>
            <a:ext cx="5396264" cy="4626864"/>
          </a:xfrm>
        </p:spPr>
        <p:txBody>
          <a:bodyPr anchor="ctr">
            <a:normAutofit/>
          </a:bodyPr>
          <a:lstStyle/>
          <a:p>
            <a:r>
              <a:rPr lang="it-IT" sz="2800" dirty="0">
                <a:latin typeface="Bookman Old Style" panose="02050604050505020204" pitchFamily="18" charset="0"/>
              </a:rPr>
              <a:t>Definition of «</a:t>
            </a:r>
            <a:r>
              <a:rPr lang="it-IT" sz="2800" dirty="0" err="1">
                <a:latin typeface="Bookman Old Style" panose="02050604050505020204" pitchFamily="18" charset="0"/>
              </a:rPr>
              <a:t>epic</a:t>
            </a:r>
            <a:r>
              <a:rPr lang="it-IT" sz="2800" dirty="0">
                <a:latin typeface="Bookman Old Style" panose="02050604050505020204" pitchFamily="18" charset="0"/>
              </a:rPr>
              <a:t>»</a:t>
            </a:r>
          </a:p>
          <a:p>
            <a:r>
              <a:rPr lang="it-IT" sz="2800" dirty="0">
                <a:latin typeface="Bookman Old Style" panose="02050604050505020204" pitchFamily="18" charset="0"/>
              </a:rPr>
              <a:t>Homer and Herodotus</a:t>
            </a:r>
          </a:p>
          <a:p>
            <a:r>
              <a:rPr lang="it-IT" sz="2800" dirty="0" err="1">
                <a:latin typeface="Bookman Old Style" panose="02050604050505020204" pitchFamily="18" charset="0"/>
              </a:rPr>
              <a:t>Element</a:t>
            </a:r>
            <a:r>
              <a:rPr lang="en-GB" sz="2800" dirty="0">
                <a:latin typeface="Bookman Old Style" panose="02050604050505020204" pitchFamily="18" charset="0"/>
              </a:rPr>
              <a:t>s of</a:t>
            </a:r>
            <a:r>
              <a:rPr lang="it-IT" sz="2800" dirty="0">
                <a:latin typeface="Bookman Old Style" panose="02050604050505020204" pitchFamily="18" charset="0"/>
              </a:rPr>
              <a:t> </a:t>
            </a:r>
            <a:r>
              <a:rPr lang="it-IT" sz="2800" dirty="0" err="1">
                <a:latin typeface="Bookman Old Style" panose="02050604050505020204" pitchFamily="18" charset="0"/>
              </a:rPr>
              <a:t>scholar</a:t>
            </a:r>
            <a:r>
              <a:rPr lang="it-IT" sz="2800" dirty="0">
                <a:latin typeface="Bookman Old Style" panose="02050604050505020204" pitchFamily="18" charset="0"/>
              </a:rPr>
              <a:t> </a:t>
            </a:r>
            <a:r>
              <a:rPr lang="it-IT" sz="2800" dirty="0" err="1">
                <a:latin typeface="Bookman Old Style" panose="02050604050505020204" pitchFamily="18" charset="0"/>
              </a:rPr>
              <a:t>debate</a:t>
            </a:r>
            <a:endParaRPr lang="it-IT" sz="2800" dirty="0">
              <a:latin typeface="Bookman Old Style" panose="02050604050505020204" pitchFamily="18" charset="0"/>
            </a:endParaRPr>
          </a:p>
          <a:p>
            <a:r>
              <a:rPr lang="it-IT" sz="2800" dirty="0" err="1">
                <a:latin typeface="Bookman Old Style" panose="02050604050505020204" pitchFamily="18" charset="0"/>
              </a:rPr>
              <a:t>Conclusions</a:t>
            </a:r>
            <a:r>
              <a:rPr lang="it-IT" sz="2800" dirty="0"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926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AC224410-FF86-4FBB-A05E-61232D4B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0">
            <a:extLst>
              <a:ext uri="{FF2B5EF4-FFF2-40B4-BE49-F238E27FC236}">
                <a16:creationId xmlns:a16="http://schemas.microsoft.com/office/drawing/2014/main" id="{F3BDD110-869E-4A8C-9250-C7AE5C84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6088698" cy="6858002"/>
          </a:xfrm>
          <a:custGeom>
            <a:avLst/>
            <a:gdLst>
              <a:gd name="connsiteX0" fmla="*/ 0 w 6088698"/>
              <a:gd name="connsiteY0" fmla="*/ 0 h 6858002"/>
              <a:gd name="connsiteX1" fmla="*/ 2610464 w 6088698"/>
              <a:gd name="connsiteY1" fmla="*/ 0 h 6858002"/>
              <a:gd name="connsiteX2" fmla="*/ 2610464 w 6088698"/>
              <a:gd name="connsiteY2" fmla="*/ 3 h 6858002"/>
              <a:gd name="connsiteX3" fmla="*/ 5749313 w 6088698"/>
              <a:gd name="connsiteY3" fmla="*/ 3 h 6858002"/>
              <a:gd name="connsiteX4" fmla="*/ 5749313 w 6088698"/>
              <a:gd name="connsiteY4" fmla="*/ 4 h 6858002"/>
              <a:gd name="connsiteX5" fmla="*/ 5740011 w 6088698"/>
              <a:gd name="connsiteY5" fmla="*/ 4 h 6858002"/>
              <a:gd name="connsiteX6" fmla="*/ 5748114 w 6088698"/>
              <a:gd name="connsiteY6" fmla="*/ 40466 h 6858002"/>
              <a:gd name="connsiteX7" fmla="*/ 5771963 w 6088698"/>
              <a:gd name="connsiteY7" fmla="*/ 159110 h 6858002"/>
              <a:gd name="connsiteX8" fmla="*/ 5788633 w 6088698"/>
              <a:gd name="connsiteY8" fmla="*/ 245521 h 6858002"/>
              <a:gd name="connsiteX9" fmla="*/ 5806229 w 6088698"/>
              <a:gd name="connsiteY9" fmla="*/ 348391 h 6858002"/>
              <a:gd name="connsiteX10" fmla="*/ 5827299 w 6088698"/>
              <a:gd name="connsiteY10" fmla="*/ 470463 h 6858002"/>
              <a:gd name="connsiteX11" fmla="*/ 5849526 w 6088698"/>
              <a:gd name="connsiteY11" fmla="*/ 605566 h 6858002"/>
              <a:gd name="connsiteX12" fmla="*/ 5872911 w 6088698"/>
              <a:gd name="connsiteY12" fmla="*/ 757813 h 6858002"/>
              <a:gd name="connsiteX13" fmla="*/ 5897684 w 6088698"/>
              <a:gd name="connsiteY13" fmla="*/ 923777 h 6858002"/>
              <a:gd name="connsiteX14" fmla="*/ 5922459 w 6088698"/>
              <a:gd name="connsiteY14" fmla="*/ 1104142 h 6858002"/>
              <a:gd name="connsiteX15" fmla="*/ 5947695 w 6088698"/>
              <a:gd name="connsiteY15" fmla="*/ 1296166 h 6858002"/>
              <a:gd name="connsiteX16" fmla="*/ 5971079 w 6088698"/>
              <a:gd name="connsiteY16" fmla="*/ 1503278 h 6858002"/>
              <a:gd name="connsiteX17" fmla="*/ 5993538 w 6088698"/>
              <a:gd name="connsiteY17" fmla="*/ 1719991 h 6858002"/>
              <a:gd name="connsiteX18" fmla="*/ 6013913 w 6088698"/>
              <a:gd name="connsiteY18" fmla="*/ 1949048 h 6858002"/>
              <a:gd name="connsiteX19" fmla="*/ 6033361 w 6088698"/>
              <a:gd name="connsiteY19" fmla="*/ 2187706 h 6858002"/>
              <a:gd name="connsiteX20" fmla="*/ 6051654 w 6088698"/>
              <a:gd name="connsiteY20" fmla="*/ 2436652 h 6858002"/>
              <a:gd name="connsiteX21" fmla="*/ 6058136 w 6088698"/>
              <a:gd name="connsiteY21" fmla="*/ 2564211 h 6858002"/>
              <a:gd name="connsiteX22" fmla="*/ 6065314 w 6088698"/>
              <a:gd name="connsiteY22" fmla="*/ 2694512 h 6858002"/>
              <a:gd name="connsiteX23" fmla="*/ 6072027 w 6088698"/>
              <a:gd name="connsiteY23" fmla="*/ 2826871 h 6858002"/>
              <a:gd name="connsiteX24" fmla="*/ 6076427 w 6088698"/>
              <a:gd name="connsiteY24" fmla="*/ 2959917 h 6858002"/>
              <a:gd name="connsiteX25" fmla="*/ 6080363 w 6088698"/>
              <a:gd name="connsiteY25" fmla="*/ 3095705 h 6858002"/>
              <a:gd name="connsiteX26" fmla="*/ 6084530 w 6088698"/>
              <a:gd name="connsiteY26" fmla="*/ 3232865 h 6858002"/>
              <a:gd name="connsiteX27" fmla="*/ 6087308 w 6088698"/>
              <a:gd name="connsiteY27" fmla="*/ 3372768 h 6858002"/>
              <a:gd name="connsiteX28" fmla="*/ 6087308 w 6088698"/>
              <a:gd name="connsiteY28" fmla="*/ 3514043 h 6858002"/>
              <a:gd name="connsiteX29" fmla="*/ 6088698 w 6088698"/>
              <a:gd name="connsiteY29" fmla="*/ 3656689 h 6858002"/>
              <a:gd name="connsiteX30" fmla="*/ 6087308 w 6088698"/>
              <a:gd name="connsiteY30" fmla="*/ 3800707 h 6858002"/>
              <a:gd name="connsiteX31" fmla="*/ 6084530 w 6088698"/>
              <a:gd name="connsiteY31" fmla="*/ 3946783 h 6858002"/>
              <a:gd name="connsiteX32" fmla="*/ 6081983 w 6088698"/>
              <a:gd name="connsiteY32" fmla="*/ 4092858 h 6858002"/>
              <a:gd name="connsiteX33" fmla="*/ 6076427 w 6088698"/>
              <a:gd name="connsiteY33" fmla="*/ 4240991 h 6858002"/>
              <a:gd name="connsiteX34" fmla="*/ 6070639 w 6088698"/>
              <a:gd name="connsiteY34" fmla="*/ 4390495 h 6858002"/>
              <a:gd name="connsiteX35" fmla="*/ 6063924 w 6088698"/>
              <a:gd name="connsiteY35" fmla="*/ 4540000 h 6858002"/>
              <a:gd name="connsiteX36" fmla="*/ 6054432 w 6088698"/>
              <a:gd name="connsiteY36" fmla="*/ 4690876 h 6858002"/>
              <a:gd name="connsiteX37" fmla="*/ 6043086 w 6088698"/>
              <a:gd name="connsiteY37" fmla="*/ 4843123 h 6858002"/>
              <a:gd name="connsiteX38" fmla="*/ 6032204 w 6088698"/>
              <a:gd name="connsiteY38" fmla="*/ 4996057 h 6858002"/>
              <a:gd name="connsiteX39" fmla="*/ 6018313 w 6088698"/>
              <a:gd name="connsiteY39" fmla="*/ 5148990 h 6858002"/>
              <a:gd name="connsiteX40" fmla="*/ 6001642 w 6088698"/>
              <a:gd name="connsiteY40" fmla="*/ 5303981 h 6858002"/>
              <a:gd name="connsiteX41" fmla="*/ 5984972 w 6088698"/>
              <a:gd name="connsiteY41" fmla="*/ 5456914 h 6858002"/>
              <a:gd name="connsiteX42" fmla="*/ 5965754 w 6088698"/>
              <a:gd name="connsiteY42" fmla="*/ 5612591 h 6858002"/>
              <a:gd name="connsiteX43" fmla="*/ 5944685 w 6088698"/>
              <a:gd name="connsiteY43" fmla="*/ 5768953 h 6858002"/>
              <a:gd name="connsiteX44" fmla="*/ 5922459 w 6088698"/>
              <a:gd name="connsiteY44" fmla="*/ 5923258 h 6858002"/>
              <a:gd name="connsiteX45" fmla="*/ 5896527 w 6088698"/>
              <a:gd name="connsiteY45" fmla="*/ 6079621 h 6858002"/>
              <a:gd name="connsiteX46" fmla="*/ 5868743 w 6088698"/>
              <a:gd name="connsiteY46" fmla="*/ 6235297 h 6858002"/>
              <a:gd name="connsiteX47" fmla="*/ 5841190 w 6088698"/>
              <a:gd name="connsiteY47" fmla="*/ 6391660 h 6858002"/>
              <a:gd name="connsiteX48" fmla="*/ 5809008 w 6088698"/>
              <a:gd name="connsiteY48" fmla="*/ 6547336 h 6858002"/>
              <a:gd name="connsiteX49" fmla="*/ 5776130 w 6088698"/>
              <a:gd name="connsiteY49" fmla="*/ 6702327 h 6858002"/>
              <a:gd name="connsiteX50" fmla="*/ 5741633 w 6088698"/>
              <a:gd name="connsiteY50" fmla="*/ 6858002 h 6858002"/>
              <a:gd name="connsiteX51" fmla="*/ 2610464 w 6088698"/>
              <a:gd name="connsiteY51" fmla="*/ 6858002 h 6858002"/>
              <a:gd name="connsiteX52" fmla="*/ 0 w 6088698"/>
              <a:gd name="connsiteY52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8698" h="6858002">
                <a:moveTo>
                  <a:pt x="0" y="0"/>
                </a:moveTo>
                <a:lnTo>
                  <a:pt x="2610464" y="0"/>
                </a:lnTo>
                <a:lnTo>
                  <a:pt x="2610464" y="3"/>
                </a:lnTo>
                <a:lnTo>
                  <a:pt x="5749313" y="3"/>
                </a:lnTo>
                <a:lnTo>
                  <a:pt x="5749313" y="4"/>
                </a:lnTo>
                <a:lnTo>
                  <a:pt x="5740011" y="4"/>
                </a:lnTo>
                <a:lnTo>
                  <a:pt x="5748114" y="40466"/>
                </a:lnTo>
                <a:lnTo>
                  <a:pt x="5771963" y="159110"/>
                </a:lnTo>
                <a:lnTo>
                  <a:pt x="5788633" y="245521"/>
                </a:lnTo>
                <a:lnTo>
                  <a:pt x="5806229" y="348391"/>
                </a:lnTo>
                <a:lnTo>
                  <a:pt x="5827299" y="470463"/>
                </a:lnTo>
                <a:lnTo>
                  <a:pt x="5849526" y="605566"/>
                </a:lnTo>
                <a:lnTo>
                  <a:pt x="5872911" y="757813"/>
                </a:lnTo>
                <a:lnTo>
                  <a:pt x="5897684" y="923777"/>
                </a:lnTo>
                <a:lnTo>
                  <a:pt x="5922459" y="1104142"/>
                </a:lnTo>
                <a:lnTo>
                  <a:pt x="5947695" y="1296166"/>
                </a:lnTo>
                <a:lnTo>
                  <a:pt x="5971079" y="1503278"/>
                </a:lnTo>
                <a:lnTo>
                  <a:pt x="5993538" y="1719991"/>
                </a:lnTo>
                <a:lnTo>
                  <a:pt x="6013913" y="1949048"/>
                </a:lnTo>
                <a:lnTo>
                  <a:pt x="6033361" y="2187706"/>
                </a:lnTo>
                <a:lnTo>
                  <a:pt x="6051654" y="2436652"/>
                </a:lnTo>
                <a:lnTo>
                  <a:pt x="6058136" y="2564211"/>
                </a:lnTo>
                <a:lnTo>
                  <a:pt x="6065314" y="2694512"/>
                </a:lnTo>
                <a:lnTo>
                  <a:pt x="6072027" y="2826871"/>
                </a:lnTo>
                <a:lnTo>
                  <a:pt x="6076427" y="2959917"/>
                </a:lnTo>
                <a:lnTo>
                  <a:pt x="6080363" y="3095705"/>
                </a:lnTo>
                <a:lnTo>
                  <a:pt x="6084530" y="3232865"/>
                </a:lnTo>
                <a:lnTo>
                  <a:pt x="6087308" y="3372768"/>
                </a:lnTo>
                <a:lnTo>
                  <a:pt x="6087308" y="3514043"/>
                </a:lnTo>
                <a:lnTo>
                  <a:pt x="6088698" y="3656689"/>
                </a:lnTo>
                <a:lnTo>
                  <a:pt x="6087308" y="3800707"/>
                </a:lnTo>
                <a:lnTo>
                  <a:pt x="6084530" y="3946783"/>
                </a:lnTo>
                <a:lnTo>
                  <a:pt x="6081983" y="4092858"/>
                </a:lnTo>
                <a:lnTo>
                  <a:pt x="6076427" y="4240991"/>
                </a:lnTo>
                <a:lnTo>
                  <a:pt x="6070639" y="4390495"/>
                </a:lnTo>
                <a:lnTo>
                  <a:pt x="6063924" y="4540000"/>
                </a:lnTo>
                <a:lnTo>
                  <a:pt x="6054432" y="4690876"/>
                </a:lnTo>
                <a:lnTo>
                  <a:pt x="6043086" y="4843123"/>
                </a:lnTo>
                <a:lnTo>
                  <a:pt x="6032204" y="4996057"/>
                </a:lnTo>
                <a:lnTo>
                  <a:pt x="6018313" y="5148990"/>
                </a:lnTo>
                <a:lnTo>
                  <a:pt x="6001642" y="5303981"/>
                </a:lnTo>
                <a:lnTo>
                  <a:pt x="5984972" y="5456914"/>
                </a:lnTo>
                <a:lnTo>
                  <a:pt x="5965754" y="5612591"/>
                </a:lnTo>
                <a:lnTo>
                  <a:pt x="5944685" y="5768953"/>
                </a:lnTo>
                <a:lnTo>
                  <a:pt x="5922459" y="5923258"/>
                </a:lnTo>
                <a:lnTo>
                  <a:pt x="5896527" y="6079621"/>
                </a:lnTo>
                <a:lnTo>
                  <a:pt x="5868743" y="6235297"/>
                </a:lnTo>
                <a:lnTo>
                  <a:pt x="5841190" y="6391660"/>
                </a:lnTo>
                <a:lnTo>
                  <a:pt x="5809008" y="6547336"/>
                </a:lnTo>
                <a:lnTo>
                  <a:pt x="5776130" y="6702327"/>
                </a:lnTo>
                <a:lnTo>
                  <a:pt x="5741633" y="6858002"/>
                </a:lnTo>
                <a:lnTo>
                  <a:pt x="2610464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7803ACD8-50B0-47AC-9FC7-8870AF6ED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857" y="1118808"/>
            <a:ext cx="4898572" cy="4747683"/>
          </a:xfrm>
        </p:spPr>
        <p:txBody>
          <a:bodyPr anchor="ctr">
            <a:normAutofit/>
          </a:bodyPr>
          <a:lstStyle/>
          <a:p>
            <a:pPr algn="l"/>
            <a:r>
              <a:rPr lang="it-IT" sz="4800" u="sng" dirty="0">
                <a:latin typeface="Baskerville Old Face" panose="02020602080505020303" pitchFamily="18" charset="0"/>
              </a:rPr>
              <a:t>The </a:t>
            </a:r>
            <a:r>
              <a:rPr lang="it-IT" sz="6600" u="sng" dirty="0" err="1">
                <a:latin typeface="Baskerville Old Face" panose="02020602080505020303" pitchFamily="18" charset="0"/>
              </a:rPr>
              <a:t>definitions</a:t>
            </a:r>
            <a:r>
              <a:rPr lang="it-IT" sz="4800" u="sng" dirty="0">
                <a:latin typeface="Baskerville Old Face" panose="02020602080505020303" pitchFamily="18" charset="0"/>
              </a:rPr>
              <a:t> of «</a:t>
            </a:r>
            <a:r>
              <a:rPr lang="it-IT" sz="4800" u="sng" dirty="0" err="1">
                <a:latin typeface="Baskerville Old Face" panose="02020602080505020303" pitchFamily="18" charset="0"/>
              </a:rPr>
              <a:t>epic</a:t>
            </a:r>
            <a:r>
              <a:rPr lang="it-IT" sz="4800" u="sng" dirty="0">
                <a:latin typeface="Baskerville Old Face" panose="02020602080505020303" pitchFamily="18" charset="0"/>
              </a:rPr>
              <a:t>»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CC750A81-C2FC-43B5-A412-E12EC22AE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769" y="97971"/>
            <a:ext cx="5540831" cy="6760029"/>
          </a:xfrm>
          <a:effectLst/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endParaRPr lang="en-US" sz="105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A heroic poem (that is, an epic) is an </a:t>
            </a:r>
            <a:r>
              <a:rPr lang="en-US" sz="1600" dirty="0">
                <a:solidFill>
                  <a:srgbClr val="00B050"/>
                </a:solidFill>
                <a:latin typeface="Bookman Old Style" panose="02050604050505020204" pitchFamily="18" charset="0"/>
              </a:rPr>
              <a:t>imitation of noble action, great and perfect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, </a:t>
            </a:r>
            <a:r>
              <a:rPr lang="en-US" sz="1600" dirty="0">
                <a:solidFill>
                  <a:srgbClr val="FFFF00"/>
                </a:solidFill>
                <a:latin typeface="Bookman Old Style" panose="02050604050505020204" pitchFamily="18" charset="0"/>
              </a:rPr>
              <a:t>narrated in the loftiest verse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, with the aim of giving profit through delight</a:t>
            </a:r>
          </a:p>
          <a:p>
            <a:pPr marL="36900" indent="0">
              <a:lnSpc>
                <a:spcPct val="90000"/>
              </a:lnSpc>
              <a:buNone/>
            </a:pPr>
            <a:r>
              <a:rPr lang="en-US" sz="16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Torquato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 Tasso (1594)</a:t>
            </a:r>
          </a:p>
          <a:p>
            <a:pPr marL="36900" indent="0">
              <a:lnSpc>
                <a:spcPct val="90000"/>
              </a:lnSpc>
              <a:buNone/>
            </a:pPr>
            <a:endParaRPr lang="en-US" sz="16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Narrative poetry of exalted style</a:t>
            </a:r>
            <a:r>
              <a:rPr lang="en-US" sz="1600" dirty="0">
                <a:solidFill>
                  <a:srgbClr val="00B050"/>
                </a:solidFill>
                <a:latin typeface="Bookman Old Style" panose="02050604050505020204" pitchFamily="18" charset="0"/>
              </a:rPr>
              <a:t>, celebrating heroic adventures, mythical or historical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, in poems considerably length. The characteristic meter of epic poetry is </a:t>
            </a:r>
            <a:r>
              <a:rPr lang="en-US" sz="1600" dirty="0">
                <a:solidFill>
                  <a:srgbClr val="FFFF00"/>
                </a:solidFill>
                <a:latin typeface="Bookman Old Style" panose="02050604050505020204" pitchFamily="18" charset="0"/>
              </a:rPr>
              <a:t>the hexameter</a:t>
            </a:r>
          </a:p>
          <a:p>
            <a:pPr marL="3690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Paul Harvey, 1940</a:t>
            </a:r>
          </a:p>
          <a:p>
            <a:pPr>
              <a:lnSpc>
                <a:spcPct val="90000"/>
              </a:lnSpc>
            </a:pPr>
            <a:endParaRPr lang="en-US" sz="16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Long narrative poems, written </a:t>
            </a:r>
            <a:r>
              <a:rPr lang="en-US" sz="1600" dirty="0">
                <a:solidFill>
                  <a:srgbClr val="FFFF00"/>
                </a:solidFill>
                <a:latin typeface="Bookman Old Style" panose="02050604050505020204" pitchFamily="18" charset="0"/>
              </a:rPr>
              <a:t>in hexameters or their equivalent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, </a:t>
            </a:r>
            <a:r>
              <a:rPr lang="en-US" sz="1600" dirty="0">
                <a:solidFill>
                  <a:srgbClr val="00B050"/>
                </a:solidFill>
                <a:latin typeface="Bookman Old Style" panose="02050604050505020204" pitchFamily="18" charset="0"/>
              </a:rPr>
              <a:t>concentrating either on a hero (Achilles, Beowulf) or on a civilization. </a:t>
            </a:r>
          </a:p>
          <a:p>
            <a:pPr marL="3690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Paul Merchant, 1971 </a:t>
            </a:r>
          </a:p>
          <a:p>
            <a:pPr>
              <a:lnSpc>
                <a:spcPct val="90000"/>
              </a:lnSpc>
            </a:pPr>
            <a:endParaRPr lang="en-US" sz="16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In its narrower, and now usual, acceptance “epic” refers to </a:t>
            </a:r>
            <a:r>
              <a:rPr lang="en-US" sz="1600" dirty="0">
                <a:solidFill>
                  <a:srgbClr val="FFFF00"/>
                </a:solidFill>
                <a:latin typeface="Bookman Old Style" panose="02050604050505020204" pitchFamily="18" charset="0"/>
              </a:rPr>
              <a:t>hexameter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 narrative poems on </a:t>
            </a:r>
            <a:r>
              <a:rPr lang="en-US" sz="1600" dirty="0">
                <a:solidFill>
                  <a:srgbClr val="00B050"/>
                </a:solidFill>
                <a:latin typeface="Bookman Old Style" panose="02050604050505020204" pitchFamily="18" charset="0"/>
              </a:rPr>
              <a:t>the deeds of gods, heroes, and men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, a kind of poetry at the summit of the ancient hierarchy of genres</a:t>
            </a:r>
            <a:r>
              <a:rPr lang="en-US" sz="1600" dirty="0">
                <a:solidFill>
                  <a:srgbClr val="00B0F0"/>
                </a:solidFill>
                <a:latin typeface="Bookman Old Style" panose="02050604050505020204" pitchFamily="18" charset="0"/>
              </a:rPr>
              <a:t>. The cultural authority of epic throughout antiquity is inseparable from the name of Homer</a:t>
            </a: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 […] </a:t>
            </a:r>
          </a:p>
          <a:p>
            <a:pPr marL="3690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Bookman Old Style" panose="02050604050505020204" pitchFamily="18" charset="0"/>
              </a:rPr>
              <a:t>John Roberts, 2007</a:t>
            </a:r>
          </a:p>
          <a:p>
            <a:pPr>
              <a:lnSpc>
                <a:spcPct val="90000"/>
              </a:lnSpc>
            </a:pPr>
            <a:endParaRPr lang="it-IT" sz="105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12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32258AD-34B2-431C-AEF3-3DD95FA94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73216"/>
            <a:ext cx="10353762" cy="1293633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>
                <a:latin typeface="Baskerville Old Face" panose="02020602080505020303" pitchFamily="18" charset="0"/>
              </a:rPr>
              <a:t>Homer and Herodotus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C772058-9A69-49B4-A006-89C573AB4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2" y="1691639"/>
            <a:ext cx="5048250" cy="1117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sz="2800" i="1" dirty="0">
                <a:latin typeface="Bookman Old Style" panose="02050604050505020204" pitchFamily="18" charset="0"/>
              </a:rPr>
              <a:t>Pride of </a:t>
            </a:r>
            <a:r>
              <a:rPr lang="it-IT" sz="2800" i="1" dirty="0" err="1">
                <a:latin typeface="Bookman Old Style" panose="02050604050505020204" pitchFamily="18" charset="0"/>
              </a:rPr>
              <a:t>Halicarnassus</a:t>
            </a:r>
            <a:r>
              <a:rPr lang="it-IT" sz="2800" dirty="0">
                <a:latin typeface="Bookman Old Style" panose="02050604050505020204" pitchFamily="18" charset="0"/>
              </a:rPr>
              <a:t> (2° B.C.)</a:t>
            </a:r>
          </a:p>
          <a:p>
            <a:pPr marL="514350" indent="-514350">
              <a:buFont typeface="+mj-lt"/>
              <a:buAutoNum type="arabicPeriod"/>
            </a:pPr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0DCCA0C-9389-494F-96BB-175412E7BF79}"/>
              </a:ext>
            </a:extLst>
          </p:cNvPr>
          <p:cNvSpPr txBox="1"/>
          <p:nvPr/>
        </p:nvSpPr>
        <p:spPr>
          <a:xfrm>
            <a:off x="6532841" y="1577182"/>
            <a:ext cx="50482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>
                <a:latin typeface="Bookman Old Style" panose="02050604050505020204" pitchFamily="18" charset="0"/>
              </a:rPr>
              <a:t>On the Sublime</a:t>
            </a:r>
            <a:r>
              <a:rPr lang="en-US" sz="2800" dirty="0">
                <a:latin typeface="Bookman Old Style" panose="02050604050505020204" pitchFamily="18" charset="0"/>
              </a:rPr>
              <a:t>, 13.2 (Longinus?) </a:t>
            </a:r>
            <a:r>
              <a:rPr lang="it-IT" sz="2800" dirty="0">
                <a:latin typeface="Bookman Old Style" panose="02050604050505020204" pitchFamily="18" charset="0"/>
              </a:rPr>
              <a:t>(1° B.C.) </a:t>
            </a:r>
          </a:p>
          <a:p>
            <a:endParaRPr lang="it-IT" dirty="0"/>
          </a:p>
        </p:txBody>
      </p:sp>
      <p:sp>
        <p:nvSpPr>
          <p:cNvPr id="8" name="Freccia in giù 7">
            <a:extLst>
              <a:ext uri="{FF2B5EF4-FFF2-40B4-BE49-F238E27FC236}">
                <a16:creationId xmlns:a16="http://schemas.microsoft.com/office/drawing/2014/main" id="{CAB1AE46-D086-4E7A-8EF0-91FB1F37FEB0}"/>
              </a:ext>
            </a:extLst>
          </p:cNvPr>
          <p:cNvSpPr/>
          <p:nvPr/>
        </p:nvSpPr>
        <p:spPr>
          <a:xfrm>
            <a:off x="2871790" y="2996877"/>
            <a:ext cx="561975" cy="67310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CasellaDiTesto 9">
            <a:extLst>
              <a:ext uri="{FF2B5EF4-FFF2-40B4-BE49-F238E27FC236}">
                <a16:creationId xmlns:a16="http://schemas.microsoft.com/office/drawing/2014/main" id="{CCA56EBD-EFCC-4DBC-A271-1ADFDEDAE403}"/>
              </a:ext>
            </a:extLst>
          </p:cNvPr>
          <p:cNvSpPr txBox="1"/>
          <p:nvPr/>
        </p:nvSpPr>
        <p:spPr>
          <a:xfrm>
            <a:off x="485773" y="4212254"/>
            <a:ext cx="50482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ookman Old Style" panose="02050604050505020204" pitchFamily="18" charset="0"/>
              </a:rPr>
              <a:t>Herodotus, the prose Homer in the realm of history</a:t>
            </a:r>
            <a:endParaRPr lang="it-IT" sz="2800" dirty="0">
              <a:latin typeface="Bookman Old Style" panose="02050604050505020204" pitchFamily="18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6C4826EC-23BC-4C1B-84D0-69C434A218F8}"/>
              </a:ext>
            </a:extLst>
          </p:cNvPr>
          <p:cNvSpPr txBox="1"/>
          <p:nvPr/>
        </p:nvSpPr>
        <p:spPr>
          <a:xfrm>
            <a:off x="6323292" y="4212254"/>
            <a:ext cx="54673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2800" dirty="0">
                <a:latin typeface="Calibri" panose="020F0502020204030204" pitchFamily="34" charset="0"/>
                <a:cs typeface="Calibri" panose="020F0502020204030204" pitchFamily="34" charset="0"/>
              </a:rPr>
              <a:t>Ὡ</a:t>
            </a:r>
            <a:r>
              <a:rPr lang="el-GR" sz="2800" dirty="0"/>
              <a:t>μηρικώτατος</a:t>
            </a:r>
            <a:r>
              <a:rPr lang="it-IT" sz="2800" dirty="0"/>
              <a:t> </a:t>
            </a:r>
            <a:r>
              <a:rPr lang="it-IT" sz="2800" dirty="0">
                <a:latin typeface="Bookman Old Style" panose="02050604050505020204" pitchFamily="18" charset="0"/>
              </a:rPr>
              <a:t>(</a:t>
            </a:r>
            <a:r>
              <a:rPr lang="it-IT" sz="2800" dirty="0" err="1">
                <a:latin typeface="Bookman Old Style" panose="02050604050505020204" pitchFamily="18" charset="0"/>
                <a:cs typeface="Calibri" panose="020F0502020204030204" pitchFamily="34" charset="0"/>
              </a:rPr>
              <a:t>Ōmērikōtatos</a:t>
            </a:r>
            <a:r>
              <a:rPr lang="it-IT" sz="2800" dirty="0">
                <a:latin typeface="Bookman Old Style" panose="02050604050505020204" pitchFamily="18" charset="0"/>
                <a:cs typeface="Calibri" panose="020F0502020204030204" pitchFamily="34" charset="0"/>
              </a:rPr>
              <a:t>)</a:t>
            </a:r>
            <a:r>
              <a:rPr lang="el-GR" sz="2800" dirty="0">
                <a:latin typeface="Bookman Old Style" panose="02050604050505020204" pitchFamily="18" charset="0"/>
              </a:rPr>
              <a:t>, </a:t>
            </a:r>
            <a:r>
              <a:rPr lang="it-IT" sz="2800" dirty="0">
                <a:latin typeface="Bookman Old Style" panose="02050604050505020204" pitchFamily="18" charset="0"/>
              </a:rPr>
              <a:t>the </a:t>
            </a:r>
            <a:r>
              <a:rPr lang="it-IT" sz="2800" dirty="0" err="1">
                <a:latin typeface="Bookman Old Style" panose="02050604050505020204" pitchFamily="18" charset="0"/>
              </a:rPr>
              <a:t>most</a:t>
            </a:r>
            <a:r>
              <a:rPr lang="it-IT" sz="2800" dirty="0">
                <a:latin typeface="Bookman Old Style" panose="02050604050505020204" pitchFamily="18" charset="0"/>
              </a:rPr>
              <a:t> </a:t>
            </a:r>
            <a:r>
              <a:rPr lang="it-IT" sz="2800" dirty="0" err="1">
                <a:latin typeface="Bookman Old Style" panose="02050604050505020204" pitchFamily="18" charset="0"/>
              </a:rPr>
              <a:t>Homeric</a:t>
            </a:r>
            <a:endParaRPr lang="it-IT" sz="2800" dirty="0">
              <a:latin typeface="Bookman Old Style" panose="02050604050505020204" pitchFamily="18" charset="0"/>
            </a:endParaRPr>
          </a:p>
        </p:txBody>
      </p:sp>
      <p:sp>
        <p:nvSpPr>
          <p:cNvPr id="4" name="Freccia in giù 3">
            <a:extLst>
              <a:ext uri="{FF2B5EF4-FFF2-40B4-BE49-F238E27FC236}">
                <a16:creationId xmlns:a16="http://schemas.microsoft.com/office/drawing/2014/main" id="{85A0C16B-653A-4F69-B5EA-4C6D41AA2D5E}"/>
              </a:ext>
            </a:extLst>
          </p:cNvPr>
          <p:cNvSpPr/>
          <p:nvPr/>
        </p:nvSpPr>
        <p:spPr>
          <a:xfrm>
            <a:off x="8196262" y="2996877"/>
            <a:ext cx="561975" cy="67310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5586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 animBg="1"/>
      <p:bldP spid="10" grpId="0"/>
      <p:bldP spid="11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egnaposto contenuto 4">
            <a:extLst>
              <a:ext uri="{FF2B5EF4-FFF2-40B4-BE49-F238E27FC236}">
                <a16:creationId xmlns:a16="http://schemas.microsoft.com/office/drawing/2014/main" id="{6B9D4A82-0FBC-46DA-8C16-3D31AE1E06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972" y="138530"/>
            <a:ext cx="7044055" cy="5827830"/>
          </a:xfrm>
        </p:spPr>
      </p:pic>
      <p:sp>
        <p:nvSpPr>
          <p:cNvPr id="6" name="CasellaDiTesto 5">
            <a:extLst>
              <a:ext uri="{FF2B5EF4-FFF2-40B4-BE49-F238E27FC236}">
                <a16:creationId xmlns:a16="http://schemas.microsoft.com/office/drawing/2014/main" id="{737B4612-6DDE-46A4-9084-EFA63529F9D7}"/>
              </a:ext>
            </a:extLst>
          </p:cNvPr>
          <p:cNvSpPr txBox="1"/>
          <p:nvPr/>
        </p:nvSpPr>
        <p:spPr>
          <a:xfrm>
            <a:off x="2852420" y="6096000"/>
            <a:ext cx="6487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800" dirty="0">
                <a:latin typeface="Bookman Old Style" panose="02050604050505020204" pitchFamily="18" charset="0"/>
              </a:rPr>
              <a:t>The Pride of </a:t>
            </a:r>
            <a:r>
              <a:rPr lang="it-IT" sz="2800" dirty="0" err="1">
                <a:latin typeface="Bookman Old Style" panose="02050604050505020204" pitchFamily="18" charset="0"/>
              </a:rPr>
              <a:t>Halicarnassus</a:t>
            </a:r>
            <a:endParaRPr lang="it-IT" sz="28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03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3B884F33-C0ED-49F7-9201-B66B586BD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84901"/>
            <a:ext cx="10353762" cy="1256200"/>
          </a:xfrm>
        </p:spPr>
        <p:txBody>
          <a:bodyPr>
            <a:no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Baragwanath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894A765-024C-4115-9B6F-872493D3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120" y="1995380"/>
            <a:ext cx="4660412" cy="2297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Bookman Old Style" panose="02050604050505020204" pitchFamily="18" charset="0"/>
              </a:rPr>
              <a:t>De Jong (1987); Baragwanath (2008):</a:t>
            </a:r>
          </a:p>
          <a:p>
            <a:pPr marL="0" indent="0" algn="ctr">
              <a:buNone/>
            </a:pPr>
            <a:r>
              <a:rPr lang="en-US" sz="1800" dirty="0">
                <a:latin typeface="Bookman Old Style" panose="02050604050505020204" pitchFamily="18" charset="0"/>
              </a:rPr>
              <a:t>Omniscience of Homer and Herodotus </a:t>
            </a:r>
          </a:p>
          <a:p>
            <a:pPr marL="0" indent="0" algn="ctr">
              <a:buNone/>
            </a:pPr>
            <a:r>
              <a:rPr lang="en-US" sz="1800" dirty="0">
                <a:latin typeface="Bookman Old Style" panose="02050604050505020204" pitchFamily="18" charset="0"/>
              </a:rPr>
              <a:t>VS</a:t>
            </a:r>
          </a:p>
          <a:p>
            <a:pPr marL="0" indent="0" algn="ctr">
              <a:buNone/>
            </a:pPr>
            <a:r>
              <a:rPr lang="en-US" sz="1800" dirty="0">
                <a:latin typeface="Bookman Old Style" panose="02050604050505020204" pitchFamily="18" charset="0"/>
              </a:rPr>
              <a:t>Complex psychology of characters and partial point of view</a:t>
            </a:r>
          </a:p>
          <a:p>
            <a:pPr marL="0" indent="0">
              <a:buNone/>
            </a:pPr>
            <a:r>
              <a:rPr lang="en-US" sz="1800" dirty="0">
                <a:latin typeface="Bookman Old Style" panose="02050604050505020204" pitchFamily="18" charset="0"/>
              </a:rPr>
              <a:t>This “open meaning” (</a:t>
            </a:r>
            <a:r>
              <a:rPr lang="en-US" sz="1800" dirty="0" err="1">
                <a:latin typeface="Bookman Old Style" panose="02050604050505020204" pitchFamily="18" charset="0"/>
              </a:rPr>
              <a:t>Goldhill</a:t>
            </a:r>
            <a:r>
              <a:rPr lang="en-US" sz="1800" dirty="0">
                <a:latin typeface="Bookman Old Style" panose="02050604050505020204" pitchFamily="18" charset="0"/>
              </a:rPr>
              <a:t>, 1999) provokes changes of prospective and ambiguities</a:t>
            </a:r>
            <a:endParaRPr lang="it-IT" sz="1800" dirty="0">
              <a:latin typeface="Bookman Old Style" panose="02050604050505020204" pitchFamily="18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7D899411-4E13-4B7B-B290-BC5E1ED2B0FE}"/>
              </a:ext>
            </a:extLst>
          </p:cNvPr>
          <p:cNvSpPr txBox="1"/>
          <p:nvPr/>
        </p:nvSpPr>
        <p:spPr>
          <a:xfrm>
            <a:off x="6612470" y="1887150"/>
            <a:ext cx="47413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ookman Old Style" panose="02050604050505020204" pitchFamily="18" charset="0"/>
              </a:rPr>
              <a:t>Richardson (1990): “the ambiguity and conjecture have no place in the Homeric poems”</a:t>
            </a:r>
          </a:p>
          <a:p>
            <a:endParaRPr lang="en-US" dirty="0">
              <a:latin typeface="Bookman Old Style" panose="02050604050505020204" pitchFamily="18" charset="0"/>
            </a:endParaRPr>
          </a:p>
          <a:p>
            <a:r>
              <a:rPr lang="en-US" dirty="0">
                <a:latin typeface="Bookman Old Style" panose="02050604050505020204" pitchFamily="18" charset="0"/>
              </a:rPr>
              <a:t>Auerbach (2003): “a continuous rhythmic procession of phenomena passes by, and never is there a form left fragmentary or half‐illuminated, never a lacuna, never a gap, never a glimpse of unplumbed depths”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09CCEC0-532A-4CE5-85A4-0B91E35A6A30}"/>
              </a:ext>
            </a:extLst>
          </p:cNvPr>
          <p:cNvSpPr txBox="1"/>
          <p:nvPr/>
        </p:nvSpPr>
        <p:spPr>
          <a:xfrm>
            <a:off x="711200" y="5095521"/>
            <a:ext cx="10642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Bookman Old Style" panose="02050604050505020204" pitchFamily="18" charset="0"/>
              </a:rPr>
              <a:t>Difference:</a:t>
            </a:r>
          </a:p>
          <a:p>
            <a:pPr algn="ctr"/>
            <a:r>
              <a:rPr lang="en-US" dirty="0">
                <a:latin typeface="Bookman Old Style" panose="02050604050505020204" pitchFamily="18" charset="0"/>
              </a:rPr>
              <a:t>• Homer engages with audience to create suspense </a:t>
            </a:r>
            <a:r>
              <a:rPr lang="en-US" dirty="0">
                <a:latin typeface="Bookman Old Style" panose="02050604050505020204" pitchFamily="18" charset="0"/>
                <a:sym typeface="Wingdings" panose="05000000000000000000" pitchFamily="2" charset="2"/>
              </a:rPr>
              <a:t> </a:t>
            </a:r>
            <a:r>
              <a:rPr lang="en-US" dirty="0">
                <a:latin typeface="Bookman Old Style" panose="02050604050505020204" pitchFamily="18" charset="0"/>
              </a:rPr>
              <a:t>art sake</a:t>
            </a:r>
          </a:p>
          <a:p>
            <a:pPr algn="ctr"/>
            <a:endParaRPr lang="en-US" dirty="0">
              <a:latin typeface="Bookman Old Style" panose="02050604050505020204" pitchFamily="18" charset="0"/>
            </a:endParaRPr>
          </a:p>
          <a:p>
            <a:pPr algn="ctr"/>
            <a:r>
              <a:rPr lang="en-US" dirty="0">
                <a:latin typeface="Bookman Old Style" panose="02050604050505020204" pitchFamily="18" charset="0"/>
              </a:rPr>
              <a:t>• Herodotus in order to make the reader evaluate the historical materials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674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69F62D-B24F-4FFA-A9EE-D7FA38E9D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70" y="963507"/>
            <a:ext cx="4245637" cy="4827693"/>
          </a:xfrm>
        </p:spPr>
        <p:txBody>
          <a:bodyPr>
            <a:normAutofit/>
          </a:bodyPr>
          <a:lstStyle/>
          <a:p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Pelling</a:t>
            </a:r>
            <a:r>
              <a:rPr lang="it-IT" sz="6600" u="sng" dirty="0">
                <a:latin typeface="Baskerville Old Face" panose="02020602080505020303" pitchFamily="18" charset="0"/>
              </a:rPr>
              <a:t>  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8D6E5C8-AE49-4036-9688-7B90AAAED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765" y="171450"/>
            <a:ext cx="5959791" cy="6572250"/>
          </a:xfrm>
          <a:effectLst/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Bookman Old Style" panose="02050604050505020204" pitchFamily="18" charset="0"/>
              </a:rPr>
              <a:t>Proem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: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No lack of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κλεος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</a:t>
            </a:r>
            <a:r>
              <a:rPr lang="en-US" sz="1400" i="1" dirty="0">
                <a:solidFill>
                  <a:schemeClr val="tx1"/>
                </a:solidFill>
                <a:latin typeface="Bookman Old Style" panose="02050604050505020204" pitchFamily="18" charset="0"/>
              </a:rPr>
              <a:t>(</a:t>
            </a:r>
            <a:r>
              <a:rPr lang="en-US" sz="1400" i="1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kléos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)</a:t>
            </a:r>
            <a:r>
              <a:rPr lang="en-US" sz="1400" i="1" dirty="0">
                <a:solidFill>
                  <a:schemeClr val="tx1"/>
                </a:solidFill>
                <a:latin typeface="Bookman Old Style" panose="02050604050505020204" pitchFamily="18" charset="0"/>
              </a:rPr>
              <a:t>,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glory (but in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Hom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Κλεος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of characters, in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Hdt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.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κλεος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of “deeds”, of achievements)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Herodotus as new Odysseus, and new Homer (απ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οδεξις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, Nagy, 1987)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Beginning of war is given by ships that bring “ills”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Bookman Old Style" panose="02050604050505020204" pitchFamily="18" charset="0"/>
              </a:rPr>
              <a:t>Fabulous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: make things more credible (Griffin, 1980)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Bookman Old Style" panose="02050604050505020204" pitchFamily="18" charset="0"/>
              </a:rPr>
              <a:t>Events start with women 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(or men’s proprietorial pride): Helen, Io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solidFill>
                <a:schemeClr val="tx1"/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Bookman Old Style" panose="02050604050505020204" pitchFamily="18" charset="0"/>
              </a:rPr>
              <a:t>Events that have similar meaning and parallelisms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: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Psammenitus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(III, 14) –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Priamus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(IL. 22, 80): overview of misery that will come for all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Gelon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 (VII, 153 – 163) – Nestor (IL. VII, 125)</a:t>
            </a:r>
          </a:p>
          <a:p>
            <a:pPr marL="1428750" lvl="2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Leonidas (end of book VII) – Patroclus (IL. 17-18) (Munson, 2001):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κλεος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, glory, and </a:t>
            </a:r>
            <a:r>
              <a:rPr lang="en-US" sz="1400" dirty="0" err="1">
                <a:solidFill>
                  <a:schemeClr val="tx1"/>
                </a:solidFill>
                <a:latin typeface="Bookman Old Style" panose="02050604050505020204" pitchFamily="18" charset="0"/>
              </a:rPr>
              <a:t>μηνις</a:t>
            </a:r>
            <a:r>
              <a:rPr lang="en-US" sz="1400" dirty="0">
                <a:solidFill>
                  <a:schemeClr val="tx1"/>
                </a:solidFill>
                <a:latin typeface="Bookman Old Style" panose="02050604050505020204" pitchFamily="18" charset="0"/>
              </a:rPr>
              <a:t>, wrath, BUT in Homer individual, in Herodotus collective</a:t>
            </a:r>
          </a:p>
          <a:p>
            <a:pPr marL="0" indent="0">
              <a:lnSpc>
                <a:spcPct val="90000"/>
              </a:lnSpc>
              <a:buNone/>
            </a:pPr>
            <a:endParaRPr lang="it-IT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02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5CF1DD8-2BB6-4459-A828-58691820E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97346"/>
            <a:ext cx="10353762" cy="1249544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Boedeker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7E1C9DB-9CC8-4448-AE48-055F2209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693891"/>
            <a:ext cx="10396856" cy="222088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it-IT" sz="7400" b="1" dirty="0" err="1">
                <a:latin typeface="Bookman Old Style" panose="02050604050505020204" pitchFamily="18" charset="0"/>
              </a:rPr>
              <a:t>Myth</a:t>
            </a:r>
            <a:r>
              <a:rPr lang="it-IT" sz="7400" b="1" dirty="0">
                <a:latin typeface="Bookman Old Style" panose="02050604050505020204" pitchFamily="18" charset="0"/>
              </a:rPr>
              <a:t>:</a:t>
            </a:r>
          </a:p>
          <a:p>
            <a:pPr marL="0" indent="0">
              <a:buNone/>
            </a:pPr>
            <a:endParaRPr lang="it-IT" sz="5000" b="1" dirty="0">
              <a:latin typeface="Bookman Old Style" panose="02050604050505020204" pitchFamily="18" charset="0"/>
            </a:endParaRPr>
          </a:p>
          <a:p>
            <a:pPr marL="0" indent="0">
              <a:buNone/>
            </a:pPr>
            <a:r>
              <a:rPr lang="it-IT" sz="6200" dirty="0">
                <a:latin typeface="Bookman Old Style" panose="02050604050505020204" pitchFamily="18" charset="0"/>
              </a:rPr>
              <a:t>Herodotus </a:t>
            </a:r>
            <a:r>
              <a:rPr lang="it-IT" sz="6200" dirty="0" err="1">
                <a:latin typeface="Bookman Old Style" panose="02050604050505020204" pitchFamily="18" charset="0"/>
              </a:rPr>
              <a:t>uses</a:t>
            </a:r>
            <a:r>
              <a:rPr lang="it-IT" sz="6200" dirty="0">
                <a:latin typeface="Bookman Old Style" panose="02050604050505020204" pitchFamily="18" charset="0"/>
              </a:rPr>
              <a:t> </a:t>
            </a:r>
            <a:r>
              <a:rPr lang="it-IT" sz="6200" dirty="0" err="1">
                <a:latin typeface="Bookman Old Style" panose="02050604050505020204" pitchFamily="18" charset="0"/>
              </a:rPr>
              <a:t>this</a:t>
            </a:r>
            <a:r>
              <a:rPr lang="it-IT" sz="6200" dirty="0">
                <a:latin typeface="Bookman Old Style" panose="02050604050505020204" pitchFamily="18" charset="0"/>
              </a:rPr>
              <a:t> </a:t>
            </a:r>
            <a:r>
              <a:rPr lang="it-IT" sz="6200" dirty="0" err="1">
                <a:latin typeface="Bookman Old Style" panose="02050604050505020204" pitchFamily="18" charset="0"/>
              </a:rPr>
              <a:t>term</a:t>
            </a:r>
            <a:r>
              <a:rPr lang="it-IT" sz="6200" dirty="0">
                <a:latin typeface="Bookman Old Style" panose="02050604050505020204" pitchFamily="18" charset="0"/>
              </a:rPr>
              <a:t> 2 times (2, 23; 2, 35), to </a:t>
            </a:r>
            <a:r>
              <a:rPr lang="it-IT" sz="6200" dirty="0" err="1">
                <a:latin typeface="Bookman Old Style" panose="02050604050505020204" pitchFamily="18" charset="0"/>
              </a:rPr>
              <a:t>disapprove</a:t>
            </a:r>
            <a:r>
              <a:rPr lang="it-IT" sz="6200" dirty="0">
                <a:latin typeface="Bookman Old Style" panose="02050604050505020204" pitchFamily="18" charset="0"/>
              </a:rPr>
              <a:t> </a:t>
            </a:r>
            <a:r>
              <a:rPr lang="it-IT" sz="6200" dirty="0" err="1">
                <a:latin typeface="Bookman Old Style" panose="02050604050505020204" pitchFamily="18" charset="0"/>
              </a:rPr>
              <a:t>implausible</a:t>
            </a:r>
            <a:r>
              <a:rPr lang="it-IT" sz="6200" dirty="0">
                <a:latin typeface="Bookman Old Style" panose="02050604050505020204" pitchFamily="18" charset="0"/>
              </a:rPr>
              <a:t> information, </a:t>
            </a:r>
          </a:p>
          <a:p>
            <a:pPr marL="0" indent="0">
              <a:buNone/>
            </a:pPr>
            <a:endParaRPr lang="it-IT" sz="6200" dirty="0">
              <a:latin typeface="Bookman Old Style" panose="02050604050505020204" pitchFamily="18" charset="0"/>
            </a:endParaRPr>
          </a:p>
          <a:p>
            <a:pPr marL="0" indent="0">
              <a:buNone/>
            </a:pPr>
            <a:r>
              <a:rPr lang="it-IT" sz="6200" dirty="0">
                <a:latin typeface="Bookman Old Style" panose="02050604050505020204" pitchFamily="18" charset="0"/>
              </a:rPr>
              <a:t>BUT he </a:t>
            </a:r>
            <a:r>
              <a:rPr lang="it-IT" sz="6200" dirty="0" err="1">
                <a:latin typeface="Bookman Old Style" panose="02050604050505020204" pitchFamily="18" charset="0"/>
              </a:rPr>
              <a:t>uses</a:t>
            </a:r>
            <a:r>
              <a:rPr lang="it-IT" sz="6200" dirty="0">
                <a:latin typeface="Bookman Old Style" panose="02050604050505020204" pitchFamily="18" charset="0"/>
              </a:rPr>
              <a:t> </a:t>
            </a:r>
            <a:r>
              <a:rPr lang="it-IT" sz="6200" dirty="0" err="1">
                <a:latin typeface="Bookman Old Style" panose="02050604050505020204" pitchFamily="18" charset="0"/>
              </a:rPr>
              <a:t>myths</a:t>
            </a:r>
            <a:endParaRPr lang="it-IT" sz="6200" dirty="0">
              <a:latin typeface="Bookman Old Style" panose="02050604050505020204" pitchFamily="18" charset="0"/>
            </a:endParaRPr>
          </a:p>
          <a:p>
            <a:pPr marL="0" indent="0">
              <a:buNone/>
            </a:pPr>
            <a:endParaRPr lang="it-IT" sz="2600" dirty="0">
              <a:latin typeface="Bookman Old Style" panose="02050604050505020204" pitchFamily="18" charset="0"/>
            </a:endParaRPr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C3D0686C-A22B-49E0-914B-269AFB43AB27}"/>
              </a:ext>
            </a:extLst>
          </p:cNvPr>
          <p:cNvSpPr txBox="1"/>
          <p:nvPr/>
        </p:nvSpPr>
        <p:spPr>
          <a:xfrm>
            <a:off x="919119" y="4517778"/>
            <a:ext cx="1035376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dirty="0" err="1">
                <a:latin typeface="Bookman Old Style" panose="02050604050505020204" pitchFamily="18" charset="0"/>
              </a:rPr>
              <a:t>Cobet</a:t>
            </a:r>
            <a:r>
              <a:rPr lang="it-IT" sz="2000" dirty="0">
                <a:latin typeface="Bookman Old Style" panose="02050604050505020204" pitchFamily="18" charset="0"/>
              </a:rPr>
              <a:t> (2013): </a:t>
            </a:r>
            <a:r>
              <a:rPr lang="it-IT" sz="2000" i="1" dirty="0" err="1">
                <a:latin typeface="Bookman Old Style" panose="02050604050505020204" pitchFamily="18" charset="0"/>
              </a:rPr>
              <a:t>spatium</a:t>
            </a:r>
            <a:r>
              <a:rPr lang="it-IT" sz="2000" i="1" dirty="0">
                <a:latin typeface="Bookman Old Style" panose="02050604050505020204" pitchFamily="18" charset="0"/>
              </a:rPr>
              <a:t> </a:t>
            </a:r>
            <a:r>
              <a:rPr lang="it-IT" sz="2000" i="1" dirty="0" err="1">
                <a:latin typeface="Bookman Old Style" panose="02050604050505020204" pitchFamily="18" charset="0"/>
              </a:rPr>
              <a:t>mythicum</a:t>
            </a:r>
            <a:r>
              <a:rPr lang="it-IT" sz="2000" dirty="0">
                <a:latin typeface="Bookman Old Style" panose="02050604050505020204" pitchFamily="18" charset="0"/>
              </a:rPr>
              <a:t> and </a:t>
            </a:r>
            <a:r>
              <a:rPr lang="it-IT" sz="2000" i="1" dirty="0" err="1">
                <a:latin typeface="Bookman Old Style" panose="02050604050505020204" pitchFamily="18" charset="0"/>
              </a:rPr>
              <a:t>spatium</a:t>
            </a:r>
            <a:r>
              <a:rPr lang="it-IT" sz="2000" i="1" dirty="0">
                <a:latin typeface="Bookman Old Style" panose="02050604050505020204" pitchFamily="18" charset="0"/>
              </a:rPr>
              <a:t> </a:t>
            </a:r>
            <a:r>
              <a:rPr lang="it-IT" sz="2000" i="1" dirty="0" err="1">
                <a:latin typeface="Bookman Old Style" panose="02050604050505020204" pitchFamily="18" charset="0"/>
              </a:rPr>
              <a:t>historicum</a:t>
            </a:r>
            <a:r>
              <a:rPr lang="it-IT" sz="2000" dirty="0">
                <a:latin typeface="Bookman Old Style" panose="02050604050505020204" pitchFamily="18" charset="0"/>
              </a:rPr>
              <a:t> (</a:t>
            </a:r>
            <a:r>
              <a:rPr lang="it-IT" sz="2000" dirty="0" err="1">
                <a:latin typeface="Bookman Old Style" panose="02050604050505020204" pitchFamily="18" charset="0"/>
              </a:rPr>
              <a:t>see</a:t>
            </a:r>
            <a:r>
              <a:rPr lang="it-IT" sz="2000" dirty="0">
                <a:latin typeface="Bookman Old Style" panose="02050604050505020204" pitchFamily="18" charset="0"/>
              </a:rPr>
              <a:t> 3, 122)</a:t>
            </a:r>
          </a:p>
          <a:p>
            <a:pPr algn="ctr"/>
            <a:r>
              <a:rPr lang="it-IT" sz="2000" dirty="0">
                <a:latin typeface="Bookman Old Style" panose="02050604050505020204" pitchFamily="18" charset="0"/>
              </a:rPr>
              <a:t>VS</a:t>
            </a:r>
          </a:p>
          <a:p>
            <a:pPr algn="ctr"/>
            <a:r>
              <a:rPr lang="it-IT" sz="2000" dirty="0" err="1">
                <a:latin typeface="Bookman Old Style" panose="02050604050505020204" pitchFamily="18" charset="0"/>
              </a:rPr>
              <a:t>Nickau</a:t>
            </a:r>
            <a:r>
              <a:rPr lang="it-IT" sz="2000" dirty="0">
                <a:latin typeface="Bookman Old Style" panose="02050604050505020204" pitchFamily="18" charset="0"/>
              </a:rPr>
              <a:t> (1990): </a:t>
            </a:r>
            <a:r>
              <a:rPr lang="it-IT" sz="2000" i="1" dirty="0">
                <a:latin typeface="Bookman Old Style" panose="02050604050505020204" pitchFamily="18" charset="0"/>
              </a:rPr>
              <a:t>continuum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76461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D114C631-A074-4C75-8D6C-2A543205F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07562"/>
            <a:ext cx="10353675" cy="984905"/>
          </a:xfrm>
        </p:spPr>
        <p:txBody>
          <a:bodyPr>
            <a:no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Boedeker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</a:p>
        </p:txBody>
      </p:sp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67740528-E307-4BA1-830D-A1857521146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9162" y="2167116"/>
            <a:ext cx="1035367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>
                <a:latin typeface="Bookman Old Style" panose="02050604050505020204" pitchFamily="18" charset="0"/>
              </a:rPr>
              <a:t>• </a:t>
            </a:r>
            <a:r>
              <a:rPr lang="it-IT" sz="2000" dirty="0" err="1">
                <a:latin typeface="Bookman Old Style" panose="02050604050505020204" pitchFamily="18" charset="0"/>
              </a:rPr>
              <a:t>Characters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  <a:r>
              <a:rPr lang="it-IT" sz="2000" dirty="0" err="1">
                <a:latin typeface="Bookman Old Style" panose="02050604050505020204" pitchFamily="18" charset="0"/>
              </a:rPr>
              <a:t>linked</a:t>
            </a:r>
            <a:r>
              <a:rPr lang="it-IT" sz="2000" dirty="0">
                <a:latin typeface="Bookman Old Style" panose="02050604050505020204" pitchFamily="18" charset="0"/>
              </a:rPr>
              <a:t> with </a:t>
            </a:r>
            <a:r>
              <a:rPr lang="it-IT" sz="2000" dirty="0" err="1">
                <a:latin typeface="Bookman Old Style" panose="02050604050505020204" pitchFamily="18" charset="0"/>
              </a:rPr>
              <a:t>mythical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  <a:r>
              <a:rPr lang="it-IT" sz="2000" dirty="0" err="1">
                <a:latin typeface="Bookman Old Style" panose="02050604050505020204" pitchFamily="18" charset="0"/>
              </a:rPr>
              <a:t>motives</a:t>
            </a:r>
            <a:r>
              <a:rPr lang="it-IT" sz="2000" dirty="0">
                <a:latin typeface="Bookman Old Style" panose="02050604050505020204" pitchFamily="18" charset="0"/>
              </a:rPr>
              <a:t>: </a:t>
            </a:r>
            <a:r>
              <a:rPr lang="en-US" dirty="0">
                <a:latin typeface="Bookman Old Style" panose="02050604050505020204" pitchFamily="18" charset="0"/>
              </a:rPr>
              <a:t>Cyrus - </a:t>
            </a:r>
            <a:r>
              <a:rPr lang="en-US" dirty="0" err="1">
                <a:latin typeface="Bookman Old Style" panose="02050604050505020204" pitchFamily="18" charset="0"/>
              </a:rPr>
              <a:t>Edipus</a:t>
            </a:r>
            <a:r>
              <a:rPr lang="en-US" dirty="0">
                <a:latin typeface="Bookman Old Style" panose="02050604050505020204" pitchFamily="18" charset="0"/>
              </a:rPr>
              <a:t> (dream, abandoned baby) and Atreus (cannibalism); </a:t>
            </a:r>
            <a:r>
              <a:rPr lang="en-US" dirty="0" err="1">
                <a:latin typeface="Bookman Old Style" panose="02050604050505020204" pitchFamily="18" charset="0"/>
              </a:rPr>
              <a:t>Demaratus</a:t>
            </a:r>
            <a:r>
              <a:rPr lang="en-US" dirty="0">
                <a:latin typeface="Bookman Old Style" panose="02050604050505020204" pitchFamily="18" charset="0"/>
              </a:rPr>
              <a:t> - Heracles (son of two fathers)</a:t>
            </a:r>
            <a:endParaRPr lang="it-IT" sz="2000" dirty="0">
              <a:latin typeface="Bookman Old Style" panose="02050604050505020204" pitchFamily="18" charset="0"/>
            </a:endParaRPr>
          </a:p>
          <a:p>
            <a:endParaRPr lang="it-IT" sz="2000" dirty="0">
              <a:latin typeface="Bookman Old Style" panose="02050604050505020204" pitchFamily="18" charset="0"/>
            </a:endParaRPr>
          </a:p>
          <a:p>
            <a:r>
              <a:rPr lang="it-IT" sz="2000" dirty="0">
                <a:latin typeface="Bookman Old Style" panose="02050604050505020204" pitchFamily="18" charset="0"/>
              </a:rPr>
              <a:t>• </a:t>
            </a:r>
            <a:r>
              <a:rPr lang="it-IT" sz="2000" dirty="0" err="1">
                <a:latin typeface="Bookman Old Style" panose="02050604050505020204" pitchFamily="18" charset="0"/>
              </a:rPr>
              <a:t>Myths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  <a:r>
              <a:rPr lang="it-IT" sz="2000" dirty="0" err="1">
                <a:latin typeface="Bookman Old Style" panose="02050604050505020204" pitchFamily="18" charset="0"/>
              </a:rPr>
              <a:t>justify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  <a:r>
              <a:rPr lang="it-IT" sz="2000" dirty="0" err="1">
                <a:latin typeface="Bookman Old Style" panose="02050604050505020204" pitchFamily="18" charset="0"/>
              </a:rPr>
              <a:t>present</a:t>
            </a:r>
            <a:r>
              <a:rPr lang="it-IT" sz="2000" dirty="0">
                <a:latin typeface="Bookman Old Style" panose="02050604050505020204" pitchFamily="18" charset="0"/>
              </a:rPr>
              <a:t>:</a:t>
            </a:r>
            <a:r>
              <a:rPr lang="en-US" dirty="0">
                <a:latin typeface="Bookman Old Style" panose="02050604050505020204" pitchFamily="18" charset="0"/>
              </a:rPr>
              <a:t> Trojan War justifies Persian conflict (1, 1-5); </a:t>
            </a:r>
            <a:r>
              <a:rPr lang="en-US" dirty="0" err="1">
                <a:latin typeface="Bookman Old Style" panose="02050604050505020204" pitchFamily="18" charset="0"/>
              </a:rPr>
              <a:t>Arctayctes</a:t>
            </a:r>
            <a:r>
              <a:rPr lang="en-US" dirty="0">
                <a:latin typeface="Bookman Old Style" panose="02050604050505020204" pitchFamily="18" charset="0"/>
              </a:rPr>
              <a:t> abuses of the temple of </a:t>
            </a:r>
            <a:r>
              <a:rPr lang="en-US" dirty="0" err="1">
                <a:latin typeface="Bookman Old Style" panose="02050604050505020204" pitchFamily="18" charset="0"/>
              </a:rPr>
              <a:t>Protesilaus</a:t>
            </a:r>
            <a:r>
              <a:rPr lang="en-US" dirty="0">
                <a:latin typeface="Bookman Old Style" panose="02050604050505020204" pitchFamily="18" charset="0"/>
              </a:rPr>
              <a:t>, first Greek that died in Troy, continuity of invasion (9, 116) </a:t>
            </a:r>
            <a:r>
              <a:rPr lang="it-IT" sz="2000" dirty="0"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2DD65CA7-F46A-4B3A-A268-338BADB40BF8}"/>
              </a:ext>
            </a:extLst>
          </p:cNvPr>
          <p:cNvSpPr txBox="1"/>
          <p:nvPr/>
        </p:nvSpPr>
        <p:spPr>
          <a:xfrm>
            <a:off x="924530" y="5103813"/>
            <a:ext cx="10353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Bookman Old Style" panose="02050604050505020204" pitchFamily="18" charset="0"/>
              </a:rPr>
              <a:t>Trojan War is earliest chapter of “universal history” of Europe vs. Asia (Nagy,1987)</a:t>
            </a: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78F81CFA-0893-4F97-9FA2-9667FC916336}"/>
              </a:ext>
            </a:extLst>
          </p:cNvPr>
          <p:cNvSpPr txBox="1"/>
          <p:nvPr/>
        </p:nvSpPr>
        <p:spPr>
          <a:xfrm>
            <a:off x="924530" y="1484054"/>
            <a:ext cx="103536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 err="1">
                <a:latin typeface="Bookman Old Style" panose="02050604050505020204" pitchFamily="18" charset="0"/>
              </a:rPr>
              <a:t>Uses</a:t>
            </a:r>
            <a:r>
              <a:rPr lang="it-IT" sz="2000" dirty="0">
                <a:latin typeface="Bookman Old Style" panose="02050604050505020204" pitchFamily="18" charset="0"/>
              </a:rPr>
              <a:t> of </a:t>
            </a:r>
            <a:r>
              <a:rPr lang="it-IT" sz="2000" dirty="0" err="1">
                <a:latin typeface="Bookman Old Style" panose="02050604050505020204" pitchFamily="18" charset="0"/>
              </a:rPr>
              <a:t>Myth</a:t>
            </a:r>
            <a:r>
              <a:rPr lang="it-IT" sz="2000" dirty="0">
                <a:latin typeface="Bookman Old Style" panose="02050604050505020204" pitchFamily="18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62340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A4C3D7E8-0F9F-4450-B83F-AC62C6FA2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31698"/>
            <a:ext cx="10353762" cy="1205477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Grethlein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6C62ED7-4995-40E6-96A1-6A5F63DB7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345" y="3429000"/>
            <a:ext cx="4029680" cy="6964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Bookman Old Style" panose="02050604050505020204" pitchFamily="18" charset="0"/>
              </a:rPr>
              <a:t>Greek embassy </a:t>
            </a:r>
            <a:r>
              <a:rPr lang="en-US" dirty="0">
                <a:latin typeface="Bookman Old Style" panose="02050604050505020204" pitchFamily="18" charset="0"/>
              </a:rPr>
              <a:t>(VII, 153-163)</a:t>
            </a:r>
          </a:p>
        </p:txBody>
      </p:sp>
      <p:graphicFrame>
        <p:nvGraphicFramePr>
          <p:cNvPr id="11" name="Diagramma 10">
            <a:extLst>
              <a:ext uri="{FF2B5EF4-FFF2-40B4-BE49-F238E27FC236}">
                <a16:creationId xmlns:a16="http://schemas.microsoft.com/office/drawing/2014/main" id="{92FC6000-0979-45BB-8D80-1474DA7038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2770183"/>
              </p:ext>
            </p:extLst>
          </p:nvPr>
        </p:nvGraphicFramePr>
        <p:xfrm>
          <a:off x="5092076" y="1847521"/>
          <a:ext cx="6471274" cy="4429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706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olo 1">
            <a:extLst>
              <a:ext uri="{FF2B5EF4-FFF2-40B4-BE49-F238E27FC236}">
                <a16:creationId xmlns:a16="http://schemas.microsoft.com/office/drawing/2014/main" id="{ACE8B2E6-6CBC-433E-A8FD-08803BF8A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4144"/>
            <a:ext cx="10353675" cy="1284288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Scholar</a:t>
            </a:r>
            <a:r>
              <a:rPr lang="it-IT" sz="6600" u="sng" dirty="0">
                <a:latin typeface="Baskerville Old Face" panose="02020602080505020303" pitchFamily="18" charset="0"/>
              </a:rPr>
              <a:t> </a:t>
            </a:r>
            <a:r>
              <a:rPr lang="it-IT" sz="6600" u="sng" dirty="0" err="1">
                <a:latin typeface="Baskerville Old Face" panose="02020602080505020303" pitchFamily="18" charset="0"/>
              </a:rPr>
              <a:t>debate</a:t>
            </a:r>
            <a:r>
              <a:rPr lang="it-IT" sz="6600" u="sng" dirty="0">
                <a:latin typeface="Baskerville Old Face" panose="02020602080505020303" pitchFamily="18" charset="0"/>
              </a:rPr>
              <a:t>, </a:t>
            </a:r>
            <a:r>
              <a:rPr lang="it-IT" sz="6600" u="sng" dirty="0" err="1">
                <a:latin typeface="Baskerville Old Face" panose="02020602080505020303" pitchFamily="18" charset="0"/>
              </a:rPr>
              <a:t>Grethlein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DF2B0085-F829-4563-955C-05128B06946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4400" y="2785446"/>
            <a:ext cx="9096374" cy="2357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indent="0">
              <a:buNone/>
            </a:pPr>
            <a:r>
              <a:rPr lang="en-US" sz="1800" dirty="0"/>
              <a:t>For </a:t>
            </a:r>
            <a:r>
              <a:rPr lang="en-US" sz="1800" dirty="0" err="1"/>
              <a:t>Grethlein</a:t>
            </a:r>
            <a:r>
              <a:rPr lang="en-US" sz="1800" dirty="0"/>
              <a:t> epic reuse:</a:t>
            </a:r>
          </a:p>
          <a:p>
            <a:r>
              <a:rPr lang="en-US" sz="1800" dirty="0"/>
              <a:t>Expressions: the same, the phrase is a hexameter</a:t>
            </a:r>
          </a:p>
          <a:p>
            <a:r>
              <a:rPr lang="en-US" sz="1800" dirty="0"/>
              <a:t>Contest: Hector claims to duel the best man of the Greeks.; in the </a:t>
            </a:r>
            <a:r>
              <a:rPr lang="en-US" sz="1800" i="1" dirty="0"/>
              <a:t>Histories</a:t>
            </a:r>
            <a:r>
              <a:rPr lang="en-US" sz="1800" dirty="0"/>
              <a:t> the best to command navy </a:t>
            </a:r>
          </a:p>
          <a:p>
            <a:r>
              <a:rPr lang="en-US" sz="1800" dirty="0" err="1"/>
              <a:t>Syagros</a:t>
            </a:r>
            <a:r>
              <a:rPr lang="en-US" sz="1800" dirty="0"/>
              <a:t> pretends to have the same gravity of Nestor, model of rhetoric </a:t>
            </a:r>
          </a:p>
          <a:p>
            <a:endParaRPr lang="it-IT" dirty="0"/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85A88753-6BA8-42A0-A8F5-14BB60078B9C}"/>
              </a:ext>
            </a:extLst>
          </p:cNvPr>
          <p:cNvSpPr txBox="1"/>
          <p:nvPr/>
        </p:nvSpPr>
        <p:spPr>
          <a:xfrm>
            <a:off x="914400" y="5143014"/>
            <a:ext cx="36766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Gelon</a:t>
            </a:r>
            <a:r>
              <a:rPr lang="en-US" dirty="0"/>
              <a:t> does not want to sacrifice the “spring of Greece”, his </a:t>
            </a:r>
            <a:r>
              <a:rPr lang="en-US"/>
              <a:t>troops; the </a:t>
            </a:r>
            <a:r>
              <a:rPr lang="en-US" dirty="0"/>
              <a:t>same metaphor in the Pericles’ epitaph (</a:t>
            </a:r>
            <a:r>
              <a:rPr lang="en-US" dirty="0" err="1"/>
              <a:t>Thuc</a:t>
            </a:r>
            <a:r>
              <a:rPr lang="en-US" dirty="0"/>
              <a:t>. II, 35-46), for the soldiers already died</a:t>
            </a:r>
            <a:endParaRPr lang="it-IT" dirty="0"/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D806AC79-4665-49C8-9204-9CA158C90FD8}"/>
              </a:ext>
            </a:extLst>
          </p:cNvPr>
          <p:cNvSpPr txBox="1"/>
          <p:nvPr/>
        </p:nvSpPr>
        <p:spPr>
          <a:xfrm>
            <a:off x="914400" y="1579564"/>
            <a:ext cx="10706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Boedeker</a:t>
            </a:r>
            <a:r>
              <a:rPr lang="en-US" dirty="0"/>
              <a:t> (2001), “"Herodotus probably did not borrow directly from the Iliad or Odyssey every expression that has an epic parallel […] (these expressions) might have originated in epic language but passed into rhetorical commonplace; they might just as well have come to epic from ordinary speech” </a:t>
            </a:r>
          </a:p>
          <a:p>
            <a:endParaRPr lang="it-IT" dirty="0"/>
          </a:p>
        </p:txBody>
      </p:sp>
      <p:sp>
        <p:nvSpPr>
          <p:cNvPr id="8" name="Freccia a destra 7">
            <a:extLst>
              <a:ext uri="{FF2B5EF4-FFF2-40B4-BE49-F238E27FC236}">
                <a16:creationId xmlns:a16="http://schemas.microsoft.com/office/drawing/2014/main" id="{10110235-DED6-4B78-94A4-8358D5C132F6}"/>
              </a:ext>
            </a:extLst>
          </p:cNvPr>
          <p:cNvSpPr/>
          <p:nvPr/>
        </p:nvSpPr>
        <p:spPr>
          <a:xfrm>
            <a:off x="4910138" y="5385226"/>
            <a:ext cx="2371725" cy="781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72696E8B-D06C-4D59-BD2E-214D91A0410F}"/>
              </a:ext>
            </a:extLst>
          </p:cNvPr>
          <p:cNvSpPr txBox="1"/>
          <p:nvPr/>
        </p:nvSpPr>
        <p:spPr>
          <a:xfrm>
            <a:off x="7600952" y="5385226"/>
            <a:ext cx="31337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critics to will of hegemony</a:t>
            </a:r>
          </a:p>
        </p:txBody>
      </p:sp>
    </p:spTree>
    <p:extLst>
      <p:ext uri="{BB962C8B-B14F-4D97-AF65-F5344CB8AC3E}">
        <p14:creationId xmlns:p14="http://schemas.microsoft.com/office/powerpoint/2010/main" val="266231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  <p:bldP spid="8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08FE8F3-9246-4AA5-90C9-F28393EB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17" y="1091754"/>
            <a:ext cx="4371971" cy="4626864"/>
          </a:xfrm>
        </p:spPr>
        <p:txBody>
          <a:bodyPr>
            <a:normAutofit/>
          </a:bodyPr>
          <a:lstStyle/>
          <a:p>
            <a:pPr algn="l"/>
            <a:r>
              <a:rPr lang="it-IT" sz="6600" u="sng" dirty="0" err="1">
                <a:latin typeface="Baskerville Old Face" panose="02020602080505020303" pitchFamily="18" charset="0"/>
              </a:rPr>
              <a:t>Conclusions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3C0564D5-4C4C-4024-B173-DC31A07FC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304799"/>
            <a:ext cx="6245352" cy="62007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latin typeface="Bookman Old Style" panose="02050604050505020204" pitchFamily="18" charset="0"/>
              </a:rPr>
              <a:t>Emily Baragwanath</a:t>
            </a:r>
            <a:r>
              <a:rPr lang="en-US" sz="1600" dirty="0">
                <a:latin typeface="Bookman Old Style" panose="02050604050505020204" pitchFamily="18" charset="0"/>
              </a:rPr>
              <a:t>: Why does Herodotus use Homeric narrator?</a:t>
            </a:r>
          </a:p>
          <a:p>
            <a:pPr marL="971550" lvl="1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600">
                <a:latin typeface="Bookman Old Style" panose="02050604050505020204" pitchFamily="18" charset="0"/>
              </a:rPr>
              <a:t>Paint </a:t>
            </a:r>
            <a:r>
              <a:rPr lang="en-US" sz="1600" dirty="0">
                <a:latin typeface="Bookman Old Style" panose="02050604050505020204" pitchFamily="18" charset="0"/>
              </a:rPr>
              <a:t>psychological background in order to understand </a:t>
            </a:r>
            <a:r>
              <a:rPr lang="en-US" sz="1600" dirty="0" err="1">
                <a:latin typeface="Bookman Old Style" panose="02050604050505020204" pitchFamily="18" charset="0"/>
              </a:rPr>
              <a:t>εργ</a:t>
            </a:r>
            <a:r>
              <a:rPr lang="en-US" sz="1600" dirty="0">
                <a:latin typeface="Bookman Old Style" panose="02050604050505020204" pitchFamily="18" charset="0"/>
              </a:rPr>
              <a:t>α</a:t>
            </a:r>
          </a:p>
          <a:p>
            <a:pPr marL="971550" lvl="1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600" dirty="0">
                <a:latin typeface="Bookman Old Style" panose="02050604050505020204" pitchFamily="18" charset="0"/>
              </a:rPr>
              <a:t>Engage with challenging nature of tasks</a:t>
            </a:r>
          </a:p>
          <a:p>
            <a:pPr marL="971550" lvl="1" indent="-514350">
              <a:lnSpc>
                <a:spcPct val="90000"/>
              </a:lnSpc>
              <a:buFont typeface="+mj-lt"/>
              <a:buAutoNum type="arabicPeriod"/>
            </a:pPr>
            <a:r>
              <a:rPr lang="en-US" sz="1600" dirty="0">
                <a:latin typeface="Bookman Old Style" panose="02050604050505020204" pitchFamily="18" charset="0"/>
              </a:rPr>
              <a:t>Connect literary and narrative interests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600" b="1" dirty="0">
                <a:latin typeface="Bookman Old Style" panose="02050604050505020204" pitchFamily="18" charset="0"/>
              </a:rPr>
              <a:t>Christopher Pelling</a:t>
            </a:r>
            <a:r>
              <a:rPr lang="en-US" sz="1600" dirty="0">
                <a:latin typeface="Bookman Old Style" panose="02050604050505020204" pitchFamily="18" charset="0"/>
              </a:rPr>
              <a:t>: cultural continuity and change, Herodotus takes Homeric images to give them new meanings, in new cultural context.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1600" b="1" dirty="0">
                <a:latin typeface="Bookman Old Style" panose="02050604050505020204" pitchFamily="18" charset="0"/>
              </a:rPr>
              <a:t>Jonas </a:t>
            </a:r>
            <a:r>
              <a:rPr lang="en-US" sz="1600" b="1" dirty="0" err="1">
                <a:latin typeface="Bookman Old Style" panose="02050604050505020204" pitchFamily="18" charset="0"/>
              </a:rPr>
              <a:t>Grethlein</a:t>
            </a:r>
            <a:r>
              <a:rPr lang="en-US" sz="1600" dirty="0">
                <a:latin typeface="Bookman Old Style" panose="02050604050505020204" pitchFamily="18" charset="0"/>
              </a:rPr>
              <a:t>: in the past Homer used to glorify (new Simonides elegy; Pindar); now new angle:</a:t>
            </a:r>
          </a:p>
          <a:p>
            <a:pPr marL="914400" lvl="1" indent="-457200">
              <a:lnSpc>
                <a:spcPct val="90000"/>
              </a:lnSpc>
              <a:buFont typeface="+mj-lt"/>
              <a:buAutoNum type="arabicPeriod"/>
            </a:pPr>
            <a:r>
              <a:rPr lang="en-US" sz="1600" dirty="0">
                <a:latin typeface="Bookman Old Style" panose="02050604050505020204" pitchFamily="18" charset="0"/>
              </a:rPr>
              <a:t>Highlights the struggle of Greek π</a:t>
            </a:r>
            <a:r>
              <a:rPr lang="en-US" sz="1600" dirty="0" err="1">
                <a:latin typeface="Bookman Old Style" panose="02050604050505020204" pitchFamily="18" charset="0"/>
              </a:rPr>
              <a:t>ολεις</a:t>
            </a:r>
            <a:r>
              <a:rPr lang="en-US" sz="1600" dirty="0">
                <a:latin typeface="Bookman Old Style" panose="02050604050505020204" pitchFamily="18" charset="0"/>
              </a:rPr>
              <a:t> for leadership like Agamemnon and Achilles, that caused so much “ills”</a:t>
            </a:r>
          </a:p>
          <a:p>
            <a:pPr marL="914400" lvl="1" indent="-457200">
              <a:lnSpc>
                <a:spcPct val="90000"/>
              </a:lnSpc>
              <a:buFont typeface="+mj-lt"/>
              <a:buAutoNum type="arabicPeriod"/>
            </a:pPr>
            <a:r>
              <a:rPr lang="en-US" sz="1600" dirty="0">
                <a:latin typeface="Bookman Old Style" panose="02050604050505020204" pitchFamily="18" charset="0"/>
              </a:rPr>
              <a:t>Foreshadows the fight for hegemony (VI, 98)	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latin typeface="Bookman Old Style" panose="0205060405050502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1600" b="1" dirty="0">
                <a:latin typeface="Bookman Old Style" panose="02050604050505020204" pitchFamily="18" charset="0"/>
              </a:rPr>
              <a:t>Deborah </a:t>
            </a:r>
            <a:r>
              <a:rPr lang="en-US" sz="1600" b="1" dirty="0" err="1">
                <a:latin typeface="Bookman Old Style" panose="02050604050505020204" pitchFamily="18" charset="0"/>
              </a:rPr>
              <a:t>Boedeker</a:t>
            </a:r>
            <a:r>
              <a:rPr lang="en-US" sz="1600" dirty="0">
                <a:latin typeface="Bookman Old Style" panose="02050604050505020204" pitchFamily="18" charset="0"/>
              </a:rPr>
              <a:t>: myth and history sometimes can overlap because generated in certain cultural climate and they reflect its stronger categories and concerns (father-son relationship etc.)</a:t>
            </a:r>
          </a:p>
          <a:p>
            <a:pPr marL="0" indent="0">
              <a:lnSpc>
                <a:spcPct val="90000"/>
              </a:lnSpc>
              <a:buNone/>
            </a:pPr>
            <a:endParaRPr lang="it-IT" sz="1300" dirty="0"/>
          </a:p>
        </p:txBody>
      </p:sp>
    </p:spTree>
    <p:extLst>
      <p:ext uri="{BB962C8B-B14F-4D97-AF65-F5344CB8AC3E}">
        <p14:creationId xmlns:p14="http://schemas.microsoft.com/office/powerpoint/2010/main" val="377790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50D7B4E-8D16-4A34-B994-2C1D4C565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1231123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Bibliography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EC125BE-E425-43E8-86DD-12C25A967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4471"/>
            <a:ext cx="10515600" cy="534825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400" dirty="0">
                <a:latin typeface="Bookman Old Style" panose="02050604050505020204" pitchFamily="18" charset="0"/>
              </a:rPr>
              <a:t>MODERN SCHOLARS: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Auerbach, Erich (2003). </a:t>
            </a:r>
            <a:r>
              <a:rPr lang="en-US" sz="4000" i="1" dirty="0">
                <a:latin typeface="Bookman Old Style" panose="02050604050505020204" pitchFamily="18" charset="0"/>
              </a:rPr>
              <a:t>Mimesis: the representation of reality in Western literature </a:t>
            </a:r>
            <a:r>
              <a:rPr lang="en-US" sz="4000" dirty="0">
                <a:latin typeface="Bookman Old Style" panose="02050604050505020204" pitchFamily="18" charset="0"/>
              </a:rPr>
              <a:t>(pp. 6-7). Princeton (N. J.): Princeton University Pr.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Baragwanath, E. (2008). </a:t>
            </a:r>
            <a:r>
              <a:rPr lang="en-US" sz="4000" i="1" dirty="0">
                <a:latin typeface="Bookman Old Style" panose="02050604050505020204" pitchFamily="18" charset="0"/>
              </a:rPr>
              <a:t>Motivation and narrative in Herodotus </a:t>
            </a:r>
            <a:r>
              <a:rPr lang="en-US" sz="4000" dirty="0">
                <a:latin typeface="Bookman Old Style" panose="02050604050505020204" pitchFamily="18" charset="0"/>
              </a:rPr>
              <a:t>(pp.36-54). Oxford ; New York: Oxford University Pr.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Boedeker</a:t>
            </a:r>
            <a:r>
              <a:rPr lang="en-US" sz="4000" dirty="0">
                <a:latin typeface="Bookman Old Style" panose="02050604050505020204" pitchFamily="18" charset="0"/>
              </a:rPr>
              <a:t> D. (2001). </a:t>
            </a:r>
            <a:r>
              <a:rPr lang="en-US" sz="4000" i="1" dirty="0">
                <a:latin typeface="Bookman Old Style" panose="02050604050505020204" pitchFamily="18" charset="0"/>
              </a:rPr>
              <a:t>Heroic historiography: Simonides and Herodotus on Plataea</a:t>
            </a:r>
            <a:r>
              <a:rPr lang="en-US" sz="4000" dirty="0">
                <a:latin typeface="Bookman Old Style" panose="02050604050505020204" pitchFamily="18" charset="0"/>
              </a:rPr>
              <a:t> (p. 124). In </a:t>
            </a:r>
            <a:r>
              <a:rPr lang="en-US" sz="4000" i="1" dirty="0">
                <a:latin typeface="Bookman Old Style" panose="02050604050505020204" pitchFamily="18" charset="0"/>
              </a:rPr>
              <a:t>The new Simonides: contexts of praise and desire</a:t>
            </a:r>
            <a:r>
              <a:rPr lang="en-US" sz="4000" dirty="0">
                <a:latin typeface="Bookman Old Style" panose="02050604050505020204" pitchFamily="18" charset="0"/>
              </a:rPr>
              <a:t>. Oxford ; New York: Oxford University Pr.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Boedeker</a:t>
            </a:r>
            <a:r>
              <a:rPr lang="en-US" sz="4000" dirty="0">
                <a:latin typeface="Bookman Old Style" panose="02050604050505020204" pitchFamily="18" charset="0"/>
              </a:rPr>
              <a:t> D. (2013). </a:t>
            </a:r>
            <a:r>
              <a:rPr lang="en-US" sz="4000" i="1" dirty="0">
                <a:latin typeface="Bookman Old Style" panose="02050604050505020204" pitchFamily="18" charset="0"/>
              </a:rPr>
              <a:t>Epic Heritage and Mythical Patterns in Herodotus</a:t>
            </a:r>
            <a:r>
              <a:rPr lang="en-US" sz="4000" dirty="0">
                <a:latin typeface="Bookman Old Style" panose="02050604050505020204" pitchFamily="18" charset="0"/>
              </a:rPr>
              <a:t>, in </a:t>
            </a:r>
            <a:r>
              <a:rPr lang="en-US" sz="4000" i="1" dirty="0">
                <a:latin typeface="Bookman Old Style" panose="02050604050505020204" pitchFamily="18" charset="0"/>
              </a:rPr>
              <a:t>Brill's Companion to Herodotus</a:t>
            </a:r>
            <a:r>
              <a:rPr lang="en-US" sz="4000" dirty="0">
                <a:latin typeface="Bookman Old Style" panose="02050604050505020204" pitchFamily="18" charset="0"/>
              </a:rPr>
              <a:t> (pp. 95-116). Brill's Companions to Classical Studies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Cobet</a:t>
            </a:r>
            <a:r>
              <a:rPr lang="en-US" sz="4000" dirty="0">
                <a:latin typeface="Bookman Old Style" panose="02050604050505020204" pitchFamily="18" charset="0"/>
              </a:rPr>
              <a:t> J. (2013). </a:t>
            </a:r>
            <a:r>
              <a:rPr lang="en-US" sz="4000" i="1" dirty="0">
                <a:latin typeface="Bookman Old Style" panose="02050604050505020204" pitchFamily="18" charset="0"/>
              </a:rPr>
              <a:t>The Organization of Time in the Histories, </a:t>
            </a:r>
            <a:r>
              <a:rPr lang="en-US" sz="4000" dirty="0">
                <a:latin typeface="Bookman Old Style" panose="02050604050505020204" pitchFamily="18" charset="0"/>
              </a:rPr>
              <a:t>in </a:t>
            </a:r>
            <a:r>
              <a:rPr lang="en-US" sz="4000" i="1" dirty="0">
                <a:latin typeface="Bookman Old Style" panose="02050604050505020204" pitchFamily="18" charset="0"/>
              </a:rPr>
              <a:t>Brill’s Companion to Herodotus </a:t>
            </a:r>
            <a:r>
              <a:rPr lang="en-US" sz="4000" dirty="0">
                <a:latin typeface="Bookman Old Style" panose="02050604050505020204" pitchFamily="18" charset="0"/>
              </a:rPr>
              <a:t>(pp. 387–412). </a:t>
            </a:r>
            <a:r>
              <a:rPr lang="en-US" sz="4000" dirty="0" err="1">
                <a:latin typeface="Bookman Old Style" panose="02050604050505020204" pitchFamily="18" charset="0"/>
              </a:rPr>
              <a:t>Bril’s</a:t>
            </a:r>
            <a:r>
              <a:rPr lang="en-US" sz="4000" dirty="0">
                <a:latin typeface="Bookman Old Style" panose="02050604050505020204" pitchFamily="18" charset="0"/>
              </a:rPr>
              <a:t> Companions to Classical Studies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De Jong, I. J. F. (1987). </a:t>
            </a:r>
            <a:r>
              <a:rPr lang="en-US" sz="4000" i="1" dirty="0">
                <a:latin typeface="Bookman Old Style" panose="02050604050505020204" pitchFamily="18" charset="0"/>
              </a:rPr>
              <a:t>Narrators and </a:t>
            </a:r>
            <a:r>
              <a:rPr lang="en-US" sz="4000" i="1" dirty="0" err="1">
                <a:latin typeface="Bookman Old Style" panose="02050604050505020204" pitchFamily="18" charset="0"/>
              </a:rPr>
              <a:t>focalizers</a:t>
            </a:r>
            <a:r>
              <a:rPr lang="en-US" sz="4000" i="1" dirty="0">
                <a:latin typeface="Bookman Old Style" panose="02050604050505020204" pitchFamily="18" charset="0"/>
              </a:rPr>
              <a:t>. The presentation of the story in the Iliad</a:t>
            </a:r>
            <a:r>
              <a:rPr lang="en-US" sz="4000" dirty="0">
                <a:latin typeface="Bookman Old Style" panose="02050604050505020204" pitchFamily="18" charset="0"/>
              </a:rPr>
              <a:t>. Amsterdam: </a:t>
            </a:r>
            <a:r>
              <a:rPr lang="en-US" sz="4000" dirty="0" err="1">
                <a:latin typeface="Bookman Old Style" panose="02050604050505020204" pitchFamily="18" charset="0"/>
              </a:rPr>
              <a:t>Grüner</a:t>
            </a:r>
            <a:r>
              <a:rPr lang="en-US" sz="4000" dirty="0">
                <a:latin typeface="Bookman Old Style" panose="02050604050505020204" pitchFamily="18" charset="0"/>
              </a:rPr>
              <a:t>.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Goldhill</a:t>
            </a:r>
            <a:r>
              <a:rPr lang="en-US" sz="4000" dirty="0">
                <a:latin typeface="Bookman Old Style" panose="02050604050505020204" pitchFamily="18" charset="0"/>
              </a:rPr>
              <a:t>, Simon (1999). </a:t>
            </a:r>
            <a:r>
              <a:rPr lang="en-US" sz="4000" i="1" dirty="0">
                <a:latin typeface="Bookman Old Style" panose="02050604050505020204" pitchFamily="18" charset="0"/>
              </a:rPr>
              <a:t>Wipe your glosses. </a:t>
            </a:r>
            <a:r>
              <a:rPr lang="en-US" sz="4000" dirty="0">
                <a:latin typeface="Bookman Old Style" panose="02050604050505020204" pitchFamily="18" charset="0"/>
              </a:rPr>
              <a:t>In</a:t>
            </a:r>
            <a:r>
              <a:rPr lang="en-US" sz="4000" i="1" dirty="0">
                <a:latin typeface="Bookman Old Style" panose="02050604050505020204" pitchFamily="18" charset="0"/>
              </a:rPr>
              <a:t> Most, Glenn</a:t>
            </a:r>
            <a:r>
              <a:rPr lang="en-US" sz="4000" dirty="0">
                <a:latin typeface="Bookman Old Style" panose="02050604050505020204" pitchFamily="18" charset="0"/>
              </a:rPr>
              <a:t> </a:t>
            </a:r>
            <a:r>
              <a:rPr lang="en-US" sz="4000" i="1" dirty="0">
                <a:latin typeface="Bookman Old Style" panose="02050604050505020204" pitchFamily="18" charset="0"/>
              </a:rPr>
              <a:t>W.</a:t>
            </a:r>
            <a:r>
              <a:rPr lang="en-US" sz="4000" dirty="0">
                <a:latin typeface="Bookman Old Style" panose="02050604050505020204" pitchFamily="18" charset="0"/>
              </a:rPr>
              <a:t> (Ed.), (pp. 380-425), Commentaries = </a:t>
            </a:r>
            <a:r>
              <a:rPr lang="en-US" sz="4000" dirty="0" err="1">
                <a:latin typeface="Bookman Old Style" panose="02050604050505020204" pitchFamily="18" charset="0"/>
              </a:rPr>
              <a:t>Kommentare</a:t>
            </a:r>
            <a:r>
              <a:rPr lang="en-US" sz="4000" dirty="0">
                <a:latin typeface="Bookman Old Style" panose="02050604050505020204" pitchFamily="18" charset="0"/>
              </a:rPr>
              <a:t>. Göttingen: </a:t>
            </a:r>
            <a:r>
              <a:rPr lang="en-US" sz="4000" dirty="0" err="1">
                <a:latin typeface="Bookman Old Style" panose="02050604050505020204" pitchFamily="18" charset="0"/>
              </a:rPr>
              <a:t>Vandenhoeck</a:t>
            </a:r>
            <a:r>
              <a:rPr lang="en-US" sz="4000" dirty="0">
                <a:latin typeface="Bookman Old Style" panose="02050604050505020204" pitchFamily="18" charset="0"/>
              </a:rPr>
              <a:t> und Ruprecht.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Grethlein</a:t>
            </a:r>
            <a:r>
              <a:rPr lang="en-US" sz="4000" dirty="0">
                <a:latin typeface="Bookman Old Style" panose="02050604050505020204" pitchFamily="18" charset="0"/>
              </a:rPr>
              <a:t> J. (2006). </a:t>
            </a:r>
            <a:r>
              <a:rPr lang="en-US" sz="4000" i="1" dirty="0">
                <a:latin typeface="Bookman Old Style" panose="02050604050505020204" pitchFamily="18" charset="0"/>
              </a:rPr>
              <a:t>The Manifold Uses of the Epic past: The Embassy Scene in Herodotus 7.153-63 </a:t>
            </a:r>
            <a:r>
              <a:rPr lang="en-US" sz="4000" dirty="0">
                <a:latin typeface="Bookman Old Style" panose="02050604050505020204" pitchFamily="18" charset="0"/>
              </a:rPr>
              <a:t>(pp.485-509)</a:t>
            </a:r>
            <a:r>
              <a:rPr lang="en-US" sz="4000" i="1" dirty="0">
                <a:latin typeface="Bookman Old Style" panose="02050604050505020204" pitchFamily="18" charset="0"/>
              </a:rPr>
              <a:t>, </a:t>
            </a:r>
            <a:r>
              <a:rPr lang="en-US" sz="4000" dirty="0">
                <a:latin typeface="Bookman Old Style" panose="02050604050505020204" pitchFamily="18" charset="0"/>
              </a:rPr>
              <a:t>in </a:t>
            </a:r>
            <a:r>
              <a:rPr lang="en-US" sz="4000" i="1" dirty="0">
                <a:latin typeface="Bookman Old Style" panose="02050604050505020204" pitchFamily="18" charset="0"/>
              </a:rPr>
              <a:t>The American Journal of Philology</a:t>
            </a:r>
            <a:r>
              <a:rPr lang="en-US" sz="4000" dirty="0">
                <a:latin typeface="Bookman Old Style" panose="02050604050505020204" pitchFamily="18" charset="0"/>
              </a:rPr>
              <a:t>, Vol. 127, No. 4. The Johns Hopkins University Press 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Griffin, J. (2001). </a:t>
            </a:r>
            <a:r>
              <a:rPr lang="en-US" sz="4000" i="1" dirty="0">
                <a:latin typeface="Bookman Old Style" panose="02050604050505020204" pitchFamily="18" charset="0"/>
              </a:rPr>
              <a:t>Homer</a:t>
            </a:r>
            <a:r>
              <a:rPr lang="en-US" sz="4000" dirty="0">
                <a:latin typeface="Bookman Old Style" panose="02050604050505020204" pitchFamily="18" charset="0"/>
              </a:rPr>
              <a:t>. London: Bristol Classical Pr.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Harvey P. (1940), </a:t>
            </a:r>
            <a:r>
              <a:rPr lang="en-US" sz="4000" i="1" dirty="0">
                <a:latin typeface="Bookman Old Style" panose="02050604050505020204" pitchFamily="18" charset="0"/>
              </a:rPr>
              <a:t>The Oxford Companion to Classical Literature</a:t>
            </a:r>
            <a:r>
              <a:rPr lang="en-US" sz="4000" dirty="0">
                <a:latin typeface="Bookman Old Style" panose="02050604050505020204" pitchFamily="18" charset="0"/>
              </a:rPr>
              <a:t>, Oxford University Press, p.160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Isager</a:t>
            </a:r>
            <a:r>
              <a:rPr lang="en-US" sz="4000" dirty="0">
                <a:latin typeface="Bookman Old Style" panose="02050604050505020204" pitchFamily="18" charset="0"/>
              </a:rPr>
              <a:t> S. (1998), </a:t>
            </a:r>
            <a:r>
              <a:rPr lang="en-US" sz="4000" i="1" dirty="0">
                <a:latin typeface="Bookman Old Style" panose="02050604050505020204" pitchFamily="18" charset="0"/>
              </a:rPr>
              <a:t>The Pride of </a:t>
            </a:r>
            <a:r>
              <a:rPr lang="en-US" sz="4000" i="1" dirty="0" err="1">
                <a:latin typeface="Bookman Old Style" panose="02050604050505020204" pitchFamily="18" charset="0"/>
              </a:rPr>
              <a:t>Halikarnassos</a:t>
            </a:r>
            <a:r>
              <a:rPr lang="en-US" sz="4000" i="1" dirty="0">
                <a:latin typeface="Bookman Old Style" panose="02050604050505020204" pitchFamily="18" charset="0"/>
              </a:rPr>
              <a:t>. </a:t>
            </a:r>
            <a:r>
              <a:rPr lang="en-US" sz="4000" i="1" dirty="0" err="1">
                <a:latin typeface="Bookman Old Style" panose="02050604050505020204" pitchFamily="18" charset="0"/>
              </a:rPr>
              <a:t>Editio</a:t>
            </a:r>
            <a:r>
              <a:rPr lang="en-US" sz="4000" i="1" dirty="0">
                <a:latin typeface="Bookman Old Style" panose="02050604050505020204" pitchFamily="18" charset="0"/>
              </a:rPr>
              <a:t> Princeps of an Inscription from </a:t>
            </a:r>
            <a:r>
              <a:rPr lang="en-US" sz="4000" i="1" dirty="0" err="1">
                <a:latin typeface="Bookman Old Style" panose="02050604050505020204" pitchFamily="18" charset="0"/>
              </a:rPr>
              <a:t>Salmakis</a:t>
            </a:r>
            <a:r>
              <a:rPr lang="en-US" sz="4000" i="1" dirty="0">
                <a:latin typeface="Bookman Old Style" panose="02050604050505020204" pitchFamily="18" charset="0"/>
              </a:rPr>
              <a:t>, </a:t>
            </a:r>
            <a:r>
              <a:rPr lang="en-US" sz="4000" dirty="0">
                <a:latin typeface="Bookman Old Style" panose="02050604050505020204" pitchFamily="18" charset="0"/>
              </a:rPr>
              <a:t>in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Zeitschrift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für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Papyrologie</a:t>
            </a:r>
            <a:r>
              <a:rPr lang="en-US" sz="4000" i="1" dirty="0">
                <a:latin typeface="Bookman Old Style" panose="02050604050505020204" pitchFamily="18" charset="0"/>
              </a:rPr>
              <a:t> und </a:t>
            </a:r>
            <a:r>
              <a:rPr lang="en-US" sz="4000" i="1" dirty="0" err="1">
                <a:latin typeface="Bookman Old Style" panose="02050604050505020204" pitchFamily="18" charset="0"/>
              </a:rPr>
              <a:t>Epigraphik</a:t>
            </a:r>
            <a:r>
              <a:rPr lang="en-US" sz="4000" i="1" dirty="0">
                <a:latin typeface="Bookman Old Style" panose="02050604050505020204" pitchFamily="18" charset="0"/>
              </a:rPr>
              <a:t>, Bd. 123, </a:t>
            </a:r>
            <a:r>
              <a:rPr lang="en-US" sz="4000" dirty="0">
                <a:latin typeface="Bookman Old Style" panose="02050604050505020204" pitchFamily="18" charset="0"/>
              </a:rPr>
              <a:t>pp. 1-23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Merchant P. (1971), </a:t>
            </a:r>
            <a:r>
              <a:rPr lang="en-US" sz="4000" i="1" dirty="0">
                <a:latin typeface="Bookman Old Style" panose="02050604050505020204" pitchFamily="18" charset="0"/>
              </a:rPr>
              <a:t>The Epic</a:t>
            </a:r>
            <a:r>
              <a:rPr lang="en-US" sz="4000" dirty="0">
                <a:latin typeface="Bookman Old Style" panose="02050604050505020204" pitchFamily="18" charset="0"/>
              </a:rPr>
              <a:t>, Methuen &amp; Co., London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Munson, Rosaria </a:t>
            </a:r>
            <a:r>
              <a:rPr lang="en-US" sz="4000" dirty="0" err="1">
                <a:latin typeface="Bookman Old Style" panose="02050604050505020204" pitchFamily="18" charset="0"/>
              </a:rPr>
              <a:t>Vignolo</a:t>
            </a:r>
            <a:r>
              <a:rPr lang="en-US" sz="4000" dirty="0">
                <a:latin typeface="Bookman Old Style" panose="02050604050505020204" pitchFamily="18" charset="0"/>
              </a:rPr>
              <a:t> (2001). </a:t>
            </a:r>
            <a:r>
              <a:rPr lang="en-US" sz="4000" i="1" dirty="0">
                <a:latin typeface="Bookman Old Style" panose="02050604050505020204" pitchFamily="18" charset="0"/>
              </a:rPr>
              <a:t>Telling wonders: ethnographic and political discourse in the work of Herodotus</a:t>
            </a:r>
            <a:r>
              <a:rPr lang="en-US" sz="4000" dirty="0">
                <a:latin typeface="Bookman Old Style" panose="02050604050505020204" pitchFamily="18" charset="0"/>
              </a:rPr>
              <a:t> (pp. 218-219). Ann Arbor (Mich.): University of Michigan Pr.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Nagy G. (1987). </a:t>
            </a:r>
            <a:r>
              <a:rPr lang="en-US" sz="4000" i="1" dirty="0">
                <a:latin typeface="Bookman Old Style" panose="02050604050505020204" pitchFamily="18" charset="0"/>
              </a:rPr>
              <a:t>Herodotus the </a:t>
            </a:r>
            <a:r>
              <a:rPr lang="en-US" sz="4000" i="1" dirty="0" err="1">
                <a:latin typeface="Bookman Old Style" panose="02050604050505020204" pitchFamily="18" charset="0"/>
              </a:rPr>
              <a:t>λόγιος</a:t>
            </a:r>
            <a:r>
              <a:rPr lang="en-US" sz="4000" dirty="0">
                <a:latin typeface="Bookman Old Style" panose="02050604050505020204" pitchFamily="18" charset="0"/>
              </a:rPr>
              <a:t> (pp. 175-184). Arethusa, XX.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Nagy G. (1987). </a:t>
            </a:r>
            <a:r>
              <a:rPr lang="en-US" sz="4000" i="1" dirty="0">
                <a:latin typeface="Bookman Old Style" panose="02050604050505020204" pitchFamily="18" charset="0"/>
              </a:rPr>
              <a:t>The sign of </a:t>
            </a:r>
            <a:r>
              <a:rPr lang="en-US" sz="4000" i="1" dirty="0" err="1">
                <a:latin typeface="Bookman Old Style" panose="02050604050505020204" pitchFamily="18" charset="0"/>
              </a:rPr>
              <a:t>Protesilaos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dirty="0">
                <a:latin typeface="Bookman Old Style" panose="02050604050505020204" pitchFamily="18" charset="0"/>
              </a:rPr>
              <a:t>(pp.207-213). Métis, II. Doi: 10.3406/metis.1987.891</a:t>
            </a:r>
          </a:p>
          <a:p>
            <a:r>
              <a:rPr lang="en-US" sz="4000" dirty="0" err="1">
                <a:latin typeface="Bookman Old Style" panose="02050604050505020204" pitchFamily="18" charset="0"/>
              </a:rPr>
              <a:t>Nickau</a:t>
            </a:r>
            <a:r>
              <a:rPr lang="en-US" sz="4000" dirty="0">
                <a:latin typeface="Bookman Old Style" panose="02050604050505020204" pitchFamily="18" charset="0"/>
              </a:rPr>
              <a:t> K. (1990). </a:t>
            </a:r>
            <a:r>
              <a:rPr lang="en-US" sz="4000" i="1" dirty="0">
                <a:latin typeface="Bookman Old Style" panose="02050604050505020204" pitchFamily="18" charset="0"/>
              </a:rPr>
              <a:t>Mythos und Logos </a:t>
            </a:r>
            <a:r>
              <a:rPr lang="en-US" sz="4000" i="1" dirty="0" err="1">
                <a:latin typeface="Bookman Old Style" panose="02050604050505020204" pitchFamily="18" charset="0"/>
              </a:rPr>
              <a:t>bei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Herodot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dirty="0">
                <a:latin typeface="Bookman Old Style" panose="02050604050505020204" pitchFamily="18" charset="0"/>
              </a:rPr>
              <a:t>(p. 84). In Ax, Wolfram (Ed.), </a:t>
            </a:r>
            <a:r>
              <a:rPr lang="en-US" sz="4000" i="1" dirty="0">
                <a:latin typeface="Bookman Old Style" panose="02050604050505020204" pitchFamily="18" charset="0"/>
              </a:rPr>
              <a:t>Memoria rerum </a:t>
            </a:r>
            <a:r>
              <a:rPr lang="en-US" sz="4000" i="1" dirty="0" err="1">
                <a:latin typeface="Bookman Old Style" panose="02050604050505020204" pitchFamily="18" charset="0"/>
              </a:rPr>
              <a:t>veterum</a:t>
            </a:r>
            <a:r>
              <a:rPr lang="en-US" sz="4000" i="1" dirty="0">
                <a:latin typeface="Bookman Old Style" panose="02050604050505020204" pitchFamily="18" charset="0"/>
              </a:rPr>
              <a:t> : </a:t>
            </a:r>
            <a:r>
              <a:rPr lang="en-US" sz="4000" i="1" dirty="0" err="1">
                <a:latin typeface="Bookman Old Style" panose="02050604050505020204" pitchFamily="18" charset="0"/>
              </a:rPr>
              <a:t>neue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Beiträge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zur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antiken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Historiographie</a:t>
            </a:r>
            <a:r>
              <a:rPr lang="en-US" sz="4000" i="1" dirty="0">
                <a:latin typeface="Bookman Old Style" panose="02050604050505020204" pitchFamily="18" charset="0"/>
              </a:rPr>
              <a:t> und </a:t>
            </a:r>
            <a:r>
              <a:rPr lang="en-US" sz="4000" i="1" dirty="0" err="1">
                <a:latin typeface="Bookman Old Style" panose="02050604050505020204" pitchFamily="18" charset="0"/>
              </a:rPr>
              <a:t>alten</a:t>
            </a:r>
            <a:r>
              <a:rPr lang="en-US" sz="4000" i="1" dirty="0">
                <a:latin typeface="Bookman Old Style" panose="02050604050505020204" pitchFamily="18" charset="0"/>
              </a:rPr>
              <a:t> </a:t>
            </a:r>
            <a:r>
              <a:rPr lang="en-US" sz="4000" i="1" dirty="0" err="1">
                <a:latin typeface="Bookman Old Style" panose="02050604050505020204" pitchFamily="18" charset="0"/>
              </a:rPr>
              <a:t>Geschichte</a:t>
            </a:r>
            <a:r>
              <a:rPr lang="en-US" sz="4000" i="1" dirty="0">
                <a:latin typeface="Bookman Old Style" panose="02050604050505020204" pitchFamily="18" charset="0"/>
              </a:rPr>
              <a:t> : Festschrift </a:t>
            </a:r>
            <a:r>
              <a:rPr lang="en-US" sz="4000" i="1" dirty="0" err="1">
                <a:latin typeface="Bookman Old Style" panose="02050604050505020204" pitchFamily="18" charset="0"/>
              </a:rPr>
              <a:t>für</a:t>
            </a:r>
            <a:r>
              <a:rPr lang="en-US" sz="4000" i="1" dirty="0">
                <a:latin typeface="Bookman Old Style" panose="02050604050505020204" pitchFamily="18" charset="0"/>
              </a:rPr>
              <a:t> Carl Joachim Classen </a:t>
            </a:r>
            <a:r>
              <a:rPr lang="en-US" sz="4000" i="1" dirty="0" err="1">
                <a:latin typeface="Bookman Old Style" panose="02050604050505020204" pitchFamily="18" charset="0"/>
              </a:rPr>
              <a:t>zum</a:t>
            </a:r>
            <a:r>
              <a:rPr lang="en-US" sz="4000" i="1" dirty="0">
                <a:latin typeface="Bookman Old Style" panose="02050604050505020204" pitchFamily="18" charset="0"/>
              </a:rPr>
              <a:t> 60</a:t>
            </a:r>
            <a:r>
              <a:rPr lang="en-US" sz="4000" dirty="0">
                <a:latin typeface="Bookman Old Style" panose="02050604050505020204" pitchFamily="18" charset="0"/>
              </a:rPr>
              <a:t>. </a:t>
            </a:r>
            <a:r>
              <a:rPr lang="en-US" sz="4000" dirty="0" err="1">
                <a:latin typeface="Bookman Old Style" panose="02050604050505020204" pitchFamily="18" charset="0"/>
              </a:rPr>
              <a:t>Geburtstag</a:t>
            </a:r>
            <a:r>
              <a:rPr lang="en-US" sz="4000" dirty="0">
                <a:latin typeface="Bookman Old Style" panose="02050604050505020204" pitchFamily="18" charset="0"/>
              </a:rPr>
              <a:t>. Stuttgart: Steiner.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Pelling C. (2006). </a:t>
            </a:r>
            <a:r>
              <a:rPr lang="en-US" sz="4000" i="1" dirty="0">
                <a:latin typeface="Bookman Old Style" panose="02050604050505020204" pitchFamily="18" charset="0"/>
              </a:rPr>
              <a:t>Epic interactions: perspectives on Homer, Virgil, and the epic tradition : presented to Jasper Griffin by former pupils </a:t>
            </a:r>
            <a:r>
              <a:rPr lang="en-US" sz="4000" dirty="0">
                <a:latin typeface="Bookman Old Style" panose="02050604050505020204" pitchFamily="18" charset="0"/>
              </a:rPr>
              <a:t>(pp. 76-104). Oxford ; New York: Oxford University Pr.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Richardson S. (1990). </a:t>
            </a:r>
            <a:r>
              <a:rPr lang="en-US" sz="4000" i="1" dirty="0">
                <a:latin typeface="Bookman Old Style" panose="02050604050505020204" pitchFamily="18" charset="0"/>
              </a:rPr>
              <a:t>The Homeric narrator</a:t>
            </a:r>
            <a:r>
              <a:rPr lang="en-US" sz="4000" dirty="0">
                <a:latin typeface="Bookman Old Style" panose="02050604050505020204" pitchFamily="18" charset="0"/>
              </a:rPr>
              <a:t> (p. 157). Nashville (Tenn.): Vanderbilt Univ. Pr.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Roberts J. (2007), </a:t>
            </a:r>
            <a:r>
              <a:rPr lang="en-US" sz="4000" i="1" dirty="0">
                <a:latin typeface="Bookman Old Style" panose="02050604050505020204" pitchFamily="18" charset="0"/>
              </a:rPr>
              <a:t>Oxford Dictionary of the Classical World, </a:t>
            </a:r>
            <a:r>
              <a:rPr lang="en-US" sz="4000" dirty="0">
                <a:latin typeface="Bookman Old Style" panose="02050604050505020204" pitchFamily="18" charset="0"/>
              </a:rPr>
              <a:t>Oxford University Press</a:t>
            </a:r>
          </a:p>
          <a:p>
            <a:r>
              <a:rPr lang="en-US" sz="4000" dirty="0">
                <a:latin typeface="Bookman Old Style" panose="02050604050505020204" pitchFamily="18" charset="0"/>
              </a:rPr>
              <a:t>Tasso T., </a:t>
            </a:r>
            <a:r>
              <a:rPr lang="en-US" sz="4000" i="1" dirty="0">
                <a:latin typeface="Bookman Old Style" panose="02050604050505020204" pitchFamily="18" charset="0"/>
              </a:rPr>
              <a:t>Discourses on the Heroic Poem</a:t>
            </a:r>
            <a:r>
              <a:rPr lang="en-US" sz="4000" dirty="0">
                <a:latin typeface="Bookman Old Style" panose="02050604050505020204" pitchFamily="18" charset="0"/>
              </a:rPr>
              <a:t> (1594), book I, (trans.) M. </a:t>
            </a:r>
            <a:r>
              <a:rPr lang="en-US" sz="4000" dirty="0" err="1">
                <a:latin typeface="Bookman Old Style" panose="02050604050505020204" pitchFamily="18" charset="0"/>
              </a:rPr>
              <a:t>Cavalchini</a:t>
            </a:r>
            <a:r>
              <a:rPr lang="en-US" sz="4000" dirty="0">
                <a:latin typeface="Bookman Old Style" panose="02050604050505020204" pitchFamily="18" charset="0"/>
              </a:rPr>
              <a:t> and I. Samuel (1973), Oxford University Press, p. 14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251841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18177E02-46AB-492C-B2A2-809751D3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14325"/>
            <a:ext cx="10353762" cy="1265725"/>
          </a:xfrm>
        </p:spPr>
        <p:txBody>
          <a:bodyPr>
            <a:normAutofit/>
          </a:bodyPr>
          <a:lstStyle/>
          <a:p>
            <a:pPr algn="ctr"/>
            <a:r>
              <a:rPr lang="it-IT" sz="6600" u="sng" dirty="0" err="1">
                <a:latin typeface="Baskerville Old Face" panose="02020602080505020303" pitchFamily="18" charset="0"/>
              </a:rPr>
              <a:t>Bibliography</a:t>
            </a:r>
            <a:endParaRPr lang="it-IT" sz="66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429AEAD-3659-43C2-8DE5-BEE7FAC48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08674"/>
            <a:ext cx="10353762" cy="4058751"/>
          </a:xfrm>
        </p:spPr>
        <p:txBody>
          <a:bodyPr/>
          <a:lstStyle/>
          <a:p>
            <a:pPr marL="0" indent="0">
              <a:buNone/>
            </a:pPr>
            <a:r>
              <a:rPr lang="it-IT" sz="2400" dirty="0">
                <a:latin typeface="Bookman Old Style" panose="02050604050505020204" pitchFamily="18" charset="0"/>
              </a:rPr>
              <a:t>ANCIENT SOURCES </a:t>
            </a:r>
          </a:p>
          <a:p>
            <a:r>
              <a:rPr lang="it-IT" sz="2400" dirty="0">
                <a:latin typeface="Bookman Old Style" panose="02050604050505020204" pitchFamily="18" charset="0"/>
              </a:rPr>
              <a:t>Herodotus, </a:t>
            </a:r>
            <a:r>
              <a:rPr lang="it-IT" sz="2400" i="1" dirty="0">
                <a:latin typeface="Bookman Old Style" panose="02050604050505020204" pitchFamily="18" charset="0"/>
              </a:rPr>
              <a:t>The Histories</a:t>
            </a:r>
            <a:r>
              <a:rPr lang="it-IT" sz="2400" dirty="0">
                <a:latin typeface="Bookman Old Style" panose="02050604050505020204" pitchFamily="18" charset="0"/>
              </a:rPr>
              <a:t>, A. De </a:t>
            </a:r>
            <a:r>
              <a:rPr lang="it-IT" sz="2400" dirty="0" err="1">
                <a:latin typeface="Bookman Old Style" panose="02050604050505020204" pitchFamily="18" charset="0"/>
              </a:rPr>
              <a:t>Selincourt</a:t>
            </a:r>
            <a:r>
              <a:rPr lang="it-IT" sz="2400" dirty="0">
                <a:latin typeface="Bookman Old Style" panose="02050604050505020204" pitchFamily="18" charset="0"/>
              </a:rPr>
              <a:t> (trans.). 2003. </a:t>
            </a:r>
            <a:r>
              <a:rPr lang="it-IT" sz="2400" dirty="0" err="1">
                <a:latin typeface="Bookman Old Style" panose="02050604050505020204" pitchFamily="18" charset="0"/>
              </a:rPr>
              <a:t>Penguins</a:t>
            </a:r>
            <a:r>
              <a:rPr lang="it-IT" sz="2400" dirty="0">
                <a:latin typeface="Bookman Old Style" panose="02050604050505020204" pitchFamily="18" charset="0"/>
              </a:rPr>
              <a:t> </a:t>
            </a:r>
            <a:r>
              <a:rPr lang="it-IT" sz="2400" dirty="0" err="1">
                <a:latin typeface="Bookman Old Style" panose="02050604050505020204" pitchFamily="18" charset="0"/>
              </a:rPr>
              <a:t>Classics</a:t>
            </a:r>
            <a:r>
              <a:rPr lang="it-IT" sz="2400" dirty="0">
                <a:latin typeface="Bookman Old Style" panose="02050604050505020204" pitchFamily="18" charset="0"/>
              </a:rPr>
              <a:t> </a:t>
            </a:r>
          </a:p>
          <a:p>
            <a:r>
              <a:rPr lang="it-IT" sz="2400" dirty="0" err="1">
                <a:latin typeface="Bookman Old Style" panose="02050604050505020204" pitchFamily="18" charset="0"/>
              </a:rPr>
              <a:t>Longinus</a:t>
            </a:r>
            <a:r>
              <a:rPr lang="it-IT" sz="2400" dirty="0">
                <a:latin typeface="Bookman Old Style" panose="02050604050505020204" pitchFamily="18" charset="0"/>
              </a:rPr>
              <a:t>, </a:t>
            </a:r>
            <a:r>
              <a:rPr lang="it-IT" sz="2400" i="1" dirty="0">
                <a:latin typeface="Bookman Old Style" panose="02050604050505020204" pitchFamily="18" charset="0"/>
              </a:rPr>
              <a:t>On the sublime</a:t>
            </a:r>
            <a:r>
              <a:rPr lang="it-IT" sz="2400" dirty="0">
                <a:latin typeface="Bookman Old Style" panose="02050604050505020204" pitchFamily="18" charset="0"/>
              </a:rPr>
              <a:t>, (trans.) W. </a:t>
            </a:r>
            <a:r>
              <a:rPr lang="it-IT" sz="2400" dirty="0" err="1">
                <a:latin typeface="Bookman Old Style" panose="02050604050505020204" pitchFamily="18" charset="0"/>
              </a:rPr>
              <a:t>Rhys</a:t>
            </a:r>
            <a:r>
              <a:rPr lang="it-IT" sz="2400" dirty="0">
                <a:latin typeface="Bookman Old Style" panose="02050604050505020204" pitchFamily="18" charset="0"/>
              </a:rPr>
              <a:t> Roberts (1899), Cambridge University Press</a:t>
            </a:r>
          </a:p>
          <a:p>
            <a:r>
              <a:rPr lang="it-IT" sz="2400" dirty="0" err="1">
                <a:latin typeface="Bookman Old Style" panose="02050604050505020204" pitchFamily="18" charset="0"/>
              </a:rPr>
              <a:t>Thucidides</a:t>
            </a:r>
            <a:r>
              <a:rPr lang="it-IT" sz="2400" dirty="0">
                <a:latin typeface="Bookman Old Style" panose="02050604050505020204" pitchFamily="18" charset="0"/>
              </a:rPr>
              <a:t>, </a:t>
            </a:r>
            <a:r>
              <a:rPr lang="it-IT" sz="2400" i="1" dirty="0">
                <a:latin typeface="Bookman Old Style" panose="02050604050505020204" pitchFamily="18" charset="0"/>
              </a:rPr>
              <a:t>History of </a:t>
            </a:r>
            <a:r>
              <a:rPr lang="it-IT" sz="2400" i="1" dirty="0" err="1">
                <a:latin typeface="Bookman Old Style" panose="02050604050505020204" pitchFamily="18" charset="0"/>
              </a:rPr>
              <a:t>Peloponnesian</a:t>
            </a:r>
            <a:r>
              <a:rPr lang="it-IT" sz="2400" i="1" dirty="0">
                <a:latin typeface="Bookman Old Style" panose="02050604050505020204" pitchFamily="18" charset="0"/>
              </a:rPr>
              <a:t> War</a:t>
            </a:r>
            <a:r>
              <a:rPr lang="it-IT" sz="2400" dirty="0">
                <a:latin typeface="Bookman Old Style" panose="02050604050505020204" pitchFamily="18" charset="0"/>
              </a:rPr>
              <a:t>, C. F. Smith (trans.). 1969. London: Harvard University Press</a:t>
            </a:r>
          </a:p>
          <a:p>
            <a:pPr marL="0" indent="0">
              <a:buNone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833496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desia">
  <a:themeElements>
    <a:clrScheme name="Ardesia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826F61"/>
      </a:accent1>
      <a:accent2>
        <a:srgbClr val="A19C7F"/>
      </a:accent2>
      <a:accent3>
        <a:srgbClr val="9AA489"/>
      </a:accent3>
      <a:accent4>
        <a:srgbClr val="7C938B"/>
      </a:accent4>
      <a:accent5>
        <a:srgbClr val="7C7D92"/>
      </a:accent5>
      <a:accent6>
        <a:srgbClr val="897376"/>
      </a:accent6>
      <a:hlink>
        <a:srgbClr val="D29B73"/>
      </a:hlink>
      <a:folHlink>
        <a:srgbClr val="F4C5A4"/>
      </a:folHlink>
    </a:clrScheme>
    <a:fontScheme name="Ardesia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desi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FF747C5C-A8E8-4833-9E55-3D08FE4E48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Ardesia</Template>
  <TotalTime>213</TotalTime>
  <Words>1662</Words>
  <Application>Microsoft Office PowerPoint</Application>
  <PresentationFormat>Widescreen</PresentationFormat>
  <Paragraphs>139</Paragraphs>
  <Slides>14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5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14</vt:i4>
      </vt:variant>
    </vt:vector>
  </HeadingPairs>
  <TitlesOfParts>
    <vt:vector size="20" baseType="lpstr">
      <vt:lpstr>Baskerville Old Face</vt:lpstr>
      <vt:lpstr>Bookman Old Style</vt:lpstr>
      <vt:lpstr>Calibri</vt:lpstr>
      <vt:lpstr>Calisto MT</vt:lpstr>
      <vt:lpstr>Wingdings 2</vt:lpstr>
      <vt:lpstr>Ardesia</vt:lpstr>
      <vt:lpstr>EPIC IN HERODOTUS</vt:lpstr>
      <vt:lpstr>OVERVIEW</vt:lpstr>
      <vt:lpstr>The definitions of «epic»</vt:lpstr>
      <vt:lpstr>Homer and Herodotus</vt:lpstr>
      <vt:lpstr>Presentazione standard di PowerPoint</vt:lpstr>
      <vt:lpstr>Scholar debate, Baragwanath</vt:lpstr>
      <vt:lpstr>Scholar debate, Pelling  </vt:lpstr>
      <vt:lpstr>Scholar debate, Boedeker </vt:lpstr>
      <vt:lpstr>Scholar debate, Boedeker </vt:lpstr>
      <vt:lpstr>Scholar debate, Grethlein</vt:lpstr>
      <vt:lpstr>Scholar debate, Grethlein</vt:lpstr>
      <vt:lpstr>Conclusions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EPIC IN HERODOTUS</dc:title>
  <dc:creator>filippo vezzani</dc:creator>
  <cp:lastModifiedBy>filippo vezzani</cp:lastModifiedBy>
  <cp:revision>35</cp:revision>
  <dcterms:created xsi:type="dcterms:W3CDTF">2019-02-28T15:08:19Z</dcterms:created>
  <dcterms:modified xsi:type="dcterms:W3CDTF">2019-03-03T17:23:01Z</dcterms:modified>
</cp:coreProperties>
</file>