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sldIdLst>
    <p:sldId id="256" r:id="rId2"/>
    <p:sldId id="270" r:id="rId3"/>
    <p:sldId id="259" r:id="rId4"/>
    <p:sldId id="260" r:id="rId5"/>
    <p:sldId id="274" r:id="rId6"/>
    <p:sldId id="278" r:id="rId7"/>
    <p:sldId id="261" r:id="rId8"/>
    <p:sldId id="262" r:id="rId9"/>
    <p:sldId id="271" r:id="rId10"/>
    <p:sldId id="273" r:id="rId11"/>
    <p:sldId id="275" r:id="rId12"/>
    <p:sldId id="263" r:id="rId13"/>
    <p:sldId id="264" r:id="rId14"/>
    <p:sldId id="277" r:id="rId15"/>
    <p:sldId id="276" r:id="rId16"/>
    <p:sldId id="267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A01322-B082-0B30-881F-BC4D6EC92DA7}" v="3" dt="2025-01-14T20:43:39.293"/>
    <p1510:client id="{59FFB8FC-A40B-08D2-BC5C-3165D8342911}" v="581" dt="2025-01-14T16:42:51.852"/>
    <p1510:client id="{5C958D3F-21C7-07FF-56AD-B250E96D0174}" v="130" dt="2025-01-13T09:36:12.082"/>
    <p1510:client id="{6371FE24-3DD2-34B9-48C6-0735BDE243D8}" v="978" dt="2025-01-13T19:31:58.748"/>
    <p1510:client id="{721DF865-B18A-CA45-0992-3290382795F9}" v="8" dt="2025-01-14T19:57:28.607"/>
    <p1510:client id="{B41D9C60-3A8E-2B59-9FE4-5F532A473830}" v="3" dt="2025-01-13T09:19:59.7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0C4F9-5EE7-47B7-B965-368EB53A43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7700" y="1181099"/>
            <a:ext cx="6864724" cy="3581399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A4A1F1-374F-4FC8-89F7-83065EA4F5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7700" y="5075227"/>
            <a:ext cx="6864724" cy="868374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B5CB5F-AE9B-4C02-B16F-C462CAFC19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14B1CC-830B-4695-B174-D9E9100A86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DCD43F-E516-4123-A6D8-DB72C3CC5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7126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FF197-4D72-4945-8068-57D52018E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81FA8-039D-4BAF-8AAB-7B6616AFEE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27357F-46A1-493A-A5E4-1D7FAE5B9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7277BC-26F9-4B14-A2DC-C7575C5A6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7BC3FF-EE25-45FB-A7A8-AAA522F707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6912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596BE-9AF9-4E97-9204-5B672D797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362200"/>
            <a:ext cx="7696200" cy="24003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EDF98A-E8AE-4443-9A8C-CB35DEB2CE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81200" y="5067300"/>
            <a:ext cx="7696200" cy="876300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B7114B-35CB-40C5-BCC8-C5039524F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1AA324-982E-42C4-8002-5F236877C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401596-9353-4C1A-972E-6522F2B42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46672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F0BC9-7469-437A-B92B-0A2627E4B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B7D887-595C-4649-AF8E-E78307000D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1825625"/>
            <a:ext cx="49911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9FE29C-ED37-4DD9-949F-002434261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48400" y="1825625"/>
            <a:ext cx="5029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F6AA34-8CC0-4E5B-8396-0AC7563314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DF7398-73FE-4D27-AFF9-91BEBFED32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700880-10EE-4115-8BBB-13DDF270D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854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F3C9B-D20D-43FA-BA18-D50F86A91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1" y="647699"/>
            <a:ext cx="10625229" cy="11506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52F00A-F4EE-40FC-9325-373840422D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5863" y="1879599"/>
            <a:ext cx="5157787" cy="675641"/>
          </a:xfrm>
        </p:spPr>
        <p:txBody>
          <a:bodyPr anchor="b">
            <a:no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75DD90-A306-4A8B-A54C-8033B7F7F0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5863" y="2560955"/>
            <a:ext cx="5157787" cy="36493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40E0AA-F8F8-4862-B27B-50FAF2F34D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412" y="1879599"/>
            <a:ext cx="5183188" cy="675641"/>
          </a:xfrm>
        </p:spPr>
        <p:txBody>
          <a:bodyPr anchor="b">
            <a:no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FEBDD6-EDA1-4CE7-9DDC-9D977E12DD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4412" y="2560955"/>
            <a:ext cx="5183188" cy="36493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0044487-D350-4434-A5C7-A96942FFC9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89DC43-E591-42BF-82EE-E4887E4BC5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68CD421-2D00-41DD-A393-4739E389D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37739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39A8B-0FAF-431C-9657-9003FA0373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BBA2A1-331D-40F8-867B-CE15011360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0995C1-5121-47B6-AC6D-F60C0FF66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DBE022-9B54-431C-80D5-5D8F2AFCB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1933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15B6E5-6347-41F6-85FC-3BF3652D1B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C6A93F6-45F8-4453-B5DC-B2F3D5D0B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E364E1-213B-4AF0-80D7-8101EFD5E4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3614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90B5D-E76D-4797-AD77-15625D675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2" y="647700"/>
            <a:ext cx="4119654" cy="1714500"/>
          </a:xfr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44D8D-C9CF-43B2-905D-2368B17A53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0188" y="914400"/>
            <a:ext cx="5737412" cy="502919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B4BF0C-D14C-46D7-ACDD-1885DDD883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2372" y="2697479"/>
            <a:ext cx="4119654" cy="324611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FD7D8D-72E7-4ABD-BB87-80BB490031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D9C1CE-C8CE-4364-A021-ADC2D6472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E6FA33-09EF-495A-853E-63750CA37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3451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F023E-952E-40DF-A101-74D22789D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2" y="647700"/>
            <a:ext cx="4119654" cy="1714500"/>
          </a:xfr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1E98DD-BF5D-4CCA-8C66-F2A6CE1127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486400" y="914400"/>
            <a:ext cx="5791200" cy="50291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EC22A6-F2C2-4A88-BEE5-2D6CEB520E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2372" y="2697480"/>
            <a:ext cx="4119654" cy="317150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A1F755-C7AF-4C50-8CA8-828612A767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EDE175-E818-477C-A3F6-7DD65C1268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D0B8E3-DB91-440B-818F-71E4248BB1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0306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8C0AF-44D0-4830-AF13-49B8522BE6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1B4D8C-6045-47B3-9A0C-F2215A904C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19A9F1-F398-416A-A8C0-0A36D838D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37F801-C9FB-4A34-8386-BA9FBACCBC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05176-F6E9-4997-8355-74F2A4560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66571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EBC807-13E1-4F3F-83FA-FD9BD24F3B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986520" y="647699"/>
            <a:ext cx="2291080" cy="52959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7E2EAA-155E-482E-A2B8-547653B253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52371" y="647699"/>
            <a:ext cx="8120789" cy="52959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4A4BDC-BDD0-417D-AF7C-516EE556D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F663EC-23F9-4202-80F3-F8E550884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C8402D-7367-485B-AEA6-5AB2B8209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93977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5EB7D6-B8CB-49E3-874F-2255BEE82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1" y="647700"/>
            <a:ext cx="10625229" cy="114705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BEEAC5-A8AB-4FE8-A270-D70F7DED4A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2371" y="2095500"/>
            <a:ext cx="10620855" cy="3848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B6506C-52BF-4C05-AD31-7C08B80151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52371" y="6332538"/>
            <a:ext cx="300649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spc="100" baseline="0">
                <a:solidFill>
                  <a:schemeClr val="tx1"/>
                </a:solidFill>
              </a:defRPr>
            </a:lvl1pPr>
          </a:lstStyle>
          <a:p>
            <a:fld id="{D341B595-366B-43E2-A22E-EA6A78C03F06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534630-6C67-4A40-A499-CB025B2438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34169" y="6332538"/>
            <a:ext cx="35054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spc="1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64E14B-0EE8-4015-809C-DD36B5459B8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44747" y="6332538"/>
            <a:ext cx="5398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spc="100" baseline="0">
                <a:solidFill>
                  <a:schemeClr val="tx1"/>
                </a:solidFill>
              </a:defRPr>
            </a:lvl1pPr>
          </a:lstStyle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14824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17" r:id="rId6"/>
    <p:sldLayoutId id="2147483713" r:id="rId7"/>
    <p:sldLayoutId id="2147483714" r:id="rId8"/>
    <p:sldLayoutId id="2147483715" r:id="rId9"/>
    <p:sldLayoutId id="2147483716" r:id="rId10"/>
    <p:sldLayoutId id="2147483718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600" kern="1200" cap="all" spc="300" baseline="0">
          <a:solidFill>
            <a:srgbClr val="FFFFFF"/>
          </a:solidFill>
          <a:highlight>
            <a:srgbClr val="000000"/>
          </a:highligh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services.igi-global.com/resolvedoi/resolve.aspx?doi=10.4018/IJDCF.2018040106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uowtsd-my.sharepoint.com/personal/2316422_student_uwtsd_ac_uk/_layouts/15/stream.aspx?id=/personal/2316422_student_uwtsd_ac_uk/Documents/MSC%20Cybersecurity%20and%20Digital%20Forensics/DF/Coursework/presentation/ActivityOneVideo.mp4&amp;referrer=StreamWebApp.Web&amp;referrerScenario=AddressBarCopied.view.ace71f88-4392-4a7b-88b0-9398b33740a1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uowtsd-my.sharepoint.com/personal/2316422_student_uwtsd_ac_uk/_layouts/15/stream.aspx?id=/personal/2316422_student_uwtsd_ac_uk/Documents/MSC%20Cybersecurity%20and%20Digital%20Forensics/DF/Coursework/presentation/ActivityThreeVideo.mp4&amp;referrer=StreamWebApp.Web&amp;referrerScenario=AddressBarCopied.view.ad0bbdfa-a0f3-47b8-a70d-92e3e799d56f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hyperlink" Target="https://www.manuals.co.uk/nokia/c2-2nd-edition/manual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png"/><Relationship Id="rId4" Type="http://schemas.openxmlformats.org/officeDocument/2006/relationships/image" Target="../media/image1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uowtsd-my.sharepoint.com/personal/2316422_student_uwtsd_ac_uk/_layouts/15/stream.aspx?id=/personal/2316422_student_uwtsd_ac_uk/Documents/MSC%20Cybersecurity%20and%20Digital%20Forensics/DF/Coursework/presentation/HOActivitySix.mp4&amp;referrer=StreamWebApp.Web&amp;referrerScenario=AddressBarCopied.view.bbac2260-2f2e-42b0-9374-16e81eff4f7f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20FBD20-EC25-4BEE-AD5F-E459FA1E6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EB8E65-8DA8-71D3-4608-E492BF577D1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094" r="-2" b="13398"/>
          <a:stretch/>
        </p:blipFill>
        <p:spPr>
          <a:xfrm>
            <a:off x="20" y="-4"/>
            <a:ext cx="12191980" cy="6858004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7F1335F-97CE-4842-9A57-2B6A3F459D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230880"/>
            <a:ext cx="12192000" cy="362712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000000">
                  <a:alpha val="58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172" y="240956"/>
            <a:ext cx="6438645" cy="793922"/>
          </a:xfrm>
        </p:spPr>
        <p:txBody>
          <a:bodyPr>
            <a:normAutofit fontScale="90000"/>
          </a:bodyPr>
          <a:lstStyle/>
          <a:p>
            <a:r>
              <a:rPr lang="en-US" sz="4800" dirty="0">
                <a:solidFill>
                  <a:srgbClr val="FF0000"/>
                </a:solidFill>
              </a:rPr>
              <a:t>D</a:t>
            </a:r>
            <a:r>
              <a:rPr lang="en-US" sz="4800" dirty="0"/>
              <a:t>igital </a:t>
            </a:r>
            <a:r>
              <a:rPr lang="en-US" sz="4800" dirty="0">
                <a:solidFill>
                  <a:srgbClr val="FF0000"/>
                </a:solidFill>
              </a:rPr>
              <a:t>F</a:t>
            </a:r>
            <a:r>
              <a:rPr lang="en-US" sz="4800" dirty="0"/>
              <a:t>orensics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1C6796-1747-43CB-3E08-22474E0BC990}"/>
              </a:ext>
            </a:extLst>
          </p:cNvPr>
          <p:cNvSpPr txBox="1"/>
          <p:nvPr/>
        </p:nvSpPr>
        <p:spPr>
          <a:xfrm>
            <a:off x="8421068" y="5615661"/>
            <a:ext cx="3352679" cy="461665"/>
          </a:xfrm>
          <a:prstGeom prst="rect">
            <a:avLst/>
          </a:prstGeom>
          <a:solidFill>
            <a:schemeClr val="tx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Pete  Smyth (2316422)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E18D04-5480-E0DE-DB1D-451EC36675E7}"/>
              </a:ext>
            </a:extLst>
          </p:cNvPr>
          <p:cNvSpPr txBox="1"/>
          <p:nvPr/>
        </p:nvSpPr>
        <p:spPr>
          <a:xfrm>
            <a:off x="2520717" y="2639741"/>
            <a:ext cx="7461299" cy="707886"/>
          </a:xfrm>
          <a:prstGeom prst="rect">
            <a:avLst/>
          </a:prstGeom>
          <a:solidFill>
            <a:schemeClr val="tx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</a:rPr>
              <a:t>Hands on Activities Presentation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713C512D-85DB-FF6E-DC88-2D722F54072A}"/>
              </a:ext>
            </a:extLst>
          </p:cNvPr>
          <p:cNvSpPr>
            <a:spLocks noGrp="1"/>
          </p:cNvSpPr>
          <p:nvPr/>
        </p:nvSpPr>
        <p:spPr>
          <a:xfrm>
            <a:off x="445260" y="508588"/>
            <a:ext cx="3982890" cy="7876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3600" kern="1200" cap="all" spc="300" baseline="0">
                <a:solidFill>
                  <a:srgbClr val="FFFFFF"/>
                </a:solidFill>
                <a:highlight>
                  <a:srgbClr val="000000"/>
                </a:highlight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HOA I </a:t>
            </a:r>
            <a:r>
              <a:rPr lang="en-US" dirty="0">
                <a:solidFill>
                  <a:srgbClr val="FF0000"/>
                </a:solidFill>
              </a:rPr>
              <a:t>|</a:t>
            </a:r>
            <a:r>
              <a:rPr lang="en-US" dirty="0"/>
              <a:t> TASK I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13C512D-85DB-FF6E-DC88-2D722F54072A}"/>
              </a:ext>
            </a:extLst>
          </p:cNvPr>
          <p:cNvSpPr>
            <a:spLocks noGrp="1"/>
          </p:cNvSpPr>
          <p:nvPr/>
        </p:nvSpPr>
        <p:spPr>
          <a:xfrm>
            <a:off x="445260" y="508588"/>
            <a:ext cx="3982890" cy="7876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3600" kern="1200" cap="all" spc="300" baseline="0">
                <a:solidFill>
                  <a:srgbClr val="FFFFFF"/>
                </a:solidFill>
                <a:highlight>
                  <a:srgbClr val="000000"/>
                </a:highlight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HOA I </a:t>
            </a:r>
            <a:r>
              <a:rPr lang="en-US" dirty="0">
                <a:solidFill>
                  <a:srgbClr val="FF0000"/>
                </a:solidFill>
              </a:rPr>
              <a:t>|</a:t>
            </a:r>
            <a:r>
              <a:rPr lang="en-US" dirty="0"/>
              <a:t> TASK I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713C512D-85DB-FF6E-DC88-2D722F54072A}"/>
              </a:ext>
            </a:extLst>
          </p:cNvPr>
          <p:cNvSpPr>
            <a:spLocks noGrp="1"/>
          </p:cNvSpPr>
          <p:nvPr/>
        </p:nvSpPr>
        <p:spPr>
          <a:xfrm>
            <a:off x="445260" y="508588"/>
            <a:ext cx="3982890" cy="7876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3600" kern="1200" cap="all" spc="300" baseline="0">
                <a:solidFill>
                  <a:srgbClr val="FFFFFF"/>
                </a:solidFill>
                <a:highlight>
                  <a:srgbClr val="000000"/>
                </a:highlight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HOA I </a:t>
            </a:r>
            <a:r>
              <a:rPr lang="en-US" dirty="0">
                <a:solidFill>
                  <a:srgbClr val="FF0000"/>
                </a:solidFill>
              </a:rPr>
              <a:t>|</a:t>
            </a:r>
            <a:r>
              <a:rPr lang="en-US" dirty="0"/>
              <a:t> TASK I</a:t>
            </a:r>
          </a:p>
        </p:txBody>
      </p:sp>
      <p:pic>
        <p:nvPicPr>
          <p:cNvPr id="12" name="Picture 11" descr="A desk with two computers&#10;&#10;Description automatically generated">
            <a:extLst>
              <a:ext uri="{FF2B5EF4-FFF2-40B4-BE49-F238E27FC236}">
                <a16:creationId xmlns:a16="http://schemas.microsoft.com/office/drawing/2014/main" id="{FD246C28-845C-195B-00D4-DDCF759768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6099" y="613768"/>
            <a:ext cx="3286991" cy="218468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FA61D40-86C5-526E-0D4F-6561E85CD329}"/>
              </a:ext>
            </a:extLst>
          </p:cNvPr>
          <p:cNvSpPr txBox="1"/>
          <p:nvPr/>
        </p:nvSpPr>
        <p:spPr>
          <a:xfrm>
            <a:off x="495481" y="1888342"/>
            <a:ext cx="2554942" cy="36933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1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dirty="0">
                <a:solidFill>
                  <a:schemeClr val="bg1"/>
                </a:solidFill>
              </a:rPr>
              <a:t>Five Acquisition Tools</a:t>
            </a:r>
          </a:p>
        </p:txBody>
      </p:sp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1D21848B-C8F3-9538-73B3-4A67125283E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2010805"/>
              </p:ext>
            </p:extLst>
          </p:nvPr>
        </p:nvGraphicFramePr>
        <p:xfrm>
          <a:off x="287489" y="2799452"/>
          <a:ext cx="6454582" cy="22250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34351">
                  <a:extLst>
                    <a:ext uri="{9D8B030D-6E8A-4147-A177-3AD203B41FA5}">
                      <a16:colId xmlns:a16="http://schemas.microsoft.com/office/drawing/2014/main" val="1272289373"/>
                    </a:ext>
                  </a:extLst>
                </a:gridCol>
                <a:gridCol w="1030941">
                  <a:extLst>
                    <a:ext uri="{9D8B030D-6E8A-4147-A177-3AD203B41FA5}">
                      <a16:colId xmlns:a16="http://schemas.microsoft.com/office/drawing/2014/main" val="2992751988"/>
                    </a:ext>
                  </a:extLst>
                </a:gridCol>
                <a:gridCol w="1154203">
                  <a:extLst>
                    <a:ext uri="{9D8B030D-6E8A-4147-A177-3AD203B41FA5}">
                      <a16:colId xmlns:a16="http://schemas.microsoft.com/office/drawing/2014/main" val="846399227"/>
                    </a:ext>
                  </a:extLst>
                </a:gridCol>
                <a:gridCol w="1624852">
                  <a:extLst>
                    <a:ext uri="{9D8B030D-6E8A-4147-A177-3AD203B41FA5}">
                      <a16:colId xmlns:a16="http://schemas.microsoft.com/office/drawing/2014/main" val="680530145"/>
                    </a:ext>
                  </a:extLst>
                </a:gridCol>
                <a:gridCol w="1210235">
                  <a:extLst>
                    <a:ext uri="{9D8B030D-6E8A-4147-A177-3AD203B41FA5}">
                      <a16:colId xmlns:a16="http://schemas.microsoft.com/office/drawing/2014/main" val="186375998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200" dirty="0">
                          <a:solidFill>
                            <a:schemeClr val="tx1"/>
                          </a:solidFill>
                          <a:latin typeface="Aptos Narrow"/>
                        </a:rPr>
                        <a:t>Vendor Name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latin typeface="Aptos Narrow"/>
                        </a:rPr>
                        <a:t>Tool Name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latin typeface="Aptos Narrow"/>
                        </a:rPr>
                        <a:t>Latest Version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latin typeface="Aptos Narrow"/>
                        </a:rPr>
                        <a:t>OS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latin typeface="Aptos Narrow"/>
                        </a:rPr>
                        <a:t>Open Source?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418333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err="1">
                          <a:solidFill>
                            <a:schemeClr val="tx1"/>
                          </a:solidFill>
                          <a:latin typeface="Aptos Narrow"/>
                        </a:rPr>
                        <a:t>PassMark</a:t>
                      </a:r>
                      <a:r>
                        <a:rPr lang="en-US" sz="1200" dirty="0">
                          <a:solidFill>
                            <a:schemeClr val="tx1"/>
                          </a:solidFill>
                          <a:latin typeface="Aptos Narrow"/>
                        </a:rPr>
                        <a:t> Software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err="1">
                          <a:solidFill>
                            <a:schemeClr val="tx1"/>
                          </a:solidFill>
                          <a:latin typeface="Aptos Narrow"/>
                        </a:rPr>
                        <a:t>OSForensics</a:t>
                      </a:r>
                      <a:endParaRPr lang="en-US" sz="1200">
                        <a:solidFill>
                          <a:schemeClr val="tx1"/>
                        </a:solidFill>
                        <a:latin typeface="Aptos Narrow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latin typeface="Aptos Narrow"/>
                        </a:rPr>
                        <a:t>V11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 dirty="0">
                          <a:solidFill>
                            <a:schemeClr val="tx1"/>
                          </a:solidFill>
                          <a:latin typeface="Aptos Narrow"/>
                        </a:rPr>
                        <a:t>Windows</a:t>
                      </a:r>
                      <a:endParaRPr lang="en-US" sz="1200" dirty="0">
                        <a:solidFill>
                          <a:schemeClr val="tx1"/>
                        </a:solidFill>
                        <a:latin typeface="Aptos Narrow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 dirty="0">
                          <a:solidFill>
                            <a:schemeClr val="tx1"/>
                          </a:solidFill>
                          <a:latin typeface="Aptos Narrow"/>
                        </a:rPr>
                        <a:t>No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495005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 dirty="0">
                          <a:solidFill>
                            <a:schemeClr val="tx1"/>
                          </a:solidFill>
                          <a:latin typeface="Aptos Narrow"/>
                        </a:rPr>
                        <a:t>Exterro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latin typeface="Aptos Narrow"/>
                        </a:rPr>
                        <a:t>FTK Imager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 dirty="0">
                          <a:solidFill>
                            <a:schemeClr val="tx1"/>
                          </a:solidFill>
                          <a:latin typeface="Aptos Narrow"/>
                        </a:rPr>
                        <a:t>4.7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latin typeface="Aptos Narrow"/>
                        </a:rPr>
                        <a:t>Windows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latin typeface="Aptos Narrow"/>
                        </a:rPr>
                        <a:t>No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429401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 dirty="0">
                          <a:solidFill>
                            <a:schemeClr val="tx1"/>
                          </a:solidFill>
                          <a:latin typeface="Aptos Narrow"/>
                        </a:rPr>
                        <a:t>Nicholas Harbour</a:t>
                      </a:r>
                      <a:endParaRPr lang="en-US" sz="1200" dirty="0">
                        <a:solidFill>
                          <a:schemeClr val="tx1"/>
                        </a:solidFill>
                        <a:latin typeface="Aptos Narrow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err="1">
                          <a:solidFill>
                            <a:schemeClr val="tx1"/>
                          </a:solidFill>
                          <a:latin typeface="Aptos Narrow"/>
                        </a:rPr>
                        <a:t>dcfldd</a:t>
                      </a:r>
                      <a:endParaRPr lang="en-US" sz="1200">
                        <a:solidFill>
                          <a:schemeClr val="tx1"/>
                        </a:solidFill>
                        <a:latin typeface="Aptos Narrow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 dirty="0">
                          <a:solidFill>
                            <a:schemeClr val="tx1"/>
                          </a:solidFill>
                          <a:latin typeface="Aptos Narrow"/>
                        </a:rPr>
                        <a:t>Version 1.3.4-1</a:t>
                      </a:r>
                      <a:endParaRPr lang="en-US" sz="1200" dirty="0">
                        <a:solidFill>
                          <a:schemeClr val="tx1"/>
                        </a:solidFill>
                        <a:latin typeface="Aptos Narrow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latin typeface="Aptos Narrow"/>
                        </a:rPr>
                        <a:t>Linux or windows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latin typeface="Aptos Narrow"/>
                        </a:rPr>
                        <a:t>Yes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553730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 dirty="0">
                          <a:solidFill>
                            <a:schemeClr val="tx1"/>
                          </a:solidFill>
                          <a:latin typeface="Aptos Narrow"/>
                        </a:rPr>
                        <a:t>Guy </a:t>
                      </a:r>
                      <a:r>
                        <a:rPr lang="en-US" sz="1200" b="0" i="0" u="none" strike="noStrike" noProof="0" err="1">
                          <a:solidFill>
                            <a:schemeClr val="tx1"/>
                          </a:solidFill>
                          <a:latin typeface="Aptos Narrow"/>
                        </a:rPr>
                        <a:t>Voncken</a:t>
                      </a:r>
                      <a:endParaRPr lang="en-US" sz="1200" b="0" i="0" u="none" strike="noStrike" noProof="0">
                        <a:solidFill>
                          <a:schemeClr val="tx1"/>
                        </a:solidFill>
                        <a:latin typeface="Aptos Narrow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 err="1">
                          <a:solidFill>
                            <a:schemeClr val="tx1"/>
                          </a:solidFill>
                          <a:latin typeface="Aptos Narrow"/>
                        </a:rPr>
                        <a:t>Guymager</a:t>
                      </a:r>
                      <a:endParaRPr lang="en-US" sz="1200" b="0" i="0" u="none" strike="noStrike" noProof="0">
                        <a:solidFill>
                          <a:schemeClr val="tx1"/>
                        </a:solidFill>
                        <a:latin typeface="Aptos Narrow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 dirty="0">
                          <a:solidFill>
                            <a:schemeClr val="tx1"/>
                          </a:solidFill>
                          <a:latin typeface="Aptos Narrow"/>
                        </a:rPr>
                        <a:t>0.8.13-2+b1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 dirty="0">
                          <a:solidFill>
                            <a:schemeClr val="tx1"/>
                          </a:solidFill>
                          <a:latin typeface="Aptos Narrow"/>
                        </a:rPr>
                        <a:t>Linux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 dirty="0">
                          <a:solidFill>
                            <a:schemeClr val="tx1"/>
                          </a:solidFill>
                          <a:latin typeface="Aptos Narrow"/>
                        </a:rPr>
                        <a:t>Yes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60512709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 dirty="0">
                          <a:solidFill>
                            <a:schemeClr val="tx1"/>
                          </a:solidFill>
                          <a:latin typeface="Aptos Narrow"/>
                        </a:rPr>
                        <a:t>Volatility Foundation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 dirty="0">
                          <a:solidFill>
                            <a:schemeClr val="tx1"/>
                          </a:solidFill>
                          <a:latin typeface="Aptos Narrow"/>
                        </a:rPr>
                        <a:t>Volatility</a:t>
                      </a:r>
                      <a:endParaRPr lang="en-US" sz="1200" dirty="0">
                        <a:solidFill>
                          <a:schemeClr val="tx1"/>
                        </a:solidFill>
                        <a:latin typeface="Aptos Narrow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latin typeface="Aptos Narrow"/>
                        </a:rPr>
                        <a:t>Volatility 3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latin typeface="Aptos Narrow"/>
                        </a:rPr>
                        <a:t>Linux, Mac or Windows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dirty="0">
                          <a:latin typeface="Aptos Narrow"/>
                        </a:rPr>
                        <a:t>Yes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2063281"/>
                  </a:ext>
                </a:extLst>
              </a:tr>
            </a:tbl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033EB78F-5BEE-8781-BA3B-BC66114DE938}"/>
              </a:ext>
            </a:extLst>
          </p:cNvPr>
          <p:cNvSpPr txBox="1"/>
          <p:nvPr/>
        </p:nvSpPr>
        <p:spPr>
          <a:xfrm>
            <a:off x="6972812" y="3062274"/>
            <a:ext cx="3431960" cy="36933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2 </a:t>
            </a:r>
            <a:r>
              <a:rPr lang="en-US" dirty="0">
                <a:solidFill>
                  <a:schemeClr val="bg1"/>
                </a:solidFill>
              </a:rPr>
              <a:t>Image Acquisition with </a:t>
            </a:r>
            <a:r>
              <a:rPr lang="en-US" dirty="0" err="1">
                <a:solidFill>
                  <a:schemeClr val="bg1"/>
                </a:solidFill>
              </a:rPr>
              <a:t>dcfldd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20" name="Picture 19" descr="Screenshot from 2024-12-13 15-41-59 (1).png">
            <a:extLst>
              <a:ext uri="{FF2B5EF4-FFF2-40B4-BE49-F238E27FC236}">
                <a16:creationId xmlns:a16="http://schemas.microsoft.com/office/drawing/2014/main" id="{5ADAAF16-ED31-DC5D-CB82-753A971620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0879" y="3643762"/>
            <a:ext cx="5048791" cy="2949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4190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F15D9-3E05-3C8F-56E6-2AE90C248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87" y="122538"/>
            <a:ext cx="3890798" cy="621891"/>
          </a:xfrm>
        </p:spPr>
        <p:txBody>
          <a:bodyPr>
            <a:normAutofit fontScale="90000"/>
          </a:bodyPr>
          <a:lstStyle/>
          <a:p>
            <a:r>
              <a:rPr lang="en-US" dirty="0"/>
              <a:t>HOA I  </a:t>
            </a:r>
            <a:r>
              <a:rPr lang="en-US" dirty="0">
                <a:solidFill>
                  <a:srgbClr val="FF0000"/>
                </a:solidFill>
              </a:rPr>
              <a:t>|</a:t>
            </a:r>
            <a:r>
              <a:rPr lang="en-US" dirty="0"/>
              <a:t>  TASK II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D5B7F9-1FDE-65DF-7CE3-58D1666BD4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772" y="3118280"/>
            <a:ext cx="4591050" cy="209550"/>
          </a:xfrm>
          <a:prstGeom prst="rect">
            <a:avLst/>
          </a:prstGeom>
        </p:spPr>
      </p:pic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ABDCED28-F164-46B5-5216-6138B8061C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3409" y="960996"/>
            <a:ext cx="5879757" cy="1501582"/>
          </a:xfrm>
          <a:prstGeom prst="rect">
            <a:avLst/>
          </a:prstGeom>
        </p:spPr>
      </p:pic>
      <p:pic>
        <p:nvPicPr>
          <p:cNvPr id="6" name="Picture 5" descr="A screenshot of a map&#10;&#10;Description automatically generated">
            <a:extLst>
              <a:ext uri="{FF2B5EF4-FFF2-40B4-BE49-F238E27FC236}">
                <a16:creationId xmlns:a16="http://schemas.microsoft.com/office/drawing/2014/main" id="{9F4FC0E3-CA68-B24C-B5CC-6AD45B291E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8557" y="4086226"/>
            <a:ext cx="3153240" cy="2611395"/>
          </a:xfrm>
          <a:prstGeom prst="rect">
            <a:avLst/>
          </a:prstGeom>
        </p:spPr>
      </p:pic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1B6554BF-611A-7B5A-AFF4-618D21FECE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1867" y="1558238"/>
            <a:ext cx="4329927" cy="513423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7AD1E44-E0AD-F00A-B4C8-43FDC25FE7D7}"/>
              </a:ext>
            </a:extLst>
          </p:cNvPr>
          <p:cNvSpPr txBox="1"/>
          <p:nvPr/>
        </p:nvSpPr>
        <p:spPr>
          <a:xfrm>
            <a:off x="6083700" y="436490"/>
            <a:ext cx="2677583" cy="36933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Exif Tool Output 1</a:t>
            </a:r>
            <a:endParaRPr lang="en-US" sz="3600" cap="all" dirty="0">
              <a:solidFill>
                <a:schemeClr val="bg1"/>
              </a:solidFill>
              <a:highlight>
                <a:srgbClr val="000000"/>
              </a:highlight>
              <a:latin typeface="Grandview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436FDF-48F1-7FFC-4D6E-0AA209980903}"/>
              </a:ext>
            </a:extLst>
          </p:cNvPr>
          <p:cNvSpPr txBox="1"/>
          <p:nvPr/>
        </p:nvSpPr>
        <p:spPr>
          <a:xfrm>
            <a:off x="6080267" y="2622949"/>
            <a:ext cx="2508535" cy="36933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Exif Tool Output 2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EEB72CF-8E3B-2DD0-1177-77E5771A0E3D}"/>
              </a:ext>
            </a:extLst>
          </p:cNvPr>
          <p:cNvSpPr txBox="1"/>
          <p:nvPr/>
        </p:nvSpPr>
        <p:spPr>
          <a:xfrm>
            <a:off x="212525" y="963941"/>
            <a:ext cx="2624666" cy="36933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Pdfinfo Output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EB55610-E5FA-CDF6-97EA-1DBAAB03EB7D}"/>
              </a:ext>
            </a:extLst>
          </p:cNvPr>
          <p:cNvSpPr txBox="1"/>
          <p:nvPr/>
        </p:nvSpPr>
        <p:spPr>
          <a:xfrm>
            <a:off x="6098575" y="3584889"/>
            <a:ext cx="6014763" cy="36933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Location found from GPS co-ordinates on google maps</a:t>
            </a:r>
          </a:p>
        </p:txBody>
      </p:sp>
    </p:spTree>
    <p:extLst>
      <p:ext uri="{BB962C8B-B14F-4D97-AF65-F5344CB8AC3E}">
        <p14:creationId xmlns:p14="http://schemas.microsoft.com/office/powerpoint/2010/main" val="3350133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1F77E11D-C1F9-2D4F-EBB9-6AC59295EF6D}"/>
              </a:ext>
            </a:extLst>
          </p:cNvPr>
          <p:cNvSpPr txBox="1">
            <a:spLocks/>
          </p:cNvSpPr>
          <p:nvPr/>
        </p:nvSpPr>
        <p:spPr>
          <a:xfrm>
            <a:off x="415533" y="482943"/>
            <a:ext cx="3890798" cy="62189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60000" lnSpcReduction="20000"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3600" kern="1200" cap="all" spc="300" baseline="0">
                <a:solidFill>
                  <a:srgbClr val="FFFFFF"/>
                </a:solidFill>
                <a:highlight>
                  <a:srgbClr val="000000"/>
                </a:highlight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HOA I  </a:t>
            </a:r>
            <a:r>
              <a:rPr lang="en-US" dirty="0">
                <a:solidFill>
                  <a:srgbClr val="FF0000"/>
                </a:solidFill>
              </a:rPr>
              <a:t>|</a:t>
            </a:r>
            <a:r>
              <a:rPr lang="en-US" dirty="0"/>
              <a:t>  reflection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6A359CE-737A-A8FD-287D-C8F092D7213E}"/>
              </a:ext>
            </a:extLst>
          </p:cNvPr>
          <p:cNvSpPr txBox="1"/>
          <p:nvPr/>
        </p:nvSpPr>
        <p:spPr>
          <a:xfrm>
            <a:off x="6538140" y="2112876"/>
            <a:ext cx="5142856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Authenticity and Integrity.</a:t>
            </a:r>
          </a:p>
          <a:p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ACPO principles of digital evidence.</a:t>
            </a:r>
          </a:p>
          <a:p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Digital Forensic Frameworks [1].</a:t>
            </a:r>
          </a:p>
          <a:p>
            <a:r>
              <a:rPr lang="en-US" dirty="0"/>
              <a:t>. </a:t>
            </a:r>
          </a:p>
          <a:p>
            <a:pPr marL="285750" indent="-285750">
              <a:buFont typeface="Arial"/>
              <a:buChar char="•"/>
            </a:pPr>
            <a:r>
              <a:rPr lang="en-US" dirty="0" err="1"/>
              <a:t>Locard's</a:t>
            </a:r>
            <a:r>
              <a:rPr lang="en-US" dirty="0"/>
              <a:t> exchange Principle.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D6315B2-08E6-93ED-9F95-7EBF3D86EA83}"/>
              </a:ext>
            </a:extLst>
          </p:cNvPr>
          <p:cNvSpPr txBox="1"/>
          <p:nvPr/>
        </p:nvSpPr>
        <p:spPr>
          <a:xfrm>
            <a:off x="1399788" y="5810250"/>
            <a:ext cx="9013031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latin typeface="Roboto"/>
                <a:ea typeface="Roboto"/>
                <a:cs typeface="Roboto"/>
              </a:rPr>
              <a:t>[1] M. </a:t>
            </a:r>
            <a:r>
              <a:rPr lang="en-US" sz="1400" err="1">
                <a:latin typeface="Roboto"/>
                <a:ea typeface="Roboto"/>
                <a:cs typeface="Roboto"/>
              </a:rPr>
              <a:t>Abulaish</a:t>
            </a:r>
            <a:r>
              <a:rPr lang="en-US" sz="1400" dirty="0">
                <a:latin typeface="Roboto"/>
                <a:ea typeface="Roboto"/>
                <a:cs typeface="Roboto"/>
              </a:rPr>
              <a:t> and N. A. H. Haldar, "Advances in Digital Forensics Frameworks and Tools: A Comparative Insight and Ranking," </a:t>
            </a:r>
            <a:r>
              <a:rPr lang="en-US" sz="1400" i="1" dirty="0">
                <a:latin typeface="Roboto"/>
                <a:ea typeface="Roboto"/>
                <a:cs typeface="Roboto"/>
              </a:rPr>
              <a:t>International journal of digital crime and forensics, </a:t>
            </a:r>
            <a:r>
              <a:rPr lang="en-US" sz="1400" dirty="0">
                <a:latin typeface="Roboto"/>
                <a:ea typeface="Roboto"/>
                <a:cs typeface="Roboto"/>
              </a:rPr>
              <a:t>vol. 10, no. 2, pp.95–119, Apr 1 2018. </a:t>
            </a:r>
            <a:r>
              <a:rPr lang="en-US" sz="1400" err="1">
                <a:latin typeface="Roboto"/>
                <a:ea typeface="Roboto"/>
                <a:cs typeface="Roboto"/>
              </a:rPr>
              <a:t>doi</a:t>
            </a:r>
            <a:r>
              <a:rPr lang="en-US" sz="1400" dirty="0">
                <a:latin typeface="Roboto"/>
                <a:ea typeface="Roboto"/>
                <a:cs typeface="Roboto"/>
              </a:rPr>
              <a:t>: 10.4018/IJDCF.2018040106. Available: </a:t>
            </a:r>
            <a:r>
              <a:rPr lang="en-US" sz="1400" dirty="0">
                <a:solidFill>
                  <a:srgbClr val="0066CC"/>
                </a:solidFill>
                <a:latin typeface="Roboto"/>
                <a:ea typeface="Roboto"/>
                <a:cs typeface="Roboto"/>
                <a:hlinkClick r:id="rId2"/>
              </a:rPr>
              <a:t>http://services.igi-global.com/resolvedoi/resolve.aspx?doi=10.4018/IJDCF.2018040106</a:t>
            </a:r>
            <a:endParaRPr lang="en-US" sz="14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F546EA0-C39C-54FD-9A69-FE35DD68EF8B}"/>
              </a:ext>
            </a:extLst>
          </p:cNvPr>
          <p:cNvSpPr txBox="1"/>
          <p:nvPr/>
        </p:nvSpPr>
        <p:spPr>
          <a:xfrm>
            <a:off x="6273674" y="1219573"/>
            <a:ext cx="5404957" cy="36933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key concepts from the lecture relevant to the tasks:</a:t>
            </a:r>
          </a:p>
        </p:txBody>
      </p:sp>
      <p:pic>
        <p:nvPicPr>
          <p:cNvPr id="4" name="Picture 3" descr="Screenshot from 2024-12-13 15-41-59.png">
            <a:extLst>
              <a:ext uri="{FF2B5EF4-FFF2-40B4-BE49-F238E27FC236}">
                <a16:creationId xmlns:a16="http://schemas.microsoft.com/office/drawing/2014/main" id="{2383459E-D54B-10E2-8AE9-F70685F4B4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514" y="1883325"/>
            <a:ext cx="5766487" cy="3544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26677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A83E2-7B7F-C715-9828-14DBDF770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71" y="150284"/>
            <a:ext cx="3343896" cy="660220"/>
          </a:xfrm>
        </p:spPr>
        <p:txBody>
          <a:bodyPr>
            <a:normAutofit fontScale="90000"/>
          </a:bodyPr>
          <a:lstStyle/>
          <a:p>
            <a:r>
              <a:rPr lang="en-US"/>
              <a:t>HOA I </a:t>
            </a:r>
            <a:r>
              <a:rPr lang="en-US">
                <a:solidFill>
                  <a:srgbClr val="FF0000"/>
                </a:solidFill>
              </a:rPr>
              <a:t>|</a:t>
            </a:r>
            <a:r>
              <a:rPr lang="en-US"/>
              <a:t> Video</a:t>
            </a:r>
          </a:p>
        </p:txBody>
      </p:sp>
      <p:pic>
        <p:nvPicPr>
          <p:cNvPr id="9" name="Online Media 8" title="ActivityOneVideo.mp4">
            <a:hlinkClick r:id="" action="ppaction://media"/>
            <a:extLst>
              <a:ext uri="{FF2B5EF4-FFF2-40B4-BE49-F238E27FC236}">
                <a16:creationId xmlns:a16="http://schemas.microsoft.com/office/drawing/2014/main" id="{62570546-97EB-5957-7F9C-997FBD48015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219200" y="809065"/>
            <a:ext cx="97536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99842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01Partitions1.png">
            <a:extLst>
              <a:ext uri="{FF2B5EF4-FFF2-40B4-BE49-F238E27FC236}">
                <a16:creationId xmlns:a16="http://schemas.microsoft.com/office/drawing/2014/main" id="{0EC6A97B-55B3-A71A-4C4F-B2C8E439FC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225" y="228600"/>
            <a:ext cx="8591550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31357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E771CDF-AC8B-4E4A-8E1F-A76C3BC63809}"/>
              </a:ext>
            </a:extLst>
          </p:cNvPr>
          <p:cNvSpPr txBox="1"/>
          <p:nvPr/>
        </p:nvSpPr>
        <p:spPr>
          <a:xfrm>
            <a:off x="300119" y="881634"/>
            <a:ext cx="3093022" cy="307777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solidFill>
                  <a:srgbClr val="FF0000"/>
                </a:solidFill>
                <a:latin typeface="Aptos"/>
              </a:rPr>
              <a:t>1</a:t>
            </a:r>
            <a:r>
              <a:rPr lang="en-US" sz="1400" dirty="0">
                <a:solidFill>
                  <a:schemeClr val="bg1"/>
                </a:solidFill>
                <a:latin typeface="Aptos"/>
              </a:rPr>
              <a:t> </a:t>
            </a:r>
            <a:r>
              <a:rPr lang="en-US" sz="1400" err="1">
                <a:solidFill>
                  <a:schemeClr val="bg1"/>
                </a:solidFill>
                <a:latin typeface="Aptos"/>
              </a:rPr>
              <a:t>Analysing</a:t>
            </a:r>
            <a:r>
              <a:rPr lang="en-US" sz="1400" dirty="0">
                <a:solidFill>
                  <a:schemeClr val="bg1"/>
                </a:solidFill>
                <a:latin typeface="Aptos"/>
              </a:rPr>
              <a:t> Partitions for anomalies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872492-31E0-0803-FB3E-A5FA30F760F5}"/>
              </a:ext>
            </a:extLst>
          </p:cNvPr>
          <p:cNvSpPr txBox="1"/>
          <p:nvPr/>
        </p:nvSpPr>
        <p:spPr>
          <a:xfrm>
            <a:off x="7951011" y="738380"/>
            <a:ext cx="2304067" cy="307777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solidFill>
                  <a:srgbClr val="FF0000"/>
                </a:solidFill>
                <a:latin typeface="Aptos"/>
              </a:rPr>
              <a:t>2</a:t>
            </a:r>
            <a:r>
              <a:rPr lang="en-US" sz="1400" dirty="0">
                <a:solidFill>
                  <a:schemeClr val="bg1"/>
                </a:solidFill>
                <a:latin typeface="Aptos"/>
              </a:rPr>
              <a:t> Analyzing Meta Data</a:t>
            </a:r>
            <a:endParaRPr lang="en-US" sz="1400" dirty="0">
              <a:solidFill>
                <a:schemeClr val="bg1"/>
              </a:solidFill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62D53A5-E91B-A3C2-A6FC-4F08E51F946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0512620"/>
              </p:ext>
            </p:extLst>
          </p:nvPr>
        </p:nvGraphicFramePr>
        <p:xfrm>
          <a:off x="5262776" y="1252400"/>
          <a:ext cx="6794501" cy="23393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43671">
                  <a:extLst>
                    <a:ext uri="{9D8B030D-6E8A-4147-A177-3AD203B41FA5}">
                      <a16:colId xmlns:a16="http://schemas.microsoft.com/office/drawing/2014/main" val="1653134635"/>
                    </a:ext>
                  </a:extLst>
                </a:gridCol>
                <a:gridCol w="1432423">
                  <a:extLst>
                    <a:ext uri="{9D8B030D-6E8A-4147-A177-3AD203B41FA5}">
                      <a16:colId xmlns:a16="http://schemas.microsoft.com/office/drawing/2014/main" val="1997102007"/>
                    </a:ext>
                  </a:extLst>
                </a:gridCol>
                <a:gridCol w="1622567">
                  <a:extLst>
                    <a:ext uri="{9D8B030D-6E8A-4147-A177-3AD203B41FA5}">
                      <a16:colId xmlns:a16="http://schemas.microsoft.com/office/drawing/2014/main" val="1253342693"/>
                    </a:ext>
                  </a:extLst>
                </a:gridCol>
                <a:gridCol w="1026781">
                  <a:extLst>
                    <a:ext uri="{9D8B030D-6E8A-4147-A177-3AD203B41FA5}">
                      <a16:colId xmlns:a16="http://schemas.microsoft.com/office/drawing/2014/main" val="4221885807"/>
                    </a:ext>
                  </a:extLst>
                </a:gridCol>
                <a:gridCol w="735226">
                  <a:extLst>
                    <a:ext uri="{9D8B030D-6E8A-4147-A177-3AD203B41FA5}">
                      <a16:colId xmlns:a16="http://schemas.microsoft.com/office/drawing/2014/main" val="2927952928"/>
                    </a:ext>
                  </a:extLst>
                </a:gridCol>
                <a:gridCol w="785931">
                  <a:extLst>
                    <a:ext uri="{9D8B030D-6E8A-4147-A177-3AD203B41FA5}">
                      <a16:colId xmlns:a16="http://schemas.microsoft.com/office/drawing/2014/main" val="1588349"/>
                    </a:ext>
                  </a:extLst>
                </a:gridCol>
                <a:gridCol w="747902">
                  <a:extLst>
                    <a:ext uri="{9D8B030D-6E8A-4147-A177-3AD203B41FA5}">
                      <a16:colId xmlns:a16="http://schemas.microsoft.com/office/drawing/2014/main" val="2787708248"/>
                    </a:ext>
                  </a:extLst>
                </a:gridCol>
              </a:tblGrid>
              <a:tr h="390525">
                <a:tc>
                  <a:txBody>
                    <a:bodyPr/>
                    <a:lstStyle/>
                    <a:p>
                      <a:pPr fontAlgn="b"/>
                      <a:r>
                        <a:rPr lang="en-US" sz="1200" b="1" dirty="0">
                          <a:solidFill>
                            <a:srgbClr val="FFFFFF"/>
                          </a:solidFill>
                          <a:effectLst/>
                          <a:latin typeface="Aptos"/>
                        </a:rPr>
                        <a:t>File </a:t>
                      </a:r>
                    </a:p>
                  </a:txBody>
                  <a:tcPr marL="9525" marR="9525" marT="9525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145F82"/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b="1" dirty="0">
                          <a:solidFill>
                            <a:srgbClr val="FFFFFF"/>
                          </a:solidFill>
                          <a:effectLst/>
                          <a:latin typeface="Aptos"/>
                        </a:rPr>
                        <a:t>Application 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145F82"/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b="1" dirty="0">
                          <a:solidFill>
                            <a:srgbClr val="FFFFFF"/>
                          </a:solidFill>
                          <a:effectLst/>
                          <a:latin typeface="Aptos"/>
                        </a:rPr>
                        <a:t>Contents 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145F82"/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b="1" dirty="0">
                          <a:solidFill>
                            <a:srgbClr val="FFFFFF"/>
                          </a:solidFill>
                          <a:effectLst/>
                          <a:latin typeface="Aptos"/>
                        </a:rPr>
                        <a:t>Title 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145F82"/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b="1" dirty="0">
                          <a:solidFill>
                            <a:srgbClr val="FFFFFF"/>
                          </a:solidFill>
                          <a:effectLst/>
                          <a:latin typeface="Aptos"/>
                        </a:rPr>
                        <a:t>Author 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145F82"/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b="1" dirty="0">
                          <a:solidFill>
                            <a:srgbClr val="FFFFFF"/>
                          </a:solidFill>
                          <a:effectLst/>
                          <a:latin typeface="Aptos"/>
                        </a:rPr>
                        <a:t>Last Author 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145F82"/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b="1" dirty="0">
                          <a:solidFill>
                            <a:srgbClr val="FFFFFF"/>
                          </a:solidFill>
                          <a:effectLst/>
                          <a:latin typeface="Aptos"/>
                        </a:rPr>
                        <a:t>Creator 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145F8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4436231"/>
                  </a:ext>
                </a:extLst>
              </a:tr>
              <a:tr h="1076325"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1.zip </a:t>
                      </a:r>
                    </a:p>
                  </a:txBody>
                  <a:tcPr marL="9525" marR="9525" marT="9525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Microsoft Macintosh PowerPoint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200" dirty="0">
                          <a:effectLst/>
                          <a:latin typeface="Aptos"/>
                        </a:rPr>
                        <a:t>36 xml </a:t>
                      </a:r>
                      <a:r>
                        <a:rPr lang="en-US" sz="1200" dirty="0" err="1">
                          <a:effectLst/>
                          <a:latin typeface="Aptos"/>
                        </a:rPr>
                        <a:t>douments</a:t>
                      </a:r>
                      <a:r>
                        <a:rPr lang="en-US" sz="1200" dirty="0">
                          <a:effectLst/>
                          <a:latin typeface="Aptos"/>
                        </a:rPr>
                        <a:t> , a .bin file and a .jpeg file</a:t>
                      </a:r>
                    </a:p>
                  </a:txBody>
                  <a:tcPr marL="9525" marR="9525" marT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Nifty Presentation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Nancy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Jim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Nancy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30892287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2.zip</a:t>
                      </a:r>
                    </a:p>
                  </a:txBody>
                  <a:tcPr marL="9525" marR="9525" marT="9525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Microsoft Macintosh Excel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5 xml files, 1 </a:t>
                      </a:r>
                      <a:r>
                        <a:rPr lang="en-US" sz="1200" dirty="0" err="1">
                          <a:effectLst/>
                          <a:latin typeface="Aptos"/>
                        </a:rPr>
                        <a:t>xml.rels</a:t>
                      </a:r>
                      <a:r>
                        <a:rPr lang="en-US" sz="1200" dirty="0">
                          <a:effectLst/>
                          <a:latin typeface="Aptos"/>
                        </a:rPr>
                        <a:t> file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Sheet1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Katherine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Kaiser </a:t>
                      </a:r>
                      <a:r>
                        <a:rPr lang="en-US" sz="1200" dirty="0" err="1">
                          <a:effectLst/>
                          <a:latin typeface="Aptos"/>
                        </a:rPr>
                        <a:t>Soze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Katherine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41744517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3 .zip</a:t>
                      </a:r>
                    </a:p>
                  </a:txBody>
                  <a:tcPr marL="9525" marR="9525" marT="9525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Microsoft Word Document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100" dirty="0">
                          <a:effectLst/>
                          <a:latin typeface="Aptos Narrow"/>
                        </a:rPr>
                        <a:t>10 .xml files and 2 .</a:t>
                      </a:r>
                      <a:r>
                        <a:rPr lang="en-US" sz="1100" dirty="0" err="1">
                          <a:effectLst/>
                          <a:latin typeface="Aptos Narrow"/>
                        </a:rPr>
                        <a:t>rels</a:t>
                      </a:r>
                      <a:r>
                        <a:rPr lang="en-US" sz="1100" dirty="0">
                          <a:effectLst/>
                          <a:latin typeface="Aptos Narrow"/>
                        </a:rPr>
                        <a:t> files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 err="1">
                          <a:effectLst/>
                          <a:latin typeface="Aptos"/>
                        </a:rPr>
                        <a:t>Internal_title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Charles Galileo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Michael Robinson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Charles Galileo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35233414"/>
                  </a:ext>
                </a:extLst>
              </a:tr>
            </a:tbl>
          </a:graphicData>
        </a:graphic>
      </p:graphicFrame>
      <p:sp>
        <p:nvSpPr>
          <p:cNvPr id="23" name="Title 1">
            <a:extLst>
              <a:ext uri="{FF2B5EF4-FFF2-40B4-BE49-F238E27FC236}">
                <a16:creationId xmlns:a16="http://schemas.microsoft.com/office/drawing/2014/main" id="{DDBA868A-A267-3910-CD64-A855EC9C921C}"/>
              </a:ext>
            </a:extLst>
          </p:cNvPr>
          <p:cNvSpPr txBox="1">
            <a:spLocks/>
          </p:cNvSpPr>
          <p:nvPr/>
        </p:nvSpPr>
        <p:spPr>
          <a:xfrm>
            <a:off x="302263" y="112241"/>
            <a:ext cx="4405663" cy="62189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5000" lnSpcReduction="20000"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3600" kern="1200" cap="all" spc="300" baseline="0">
                <a:solidFill>
                  <a:srgbClr val="FFFFFF"/>
                </a:solidFill>
                <a:highlight>
                  <a:srgbClr val="000000"/>
                </a:highlight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HOA iii  </a:t>
            </a:r>
            <a:r>
              <a:rPr lang="en-US" dirty="0">
                <a:solidFill>
                  <a:srgbClr val="FF0000"/>
                </a:solidFill>
              </a:rPr>
              <a:t>|</a:t>
            </a:r>
            <a:r>
              <a:rPr lang="en-US" dirty="0"/>
              <a:t>  TASK I &amp; II</a:t>
            </a:r>
          </a:p>
        </p:txBody>
      </p:sp>
      <p:graphicFrame>
        <p:nvGraphicFramePr>
          <p:cNvPr id="25" name="Table 24">
            <a:extLst>
              <a:ext uri="{FF2B5EF4-FFF2-40B4-BE49-F238E27FC236}">
                <a16:creationId xmlns:a16="http://schemas.microsoft.com/office/drawing/2014/main" id="{9E025861-99CF-3CFB-8B05-ED8D33870D5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0799080"/>
              </p:ext>
            </p:extLst>
          </p:nvPr>
        </p:nvGraphicFramePr>
        <p:xfrm>
          <a:off x="5859113" y="3725342"/>
          <a:ext cx="6197599" cy="30099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608353">
                  <a:extLst>
                    <a:ext uri="{9D8B030D-6E8A-4147-A177-3AD203B41FA5}">
                      <a16:colId xmlns:a16="http://schemas.microsoft.com/office/drawing/2014/main" val="3639704446"/>
                    </a:ext>
                  </a:extLst>
                </a:gridCol>
                <a:gridCol w="709746">
                  <a:extLst>
                    <a:ext uri="{9D8B030D-6E8A-4147-A177-3AD203B41FA5}">
                      <a16:colId xmlns:a16="http://schemas.microsoft.com/office/drawing/2014/main" val="4262893263"/>
                    </a:ext>
                  </a:extLst>
                </a:gridCol>
                <a:gridCol w="773116">
                  <a:extLst>
                    <a:ext uri="{9D8B030D-6E8A-4147-A177-3AD203B41FA5}">
                      <a16:colId xmlns:a16="http://schemas.microsoft.com/office/drawing/2014/main" val="575101007"/>
                    </a:ext>
                  </a:extLst>
                </a:gridCol>
                <a:gridCol w="963226">
                  <a:extLst>
                    <a:ext uri="{9D8B030D-6E8A-4147-A177-3AD203B41FA5}">
                      <a16:colId xmlns:a16="http://schemas.microsoft.com/office/drawing/2014/main" val="384875770"/>
                    </a:ext>
                  </a:extLst>
                </a:gridCol>
                <a:gridCol w="912530">
                  <a:extLst>
                    <a:ext uri="{9D8B030D-6E8A-4147-A177-3AD203B41FA5}">
                      <a16:colId xmlns:a16="http://schemas.microsoft.com/office/drawing/2014/main" val="1865333929"/>
                    </a:ext>
                  </a:extLst>
                </a:gridCol>
                <a:gridCol w="1013922">
                  <a:extLst>
                    <a:ext uri="{9D8B030D-6E8A-4147-A177-3AD203B41FA5}">
                      <a16:colId xmlns:a16="http://schemas.microsoft.com/office/drawing/2014/main" val="889546988"/>
                    </a:ext>
                  </a:extLst>
                </a:gridCol>
                <a:gridCol w="608353">
                  <a:extLst>
                    <a:ext uri="{9D8B030D-6E8A-4147-A177-3AD203B41FA5}">
                      <a16:colId xmlns:a16="http://schemas.microsoft.com/office/drawing/2014/main" val="4004427230"/>
                    </a:ext>
                  </a:extLst>
                </a:gridCol>
                <a:gridCol w="608353">
                  <a:extLst>
                    <a:ext uri="{9D8B030D-6E8A-4147-A177-3AD203B41FA5}">
                      <a16:colId xmlns:a16="http://schemas.microsoft.com/office/drawing/2014/main" val="992522952"/>
                    </a:ext>
                  </a:extLst>
                </a:gridCol>
              </a:tblGrid>
              <a:tr h="609600">
                <a:tc>
                  <a:txBody>
                    <a:bodyPr/>
                    <a:lstStyle/>
                    <a:p>
                      <a:pPr fontAlgn="b"/>
                      <a:r>
                        <a:rPr lang="en-US" sz="1200" b="1" dirty="0">
                          <a:solidFill>
                            <a:srgbClr val="FFFFFF"/>
                          </a:solidFill>
                          <a:effectLst/>
                          <a:latin typeface="Aptos"/>
                        </a:rPr>
                        <a:t>File </a:t>
                      </a:r>
                    </a:p>
                  </a:txBody>
                  <a:tcPr marL="9525" marR="9525" marT="9525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145F82"/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b="1" dirty="0" err="1">
                          <a:solidFill>
                            <a:srgbClr val="FFFFFF"/>
                          </a:solidFill>
                          <a:effectLst/>
                          <a:latin typeface="Aptos"/>
                        </a:rPr>
                        <a:t>UserID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145F82"/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b="1" dirty="0">
                          <a:solidFill>
                            <a:srgbClr val="FFFFFF"/>
                          </a:solidFill>
                          <a:effectLst/>
                          <a:latin typeface="Aptos"/>
                        </a:rPr>
                        <a:t>Owner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145F82"/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100" b="1" dirty="0">
                          <a:solidFill>
                            <a:srgbClr val="FFFFFF"/>
                          </a:solidFill>
                          <a:effectLst/>
                          <a:latin typeface="Aptos Narrow"/>
                        </a:rPr>
                        <a:t>Created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145F82"/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b="1" dirty="0">
                          <a:solidFill>
                            <a:srgbClr val="FFFFFF"/>
                          </a:solidFill>
                          <a:effectLst/>
                          <a:latin typeface="Aptos"/>
                        </a:rPr>
                        <a:t>last saved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145F82"/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b="1" dirty="0">
                          <a:solidFill>
                            <a:srgbClr val="FFFFFF"/>
                          </a:solidFill>
                          <a:effectLst/>
                          <a:latin typeface="Aptos"/>
                        </a:rPr>
                        <a:t>Last modified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145F82"/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b="1" dirty="0">
                          <a:solidFill>
                            <a:srgbClr val="FFFFFF"/>
                          </a:solidFill>
                          <a:effectLst/>
                          <a:latin typeface="Aptos"/>
                        </a:rPr>
                        <a:t>Latest revision details 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145F82"/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b="1" dirty="0">
                          <a:solidFill>
                            <a:srgbClr val="FFFFFF"/>
                          </a:solidFill>
                          <a:effectLst/>
                          <a:latin typeface="Aptos"/>
                        </a:rPr>
                        <a:t>Other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145F8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2460372"/>
                  </a:ext>
                </a:extLst>
              </a:tr>
              <a:tr h="838200"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1.zip </a:t>
                      </a:r>
                    </a:p>
                  </a:txBody>
                  <a:tcPr marL="9525" marR="9525" marT="9525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Jim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Nancy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.08/10/2015  18:33:33 PM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.08/10/2015  19:30:53 PM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.08/10/2015 19:30:53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Revision No: 9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Slides 1 Words 3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9944594"/>
                  </a:ext>
                </a:extLst>
              </a:tr>
              <a:tr h="781050"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2.zip</a:t>
                      </a:r>
                    </a:p>
                  </a:txBody>
                  <a:tcPr marL="9525" marR="9525" marT="9525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Kaiser </a:t>
                      </a:r>
                      <a:r>
                        <a:rPr lang="en-US" sz="1200" dirty="0" err="1">
                          <a:effectLst/>
                          <a:latin typeface="Aptos"/>
                        </a:rPr>
                        <a:t>Soze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Katherine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.08/10/2015 21:34:00PM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.08/10/2015 22:14:18 PM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.08/10/2015 22:14:18 PM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Revision No: 12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Words 9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48621008"/>
                  </a:ext>
                </a:extLst>
              </a:tr>
              <a:tr h="781050"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3 .zip</a:t>
                      </a:r>
                    </a:p>
                  </a:txBody>
                  <a:tcPr marL="9525" marR="9525" marT="9525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Michael Robinson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Charles Galileo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.12/12/2013 15:42:00PM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.08/10/2015 19:29:00PM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.08/10/2015 19:29:00PM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Revision No: 3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dirty="0">
                          <a:effectLst/>
                          <a:latin typeface="Aptos"/>
                        </a:rPr>
                        <a:t>Words: 102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94394594"/>
                  </a:ext>
                </a:extLst>
              </a:tr>
            </a:tbl>
          </a:graphicData>
        </a:graphic>
      </p:graphicFrame>
      <p:pic>
        <p:nvPicPr>
          <p:cNvPr id="26" name="Picture 25" descr="Screenshot from 2024-12-20 15-20-33.png">
            <a:extLst>
              <a:ext uri="{FF2B5EF4-FFF2-40B4-BE49-F238E27FC236}">
                <a16:creationId xmlns:a16="http://schemas.microsoft.com/office/drawing/2014/main" id="{B0AD8AAD-292D-9115-AAAA-DA690B113A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735" y="1314481"/>
            <a:ext cx="4965966" cy="3624386"/>
          </a:xfrm>
          <a:prstGeom prst="rect">
            <a:avLst/>
          </a:prstGeom>
        </p:spPr>
      </p:pic>
      <p:pic>
        <p:nvPicPr>
          <p:cNvPr id="3" name="Picture 2" descr="A close-up of ancient egyptian hieroglyphs&#10;&#10;Description automatically generated">
            <a:extLst>
              <a:ext uri="{FF2B5EF4-FFF2-40B4-BE49-F238E27FC236}">
                <a16:creationId xmlns:a16="http://schemas.microsoft.com/office/drawing/2014/main" id="{ACAFBAF7-B108-A297-B44C-46758F2E1E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629" y="5081587"/>
            <a:ext cx="4514850" cy="12668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5B10EDD-68D0-649C-4C1A-2E3C8FB2B4D3}"/>
              </a:ext>
            </a:extLst>
          </p:cNvPr>
          <p:cNvSpPr txBox="1"/>
          <p:nvPr/>
        </p:nvSpPr>
        <p:spPr>
          <a:xfrm>
            <a:off x="176551" y="6453380"/>
            <a:ext cx="2481847" cy="27699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i="1" dirty="0">
                <a:solidFill>
                  <a:schemeClr val="bg1"/>
                </a:solidFill>
                <a:latin typeface="Aptos"/>
              </a:rPr>
              <a:t>Is it harder  to learn hieroglyphics?</a:t>
            </a:r>
            <a:endParaRPr lang="en-US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23552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7CA7696D-F618-D71D-DBB1-4AAE8091C685}"/>
              </a:ext>
            </a:extLst>
          </p:cNvPr>
          <p:cNvSpPr txBox="1"/>
          <p:nvPr/>
        </p:nvSpPr>
        <p:spPr>
          <a:xfrm>
            <a:off x="474785" y="1338846"/>
            <a:ext cx="1620509" cy="307777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solidFill>
                  <a:srgbClr val="FF0000"/>
                </a:solidFill>
                <a:latin typeface="Aptos"/>
              </a:rPr>
              <a:t>3</a:t>
            </a:r>
            <a:r>
              <a:rPr lang="en-US" sz="1400" dirty="0">
                <a:solidFill>
                  <a:schemeClr val="bg1"/>
                </a:solidFill>
                <a:latin typeface="Aptos"/>
              </a:rPr>
              <a:t> File Signatures</a:t>
            </a:r>
            <a:endParaRPr lang="en-US" sz="1400" dirty="0" err="1">
              <a:solidFill>
                <a:schemeClr val="bg1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35EADE14-F53F-1132-A35A-C15F3E7C84EA}"/>
              </a:ext>
            </a:extLst>
          </p:cNvPr>
          <p:cNvSpPr txBox="1">
            <a:spLocks/>
          </p:cNvSpPr>
          <p:nvPr/>
        </p:nvSpPr>
        <p:spPr>
          <a:xfrm>
            <a:off x="302263" y="112241"/>
            <a:ext cx="4405663" cy="62189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67500" lnSpcReduction="20000"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3600" kern="1200" cap="all" spc="300" baseline="0">
                <a:solidFill>
                  <a:srgbClr val="FFFFFF"/>
                </a:solidFill>
                <a:highlight>
                  <a:srgbClr val="000000"/>
                </a:highlight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HOA iii  </a:t>
            </a:r>
            <a:r>
              <a:rPr lang="en-US" dirty="0">
                <a:solidFill>
                  <a:srgbClr val="FF0000"/>
                </a:solidFill>
              </a:rPr>
              <a:t>|</a:t>
            </a:r>
            <a:r>
              <a:rPr lang="en-US" dirty="0"/>
              <a:t>  TASK III &amp; IV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4760C4E-2679-F186-923F-6AF12EED5587}"/>
              </a:ext>
            </a:extLst>
          </p:cNvPr>
          <p:cNvSpPr txBox="1"/>
          <p:nvPr/>
        </p:nvSpPr>
        <p:spPr>
          <a:xfrm>
            <a:off x="6248139" y="1392972"/>
            <a:ext cx="5010816" cy="52322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solidFill>
                  <a:srgbClr val="FF0000"/>
                </a:solidFill>
                <a:latin typeface="Aptos"/>
              </a:rPr>
              <a:t>4</a:t>
            </a:r>
            <a:r>
              <a:rPr lang="en-US" sz="1400" dirty="0">
                <a:solidFill>
                  <a:schemeClr val="bg1"/>
                </a:solidFill>
                <a:latin typeface="Aptos"/>
              </a:rPr>
              <a:t> Using the Sleuth kit to </a:t>
            </a:r>
            <a:r>
              <a:rPr lang="en-US" sz="1400" err="1">
                <a:solidFill>
                  <a:schemeClr val="bg1"/>
                </a:solidFill>
                <a:latin typeface="Aptos"/>
              </a:rPr>
              <a:t>analyse</a:t>
            </a:r>
            <a:r>
              <a:rPr lang="en-US" sz="1400" dirty="0">
                <a:solidFill>
                  <a:schemeClr val="bg1"/>
                </a:solidFill>
                <a:latin typeface="Aptos"/>
              </a:rPr>
              <a:t> filesystem, metadata and the contents</a:t>
            </a:r>
            <a:endParaRPr lang="en-US" sz="1400" dirty="0" err="1">
              <a:solidFill>
                <a:schemeClr val="bg1"/>
              </a:solidFill>
            </a:endParaRPr>
          </a:p>
        </p:txBody>
      </p:sp>
      <p:pic>
        <p:nvPicPr>
          <p:cNvPr id="13" name="Picture 12" descr="A screenshot of a computer&#10;&#10;Description automatically generated">
            <a:extLst>
              <a:ext uri="{FF2B5EF4-FFF2-40B4-BE49-F238E27FC236}">
                <a16:creationId xmlns:a16="http://schemas.microsoft.com/office/drawing/2014/main" id="{40A8AEF0-2C7D-F28C-790F-520D95FEF6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074" y="1853917"/>
            <a:ext cx="5800982" cy="4556039"/>
          </a:xfrm>
          <a:prstGeom prst="rect">
            <a:avLst/>
          </a:prstGeom>
        </p:spPr>
      </p:pic>
      <p:pic>
        <p:nvPicPr>
          <p:cNvPr id="14" name="Picture 13" descr="A screenshot of a computer&#10;&#10;Description automatically generated">
            <a:extLst>
              <a:ext uri="{FF2B5EF4-FFF2-40B4-BE49-F238E27FC236}">
                <a16:creationId xmlns:a16="http://schemas.microsoft.com/office/drawing/2014/main" id="{C94C533A-0AE3-527B-EA3E-871A76AB90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5024" y="2067285"/>
            <a:ext cx="5744328" cy="409277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E455C27-ED88-D577-E57B-BE659B9480DA}"/>
              </a:ext>
            </a:extLst>
          </p:cNvPr>
          <p:cNvSpPr txBox="1"/>
          <p:nvPr/>
        </p:nvSpPr>
        <p:spPr>
          <a:xfrm>
            <a:off x="147796" y="6488352"/>
            <a:ext cx="1502740" cy="27699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Aptos"/>
              </a:rPr>
              <a:t>Hex dump output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5DE5D0-0157-2AD1-4498-E4E927E27039}"/>
              </a:ext>
            </a:extLst>
          </p:cNvPr>
          <p:cNvSpPr txBox="1"/>
          <p:nvPr/>
        </p:nvSpPr>
        <p:spPr>
          <a:xfrm>
            <a:off x="6246249" y="6413683"/>
            <a:ext cx="2062292" cy="27699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 err="1">
                <a:solidFill>
                  <a:schemeClr val="bg1"/>
                </a:solidFill>
                <a:latin typeface="Aptos"/>
              </a:rPr>
              <a:t>Istat</a:t>
            </a:r>
            <a:r>
              <a:rPr lang="en-US" sz="1200" dirty="0">
                <a:solidFill>
                  <a:schemeClr val="bg1"/>
                </a:solidFill>
                <a:latin typeface="Aptos"/>
              </a:rPr>
              <a:t> Output</a:t>
            </a:r>
            <a:endParaRPr lang="en-US" dirty="0" err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92085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0ECB34E-E0EA-41C3-C3CF-3740916E08B8}"/>
              </a:ext>
            </a:extLst>
          </p:cNvPr>
          <p:cNvSpPr txBox="1"/>
          <p:nvPr/>
        </p:nvSpPr>
        <p:spPr>
          <a:xfrm>
            <a:off x="425570" y="1259457"/>
            <a:ext cx="2889722" cy="27699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rgbClr val="FF0000"/>
                </a:solidFill>
                <a:latin typeface="Aptos"/>
              </a:rPr>
              <a:t>5</a:t>
            </a:r>
            <a:r>
              <a:rPr lang="en-US" sz="1200" dirty="0">
                <a:solidFill>
                  <a:schemeClr val="bg1"/>
                </a:solidFill>
                <a:latin typeface="Aptos"/>
              </a:rPr>
              <a:t> Using Autopsy to 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analyse</a:t>
            </a:r>
            <a:r>
              <a:rPr lang="en-US" sz="1200" dirty="0">
                <a:solidFill>
                  <a:schemeClr val="bg1"/>
                </a:solidFill>
                <a:latin typeface="Aptos"/>
              </a:rPr>
              <a:t> a raw image 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DA70CC6-8231-099D-FB10-5FB15D8F386D}"/>
              </a:ext>
            </a:extLst>
          </p:cNvPr>
          <p:cNvSpPr txBox="1">
            <a:spLocks/>
          </p:cNvSpPr>
          <p:nvPr/>
        </p:nvSpPr>
        <p:spPr>
          <a:xfrm>
            <a:off x="302263" y="112241"/>
            <a:ext cx="4405663" cy="62189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3600" kern="1200" cap="all" spc="300" baseline="0">
                <a:solidFill>
                  <a:srgbClr val="FFFFFF"/>
                </a:solidFill>
                <a:highlight>
                  <a:srgbClr val="000000"/>
                </a:highlight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HOA iii  </a:t>
            </a:r>
            <a:r>
              <a:rPr lang="en-US" dirty="0">
                <a:solidFill>
                  <a:srgbClr val="FF0000"/>
                </a:solidFill>
              </a:rPr>
              <a:t>|</a:t>
            </a:r>
            <a:r>
              <a:rPr lang="en-US" dirty="0"/>
              <a:t>  TASK V</a:t>
            </a:r>
          </a:p>
        </p:txBody>
      </p:sp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5E0C7312-39A1-246B-322C-535851F8D3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5453" y="626811"/>
            <a:ext cx="7944970" cy="6001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2023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28B21A48-7142-D291-EBBB-3A69B3A1750B}"/>
              </a:ext>
            </a:extLst>
          </p:cNvPr>
          <p:cNvSpPr txBox="1">
            <a:spLocks/>
          </p:cNvSpPr>
          <p:nvPr/>
        </p:nvSpPr>
        <p:spPr>
          <a:xfrm>
            <a:off x="125252" y="245235"/>
            <a:ext cx="4594416" cy="19032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3600" kern="1200" cap="all" spc="300" baseline="0">
                <a:solidFill>
                  <a:srgbClr val="FFFFFF"/>
                </a:solidFill>
                <a:highlight>
                  <a:srgbClr val="000000"/>
                </a:highlight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3200" dirty="0"/>
              <a:t>HOA iii  </a:t>
            </a:r>
            <a:r>
              <a:rPr lang="en-US" sz="3200" dirty="0">
                <a:solidFill>
                  <a:srgbClr val="FF0000"/>
                </a:solidFill>
              </a:rPr>
              <a:t>|</a:t>
            </a:r>
            <a:r>
              <a:rPr lang="en-US" sz="3200" dirty="0"/>
              <a:t>  Reflection</a:t>
            </a:r>
          </a:p>
        </p:txBody>
      </p:sp>
    </p:spTree>
    <p:extLst>
      <p:ext uri="{BB962C8B-B14F-4D97-AF65-F5344CB8AC3E}">
        <p14:creationId xmlns:p14="http://schemas.microsoft.com/office/powerpoint/2010/main" val="36523907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480C5E65-6020-8B63-BC25-A5F524E3C4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71" y="150284"/>
            <a:ext cx="3976499" cy="660220"/>
          </a:xfrm>
        </p:spPr>
        <p:txBody>
          <a:bodyPr>
            <a:normAutofit fontScale="90000"/>
          </a:bodyPr>
          <a:lstStyle/>
          <a:p>
            <a:r>
              <a:rPr lang="en-US" dirty="0"/>
              <a:t>HOA III </a:t>
            </a:r>
            <a:r>
              <a:rPr lang="en-US" dirty="0">
                <a:solidFill>
                  <a:srgbClr val="FF0000"/>
                </a:solidFill>
              </a:rPr>
              <a:t>|</a:t>
            </a:r>
            <a:r>
              <a:rPr lang="en-US" dirty="0"/>
              <a:t> Video</a:t>
            </a:r>
          </a:p>
        </p:txBody>
      </p:sp>
      <p:pic>
        <p:nvPicPr>
          <p:cNvPr id="4" name="Online Media 3" title="ActivityThreeVideo.mp4">
            <a:hlinkClick r:id="" action="ppaction://media"/>
            <a:extLst>
              <a:ext uri="{FF2B5EF4-FFF2-40B4-BE49-F238E27FC236}">
                <a16:creationId xmlns:a16="http://schemas.microsoft.com/office/drawing/2014/main" id="{3E191780-F729-D551-B5C7-E0FF9ABE00B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438400" y="809065"/>
            <a:ext cx="73152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05664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phone&#10;&#10;Description automatically generated">
            <a:extLst>
              <a:ext uri="{FF2B5EF4-FFF2-40B4-BE49-F238E27FC236}">
                <a16:creationId xmlns:a16="http://schemas.microsoft.com/office/drawing/2014/main" id="{4B81F4D2-93E9-4A5F-4B6A-61118F6E4E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7129" y="1157669"/>
            <a:ext cx="3239938" cy="3770679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7D016353-7F83-261F-21B3-E844E2DB0611}"/>
              </a:ext>
            </a:extLst>
          </p:cNvPr>
          <p:cNvSpPr txBox="1">
            <a:spLocks/>
          </p:cNvSpPr>
          <p:nvPr/>
        </p:nvSpPr>
        <p:spPr>
          <a:xfrm>
            <a:off x="302263" y="112241"/>
            <a:ext cx="5885141" cy="62189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3600" kern="1200" cap="all" spc="300" baseline="0">
                <a:solidFill>
                  <a:srgbClr val="FFFFFF"/>
                </a:solidFill>
                <a:highlight>
                  <a:srgbClr val="000000"/>
                </a:highlight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HOA VI </a:t>
            </a:r>
            <a:r>
              <a:rPr lang="en-US" dirty="0">
                <a:solidFill>
                  <a:srgbClr val="FF0000"/>
                </a:solidFill>
              </a:rPr>
              <a:t>|</a:t>
            </a:r>
            <a:r>
              <a:rPr lang="en-US" dirty="0"/>
              <a:t> CelLebrite 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C69D438-EA80-B3B8-61F4-133A5D4D7730}"/>
              </a:ext>
            </a:extLst>
          </p:cNvPr>
          <p:cNvSpPr txBox="1"/>
          <p:nvPr/>
        </p:nvSpPr>
        <p:spPr>
          <a:xfrm>
            <a:off x="6656040" y="875808"/>
            <a:ext cx="2072304" cy="27699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Aptos"/>
              </a:rPr>
              <a:t>Researching 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Mobile</a:t>
            </a:r>
            <a:r>
              <a:rPr lang="en-US" sz="1200" dirty="0">
                <a:solidFill>
                  <a:schemeClr val="bg1"/>
                </a:solidFill>
                <a:latin typeface="Aptos"/>
              </a:rPr>
              <a:t> Phones</a:t>
            </a:r>
          </a:p>
        </p:txBody>
      </p:sp>
      <p:pic>
        <p:nvPicPr>
          <p:cNvPr id="15" name="Picture 14" descr="A cell phone in a case&#10;&#10;Description automatically generated">
            <a:extLst>
              <a:ext uri="{FF2B5EF4-FFF2-40B4-BE49-F238E27FC236}">
                <a16:creationId xmlns:a16="http://schemas.microsoft.com/office/drawing/2014/main" id="{0C7E9BB8-6BDF-37B3-11FE-E21C7C6CEF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5921" y="1955427"/>
            <a:ext cx="1984664" cy="2053937"/>
          </a:xfrm>
          <a:prstGeom prst="rect">
            <a:avLst/>
          </a:prstGeom>
        </p:spPr>
      </p:pic>
      <p:pic>
        <p:nvPicPr>
          <p:cNvPr id="17" name="Picture 16" descr="Close up of a cable plug&#10;&#10;Description automatically generated">
            <a:extLst>
              <a:ext uri="{FF2B5EF4-FFF2-40B4-BE49-F238E27FC236}">
                <a16:creationId xmlns:a16="http://schemas.microsoft.com/office/drawing/2014/main" id="{CCCD05D6-F1FD-2369-38EA-BC38F32C09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944" y="4569412"/>
            <a:ext cx="2257273" cy="1220913"/>
          </a:xfrm>
          <a:prstGeom prst="rect">
            <a:avLst/>
          </a:prstGeom>
        </p:spPr>
      </p:pic>
      <p:pic>
        <p:nvPicPr>
          <p:cNvPr id="18" name="Picture 17" descr="A blank form with a black text&#10;&#10;Description automatically generated">
            <a:extLst>
              <a:ext uri="{FF2B5EF4-FFF2-40B4-BE49-F238E27FC236}">
                <a16:creationId xmlns:a16="http://schemas.microsoft.com/office/drawing/2014/main" id="{78519056-9256-55E8-445C-4A644EBBA6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48648" y="1848057"/>
            <a:ext cx="1971919" cy="2632364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9F7637EC-1550-FAC0-1044-2D25A6A64BA4}"/>
              </a:ext>
            </a:extLst>
          </p:cNvPr>
          <p:cNvSpPr txBox="1"/>
          <p:nvPr/>
        </p:nvSpPr>
        <p:spPr>
          <a:xfrm>
            <a:off x="86904" y="872851"/>
            <a:ext cx="1058700" cy="27699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  <a:latin typeface="Aptos"/>
              </a:rPr>
              <a:t>Preparation</a:t>
            </a:r>
          </a:p>
        </p:txBody>
      </p:sp>
      <p:pic>
        <p:nvPicPr>
          <p:cNvPr id="21" name="Picture 20" descr="A close-up of a court order&#10;&#10;Description automatically generated">
            <a:extLst>
              <a:ext uri="{FF2B5EF4-FFF2-40B4-BE49-F238E27FC236}">
                <a16:creationId xmlns:a16="http://schemas.microsoft.com/office/drawing/2014/main" id="{2D6A4943-AB98-3332-6769-46DB5F96622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28147" y="4736353"/>
            <a:ext cx="2409266" cy="169956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E54E6D99-274C-F63A-8FFF-E34DE8FA6EF4}"/>
              </a:ext>
            </a:extLst>
          </p:cNvPr>
          <p:cNvSpPr txBox="1"/>
          <p:nvPr/>
        </p:nvSpPr>
        <p:spPr>
          <a:xfrm>
            <a:off x="3639168" y="1276262"/>
            <a:ext cx="1988787" cy="27699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Aptos"/>
              </a:rPr>
              <a:t>Is the paperwork in order?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7A974A8-D777-32B6-8138-AA2ED21BBFCE}"/>
              </a:ext>
            </a:extLst>
          </p:cNvPr>
          <p:cNvSpPr txBox="1"/>
          <p:nvPr/>
        </p:nvSpPr>
        <p:spPr>
          <a:xfrm>
            <a:off x="165344" y="1298674"/>
            <a:ext cx="2100846" cy="27699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  <a:latin typeface="Aptos"/>
              </a:rPr>
              <a:t>Marinating</a:t>
            </a:r>
            <a:r>
              <a:rPr lang="en-US" sz="1200" dirty="0">
                <a:solidFill>
                  <a:schemeClr val="bg1"/>
                </a:solidFill>
                <a:latin typeface="Aptos"/>
              </a:rPr>
              <a:t> evidence integrity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9BE3C8B-8A38-E8D0-FC0A-3C434B7B021E}"/>
              </a:ext>
            </a:extLst>
          </p:cNvPr>
          <p:cNvSpPr/>
          <p:nvPr/>
        </p:nvSpPr>
        <p:spPr>
          <a:xfrm>
            <a:off x="89646" y="874058"/>
            <a:ext cx="6566647" cy="5793441"/>
          </a:xfrm>
          <a:prstGeom prst="rect">
            <a:avLst/>
          </a:prstGeom>
          <a:noFill/>
          <a:ln w="571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8A67C9E-EF7B-5D35-F72F-6DB9995B8159}"/>
              </a:ext>
            </a:extLst>
          </p:cNvPr>
          <p:cNvSpPr/>
          <p:nvPr/>
        </p:nvSpPr>
        <p:spPr>
          <a:xfrm>
            <a:off x="6656294" y="874057"/>
            <a:ext cx="5221940" cy="5793442"/>
          </a:xfrm>
          <a:prstGeom prst="rect">
            <a:avLst/>
          </a:prstGeom>
          <a:noFill/>
          <a:ln w="571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979DABE-520B-32DB-8CB0-1B616D86BFC8}"/>
              </a:ext>
            </a:extLst>
          </p:cNvPr>
          <p:cNvSpPr txBox="1"/>
          <p:nvPr/>
        </p:nvSpPr>
        <p:spPr>
          <a:xfrm>
            <a:off x="6734735" y="5053852"/>
            <a:ext cx="5065057" cy="18774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Aptos"/>
              </a:rPr>
              <a:t>User manual: </a:t>
            </a:r>
            <a:r>
              <a:rPr lang="en-US" sz="1200" u="sng" dirty="0">
                <a:latin typeface="Aptos"/>
                <a:hlinkClick r:id="rId7"/>
              </a:rPr>
              <a:t>Nokia C2 2nd Edition user manual (English - 43 pages)</a:t>
            </a:r>
            <a:r>
              <a:rPr lang="en-US" sz="1200" dirty="0">
                <a:latin typeface="Aptos"/>
              </a:rPr>
              <a:t> </a:t>
            </a:r>
          </a:p>
          <a:p>
            <a:r>
              <a:rPr lang="en-US" sz="1200">
                <a:latin typeface="Aptos"/>
              </a:rPr>
              <a:t>Model: TA-1468</a:t>
            </a:r>
            <a:endParaRPr lang="en-US" sz="1200" dirty="0">
              <a:latin typeface="Aptos"/>
            </a:endParaRPr>
          </a:p>
          <a:p>
            <a:r>
              <a:rPr lang="en-US" sz="1200">
                <a:latin typeface="Aptos"/>
              </a:rPr>
              <a:t>Storage Capacities: maximum SD card size 256</a:t>
            </a:r>
            <a:r>
              <a:rPr lang="en-US" sz="1400">
                <a:latin typeface="Aptos"/>
              </a:rPr>
              <a:t>GB</a:t>
            </a:r>
          </a:p>
          <a:p>
            <a:r>
              <a:rPr lang="en-US" sz="1200">
                <a:latin typeface="Aptos"/>
              </a:rPr>
              <a:t>Processor: </a:t>
            </a:r>
            <a:r>
              <a:rPr lang="en-US" sz="1100">
                <a:latin typeface="Segoe UI"/>
                <a:cs typeface="Segoe UI"/>
              </a:rPr>
              <a:t>Quad-core 1.5 GHz</a:t>
            </a:r>
          </a:p>
          <a:p>
            <a:r>
              <a:rPr lang="en-US" sz="1200">
                <a:latin typeface="Aptos"/>
              </a:rPr>
              <a:t>OS Version: Android 11 Go Edition</a:t>
            </a:r>
            <a:endParaRPr lang="en-US" sz="1200" dirty="0">
              <a:latin typeface="Aptos"/>
            </a:endParaRPr>
          </a:p>
          <a:p>
            <a:r>
              <a:rPr lang="en-US" sz="1200" dirty="0">
                <a:latin typeface="Aptos"/>
              </a:rPr>
              <a:t>Expandable Storage: No</a:t>
            </a:r>
          </a:p>
          <a:p>
            <a:r>
              <a:rPr lang="en-US" sz="1200">
                <a:latin typeface="Aptos"/>
              </a:rPr>
              <a:t>5G capable: No</a:t>
            </a:r>
            <a:endParaRPr lang="en-US" sz="1200" dirty="0">
              <a:latin typeface="Aptos"/>
            </a:endParaRPr>
          </a:p>
          <a:p>
            <a:r>
              <a:rPr lang="en-US" sz="1200">
                <a:latin typeface="Aptos"/>
              </a:rPr>
              <a:t>Type of Connector: Micro USB</a:t>
            </a:r>
            <a:endParaRPr lang="en-US" sz="1200" dirty="0">
              <a:latin typeface="Aptos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34004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6C9FA682-8FBA-BCE9-7D2F-24858B78C483}"/>
              </a:ext>
            </a:extLst>
          </p:cNvPr>
          <p:cNvSpPr txBox="1">
            <a:spLocks/>
          </p:cNvSpPr>
          <p:nvPr/>
        </p:nvSpPr>
        <p:spPr>
          <a:xfrm>
            <a:off x="302263" y="112241"/>
            <a:ext cx="5885141" cy="62189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3600" kern="1200" cap="all" spc="300" baseline="0">
                <a:solidFill>
                  <a:srgbClr val="FFFFFF"/>
                </a:solidFill>
                <a:highlight>
                  <a:srgbClr val="000000"/>
                </a:highlight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HOA VI </a:t>
            </a:r>
            <a:r>
              <a:rPr lang="en-US" dirty="0">
                <a:solidFill>
                  <a:srgbClr val="FF0000"/>
                </a:solidFill>
              </a:rPr>
              <a:t>|</a:t>
            </a:r>
            <a:r>
              <a:rPr lang="en-US" dirty="0"/>
              <a:t> CelLebrite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FD8DC23-AEA4-E855-30D5-510E0FE9787B}"/>
              </a:ext>
            </a:extLst>
          </p:cNvPr>
          <p:cNvSpPr txBox="1"/>
          <p:nvPr/>
        </p:nvSpPr>
        <p:spPr>
          <a:xfrm>
            <a:off x="165345" y="615115"/>
            <a:ext cx="1551759" cy="52322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  <a:latin typeface="Aptos"/>
              </a:rPr>
              <a:t>Acquisition Phase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3ABAE78-7191-736F-C033-8727A3B3ACE5}"/>
              </a:ext>
            </a:extLst>
          </p:cNvPr>
          <p:cNvSpPr txBox="1"/>
          <p:nvPr/>
        </p:nvSpPr>
        <p:spPr>
          <a:xfrm>
            <a:off x="165345" y="2576144"/>
            <a:ext cx="1237995" cy="52322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  <a:latin typeface="Aptos"/>
              </a:rPr>
              <a:t>Analysis Phase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41ABCDC-4C7D-946B-084C-9A2A3C20A6C6}"/>
              </a:ext>
            </a:extLst>
          </p:cNvPr>
          <p:cNvSpPr txBox="1"/>
          <p:nvPr/>
        </p:nvSpPr>
        <p:spPr>
          <a:xfrm>
            <a:off x="210168" y="4615615"/>
            <a:ext cx="1383670" cy="52322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  <a:latin typeface="Aptos"/>
              </a:rPr>
              <a:t>Reporting Phase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EED8690-6E29-03EB-6178-7A901AB7D9CC}"/>
              </a:ext>
            </a:extLst>
          </p:cNvPr>
          <p:cNvSpPr/>
          <p:nvPr/>
        </p:nvSpPr>
        <p:spPr>
          <a:xfrm rot="5400000">
            <a:off x="5149102" y="-4387103"/>
            <a:ext cx="1972237" cy="11956675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A screenshot of a computer&#10;&#10;Description automatically generated">
            <a:extLst>
              <a:ext uri="{FF2B5EF4-FFF2-40B4-BE49-F238E27FC236}">
                <a16:creationId xmlns:a16="http://schemas.microsoft.com/office/drawing/2014/main" id="{ADA4DE10-67B0-F60D-78EF-A5C2899561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8793" y="2612089"/>
            <a:ext cx="3641913" cy="1992409"/>
          </a:xfrm>
          <a:prstGeom prst="rect">
            <a:avLst/>
          </a:prstGeom>
        </p:spPr>
      </p:pic>
      <p:pic>
        <p:nvPicPr>
          <p:cNvPr id="21" name="Picture 20" descr="A screen shot of a computer&#10;&#10;Description automatically generated">
            <a:extLst>
              <a:ext uri="{FF2B5EF4-FFF2-40B4-BE49-F238E27FC236}">
                <a16:creationId xmlns:a16="http://schemas.microsoft.com/office/drawing/2014/main" id="{ED4AE22E-B1CA-5B02-E120-ADCE7DB8DA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0994" y="607921"/>
            <a:ext cx="3557307" cy="1966632"/>
          </a:xfrm>
          <a:prstGeom prst="rect">
            <a:avLst/>
          </a:prstGeom>
        </p:spPr>
      </p:pic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5937CCE8-E19B-BF46-9DCD-8C7192CDA7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14501" y="4594649"/>
            <a:ext cx="5345206" cy="2139849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5B26DDA-494F-68E8-1774-3D71F007FDC8}"/>
              </a:ext>
            </a:extLst>
          </p:cNvPr>
          <p:cNvSpPr/>
          <p:nvPr/>
        </p:nvSpPr>
        <p:spPr>
          <a:xfrm rot="5400000">
            <a:off x="5171511" y="-2392455"/>
            <a:ext cx="1949828" cy="11979087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F014149-07AB-7ECB-77CE-97F6E900548D}"/>
              </a:ext>
            </a:extLst>
          </p:cNvPr>
          <p:cNvSpPr/>
          <p:nvPr/>
        </p:nvSpPr>
        <p:spPr>
          <a:xfrm rot="5400000">
            <a:off x="5093069" y="-285749"/>
            <a:ext cx="2117916" cy="11923056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Star: 24 Points 24">
            <a:extLst>
              <a:ext uri="{FF2B5EF4-FFF2-40B4-BE49-F238E27FC236}">
                <a16:creationId xmlns:a16="http://schemas.microsoft.com/office/drawing/2014/main" id="{9D9A8CF5-6ADA-C51D-B7C5-3C8EFFA8A5CD}"/>
              </a:ext>
            </a:extLst>
          </p:cNvPr>
          <p:cNvSpPr/>
          <p:nvPr/>
        </p:nvSpPr>
        <p:spPr>
          <a:xfrm>
            <a:off x="7855325" y="661146"/>
            <a:ext cx="2868704" cy="1871381"/>
          </a:xfrm>
          <a:prstGeom prst="star24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Cloning the SIM Card</a:t>
            </a:r>
          </a:p>
        </p:txBody>
      </p:sp>
      <p:sp>
        <p:nvSpPr>
          <p:cNvPr id="26" name="Star: 24 Points 25">
            <a:extLst>
              <a:ext uri="{FF2B5EF4-FFF2-40B4-BE49-F238E27FC236}">
                <a16:creationId xmlns:a16="http://schemas.microsoft.com/office/drawing/2014/main" id="{04947187-2937-F40D-B9C9-C206363EBDB7}"/>
              </a:ext>
            </a:extLst>
          </p:cNvPr>
          <p:cNvSpPr/>
          <p:nvPr/>
        </p:nvSpPr>
        <p:spPr>
          <a:xfrm>
            <a:off x="2958354" y="2655793"/>
            <a:ext cx="2868704" cy="1871381"/>
          </a:xfrm>
          <a:prstGeom prst="star24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/>
              <a:t>Evidence in timeline order</a:t>
            </a:r>
          </a:p>
        </p:txBody>
      </p:sp>
      <p:sp>
        <p:nvSpPr>
          <p:cNvPr id="27" name="Star: 24 Points 26">
            <a:extLst>
              <a:ext uri="{FF2B5EF4-FFF2-40B4-BE49-F238E27FC236}">
                <a16:creationId xmlns:a16="http://schemas.microsoft.com/office/drawing/2014/main" id="{7DA79A6F-2F37-39E1-1B88-F74DEDBF1BC8}"/>
              </a:ext>
            </a:extLst>
          </p:cNvPr>
          <p:cNvSpPr/>
          <p:nvPr/>
        </p:nvSpPr>
        <p:spPr>
          <a:xfrm>
            <a:off x="8135471" y="4751293"/>
            <a:ext cx="2868704" cy="1871381"/>
          </a:xfrm>
          <a:prstGeom prst="star24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/>
              <a:t>Report Extract showing tagged evidence</a:t>
            </a:r>
          </a:p>
        </p:txBody>
      </p:sp>
    </p:spTree>
    <p:extLst>
      <p:ext uri="{BB962C8B-B14F-4D97-AF65-F5344CB8AC3E}">
        <p14:creationId xmlns:p14="http://schemas.microsoft.com/office/powerpoint/2010/main" val="35885486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573B93F2-B1E5-0352-67D5-7EEA17A1BEBB}"/>
              </a:ext>
            </a:extLst>
          </p:cNvPr>
          <p:cNvSpPr txBox="1">
            <a:spLocks/>
          </p:cNvSpPr>
          <p:nvPr/>
        </p:nvSpPr>
        <p:spPr>
          <a:xfrm>
            <a:off x="5909" y="104079"/>
            <a:ext cx="6138413" cy="68970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3600" kern="1200" cap="all" spc="300" baseline="0">
                <a:solidFill>
                  <a:srgbClr val="FFFFFF"/>
                </a:solidFill>
                <a:highlight>
                  <a:srgbClr val="000000"/>
                </a:highlight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dirty="0"/>
              <a:t>HOA VI  </a:t>
            </a:r>
            <a:r>
              <a:rPr lang="en-US" dirty="0">
                <a:solidFill>
                  <a:srgbClr val="FF0000"/>
                </a:solidFill>
              </a:rPr>
              <a:t>|</a:t>
            </a:r>
            <a:r>
              <a:rPr lang="en-US" dirty="0"/>
              <a:t>  Reflection</a:t>
            </a:r>
          </a:p>
        </p:txBody>
      </p:sp>
      <p:pic>
        <p:nvPicPr>
          <p:cNvPr id="6" name="Picture 5" descr="cellebrite.PNG">
            <a:extLst>
              <a:ext uri="{FF2B5EF4-FFF2-40B4-BE49-F238E27FC236}">
                <a16:creationId xmlns:a16="http://schemas.microsoft.com/office/drawing/2014/main" id="{B340D54C-84F9-835A-10C9-D326CEB4D7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5444" y="1215970"/>
            <a:ext cx="7439891" cy="4951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50296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480C5E65-6020-8B63-BC25-A5F524E3C4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71" y="150284"/>
            <a:ext cx="3976499" cy="660220"/>
          </a:xfrm>
        </p:spPr>
        <p:txBody>
          <a:bodyPr>
            <a:normAutofit fontScale="90000"/>
          </a:bodyPr>
          <a:lstStyle/>
          <a:p>
            <a:r>
              <a:rPr lang="en-US" dirty="0"/>
              <a:t>HOA VI </a:t>
            </a:r>
            <a:r>
              <a:rPr lang="en-US" dirty="0">
                <a:solidFill>
                  <a:srgbClr val="FF0000"/>
                </a:solidFill>
              </a:rPr>
              <a:t>|</a:t>
            </a:r>
            <a:r>
              <a:rPr lang="en-US" dirty="0"/>
              <a:t> Video</a:t>
            </a:r>
          </a:p>
        </p:txBody>
      </p:sp>
      <p:pic>
        <p:nvPicPr>
          <p:cNvPr id="2" name="Online Media 1" title="HOActivitySix.mp4">
            <a:hlinkClick r:id="" action="ppaction://media"/>
            <a:extLst>
              <a:ext uri="{FF2B5EF4-FFF2-40B4-BE49-F238E27FC236}">
                <a16:creationId xmlns:a16="http://schemas.microsoft.com/office/drawing/2014/main" id="{BB5C98FD-34B3-7CD5-BD8C-DECFB3E931F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219200" y="685800"/>
            <a:ext cx="97536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2549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436BD-F479-8BD3-A096-5DAA9EF2F3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164" y="-128677"/>
            <a:ext cx="10625229" cy="1147053"/>
          </a:xfrm>
        </p:spPr>
        <p:txBody>
          <a:bodyPr/>
          <a:lstStyle/>
          <a:p>
            <a:r>
              <a:rPr lang="en-US" dirty="0">
                <a:solidFill>
                  <a:srgbClr val="FF0000"/>
                </a:solidFill>
              </a:rPr>
              <a:t>c</a:t>
            </a:r>
            <a:r>
              <a:rPr lang="en-US" dirty="0"/>
              <a:t>onclusion</a:t>
            </a:r>
          </a:p>
        </p:txBody>
      </p:sp>
      <p:pic>
        <p:nvPicPr>
          <p:cNvPr id="16" name="Picture 15" descr="Screenshot from 2024-12-02 20-11-23.png">
            <a:extLst>
              <a:ext uri="{FF2B5EF4-FFF2-40B4-BE49-F238E27FC236}">
                <a16:creationId xmlns:a16="http://schemas.microsoft.com/office/drawing/2014/main" id="{FC9E480E-F874-00A9-F04F-F64073E905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0081" y="131392"/>
            <a:ext cx="4953257" cy="2503802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193FF99C-DD3A-3BF4-F93A-BAA1CC604789}"/>
              </a:ext>
            </a:extLst>
          </p:cNvPr>
          <p:cNvSpPr txBox="1">
            <a:spLocks/>
          </p:cNvSpPr>
          <p:nvPr/>
        </p:nvSpPr>
        <p:spPr>
          <a:xfrm>
            <a:off x="311917" y="2820216"/>
            <a:ext cx="5472816" cy="80951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3600" kern="1200" cap="all" spc="300" baseline="0">
                <a:solidFill>
                  <a:srgbClr val="FFFFFF"/>
                </a:solidFill>
                <a:highlight>
                  <a:srgbClr val="000000"/>
                </a:highlight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>
                <a:solidFill>
                  <a:srgbClr val="FF0000"/>
                </a:solidFill>
              </a:rPr>
              <a:t>P</a:t>
            </a:r>
            <a:r>
              <a:rPr lang="en-US" sz="3200" dirty="0"/>
              <a:t>ersonal </a:t>
            </a:r>
            <a:r>
              <a:rPr lang="en-US" sz="3200" dirty="0">
                <a:solidFill>
                  <a:srgbClr val="FF0000"/>
                </a:solidFill>
              </a:rPr>
              <a:t>r</a:t>
            </a:r>
            <a:r>
              <a:rPr lang="en-US" sz="3200" dirty="0"/>
              <a:t>eflection</a:t>
            </a:r>
          </a:p>
        </p:txBody>
      </p:sp>
      <p:pic>
        <p:nvPicPr>
          <p:cNvPr id="7" name="Picture 6" descr="Screenshot from 2024-12-13 15-41-59.png">
            <a:extLst>
              <a:ext uri="{FF2B5EF4-FFF2-40B4-BE49-F238E27FC236}">
                <a16:creationId xmlns:a16="http://schemas.microsoft.com/office/drawing/2014/main" id="{9C7C13CB-45D2-6313-F3BA-2FABF7104D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618" y="3710853"/>
            <a:ext cx="4572000" cy="2809875"/>
          </a:xfrm>
          <a:prstGeom prst="rect">
            <a:avLst/>
          </a:prstGeom>
        </p:spPr>
      </p:pic>
      <p:pic>
        <p:nvPicPr>
          <p:cNvPr id="8" name="Picture 7" descr="cellbrite3.PNG">
            <a:extLst>
              <a:ext uri="{FF2B5EF4-FFF2-40B4-BE49-F238E27FC236}">
                <a16:creationId xmlns:a16="http://schemas.microsoft.com/office/drawing/2014/main" id="{378F6231-CE00-1D60-4C79-1330B2A7D2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72018" y="3219018"/>
            <a:ext cx="3190875" cy="3495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777663"/>
      </p:ext>
    </p:extLst>
  </p:cSld>
  <p:clrMapOvr>
    <a:masterClrMapping/>
  </p:clrMapOvr>
</p:sld>
</file>

<file path=ppt/theme/theme1.xml><?xml version="1.0" encoding="utf-8"?>
<a:theme xmlns:a="http://schemas.openxmlformats.org/drawingml/2006/main" name="CitationVTI">
  <a:themeElements>
    <a:clrScheme name="AnalogousFromLightSeedLeftStep">
      <a:dk1>
        <a:srgbClr val="000000"/>
      </a:dk1>
      <a:lt1>
        <a:srgbClr val="FFFFFF"/>
      </a:lt1>
      <a:dk2>
        <a:srgbClr val="412437"/>
      </a:dk2>
      <a:lt2>
        <a:srgbClr val="E2E4E8"/>
      </a:lt2>
      <a:accent1>
        <a:srgbClr val="B69E7A"/>
      </a:accent1>
      <a:accent2>
        <a:srgbClr val="BA897F"/>
      </a:accent2>
      <a:accent3>
        <a:srgbClr val="C4929E"/>
      </a:accent3>
      <a:accent4>
        <a:srgbClr val="BA7FA6"/>
      </a:accent4>
      <a:accent5>
        <a:srgbClr val="C193C4"/>
      </a:accent5>
      <a:accent6>
        <a:srgbClr val="9D7FBA"/>
      </a:accent6>
      <a:hlink>
        <a:srgbClr val="6582AC"/>
      </a:hlink>
      <a:folHlink>
        <a:srgbClr val="7F7F7F"/>
      </a:folHlink>
    </a:clrScheme>
    <a:fontScheme name="Grandview">
      <a:majorFont>
        <a:latin typeface="Grandview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tationVTI" id="{4899D957-8B31-4AB5-A19D-CB0353FFB667}" vid="{430294D6-2412-4BD3-B567-F0976EA4931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CitationVTI</vt:lpstr>
      <vt:lpstr>Digital Forensics</vt:lpstr>
      <vt:lpstr>PowerPoint Presentation</vt:lpstr>
      <vt:lpstr>HOA I  |  TASK II</vt:lpstr>
      <vt:lpstr>PowerPoint Presentation</vt:lpstr>
      <vt:lpstr>HOA I | Video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HOA III | Video</vt:lpstr>
      <vt:lpstr>PowerPoint Presentation</vt:lpstr>
      <vt:lpstr>PowerPoint Presentation</vt:lpstr>
      <vt:lpstr>PowerPoint Presentation</vt:lpstr>
      <vt:lpstr>HOA VI | Video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1152</cp:revision>
  <dcterms:created xsi:type="dcterms:W3CDTF">2024-12-06T11:37:41Z</dcterms:created>
  <dcterms:modified xsi:type="dcterms:W3CDTF">2025-01-15T09:31:03Z</dcterms:modified>
</cp:coreProperties>
</file>